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715" r:id="rId3"/>
    <p:sldId id="716" r:id="rId4"/>
    <p:sldId id="732" r:id="rId5"/>
    <p:sldId id="731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46" r:id="rId19"/>
    <p:sldId id="777" r:id="rId20"/>
    <p:sldId id="779" r:id="rId21"/>
    <p:sldId id="778" r:id="rId22"/>
    <p:sldId id="780" r:id="rId23"/>
    <p:sldId id="781" r:id="rId24"/>
    <p:sldId id="782" r:id="rId25"/>
    <p:sldId id="783" r:id="rId26"/>
    <p:sldId id="784" r:id="rId27"/>
    <p:sldId id="785" r:id="rId28"/>
    <p:sldId id="747" r:id="rId29"/>
    <p:sldId id="748" r:id="rId30"/>
    <p:sldId id="761" r:id="rId31"/>
    <p:sldId id="749" r:id="rId32"/>
    <p:sldId id="750" r:id="rId33"/>
    <p:sldId id="786" r:id="rId34"/>
    <p:sldId id="751" r:id="rId35"/>
    <p:sldId id="708" r:id="rId36"/>
    <p:sldId id="709" r:id="rId37"/>
    <p:sldId id="710" r:id="rId38"/>
    <p:sldId id="711" r:id="rId39"/>
    <p:sldId id="712" r:id="rId40"/>
    <p:sldId id="787" r:id="rId41"/>
    <p:sldId id="788" r:id="rId42"/>
    <p:sldId id="697" r:id="rId43"/>
    <p:sldId id="699" r:id="rId44"/>
    <p:sldId id="702" r:id="rId45"/>
    <p:sldId id="789" r:id="rId46"/>
    <p:sldId id="790" r:id="rId47"/>
    <p:sldId id="791" r:id="rId48"/>
    <p:sldId id="792" r:id="rId49"/>
    <p:sldId id="793" r:id="rId50"/>
    <p:sldId id="794" r:id="rId51"/>
    <p:sldId id="796" r:id="rId52"/>
    <p:sldId id="79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3-04T07:50:0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9848 8379 308 0,'0'0'7'16,"0"0"-6"-16,0 0 11 15,0 0 12-15,0 0-11 0,0 0 1 16,0 0-6-16,0 0-8 0,-17-10 2 15,30 8 2-15,7 2 8 0,3 0-1 0,0-3 4 16,6 2-3-16,0-1-1 0,2 2-1 16,0-4-6-16,2 4 2 0,0-1-1 15,0 1 4-15,0 0-4 0,6 0 3 16,5 0 3-16,3-3 0 0,5-2 2 16,4 1-1-16,10-2-2 0,4 0 1 15,11-1-3-15,-1-1 0 0,7 2-5 16,2-1-1-16,2 2-2 0,6-3 1 15,0 0 2-15,0 3-3 0,-6-1 1 16,-6 0 1-16,-4 0 0 0,-7 0-1 16,-8 2-1-16,-10 0-1 0,-8-1 1 15,-5 2 0-15,-10 2 3 0,-12 1-2 16,-9 0 3-16,-6 0-2 0,-6 0-1 0,0 0 1 16,0 0 1-16,0 0 3 0,0 0 2 15,0 0-2-15,0 0-4 0,0 0 1 16,-2 1-2-16,2 1 2 0,0-2-1 15,0 0-1-15,0 0 1 16,0 0-1-16,0 0-1 0,0 0 1 0,0 0 0 16,0 0 1-16,0 0-2 0,0 0 2 15,0 0-1-15,0 0 0 0,0 0-1 16,0 0-3-16,0 0-14 0,-2 0-20 16,-4 3-23-16,0-2-24 0,-2-1-50 15,-3-1-123-15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3-04T07:50:10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9835 8440 316 0,'0'0'0'0,"0"0"-1"16,0 0 1-16,0 0 7 16,0 0-2-16,0 0-4 0,0 0 3 15,0 0 2-15,62-2 3 0,-55 2 0 16,-1-2 1-16,4 1-3 0,0 1 5 15,-1-2 5-15,9 1-1 0,-1 1-1 0,10-2 0 16,2 1-4-16,4-1-3 0,4-1-1 16,4 0-1-16,7 2-3 0,-1-4 3 15,11 1-2-15,2-1 6 0,6-2 2 16,5 1-2-16,-1-1 3 0,6 2-5 16,7-3-1-16,0 2-3 0,8-1-4 15,-2 0 1-15,2 1 2 0,-5-2-3 16,1 1 3-16,-6 4-1 0,-3-3-1 15,-7 2 0-15,-7 1 0 0,-8 0-1 16,-1 3 0-16,-13 0 0 0,1 0 0 16,-12 3 4-16,-6 1-3 0,-2 2 2 0,-11-1 1 15,3-1 0-15,-9 0-1 0,-2-2 0 16,-2 1 0-16,-2-2-3 0,2-1 4 16,0 2-1-16,-2-2 1 0,0 0 1 15,0 0 1-15,0 0 1 0,0 0 1 16,0 0-3-16,0 0 0 0,0 0-3 15,0 0 0-15,0 0-2 0,0 0 0 16,0 0 0-16,0 0-1 0,2 0-10 16,2 3-13-16,-2 1-9 0,5 5-2 15,-3 0 4-15,2 1-23 0,-4-3-53 16,-2-6-79-16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941.31" units="1/cm"/>
          <inkml:channelProperty channel="Y" name="resolution" value="1659.08862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3-04T07:51:30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15361 14943 47 0,'0'0'3'16,"0"0"-2"-16,0 0 1 0,0 0 20 15,0 0-4-15,0-10-1 0,0 8 10 16,-2 1 5-16,0 0-3 0,0 0 6 16,0 1-4-16,-3 0-11 0,1 0-3 0,0 0 2 15,-2 0 2-15,6 0-2 0,0 0-1 16,0 0-3-16,0 0-2 0,0-3 0 16,0 3-9-16,4 0-2 0,2-3 0 15,0 3 2-15,5 0 8 0,-1 0-3 16,7-2 1-16,-5 2-3 0,11 0 0 15,-5-1-3-15,5 1 3 0,0 0-2 16,2 0 0-16,2 0-1 0,-1 0-1 16,3 3 1-16,4-2 2 0,3 2-1 15,-1-1 4-15,4 0-2 0,0 2-2 16,1-1-1-16,1-2 0 0,0 1-1 16,3 1 0-16,3-1 1 0,1 1-1 15,-1-1-1-15,3-1 2 0,-1 1-1 16,3-1-1-16,-4-1 0 0,1 0 3 0,1 0 0 15,-5 0 0-15,1 0 0 16,-5 0-1-16,-1 0 0 0,1 0 0 0,-4 1 0 16,0 1-2-16,-2-1 1 0,-2 2-1 15,-2-1 1-15,0 1 0 0,0-1-1 16,-2-1 0-16,2 3 2 0,3-1-1 16,-1 0 0-16,4 0-2 0,0 2 2 15,6 0-2-15,-3 0 0 0,1 0 0 16,0 0-1-16,3 1 0 0,-5 1 1 15,2-2-1-15,1 2 0 0,-5-1 1 16,0-2-1-16,-2 3 1 0,-2-4-1 16,0 2 1-16,-2-3 0 0,3 1 0 15,-3 1-1-15,0-3 1 0,2 1 2 16,0 1-2-16,4-3 1 0,0 4 1 16,0-3-1-16,-2 2-2 0,9 0 1 0,8 0-1 15,-1-2 0-15,-1 1 0 16,2 0 1-16,-15-2-1 0,0 0 0 15,-6 0 0-15,-2 0 1 0,-4 0 0 16,-5 0-1-16,1 0 0 0,-7-1 1 16,1-1 0-16,-5 0-1 0,-3-1 1 15,1 3-1-15,-2-3 0 0,4 0 0 16,-3 1 0-16,3 0 0 0,4 2 0 16,1-1 1-16,8 1-2 0,-1 0 1 15,9 0 0-15,2 1-1 0,2 2-1 16,3 1 2-16,1-1-1 0,-4 3-1 15,-2 1 2-15,-6 0-3 0,-2-2 1 16,-9-1 0-16,-1 0 1 0,-13-2-1 16,-2-2 1-16,0 0-2 0,0 0-1 0,-2 0 1 15,-8-2 3-15,-1 0 2 16,-1 2-2-16,-3 0 0 0,3 0-1 0,2 0-5 16,1 0 0-16,3 0 0 0,0 2 1 15,2 0-6-15,2 0-9 0,0 1-5 16,-2 4-7-16,4-3-10 0,-3 2-19 15,-1-6-40-15,2-6-98 0</inkml:trace>
  <inkml:trace contextRef="#ctx0" brushRef="#br0" timeOffset="12219.719">24903 15275 30 0,'0'0'0'0</inkml:trace>
  <inkml:trace contextRef="#ctx0" brushRef="#br0" timeOffset="13549.101">24903 15275 3 0,'66'-21'26'0,"-66"21"-4"0,0 0 2 15,0 0-6-15,0 0 2 0,0 0 1 16,0 0 7-16,0 0 3 0,0 0 0 16,0 0 2-16,68-10 0 0,-64 7-10 15,2 0-8-15,-4 1-8 0,5-2-4 16,5 0-1-16,-2 1 2 0,-3-3 1 15,9 3 5-15,-4-1 2 0,1 1 2 16,5 1 0-16,-5 0-1 0,10 1 2 0,-3-2-3 16,1 1 1-16,6-1 0 0,4-2-3 15,2 2-3-15,-2 0 0 0,2-1-3 16,-2 3 0-16,-2-2-2 0,2 2 1 16,-4 0-1-16,2-1-1 0,2 1 0 15,-2 0 1-15,2 1-1 0,0-1 0 16,2-1 1-16,-4 0-1 0,2 1 0 15,0-1 3-15,4 1 1 0,-2-2-2 16,2 2 1-16,0 0 0 0,0 1 0 16,1 0-2-16,-1 0-1 0,-2-1-1 15,0 0 2-15,0 1-1 0,-4-1-1 16,4 1 0-16,-2 0 1 0,2 0-1 16,0 0 2-16,4 1-1 0,-2 0 2 0,3-1-1 15,3 1-2-15,0 0 3 16,-1-1-2-16,1 1 0 0,6 2 0 15,-5 0 1-15,-1 0 0 0,-2 0-1 16,3 2 2-16,-7-2-2 0,0 2 0 16,-2-1-1-16,-4-2 0 0,0 1-2 0,-6-2 2 15,4 2 0-15,-3 0 0 0,-7-1 2 16,8 2 0-16,-7-3 1 0,3 1 0 16,0-1 2-16,1 0 0 0,1 1 2 15,10-2-3-15,0 0-1 0,2 3 4 16,7-3-3-16,1 4 1 0,-4-1-3 15,1 1 1-15,3 0-3 0,-4-1 1 16,-1 1 1-16,-3-1 0 0,-2 0-1 16,0 0 0-16,-4-2-1 0,0 2 2 15,-4-2 0-15,1 0 0 0,8 2-1 16,-8-3 1-16,8 1-2 0,-3-1 0 16,2 1 1-16,2-1 0 0,-2 0-1 0,4 0 0 15,-2 0 1-15,2 0-1 16,3-1 1-16,-5 0-1 0,0 1 0 0,-4 0 1 15,0 0-1-15,-6 0 1 0,4-1-1 16,-2 1 0-16,-5-2 0 16,-1 0 0-16,4-1 1 0,-5 2 0 0,3-1 0 15,2 1-1-15,4 1 0 0,-2-1 0 16,0 1 0-16,4 0 0 0,-4-2 0 16,4 2 0-16,2 0 0 0,0-1-1 15,-2 1 0-15,0-2 0 0,-2 2 2 16,4-2-2-16,-2 2 2 0,-4-2-1 15,-3 0 0-15,1 1 0 0,-4-1 0 16,0 1 0-16,1-1 0 0,1 1 0 0,0 1 1 16,0 0-1-16,5 0 1 15,1 0-1-15,4 0 0 0,1 2 0 0,-1-1 0 16,0 2 0-16,4-2 0 0,-4 0 0 16,0-1 0-16,-4-1 1 0,4-1-1 15,-2-3 1-15,-2-1-1 0,-4 0 1 16,0 0 0-16,-3-1-1 0,-1 0 0 15,-2 1 0-15,1 1-1 0,-5-4 1 16,5 4 0-16,1 2-1 0,0-3 1 16,6 6-2-16,0-4 2 0,1 3 0 15,3 1 0-15,0-1-1 0,-2 1 1 16,0-2 0-16,0 1 0 0,-2-1 0 16,-4-3 0-16,-2 5-1 0,-3-5 1 15,-1 4 1-15,-3 0-1 0,-1-2 1 16,3 2-1-16,-1-2 0 0,5 2 0 15,3-2 0-15,0 2-1 0,6 0 1 16,-2 1-1-16,-1 0 1 0,1 0 0 0,2 2 1 16,-2 1-1-16,2-2 0 0,-2 0 2 15,-2-1-2-15,-3 0 0 0,3 0 0 16,-4 0 1-16,-2 0 0 0,-1 0-1 16,1 0 0-16,1 0 0 0,1 0 0 15,-2 0 0-15,3 1 0 0,-3 1 0 16,2 1 0-16,-1-2 0 0,-3 0 0 15,2 1 1-15,-1-2 0 0,3 3-1 16,-3-2 1-16,5 2-1 0,2 1 0 16,-2 1 0-16,-1-2 1 0,1 1-1 15,0 1 0-15,-4-3 0 0,1 4 0 16,-3-3 1-16,1 1-1 0,-3 1 2 0,-3-3 1 16,-1 1 0-16,-9-2-2 0,0-1-1 15,-2 1 1-15,0-1-1 0,-2 0 0 16,0 0 0-16,2-1 3 15,-3 0-3-15,-3-2 1 0,0 1-1 0,-2 2-2 16,-3-1-10-16,1 1-5 0,-4 0-1 16,3 3-4-16,-3 0-7 0,-3 3-12 15,-1-2-8-15,-5-3-34 0,-2-1-23 16,0-5-184-16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A4CA4-472C-4300-A899-E8E59C0AB90F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78F98-C842-4EB6-8014-D29BBFBA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F833-6BA3-4250-BC06-9C41C37A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6FF9-C3B7-41B6-BB7A-7EF658FF6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65BB-C95C-41A8-B2EB-BEDF9317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8360-C216-4A78-A101-1DD25E5E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D195-67BC-4BD1-ADF0-A9AFBB96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C040-3E19-42BC-A843-72FFC5AE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831EB-4DC4-400C-BD1F-F4BCC773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9669-F88D-48EB-B627-1057394F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CD34-D927-4517-BBD5-8563CE09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D867-EF1A-4B86-A53A-5581ADF1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39427-98A4-47AF-904D-58CC21AC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90E08-6579-44CD-8D9A-5F467D97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5AB6-07C3-4CAD-A2DC-DB9115BC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0628-1885-45D0-8A8C-3F371E0C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71BC-82F8-4095-B4AA-D86EE4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2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8EF1-DFE6-490A-B819-5DE2A39C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52228-9CE6-4E99-BC29-00C36564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ADAD-A985-4539-A70E-61EC44B9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85B9-4634-422E-8174-6601BB19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9969-F09E-428D-BF53-19B02463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9734-0916-471F-9C98-38E40B49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9D40B-FD6B-4404-A522-D3C30A55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6F6B-9983-4C28-BCC7-0718FEF9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E173-C9B9-492C-B3C8-F7C1F4A7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9332-D82D-43CE-9832-FBC231DF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31B6-F8F0-4509-96E7-F8F84495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9F0F-619C-44F6-874B-97E5DED8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F701F-1D9A-468F-8053-82B39AE9B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65DB4-DE8A-47E0-ACB3-59C1EDEB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FE0D-605E-4622-B7A7-260B7F82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E4CD-75E7-4C7B-A343-18FCDA2C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00F3-2B0A-4C9A-9FA6-CD87001F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7C51-9E6D-4314-AC8C-5BCCCFA5A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8822-42E4-421A-A508-24DA9BCF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E2B7D-51C8-42F5-BF1E-4E3DCEC53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4B30B-A84A-4B8C-8A85-1FE721746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7C974-ECC2-4928-82C6-D74CDEF8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604BC-C9A2-4701-A094-50CB572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1D537-A171-4458-9D3D-76E8BF8A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821F-D4C4-4B1E-BBCE-C849CF99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28D13-0C00-4729-AF47-92636319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E9BB9-A694-4CB5-852B-64AC52E7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58CCF-23D5-4AF3-8F62-2B0B7CFB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DAC06-2166-49A7-B963-9A1407D4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5E20F-4977-44B1-9A66-270697FC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59902-0CEB-46B8-95CF-B52F5A8C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6E53-BF05-48CB-9F75-BB14DA8E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FA78-245B-4F74-8103-4C46DD7E4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F3E10-F38F-4A8A-A462-588E15FA2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3C0E-0601-42DB-9171-2A33C8B3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F55A-C51E-4D68-810C-8C321919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B7511-E87F-4DDD-8610-FA017880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7EA8-0F7F-4448-B67C-89D0A763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AA6ED-33AF-4102-85EA-2D6CB31ED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B23A-8F24-4DC1-8106-08217197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C48E2-F881-42FE-8EFB-54384C82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D04FA-5A34-4DCE-801F-077882AE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DE86D-410D-4173-BA37-2DC61F01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8C130-8A76-47DC-BE0C-E6F67084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6E04-106C-4823-BE1F-3506B47D4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790C-A0AA-4FB5-A4A3-AF6EBDEA8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4345-F2F2-4198-9E39-A42549922E8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C9BDB-0AAB-4567-919A-9D93C2218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D69-FF23-4884-BB87-26DA9D7D0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6DCE-AAA0-4746-9735-4AB423A71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B4DD-4EA1-4110-83E3-F4D15FD31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86CE0-26E9-46AF-849C-0EF544ABB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407430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8" y="1796142"/>
            <a:ext cx="2939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hardware accesses VPN 0</a:t>
            </a:r>
          </a:p>
          <a:p>
            <a:r>
              <a:rPr lang="en-US" dirty="0"/>
              <a:t>TLB hit</a:t>
            </a:r>
          </a:p>
          <a:p>
            <a:r>
              <a:rPr lang="en-US" dirty="0"/>
              <a:t>no page table walk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EE54724-724C-4078-9F11-DCFC1D4C6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4571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967CBA-2AD4-4D9A-A20E-FE4EE35EB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39707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67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5CFB-0D86-42D7-B042-61B35CE2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DC4A-5167-4173-83D1-1458C8E8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TLB is not automatically updated when the page table entry is updated</a:t>
            </a:r>
          </a:p>
        </p:txBody>
      </p:sp>
    </p:spTree>
    <p:extLst>
      <p:ext uri="{BB962C8B-B14F-4D97-AF65-F5344CB8AC3E}">
        <p14:creationId xmlns:p14="http://schemas.microsoft.com/office/powerpoint/2010/main" val="328676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28401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8" y="1796142"/>
            <a:ext cx="2939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hardware accesses VPN 0</a:t>
            </a:r>
          </a:p>
          <a:p>
            <a:r>
              <a:rPr lang="en-US" dirty="0"/>
              <a:t>TLB hit</a:t>
            </a:r>
          </a:p>
          <a:p>
            <a:r>
              <a:rPr lang="en-US" dirty="0"/>
              <a:t>no page table walk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758E4A5-DF68-4046-89F4-F1E165DF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4571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DCD5A13-63C0-4B17-ACA6-52F9B0A82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283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8E1291-BE4E-4AFD-AD96-4C820848D3C6}"/>
                  </a:ext>
                </a:extLst>
              </p14:cNvPr>
              <p14:cNvContentPartPr/>
              <p14:nvPr/>
            </p14:nvContentPartPr>
            <p14:xfrm>
              <a:off x="3539160" y="2965320"/>
              <a:ext cx="734760" cy="5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8E1291-BE4E-4AFD-AD96-4C820848D3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9800" y="2955960"/>
                <a:ext cx="75348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9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03987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8" y="936171"/>
            <a:ext cx="2939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hardware accesses VPN 0</a:t>
            </a:r>
          </a:p>
          <a:p>
            <a:r>
              <a:rPr lang="en-US" dirty="0"/>
              <a:t>TLB hit</a:t>
            </a:r>
          </a:p>
          <a:p>
            <a:r>
              <a:rPr lang="en-US" dirty="0"/>
              <a:t>no page table walk</a:t>
            </a:r>
          </a:p>
          <a:p>
            <a:r>
              <a:rPr lang="en-US" dirty="0"/>
              <a:t>PTE of VPN 2 is updated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B6C18E3-5A1C-4B79-86C6-9C9407D57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4571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2AC3E1-5054-44BA-8900-EB95E962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65411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F1ED59-6977-442F-936C-2CBF4CC06723}"/>
                  </a:ext>
                </a:extLst>
              </p14:cNvPr>
              <p14:cNvContentPartPr/>
              <p14:nvPr/>
            </p14:nvContentPartPr>
            <p14:xfrm>
              <a:off x="3540600" y="2992680"/>
              <a:ext cx="738720" cy="4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F1ED59-6977-442F-936C-2CBF4CC06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240" y="2983320"/>
                <a:ext cx="75744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78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898316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936171"/>
            <a:ext cx="3145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hardware access VPN 0</a:t>
            </a:r>
          </a:p>
          <a:p>
            <a:r>
              <a:rPr lang="en-US" dirty="0"/>
              <a:t>TLB hit</a:t>
            </a:r>
          </a:p>
          <a:p>
            <a:r>
              <a:rPr lang="en-US" dirty="0"/>
              <a:t>no page table walk</a:t>
            </a:r>
          </a:p>
          <a:p>
            <a:r>
              <a:rPr lang="en-US" dirty="0"/>
              <a:t>PTE of VPN 2 is updated</a:t>
            </a:r>
          </a:p>
          <a:p>
            <a:r>
              <a:rPr lang="en-US" dirty="0"/>
              <a:t>hardware accesses VPN 2</a:t>
            </a:r>
          </a:p>
          <a:p>
            <a:r>
              <a:rPr lang="en-US" dirty="0"/>
              <a:t>TLB hit</a:t>
            </a:r>
          </a:p>
          <a:p>
            <a:r>
              <a:rPr lang="en-US" dirty="0"/>
              <a:t>hardware accesses incorrect PA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B54965-8834-475E-BA7F-C6BFBAE5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25587"/>
              </p:ext>
            </p:extLst>
          </p:nvPr>
        </p:nvGraphicFramePr>
        <p:xfrm>
          <a:off x="1012372" y="2514599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D0785E2-0148-4D99-BBA8-5D0A00D0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91964"/>
              </p:ext>
            </p:extLst>
          </p:nvPr>
        </p:nvGraphicFramePr>
        <p:xfrm>
          <a:off x="3450769" y="1807028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4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147090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936171"/>
            <a:ext cx="3145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hardware access VPN 0</a:t>
            </a:r>
          </a:p>
          <a:p>
            <a:r>
              <a:rPr lang="en-US" dirty="0"/>
              <a:t>TLB hit</a:t>
            </a:r>
          </a:p>
          <a:p>
            <a:r>
              <a:rPr lang="en-US" dirty="0"/>
              <a:t>no page table walk</a:t>
            </a:r>
          </a:p>
          <a:p>
            <a:r>
              <a:rPr lang="en-US" dirty="0"/>
              <a:t>PTE of VPN 2 is updated</a:t>
            </a:r>
          </a:p>
          <a:p>
            <a:r>
              <a:rPr lang="en-US" strike="sngStrike" dirty="0"/>
              <a:t>hardware accesses VPN 2</a:t>
            </a:r>
          </a:p>
          <a:p>
            <a:r>
              <a:rPr lang="en-US" strike="sngStrike" dirty="0"/>
              <a:t>TLB hit</a:t>
            </a:r>
          </a:p>
          <a:p>
            <a:r>
              <a:rPr lang="en-US" strike="sngStrike" dirty="0"/>
              <a:t>hardware accesses incorrect PA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E3F640-1DC6-4FDE-93B2-EAF53ED3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78138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D106BC8-1E71-4DF6-93EF-25480E115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82343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6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4170-446B-4F10-83BF-FADA8AFB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invlpg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03B9-66A4-4907-BD43-D8A6158B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invlpg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invalidates the TLB entry corresponding to the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invlpg</a:t>
            </a:r>
            <a:r>
              <a:rPr lang="en-US" dirty="0"/>
              <a:t> is a privilege instruction</a:t>
            </a:r>
          </a:p>
        </p:txBody>
      </p:sp>
    </p:spTree>
    <p:extLst>
      <p:ext uri="{BB962C8B-B14F-4D97-AF65-F5344CB8AC3E}">
        <p14:creationId xmlns:p14="http://schemas.microsoft.com/office/powerpoint/2010/main" val="308934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847314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936171"/>
            <a:ext cx="31459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hardware access VPN 0</a:t>
            </a:r>
          </a:p>
          <a:p>
            <a:r>
              <a:rPr lang="en-US" dirty="0"/>
              <a:t>TLB hit</a:t>
            </a:r>
          </a:p>
          <a:p>
            <a:r>
              <a:rPr lang="en-US" dirty="0"/>
              <a:t>no page table walk</a:t>
            </a:r>
          </a:p>
          <a:p>
            <a:r>
              <a:rPr lang="en-US" dirty="0"/>
              <a:t>PTE of VPN 2 is updated</a:t>
            </a:r>
          </a:p>
          <a:p>
            <a:r>
              <a:rPr lang="en-US" strike="sngStrike" dirty="0"/>
              <a:t>hardware accesses VPN 2</a:t>
            </a:r>
          </a:p>
          <a:p>
            <a:r>
              <a:rPr lang="en-US" strike="sngStrike" dirty="0"/>
              <a:t>TLB hit</a:t>
            </a:r>
          </a:p>
          <a:p>
            <a:r>
              <a:rPr lang="en-US" strike="sngStrike" dirty="0"/>
              <a:t>hardware accesses incorrect PA</a:t>
            </a:r>
          </a:p>
          <a:p>
            <a:r>
              <a:rPr lang="en-US" dirty="0" err="1"/>
              <a:t>invlpg</a:t>
            </a:r>
            <a:r>
              <a:rPr lang="en-US" dirty="0"/>
              <a:t> 0x2000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42E4FF-44B8-4288-BF31-AD4D3A962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78138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955AB0-448A-42EC-A67D-A98349795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13697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B38B5D-B88A-4D5C-ABAE-8BF409CFED9E}"/>
                  </a:ext>
                </a:extLst>
              </p14:cNvPr>
              <p14:cNvContentPartPr/>
              <p14:nvPr/>
            </p14:nvContentPartPr>
            <p14:xfrm>
              <a:off x="5520240" y="5370840"/>
              <a:ext cx="5641200" cy="12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B38B5D-B88A-4D5C-ABAE-8BF409CFE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0880" y="5361480"/>
                <a:ext cx="565992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59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879196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805539"/>
            <a:ext cx="31459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hardware access VPN 0</a:t>
            </a:r>
          </a:p>
          <a:p>
            <a:r>
              <a:rPr lang="en-US" dirty="0"/>
              <a:t>TLB hit</a:t>
            </a:r>
          </a:p>
          <a:p>
            <a:r>
              <a:rPr lang="en-US" dirty="0"/>
              <a:t>no page table walk</a:t>
            </a:r>
          </a:p>
          <a:p>
            <a:r>
              <a:rPr lang="en-US" dirty="0"/>
              <a:t>PTE of VPN 2 is updated</a:t>
            </a:r>
          </a:p>
          <a:p>
            <a:r>
              <a:rPr lang="en-US" strike="sngStrike" dirty="0"/>
              <a:t>hardware accesses VPN 2</a:t>
            </a:r>
          </a:p>
          <a:p>
            <a:r>
              <a:rPr lang="en-US" strike="sngStrike" dirty="0"/>
              <a:t>TLB hit</a:t>
            </a:r>
          </a:p>
          <a:p>
            <a:r>
              <a:rPr lang="en-US" strike="sngStrike" dirty="0"/>
              <a:t>hardware accesses incorrect PA</a:t>
            </a:r>
          </a:p>
          <a:p>
            <a:r>
              <a:rPr lang="en-US" dirty="0" err="1"/>
              <a:t>invlpg</a:t>
            </a:r>
            <a:r>
              <a:rPr lang="en-US" dirty="0"/>
              <a:t> 0x2000</a:t>
            </a:r>
          </a:p>
          <a:p>
            <a:r>
              <a:rPr lang="en-US" dirty="0"/>
              <a:t>hardware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hardware accesses correct PA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42E4FF-44B8-4288-BF31-AD4D3A962AEC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955AB0-448A-42EC-A67D-A98349795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52850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9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0C2F-FE71-49DE-B523-295FE991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invlpg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C447-10EA-4431-9AFF-D07694C6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executing </a:t>
            </a:r>
            <a:r>
              <a:rPr lang="en-US" dirty="0" err="1">
                <a:solidFill>
                  <a:srgbClr val="FF0000"/>
                </a:solidFill>
              </a:rPr>
              <a:t>invlpg</a:t>
            </a:r>
            <a:r>
              <a:rPr lang="en-US" dirty="0"/>
              <a:t> on the current CPU is enough?</a:t>
            </a:r>
          </a:p>
        </p:txBody>
      </p:sp>
    </p:spTree>
    <p:extLst>
      <p:ext uri="{BB962C8B-B14F-4D97-AF65-F5344CB8AC3E}">
        <p14:creationId xmlns:p14="http://schemas.microsoft.com/office/powerpoint/2010/main" val="34693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C23-1371-449A-8B31-0D54830C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117F-4E6F-45D0-B9A4-20F90C74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downside of two-dimensional page tables</a:t>
            </a:r>
          </a:p>
          <a:p>
            <a:pPr lvl="1"/>
            <a:r>
              <a:rPr lang="en-US" dirty="0"/>
              <a:t>two extra memory references for each memory access</a:t>
            </a:r>
          </a:p>
        </p:txBody>
      </p:sp>
    </p:spTree>
    <p:extLst>
      <p:ext uri="{BB962C8B-B14F-4D97-AF65-F5344CB8AC3E}">
        <p14:creationId xmlns:p14="http://schemas.microsoft.com/office/powerpoint/2010/main" val="411964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4354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04510" y="223078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459686" y="1883225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Core-1 TLB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794653"/>
            <a:ext cx="314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page table and TLBs</a:t>
            </a:r>
          </a:p>
          <a:p>
            <a:r>
              <a:rPr lang="en-US" dirty="0"/>
              <a:t>T1 is running on core-1</a:t>
            </a:r>
          </a:p>
          <a:p>
            <a:r>
              <a:rPr lang="en-US" dirty="0"/>
              <a:t>T2 is running on core-2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42E4FF-44B8-4288-BF31-AD4D3A962AEC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955AB0-448A-42EC-A67D-A983497952D9}"/>
              </a:ext>
            </a:extLst>
          </p:cNvPr>
          <p:cNvGraphicFramePr>
            <a:graphicFrameLocks noGrp="1"/>
          </p:cNvGraphicFramePr>
          <p:nvPr/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0" dirty="0"/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407EF70-FB72-4F9A-959E-C14632EA70E3}"/>
              </a:ext>
            </a:extLst>
          </p:cNvPr>
          <p:cNvGraphicFramePr>
            <a:graphicFrameLocks/>
          </p:cNvGraphicFramePr>
          <p:nvPr/>
        </p:nvGraphicFramePr>
        <p:xfrm>
          <a:off x="8958937" y="4876014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D22734-E089-44B6-BB8A-2C6C39ECA9D2}"/>
              </a:ext>
            </a:extLst>
          </p:cNvPr>
          <p:cNvSpPr txBox="1"/>
          <p:nvPr/>
        </p:nvSpPr>
        <p:spPr>
          <a:xfrm>
            <a:off x="9546771" y="452845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Core-2 TLB </a:t>
            </a:r>
          </a:p>
        </p:txBody>
      </p:sp>
    </p:spTree>
    <p:extLst>
      <p:ext uri="{BB962C8B-B14F-4D97-AF65-F5344CB8AC3E}">
        <p14:creationId xmlns:p14="http://schemas.microsoft.com/office/powerpoint/2010/main" val="399725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4354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8698"/>
              </p:ext>
            </p:extLst>
          </p:nvPr>
        </p:nvGraphicFramePr>
        <p:xfrm>
          <a:off x="8904510" y="223078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rgbClr val="FF0000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459686" y="1883225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Core-1 TLB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794653"/>
            <a:ext cx="3145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page table and TLBs</a:t>
            </a:r>
          </a:p>
          <a:p>
            <a:r>
              <a:rPr lang="en-US" dirty="0"/>
              <a:t>T1 is running on core-1</a:t>
            </a:r>
          </a:p>
          <a:p>
            <a:r>
              <a:rPr lang="en-US" dirty="0"/>
              <a:t>T2 is running on core-2</a:t>
            </a:r>
          </a:p>
          <a:p>
            <a:r>
              <a:rPr lang="en-US" dirty="0"/>
              <a:t>T1 updates PTE of VPN 2</a:t>
            </a:r>
            <a:r>
              <a:rPr lang="en-US" strike="sngStrike" dirty="0"/>
              <a:t> </a:t>
            </a:r>
          </a:p>
          <a:p>
            <a:r>
              <a:rPr lang="en-US" dirty="0"/>
              <a:t>T1 executes </a:t>
            </a:r>
            <a:r>
              <a:rPr lang="en-US" dirty="0" err="1"/>
              <a:t>invlpg</a:t>
            </a:r>
            <a:r>
              <a:rPr lang="en-US" dirty="0"/>
              <a:t> 0x2000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42E4FF-44B8-4288-BF31-AD4D3A962AEC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955AB0-448A-42EC-A67D-A98349795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62197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407EF70-FB72-4F9A-959E-C14632EA7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017633"/>
              </p:ext>
            </p:extLst>
          </p:nvPr>
        </p:nvGraphicFramePr>
        <p:xfrm>
          <a:off x="8958937" y="4876014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D22734-E089-44B6-BB8A-2C6C39ECA9D2}"/>
              </a:ext>
            </a:extLst>
          </p:cNvPr>
          <p:cNvSpPr txBox="1"/>
          <p:nvPr/>
        </p:nvSpPr>
        <p:spPr>
          <a:xfrm>
            <a:off x="9546771" y="452845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Core-2 TLB </a:t>
            </a:r>
          </a:p>
        </p:txBody>
      </p:sp>
    </p:spTree>
    <p:extLst>
      <p:ext uri="{BB962C8B-B14F-4D97-AF65-F5344CB8AC3E}">
        <p14:creationId xmlns:p14="http://schemas.microsoft.com/office/powerpoint/2010/main" val="395909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4354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12703"/>
              </p:ext>
            </p:extLst>
          </p:nvPr>
        </p:nvGraphicFramePr>
        <p:xfrm>
          <a:off x="8904510" y="223078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459686" y="1883225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Core-1 TLB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794653"/>
            <a:ext cx="3145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page table and TLBs</a:t>
            </a:r>
          </a:p>
          <a:p>
            <a:r>
              <a:rPr lang="en-US" dirty="0"/>
              <a:t>T1 is running on core-1</a:t>
            </a:r>
          </a:p>
          <a:p>
            <a:r>
              <a:rPr lang="en-US" dirty="0"/>
              <a:t>T2 is running on core-2</a:t>
            </a:r>
          </a:p>
          <a:p>
            <a:r>
              <a:rPr lang="en-US" dirty="0"/>
              <a:t>T1 updates PTE of VPN 2</a:t>
            </a:r>
            <a:r>
              <a:rPr lang="en-US" strike="sngStrike" dirty="0"/>
              <a:t> </a:t>
            </a:r>
          </a:p>
          <a:p>
            <a:r>
              <a:rPr lang="en-US" dirty="0"/>
              <a:t>T1 executes </a:t>
            </a:r>
            <a:r>
              <a:rPr lang="en-US" dirty="0" err="1"/>
              <a:t>invlpg</a:t>
            </a:r>
            <a:r>
              <a:rPr lang="en-US" dirty="0"/>
              <a:t> 0x2000</a:t>
            </a:r>
          </a:p>
          <a:p>
            <a:r>
              <a:rPr lang="en-US" dirty="0"/>
              <a:t>T1 accesses VPN 2</a:t>
            </a:r>
          </a:p>
          <a:p>
            <a:r>
              <a:rPr lang="en-US" dirty="0"/>
              <a:t>Core-1 TLB miss</a:t>
            </a:r>
          </a:p>
          <a:p>
            <a:r>
              <a:rPr lang="en-US" dirty="0"/>
              <a:t>Core-1 walks page table</a:t>
            </a:r>
          </a:p>
          <a:p>
            <a:r>
              <a:rPr lang="en-US" dirty="0"/>
              <a:t>Core-1 TLB is updated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42E4FF-44B8-4288-BF31-AD4D3A962AEC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955AB0-448A-42EC-A67D-A983497952D9}"/>
              </a:ext>
            </a:extLst>
          </p:cNvPr>
          <p:cNvGraphicFramePr>
            <a:graphicFrameLocks noGrp="1"/>
          </p:cNvGraphicFramePr>
          <p:nvPr/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407EF70-FB72-4F9A-959E-C14632EA70E3}"/>
              </a:ext>
            </a:extLst>
          </p:cNvPr>
          <p:cNvGraphicFramePr>
            <a:graphicFrameLocks/>
          </p:cNvGraphicFramePr>
          <p:nvPr/>
        </p:nvGraphicFramePr>
        <p:xfrm>
          <a:off x="8958937" y="4876014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D22734-E089-44B6-BB8A-2C6C39ECA9D2}"/>
              </a:ext>
            </a:extLst>
          </p:cNvPr>
          <p:cNvSpPr txBox="1"/>
          <p:nvPr/>
        </p:nvSpPr>
        <p:spPr>
          <a:xfrm>
            <a:off x="9546771" y="452845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Core-2 TLB </a:t>
            </a:r>
          </a:p>
        </p:txBody>
      </p:sp>
    </p:spTree>
    <p:extLst>
      <p:ext uri="{BB962C8B-B14F-4D97-AF65-F5344CB8AC3E}">
        <p14:creationId xmlns:p14="http://schemas.microsoft.com/office/powerpoint/2010/main" val="409465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4354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04510" y="223078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459686" y="1883225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Core-1 TLB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794653"/>
            <a:ext cx="3145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page table and TLBs</a:t>
            </a:r>
          </a:p>
          <a:p>
            <a:r>
              <a:rPr lang="en-US" dirty="0"/>
              <a:t>T1 is running on core-1</a:t>
            </a:r>
          </a:p>
          <a:p>
            <a:r>
              <a:rPr lang="en-US" dirty="0"/>
              <a:t>T2 is running on core-2</a:t>
            </a:r>
          </a:p>
          <a:p>
            <a:r>
              <a:rPr lang="en-US" dirty="0"/>
              <a:t>T1 updates PTE of VPN 2</a:t>
            </a:r>
            <a:r>
              <a:rPr lang="en-US" strike="sngStrike" dirty="0"/>
              <a:t> </a:t>
            </a:r>
          </a:p>
          <a:p>
            <a:r>
              <a:rPr lang="en-US" dirty="0"/>
              <a:t>T1 executes </a:t>
            </a:r>
            <a:r>
              <a:rPr lang="en-US" dirty="0" err="1"/>
              <a:t>invlpg</a:t>
            </a:r>
            <a:r>
              <a:rPr lang="en-US" dirty="0"/>
              <a:t> 0x2000</a:t>
            </a:r>
          </a:p>
          <a:p>
            <a:r>
              <a:rPr lang="en-US" dirty="0"/>
              <a:t>T1 accesses VPN 2</a:t>
            </a:r>
          </a:p>
          <a:p>
            <a:r>
              <a:rPr lang="en-US" dirty="0"/>
              <a:t>Core-1 TLB miss</a:t>
            </a:r>
          </a:p>
          <a:p>
            <a:r>
              <a:rPr lang="en-US" dirty="0"/>
              <a:t>Core-1 walks page table</a:t>
            </a:r>
          </a:p>
          <a:p>
            <a:r>
              <a:rPr lang="en-US" dirty="0"/>
              <a:t>Core-1 TLB is updated</a:t>
            </a:r>
          </a:p>
          <a:p>
            <a:r>
              <a:rPr lang="en-US" dirty="0"/>
              <a:t>T2 accesses VPN 2</a:t>
            </a:r>
          </a:p>
          <a:p>
            <a:r>
              <a:rPr lang="en-US" dirty="0"/>
              <a:t>Core-2 TLB hit</a:t>
            </a:r>
          </a:p>
          <a:p>
            <a:r>
              <a:rPr lang="en-US" dirty="0"/>
              <a:t>T2 accesses incorrect PA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42E4FF-44B8-4288-BF31-AD4D3A962AEC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955AB0-448A-42EC-A67D-A983497952D9}"/>
              </a:ext>
            </a:extLst>
          </p:cNvPr>
          <p:cNvGraphicFramePr>
            <a:graphicFrameLocks noGrp="1"/>
          </p:cNvGraphicFramePr>
          <p:nvPr/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407EF70-FB72-4F9A-959E-C14632EA70E3}"/>
              </a:ext>
            </a:extLst>
          </p:cNvPr>
          <p:cNvGraphicFramePr>
            <a:graphicFrameLocks/>
          </p:cNvGraphicFramePr>
          <p:nvPr/>
        </p:nvGraphicFramePr>
        <p:xfrm>
          <a:off x="8958937" y="4876014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D22734-E089-44B6-BB8A-2C6C39ECA9D2}"/>
              </a:ext>
            </a:extLst>
          </p:cNvPr>
          <p:cNvSpPr txBox="1"/>
          <p:nvPr/>
        </p:nvSpPr>
        <p:spPr>
          <a:xfrm>
            <a:off x="9546771" y="452845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Core-2 TLB </a:t>
            </a:r>
          </a:p>
        </p:txBody>
      </p:sp>
    </p:spTree>
    <p:extLst>
      <p:ext uri="{BB962C8B-B14F-4D97-AF65-F5344CB8AC3E}">
        <p14:creationId xmlns:p14="http://schemas.microsoft.com/office/powerpoint/2010/main" val="303372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4354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55572"/>
              </p:ext>
            </p:extLst>
          </p:nvPr>
        </p:nvGraphicFramePr>
        <p:xfrm>
          <a:off x="8904510" y="223078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rgbClr val="FF0000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459686" y="1883225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Core-1 TLB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794653"/>
            <a:ext cx="3145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page table and TLBs</a:t>
            </a:r>
          </a:p>
          <a:p>
            <a:r>
              <a:rPr lang="en-US" dirty="0"/>
              <a:t>T1 is running on core-1</a:t>
            </a:r>
          </a:p>
          <a:p>
            <a:r>
              <a:rPr lang="en-US" dirty="0"/>
              <a:t>T2 is running on core-2</a:t>
            </a:r>
          </a:p>
          <a:p>
            <a:r>
              <a:rPr lang="en-US" dirty="0"/>
              <a:t>T1 updates PTE of VPN 2</a:t>
            </a:r>
            <a:r>
              <a:rPr lang="en-US" strike="sngStrike" dirty="0"/>
              <a:t> </a:t>
            </a:r>
          </a:p>
          <a:p>
            <a:r>
              <a:rPr lang="en-US" dirty="0"/>
              <a:t>T1 executes </a:t>
            </a:r>
            <a:r>
              <a:rPr lang="en-US" dirty="0" err="1"/>
              <a:t>invlpg</a:t>
            </a:r>
            <a:r>
              <a:rPr lang="en-US" dirty="0"/>
              <a:t> 0x2000</a:t>
            </a:r>
          </a:p>
          <a:p>
            <a:r>
              <a:rPr lang="en-US" dirty="0">
                <a:solidFill>
                  <a:srgbClr val="FF0000"/>
                </a:solidFill>
              </a:rPr>
              <a:t>T1 requests Core-2 to invalidate TLB mapping for VA 0x2000</a:t>
            </a:r>
          </a:p>
          <a:p>
            <a:r>
              <a:rPr lang="en-US" dirty="0">
                <a:solidFill>
                  <a:srgbClr val="FF0000"/>
                </a:solidFill>
              </a:rPr>
              <a:t>T1 waits until Core-2 invalidates the TLB entry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42E4FF-44B8-4288-BF31-AD4D3A962AEC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955AB0-448A-42EC-A67D-A983497952D9}"/>
              </a:ext>
            </a:extLst>
          </p:cNvPr>
          <p:cNvGraphicFramePr>
            <a:graphicFrameLocks noGrp="1"/>
          </p:cNvGraphicFramePr>
          <p:nvPr/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407EF70-FB72-4F9A-959E-C14632EA7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213187"/>
              </p:ext>
            </p:extLst>
          </p:nvPr>
        </p:nvGraphicFramePr>
        <p:xfrm>
          <a:off x="8958937" y="4876014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rgbClr val="FF0000"/>
                          </a:solidFill>
                        </a:rPr>
                        <a:t>0xc007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D22734-E089-44B6-BB8A-2C6C39ECA9D2}"/>
              </a:ext>
            </a:extLst>
          </p:cNvPr>
          <p:cNvSpPr txBox="1"/>
          <p:nvPr/>
        </p:nvSpPr>
        <p:spPr>
          <a:xfrm>
            <a:off x="9546771" y="452845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Core-2 TLB </a:t>
            </a:r>
          </a:p>
        </p:txBody>
      </p:sp>
    </p:spTree>
    <p:extLst>
      <p:ext uri="{BB962C8B-B14F-4D97-AF65-F5344CB8AC3E}">
        <p14:creationId xmlns:p14="http://schemas.microsoft.com/office/powerpoint/2010/main" val="57716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4354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04510" y="223078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459686" y="1883225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Core-1 TLB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7" y="794653"/>
            <a:ext cx="31459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page table and TLBs</a:t>
            </a:r>
          </a:p>
          <a:p>
            <a:r>
              <a:rPr lang="en-US" dirty="0"/>
              <a:t>T1 is running on core-1</a:t>
            </a:r>
          </a:p>
          <a:p>
            <a:r>
              <a:rPr lang="en-US" dirty="0"/>
              <a:t>T2 is running on core-2</a:t>
            </a:r>
          </a:p>
          <a:p>
            <a:r>
              <a:rPr lang="en-US" dirty="0"/>
              <a:t>T1 updates PTE of VPN 2</a:t>
            </a:r>
            <a:r>
              <a:rPr lang="en-US" strike="sngStrike" dirty="0"/>
              <a:t> </a:t>
            </a:r>
          </a:p>
          <a:p>
            <a:r>
              <a:rPr lang="en-US" dirty="0"/>
              <a:t>T1 executes </a:t>
            </a:r>
            <a:r>
              <a:rPr lang="en-US" dirty="0" err="1"/>
              <a:t>invlpg</a:t>
            </a:r>
            <a:r>
              <a:rPr lang="en-US" dirty="0"/>
              <a:t> 0x2000</a:t>
            </a:r>
          </a:p>
          <a:p>
            <a:r>
              <a:rPr lang="en-US" dirty="0">
                <a:solidFill>
                  <a:srgbClr val="FF0000"/>
                </a:solidFill>
              </a:rPr>
              <a:t>T1 requests Core-2 to invalidate TLB mapping for VA 0x2000</a:t>
            </a:r>
          </a:p>
          <a:p>
            <a:r>
              <a:rPr lang="en-US" dirty="0">
                <a:solidFill>
                  <a:srgbClr val="FF0000"/>
                </a:solidFill>
              </a:rPr>
              <a:t>T1 waits until Core-2 invalidates the TLB entry</a:t>
            </a:r>
          </a:p>
          <a:p>
            <a:r>
              <a:rPr lang="en-US" dirty="0"/>
              <a:t>T1 accesses VPN 2</a:t>
            </a:r>
          </a:p>
          <a:p>
            <a:r>
              <a:rPr lang="en-US" dirty="0"/>
              <a:t>Core-1 TLB miss</a:t>
            </a:r>
          </a:p>
          <a:p>
            <a:r>
              <a:rPr lang="en-US" dirty="0"/>
              <a:t>Core-1 walks page table</a:t>
            </a:r>
          </a:p>
          <a:p>
            <a:r>
              <a:rPr lang="en-US" dirty="0"/>
              <a:t>Core-1 TLB is updated</a:t>
            </a:r>
          </a:p>
          <a:p>
            <a:r>
              <a:rPr lang="en-US" dirty="0"/>
              <a:t>T2 accesses VPN 2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Core-2 TLB hit</a:t>
            </a:r>
          </a:p>
          <a:p>
            <a:r>
              <a:rPr lang="en-US" dirty="0">
                <a:solidFill>
                  <a:srgbClr val="FF0000"/>
                </a:solidFill>
              </a:rPr>
              <a:t>Core-2 TLB miss</a:t>
            </a:r>
          </a:p>
          <a:p>
            <a:r>
              <a:rPr lang="en-US" dirty="0">
                <a:solidFill>
                  <a:srgbClr val="FF0000"/>
                </a:solidFill>
              </a:rPr>
              <a:t>Core-2 walks page table</a:t>
            </a:r>
          </a:p>
          <a:p>
            <a:r>
              <a:rPr lang="en-US" dirty="0">
                <a:solidFill>
                  <a:srgbClr val="FF0000"/>
                </a:solidFill>
              </a:rPr>
              <a:t>Core-2 TLB is updated</a:t>
            </a:r>
          </a:p>
          <a:p>
            <a:r>
              <a:rPr lang="en-US" dirty="0"/>
              <a:t>T2 accesses correct PA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42E4FF-44B8-4288-BF31-AD4D3A962AEC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955AB0-448A-42EC-A67D-A983497952D9}"/>
              </a:ext>
            </a:extLst>
          </p:cNvPr>
          <p:cNvGraphicFramePr>
            <a:graphicFrameLocks noGrp="1"/>
          </p:cNvGraphicFramePr>
          <p:nvPr/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b="1" dirty="0"/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407EF70-FB72-4F9A-959E-C14632EA70E3}"/>
              </a:ext>
            </a:extLst>
          </p:cNvPr>
          <p:cNvGraphicFramePr>
            <a:graphicFrameLocks/>
          </p:cNvGraphicFramePr>
          <p:nvPr/>
        </p:nvGraphicFramePr>
        <p:xfrm>
          <a:off x="8958937" y="4876014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trike="noStrike" dirty="0">
                          <a:solidFill>
                            <a:schemeClr val="tx1"/>
                          </a:solidFill>
                        </a:rPr>
                        <a:t>0xd007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D22734-E089-44B6-BB8A-2C6C39ECA9D2}"/>
              </a:ext>
            </a:extLst>
          </p:cNvPr>
          <p:cNvSpPr txBox="1"/>
          <p:nvPr/>
        </p:nvSpPr>
        <p:spPr>
          <a:xfrm>
            <a:off x="9546771" y="452845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Core-2 TLB </a:t>
            </a:r>
          </a:p>
        </p:txBody>
      </p:sp>
    </p:spTree>
    <p:extLst>
      <p:ext uri="{BB962C8B-B14F-4D97-AF65-F5344CB8AC3E}">
        <p14:creationId xmlns:p14="http://schemas.microsoft.com/office/powerpoint/2010/main" val="2297709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7CAB-BCA9-4E29-BFBF-055B957B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invalidation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BEE3-ED13-4BAE-8635-A3B7433C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TLB invalidation on a remote core</a:t>
            </a:r>
          </a:p>
        </p:txBody>
      </p:sp>
    </p:spTree>
    <p:extLst>
      <p:ext uri="{BB962C8B-B14F-4D97-AF65-F5344CB8AC3E}">
        <p14:creationId xmlns:p14="http://schemas.microsoft.com/office/powerpoint/2010/main" val="274349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1E85-E1E1-4270-A2C8-2C4E5EB5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Inter-processor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7A11-E41D-4DC9-9F29-7363BC38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CPU can send interrupts to other CPUs using IPI</a:t>
            </a:r>
          </a:p>
          <a:p>
            <a:endParaRPr lang="en-US" dirty="0"/>
          </a:p>
          <a:p>
            <a:r>
              <a:rPr lang="en-US" dirty="0"/>
              <a:t>If CPU-1 wants immediate attention of CPU-2, it can send an IPI to CPU-2</a:t>
            </a:r>
          </a:p>
          <a:p>
            <a:pPr lvl="1"/>
            <a:r>
              <a:rPr lang="en-US" dirty="0"/>
              <a:t>After receiving an IPI, the IPI interrupt handler on CPU-2 will be called</a:t>
            </a:r>
          </a:p>
          <a:p>
            <a:pPr lvl="1"/>
            <a:r>
              <a:rPr lang="en-US" dirty="0"/>
              <a:t>In the IPI handler, CPU-2 can invalidate its TLB entries</a:t>
            </a:r>
          </a:p>
          <a:p>
            <a:pPr lvl="1"/>
            <a:r>
              <a:rPr lang="en-US" dirty="0"/>
              <a:t>Meanwhile, the CPU-1 can check if CPU-2 has invalidated its TLB entries</a:t>
            </a:r>
          </a:p>
          <a:p>
            <a:pPr lvl="1"/>
            <a:r>
              <a:rPr lang="en-US" dirty="0"/>
              <a:t>After the TLB invalidation on CPU-2 is done CPU-1 can proceed</a:t>
            </a:r>
          </a:p>
          <a:p>
            <a:pPr lvl="1"/>
            <a:r>
              <a:rPr lang="en-US" dirty="0"/>
              <a:t>What will CPU-2 do? </a:t>
            </a:r>
          </a:p>
        </p:txBody>
      </p:sp>
    </p:spTree>
    <p:extLst>
      <p:ext uri="{BB962C8B-B14F-4D97-AF65-F5344CB8AC3E}">
        <p14:creationId xmlns:p14="http://schemas.microsoft.com/office/powerpoint/2010/main" val="106618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B825-9B43-45DB-A564-E73C1012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flush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FB30-7D4F-428A-B55B-56FB4646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TLB flush operation invalidates all entries in TLB</a:t>
            </a:r>
          </a:p>
          <a:p>
            <a:endParaRPr lang="en-US" dirty="0"/>
          </a:p>
          <a:p>
            <a:r>
              <a:rPr lang="en-US" dirty="0"/>
              <a:t>When does the OS need to do TLB flush?</a:t>
            </a:r>
          </a:p>
          <a:p>
            <a:pPr lvl="1"/>
            <a:r>
              <a:rPr lang="en-US" dirty="0"/>
              <a:t>When the OS schedules a new process?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mov to cr3 </a:t>
            </a:r>
            <a:r>
              <a:rPr lang="en-US" dirty="0"/>
              <a:t>automatically flushes the TLB</a:t>
            </a:r>
          </a:p>
        </p:txBody>
      </p:sp>
    </p:spTree>
    <p:extLst>
      <p:ext uri="{BB962C8B-B14F-4D97-AF65-F5344CB8AC3E}">
        <p14:creationId xmlns:p14="http://schemas.microsoft.com/office/powerpoint/2010/main" val="371092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81F3-99D4-4778-8CC0-1818ACB4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flush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AE7A-B397-40A4-BB99-D6844FAF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an OS flush the TLB of the current process</a:t>
            </a:r>
          </a:p>
        </p:txBody>
      </p:sp>
    </p:spTree>
    <p:extLst>
      <p:ext uri="{BB962C8B-B14F-4D97-AF65-F5344CB8AC3E}">
        <p14:creationId xmlns:p14="http://schemas.microsoft.com/office/powerpoint/2010/main" val="82018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F879-C431-4BF1-896F-B1DD73DC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buffer(TLB)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F714-73A3-4038-A267-A6E5B642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 core, TLB is designed to reduce the number of page table accesses</a:t>
            </a:r>
          </a:p>
          <a:p>
            <a:endParaRPr lang="en-US" dirty="0"/>
          </a:p>
          <a:p>
            <a:r>
              <a:rPr lang="en-US" dirty="0"/>
              <a:t>Accesses to TLB are very fast</a:t>
            </a:r>
          </a:p>
          <a:p>
            <a:endParaRPr lang="en-US" dirty="0"/>
          </a:p>
          <a:p>
            <a:r>
              <a:rPr lang="en-US" dirty="0"/>
              <a:t>TLB caches the VPN-PPN entries</a:t>
            </a:r>
          </a:p>
          <a:p>
            <a:endParaRPr lang="en-US" dirty="0"/>
          </a:p>
          <a:p>
            <a:r>
              <a:rPr lang="en-US" dirty="0"/>
              <a:t>TLB is very small (typically 512 entries)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4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81F3-99D4-4778-8CC0-1818ACB4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flush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AE7A-B397-40A4-BB99-D6844FAF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an OS flush the TLB of the current process</a:t>
            </a:r>
          </a:p>
          <a:p>
            <a:pPr lvl="1"/>
            <a:r>
              <a:rPr lang="en-US" dirty="0"/>
              <a:t>by reloading cr3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mov %cr3, %</a:t>
            </a:r>
            <a:r>
              <a:rPr lang="en-US" dirty="0" err="1">
                <a:solidFill>
                  <a:srgbClr val="FF0000"/>
                </a:solidFill>
              </a:rPr>
              <a:t>eax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mov %</a:t>
            </a:r>
            <a:r>
              <a:rPr lang="en-US" dirty="0" err="1">
                <a:solidFill>
                  <a:srgbClr val="FF0000"/>
                </a:solidFill>
              </a:rPr>
              <a:t>eax</a:t>
            </a:r>
            <a:r>
              <a:rPr lang="en-US" dirty="0">
                <a:solidFill>
                  <a:srgbClr val="FF0000"/>
                </a:solidFill>
              </a:rPr>
              <a:t>, %cr3</a:t>
            </a:r>
          </a:p>
        </p:txBody>
      </p:sp>
    </p:spTree>
    <p:extLst>
      <p:ext uri="{BB962C8B-B14F-4D97-AF65-F5344CB8AC3E}">
        <p14:creationId xmlns:p14="http://schemas.microsoft.com/office/powerpoint/2010/main" val="1837788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98CE-776B-457F-A1F5-523D669B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256A-2DD3-414D-93FF-AE1ABAC1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x86 32-bit processor also supports 4 MB pages</a:t>
            </a:r>
          </a:p>
          <a:p>
            <a:endParaRPr lang="en-US" dirty="0"/>
          </a:p>
          <a:p>
            <a:r>
              <a:rPr lang="en-US" dirty="0"/>
              <a:t>In this case, for the entire 4 MB virtual page only one TLB entry is used</a:t>
            </a:r>
          </a:p>
          <a:p>
            <a:pPr lvl="1"/>
            <a:r>
              <a:rPr lang="en-US" dirty="0"/>
              <a:t>significantly reduces the number of TLB entries</a:t>
            </a:r>
          </a:p>
          <a:p>
            <a:endParaRPr lang="en-US" dirty="0"/>
          </a:p>
          <a:p>
            <a:r>
              <a:rPr lang="en-US" dirty="0"/>
              <a:t>It is not a good idea to use large pages for applications with a small memory footprint</a:t>
            </a:r>
          </a:p>
          <a:p>
            <a:pPr lvl="1"/>
            <a:r>
              <a:rPr lang="en-US" dirty="0"/>
              <a:t>even for applications with a large memory footprint, 4 MB pages may cause fragmentation</a:t>
            </a:r>
          </a:p>
          <a:p>
            <a:pPr lvl="2"/>
            <a:r>
              <a:rPr lang="en-US" dirty="0"/>
              <a:t>e.g., consider a case when the application is using only a few bytes from the entire 4 MB virtual page  </a:t>
            </a:r>
          </a:p>
        </p:txBody>
      </p:sp>
    </p:spTree>
    <p:extLst>
      <p:ext uri="{BB962C8B-B14F-4D97-AF65-F5344CB8AC3E}">
        <p14:creationId xmlns:p14="http://schemas.microsoft.com/office/powerpoint/2010/main" val="1401574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06BC-3AE8-4D29-B311-3F0D7AC2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6BB2-A17A-4A41-B9FD-A810DF78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bits in the VPN corresponding to a large page?</a:t>
            </a:r>
          </a:p>
        </p:txBody>
      </p:sp>
    </p:spTree>
    <p:extLst>
      <p:ext uri="{BB962C8B-B14F-4D97-AF65-F5344CB8AC3E}">
        <p14:creationId xmlns:p14="http://schemas.microsoft.com/office/powerpoint/2010/main" val="3833597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06BC-3AE8-4D29-B311-3F0D7AC2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6BB2-A17A-4A41-B9FD-A810DF78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large pages, the page directory contains the PPN</a:t>
            </a:r>
          </a:p>
          <a:p>
            <a:pPr lvl="1"/>
            <a:r>
              <a:rPr lang="en-US" dirty="0"/>
              <a:t>VPN is only 10 bits</a:t>
            </a:r>
          </a:p>
          <a:p>
            <a:pPr lvl="1"/>
            <a:r>
              <a:rPr lang="en-US" dirty="0"/>
              <a:t>The top 10 bits in a VA contain the index in the page directory</a:t>
            </a:r>
          </a:p>
          <a:p>
            <a:pPr lvl="1"/>
            <a:r>
              <a:rPr lang="en-US" dirty="0"/>
              <a:t>page directory can directly store the PPN for large pages</a:t>
            </a:r>
          </a:p>
        </p:txBody>
      </p:sp>
    </p:spTree>
    <p:extLst>
      <p:ext uri="{BB962C8B-B14F-4D97-AF65-F5344CB8AC3E}">
        <p14:creationId xmlns:p14="http://schemas.microsoft.com/office/powerpoint/2010/main" val="80256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E70F-C569-43A9-864A-BA34DD2F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E8574-3098-449A-8A4C-F12444E2AA69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5C6E1B-06BE-44FE-9E6F-BEDAB17F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70315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EECDF5-718F-4FE6-9492-87F69BEBED56}"/>
              </a:ext>
            </a:extLst>
          </p:cNvPr>
          <p:cNvSpPr txBox="1"/>
          <p:nvPr/>
        </p:nvSpPr>
        <p:spPr>
          <a:xfrm>
            <a:off x="7228114" y="2318657"/>
            <a:ext cx="41256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7 (PS flag) in the page directory entry tell the hardware, the granularity of page (4-MB or 4-KB)</a:t>
            </a:r>
          </a:p>
          <a:p>
            <a:endParaRPr lang="en-US" dirty="0"/>
          </a:p>
          <a:p>
            <a:r>
              <a:rPr lang="en-US" dirty="0"/>
              <a:t>If the PS bit is set, then hardware treats the virtual page as a 4-MB page.</a:t>
            </a:r>
          </a:p>
          <a:p>
            <a:endParaRPr lang="en-US" dirty="0"/>
          </a:p>
          <a:p>
            <a:r>
              <a:rPr lang="en-US" dirty="0"/>
              <a:t>See Table 4-4 in Intel manual -3.</a:t>
            </a:r>
          </a:p>
          <a:p>
            <a:endParaRPr lang="en-US" dirty="0"/>
          </a:p>
          <a:p>
            <a:r>
              <a:rPr lang="en-US" dirty="0"/>
              <a:t>The higher 10 bits of the page directory entry is the PPN.</a:t>
            </a:r>
          </a:p>
          <a:p>
            <a:r>
              <a:rPr lang="en-US" dirty="0"/>
              <a:t>The rest 22 bits in VA and PA are the same.</a:t>
            </a:r>
          </a:p>
        </p:txBody>
      </p:sp>
    </p:spTree>
    <p:extLst>
      <p:ext uri="{BB962C8B-B14F-4D97-AF65-F5344CB8AC3E}">
        <p14:creationId xmlns:p14="http://schemas.microsoft.com/office/powerpoint/2010/main" val="2227776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E786-E746-4370-B86F-AAA70340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A44-1B93-4487-AD97-8A5AF6D28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fault exception is raised by the hardware when the entry corresponding to VA is not valid, or the user doesn’t have sufficient privilege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9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1317-E940-46E3-9226-B6E83A2E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F37B-568A-48E1-98D2-75D59175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allocating all the physical pages when an application is loaded, the OS might want to allocate them when the process is actually going to access them</a:t>
            </a:r>
          </a:p>
          <a:p>
            <a:endParaRPr lang="en-US" dirty="0"/>
          </a:p>
          <a:p>
            <a:r>
              <a:rPr lang="en-US" dirty="0"/>
              <a:t>The page fault can be useful for this optimization</a:t>
            </a:r>
          </a:p>
          <a:p>
            <a:endParaRPr lang="en-US" dirty="0"/>
          </a:p>
          <a:p>
            <a:r>
              <a:rPr lang="en-US" dirty="0"/>
              <a:t>This is also called demand paging</a:t>
            </a:r>
          </a:p>
        </p:txBody>
      </p:sp>
    </p:spTree>
    <p:extLst>
      <p:ext uri="{BB962C8B-B14F-4D97-AF65-F5344CB8AC3E}">
        <p14:creationId xmlns:p14="http://schemas.microsoft.com/office/powerpoint/2010/main" val="1024020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DBA8-FBF6-42D1-AB0A-7D30929B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FE25F2-866A-4D2B-857C-E1BF3C97D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60752"/>
              </p:ext>
            </p:extLst>
          </p:nvPr>
        </p:nvGraphicFramePr>
        <p:xfrm>
          <a:off x="6749138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D6955B-5384-42E1-8B28-DAE10C7667FA}"/>
              </a:ext>
            </a:extLst>
          </p:cNvPr>
          <p:cNvSpPr txBox="1"/>
          <p:nvPr/>
        </p:nvSpPr>
        <p:spPr>
          <a:xfrm>
            <a:off x="6640285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367051-9B8D-4C5F-9457-6E4B253DE7E9}"/>
              </a:ext>
            </a:extLst>
          </p:cNvPr>
          <p:cNvSpPr txBox="1"/>
          <p:nvPr/>
        </p:nvSpPr>
        <p:spPr>
          <a:xfrm>
            <a:off x="1055914" y="2024743"/>
            <a:ext cx="3298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directory is created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initially all entries are invalid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is loaded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accessed 0x100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fault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directory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 is invalid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alloc_page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80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DBA8-FBF6-42D1-AB0A-7D30929B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FE25F2-866A-4D2B-857C-E1BF3C97D517}"/>
              </a:ext>
            </a:extLst>
          </p:cNvPr>
          <p:cNvGraphicFramePr>
            <a:graphicFrameLocks noGrp="1"/>
          </p:cNvGraphicFramePr>
          <p:nvPr/>
        </p:nvGraphicFramePr>
        <p:xfrm>
          <a:off x="6749138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63FB57-39A2-4FD3-B57A-17F45957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32432"/>
              </p:ext>
            </p:extLst>
          </p:nvPr>
        </p:nvGraphicFramePr>
        <p:xfrm>
          <a:off x="9187535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D6955B-5384-42E1-8B28-DAE10C7667FA}"/>
              </a:ext>
            </a:extLst>
          </p:cNvPr>
          <p:cNvSpPr txBox="1"/>
          <p:nvPr/>
        </p:nvSpPr>
        <p:spPr>
          <a:xfrm>
            <a:off x="6640285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5AD2D-C4DA-449B-9718-0FF08A94E274}"/>
              </a:ext>
            </a:extLst>
          </p:cNvPr>
          <p:cNvSpPr txBox="1"/>
          <p:nvPr/>
        </p:nvSpPr>
        <p:spPr>
          <a:xfrm>
            <a:off x="9339934" y="11103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1053335-B5D0-46D8-B27B-FC427D1D685C}"/>
              </a:ext>
            </a:extLst>
          </p:cNvPr>
          <p:cNvCxnSpPr/>
          <p:nvPr/>
        </p:nvCxnSpPr>
        <p:spPr>
          <a:xfrm flipV="1">
            <a:off x="809896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2EEDE6-089A-4CD2-98F8-CA8F13CB1AC2}"/>
              </a:ext>
            </a:extLst>
          </p:cNvPr>
          <p:cNvSpPr txBox="1"/>
          <p:nvPr/>
        </p:nvSpPr>
        <p:spPr>
          <a:xfrm>
            <a:off x="1055914" y="1796141"/>
            <a:ext cx="3298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directory is created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initially all entries are invalid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is loaded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accessed 0x100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fault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directory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 is invalid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alloc_page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2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DBA8-FBF6-42D1-AB0A-7D30929B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FE25F2-866A-4D2B-857C-E1BF3C97D517}"/>
              </a:ext>
            </a:extLst>
          </p:cNvPr>
          <p:cNvGraphicFramePr>
            <a:graphicFrameLocks noGrp="1"/>
          </p:cNvGraphicFramePr>
          <p:nvPr/>
        </p:nvGraphicFramePr>
        <p:xfrm>
          <a:off x="6749138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63FB57-39A2-4FD3-B57A-17F45957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70040"/>
              </p:ext>
            </p:extLst>
          </p:nvPr>
        </p:nvGraphicFramePr>
        <p:xfrm>
          <a:off x="9187535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D6955B-5384-42E1-8B28-DAE10C7667FA}"/>
              </a:ext>
            </a:extLst>
          </p:cNvPr>
          <p:cNvSpPr txBox="1"/>
          <p:nvPr/>
        </p:nvSpPr>
        <p:spPr>
          <a:xfrm>
            <a:off x="6640285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5AD2D-C4DA-449B-9718-0FF08A94E274}"/>
              </a:ext>
            </a:extLst>
          </p:cNvPr>
          <p:cNvSpPr txBox="1"/>
          <p:nvPr/>
        </p:nvSpPr>
        <p:spPr>
          <a:xfrm>
            <a:off x="9339934" y="11103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1053335-B5D0-46D8-B27B-FC427D1D685C}"/>
              </a:ext>
            </a:extLst>
          </p:cNvPr>
          <p:cNvCxnSpPr/>
          <p:nvPr/>
        </p:nvCxnSpPr>
        <p:spPr>
          <a:xfrm flipV="1">
            <a:off x="809896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9B5186-F8CE-49BA-950D-E32252EE42D4}"/>
              </a:ext>
            </a:extLst>
          </p:cNvPr>
          <p:cNvSpPr txBox="1"/>
          <p:nvPr/>
        </p:nvSpPr>
        <p:spPr>
          <a:xfrm>
            <a:off x="1055914" y="1469560"/>
            <a:ext cx="3940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directory is created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initially all entries are invalid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is loaded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accessed 0x100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fault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directory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 is invalid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alloc_page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table index is 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 is invalid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3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CEF-802E-4FCF-BA52-2A41CEA2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95BC-785D-4D15-81B4-F69814FF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walking the page table, the hardware first checks if the VPN is present in the TLB</a:t>
            </a:r>
          </a:p>
          <a:p>
            <a:pPr lvl="1"/>
            <a:r>
              <a:rPr lang="en-US" dirty="0"/>
              <a:t>if yes, the hardware uses the corresponding entry for the address translation</a:t>
            </a:r>
          </a:p>
          <a:p>
            <a:pPr lvl="2"/>
            <a:r>
              <a:rPr lang="en-US" dirty="0"/>
              <a:t>also called TLB hit</a:t>
            </a:r>
          </a:p>
          <a:p>
            <a:pPr lvl="1"/>
            <a:r>
              <a:rPr lang="en-US" dirty="0"/>
              <a:t>otherwise, the hardware walks the page table for address translation</a:t>
            </a:r>
          </a:p>
          <a:p>
            <a:pPr lvl="2"/>
            <a:r>
              <a:rPr lang="en-US" dirty="0"/>
              <a:t>TLB miss</a:t>
            </a:r>
          </a:p>
          <a:p>
            <a:pPr lvl="2"/>
            <a:endParaRPr lang="en-US" dirty="0"/>
          </a:p>
          <a:p>
            <a:r>
              <a:rPr lang="en-US" dirty="0"/>
              <a:t>For most applications, TLB hit rate is greater than 99.9%</a:t>
            </a:r>
          </a:p>
          <a:p>
            <a:pPr lvl="1"/>
            <a:r>
              <a:rPr lang="en-US" dirty="0"/>
              <a:t>TLB makes page tables practical</a:t>
            </a:r>
          </a:p>
          <a:p>
            <a:pPr lvl="1"/>
            <a:r>
              <a:rPr lang="en-US" dirty="0"/>
              <a:t>no severe impact 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6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DBA8-FBF6-42D1-AB0A-7D30929B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FE25F2-866A-4D2B-857C-E1BF3C97D517}"/>
              </a:ext>
            </a:extLst>
          </p:cNvPr>
          <p:cNvGraphicFramePr>
            <a:graphicFrameLocks noGrp="1"/>
          </p:cNvGraphicFramePr>
          <p:nvPr/>
        </p:nvGraphicFramePr>
        <p:xfrm>
          <a:off x="6749138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63FB57-39A2-4FD3-B57A-17F459571026}"/>
              </a:ext>
            </a:extLst>
          </p:cNvPr>
          <p:cNvGraphicFramePr>
            <a:graphicFrameLocks noGrp="1"/>
          </p:cNvGraphicFramePr>
          <p:nvPr/>
        </p:nvGraphicFramePr>
        <p:xfrm>
          <a:off x="9187535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D6955B-5384-42E1-8B28-DAE10C7667FA}"/>
              </a:ext>
            </a:extLst>
          </p:cNvPr>
          <p:cNvSpPr txBox="1"/>
          <p:nvPr/>
        </p:nvSpPr>
        <p:spPr>
          <a:xfrm>
            <a:off x="6640285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5AD2D-C4DA-449B-9718-0FF08A94E274}"/>
              </a:ext>
            </a:extLst>
          </p:cNvPr>
          <p:cNvSpPr txBox="1"/>
          <p:nvPr/>
        </p:nvSpPr>
        <p:spPr>
          <a:xfrm>
            <a:off x="9339934" y="11103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1053335-B5D0-46D8-B27B-FC427D1D685C}"/>
              </a:ext>
            </a:extLst>
          </p:cNvPr>
          <p:cNvCxnSpPr/>
          <p:nvPr/>
        </p:nvCxnSpPr>
        <p:spPr>
          <a:xfrm flipV="1">
            <a:off x="809896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9B5186-F8CE-49BA-950D-E32252EE42D4}"/>
              </a:ext>
            </a:extLst>
          </p:cNvPr>
          <p:cNvSpPr txBox="1"/>
          <p:nvPr/>
        </p:nvSpPr>
        <p:spPr>
          <a:xfrm>
            <a:off x="838200" y="1433513"/>
            <a:ext cx="4942106" cy="532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directory is created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initially all entries are invalid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is loaded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accessed 0x100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fault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directory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 is invalid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alloc_page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table index is 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 is invalid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newpage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alloc_page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page_table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virtual address belongs to code/data, copy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a.out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newpage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resume application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tries to access 0x100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time no page fault.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1BEBF-FE1F-47DA-9931-F07405FB2654}"/>
              </a:ext>
            </a:extLst>
          </p:cNvPr>
          <p:cNvSpPr txBox="1"/>
          <p:nvPr/>
        </p:nvSpPr>
        <p:spPr>
          <a:xfrm>
            <a:off x="9100457" y="5682343"/>
            <a:ext cx="277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value of </a:t>
            </a:r>
            <a:r>
              <a:rPr lang="en-US" sz="2400" b="1" dirty="0" err="1">
                <a:solidFill>
                  <a:srgbClr val="FF0000"/>
                </a:solidFill>
              </a:rPr>
              <a:t>newpage</a:t>
            </a:r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1397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72DD-052E-4A97-96DD-F3575ACE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C0CF-996A-4EDC-B66C-BFC7880A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paging enabled copy on write (</a:t>
            </a:r>
            <a:r>
              <a:rPr lang="en-US" dirty="0" err="1"/>
              <a:t>CoW</a:t>
            </a:r>
            <a:r>
              <a:rPr lang="en-US" dirty="0"/>
              <a:t>)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08090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1BA0-D46E-4768-AD3A-19CBC62B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963B-3744-4AAC-8A23-47CCC2F1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fork system call, the OS creates a new page table for the child process</a:t>
            </a:r>
          </a:p>
          <a:p>
            <a:endParaRPr lang="en-US" dirty="0"/>
          </a:p>
          <a:p>
            <a:r>
              <a:rPr lang="en-US" dirty="0"/>
              <a:t>The entire memory of a parent process is copied to the child process</a:t>
            </a:r>
          </a:p>
          <a:p>
            <a:pPr lvl="1"/>
            <a:r>
              <a:rPr lang="en-US" dirty="0"/>
              <a:t>need to allocate the same number of physical pages for the child as parent</a:t>
            </a:r>
          </a:p>
        </p:txBody>
      </p:sp>
    </p:spTree>
    <p:extLst>
      <p:ext uri="{BB962C8B-B14F-4D97-AF65-F5344CB8AC3E}">
        <p14:creationId xmlns:p14="http://schemas.microsoft.com/office/powerpoint/2010/main" val="2474031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fork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/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603168" y="11103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2155371" y="627017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5889172" y="555174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</p:spTree>
    <p:extLst>
      <p:ext uri="{BB962C8B-B14F-4D97-AF65-F5344CB8AC3E}">
        <p14:creationId xmlns:p14="http://schemas.microsoft.com/office/powerpoint/2010/main" val="39394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fork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/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603168" y="11103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2155371" y="627017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22B1-BBD5-4488-84DF-FDD2582B6AEF}"/>
              </a:ext>
            </a:extLst>
          </p:cNvPr>
          <p:cNvGraphicFramePr>
            <a:graphicFrameLocks noGrp="1"/>
          </p:cNvGraphicFramePr>
          <p:nvPr/>
        </p:nvGraphicFramePr>
        <p:xfrm>
          <a:off x="7260771" y="2492827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845286-FB19-411F-89B9-F6CD6646A664}"/>
              </a:ext>
            </a:extLst>
          </p:cNvPr>
          <p:cNvGraphicFramePr>
            <a:graphicFrameLocks noGrp="1"/>
          </p:cNvGraphicFramePr>
          <p:nvPr/>
        </p:nvGraphicFramePr>
        <p:xfrm>
          <a:off x="9699168" y="1785256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CC8BAC-BAA3-4F7A-A0AB-D54D20169625}"/>
              </a:ext>
            </a:extLst>
          </p:cNvPr>
          <p:cNvSpPr txBox="1"/>
          <p:nvPr/>
        </p:nvSpPr>
        <p:spPr>
          <a:xfrm>
            <a:off x="7151918" y="17852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373E-20AF-48A3-AC08-69E75EAD0C40}"/>
              </a:ext>
            </a:extLst>
          </p:cNvPr>
          <p:cNvSpPr txBox="1"/>
          <p:nvPr/>
        </p:nvSpPr>
        <p:spPr>
          <a:xfrm>
            <a:off x="9851567" y="10994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0x80020000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344804-66AD-47B9-BB19-0BE70704E568}"/>
              </a:ext>
            </a:extLst>
          </p:cNvPr>
          <p:cNvCxnSpPr/>
          <p:nvPr/>
        </p:nvCxnSpPr>
        <p:spPr>
          <a:xfrm flipV="1">
            <a:off x="8610599" y="2046514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52A13C-971F-475B-87CD-BA57F97E8E28}"/>
              </a:ext>
            </a:extLst>
          </p:cNvPr>
          <p:cNvSpPr txBox="1"/>
          <p:nvPr/>
        </p:nvSpPr>
        <p:spPr>
          <a:xfrm>
            <a:off x="8403770" y="6259285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67FF7-E116-40D0-8F1F-1B6503B80A78}"/>
              </a:ext>
            </a:extLst>
          </p:cNvPr>
          <p:cNvSpPr txBox="1"/>
          <p:nvPr/>
        </p:nvSpPr>
        <p:spPr>
          <a:xfrm>
            <a:off x="5551715" y="326571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</p:spTree>
    <p:extLst>
      <p:ext uri="{BB962C8B-B14F-4D97-AF65-F5344CB8AC3E}">
        <p14:creationId xmlns:p14="http://schemas.microsoft.com/office/powerpoint/2010/main" val="119876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fork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/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93891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603168" y="11103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2155371" y="627017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22B1-BBD5-4488-84DF-FDD2582B6AEF}"/>
              </a:ext>
            </a:extLst>
          </p:cNvPr>
          <p:cNvGraphicFramePr>
            <a:graphicFrameLocks noGrp="1"/>
          </p:cNvGraphicFramePr>
          <p:nvPr/>
        </p:nvGraphicFramePr>
        <p:xfrm>
          <a:off x="7260771" y="2492827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845286-FB19-411F-89B9-F6CD6646A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75383"/>
              </p:ext>
            </p:extLst>
          </p:nvPr>
        </p:nvGraphicFramePr>
        <p:xfrm>
          <a:off x="9699168" y="1785256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CC8BAC-BAA3-4F7A-A0AB-D54D20169625}"/>
              </a:ext>
            </a:extLst>
          </p:cNvPr>
          <p:cNvSpPr txBox="1"/>
          <p:nvPr/>
        </p:nvSpPr>
        <p:spPr>
          <a:xfrm>
            <a:off x="7151918" y="17852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373E-20AF-48A3-AC08-69E75EAD0C40}"/>
              </a:ext>
            </a:extLst>
          </p:cNvPr>
          <p:cNvSpPr txBox="1"/>
          <p:nvPr/>
        </p:nvSpPr>
        <p:spPr>
          <a:xfrm>
            <a:off x="9851567" y="10994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0x80020000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344804-66AD-47B9-BB19-0BE70704E568}"/>
              </a:ext>
            </a:extLst>
          </p:cNvPr>
          <p:cNvCxnSpPr/>
          <p:nvPr/>
        </p:nvCxnSpPr>
        <p:spPr>
          <a:xfrm flipV="1">
            <a:off x="8610599" y="2046514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52A13C-971F-475B-87CD-BA57F97E8E28}"/>
              </a:ext>
            </a:extLst>
          </p:cNvPr>
          <p:cNvSpPr txBox="1"/>
          <p:nvPr/>
        </p:nvSpPr>
        <p:spPr>
          <a:xfrm>
            <a:off x="8403770" y="6259285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67FF7-E116-40D0-8F1F-1B6503B80A78}"/>
              </a:ext>
            </a:extLst>
          </p:cNvPr>
          <p:cNvSpPr txBox="1"/>
          <p:nvPr/>
        </p:nvSpPr>
        <p:spPr>
          <a:xfrm>
            <a:off x="5551715" y="326571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7727E-B474-4B87-974E-EA4A7410A2B3}"/>
              </a:ext>
            </a:extLst>
          </p:cNvPr>
          <p:cNvSpPr txBox="1"/>
          <p:nvPr/>
        </p:nvSpPr>
        <p:spPr>
          <a:xfrm>
            <a:off x="4408714" y="5758538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= PTE_U | PTE_P</a:t>
            </a:r>
          </a:p>
        </p:txBody>
      </p:sp>
    </p:spTree>
    <p:extLst>
      <p:ext uri="{BB962C8B-B14F-4D97-AF65-F5344CB8AC3E}">
        <p14:creationId xmlns:p14="http://schemas.microsoft.com/office/powerpoint/2010/main" val="850446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25844"/>
              </p:ext>
            </p:extLst>
          </p:nvPr>
        </p:nvGraphicFramePr>
        <p:xfrm>
          <a:off x="119744" y="2503713"/>
          <a:ext cx="1012364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2364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65140"/>
              </p:ext>
            </p:extLst>
          </p:nvPr>
        </p:nvGraphicFramePr>
        <p:xfrm>
          <a:off x="2177139" y="2035630"/>
          <a:ext cx="1088569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569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130633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2209796" y="14042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107768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968827" y="5998028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22B1-BBD5-4488-84DF-FDD2582B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84139"/>
              </p:ext>
            </p:extLst>
          </p:nvPr>
        </p:nvGraphicFramePr>
        <p:xfrm>
          <a:off x="8621486" y="226422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845286-FB19-411F-89B9-F6CD6646A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11335"/>
              </p:ext>
            </p:extLst>
          </p:nvPr>
        </p:nvGraphicFramePr>
        <p:xfrm>
          <a:off x="10831283" y="178525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CC8BAC-BAA3-4F7A-A0AB-D54D20169625}"/>
              </a:ext>
            </a:extLst>
          </p:cNvPr>
          <p:cNvSpPr txBox="1"/>
          <p:nvPr/>
        </p:nvSpPr>
        <p:spPr>
          <a:xfrm>
            <a:off x="8436433" y="1611091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373E-20AF-48A3-AC08-69E75EAD0C40}"/>
              </a:ext>
            </a:extLst>
          </p:cNvPr>
          <p:cNvSpPr txBox="1"/>
          <p:nvPr/>
        </p:nvSpPr>
        <p:spPr>
          <a:xfrm>
            <a:off x="10700653" y="10994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0x80020000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344804-66AD-47B9-BB19-0BE70704E568}"/>
              </a:ext>
            </a:extLst>
          </p:cNvPr>
          <p:cNvCxnSpPr/>
          <p:nvPr/>
        </p:nvCxnSpPr>
        <p:spPr>
          <a:xfrm flipV="1">
            <a:off x="9731831" y="1785256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52A13C-971F-475B-87CD-BA57F97E8E28}"/>
              </a:ext>
            </a:extLst>
          </p:cNvPr>
          <p:cNvSpPr txBox="1"/>
          <p:nvPr/>
        </p:nvSpPr>
        <p:spPr>
          <a:xfrm>
            <a:off x="9296400" y="583474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67FF7-E116-40D0-8F1F-1B6503B80A78}"/>
              </a:ext>
            </a:extLst>
          </p:cNvPr>
          <p:cNvSpPr txBox="1"/>
          <p:nvPr/>
        </p:nvSpPr>
        <p:spPr>
          <a:xfrm>
            <a:off x="7946572" y="97971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F8B3C-4B96-4D7C-A15B-EF6135D3B714}"/>
              </a:ext>
            </a:extLst>
          </p:cNvPr>
          <p:cNvSpPr txBox="1"/>
          <p:nvPr/>
        </p:nvSpPr>
        <p:spPr>
          <a:xfrm>
            <a:off x="5094512" y="2394856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D6719-01AB-4138-8078-5FBA98FB8A4A}"/>
              </a:ext>
            </a:extLst>
          </p:cNvPr>
          <p:cNvSpPr txBox="1"/>
          <p:nvPr/>
        </p:nvSpPr>
        <p:spPr>
          <a:xfrm>
            <a:off x="3984170" y="478964"/>
            <a:ext cx="418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35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/>
        </p:nvGraphicFramePr>
        <p:xfrm>
          <a:off x="119744" y="2503713"/>
          <a:ext cx="1012364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2364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/>
        </p:nvGraphicFramePr>
        <p:xfrm>
          <a:off x="2177139" y="2035630"/>
          <a:ext cx="1088569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569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130633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2209796" y="14042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107768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968827" y="5998028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22B1-BBD5-4488-84DF-FDD2582B6AEF}"/>
              </a:ext>
            </a:extLst>
          </p:cNvPr>
          <p:cNvGraphicFramePr>
            <a:graphicFrameLocks noGrp="1"/>
          </p:cNvGraphicFramePr>
          <p:nvPr/>
        </p:nvGraphicFramePr>
        <p:xfrm>
          <a:off x="8621486" y="226422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845286-FB19-411F-89B9-F6CD6646A664}"/>
              </a:ext>
            </a:extLst>
          </p:cNvPr>
          <p:cNvGraphicFramePr>
            <a:graphicFrameLocks noGrp="1"/>
          </p:cNvGraphicFramePr>
          <p:nvPr/>
        </p:nvGraphicFramePr>
        <p:xfrm>
          <a:off x="10831283" y="178525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CC8BAC-BAA3-4F7A-A0AB-D54D20169625}"/>
              </a:ext>
            </a:extLst>
          </p:cNvPr>
          <p:cNvSpPr txBox="1"/>
          <p:nvPr/>
        </p:nvSpPr>
        <p:spPr>
          <a:xfrm>
            <a:off x="8436433" y="1611091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373E-20AF-48A3-AC08-69E75EAD0C40}"/>
              </a:ext>
            </a:extLst>
          </p:cNvPr>
          <p:cNvSpPr txBox="1"/>
          <p:nvPr/>
        </p:nvSpPr>
        <p:spPr>
          <a:xfrm>
            <a:off x="10700653" y="10994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0x80020000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344804-66AD-47B9-BB19-0BE70704E568}"/>
              </a:ext>
            </a:extLst>
          </p:cNvPr>
          <p:cNvCxnSpPr/>
          <p:nvPr/>
        </p:nvCxnSpPr>
        <p:spPr>
          <a:xfrm flipV="1">
            <a:off x="9731831" y="1785256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52A13C-971F-475B-87CD-BA57F97E8E28}"/>
              </a:ext>
            </a:extLst>
          </p:cNvPr>
          <p:cNvSpPr txBox="1"/>
          <p:nvPr/>
        </p:nvSpPr>
        <p:spPr>
          <a:xfrm>
            <a:off x="9296400" y="583474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67FF7-E116-40D0-8F1F-1B6503B80A78}"/>
              </a:ext>
            </a:extLst>
          </p:cNvPr>
          <p:cNvSpPr txBox="1"/>
          <p:nvPr/>
        </p:nvSpPr>
        <p:spPr>
          <a:xfrm>
            <a:off x="7946572" y="97971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F8B3C-4B96-4D7C-A15B-EF6135D3B714}"/>
              </a:ext>
            </a:extLst>
          </p:cNvPr>
          <p:cNvSpPr txBox="1"/>
          <p:nvPr/>
        </p:nvSpPr>
        <p:spPr>
          <a:xfrm>
            <a:off x="5094512" y="2394856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D6719-01AB-4138-8078-5FBA98FB8A4A}"/>
              </a:ext>
            </a:extLst>
          </p:cNvPr>
          <p:cNvSpPr txBox="1"/>
          <p:nvPr/>
        </p:nvSpPr>
        <p:spPr>
          <a:xfrm>
            <a:off x="3984170" y="478964"/>
            <a:ext cx="41801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</a:t>
            </a:r>
          </a:p>
          <a:p>
            <a:r>
              <a:rPr lang="en-US" dirty="0"/>
              <a:t>0x4000</a:t>
            </a:r>
          </a:p>
          <a:p>
            <a:r>
              <a:rPr lang="en-US" dirty="0"/>
              <a:t>Child: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accessed.</a:t>
            </a:r>
          </a:p>
        </p:txBody>
      </p:sp>
    </p:spTree>
    <p:extLst>
      <p:ext uri="{BB962C8B-B14F-4D97-AF65-F5344CB8AC3E}">
        <p14:creationId xmlns:p14="http://schemas.microsoft.com/office/powerpoint/2010/main" val="3397834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/>
        </p:nvGraphicFramePr>
        <p:xfrm>
          <a:off x="119744" y="2503713"/>
          <a:ext cx="1012364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2364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/>
        </p:nvGraphicFramePr>
        <p:xfrm>
          <a:off x="2177139" y="2035630"/>
          <a:ext cx="1088569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569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130633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2209796" y="14042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107768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968827" y="5998028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22B1-BBD5-4488-84DF-FDD2582B6AEF}"/>
              </a:ext>
            </a:extLst>
          </p:cNvPr>
          <p:cNvGraphicFramePr>
            <a:graphicFrameLocks noGrp="1"/>
          </p:cNvGraphicFramePr>
          <p:nvPr/>
        </p:nvGraphicFramePr>
        <p:xfrm>
          <a:off x="8621486" y="226422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845286-FB19-411F-89B9-F6CD6646A664}"/>
              </a:ext>
            </a:extLst>
          </p:cNvPr>
          <p:cNvGraphicFramePr>
            <a:graphicFrameLocks noGrp="1"/>
          </p:cNvGraphicFramePr>
          <p:nvPr/>
        </p:nvGraphicFramePr>
        <p:xfrm>
          <a:off x="10831283" y="178525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CC8BAC-BAA3-4F7A-A0AB-D54D20169625}"/>
              </a:ext>
            </a:extLst>
          </p:cNvPr>
          <p:cNvSpPr txBox="1"/>
          <p:nvPr/>
        </p:nvSpPr>
        <p:spPr>
          <a:xfrm>
            <a:off x="8436433" y="1611091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373E-20AF-48A3-AC08-69E75EAD0C40}"/>
              </a:ext>
            </a:extLst>
          </p:cNvPr>
          <p:cNvSpPr txBox="1"/>
          <p:nvPr/>
        </p:nvSpPr>
        <p:spPr>
          <a:xfrm>
            <a:off x="10700653" y="10994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0x80020000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344804-66AD-47B9-BB19-0BE70704E568}"/>
              </a:ext>
            </a:extLst>
          </p:cNvPr>
          <p:cNvCxnSpPr/>
          <p:nvPr/>
        </p:nvCxnSpPr>
        <p:spPr>
          <a:xfrm flipV="1">
            <a:off x="9731831" y="1785256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52A13C-971F-475B-87CD-BA57F97E8E28}"/>
              </a:ext>
            </a:extLst>
          </p:cNvPr>
          <p:cNvSpPr txBox="1"/>
          <p:nvPr/>
        </p:nvSpPr>
        <p:spPr>
          <a:xfrm>
            <a:off x="9296400" y="583474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67FF7-E116-40D0-8F1F-1B6503B80A78}"/>
              </a:ext>
            </a:extLst>
          </p:cNvPr>
          <p:cNvSpPr txBox="1"/>
          <p:nvPr/>
        </p:nvSpPr>
        <p:spPr>
          <a:xfrm>
            <a:off x="7946572" y="97971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F8B3C-4B96-4D7C-A15B-EF6135D3B714}"/>
              </a:ext>
            </a:extLst>
          </p:cNvPr>
          <p:cNvSpPr txBox="1"/>
          <p:nvPr/>
        </p:nvSpPr>
        <p:spPr>
          <a:xfrm>
            <a:off x="5094512" y="2394856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D6719-01AB-4138-8078-5FBA98FB8A4A}"/>
              </a:ext>
            </a:extLst>
          </p:cNvPr>
          <p:cNvSpPr txBox="1"/>
          <p:nvPr/>
        </p:nvSpPr>
        <p:spPr>
          <a:xfrm>
            <a:off x="3984170" y="478964"/>
            <a:ext cx="41801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</a:t>
            </a:r>
          </a:p>
          <a:p>
            <a:r>
              <a:rPr lang="en-US" dirty="0"/>
              <a:t>0x4000</a:t>
            </a:r>
          </a:p>
          <a:p>
            <a:r>
              <a:rPr lang="en-US" dirty="0"/>
              <a:t>Child: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accessed.</a:t>
            </a:r>
          </a:p>
          <a:p>
            <a:r>
              <a:rPr lang="en-US" dirty="0"/>
              <a:t>0x4000</a:t>
            </a:r>
          </a:p>
          <a:p>
            <a:r>
              <a:rPr lang="en-US" dirty="0" err="1"/>
              <a:t>addr</a:t>
            </a:r>
            <a:r>
              <a:rPr lang="en-US" dirty="0"/>
              <a:t>[0] = 1000;</a:t>
            </a:r>
          </a:p>
          <a:p>
            <a:r>
              <a:rPr lang="en-US" dirty="0"/>
              <a:t>which physical address will be accessed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69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/>
        </p:nvGraphicFramePr>
        <p:xfrm>
          <a:off x="119744" y="2503713"/>
          <a:ext cx="1012364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2364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4448"/>
              </p:ext>
            </p:extLst>
          </p:nvPr>
        </p:nvGraphicFramePr>
        <p:xfrm>
          <a:off x="2177139" y="2035630"/>
          <a:ext cx="1088569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569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130633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2209796" y="14042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107768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968827" y="5998028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22B1-BBD5-4488-84DF-FDD2582B6AEF}"/>
              </a:ext>
            </a:extLst>
          </p:cNvPr>
          <p:cNvGraphicFramePr>
            <a:graphicFrameLocks noGrp="1"/>
          </p:cNvGraphicFramePr>
          <p:nvPr/>
        </p:nvGraphicFramePr>
        <p:xfrm>
          <a:off x="8621486" y="226422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845286-FB19-411F-89B9-F6CD6646A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82289"/>
              </p:ext>
            </p:extLst>
          </p:nvPr>
        </p:nvGraphicFramePr>
        <p:xfrm>
          <a:off x="10831283" y="178525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CC8BAC-BAA3-4F7A-A0AB-D54D20169625}"/>
              </a:ext>
            </a:extLst>
          </p:cNvPr>
          <p:cNvSpPr txBox="1"/>
          <p:nvPr/>
        </p:nvSpPr>
        <p:spPr>
          <a:xfrm>
            <a:off x="8436433" y="1611091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373E-20AF-48A3-AC08-69E75EAD0C40}"/>
              </a:ext>
            </a:extLst>
          </p:cNvPr>
          <p:cNvSpPr txBox="1"/>
          <p:nvPr/>
        </p:nvSpPr>
        <p:spPr>
          <a:xfrm>
            <a:off x="10700653" y="10994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0x80020000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344804-66AD-47B9-BB19-0BE70704E568}"/>
              </a:ext>
            </a:extLst>
          </p:cNvPr>
          <p:cNvCxnSpPr/>
          <p:nvPr/>
        </p:nvCxnSpPr>
        <p:spPr>
          <a:xfrm flipV="1">
            <a:off x="9731831" y="1785256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52A13C-971F-475B-87CD-BA57F97E8E28}"/>
              </a:ext>
            </a:extLst>
          </p:cNvPr>
          <p:cNvSpPr txBox="1"/>
          <p:nvPr/>
        </p:nvSpPr>
        <p:spPr>
          <a:xfrm>
            <a:off x="9296400" y="583474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67FF7-E116-40D0-8F1F-1B6503B80A78}"/>
              </a:ext>
            </a:extLst>
          </p:cNvPr>
          <p:cNvSpPr txBox="1"/>
          <p:nvPr/>
        </p:nvSpPr>
        <p:spPr>
          <a:xfrm>
            <a:off x="7946572" y="97971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F8B3C-4B96-4D7C-A15B-EF6135D3B714}"/>
              </a:ext>
            </a:extLst>
          </p:cNvPr>
          <p:cNvSpPr txBox="1"/>
          <p:nvPr/>
        </p:nvSpPr>
        <p:spPr>
          <a:xfrm>
            <a:off x="5094512" y="2394856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D6719-01AB-4138-8078-5FBA98FB8A4A}"/>
              </a:ext>
            </a:extLst>
          </p:cNvPr>
          <p:cNvSpPr txBox="1"/>
          <p:nvPr/>
        </p:nvSpPr>
        <p:spPr>
          <a:xfrm>
            <a:off x="3984170" y="478964"/>
            <a:ext cx="41801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</a:t>
            </a:r>
          </a:p>
          <a:p>
            <a:r>
              <a:rPr lang="en-US" dirty="0"/>
              <a:t>0x4000</a:t>
            </a:r>
          </a:p>
          <a:p>
            <a:r>
              <a:rPr lang="en-US" dirty="0"/>
              <a:t>Child: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accessed.</a:t>
            </a:r>
          </a:p>
          <a:p>
            <a:r>
              <a:rPr lang="en-US" dirty="0"/>
              <a:t>0x4000</a:t>
            </a:r>
          </a:p>
          <a:p>
            <a:r>
              <a:rPr lang="en-US" dirty="0" err="1"/>
              <a:t>addr</a:t>
            </a:r>
            <a:r>
              <a:rPr lang="en-US" dirty="0"/>
              <a:t>[0] = 1000;</a:t>
            </a:r>
          </a:p>
          <a:p>
            <a:r>
              <a:rPr lang="en-US" dirty="0"/>
              <a:t>which physical address will be accessed</a:t>
            </a:r>
          </a:p>
          <a:p>
            <a:r>
              <a:rPr lang="en-US" dirty="0"/>
              <a:t>page fault</a:t>
            </a:r>
          </a:p>
          <a:p>
            <a:r>
              <a:rPr lang="en-US" dirty="0"/>
              <a:t>page fault handler in kernel</a:t>
            </a:r>
          </a:p>
          <a:p>
            <a:r>
              <a:rPr lang="en-US" dirty="0"/>
              <a:t>allocate a new physical page 0x40000</a:t>
            </a:r>
          </a:p>
          <a:p>
            <a:r>
              <a:rPr lang="en-US" dirty="0"/>
              <a:t>copy 4096 bytes from 0x4000 to 0x40000</a:t>
            </a:r>
          </a:p>
          <a:p>
            <a:r>
              <a:rPr lang="en-US" dirty="0"/>
              <a:t>map 0x40000 in the child’s page table</a:t>
            </a:r>
          </a:p>
          <a:p>
            <a:r>
              <a:rPr lang="en-US" dirty="0"/>
              <a:t>make both 0x4000 and 0x40000 writable</a:t>
            </a:r>
          </a:p>
          <a:p>
            <a:r>
              <a:rPr lang="en-US" dirty="0"/>
              <a:t>return from page fault handler</a:t>
            </a:r>
          </a:p>
        </p:txBody>
      </p:sp>
    </p:spTree>
    <p:extLst>
      <p:ext uri="{BB962C8B-B14F-4D97-AF65-F5344CB8AC3E}">
        <p14:creationId xmlns:p14="http://schemas.microsoft.com/office/powerpoint/2010/main" val="112741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37370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27722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6901544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4E6901F9-52D6-4662-ABAF-7A2887F2B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90422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E0FB969-7F93-4D8A-8472-6392C81B4FB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3395762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/>
        </p:nvGraphicFramePr>
        <p:xfrm>
          <a:off x="119744" y="2503713"/>
          <a:ext cx="1012364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2364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90887"/>
              </p:ext>
            </p:extLst>
          </p:nvPr>
        </p:nvGraphicFramePr>
        <p:xfrm>
          <a:off x="2177139" y="2035630"/>
          <a:ext cx="1088569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569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130633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2209796" y="14042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107768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968827" y="5998028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22B1-BBD5-4488-84DF-FDD2582B6AEF}"/>
              </a:ext>
            </a:extLst>
          </p:cNvPr>
          <p:cNvGraphicFramePr>
            <a:graphicFrameLocks noGrp="1"/>
          </p:cNvGraphicFramePr>
          <p:nvPr/>
        </p:nvGraphicFramePr>
        <p:xfrm>
          <a:off x="8621486" y="226422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845286-FB19-411F-89B9-F6CD6646A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71218"/>
              </p:ext>
            </p:extLst>
          </p:nvPr>
        </p:nvGraphicFramePr>
        <p:xfrm>
          <a:off x="10831283" y="178525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CC8BAC-BAA3-4F7A-A0AB-D54D20169625}"/>
              </a:ext>
            </a:extLst>
          </p:cNvPr>
          <p:cNvSpPr txBox="1"/>
          <p:nvPr/>
        </p:nvSpPr>
        <p:spPr>
          <a:xfrm>
            <a:off x="8436433" y="1611091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373E-20AF-48A3-AC08-69E75EAD0C40}"/>
              </a:ext>
            </a:extLst>
          </p:cNvPr>
          <p:cNvSpPr txBox="1"/>
          <p:nvPr/>
        </p:nvSpPr>
        <p:spPr>
          <a:xfrm>
            <a:off x="10700653" y="10994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0x80020000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344804-66AD-47B9-BB19-0BE70704E568}"/>
              </a:ext>
            </a:extLst>
          </p:cNvPr>
          <p:cNvCxnSpPr/>
          <p:nvPr/>
        </p:nvCxnSpPr>
        <p:spPr>
          <a:xfrm flipV="1">
            <a:off x="9731831" y="1785256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52A13C-971F-475B-87CD-BA57F97E8E28}"/>
              </a:ext>
            </a:extLst>
          </p:cNvPr>
          <p:cNvSpPr txBox="1"/>
          <p:nvPr/>
        </p:nvSpPr>
        <p:spPr>
          <a:xfrm>
            <a:off x="9296400" y="583474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67FF7-E116-40D0-8F1F-1B6503B80A78}"/>
              </a:ext>
            </a:extLst>
          </p:cNvPr>
          <p:cNvSpPr txBox="1"/>
          <p:nvPr/>
        </p:nvSpPr>
        <p:spPr>
          <a:xfrm>
            <a:off x="7946572" y="97971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F8B3C-4B96-4D7C-A15B-EF6135D3B714}"/>
              </a:ext>
            </a:extLst>
          </p:cNvPr>
          <p:cNvSpPr txBox="1"/>
          <p:nvPr/>
        </p:nvSpPr>
        <p:spPr>
          <a:xfrm>
            <a:off x="5094512" y="2394856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D6719-01AB-4138-8078-5FBA98FB8A4A}"/>
              </a:ext>
            </a:extLst>
          </p:cNvPr>
          <p:cNvSpPr txBox="1"/>
          <p:nvPr/>
        </p:nvSpPr>
        <p:spPr>
          <a:xfrm>
            <a:off x="3984170" y="478964"/>
            <a:ext cx="41801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</a:t>
            </a:r>
          </a:p>
          <a:p>
            <a:r>
              <a:rPr lang="en-US" dirty="0"/>
              <a:t>0x4000</a:t>
            </a:r>
          </a:p>
          <a:p>
            <a:r>
              <a:rPr lang="en-US" dirty="0"/>
              <a:t>Child: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accessed.</a:t>
            </a:r>
          </a:p>
          <a:p>
            <a:r>
              <a:rPr lang="en-US" dirty="0"/>
              <a:t>0x4000</a:t>
            </a:r>
          </a:p>
          <a:p>
            <a:r>
              <a:rPr lang="en-US" dirty="0" err="1"/>
              <a:t>addr</a:t>
            </a:r>
            <a:r>
              <a:rPr lang="en-US" dirty="0"/>
              <a:t>[0] = 1000;</a:t>
            </a:r>
          </a:p>
          <a:p>
            <a:r>
              <a:rPr lang="en-US" dirty="0"/>
              <a:t>which physical address will be accessed</a:t>
            </a:r>
          </a:p>
          <a:p>
            <a:r>
              <a:rPr lang="en-US" dirty="0"/>
              <a:t>page fault</a:t>
            </a:r>
          </a:p>
          <a:p>
            <a:r>
              <a:rPr lang="en-US" dirty="0"/>
              <a:t>page fault handler in kernel</a:t>
            </a:r>
          </a:p>
          <a:p>
            <a:r>
              <a:rPr lang="en-US" dirty="0"/>
              <a:t>allocate a new physical page 0x40000</a:t>
            </a:r>
          </a:p>
          <a:p>
            <a:r>
              <a:rPr lang="en-US" dirty="0"/>
              <a:t>copy 4096 bytes from 0x4000 to 0x40000</a:t>
            </a:r>
          </a:p>
          <a:p>
            <a:r>
              <a:rPr lang="en-US" dirty="0"/>
              <a:t>map 0x40000 in the child’s page table</a:t>
            </a:r>
          </a:p>
          <a:p>
            <a:r>
              <a:rPr lang="en-US" dirty="0"/>
              <a:t>make both 0x4000 and 0x40000 writable</a:t>
            </a:r>
          </a:p>
          <a:p>
            <a:r>
              <a:rPr lang="en-US" dirty="0"/>
              <a:t>return from page fault handler</a:t>
            </a:r>
          </a:p>
          <a:p>
            <a:r>
              <a:rPr lang="en-US" dirty="0"/>
              <a:t>CPU executes “</a:t>
            </a:r>
            <a:r>
              <a:rPr lang="en-US" dirty="0" err="1"/>
              <a:t>addr</a:t>
            </a:r>
            <a:r>
              <a:rPr lang="en-US" dirty="0"/>
              <a:t>[0] = 1000” in child</a:t>
            </a:r>
          </a:p>
          <a:p>
            <a:r>
              <a:rPr lang="en-US" dirty="0"/>
              <a:t>which physical will be accessed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1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3333D-F08C-401D-AE25-B0C62CFB8B1B}"/>
              </a:ext>
            </a:extLst>
          </p:cNvPr>
          <p:cNvGraphicFramePr>
            <a:graphicFrameLocks noGrp="1"/>
          </p:cNvGraphicFramePr>
          <p:nvPr/>
        </p:nvGraphicFramePr>
        <p:xfrm>
          <a:off x="119744" y="2503713"/>
          <a:ext cx="1012364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2364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4813D-F9D8-4E07-AE6A-9E99C9F7FAD5}"/>
              </a:ext>
            </a:extLst>
          </p:cNvPr>
          <p:cNvGraphicFramePr>
            <a:graphicFrameLocks noGrp="1"/>
          </p:cNvGraphicFramePr>
          <p:nvPr/>
        </p:nvGraphicFramePr>
        <p:xfrm>
          <a:off x="2177139" y="2035630"/>
          <a:ext cx="1088569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569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130633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2209796" y="14042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1077686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8540DD-393C-439F-9F23-ACA15969DAC1}"/>
              </a:ext>
            </a:extLst>
          </p:cNvPr>
          <p:cNvSpPr txBox="1"/>
          <p:nvPr/>
        </p:nvSpPr>
        <p:spPr>
          <a:xfrm>
            <a:off x="968827" y="5998028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22B1-BBD5-4488-84DF-FDD2582B6AEF}"/>
              </a:ext>
            </a:extLst>
          </p:cNvPr>
          <p:cNvGraphicFramePr>
            <a:graphicFrameLocks noGrp="1"/>
          </p:cNvGraphicFramePr>
          <p:nvPr/>
        </p:nvGraphicFramePr>
        <p:xfrm>
          <a:off x="8621486" y="226422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845286-FB19-411F-89B9-F6CD6646A664}"/>
              </a:ext>
            </a:extLst>
          </p:cNvPr>
          <p:cNvGraphicFramePr>
            <a:graphicFrameLocks noGrp="1"/>
          </p:cNvGraphicFramePr>
          <p:nvPr/>
        </p:nvGraphicFramePr>
        <p:xfrm>
          <a:off x="10831283" y="1785256"/>
          <a:ext cx="1110346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0346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CC8BAC-BAA3-4F7A-A0AB-D54D20169625}"/>
              </a:ext>
            </a:extLst>
          </p:cNvPr>
          <p:cNvSpPr txBox="1"/>
          <p:nvPr/>
        </p:nvSpPr>
        <p:spPr>
          <a:xfrm>
            <a:off x="8436433" y="1611091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0x80010000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1373E-20AF-48A3-AC08-69E75EAD0C40}"/>
              </a:ext>
            </a:extLst>
          </p:cNvPr>
          <p:cNvSpPr txBox="1"/>
          <p:nvPr/>
        </p:nvSpPr>
        <p:spPr>
          <a:xfrm>
            <a:off x="10700653" y="1099462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0x80020000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344804-66AD-47B9-BB19-0BE70704E568}"/>
              </a:ext>
            </a:extLst>
          </p:cNvPr>
          <p:cNvCxnSpPr/>
          <p:nvPr/>
        </p:nvCxnSpPr>
        <p:spPr>
          <a:xfrm flipV="1">
            <a:off x="9731831" y="1785256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52A13C-971F-475B-87CD-BA57F97E8E28}"/>
              </a:ext>
            </a:extLst>
          </p:cNvPr>
          <p:cNvSpPr txBox="1"/>
          <p:nvPr/>
        </p:nvSpPr>
        <p:spPr>
          <a:xfrm>
            <a:off x="9296400" y="5834741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67FF7-E116-40D0-8F1F-1B6503B80A78}"/>
              </a:ext>
            </a:extLst>
          </p:cNvPr>
          <p:cNvSpPr txBox="1"/>
          <p:nvPr/>
        </p:nvSpPr>
        <p:spPr>
          <a:xfrm>
            <a:off x="7946572" y="97971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F8B3C-4B96-4D7C-A15B-EF6135D3B714}"/>
              </a:ext>
            </a:extLst>
          </p:cNvPr>
          <p:cNvSpPr txBox="1"/>
          <p:nvPr/>
        </p:nvSpPr>
        <p:spPr>
          <a:xfrm>
            <a:off x="5094512" y="2394856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D6719-01AB-4138-8078-5FBA98FB8A4A}"/>
              </a:ext>
            </a:extLst>
          </p:cNvPr>
          <p:cNvSpPr txBox="1"/>
          <p:nvPr/>
        </p:nvSpPr>
        <p:spPr>
          <a:xfrm>
            <a:off x="3984170" y="478964"/>
            <a:ext cx="41801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</a:t>
            </a:r>
          </a:p>
          <a:p>
            <a:r>
              <a:rPr lang="en-US" dirty="0"/>
              <a:t>0x4000</a:t>
            </a:r>
          </a:p>
          <a:p>
            <a:r>
              <a:rPr lang="en-US" dirty="0"/>
              <a:t>Child:</a:t>
            </a:r>
          </a:p>
          <a:p>
            <a:r>
              <a:rPr lang="en-US" dirty="0"/>
              <a:t>unsigned *</a:t>
            </a:r>
            <a:r>
              <a:rPr lang="en-US" dirty="0" err="1"/>
              <a:t>addr</a:t>
            </a:r>
            <a:r>
              <a:rPr lang="en-US" dirty="0"/>
              <a:t> = (unsigned*)0x1000;</a:t>
            </a:r>
          </a:p>
          <a:p>
            <a:r>
              <a:rPr lang="en-US" dirty="0"/>
              <a:t>int a = </a:t>
            </a:r>
            <a:r>
              <a:rPr lang="en-US" dirty="0" err="1"/>
              <a:t>addr</a:t>
            </a:r>
            <a:r>
              <a:rPr lang="en-US" dirty="0"/>
              <a:t>[0];</a:t>
            </a:r>
          </a:p>
          <a:p>
            <a:r>
              <a:rPr lang="en-US" dirty="0"/>
              <a:t>which physical address will be accessed.</a:t>
            </a:r>
          </a:p>
          <a:p>
            <a:r>
              <a:rPr lang="en-US" dirty="0"/>
              <a:t>0x4000</a:t>
            </a:r>
          </a:p>
          <a:p>
            <a:r>
              <a:rPr lang="en-US" dirty="0" err="1"/>
              <a:t>addr</a:t>
            </a:r>
            <a:r>
              <a:rPr lang="en-US" dirty="0"/>
              <a:t>[0] = 1000;</a:t>
            </a:r>
          </a:p>
          <a:p>
            <a:r>
              <a:rPr lang="en-US" dirty="0"/>
              <a:t>which physical address will be accessed</a:t>
            </a:r>
          </a:p>
          <a:p>
            <a:r>
              <a:rPr lang="en-US" dirty="0"/>
              <a:t>page fault</a:t>
            </a:r>
          </a:p>
          <a:p>
            <a:r>
              <a:rPr lang="en-US" dirty="0"/>
              <a:t>page fault handler in kernel</a:t>
            </a:r>
          </a:p>
          <a:p>
            <a:r>
              <a:rPr lang="en-US" dirty="0"/>
              <a:t>allocate a new physical page 0x40000</a:t>
            </a:r>
          </a:p>
          <a:p>
            <a:r>
              <a:rPr lang="en-US" dirty="0"/>
              <a:t>copy 4096 bytes from 0x4000 to 0x40000</a:t>
            </a:r>
          </a:p>
          <a:p>
            <a:r>
              <a:rPr lang="en-US" dirty="0"/>
              <a:t>map 0x40000 in the child’s page table</a:t>
            </a:r>
          </a:p>
          <a:p>
            <a:r>
              <a:rPr lang="en-US" dirty="0"/>
              <a:t>make both 0x4000 and 0x40000 writable</a:t>
            </a:r>
          </a:p>
          <a:p>
            <a:r>
              <a:rPr lang="en-US" dirty="0"/>
              <a:t>return from page fault handler</a:t>
            </a:r>
          </a:p>
          <a:p>
            <a:r>
              <a:rPr lang="en-US" dirty="0"/>
              <a:t>CPU executes “</a:t>
            </a:r>
            <a:r>
              <a:rPr lang="en-US" dirty="0" err="1"/>
              <a:t>addr</a:t>
            </a:r>
            <a:r>
              <a:rPr lang="en-US" dirty="0"/>
              <a:t>[0] = 1000” in child</a:t>
            </a:r>
          </a:p>
          <a:p>
            <a:r>
              <a:rPr lang="en-US" dirty="0"/>
              <a:t>which physical will be accessed</a:t>
            </a:r>
          </a:p>
          <a:p>
            <a:r>
              <a:rPr lang="en-US" dirty="0"/>
              <a:t>0x40000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50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9127-E0A4-4B80-B598-3AF5E15D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7945-05CB-4B88-8729-C3DCB48A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on write is an excellent optimization because in Linux loading of an executable is done using the fork system call followed by an exec system call</a:t>
            </a:r>
          </a:p>
          <a:p>
            <a:pPr lvl="1"/>
            <a:r>
              <a:rPr lang="en-US" dirty="0"/>
              <a:t>The parent process uses a very little memory before rewriting itself with the target executable</a:t>
            </a:r>
          </a:p>
          <a:p>
            <a:pPr lvl="1"/>
            <a:r>
              <a:rPr lang="en-US" dirty="0"/>
              <a:t>In the absence of </a:t>
            </a:r>
            <a:r>
              <a:rPr lang="en-US" dirty="0" err="1"/>
              <a:t>CoW</a:t>
            </a:r>
            <a:r>
              <a:rPr lang="en-US" dirty="0"/>
              <a:t>, for these processes, a lot of unnecessary allocation of physical pages and copying needs to be done</a:t>
            </a:r>
          </a:p>
          <a:p>
            <a:pPr lvl="1"/>
            <a:endParaRPr lang="en-US" dirty="0"/>
          </a:p>
          <a:p>
            <a:r>
              <a:rPr lang="en-US" dirty="0"/>
              <a:t>In Windows, both of these operations </a:t>
            </a:r>
            <a:r>
              <a:rPr lang="en-US" dirty="0" err="1"/>
              <a:t>fork+exec</a:t>
            </a:r>
            <a:r>
              <a:rPr lang="en-US" dirty="0"/>
              <a:t> are combined into a single system call called </a:t>
            </a:r>
            <a:r>
              <a:rPr lang="en-US" dirty="0" err="1"/>
              <a:t>CreateProcess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6901544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0530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8" y="4191001"/>
            <a:ext cx="293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0A519F-9D23-4F9D-A53D-613FDE657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41465"/>
              </p:ext>
            </p:extLst>
          </p:nvPr>
        </p:nvGraphicFramePr>
        <p:xfrm>
          <a:off x="1012372" y="2525485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60AE026-C877-479E-94A4-3919D1D72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72823"/>
              </p:ext>
            </p:extLst>
          </p:nvPr>
        </p:nvGraphicFramePr>
        <p:xfrm>
          <a:off x="3450769" y="1817914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49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6901544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842257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8" y="4191001"/>
            <a:ext cx="2939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FBB335-5EAF-44D2-8EB0-181D2F753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4571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4F69E5-9817-4130-80EF-BCCD7B4E4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9354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355081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8" y="1796142"/>
            <a:ext cx="2939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B798E2F-A75F-454A-BA81-1379807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4571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681004-24E1-4A86-8803-7484BD1EB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17579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22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C33-A392-48F5-A08A-EDAF4516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page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22647-DBB3-4C42-AE5E-BB9372947DB4}"/>
              </a:ext>
            </a:extLst>
          </p:cNvPr>
          <p:cNvSpPr txBox="1"/>
          <p:nvPr/>
        </p:nvSpPr>
        <p:spPr>
          <a:xfrm>
            <a:off x="903519" y="1796148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directory</a:t>
            </a:r>
          </a:p>
          <a:p>
            <a:r>
              <a:rPr lang="en-US" dirty="0"/>
              <a:t>0x80001000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8E706-3AD4-4209-A8CD-C3DBAA3B5CD8}"/>
              </a:ext>
            </a:extLst>
          </p:cNvPr>
          <p:cNvSpPr txBox="1"/>
          <p:nvPr/>
        </p:nvSpPr>
        <p:spPr>
          <a:xfrm>
            <a:off x="3581396" y="1230094"/>
            <a:ext cx="212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table</a:t>
            </a:r>
          </a:p>
          <a:p>
            <a:r>
              <a:rPr lang="en-US" dirty="0"/>
              <a:t>0x80002000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37C84D-1015-4CB2-B277-3575964026DC}"/>
              </a:ext>
            </a:extLst>
          </p:cNvPr>
          <p:cNvCxnSpPr/>
          <p:nvPr/>
        </p:nvCxnSpPr>
        <p:spPr>
          <a:xfrm flipV="1">
            <a:off x="2362200" y="2057400"/>
            <a:ext cx="1088569" cy="642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498109-94A3-45FE-8307-A40BD8DB0048}"/>
              </a:ext>
            </a:extLst>
          </p:cNvPr>
          <p:cNvSpPr txBox="1"/>
          <p:nvPr/>
        </p:nvSpPr>
        <p:spPr>
          <a:xfrm>
            <a:off x="8817429" y="1807032"/>
            <a:ext cx="277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12-bit flags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7 = PTE_U | PTE_W | PTE_P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PTE_P: entry is valid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PTE_W: writeable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PTE_U: User can access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72AAF8-0CBF-449C-9FC5-5FAD316EA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66948"/>
              </p:ext>
            </p:extLst>
          </p:nvPr>
        </p:nvGraphicFramePr>
        <p:xfrm>
          <a:off x="8904510" y="3939846"/>
          <a:ext cx="2253336" cy="19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68">
                  <a:extLst>
                    <a:ext uri="{9D8B030D-6E8A-4147-A177-3AD203B41FA5}">
                      <a16:colId xmlns:a16="http://schemas.microsoft.com/office/drawing/2014/main" val="891846101"/>
                    </a:ext>
                  </a:extLst>
                </a:gridCol>
                <a:gridCol w="1126668">
                  <a:extLst>
                    <a:ext uri="{9D8B030D-6E8A-4147-A177-3AD203B41FA5}">
                      <a16:colId xmlns:a16="http://schemas.microsoft.com/office/drawing/2014/main" val="3291857951"/>
                    </a:ext>
                  </a:extLst>
                </a:gridCol>
              </a:tblGrid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078695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90561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16562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379850"/>
                  </a:ext>
                </a:extLst>
              </a:tr>
              <a:tr h="3867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042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6358FE-C02F-46C9-9267-35C3971250DE}"/>
              </a:ext>
            </a:extLst>
          </p:cNvPr>
          <p:cNvSpPr txBox="1"/>
          <p:nvPr/>
        </p:nvSpPr>
        <p:spPr>
          <a:xfrm>
            <a:off x="9742715" y="3570514"/>
            <a:ext cx="170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TLB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536E3-5BB8-43F8-8AA1-A973B85DC31B}"/>
              </a:ext>
            </a:extLst>
          </p:cNvPr>
          <p:cNvSpPr txBox="1"/>
          <p:nvPr/>
        </p:nvSpPr>
        <p:spPr>
          <a:xfrm>
            <a:off x="5464628" y="1796142"/>
            <a:ext cx="2939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accesses VPN 0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  <a:p>
            <a:r>
              <a:rPr lang="en-US" dirty="0"/>
              <a:t>App accesses VPN 2</a:t>
            </a:r>
          </a:p>
          <a:p>
            <a:r>
              <a:rPr lang="en-US" dirty="0"/>
              <a:t>TLB miss</a:t>
            </a:r>
          </a:p>
          <a:p>
            <a:r>
              <a:rPr lang="en-US" dirty="0"/>
              <a:t>hardware walks page table</a:t>
            </a:r>
          </a:p>
          <a:p>
            <a:r>
              <a:rPr lang="en-US" dirty="0"/>
              <a:t>TLB is updated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F33325-2854-4550-8A5B-BF40D4FA9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4571"/>
              </p:ext>
            </p:extLst>
          </p:nvPr>
        </p:nvGraphicFramePr>
        <p:xfrm>
          <a:off x="1012372" y="2503713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71716E-668D-423A-BC7F-6F4240641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66083"/>
              </p:ext>
            </p:extLst>
          </p:nvPr>
        </p:nvGraphicFramePr>
        <p:xfrm>
          <a:off x="3450769" y="1796142"/>
          <a:ext cx="1382487" cy="339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2487">
                  <a:extLst>
                    <a:ext uri="{9D8B030D-6E8A-4147-A177-3AD203B41FA5}">
                      <a16:colId xmlns:a16="http://schemas.microsoft.com/office/drawing/2014/main" val="3529820266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0x3007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78212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0x4007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32181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0x5007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11778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0x6007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78528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0x7007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96340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0x8007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50113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r>
                        <a:rPr lang="en-US" dirty="0"/>
                        <a:t>0x9007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34187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6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3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3887</Words>
  <Application>Microsoft Office PowerPoint</Application>
  <PresentationFormat>Widescreen</PresentationFormat>
  <Paragraphs>1196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Two dimensional page tables</vt:lpstr>
      <vt:lpstr>Translation lookaside buffer(TLB)</vt:lpstr>
      <vt:lpstr>TLB</vt:lpstr>
      <vt:lpstr>App page table</vt:lpstr>
      <vt:lpstr>App page table</vt:lpstr>
      <vt:lpstr>App page table</vt:lpstr>
      <vt:lpstr>App page table</vt:lpstr>
      <vt:lpstr>App page table</vt:lpstr>
      <vt:lpstr>App page table</vt:lpstr>
      <vt:lpstr>TLB</vt:lpstr>
      <vt:lpstr>App page table</vt:lpstr>
      <vt:lpstr>App page table</vt:lpstr>
      <vt:lpstr>App page table</vt:lpstr>
      <vt:lpstr>App page table</vt:lpstr>
      <vt:lpstr>invlpg</vt:lpstr>
      <vt:lpstr>App page table</vt:lpstr>
      <vt:lpstr>App page table</vt:lpstr>
      <vt:lpstr>invlpg</vt:lpstr>
      <vt:lpstr>App page table</vt:lpstr>
      <vt:lpstr>App page table</vt:lpstr>
      <vt:lpstr>App page table</vt:lpstr>
      <vt:lpstr>App page table</vt:lpstr>
      <vt:lpstr>App page table</vt:lpstr>
      <vt:lpstr>App page table</vt:lpstr>
      <vt:lpstr>TLB invalidation</vt:lpstr>
      <vt:lpstr>Inter-processor interrupt</vt:lpstr>
      <vt:lpstr>TLB flush</vt:lpstr>
      <vt:lpstr>TLB flush</vt:lpstr>
      <vt:lpstr>TLB flush</vt:lpstr>
      <vt:lpstr>Large pages</vt:lpstr>
      <vt:lpstr>Large pages</vt:lpstr>
      <vt:lpstr>Large pages</vt:lpstr>
      <vt:lpstr>Large pages</vt:lpstr>
      <vt:lpstr>Page fault</vt:lpstr>
      <vt:lpstr>Demand paging</vt:lpstr>
      <vt:lpstr>Demand paging</vt:lpstr>
      <vt:lpstr>Demand paging</vt:lpstr>
      <vt:lpstr>Demand paging</vt:lpstr>
      <vt:lpstr>Demand paging</vt:lpstr>
      <vt:lpstr>Demand paging</vt:lpstr>
      <vt:lpstr>Fork</vt:lpstr>
      <vt:lpstr>Before fork</vt:lpstr>
      <vt:lpstr>After fork</vt:lpstr>
      <vt:lpstr>After fork</vt:lpstr>
      <vt:lpstr>CoW</vt:lpstr>
      <vt:lpstr>Cow</vt:lpstr>
      <vt:lpstr>CoW</vt:lpstr>
      <vt:lpstr>CoW</vt:lpstr>
      <vt:lpstr>CoW</vt:lpstr>
      <vt:lpstr>CoW</vt:lpstr>
      <vt:lpstr>CoW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485</cp:revision>
  <dcterms:created xsi:type="dcterms:W3CDTF">2020-02-24T10:37:21Z</dcterms:created>
  <dcterms:modified xsi:type="dcterms:W3CDTF">2020-03-06T15:58:26Z</dcterms:modified>
</cp:coreProperties>
</file>