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575" r:id="rId3"/>
    <p:sldId id="653" r:id="rId4"/>
    <p:sldId id="649" r:id="rId5"/>
    <p:sldId id="650" r:id="rId6"/>
    <p:sldId id="651" r:id="rId7"/>
    <p:sldId id="652" r:id="rId8"/>
    <p:sldId id="655" r:id="rId9"/>
    <p:sldId id="656" r:id="rId10"/>
    <p:sldId id="657" r:id="rId11"/>
    <p:sldId id="658" r:id="rId12"/>
    <p:sldId id="659" r:id="rId13"/>
    <p:sldId id="660" r:id="rId14"/>
    <p:sldId id="661" r:id="rId15"/>
    <p:sldId id="662" r:id="rId16"/>
    <p:sldId id="558" r:id="rId17"/>
    <p:sldId id="663" r:id="rId18"/>
    <p:sldId id="281" r:id="rId19"/>
    <p:sldId id="664" r:id="rId20"/>
    <p:sldId id="665" r:id="rId21"/>
    <p:sldId id="682" r:id="rId22"/>
    <p:sldId id="666" r:id="rId23"/>
    <p:sldId id="667" r:id="rId24"/>
    <p:sldId id="668" r:id="rId25"/>
    <p:sldId id="669" r:id="rId26"/>
    <p:sldId id="670" r:id="rId27"/>
    <p:sldId id="671" r:id="rId28"/>
    <p:sldId id="672" r:id="rId29"/>
    <p:sldId id="673" r:id="rId30"/>
    <p:sldId id="674" r:id="rId31"/>
    <p:sldId id="620" r:id="rId32"/>
    <p:sldId id="565" r:id="rId33"/>
    <p:sldId id="675" r:id="rId34"/>
    <p:sldId id="676" r:id="rId35"/>
    <p:sldId id="677" r:id="rId36"/>
    <p:sldId id="678" r:id="rId37"/>
    <p:sldId id="640" r:id="rId38"/>
    <p:sldId id="641" r:id="rId39"/>
    <p:sldId id="642" r:id="rId40"/>
    <p:sldId id="643" r:id="rId41"/>
    <p:sldId id="570" r:id="rId42"/>
    <p:sldId id="571" r:id="rId43"/>
    <p:sldId id="572" r:id="rId44"/>
    <p:sldId id="630" r:id="rId45"/>
    <p:sldId id="602" r:id="rId46"/>
    <p:sldId id="600" r:id="rId47"/>
    <p:sldId id="679" r:id="rId48"/>
    <p:sldId id="573" r:id="rId49"/>
    <p:sldId id="574" r:id="rId50"/>
    <p:sldId id="647" r:id="rId51"/>
    <p:sldId id="576" r:id="rId52"/>
    <p:sldId id="648" r:id="rId53"/>
    <p:sldId id="604" r:id="rId54"/>
    <p:sldId id="601" r:id="rId55"/>
    <p:sldId id="680" r:id="rId56"/>
    <p:sldId id="683" r:id="rId57"/>
    <p:sldId id="577" r:id="rId58"/>
    <p:sldId id="578" r:id="rId59"/>
    <p:sldId id="579" r:id="rId60"/>
    <p:sldId id="580" r:id="rId61"/>
    <p:sldId id="68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F88AC697-5460-425F-89FA-9D7A1F1CC068}"/>
    <pc:docChg chg="addSld delSld modSld">
      <pc:chgData name="PIYUS KEDIA" userId="30dfcb9f6f0df2cc" providerId="LiveId" clId="{F88AC697-5460-425F-89FA-9D7A1F1CC068}" dt="2022-10-31T11:10:57.938" v="19"/>
      <pc:docMkLst>
        <pc:docMk/>
      </pc:docMkLst>
      <pc:sldChg chg="add del">
        <pc:chgData name="PIYUS KEDIA" userId="30dfcb9f6f0df2cc" providerId="LiveId" clId="{F88AC697-5460-425F-89FA-9D7A1F1CC068}" dt="2022-10-31T11:10:57.938" v="19"/>
        <pc:sldMkLst>
          <pc:docMk/>
          <pc:sldMk cId="1806610716" sldId="577"/>
        </pc:sldMkLst>
      </pc:sldChg>
      <pc:sldChg chg="add del">
        <pc:chgData name="PIYUS KEDIA" userId="30dfcb9f6f0df2cc" providerId="LiveId" clId="{F88AC697-5460-425F-89FA-9D7A1F1CC068}" dt="2022-10-31T11:10:57.938" v="19"/>
        <pc:sldMkLst>
          <pc:docMk/>
          <pc:sldMk cId="4033532333" sldId="578"/>
        </pc:sldMkLst>
      </pc:sldChg>
      <pc:sldChg chg="add del">
        <pc:chgData name="PIYUS KEDIA" userId="30dfcb9f6f0df2cc" providerId="LiveId" clId="{F88AC697-5460-425F-89FA-9D7A1F1CC068}" dt="2022-10-31T11:10:57.938" v="19"/>
        <pc:sldMkLst>
          <pc:docMk/>
          <pc:sldMk cId="3044121110" sldId="579"/>
        </pc:sldMkLst>
      </pc:sldChg>
      <pc:sldChg chg="add del">
        <pc:chgData name="PIYUS KEDIA" userId="30dfcb9f6f0df2cc" providerId="LiveId" clId="{F88AC697-5460-425F-89FA-9D7A1F1CC068}" dt="2022-10-31T11:10:57.938" v="19"/>
        <pc:sldMkLst>
          <pc:docMk/>
          <pc:sldMk cId="3560279936" sldId="580"/>
        </pc:sldMkLst>
      </pc:sldChg>
      <pc:sldChg chg="modNotesTx">
        <pc:chgData name="PIYUS KEDIA" userId="30dfcb9f6f0df2cc" providerId="LiveId" clId="{F88AC697-5460-425F-89FA-9D7A1F1CC068}" dt="2022-10-06T07:34:07.747" v="16"/>
        <pc:sldMkLst>
          <pc:docMk/>
          <pc:sldMk cId="3986026131" sldId="647"/>
        </pc:sldMkLst>
      </pc:sldChg>
      <pc:sldChg chg="modNotesTx">
        <pc:chgData name="PIYUS KEDIA" userId="30dfcb9f6f0df2cc" providerId="LiveId" clId="{F88AC697-5460-425F-89FA-9D7A1F1CC068}" dt="2022-10-06T07:35:48.257" v="18" actId="20577"/>
        <pc:sldMkLst>
          <pc:docMk/>
          <pc:sldMk cId="878503250" sldId="680"/>
        </pc:sldMkLst>
      </pc:sldChg>
      <pc:sldChg chg="add del">
        <pc:chgData name="PIYUS KEDIA" userId="30dfcb9f6f0df2cc" providerId="LiveId" clId="{F88AC697-5460-425F-89FA-9D7A1F1CC068}" dt="2022-10-31T11:10:57.938" v="19"/>
        <pc:sldMkLst>
          <pc:docMk/>
          <pc:sldMk cId="69362535" sldId="681"/>
        </pc:sldMkLst>
      </pc:sldChg>
      <pc:sldChg chg="add del">
        <pc:chgData name="PIYUS KEDIA" userId="30dfcb9f6f0df2cc" providerId="LiveId" clId="{F88AC697-5460-425F-89FA-9D7A1F1CC068}" dt="2022-10-31T11:10:57.938" v="19"/>
        <pc:sldMkLst>
          <pc:docMk/>
          <pc:sldMk cId="431807357" sldId="683"/>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0-06T06:21:25.232"/>
    </inkml:context>
    <inkml:brush xml:id="br0">
      <inkml:brushProperty name="width" value="0.05292" units="cm"/>
      <inkml:brushProperty name="height" value="0.05292" units="cm"/>
      <inkml:brushProperty name="color" value="#FF0000"/>
    </inkml:brush>
  </inkml:definitions>
  <inkml:trace contextRef="#ctx0" brushRef="#br0">20726 12647 0,'17'0'15,"1"0"1,-36 0 15,1 0-15,17 18 0,-18-18 77,0 0-77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31-10-2022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2561133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307560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267871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130199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82188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213186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managed languages where the compiler generates the stack map, in C, we need to walk all locations on the stack to find values that are also valid heap addresses. The object headers of these addresses are added to the Unscanned list. One downside of using this approach is that we may incorrectly mark objects as reachable if we encounter integers that looks like a heap address.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395706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65959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1832269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112934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38881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146967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 between </a:t>
            </a:r>
            <a:r>
              <a:rPr lang="en-US" dirty="0" err="1"/>
              <a:t>DataPtr</a:t>
            </a:r>
            <a:r>
              <a:rPr lang="en-US" dirty="0"/>
              <a:t> and </a:t>
            </a:r>
            <a:r>
              <a:rPr lang="en-US" dirty="0" err="1"/>
              <a:t>ReservePtr</a:t>
            </a:r>
            <a:r>
              <a:rPr lang="en-US" dirty="0"/>
              <a:t> is further divided into a set of virtual pages, i.e., VP-1, VP-2, …, VP-N. If an object size is less than or equal to the page size (4096), the </a:t>
            </a:r>
            <a:r>
              <a:rPr lang="en-US" dirty="0" err="1"/>
              <a:t>mymalloc</a:t>
            </a:r>
            <a:r>
              <a:rPr lang="en-US" dirty="0"/>
              <a:t> API makes sure that all the bytes of the object lie on the same virtual page. For example, there will never be a case when an object of size &lt;= 4096 lies on VP-</a:t>
            </a:r>
            <a:r>
              <a:rPr lang="en-US" dirty="0" err="1"/>
              <a:t>i</a:t>
            </a:r>
            <a:r>
              <a:rPr lang="en-US" dirty="0"/>
              <a:t> and VP-i+1. A set of virtual pages is returned for large objects (i.e., size &gt; 4096). For example, two pages are returned if the allocation request is for 4097 bytes.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406767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1989369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174352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1579823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58328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3354168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1914505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1611581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144265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a:t>
            </a:fld>
            <a:endParaRPr lang="en-IN"/>
          </a:p>
        </p:txBody>
      </p:sp>
    </p:spTree>
    <p:extLst>
      <p:ext uri="{BB962C8B-B14F-4D97-AF65-F5344CB8AC3E}">
        <p14:creationId xmlns:p14="http://schemas.microsoft.com/office/powerpoint/2010/main" val="1100905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365537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31</a:t>
            </a:fld>
            <a:endParaRPr lang="en-IN"/>
          </a:p>
        </p:txBody>
      </p:sp>
    </p:spTree>
    <p:extLst>
      <p:ext uri="{BB962C8B-B14F-4D97-AF65-F5344CB8AC3E}">
        <p14:creationId xmlns:p14="http://schemas.microsoft.com/office/powerpoint/2010/main" val="1603632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modify the marking algorithm, as shown on this slide. We record the references from the root-set in stop-the-world mode. After this step, we can resume the application while the garbage collection is running concurrently.</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2616692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3730130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intermediate states during the stop-the-world mark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4287593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682813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stop-the-world phase after the concurrent phase may miss some objects if the application writes a reference to an unreached object x to an already scanned object y and delete all other references of x. For example, in this case, after storing a reference to object 1 in object 0, the application removes the other reference to object 2 (i.e., tmp1). Therefore the stop-the-world mark phase will never see object 2.</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2851246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54300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3422717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324360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a:t>
            </a:fld>
            <a:endParaRPr lang="en-IN"/>
          </a:p>
        </p:txBody>
      </p:sp>
    </p:spTree>
    <p:extLst>
      <p:ext uri="{BB962C8B-B14F-4D97-AF65-F5344CB8AC3E}">
        <p14:creationId xmlns:p14="http://schemas.microsoft.com/office/powerpoint/2010/main" val="1846743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657678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3072804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inconsistencies with the concurrent mark phase, we need some assistance from the application. This assistance is coming in the form of a read barrier. Whenever a new object is brought into the roots (i.e., local and global variables), we insert a call to the read-barrier routine. The read-barrier checks if the object that is being brought is unreached. If so, the object is marked as reached and added to the </a:t>
            </a:r>
            <a:r>
              <a:rPr lang="en-US" dirty="0" err="1"/>
              <a:t>RB_Unscanned</a:t>
            </a:r>
            <a:r>
              <a:rPr lang="en-US" dirty="0"/>
              <a:t> list. </a:t>
            </a:r>
            <a:r>
              <a:rPr lang="en-US" dirty="0" err="1"/>
              <a:t>RB_Unscanned</a:t>
            </a:r>
            <a:r>
              <a:rPr lang="en-US" dirty="0"/>
              <a:t> list is used by the stop-the-world mark phase after the concurrent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2909287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3718332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modified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2697238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1519024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2390644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if the GC starts before line 7 and the application tries to load a reference to object-2 in tmp1 at line 7, the read barrier marks object-2 and adds it to the </a:t>
            </a:r>
            <a:r>
              <a:rPr lang="en-US" dirty="0" err="1"/>
              <a:t>RB_unscanned</a:t>
            </a:r>
            <a:r>
              <a:rPr lang="en-US" dirty="0"/>
              <a:t> list. This will ensure that object-2 will be scanned in the stop-the-world phase even though the concurrent mark phase misses it.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2961386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3441666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49</a:t>
            </a:fld>
            <a:endParaRPr lang="en-IN"/>
          </a:p>
        </p:txBody>
      </p:sp>
    </p:spTree>
    <p:extLst>
      <p:ext uri="{BB962C8B-B14F-4D97-AF65-F5344CB8AC3E}">
        <p14:creationId xmlns:p14="http://schemas.microsoft.com/office/powerpoint/2010/main" val="38581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a:t>
            </a:fld>
            <a:endParaRPr lang="en-IN"/>
          </a:p>
        </p:txBody>
      </p:sp>
    </p:spTree>
    <p:extLst>
      <p:ext uri="{BB962C8B-B14F-4D97-AF65-F5344CB8AC3E}">
        <p14:creationId xmlns:p14="http://schemas.microsoft.com/office/powerpoint/2010/main" val="7194223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of ensuring consistency is to insert write barriers in the program. The write barrier is inserted when a reference is stored in a heap object from a local/global variable. The write barrier checks if the reference being written points to an unreached object. If so, the object is marked and added to the </a:t>
            </a:r>
            <a:r>
              <a:rPr lang="en-US" dirty="0" err="1"/>
              <a:t>WB_Uncanned</a:t>
            </a:r>
            <a:r>
              <a:rPr lang="en-US" dirty="0"/>
              <a:t> list. </a:t>
            </a:r>
            <a:r>
              <a:rPr lang="en-US" dirty="0" err="1"/>
              <a:t>WB_Unscanned</a:t>
            </a:r>
            <a:r>
              <a:rPr lang="en-US" dirty="0"/>
              <a:t> list is used in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50</a:t>
            </a:fld>
            <a:endParaRPr lang="en-IN"/>
          </a:p>
        </p:txBody>
      </p:sp>
    </p:spTree>
    <p:extLst>
      <p:ext uri="{BB962C8B-B14F-4D97-AF65-F5344CB8AC3E}">
        <p14:creationId xmlns:p14="http://schemas.microsoft.com/office/powerpoint/2010/main" val="733279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51</a:t>
            </a:fld>
            <a:endParaRPr lang="en-IN"/>
          </a:p>
        </p:txBody>
      </p:sp>
    </p:spTree>
    <p:extLst>
      <p:ext uri="{BB962C8B-B14F-4D97-AF65-F5344CB8AC3E}">
        <p14:creationId xmlns:p14="http://schemas.microsoft.com/office/powerpoint/2010/main" val="1570233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modified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52</a:t>
            </a:fld>
            <a:endParaRPr lang="en-IN"/>
          </a:p>
        </p:txBody>
      </p:sp>
    </p:spTree>
    <p:extLst>
      <p:ext uri="{BB962C8B-B14F-4D97-AF65-F5344CB8AC3E}">
        <p14:creationId xmlns:p14="http://schemas.microsoft.com/office/powerpoint/2010/main" val="200117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53</a:t>
            </a:fld>
            <a:endParaRPr lang="en-IN"/>
          </a:p>
        </p:txBody>
      </p:sp>
    </p:spTree>
    <p:extLst>
      <p:ext uri="{BB962C8B-B14F-4D97-AF65-F5344CB8AC3E}">
        <p14:creationId xmlns:p14="http://schemas.microsoft.com/office/powerpoint/2010/main" val="3444044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54</a:t>
            </a:fld>
            <a:endParaRPr lang="en-IN"/>
          </a:p>
        </p:txBody>
      </p:sp>
    </p:spTree>
    <p:extLst>
      <p:ext uri="{BB962C8B-B14F-4D97-AF65-F5344CB8AC3E}">
        <p14:creationId xmlns:p14="http://schemas.microsoft.com/office/powerpoint/2010/main" val="3931282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GC starts before line 7 and a reference to object-2 is stored </a:t>
            </a:r>
            <a:r>
              <a:rPr lang="en-US"/>
              <a:t>in object-0 </a:t>
            </a:r>
            <a:r>
              <a:rPr lang="en-US" dirty="0"/>
              <a:t>after it has been scanned by the GC (at line 9), the </a:t>
            </a:r>
            <a:r>
              <a:rPr lang="en-US" dirty="0" err="1"/>
              <a:t>write_barrier</a:t>
            </a:r>
            <a:r>
              <a:rPr lang="en-US" dirty="0"/>
              <a:t> marks object-2 and adds it to the </a:t>
            </a:r>
            <a:r>
              <a:rPr lang="en-US" dirty="0" err="1"/>
              <a:t>WB_Unscanned</a:t>
            </a:r>
            <a:r>
              <a:rPr lang="en-US" dirty="0"/>
              <a:t> list. This will ensure that object-2 will be scanned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55</a:t>
            </a:fld>
            <a:endParaRPr lang="en-IN"/>
          </a:p>
        </p:txBody>
      </p:sp>
    </p:spTree>
    <p:extLst>
      <p:ext uri="{BB962C8B-B14F-4D97-AF65-F5344CB8AC3E}">
        <p14:creationId xmlns:p14="http://schemas.microsoft.com/office/powerpoint/2010/main" val="9250565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56</a:t>
            </a:fld>
            <a:endParaRPr lang="en-IN"/>
          </a:p>
        </p:txBody>
      </p:sp>
    </p:spTree>
    <p:extLst>
      <p:ext uri="{BB962C8B-B14F-4D97-AF65-F5344CB8AC3E}">
        <p14:creationId xmlns:p14="http://schemas.microsoft.com/office/powerpoint/2010/main" val="2940756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57</a:t>
            </a:fld>
            <a:endParaRPr lang="en-IN"/>
          </a:p>
        </p:txBody>
      </p:sp>
    </p:spTree>
    <p:extLst>
      <p:ext uri="{BB962C8B-B14F-4D97-AF65-F5344CB8AC3E}">
        <p14:creationId xmlns:p14="http://schemas.microsoft.com/office/powerpoint/2010/main" val="2933144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setting the reached-bit to 1 (marking) and adding to the Unscanned list, the write barriers can track locations that may contain unreached objects. These locations can be scanned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58</a:t>
            </a:fld>
            <a:endParaRPr lang="en-IN"/>
          </a:p>
        </p:txBody>
      </p:sp>
    </p:spTree>
    <p:extLst>
      <p:ext uri="{BB962C8B-B14F-4D97-AF65-F5344CB8AC3E}">
        <p14:creationId xmlns:p14="http://schemas.microsoft.com/office/powerpoint/2010/main" val="24461257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59</a:t>
            </a:fld>
            <a:endParaRPr lang="en-IN"/>
          </a:p>
        </p:txBody>
      </p:sp>
    </p:spTree>
    <p:extLst>
      <p:ext uri="{BB962C8B-B14F-4D97-AF65-F5344CB8AC3E}">
        <p14:creationId xmlns:p14="http://schemas.microsoft.com/office/powerpoint/2010/main" val="408701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6</a:t>
            </a:fld>
            <a:endParaRPr lang="en-IN"/>
          </a:p>
        </p:txBody>
      </p:sp>
    </p:spTree>
    <p:extLst>
      <p:ext uri="{BB962C8B-B14F-4D97-AF65-F5344CB8AC3E}">
        <p14:creationId xmlns:p14="http://schemas.microsoft.com/office/powerpoint/2010/main" val="8424497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adding object-1 to the Unscanned list, the write barrier adds “&amp;head-&gt;next” to the dirty list. The dirty list is traversed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60</a:t>
            </a:fld>
            <a:endParaRPr lang="en-IN"/>
          </a:p>
        </p:txBody>
      </p:sp>
    </p:spTree>
    <p:extLst>
      <p:ext uri="{BB962C8B-B14F-4D97-AF65-F5344CB8AC3E}">
        <p14:creationId xmlns:p14="http://schemas.microsoft.com/office/powerpoint/2010/main" val="22211850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adding object-1 to the Unscanned list, the write barrier adds “&amp;head-&gt;next” to the dirty list. The dirty list is traversed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61</a:t>
            </a:fld>
            <a:endParaRPr lang="en-IN"/>
          </a:p>
        </p:txBody>
      </p:sp>
    </p:spTree>
    <p:extLst>
      <p:ext uri="{BB962C8B-B14F-4D97-AF65-F5344CB8AC3E}">
        <p14:creationId xmlns:p14="http://schemas.microsoft.com/office/powerpoint/2010/main" val="308094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7</a:t>
            </a:fld>
            <a:endParaRPr lang="en-IN"/>
          </a:p>
        </p:txBody>
      </p:sp>
    </p:spTree>
    <p:extLst>
      <p:ext uri="{BB962C8B-B14F-4D97-AF65-F5344CB8AC3E}">
        <p14:creationId xmlns:p14="http://schemas.microsoft.com/office/powerpoint/2010/main" val="334190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319789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95343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31-10-2022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31-10-2022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Lecture-12</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6B34-CBF9-43F3-817E-269D2175B985}"/>
              </a:ext>
            </a:extLst>
          </p:cNvPr>
          <p:cNvSpPr>
            <a:spLocks noGrp="1"/>
          </p:cNvSpPr>
          <p:nvPr>
            <p:ph type="title"/>
          </p:nvPr>
        </p:nvSpPr>
        <p:spPr/>
        <p:txBody>
          <a:bodyPr/>
          <a:lstStyle/>
          <a:p>
            <a:r>
              <a:rPr lang="en-US" dirty="0"/>
              <a:t>Typecasts</a:t>
            </a:r>
          </a:p>
        </p:txBody>
      </p:sp>
      <p:sp>
        <p:nvSpPr>
          <p:cNvPr id="3" name="Content Placeholder 2">
            <a:extLst>
              <a:ext uri="{FF2B5EF4-FFF2-40B4-BE49-F238E27FC236}">
                <a16:creationId xmlns:a16="http://schemas.microsoft.com/office/drawing/2014/main" id="{44391114-27BD-4F5D-AA52-B87966958C7C}"/>
              </a:ext>
            </a:extLst>
          </p:cNvPr>
          <p:cNvSpPr>
            <a:spLocks noGrp="1"/>
          </p:cNvSpPr>
          <p:nvPr>
            <p:ph idx="1"/>
          </p:nvPr>
        </p:nvSpPr>
        <p:spPr/>
        <p:txBody>
          <a:bodyPr/>
          <a:lstStyle/>
          <a:p>
            <a:pPr marL="0" indent="0">
              <a:buNone/>
            </a:pPr>
            <a:r>
              <a:rPr lang="en-US" dirty="0"/>
              <a:t>int foo(unsigned long a) {</a:t>
            </a:r>
          </a:p>
          <a:p>
            <a:pPr marL="0" indent="0">
              <a:buNone/>
            </a:pPr>
            <a:r>
              <a:rPr lang="en-US" dirty="0"/>
              <a:t>    …  /* no precise type */</a:t>
            </a:r>
          </a:p>
          <a:p>
            <a:pPr marL="0" indent="0">
              <a:buNone/>
            </a:pPr>
            <a:r>
              <a:rPr lang="en-US" dirty="0"/>
              <a:t>}</a:t>
            </a:r>
          </a:p>
          <a:p>
            <a:pPr marL="0" indent="0">
              <a:buNone/>
            </a:pPr>
            <a:r>
              <a:rPr lang="en-US" dirty="0"/>
              <a:t>main() {</a:t>
            </a:r>
          </a:p>
          <a:p>
            <a:pPr marL="0" indent="0">
              <a:buNone/>
            </a:pPr>
            <a:r>
              <a:rPr lang="en-US" dirty="0"/>
              <a:t>   int *</a:t>
            </a:r>
            <a:r>
              <a:rPr lang="en-US" dirty="0" err="1"/>
              <a:t>ptr</a:t>
            </a:r>
            <a:r>
              <a:rPr lang="en-US" dirty="0"/>
              <a:t> = malloc(</a:t>
            </a:r>
            <a:r>
              <a:rPr lang="en-US" dirty="0" err="1"/>
              <a:t>sizeof</a:t>
            </a:r>
            <a:r>
              <a:rPr lang="en-US" dirty="0"/>
              <a:t>(int));</a:t>
            </a:r>
          </a:p>
          <a:p>
            <a:pPr marL="0" indent="0">
              <a:buNone/>
            </a:pPr>
            <a:r>
              <a:rPr lang="en-US" dirty="0"/>
              <a:t>   foo((unsigned long)</a:t>
            </a:r>
            <a:r>
              <a:rPr lang="en-US" dirty="0" err="1"/>
              <a:t>ptr</a:t>
            </a:r>
            <a:r>
              <a:rPr lang="en-US" dirty="0"/>
              <a:t>);</a:t>
            </a:r>
          </a:p>
          <a:p>
            <a:pPr marL="0" indent="0">
              <a:buNone/>
            </a:pPr>
            <a:r>
              <a:rPr lang="en-US" dirty="0"/>
              <a:t>}</a:t>
            </a:r>
          </a:p>
        </p:txBody>
      </p:sp>
      <p:sp>
        <p:nvSpPr>
          <p:cNvPr id="4" name="TextBox 3">
            <a:extLst>
              <a:ext uri="{FF2B5EF4-FFF2-40B4-BE49-F238E27FC236}">
                <a16:creationId xmlns:a16="http://schemas.microsoft.com/office/drawing/2014/main" id="{00A44ED5-6F15-4FFF-8F98-F261DBCB8767}"/>
              </a:ext>
            </a:extLst>
          </p:cNvPr>
          <p:cNvSpPr txBox="1"/>
          <p:nvPr/>
        </p:nvSpPr>
        <p:spPr>
          <a:xfrm>
            <a:off x="7305040" y="3762009"/>
            <a:ext cx="383032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Due to arbitrary typecasts, compilers can’t generate precise stack map</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15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ED81-9FFB-4814-9B73-B7C161B9DCDE}"/>
              </a:ext>
            </a:extLst>
          </p:cNvPr>
          <p:cNvSpPr>
            <a:spLocks noGrp="1"/>
          </p:cNvSpPr>
          <p:nvPr>
            <p:ph type="title"/>
          </p:nvPr>
        </p:nvSpPr>
        <p:spPr/>
        <p:txBody>
          <a:bodyPr/>
          <a:lstStyle/>
          <a:p>
            <a:r>
              <a:rPr lang="en-US" dirty="0"/>
              <a:t>Pointer arithmetic</a:t>
            </a:r>
          </a:p>
        </p:txBody>
      </p:sp>
      <p:sp>
        <p:nvSpPr>
          <p:cNvPr id="3" name="Content Placeholder 2">
            <a:extLst>
              <a:ext uri="{FF2B5EF4-FFF2-40B4-BE49-F238E27FC236}">
                <a16:creationId xmlns:a16="http://schemas.microsoft.com/office/drawing/2014/main" id="{3677046D-419C-4234-967A-B89136F7B78A}"/>
              </a:ext>
            </a:extLst>
          </p:cNvPr>
          <p:cNvSpPr>
            <a:spLocks noGrp="1"/>
          </p:cNvSpPr>
          <p:nvPr>
            <p:ph idx="1"/>
          </p:nvPr>
        </p:nvSpPr>
        <p:spPr/>
        <p:txBody>
          <a:bodyPr/>
          <a:lstStyle/>
          <a:p>
            <a:pPr marL="0" indent="0">
              <a:buNone/>
            </a:pPr>
            <a:r>
              <a:rPr lang="en-US" dirty="0"/>
              <a:t>char *</a:t>
            </a:r>
            <a:r>
              <a:rPr lang="en-US" dirty="0" err="1"/>
              <a:t>ptr</a:t>
            </a:r>
            <a:r>
              <a:rPr lang="en-US" dirty="0"/>
              <a:t> = malloc(100);  // let’s say malloc returns </a:t>
            </a:r>
            <a:r>
              <a:rPr lang="en-US" dirty="0" err="1"/>
              <a:t>objA</a:t>
            </a:r>
            <a:endParaRPr lang="en-US" dirty="0"/>
          </a:p>
          <a:p>
            <a:pPr marL="0" indent="0">
              <a:buNone/>
            </a:pPr>
            <a:r>
              <a:rPr lang="en-US" dirty="0"/>
              <a:t>char *</a:t>
            </a:r>
            <a:r>
              <a:rPr lang="en-US" dirty="0" err="1"/>
              <a:t>newptr</a:t>
            </a:r>
            <a:r>
              <a:rPr lang="en-US" dirty="0"/>
              <a:t> = </a:t>
            </a:r>
            <a:r>
              <a:rPr lang="en-US" dirty="0" err="1"/>
              <a:t>ptr</a:t>
            </a:r>
            <a:r>
              <a:rPr lang="en-US" dirty="0"/>
              <a:t> + 1000;</a:t>
            </a:r>
          </a:p>
          <a:p>
            <a:pPr marL="0" indent="0">
              <a:buNone/>
            </a:pPr>
            <a:r>
              <a:rPr lang="en-US" dirty="0" err="1"/>
              <a:t>ptr</a:t>
            </a:r>
            <a:r>
              <a:rPr lang="en-US" dirty="0"/>
              <a:t> = NULL;</a:t>
            </a:r>
          </a:p>
          <a:p>
            <a:pPr marL="0" indent="0">
              <a:buNone/>
            </a:pPr>
            <a:r>
              <a:rPr lang="en-US" dirty="0">
                <a:sym typeface="Wingdings" panose="05000000000000000000" pitchFamily="2" charset="2"/>
              </a:rPr>
              <a:t> if GC gets triggered at this point, then it might delete </a:t>
            </a:r>
            <a:r>
              <a:rPr lang="en-US" dirty="0" err="1">
                <a:sym typeface="Wingdings" panose="05000000000000000000" pitchFamily="2" charset="2"/>
              </a:rPr>
              <a:t>objA</a:t>
            </a:r>
            <a:endParaRPr lang="en-US" dirty="0">
              <a:sym typeface="Wingdings" panose="05000000000000000000" pitchFamily="2" charset="2"/>
            </a:endParaRPr>
          </a:p>
          <a:p>
            <a:pPr marL="0" indent="0">
              <a:buNone/>
            </a:pPr>
            <a:r>
              <a:rPr lang="en-US" dirty="0" err="1">
                <a:sym typeface="Wingdings" panose="05000000000000000000" pitchFamily="2" charset="2"/>
              </a:rPr>
              <a:t>ptr</a:t>
            </a:r>
            <a:r>
              <a:rPr lang="en-US" dirty="0">
                <a:sym typeface="Wingdings" panose="05000000000000000000" pitchFamily="2" charset="2"/>
              </a:rPr>
              <a:t> = </a:t>
            </a:r>
            <a:r>
              <a:rPr lang="en-US" dirty="0" err="1">
                <a:sym typeface="Wingdings" panose="05000000000000000000" pitchFamily="2" charset="2"/>
              </a:rPr>
              <a:t>newptr</a:t>
            </a:r>
            <a:r>
              <a:rPr lang="en-US" dirty="0">
                <a:sym typeface="Wingdings" panose="05000000000000000000" pitchFamily="2" charset="2"/>
              </a:rPr>
              <a:t> – 1000;</a:t>
            </a:r>
            <a:endParaRPr lang="en-US" dirty="0"/>
          </a:p>
        </p:txBody>
      </p:sp>
      <p:sp>
        <p:nvSpPr>
          <p:cNvPr id="4" name="TextBox 3">
            <a:extLst>
              <a:ext uri="{FF2B5EF4-FFF2-40B4-BE49-F238E27FC236}">
                <a16:creationId xmlns:a16="http://schemas.microsoft.com/office/drawing/2014/main" id="{B0ECF466-7A8E-4F92-98A9-265F6754713D}"/>
              </a:ext>
            </a:extLst>
          </p:cNvPr>
          <p:cNvSpPr txBox="1"/>
          <p:nvPr/>
        </p:nvSpPr>
        <p:spPr>
          <a:xfrm>
            <a:off x="5232400" y="4937760"/>
            <a:ext cx="575056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Applications may hold a reference to an address that doesn’t belong to an object.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99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010A-0045-4670-81C5-31E539A04C8E}"/>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8C05F3D8-CF16-4219-A2C2-DC690BEED9F9}"/>
              </a:ext>
            </a:extLst>
          </p:cNvPr>
          <p:cNvSpPr>
            <a:spLocks noGrp="1"/>
          </p:cNvSpPr>
          <p:nvPr>
            <p:ph idx="1"/>
          </p:nvPr>
        </p:nvSpPr>
        <p:spPr/>
        <p:txBody>
          <a:bodyPr/>
          <a:lstStyle/>
          <a:p>
            <a:r>
              <a:rPr lang="en-US" dirty="0"/>
              <a:t>Assumption-1</a:t>
            </a:r>
          </a:p>
          <a:p>
            <a:pPr lvl="1"/>
            <a:r>
              <a:rPr lang="en-US" dirty="0"/>
              <a:t>If an object is live, then the application must hold a reference to the memory region allocated for the object</a:t>
            </a:r>
          </a:p>
          <a:p>
            <a:pPr lvl="1"/>
            <a:endParaRPr lang="en-US" dirty="0"/>
          </a:p>
          <a:p>
            <a:pPr marL="457200" lvl="1" indent="0">
              <a:buNone/>
            </a:pPr>
            <a:endParaRPr lang="en-US" dirty="0"/>
          </a:p>
          <a:p>
            <a:pPr marL="457200" lvl="1" indent="0">
              <a:buNone/>
            </a:pPr>
            <a:r>
              <a:rPr lang="en-US" dirty="0"/>
              <a:t>char *</a:t>
            </a:r>
            <a:r>
              <a:rPr lang="en-US" dirty="0" err="1"/>
              <a:t>ptr</a:t>
            </a:r>
            <a:r>
              <a:rPr lang="en-US" dirty="0"/>
              <a:t> = malloc(100);</a:t>
            </a:r>
          </a:p>
          <a:p>
            <a:pPr marL="457200" lvl="1" indent="0">
              <a:buNone/>
            </a:pPr>
            <a:r>
              <a:rPr lang="en-US" dirty="0" err="1"/>
              <a:t>ptr</a:t>
            </a:r>
            <a:r>
              <a:rPr lang="en-US" dirty="0"/>
              <a:t> = </a:t>
            </a:r>
            <a:r>
              <a:rPr lang="en-US" dirty="0" err="1"/>
              <a:t>ptr</a:t>
            </a:r>
            <a:r>
              <a:rPr lang="en-US" dirty="0"/>
              <a:t> + 99;          // is okay</a:t>
            </a:r>
          </a:p>
          <a:p>
            <a:pPr marL="457200" lvl="1" indent="0">
              <a:buNone/>
            </a:pPr>
            <a:r>
              <a:rPr lang="en-US" dirty="0" err="1"/>
              <a:t>ptr</a:t>
            </a:r>
            <a:r>
              <a:rPr lang="en-US" dirty="0"/>
              <a:t> = </a:t>
            </a:r>
            <a:r>
              <a:rPr lang="en-US" dirty="0" err="1"/>
              <a:t>ptr</a:t>
            </a:r>
            <a:r>
              <a:rPr lang="en-US" dirty="0"/>
              <a:t> + 100;       // not okay </a:t>
            </a:r>
          </a:p>
        </p:txBody>
      </p:sp>
    </p:spTree>
    <p:extLst>
      <p:ext uri="{BB962C8B-B14F-4D97-AF65-F5344CB8AC3E}">
        <p14:creationId xmlns:p14="http://schemas.microsoft.com/office/powerpoint/2010/main" val="169733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FDC-1B44-4B02-997A-7D6BD66E13FE}"/>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3855C024-C4B3-4FBF-877A-AB951A71BAA8}"/>
              </a:ext>
            </a:extLst>
          </p:cNvPr>
          <p:cNvSpPr>
            <a:spLocks noGrp="1"/>
          </p:cNvSpPr>
          <p:nvPr>
            <p:ph idx="1"/>
          </p:nvPr>
        </p:nvSpPr>
        <p:spPr/>
        <p:txBody>
          <a:bodyPr/>
          <a:lstStyle/>
          <a:p>
            <a:r>
              <a:rPr lang="en-US" dirty="0"/>
              <a:t>Assumption-2</a:t>
            </a:r>
          </a:p>
          <a:p>
            <a:pPr lvl="1"/>
            <a:r>
              <a:rPr lang="en-US" dirty="0"/>
              <a:t>A new object is always created through a memory allocator that is known to the GC</a:t>
            </a:r>
          </a:p>
          <a:p>
            <a:pPr marL="0" indent="0">
              <a:buNone/>
            </a:pPr>
            <a:endParaRPr lang="en-US" dirty="0"/>
          </a:p>
          <a:p>
            <a:pPr marL="0" indent="0">
              <a:buNone/>
            </a:pPr>
            <a:r>
              <a:rPr lang="en-US" dirty="0"/>
              <a:t>char *</a:t>
            </a:r>
            <a:r>
              <a:rPr lang="en-US" dirty="0" err="1"/>
              <a:t>ptr</a:t>
            </a:r>
            <a:r>
              <a:rPr lang="en-US" dirty="0"/>
              <a:t> = malloc(100);  // is okay</a:t>
            </a:r>
          </a:p>
          <a:p>
            <a:pPr marL="0" indent="0">
              <a:buNone/>
            </a:pPr>
            <a:r>
              <a:rPr lang="en-US" dirty="0"/>
              <a:t>char *</a:t>
            </a:r>
            <a:r>
              <a:rPr lang="en-US" dirty="0" err="1"/>
              <a:t>cptr</a:t>
            </a:r>
            <a:r>
              <a:rPr lang="en-US" dirty="0"/>
              <a:t> = </a:t>
            </a:r>
            <a:r>
              <a:rPr lang="en-US" dirty="0" err="1"/>
              <a:t>custom_malloc</a:t>
            </a:r>
            <a:r>
              <a:rPr lang="en-US" dirty="0"/>
              <a:t>(100);  // GC will not free </a:t>
            </a:r>
            <a:r>
              <a:rPr lang="en-US" dirty="0" err="1"/>
              <a:t>cptr</a:t>
            </a:r>
            <a:r>
              <a:rPr lang="en-US" dirty="0"/>
              <a:t> </a:t>
            </a:r>
          </a:p>
        </p:txBody>
      </p:sp>
    </p:spTree>
    <p:extLst>
      <p:ext uri="{BB962C8B-B14F-4D97-AF65-F5344CB8AC3E}">
        <p14:creationId xmlns:p14="http://schemas.microsoft.com/office/powerpoint/2010/main" val="83506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838200" y="1615440"/>
            <a:ext cx="11109960" cy="5059679"/>
          </a:xfrm>
        </p:spPr>
        <p:txBody>
          <a:bodyPr>
            <a:normAutofit fontScale="85000" lnSpcReduction="20000"/>
          </a:bodyPr>
          <a:lstStyle/>
          <a:p>
            <a:pPr marL="0" indent="0">
              <a:buNone/>
            </a:pPr>
            <a:r>
              <a:rPr lang="en-US" dirty="0">
                <a:solidFill>
                  <a:srgbClr val="FF0000"/>
                </a:solidFill>
              </a:rPr>
              <a:t>Unscanned: a list that contains reachable but objects not yet scanned</a:t>
            </a:r>
          </a:p>
          <a:p>
            <a:pPr marL="0" indent="0">
              <a:buNone/>
            </a:pPr>
            <a:r>
              <a:rPr lang="en-US" dirty="0"/>
              <a:t>Set the reached-bit to 1 and add all the objects referenced by root-set to the Unscanned list</a:t>
            </a:r>
          </a:p>
          <a:p>
            <a:pPr marL="0" indent="0">
              <a:buNone/>
            </a:pPr>
            <a:endParaRPr lang="en-US" dirty="0"/>
          </a:p>
          <a:p>
            <a:pPr marL="0" indent="0">
              <a:buNone/>
            </a:pPr>
            <a:r>
              <a:rPr lang="en-US" dirty="0"/>
              <a:t>while (Unscanned is not empty) {</a:t>
            </a:r>
          </a:p>
          <a:p>
            <a:pPr marL="0" indent="0">
              <a:buNone/>
            </a:pPr>
            <a:r>
              <a:rPr lang="en-US" dirty="0"/>
              <a:t>    remove some object o from Unscanned;</a:t>
            </a:r>
          </a:p>
          <a:p>
            <a:pPr marL="0" indent="0">
              <a:buNone/>
            </a:pPr>
            <a:r>
              <a:rPr lang="en-US" dirty="0"/>
              <a:t>    for (each object o’ referenced in o) {</a:t>
            </a:r>
          </a:p>
          <a:p>
            <a:pPr marL="0" indent="0">
              <a:buNone/>
            </a:pPr>
            <a:r>
              <a:rPr lang="en-US" dirty="0"/>
              <a:t>        if (o’ reached-bit is 0) {</a:t>
            </a:r>
          </a:p>
          <a:p>
            <a:pPr marL="0" indent="0">
              <a:buNone/>
            </a:pPr>
            <a:r>
              <a:rPr lang="en-US" dirty="0"/>
              <a:t>             set the reached-bit of o’ to 1 </a:t>
            </a:r>
          </a:p>
          <a:p>
            <a:pPr marL="0" indent="0">
              <a:buNone/>
            </a:pPr>
            <a:r>
              <a:rPr lang="en-US" dirty="0"/>
              <a:t>             add o’ to the Unscanned list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015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A9FD-E0F7-4E2F-A123-D18B0EFD4DD5}"/>
              </a:ext>
            </a:extLst>
          </p:cNvPr>
          <p:cNvSpPr>
            <a:spLocks noGrp="1"/>
          </p:cNvSpPr>
          <p:nvPr>
            <p:ph type="title"/>
          </p:nvPr>
        </p:nvSpPr>
        <p:spPr/>
        <p:txBody>
          <a:bodyPr/>
          <a:lstStyle/>
          <a:p>
            <a:r>
              <a:rPr lang="en-US" dirty="0"/>
              <a:t>Sweep</a:t>
            </a:r>
          </a:p>
        </p:txBody>
      </p:sp>
      <p:sp>
        <p:nvSpPr>
          <p:cNvPr id="3" name="Content Placeholder 2">
            <a:extLst>
              <a:ext uri="{FF2B5EF4-FFF2-40B4-BE49-F238E27FC236}">
                <a16:creationId xmlns:a16="http://schemas.microsoft.com/office/drawing/2014/main" id="{DDC5B071-214A-4759-A53E-B6BCB8A85773}"/>
              </a:ext>
            </a:extLst>
          </p:cNvPr>
          <p:cNvSpPr>
            <a:spLocks noGrp="1"/>
          </p:cNvSpPr>
          <p:nvPr>
            <p:ph idx="1"/>
          </p:nvPr>
        </p:nvSpPr>
        <p:spPr/>
        <p:txBody>
          <a:bodyPr>
            <a:normAutofit lnSpcReduction="10000"/>
          </a:bodyPr>
          <a:lstStyle/>
          <a:p>
            <a:pPr marL="0" indent="0">
              <a:buNone/>
            </a:pPr>
            <a:r>
              <a:rPr lang="en-US" dirty="0">
                <a:solidFill>
                  <a:srgbClr val="FF0000"/>
                </a:solidFill>
              </a:rPr>
              <a:t>Free : List of all free objects</a:t>
            </a:r>
          </a:p>
          <a:p>
            <a:pPr marL="0" indent="0">
              <a:buNone/>
            </a:pPr>
            <a:r>
              <a:rPr lang="en-US" dirty="0"/>
              <a:t>Free = {}</a:t>
            </a:r>
          </a:p>
          <a:p>
            <a:pPr marL="0" indent="0">
              <a:buNone/>
            </a:pPr>
            <a:endParaRPr lang="en-US" dirty="0"/>
          </a:p>
          <a:p>
            <a:pPr marL="0" indent="0">
              <a:buNone/>
            </a:pPr>
            <a:r>
              <a:rPr lang="en-US" dirty="0"/>
              <a:t>for (each object o in the heap) {</a:t>
            </a:r>
          </a:p>
          <a:p>
            <a:pPr marL="0" indent="0">
              <a:buNone/>
            </a:pPr>
            <a:r>
              <a:rPr lang="en-US" dirty="0"/>
              <a:t>     if (o reached-bit is 0)</a:t>
            </a:r>
          </a:p>
          <a:p>
            <a:pPr marL="0" indent="0">
              <a:buNone/>
            </a:pPr>
            <a:r>
              <a:rPr lang="en-US" dirty="0"/>
              <a:t>	add o to the Free list</a:t>
            </a:r>
          </a:p>
          <a:p>
            <a:pPr marL="0" indent="0">
              <a:buNone/>
            </a:pPr>
            <a:r>
              <a:rPr lang="en-US" dirty="0"/>
              <a:t>     else</a:t>
            </a:r>
          </a:p>
          <a:p>
            <a:pPr marL="0" indent="0">
              <a:buNone/>
            </a:pPr>
            <a:r>
              <a:rPr lang="en-US" dirty="0"/>
              <a:t>	</a:t>
            </a:r>
            <a:r>
              <a:rPr lang="en-US" dirty="0">
                <a:solidFill>
                  <a:srgbClr val="FF0000"/>
                </a:solidFill>
              </a:rPr>
              <a:t>set the reached-bit of o to 0</a:t>
            </a:r>
          </a:p>
          <a:p>
            <a:pPr marL="0" indent="0">
              <a:buNone/>
            </a:pPr>
            <a:r>
              <a:rPr lang="en-US" dirty="0"/>
              <a:t>}</a:t>
            </a:r>
          </a:p>
        </p:txBody>
      </p:sp>
    </p:spTree>
    <p:extLst>
      <p:ext uri="{BB962C8B-B14F-4D97-AF65-F5344CB8AC3E}">
        <p14:creationId xmlns:p14="http://schemas.microsoft.com/office/powerpoint/2010/main" val="251482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 and sweep</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2418080" cy="369332"/>
          </a:xfrm>
          <a:prstGeom prst="rect">
            <a:avLst/>
          </a:prstGeom>
          <a:noFill/>
        </p:spPr>
        <p:txBody>
          <a:bodyPr wrap="square" rtlCol="0">
            <a:spAutoFit/>
          </a:bodyPr>
          <a:lstStyle/>
          <a:p>
            <a:r>
              <a:rPr lang="en-US" dirty="0" err="1"/>
              <a:t>LVar.ref</a:t>
            </a:r>
            <a:r>
              <a:rPr lang="en-US" dirty="0"/>
              <a:t> = &amp;B.field2</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28CF21D0-AA8C-40F2-812F-E45B1206F252}"/>
              </a:ext>
            </a:extLst>
          </p:cNvPr>
          <p:cNvSpPr txBox="1"/>
          <p:nvPr/>
        </p:nvSpPr>
        <p:spPr>
          <a:xfrm>
            <a:off x="7122160" y="3891280"/>
            <a:ext cx="423164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C, we can’t generate stack maps.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But we know the start of the stack and the current stack pointer.</a:t>
            </a:r>
          </a:p>
          <a:p>
            <a:r>
              <a:rPr lang="en-IN" dirty="0">
                <a:latin typeface="Arial" panose="020B0604020202020204" pitchFamily="34" charset="0"/>
                <a:cs typeface="Arial" panose="020B0604020202020204" pitchFamily="34" charset="0"/>
              </a:rPr>
              <a:t>Global variables are stored in the data section. We know the start and end of the data section.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FB0B-69F4-4707-A1D8-2C2F05A12D8C}"/>
              </a:ext>
            </a:extLst>
          </p:cNvPr>
          <p:cNvSpPr>
            <a:spLocks noGrp="1"/>
          </p:cNvSpPr>
          <p:nvPr>
            <p:ph type="title"/>
          </p:nvPr>
        </p:nvSpPr>
        <p:spPr/>
        <p:txBody>
          <a:bodyPr/>
          <a:lstStyle/>
          <a:p>
            <a:r>
              <a:rPr lang="en-US" dirty="0"/>
              <a:t>Conservative GC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00590E-6B4A-4281-8E51-D4994BC4A168}"/>
                  </a:ext>
                </a:extLst>
              </p:cNvPr>
              <p:cNvSpPr>
                <a:spLocks noGrp="1"/>
              </p:cNvSpPr>
              <p:nvPr>
                <p:ph idx="1"/>
              </p:nvPr>
            </p:nvSpPr>
            <p:spPr/>
            <p:txBody>
              <a:bodyPr>
                <a:normAutofit lnSpcReduction="10000"/>
              </a:bodyPr>
              <a:lstStyle/>
              <a:p>
                <a:r>
                  <a:rPr lang="en-US" dirty="0"/>
                  <a:t>Walking stack and global variables addresses</a:t>
                </a:r>
              </a:p>
              <a:p>
                <a:pPr lvl="1"/>
                <a:r>
                  <a:rPr lang="en-US" dirty="0"/>
                  <a:t>E.g., if the stack is in the range [x, y] walk all addresses in set S = {x, x+1, x+2, …, y-8}</a:t>
                </a:r>
              </a:p>
              <a:p>
                <a:pPr lvl="1"/>
                <a:r>
                  <a:rPr lang="en-US" dirty="0"/>
                  <a:t>If the 8-byte value </a:t>
                </a:r>
                <a:r>
                  <a:rPr lang="en-US" i="1" dirty="0"/>
                  <a:t>w</a:t>
                </a:r>
                <a:r>
                  <a:rPr lang="en-US" dirty="0"/>
                  <a:t> stored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belongs to a heap object; find the object header of </a:t>
                </a:r>
                <a:r>
                  <a:rPr lang="en-US" i="1" dirty="0"/>
                  <a:t>w, </a:t>
                </a:r>
                <a:r>
                  <a:rPr lang="en-US" dirty="0"/>
                  <a:t>mark the object, and add it to the unscanned list</a:t>
                </a:r>
              </a:p>
              <a:p>
                <a:pPr lvl="1"/>
                <a:r>
                  <a:rPr lang="en-US" dirty="0"/>
                  <a:t>Repeat the same for data section addresses</a:t>
                </a:r>
              </a:p>
              <a:p>
                <a:pPr lvl="1"/>
                <a:endParaRPr lang="en-US" dirty="0"/>
              </a:p>
              <a:p>
                <a:r>
                  <a:rPr lang="en-US" dirty="0"/>
                  <a:t>Scanning an object</a:t>
                </a:r>
              </a:p>
              <a:p>
                <a:pPr lvl="1"/>
                <a:r>
                  <a:rPr lang="en-US" dirty="0"/>
                  <a:t>For each address in set S = {o, o+1, .., </a:t>
                </a:r>
                <a:r>
                  <a:rPr lang="en-US" dirty="0" err="1"/>
                  <a:t>o+size</a:t>
                </a:r>
                <a:r>
                  <a:rPr lang="en-US" dirty="0"/>
                  <a:t>(o)-8}, where o is the first address of the object after the object header, and size(o) is the size of the object</a:t>
                </a:r>
              </a:p>
              <a:p>
                <a:pPr lvl="1"/>
                <a:r>
                  <a:rPr lang="en-US" dirty="0"/>
                  <a:t>If the 8-byte value </a:t>
                </a:r>
                <a:r>
                  <a:rPr lang="en-US" i="1" dirty="0"/>
                  <a:t>w</a:t>
                </a:r>
                <a:r>
                  <a:rPr lang="en-US" dirty="0"/>
                  <a:t> stored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belongs to a heap object; find the object header of </a:t>
                </a:r>
                <a:r>
                  <a:rPr lang="en-US" i="1" dirty="0"/>
                  <a:t>w, </a:t>
                </a:r>
                <a:r>
                  <a:rPr lang="en-US" dirty="0"/>
                  <a:t>mark the object, and add it to the unscanned list</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E00590E-6B4A-4281-8E51-D4994BC4A168}"/>
                  </a:ext>
                </a:extLst>
              </p:cNvPr>
              <p:cNvSpPr>
                <a:spLocks noGrp="1" noRot="1" noChangeAspect="1" noMove="1" noResize="1" noEditPoints="1" noAdjustHandles="1" noChangeArrowheads="1" noChangeShapeType="1" noTextEdit="1"/>
              </p:cNvSpPr>
              <p:nvPr>
                <p:ph idx="1"/>
              </p:nvPr>
            </p:nvSpPr>
            <p:spPr>
              <a:blipFill>
                <a:blip r:embed="rId3"/>
                <a:stretch>
                  <a:fillRect l="-1043" t="-3081" r="-696"/>
                </a:stretch>
              </a:blipFill>
            </p:spPr>
            <p:txBody>
              <a:bodyPr/>
              <a:lstStyle/>
              <a:p>
                <a:r>
                  <a:rPr lang="en-IN">
                    <a:noFill/>
                  </a:rPr>
                  <a:t> </a:t>
                </a:r>
              </a:p>
            </p:txBody>
          </p:sp>
        </mc:Fallback>
      </mc:AlternateContent>
    </p:spTree>
    <p:extLst>
      <p:ext uri="{BB962C8B-B14F-4D97-AF65-F5344CB8AC3E}">
        <p14:creationId xmlns:p14="http://schemas.microsoft.com/office/powerpoint/2010/main" val="240718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E887-40E6-408D-BB81-4C2B18D56132}"/>
              </a:ext>
            </a:extLst>
          </p:cNvPr>
          <p:cNvSpPr>
            <a:spLocks noGrp="1"/>
          </p:cNvSpPr>
          <p:nvPr>
            <p:ph type="title"/>
          </p:nvPr>
        </p:nvSpPr>
        <p:spPr/>
        <p:txBody>
          <a:bodyPr/>
          <a:lstStyle/>
          <a:p>
            <a:r>
              <a:rPr lang="en-US" dirty="0" err="1"/>
              <a:t>SafeGC</a:t>
            </a:r>
            <a:endParaRPr lang="en-US" dirty="0"/>
          </a:p>
        </p:txBody>
      </p:sp>
      <p:sp>
        <p:nvSpPr>
          <p:cNvPr id="3" name="Content Placeholder 2">
            <a:extLst>
              <a:ext uri="{FF2B5EF4-FFF2-40B4-BE49-F238E27FC236}">
                <a16:creationId xmlns:a16="http://schemas.microsoft.com/office/drawing/2014/main" id="{CB8D4FFF-B548-4622-80F3-AAEF7BB17857}"/>
              </a:ext>
            </a:extLst>
          </p:cNvPr>
          <p:cNvSpPr>
            <a:spLocks noGrp="1"/>
          </p:cNvSpPr>
          <p:nvPr>
            <p:ph idx="1"/>
          </p:nvPr>
        </p:nvSpPr>
        <p:spPr/>
        <p:txBody>
          <a:bodyPr/>
          <a:lstStyle/>
          <a:p>
            <a:r>
              <a:rPr lang="en-US" dirty="0"/>
              <a:t>In assignment-2, you are to implement a conservative garbage collector called </a:t>
            </a:r>
            <a:r>
              <a:rPr lang="en-US" dirty="0" err="1"/>
              <a:t>SafeGC</a:t>
            </a:r>
            <a:endParaRPr lang="en-US" dirty="0"/>
          </a:p>
          <a:p>
            <a:endParaRPr lang="en-US" dirty="0"/>
          </a:p>
          <a:p>
            <a:r>
              <a:rPr lang="en-US" dirty="0" err="1"/>
              <a:t>SafeGC</a:t>
            </a:r>
            <a:r>
              <a:rPr lang="en-US" dirty="0"/>
              <a:t> requires applications to use </a:t>
            </a:r>
            <a:r>
              <a:rPr lang="en-US" dirty="0" err="1"/>
              <a:t>mymalloc</a:t>
            </a:r>
            <a:r>
              <a:rPr lang="en-US" dirty="0"/>
              <a:t> API for memory allocation</a:t>
            </a:r>
          </a:p>
          <a:p>
            <a:endParaRPr lang="en-US" dirty="0"/>
          </a:p>
          <a:p>
            <a:r>
              <a:rPr lang="en-US" dirty="0" err="1"/>
              <a:t>mymalloc</a:t>
            </a:r>
            <a:r>
              <a:rPr lang="en-US" dirty="0"/>
              <a:t> inserts an object header to each object that contains the size and type of the object</a:t>
            </a:r>
          </a:p>
        </p:txBody>
      </p:sp>
    </p:spTree>
    <p:extLst>
      <p:ext uri="{BB962C8B-B14F-4D97-AF65-F5344CB8AC3E}">
        <p14:creationId xmlns:p14="http://schemas.microsoft.com/office/powerpoint/2010/main" val="327221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8F0B-38CA-4DA1-AE09-DBFC4C1D40B9}"/>
              </a:ext>
            </a:extLst>
          </p:cNvPr>
          <p:cNvSpPr>
            <a:spLocks noGrp="1"/>
          </p:cNvSpPr>
          <p:nvPr>
            <p:ph type="title"/>
          </p:nvPr>
        </p:nvSpPr>
        <p:spPr/>
        <p:txBody>
          <a:bodyPr/>
          <a:lstStyle/>
          <a:p>
            <a:r>
              <a:rPr lang="en-US" dirty="0" err="1"/>
              <a:t>SafeGC</a:t>
            </a:r>
            <a:endParaRPr lang="en-US" dirty="0"/>
          </a:p>
        </p:txBody>
      </p:sp>
      <p:sp>
        <p:nvSpPr>
          <p:cNvPr id="3" name="Content Placeholder 2">
            <a:extLst>
              <a:ext uri="{FF2B5EF4-FFF2-40B4-BE49-F238E27FC236}">
                <a16:creationId xmlns:a16="http://schemas.microsoft.com/office/drawing/2014/main" id="{0FB20CEF-BC56-408A-8E45-52C50801ECEE}"/>
              </a:ext>
            </a:extLst>
          </p:cNvPr>
          <p:cNvSpPr>
            <a:spLocks noGrp="1"/>
          </p:cNvSpPr>
          <p:nvPr>
            <p:ph idx="1"/>
          </p:nvPr>
        </p:nvSpPr>
        <p:spPr/>
        <p:txBody>
          <a:bodyPr/>
          <a:lstStyle/>
          <a:p>
            <a:pPr marL="0" indent="0">
              <a:buNone/>
            </a:pPr>
            <a:r>
              <a:rPr lang="en-US" dirty="0"/>
              <a:t>struct </a:t>
            </a:r>
            <a:r>
              <a:rPr lang="en-US" dirty="0" err="1"/>
              <a:t>ObjHeader</a:t>
            </a:r>
            <a:r>
              <a:rPr lang="en-US" dirty="0"/>
              <a:t> {</a:t>
            </a:r>
          </a:p>
          <a:p>
            <a:pPr marL="0" indent="0">
              <a:buNone/>
            </a:pPr>
            <a:r>
              <a:rPr lang="en-US" dirty="0"/>
              <a:t>    unsigned size;</a:t>
            </a:r>
          </a:p>
          <a:p>
            <a:pPr marL="0" indent="0">
              <a:buNone/>
            </a:pPr>
            <a:r>
              <a:rPr lang="en-US" dirty="0"/>
              <a:t>    unsigned status;      /* Status can be reachable/free */</a:t>
            </a:r>
          </a:p>
          <a:p>
            <a:pPr marL="0" indent="0">
              <a:buNone/>
            </a:pPr>
            <a:r>
              <a:rPr lang="en-US" dirty="0"/>
              <a:t>    unsigned long </a:t>
            </a:r>
            <a:r>
              <a:rPr lang="en-US" dirty="0" err="1"/>
              <a:t>long</a:t>
            </a:r>
            <a:r>
              <a:rPr lang="en-US" dirty="0"/>
              <a:t> Type;   /*unused */</a:t>
            </a:r>
          </a:p>
          <a:p>
            <a:pPr marL="0" indent="0">
              <a:buNone/>
            </a:pPr>
            <a:r>
              <a:rPr lang="en-US" dirty="0"/>
              <a:t>};</a:t>
            </a:r>
          </a:p>
        </p:txBody>
      </p:sp>
    </p:spTree>
    <p:extLst>
      <p:ext uri="{BB962C8B-B14F-4D97-AF65-F5344CB8AC3E}">
        <p14:creationId xmlns:p14="http://schemas.microsoft.com/office/powerpoint/2010/main" val="37072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Homework-2</a:t>
            </a:r>
          </a:p>
          <a:p>
            <a:r>
              <a:rPr lang="en-US" dirty="0"/>
              <a:t>Assignment-3</a:t>
            </a:r>
          </a:p>
          <a:p>
            <a:r>
              <a:rPr lang="en-US" dirty="0"/>
              <a:t>Concurrent garbage collector</a:t>
            </a:r>
          </a:p>
          <a:p>
            <a:pPr lvl="1"/>
            <a:endParaRPr lang="en-US" dirty="0"/>
          </a:p>
        </p:txBody>
      </p:sp>
    </p:spTree>
    <p:extLst>
      <p:ext uri="{BB962C8B-B14F-4D97-AF65-F5344CB8AC3E}">
        <p14:creationId xmlns:p14="http://schemas.microsoft.com/office/powerpoint/2010/main" val="4366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906E-726A-41E1-AF3F-F39A76DFF55E}"/>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9AF29B1F-883A-4AB6-9BE9-37E6FB6C2847}"/>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2BE60C21-983E-44E9-A69C-C115D75CA2E6}"/>
              </a:ext>
            </a:extLst>
          </p:cNvPr>
          <p:cNvSpPr/>
          <p:nvPr/>
        </p:nvSpPr>
        <p:spPr>
          <a:xfrm>
            <a:off x="4429760" y="2001520"/>
            <a:ext cx="1503680" cy="400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9510AFC-3587-4A14-A25D-4D2088A4A23C}"/>
              </a:ext>
            </a:extLst>
          </p:cNvPr>
          <p:cNvCxnSpPr/>
          <p:nvPr/>
        </p:nvCxnSpPr>
        <p:spPr>
          <a:xfrm>
            <a:off x="4429760" y="2834640"/>
            <a:ext cx="150368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2F7717-16D2-4EBD-835B-32F9ADE33694}"/>
              </a:ext>
            </a:extLst>
          </p:cNvPr>
          <p:cNvSpPr txBox="1"/>
          <p:nvPr/>
        </p:nvSpPr>
        <p:spPr>
          <a:xfrm>
            <a:off x="4602480" y="2245360"/>
            <a:ext cx="1503680" cy="369332"/>
          </a:xfrm>
          <a:prstGeom prst="rect">
            <a:avLst/>
          </a:prstGeom>
          <a:noFill/>
        </p:spPr>
        <p:txBody>
          <a:bodyPr wrap="square" rtlCol="0">
            <a:spAutoFit/>
          </a:bodyPr>
          <a:lstStyle/>
          <a:p>
            <a:r>
              <a:rPr lang="en-US" b="1" dirty="0"/>
              <a:t>METADATA</a:t>
            </a:r>
          </a:p>
        </p:txBody>
      </p:sp>
      <p:cxnSp>
        <p:nvCxnSpPr>
          <p:cNvPr id="9" name="Straight Arrow Connector 8">
            <a:extLst>
              <a:ext uri="{FF2B5EF4-FFF2-40B4-BE49-F238E27FC236}">
                <a16:creationId xmlns:a16="http://schemas.microsoft.com/office/drawing/2014/main" id="{25D778CE-7730-4BC4-BAEB-8EAD8513766B}"/>
              </a:ext>
            </a:extLst>
          </p:cNvPr>
          <p:cNvCxnSpPr/>
          <p:nvPr/>
        </p:nvCxnSpPr>
        <p:spPr>
          <a:xfrm>
            <a:off x="3342640" y="5933440"/>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A03203-1585-4A0C-A136-EB72A9888DE2}"/>
              </a:ext>
            </a:extLst>
          </p:cNvPr>
          <p:cNvCxnSpPr/>
          <p:nvPr/>
        </p:nvCxnSpPr>
        <p:spPr>
          <a:xfrm>
            <a:off x="3139440" y="283464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95AC3B-652A-4EFA-83BC-DADA164BE7F9}"/>
              </a:ext>
            </a:extLst>
          </p:cNvPr>
          <p:cNvCxnSpPr/>
          <p:nvPr/>
        </p:nvCxnSpPr>
        <p:spPr>
          <a:xfrm>
            <a:off x="3139440" y="342900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84BAC0-187C-41E5-AB4B-441C40854B9F}"/>
              </a:ext>
            </a:extLst>
          </p:cNvPr>
          <p:cNvCxnSpPr/>
          <p:nvPr/>
        </p:nvCxnSpPr>
        <p:spPr>
          <a:xfrm>
            <a:off x="3169920" y="4206240"/>
            <a:ext cx="1209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18C049-7FFD-4B41-9A32-9CA50AC1BA6D}"/>
              </a:ext>
            </a:extLst>
          </p:cNvPr>
          <p:cNvCxnSpPr/>
          <p:nvPr/>
        </p:nvCxnSpPr>
        <p:spPr>
          <a:xfrm>
            <a:off x="3169920" y="2001520"/>
            <a:ext cx="1259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857BC-F6FC-4727-9B59-A5CCA8CC7DFF}"/>
              </a:ext>
            </a:extLst>
          </p:cNvPr>
          <p:cNvSpPr txBox="1"/>
          <p:nvPr/>
        </p:nvSpPr>
        <p:spPr>
          <a:xfrm>
            <a:off x="2153920" y="1828800"/>
            <a:ext cx="1503680" cy="369332"/>
          </a:xfrm>
          <a:prstGeom prst="rect">
            <a:avLst/>
          </a:prstGeom>
          <a:noFill/>
        </p:spPr>
        <p:txBody>
          <a:bodyPr wrap="square" rtlCol="0">
            <a:spAutoFit/>
          </a:bodyPr>
          <a:lstStyle/>
          <a:p>
            <a:r>
              <a:rPr lang="en-US" b="1" dirty="0"/>
              <a:t>Segment</a:t>
            </a:r>
          </a:p>
        </p:txBody>
      </p:sp>
      <p:sp>
        <p:nvSpPr>
          <p:cNvPr id="19" name="TextBox 18">
            <a:extLst>
              <a:ext uri="{FF2B5EF4-FFF2-40B4-BE49-F238E27FC236}">
                <a16:creationId xmlns:a16="http://schemas.microsoft.com/office/drawing/2014/main" id="{C745FC1D-ED71-4574-A675-88E2F30B812B}"/>
              </a:ext>
            </a:extLst>
          </p:cNvPr>
          <p:cNvSpPr txBox="1"/>
          <p:nvPr/>
        </p:nvSpPr>
        <p:spPr>
          <a:xfrm>
            <a:off x="2275840" y="2611120"/>
            <a:ext cx="1503680" cy="369332"/>
          </a:xfrm>
          <a:prstGeom prst="rect">
            <a:avLst/>
          </a:prstGeom>
          <a:noFill/>
        </p:spPr>
        <p:txBody>
          <a:bodyPr wrap="square" rtlCol="0">
            <a:spAutoFit/>
          </a:bodyPr>
          <a:lstStyle/>
          <a:p>
            <a:r>
              <a:rPr lang="en-US" b="1" dirty="0" err="1"/>
              <a:t>DataPtr</a:t>
            </a:r>
            <a:endParaRPr lang="en-US" b="1" dirty="0"/>
          </a:p>
        </p:txBody>
      </p:sp>
      <p:sp>
        <p:nvSpPr>
          <p:cNvPr id="20" name="TextBox 19">
            <a:extLst>
              <a:ext uri="{FF2B5EF4-FFF2-40B4-BE49-F238E27FC236}">
                <a16:creationId xmlns:a16="http://schemas.microsoft.com/office/drawing/2014/main" id="{392F2F8C-5608-4B71-9DF8-BEAD34DAB67E}"/>
              </a:ext>
            </a:extLst>
          </p:cNvPr>
          <p:cNvSpPr txBox="1"/>
          <p:nvPr/>
        </p:nvSpPr>
        <p:spPr>
          <a:xfrm>
            <a:off x="2235200" y="3190240"/>
            <a:ext cx="1503680" cy="369332"/>
          </a:xfrm>
          <a:prstGeom prst="rect">
            <a:avLst/>
          </a:prstGeom>
          <a:noFill/>
        </p:spPr>
        <p:txBody>
          <a:bodyPr wrap="square" rtlCol="0">
            <a:spAutoFit/>
          </a:bodyPr>
          <a:lstStyle/>
          <a:p>
            <a:r>
              <a:rPr lang="en-US" b="1" dirty="0" err="1"/>
              <a:t>AllocPtr</a:t>
            </a:r>
            <a:endParaRPr lang="en-US" b="1" dirty="0"/>
          </a:p>
        </p:txBody>
      </p:sp>
      <p:sp>
        <p:nvSpPr>
          <p:cNvPr id="21" name="TextBox 20">
            <a:extLst>
              <a:ext uri="{FF2B5EF4-FFF2-40B4-BE49-F238E27FC236}">
                <a16:creationId xmlns:a16="http://schemas.microsoft.com/office/drawing/2014/main" id="{AAA88730-F20E-4A4A-A511-FA6F0E98CC2A}"/>
              </a:ext>
            </a:extLst>
          </p:cNvPr>
          <p:cNvSpPr txBox="1"/>
          <p:nvPr/>
        </p:nvSpPr>
        <p:spPr>
          <a:xfrm>
            <a:off x="1960880" y="3992880"/>
            <a:ext cx="1503680" cy="369332"/>
          </a:xfrm>
          <a:prstGeom prst="rect">
            <a:avLst/>
          </a:prstGeom>
          <a:noFill/>
        </p:spPr>
        <p:txBody>
          <a:bodyPr wrap="square" rtlCol="0">
            <a:spAutoFit/>
          </a:bodyPr>
          <a:lstStyle/>
          <a:p>
            <a:r>
              <a:rPr lang="en-US" b="1" dirty="0" err="1"/>
              <a:t>CommitPtr</a:t>
            </a:r>
            <a:endParaRPr lang="en-US" b="1" dirty="0"/>
          </a:p>
        </p:txBody>
      </p:sp>
      <p:sp>
        <p:nvSpPr>
          <p:cNvPr id="22" name="TextBox 21">
            <a:extLst>
              <a:ext uri="{FF2B5EF4-FFF2-40B4-BE49-F238E27FC236}">
                <a16:creationId xmlns:a16="http://schemas.microsoft.com/office/drawing/2014/main" id="{91103BD4-52E4-4B54-BB76-52DFA4229FDC}"/>
              </a:ext>
            </a:extLst>
          </p:cNvPr>
          <p:cNvSpPr txBox="1"/>
          <p:nvPr/>
        </p:nvSpPr>
        <p:spPr>
          <a:xfrm>
            <a:off x="2143760" y="5730240"/>
            <a:ext cx="1503680" cy="369332"/>
          </a:xfrm>
          <a:prstGeom prst="rect">
            <a:avLst/>
          </a:prstGeom>
          <a:noFill/>
        </p:spPr>
        <p:txBody>
          <a:bodyPr wrap="square" rtlCol="0">
            <a:spAutoFit/>
          </a:bodyPr>
          <a:lstStyle/>
          <a:p>
            <a:r>
              <a:rPr lang="en-US" b="1" dirty="0" err="1"/>
              <a:t>ReservePtr</a:t>
            </a:r>
            <a:endParaRPr lang="en-US" b="1" dirty="0"/>
          </a:p>
        </p:txBody>
      </p:sp>
    </p:spTree>
    <p:extLst>
      <p:ext uri="{BB962C8B-B14F-4D97-AF65-F5344CB8AC3E}">
        <p14:creationId xmlns:p14="http://schemas.microsoft.com/office/powerpoint/2010/main" val="173033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906E-726A-41E1-AF3F-F39A76DFF55E}"/>
              </a:ext>
            </a:extLst>
          </p:cNvPr>
          <p:cNvSpPr>
            <a:spLocks noGrp="1"/>
          </p:cNvSpPr>
          <p:nvPr>
            <p:ph type="title"/>
          </p:nvPr>
        </p:nvSpPr>
        <p:spPr/>
        <p:txBody>
          <a:bodyPr/>
          <a:lstStyle/>
          <a:p>
            <a:r>
              <a:rPr lang="en-US" dirty="0" err="1"/>
              <a:t>mymalloc</a:t>
            </a:r>
            <a:endParaRPr lang="en-US" dirty="0"/>
          </a:p>
        </p:txBody>
      </p:sp>
      <p:sp>
        <p:nvSpPr>
          <p:cNvPr id="4" name="Rectangle 3">
            <a:extLst>
              <a:ext uri="{FF2B5EF4-FFF2-40B4-BE49-F238E27FC236}">
                <a16:creationId xmlns:a16="http://schemas.microsoft.com/office/drawing/2014/main" id="{2BE60C21-983E-44E9-A69C-C115D75CA2E6}"/>
              </a:ext>
            </a:extLst>
          </p:cNvPr>
          <p:cNvSpPr/>
          <p:nvPr/>
        </p:nvSpPr>
        <p:spPr>
          <a:xfrm>
            <a:off x="4429760" y="2001520"/>
            <a:ext cx="1503680" cy="400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9510AFC-3587-4A14-A25D-4D2088A4A23C}"/>
              </a:ext>
            </a:extLst>
          </p:cNvPr>
          <p:cNvCxnSpPr/>
          <p:nvPr/>
        </p:nvCxnSpPr>
        <p:spPr>
          <a:xfrm>
            <a:off x="4429760" y="2834640"/>
            <a:ext cx="150368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2F7717-16D2-4EBD-835B-32F9ADE33694}"/>
              </a:ext>
            </a:extLst>
          </p:cNvPr>
          <p:cNvSpPr txBox="1"/>
          <p:nvPr/>
        </p:nvSpPr>
        <p:spPr>
          <a:xfrm>
            <a:off x="4602480" y="2245360"/>
            <a:ext cx="1503680" cy="369332"/>
          </a:xfrm>
          <a:prstGeom prst="rect">
            <a:avLst/>
          </a:prstGeom>
          <a:noFill/>
        </p:spPr>
        <p:txBody>
          <a:bodyPr wrap="square" rtlCol="0">
            <a:spAutoFit/>
          </a:bodyPr>
          <a:lstStyle/>
          <a:p>
            <a:r>
              <a:rPr lang="en-US" b="1" dirty="0"/>
              <a:t>METADATA</a:t>
            </a:r>
          </a:p>
        </p:txBody>
      </p:sp>
      <p:cxnSp>
        <p:nvCxnSpPr>
          <p:cNvPr id="11" name="Straight Arrow Connector 10">
            <a:extLst>
              <a:ext uri="{FF2B5EF4-FFF2-40B4-BE49-F238E27FC236}">
                <a16:creationId xmlns:a16="http://schemas.microsoft.com/office/drawing/2014/main" id="{F5A03203-1585-4A0C-A136-EB72A9888DE2}"/>
              </a:ext>
            </a:extLst>
          </p:cNvPr>
          <p:cNvCxnSpPr/>
          <p:nvPr/>
        </p:nvCxnSpPr>
        <p:spPr>
          <a:xfrm>
            <a:off x="3139440" y="283464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18C049-7FFD-4B41-9A32-9CA50AC1BA6D}"/>
              </a:ext>
            </a:extLst>
          </p:cNvPr>
          <p:cNvCxnSpPr/>
          <p:nvPr/>
        </p:nvCxnSpPr>
        <p:spPr>
          <a:xfrm>
            <a:off x="3169920" y="2001520"/>
            <a:ext cx="1259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857BC-F6FC-4727-9B59-A5CCA8CC7DFF}"/>
              </a:ext>
            </a:extLst>
          </p:cNvPr>
          <p:cNvSpPr txBox="1"/>
          <p:nvPr/>
        </p:nvSpPr>
        <p:spPr>
          <a:xfrm>
            <a:off x="2153920" y="1828800"/>
            <a:ext cx="1503680" cy="369332"/>
          </a:xfrm>
          <a:prstGeom prst="rect">
            <a:avLst/>
          </a:prstGeom>
          <a:noFill/>
        </p:spPr>
        <p:txBody>
          <a:bodyPr wrap="square" rtlCol="0">
            <a:spAutoFit/>
          </a:bodyPr>
          <a:lstStyle/>
          <a:p>
            <a:r>
              <a:rPr lang="en-US" b="1" dirty="0"/>
              <a:t>Segment</a:t>
            </a:r>
          </a:p>
        </p:txBody>
      </p:sp>
      <p:sp>
        <p:nvSpPr>
          <p:cNvPr id="19" name="TextBox 18">
            <a:extLst>
              <a:ext uri="{FF2B5EF4-FFF2-40B4-BE49-F238E27FC236}">
                <a16:creationId xmlns:a16="http://schemas.microsoft.com/office/drawing/2014/main" id="{C745FC1D-ED71-4574-A675-88E2F30B812B}"/>
              </a:ext>
            </a:extLst>
          </p:cNvPr>
          <p:cNvSpPr txBox="1"/>
          <p:nvPr/>
        </p:nvSpPr>
        <p:spPr>
          <a:xfrm>
            <a:off x="2275840" y="2611120"/>
            <a:ext cx="1503680" cy="369332"/>
          </a:xfrm>
          <a:prstGeom prst="rect">
            <a:avLst/>
          </a:prstGeom>
          <a:noFill/>
        </p:spPr>
        <p:txBody>
          <a:bodyPr wrap="square" rtlCol="0">
            <a:spAutoFit/>
          </a:bodyPr>
          <a:lstStyle/>
          <a:p>
            <a:r>
              <a:rPr lang="en-US" b="1" dirty="0" err="1"/>
              <a:t>DataPtr</a:t>
            </a:r>
            <a:endParaRPr lang="en-US" b="1" dirty="0"/>
          </a:p>
        </p:txBody>
      </p:sp>
      <p:sp>
        <p:nvSpPr>
          <p:cNvPr id="5" name="Rectangle 4">
            <a:extLst>
              <a:ext uri="{FF2B5EF4-FFF2-40B4-BE49-F238E27FC236}">
                <a16:creationId xmlns:a16="http://schemas.microsoft.com/office/drawing/2014/main" id="{70841372-EF86-35C2-A605-E66B665E1DB7}"/>
              </a:ext>
            </a:extLst>
          </p:cNvPr>
          <p:cNvSpPr/>
          <p:nvPr/>
        </p:nvSpPr>
        <p:spPr>
          <a:xfrm>
            <a:off x="4429760" y="2834639"/>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endParaRPr lang="en-IN" dirty="0"/>
          </a:p>
        </p:txBody>
      </p:sp>
      <p:sp>
        <p:nvSpPr>
          <p:cNvPr id="23" name="Rectangle 22">
            <a:extLst>
              <a:ext uri="{FF2B5EF4-FFF2-40B4-BE49-F238E27FC236}">
                <a16:creationId xmlns:a16="http://schemas.microsoft.com/office/drawing/2014/main" id="{06126674-6706-067A-86D2-C81ECEEB1C23}"/>
              </a:ext>
            </a:extLst>
          </p:cNvPr>
          <p:cNvSpPr/>
          <p:nvPr/>
        </p:nvSpPr>
        <p:spPr>
          <a:xfrm>
            <a:off x="4438438" y="3346634"/>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VP-2</a:t>
            </a:r>
            <a:endParaRPr lang="en-IN" dirty="0"/>
          </a:p>
        </p:txBody>
      </p:sp>
      <p:sp>
        <p:nvSpPr>
          <p:cNvPr id="24" name="Rectangle 23">
            <a:extLst>
              <a:ext uri="{FF2B5EF4-FFF2-40B4-BE49-F238E27FC236}">
                <a16:creationId xmlns:a16="http://schemas.microsoft.com/office/drawing/2014/main" id="{779EE01E-2ED6-A6E3-6832-B663B96D4F65}"/>
              </a:ext>
            </a:extLst>
          </p:cNvPr>
          <p:cNvSpPr/>
          <p:nvPr/>
        </p:nvSpPr>
        <p:spPr>
          <a:xfrm>
            <a:off x="4438438" y="3858629"/>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VP-3</a:t>
            </a:r>
            <a:endParaRPr lang="en-IN" dirty="0"/>
          </a:p>
        </p:txBody>
      </p:sp>
      <p:sp>
        <p:nvSpPr>
          <p:cNvPr id="25" name="Rectangle 24">
            <a:extLst>
              <a:ext uri="{FF2B5EF4-FFF2-40B4-BE49-F238E27FC236}">
                <a16:creationId xmlns:a16="http://schemas.microsoft.com/office/drawing/2014/main" id="{D67F9DE4-9B5A-E067-D023-60ED0EE49FF4}"/>
              </a:ext>
            </a:extLst>
          </p:cNvPr>
          <p:cNvSpPr/>
          <p:nvPr/>
        </p:nvSpPr>
        <p:spPr>
          <a:xfrm>
            <a:off x="4435018" y="5490500"/>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endParaRPr lang="en-IN" dirty="0"/>
          </a:p>
        </p:txBody>
      </p:sp>
      <p:sp>
        <p:nvSpPr>
          <p:cNvPr id="8" name="TextBox 7">
            <a:extLst>
              <a:ext uri="{FF2B5EF4-FFF2-40B4-BE49-F238E27FC236}">
                <a16:creationId xmlns:a16="http://schemas.microsoft.com/office/drawing/2014/main" id="{B308D9D6-7BCA-1822-9D44-D3E971930ACF}"/>
              </a:ext>
            </a:extLst>
          </p:cNvPr>
          <p:cNvSpPr txBox="1"/>
          <p:nvPr/>
        </p:nvSpPr>
        <p:spPr>
          <a:xfrm>
            <a:off x="7530957" y="2611120"/>
            <a:ext cx="3822843" cy="2031325"/>
          </a:xfrm>
          <a:prstGeom prst="rect">
            <a:avLst/>
          </a:prstGeom>
          <a:noFill/>
        </p:spPr>
        <p:txBody>
          <a:bodyPr wrap="square" rtlCol="0">
            <a:spAutoFit/>
          </a:bodyPr>
          <a:lstStyle/>
          <a:p>
            <a:r>
              <a:rPr lang="en-US" dirty="0">
                <a:latin typeface="Consolas" panose="020B0609020204030204" pitchFamily="49" charset="0"/>
              </a:rPr>
              <a:t>For object size &lt;= 4096, the object always lies on the same page.</a:t>
            </a:r>
          </a:p>
          <a:p>
            <a:endParaRPr lang="en-US" dirty="0">
              <a:latin typeface="Consolas" panose="020B0609020204030204" pitchFamily="49" charset="0"/>
            </a:endParaRPr>
          </a:p>
          <a:p>
            <a:r>
              <a:rPr lang="en-US" dirty="0">
                <a:latin typeface="Consolas" panose="020B0609020204030204" pitchFamily="49" charset="0"/>
              </a:rPr>
              <a:t>For object size &gt; 4096, a set of contiguous virtual pages are returned. </a:t>
            </a:r>
            <a:endParaRPr lang="en-IN" dirty="0">
              <a:latin typeface="Consolas" panose="020B0609020204030204" pitchFamily="49" charset="0"/>
            </a:endParaRPr>
          </a:p>
        </p:txBody>
      </p:sp>
      <p:cxnSp>
        <p:nvCxnSpPr>
          <p:cNvPr id="26" name="Straight Arrow Connector 25">
            <a:extLst>
              <a:ext uri="{FF2B5EF4-FFF2-40B4-BE49-F238E27FC236}">
                <a16:creationId xmlns:a16="http://schemas.microsoft.com/office/drawing/2014/main" id="{BE1F22A2-A33A-DEFE-DA65-8839B170246E}"/>
              </a:ext>
            </a:extLst>
          </p:cNvPr>
          <p:cNvCxnSpPr/>
          <p:nvPr/>
        </p:nvCxnSpPr>
        <p:spPr>
          <a:xfrm>
            <a:off x="3342640" y="5933440"/>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46C585-7C1E-8498-86A5-1A610A279F31}"/>
              </a:ext>
            </a:extLst>
          </p:cNvPr>
          <p:cNvSpPr txBox="1"/>
          <p:nvPr/>
        </p:nvSpPr>
        <p:spPr>
          <a:xfrm>
            <a:off x="2143760" y="5730240"/>
            <a:ext cx="1503680" cy="369332"/>
          </a:xfrm>
          <a:prstGeom prst="rect">
            <a:avLst/>
          </a:prstGeom>
          <a:noFill/>
        </p:spPr>
        <p:txBody>
          <a:bodyPr wrap="square" rtlCol="0">
            <a:spAutoFit/>
          </a:bodyPr>
          <a:lstStyle/>
          <a:p>
            <a:r>
              <a:rPr lang="en-US" b="1" dirty="0" err="1"/>
              <a:t>ReservePtr</a:t>
            </a:r>
            <a:endParaRPr lang="en-US" b="1" dirty="0"/>
          </a:p>
        </p:txBody>
      </p:sp>
    </p:spTree>
    <p:extLst>
      <p:ext uri="{BB962C8B-B14F-4D97-AF65-F5344CB8AC3E}">
        <p14:creationId xmlns:p14="http://schemas.microsoft.com/office/powerpoint/2010/main" val="10572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93E4-B24B-4464-BDE0-7832B327ACEB}"/>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4DC9B049-7714-42BE-B3ED-E9BE8A64F242}"/>
              </a:ext>
            </a:extLst>
          </p:cNvPr>
          <p:cNvSpPr>
            <a:spLocks noGrp="1"/>
          </p:cNvSpPr>
          <p:nvPr>
            <p:ph idx="1"/>
          </p:nvPr>
        </p:nvSpPr>
        <p:spPr>
          <a:xfrm>
            <a:off x="838200" y="1815465"/>
            <a:ext cx="10515600" cy="4351338"/>
          </a:xfrm>
        </p:spPr>
        <p:txBody>
          <a:bodyPr>
            <a:normAutofit lnSpcReduction="10000"/>
          </a:bodyPr>
          <a:lstStyle/>
          <a:p>
            <a:r>
              <a:rPr lang="en-US" dirty="0"/>
              <a:t>memory is allocated from a segment</a:t>
            </a:r>
          </a:p>
          <a:p>
            <a:pPr lvl="1"/>
            <a:r>
              <a:rPr lang="en-US" dirty="0"/>
              <a:t>A segment is 4-GB contiguous memory area (alignment 4-GB)</a:t>
            </a:r>
          </a:p>
          <a:p>
            <a:pPr lvl="1"/>
            <a:endParaRPr lang="en-US" dirty="0"/>
          </a:p>
          <a:p>
            <a:r>
              <a:rPr lang="en-US" dirty="0"/>
              <a:t>Initially, virtual addresses are reserved for segment</a:t>
            </a:r>
          </a:p>
          <a:p>
            <a:pPr lvl="1"/>
            <a:r>
              <a:rPr lang="en-US" dirty="0"/>
              <a:t>reserved means no physical pages are allocated yet</a:t>
            </a:r>
          </a:p>
          <a:p>
            <a:pPr lvl="1"/>
            <a:endParaRPr lang="en-US" dirty="0"/>
          </a:p>
          <a:p>
            <a:r>
              <a:rPr lang="en-US" dirty="0"/>
              <a:t>The virtual pages must be committed before access</a:t>
            </a:r>
          </a:p>
          <a:p>
            <a:pPr lvl="1"/>
            <a:r>
              <a:rPr lang="en-US" dirty="0"/>
              <a:t>A virtual page is 4-KB contiguous memory area (alignment 4-KB)</a:t>
            </a:r>
          </a:p>
          <a:p>
            <a:pPr lvl="1"/>
            <a:r>
              <a:rPr lang="en-US" dirty="0"/>
              <a:t>after commit operation, a physical page is assigned to a virtual page</a:t>
            </a:r>
          </a:p>
          <a:p>
            <a:pPr lvl="1"/>
            <a:r>
              <a:rPr lang="en-US" dirty="0" err="1"/>
              <a:t>CommitPtr</a:t>
            </a:r>
            <a:r>
              <a:rPr lang="en-US" dirty="0"/>
              <a:t> points to a memory location until which virtual pages are committed </a:t>
            </a:r>
          </a:p>
        </p:txBody>
      </p:sp>
    </p:spTree>
    <p:extLst>
      <p:ext uri="{BB962C8B-B14F-4D97-AF65-F5344CB8AC3E}">
        <p14:creationId xmlns:p14="http://schemas.microsoft.com/office/powerpoint/2010/main" val="387481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7E4-EC7F-4709-AC4E-84A38606716E}"/>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A9AC6AD4-7748-4EF2-9EAE-CC181835FD95}"/>
              </a:ext>
            </a:extLst>
          </p:cNvPr>
          <p:cNvSpPr>
            <a:spLocks noGrp="1"/>
          </p:cNvSpPr>
          <p:nvPr>
            <p:ph idx="1"/>
          </p:nvPr>
        </p:nvSpPr>
        <p:spPr/>
        <p:txBody>
          <a:bodyPr/>
          <a:lstStyle/>
          <a:p>
            <a:r>
              <a:rPr lang="en-US" dirty="0" err="1"/>
              <a:t>mymalloc</a:t>
            </a:r>
            <a:r>
              <a:rPr lang="en-US" dirty="0"/>
              <a:t> is a simple bump allocator</a:t>
            </a:r>
          </a:p>
          <a:p>
            <a:endParaRPr lang="en-US" dirty="0"/>
          </a:p>
          <a:p>
            <a:r>
              <a:rPr lang="en-US" dirty="0" err="1"/>
              <a:t>AllocPtr</a:t>
            </a:r>
            <a:r>
              <a:rPr lang="en-US" dirty="0"/>
              <a:t> is the head of the bump allocator</a:t>
            </a:r>
          </a:p>
          <a:p>
            <a:pPr lvl="1"/>
            <a:r>
              <a:rPr lang="en-US" dirty="0"/>
              <a:t>memory must be committed before allocation</a:t>
            </a:r>
          </a:p>
          <a:p>
            <a:pPr lvl="1"/>
            <a:r>
              <a:rPr lang="en-US" dirty="0" err="1"/>
              <a:t>AllocPtr</a:t>
            </a:r>
            <a:r>
              <a:rPr lang="en-US" dirty="0"/>
              <a:t> &lt;= </a:t>
            </a:r>
            <a:r>
              <a:rPr lang="en-US" dirty="0" err="1"/>
              <a:t>CommitPtr</a:t>
            </a:r>
            <a:r>
              <a:rPr lang="en-US" dirty="0"/>
              <a:t> always holds</a:t>
            </a:r>
          </a:p>
          <a:p>
            <a:pPr lvl="1"/>
            <a:endParaRPr lang="en-US" dirty="0"/>
          </a:p>
          <a:p>
            <a:r>
              <a:rPr lang="en-US" dirty="0"/>
              <a:t>If the segment is full, a new segment is created for allocation</a:t>
            </a:r>
          </a:p>
        </p:txBody>
      </p:sp>
    </p:spTree>
    <p:extLst>
      <p:ext uri="{BB962C8B-B14F-4D97-AF65-F5344CB8AC3E}">
        <p14:creationId xmlns:p14="http://schemas.microsoft.com/office/powerpoint/2010/main" val="42956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70BC-D2F8-41F7-8371-0E16ABE2E785}"/>
              </a:ext>
            </a:extLst>
          </p:cNvPr>
          <p:cNvSpPr>
            <a:spLocks noGrp="1"/>
          </p:cNvSpPr>
          <p:nvPr>
            <p:ph type="title"/>
          </p:nvPr>
        </p:nvSpPr>
        <p:spPr/>
        <p:txBody>
          <a:bodyPr/>
          <a:lstStyle/>
          <a:p>
            <a:r>
              <a:rPr lang="en-US" dirty="0" err="1"/>
              <a:t>myfree</a:t>
            </a:r>
            <a:endParaRPr lang="en-US" dirty="0"/>
          </a:p>
        </p:txBody>
      </p:sp>
      <p:sp>
        <p:nvSpPr>
          <p:cNvPr id="3" name="Content Placeholder 2">
            <a:extLst>
              <a:ext uri="{FF2B5EF4-FFF2-40B4-BE49-F238E27FC236}">
                <a16:creationId xmlns:a16="http://schemas.microsoft.com/office/drawing/2014/main" id="{26EE1A67-B919-4D28-9C9F-833585AB1CEF}"/>
              </a:ext>
            </a:extLst>
          </p:cNvPr>
          <p:cNvSpPr>
            <a:spLocks noGrp="1"/>
          </p:cNvSpPr>
          <p:nvPr>
            <p:ph idx="1"/>
          </p:nvPr>
        </p:nvSpPr>
        <p:spPr/>
        <p:txBody>
          <a:bodyPr/>
          <a:lstStyle/>
          <a:p>
            <a:r>
              <a:rPr lang="en-US" dirty="0" err="1"/>
              <a:t>myfree</a:t>
            </a:r>
            <a:r>
              <a:rPr lang="en-US" dirty="0"/>
              <a:t> tracks the number of free bytes on each virtual page</a:t>
            </a:r>
          </a:p>
          <a:p>
            <a:pPr lvl="1"/>
            <a:r>
              <a:rPr lang="en-US" dirty="0"/>
              <a:t>2-byte metadata corresponding to every page is used to track the free space</a:t>
            </a:r>
          </a:p>
          <a:p>
            <a:endParaRPr lang="en-US" dirty="0"/>
          </a:p>
          <a:p>
            <a:r>
              <a:rPr lang="en-US" dirty="0"/>
              <a:t>When the number of free bytes becomes equal to 4-KB, the physical page is reclaimed by </a:t>
            </a:r>
            <a:r>
              <a:rPr lang="en-US" dirty="0" err="1"/>
              <a:t>myfree</a:t>
            </a:r>
            <a:r>
              <a:rPr lang="en-US" dirty="0"/>
              <a:t> </a:t>
            </a:r>
          </a:p>
        </p:txBody>
      </p:sp>
    </p:spTree>
    <p:extLst>
      <p:ext uri="{BB962C8B-B14F-4D97-AF65-F5344CB8AC3E}">
        <p14:creationId xmlns:p14="http://schemas.microsoft.com/office/powerpoint/2010/main" val="420845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C8B1-D397-49CF-A17B-CD3BB5EFDADC}"/>
              </a:ext>
            </a:extLst>
          </p:cNvPr>
          <p:cNvSpPr>
            <a:spLocks noGrp="1"/>
          </p:cNvSpPr>
          <p:nvPr>
            <p:ph type="title"/>
          </p:nvPr>
        </p:nvSpPr>
        <p:spPr/>
        <p:txBody>
          <a:bodyPr/>
          <a:lstStyle/>
          <a:p>
            <a:r>
              <a:rPr lang="en-US" dirty="0"/>
              <a:t>Object boundary</a:t>
            </a:r>
          </a:p>
        </p:txBody>
      </p:sp>
      <p:sp>
        <p:nvSpPr>
          <p:cNvPr id="3" name="Content Placeholder 2">
            <a:extLst>
              <a:ext uri="{FF2B5EF4-FFF2-40B4-BE49-F238E27FC236}">
                <a16:creationId xmlns:a16="http://schemas.microsoft.com/office/drawing/2014/main" id="{298CD001-BAF4-4176-9361-4CD008CDE6EA}"/>
              </a:ext>
            </a:extLst>
          </p:cNvPr>
          <p:cNvSpPr>
            <a:spLocks noGrp="1"/>
          </p:cNvSpPr>
          <p:nvPr>
            <p:ph idx="1"/>
          </p:nvPr>
        </p:nvSpPr>
        <p:spPr/>
        <p:txBody>
          <a:bodyPr/>
          <a:lstStyle/>
          <a:p>
            <a:r>
              <a:rPr lang="en-US" dirty="0" err="1"/>
              <a:t>mymalloc</a:t>
            </a:r>
            <a:r>
              <a:rPr lang="en-US" dirty="0"/>
              <a:t> ensures that an object (of size smaller than the page size) never crosses the virtual page boundary</a:t>
            </a:r>
          </a:p>
          <a:p>
            <a:pPr lvl="1"/>
            <a:r>
              <a:rPr lang="en-US" dirty="0"/>
              <a:t>If allocation size is more than the available space on the current virtual page, then the remaining space on the current page is freed, and the allocation takes place from the next virtual page</a:t>
            </a:r>
          </a:p>
          <a:p>
            <a:pPr lvl="1"/>
            <a:endParaRPr lang="en-US" dirty="0"/>
          </a:p>
          <a:p>
            <a:r>
              <a:rPr lang="en-US" dirty="0"/>
              <a:t>If the object size is more than the page size, then the allocation size is advanced to the nearest multiple of the page size</a:t>
            </a:r>
          </a:p>
        </p:txBody>
      </p:sp>
    </p:spTree>
    <p:extLst>
      <p:ext uri="{BB962C8B-B14F-4D97-AF65-F5344CB8AC3E}">
        <p14:creationId xmlns:p14="http://schemas.microsoft.com/office/powerpoint/2010/main" val="76741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F419-8A77-4845-AB33-F70C466543E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4115FA54-372C-4F40-A1F8-00D96052FCC5}"/>
              </a:ext>
            </a:extLst>
          </p:cNvPr>
          <p:cNvSpPr>
            <a:spLocks noGrp="1"/>
          </p:cNvSpPr>
          <p:nvPr>
            <p:ph idx="1"/>
          </p:nvPr>
        </p:nvSpPr>
        <p:spPr/>
        <p:txBody>
          <a:bodyPr/>
          <a:lstStyle/>
          <a:p>
            <a:r>
              <a:rPr lang="en-US" dirty="0"/>
              <a:t>Finding object header?</a:t>
            </a:r>
          </a:p>
          <a:p>
            <a:pPr lvl="1"/>
            <a:r>
              <a:rPr lang="en-US" dirty="0"/>
              <a:t>Because the stack and heap may contain internal addresses of objects; you need to implement an API to find the object header corresponding to a heap address</a:t>
            </a:r>
          </a:p>
          <a:p>
            <a:pPr lvl="1"/>
            <a:endParaRPr lang="en-US" dirty="0"/>
          </a:p>
          <a:p>
            <a:r>
              <a:rPr lang="en-US" dirty="0"/>
              <a:t>Mark and sweep phase</a:t>
            </a:r>
          </a:p>
          <a:p>
            <a:pPr lvl="1"/>
            <a:endParaRPr lang="en-US" dirty="0"/>
          </a:p>
          <a:p>
            <a:endParaRPr lang="en-IN" dirty="0"/>
          </a:p>
        </p:txBody>
      </p:sp>
    </p:spTree>
    <p:extLst>
      <p:ext uri="{BB962C8B-B14F-4D97-AF65-F5344CB8AC3E}">
        <p14:creationId xmlns:p14="http://schemas.microsoft.com/office/powerpoint/2010/main" val="155424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BB18-D0FD-4090-905F-DD7BE3E2E969}"/>
              </a:ext>
            </a:extLst>
          </p:cNvPr>
          <p:cNvSpPr>
            <a:spLocks noGrp="1"/>
          </p:cNvSpPr>
          <p:nvPr>
            <p:ph type="title"/>
          </p:nvPr>
        </p:nvSpPr>
        <p:spPr/>
        <p:txBody>
          <a:bodyPr/>
          <a:lstStyle/>
          <a:p>
            <a:r>
              <a:rPr lang="en-US" dirty="0"/>
              <a:t>Why is </a:t>
            </a:r>
            <a:r>
              <a:rPr lang="en-US" dirty="0" err="1"/>
              <a:t>SafeGC</a:t>
            </a:r>
            <a:r>
              <a:rPr lang="en-US" dirty="0"/>
              <a:t> conservative?</a:t>
            </a:r>
            <a:endParaRPr lang="en-IN" dirty="0"/>
          </a:p>
        </p:txBody>
      </p:sp>
      <p:sp>
        <p:nvSpPr>
          <p:cNvPr id="3" name="Content Placeholder 2">
            <a:extLst>
              <a:ext uri="{FF2B5EF4-FFF2-40B4-BE49-F238E27FC236}">
                <a16:creationId xmlns:a16="http://schemas.microsoft.com/office/drawing/2014/main" id="{B46B7295-E794-4AB7-849E-AC69759B5C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019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26F7-CA79-464A-BC3D-984C214F9EB7}"/>
              </a:ext>
            </a:extLst>
          </p:cNvPr>
          <p:cNvSpPr>
            <a:spLocks noGrp="1"/>
          </p:cNvSpPr>
          <p:nvPr>
            <p:ph type="title"/>
          </p:nvPr>
        </p:nvSpPr>
        <p:spPr/>
        <p:txBody>
          <a:bodyPr/>
          <a:lstStyle/>
          <a:p>
            <a:r>
              <a:rPr lang="en-US" dirty="0"/>
              <a:t>Why is </a:t>
            </a:r>
            <a:r>
              <a:rPr lang="en-US" dirty="0" err="1"/>
              <a:t>SafeGC</a:t>
            </a:r>
            <a:r>
              <a:rPr lang="en-US" dirty="0"/>
              <a:t> conservative?</a:t>
            </a:r>
          </a:p>
        </p:txBody>
      </p:sp>
      <p:sp>
        <p:nvSpPr>
          <p:cNvPr id="3" name="Content Placeholder 2">
            <a:extLst>
              <a:ext uri="{FF2B5EF4-FFF2-40B4-BE49-F238E27FC236}">
                <a16:creationId xmlns:a16="http://schemas.microsoft.com/office/drawing/2014/main" id="{FE7B4F57-1667-4691-8507-F73E80374B13}"/>
              </a:ext>
            </a:extLst>
          </p:cNvPr>
          <p:cNvSpPr>
            <a:spLocks noGrp="1"/>
          </p:cNvSpPr>
          <p:nvPr>
            <p:ph idx="1"/>
          </p:nvPr>
        </p:nvSpPr>
        <p:spPr/>
        <p:txBody>
          <a:bodyPr/>
          <a:lstStyle/>
          <a:p>
            <a:r>
              <a:rPr lang="en-US" dirty="0" err="1"/>
              <a:t>SafeGC</a:t>
            </a:r>
            <a:r>
              <a:rPr lang="en-US" dirty="0"/>
              <a:t> is conservative because sometimes it identifies an object as reachable even though the application doesn’t have any reference to the object</a:t>
            </a:r>
          </a:p>
          <a:p>
            <a:endParaRPr lang="en-US" dirty="0"/>
          </a:p>
          <a:p>
            <a:pPr marL="0" indent="0">
              <a:buNone/>
            </a:pPr>
            <a:r>
              <a:rPr lang="en-US" dirty="0"/>
              <a:t>unsigned long </a:t>
            </a:r>
            <a:r>
              <a:rPr lang="en-US" dirty="0" err="1"/>
              <a:t>val</a:t>
            </a:r>
            <a:r>
              <a:rPr lang="en-US" dirty="0"/>
              <a:t> = 0x0ff01290;</a:t>
            </a:r>
          </a:p>
          <a:p>
            <a:pPr marL="0" indent="0">
              <a:buNone/>
            </a:pPr>
            <a:r>
              <a:rPr lang="en-US" dirty="0"/>
              <a:t>char *</a:t>
            </a:r>
            <a:r>
              <a:rPr lang="en-US" dirty="0" err="1"/>
              <a:t>ptr</a:t>
            </a:r>
            <a:r>
              <a:rPr lang="en-US" dirty="0"/>
              <a:t> = malloc(100);  /* say </a:t>
            </a:r>
            <a:r>
              <a:rPr lang="en-US" dirty="0" err="1"/>
              <a:t>ptr</a:t>
            </a:r>
            <a:r>
              <a:rPr lang="en-US" dirty="0"/>
              <a:t> == </a:t>
            </a:r>
            <a:r>
              <a:rPr lang="en-US" dirty="0" err="1"/>
              <a:t>val</a:t>
            </a:r>
            <a:r>
              <a:rPr lang="en-US" dirty="0"/>
              <a:t> */</a:t>
            </a:r>
          </a:p>
          <a:p>
            <a:pPr marL="0" indent="0">
              <a:buNone/>
            </a:pPr>
            <a:r>
              <a:rPr lang="en-US" dirty="0" err="1"/>
              <a:t>ptr</a:t>
            </a:r>
            <a:r>
              <a:rPr lang="en-US" dirty="0"/>
              <a:t> = NULL;</a:t>
            </a:r>
          </a:p>
          <a:p>
            <a:pPr marL="0" indent="0">
              <a:buNone/>
            </a:pPr>
            <a:r>
              <a:rPr lang="en-US" dirty="0">
                <a:sym typeface="Wingdings" panose="05000000000000000000" pitchFamily="2" charset="2"/>
              </a:rPr>
              <a:t> GC at this point will conservatively mark 0xff01290 as reachable.</a:t>
            </a:r>
            <a:endParaRPr lang="en-US" dirty="0"/>
          </a:p>
        </p:txBody>
      </p:sp>
    </p:spTree>
    <p:extLst>
      <p:ext uri="{BB962C8B-B14F-4D97-AF65-F5344CB8AC3E}">
        <p14:creationId xmlns:p14="http://schemas.microsoft.com/office/powerpoint/2010/main" val="305470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74F1-CD64-48D4-81FA-9D2D5B774A4C}"/>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54CBD998-B04B-4473-B23B-1C04A617035E}"/>
              </a:ext>
            </a:extLst>
          </p:cNvPr>
          <p:cNvSpPr>
            <a:spLocks noGrp="1"/>
          </p:cNvSpPr>
          <p:nvPr>
            <p:ph idx="1"/>
          </p:nvPr>
        </p:nvSpPr>
        <p:spPr/>
        <p:txBody>
          <a:bodyPr/>
          <a:lstStyle/>
          <a:p>
            <a:r>
              <a:rPr lang="en-US" dirty="0"/>
              <a:t>Conservative GC can cause memory leak</a:t>
            </a:r>
          </a:p>
          <a:p>
            <a:endParaRPr lang="en-US" dirty="0"/>
          </a:p>
          <a:p>
            <a:r>
              <a:rPr lang="en-US" dirty="0"/>
              <a:t>For most applications memory leak caused by the conservative GC is insignificant</a:t>
            </a:r>
          </a:p>
          <a:p>
            <a:pPr lvl="1"/>
            <a:r>
              <a:rPr lang="en-US" dirty="0"/>
              <a:t>thus it is practical to implement conservative GC for them</a:t>
            </a:r>
          </a:p>
        </p:txBody>
      </p:sp>
    </p:spTree>
    <p:extLst>
      <p:ext uri="{BB962C8B-B14F-4D97-AF65-F5344CB8AC3E}">
        <p14:creationId xmlns:p14="http://schemas.microsoft.com/office/powerpoint/2010/main" val="386378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Q1: Address of all local variables?</a:t>
            </a:r>
          </a:p>
          <a:p>
            <a:pPr lvl="1"/>
            <a:r>
              <a:rPr lang="en-US" dirty="0"/>
              <a:t>Total 7 variables</a:t>
            </a:r>
          </a:p>
          <a:p>
            <a:r>
              <a:rPr lang="en-US" dirty="0"/>
              <a:t>Q2: How </a:t>
            </a:r>
            <a:r>
              <a:rPr lang="en-US" dirty="0" err="1"/>
              <a:t>gcc</a:t>
            </a:r>
            <a:r>
              <a:rPr lang="en-US" dirty="0"/>
              <a:t> is doing local variable allocation and deallocation?</a:t>
            </a:r>
          </a:p>
          <a:p>
            <a:r>
              <a:rPr lang="en-US" dirty="0"/>
              <a:t>Q3: Moving local variable allocation outside the current scope</a:t>
            </a:r>
          </a:p>
          <a:p>
            <a:pPr lvl="1"/>
            <a:endParaRPr lang="en-US" dirty="0"/>
          </a:p>
        </p:txBody>
      </p:sp>
    </p:spTree>
    <p:extLst>
      <p:ext uri="{BB962C8B-B14F-4D97-AF65-F5344CB8AC3E}">
        <p14:creationId xmlns:p14="http://schemas.microsoft.com/office/powerpoint/2010/main" val="132965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5C73-14B5-46E1-AE74-AC82C6E14D8A}"/>
              </a:ext>
            </a:extLst>
          </p:cNvPr>
          <p:cNvSpPr>
            <a:spLocks noGrp="1"/>
          </p:cNvSpPr>
          <p:nvPr>
            <p:ph type="title"/>
          </p:nvPr>
        </p:nvSpPr>
        <p:spPr/>
        <p:txBody>
          <a:bodyPr/>
          <a:lstStyle/>
          <a:p>
            <a:r>
              <a:rPr lang="en-US" dirty="0"/>
              <a:t>Assignment-3</a:t>
            </a:r>
            <a:endParaRPr lang="en-IN" dirty="0"/>
          </a:p>
        </p:txBody>
      </p:sp>
      <p:sp>
        <p:nvSpPr>
          <p:cNvPr id="3" name="Content Placeholder 2">
            <a:extLst>
              <a:ext uri="{FF2B5EF4-FFF2-40B4-BE49-F238E27FC236}">
                <a16:creationId xmlns:a16="http://schemas.microsoft.com/office/drawing/2014/main" id="{FC3A5679-ED66-40E1-8D66-928D8C55FD36}"/>
              </a:ext>
            </a:extLst>
          </p:cNvPr>
          <p:cNvSpPr>
            <a:spLocks noGrp="1"/>
          </p:cNvSpPr>
          <p:nvPr>
            <p:ph idx="1"/>
          </p:nvPr>
        </p:nvSpPr>
        <p:spPr/>
        <p:txBody>
          <a:bodyPr>
            <a:normAutofit/>
          </a:bodyPr>
          <a:lstStyle/>
          <a:p>
            <a:r>
              <a:rPr lang="en-US" dirty="0"/>
              <a:t>This is an individual assignment</a:t>
            </a:r>
          </a:p>
          <a:p>
            <a:endParaRPr lang="en-US" dirty="0"/>
          </a:p>
          <a:p>
            <a:endParaRPr lang="en-IN" dirty="0"/>
          </a:p>
        </p:txBody>
      </p:sp>
    </p:spTree>
    <p:extLst>
      <p:ext uri="{BB962C8B-B14F-4D97-AF65-F5344CB8AC3E}">
        <p14:creationId xmlns:p14="http://schemas.microsoft.com/office/powerpoint/2010/main" val="1778881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31B-B2ED-6544-A8CD-1D54235C96A1}"/>
              </a:ext>
            </a:extLst>
          </p:cNvPr>
          <p:cNvSpPr>
            <a:spLocks noGrp="1"/>
          </p:cNvSpPr>
          <p:nvPr>
            <p:ph type="title"/>
          </p:nvPr>
        </p:nvSpPr>
        <p:spPr/>
        <p:txBody>
          <a:bodyPr/>
          <a:lstStyle/>
          <a:p>
            <a:r>
              <a:rPr lang="en-US" dirty="0"/>
              <a:t>Concurrent </a:t>
            </a:r>
            <a:r>
              <a:rPr lang="en-US"/>
              <a:t>garbage collection</a:t>
            </a:r>
            <a:endParaRPr lang="en-IN" dirty="0"/>
          </a:p>
        </p:txBody>
      </p:sp>
      <p:sp>
        <p:nvSpPr>
          <p:cNvPr id="3" name="Text Placeholder 2">
            <a:extLst>
              <a:ext uri="{FF2B5EF4-FFF2-40B4-BE49-F238E27FC236}">
                <a16:creationId xmlns:a16="http://schemas.microsoft.com/office/drawing/2014/main" id="{FC602153-62FD-50CD-5FA6-95E05A27F3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6985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77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12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89113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5" name="TextBox 4">
            <a:extLst>
              <a:ext uri="{FF2B5EF4-FFF2-40B4-BE49-F238E27FC236}">
                <a16:creationId xmlns:a16="http://schemas.microsoft.com/office/drawing/2014/main" id="{210CF599-B503-6B4A-9F2B-116E621AFEB6}"/>
              </a:ext>
            </a:extLst>
          </p:cNvPr>
          <p:cNvSpPr txBox="1"/>
          <p:nvPr/>
        </p:nvSpPr>
        <p:spPr>
          <a:xfrm>
            <a:off x="1356189" y="2774022"/>
            <a:ext cx="4739811" cy="3139321"/>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a:t>
            </a:r>
          </a:p>
          <a:p>
            <a:r>
              <a:rPr lang="en-US" dirty="0">
                <a:latin typeface="Consolas" panose="020B0609020204030204" pitchFamily="49" charset="0"/>
              </a:rPr>
              <a:t>Unscanned = {1}</a:t>
            </a:r>
          </a:p>
          <a:p>
            <a:r>
              <a:rPr lang="en-US" dirty="0">
                <a:latin typeface="Consolas" panose="020B0609020204030204" pitchFamily="49" charset="0"/>
              </a:rPr>
              <a:t>After scanning 1</a:t>
            </a:r>
          </a:p>
          <a:p>
            <a:r>
              <a:rPr lang="en-US" dirty="0">
                <a:latin typeface="Consolas" panose="020B0609020204030204" pitchFamily="49" charset="0"/>
              </a:rPr>
              <a:t>Unscanned = {2}</a:t>
            </a:r>
          </a:p>
          <a:p>
            <a:r>
              <a:rPr lang="en-US" dirty="0">
                <a:latin typeface="Consolas" panose="020B0609020204030204" pitchFamily="49" charset="0"/>
              </a:rPr>
              <a:t>2 is marked</a:t>
            </a:r>
          </a:p>
          <a:p>
            <a:r>
              <a:rPr lang="en-US" dirty="0">
                <a:latin typeface="Consolas" panose="020B0609020204030204" pitchFamily="49" charset="0"/>
              </a:rPr>
              <a:t>After scanning 2</a:t>
            </a:r>
          </a:p>
          <a:p>
            <a:r>
              <a:rPr lang="en-US" dirty="0">
                <a:latin typeface="Consolas" panose="020B0609020204030204" pitchFamily="49" charset="0"/>
              </a:rPr>
              <a:t>Unscanned = {}</a:t>
            </a:r>
          </a:p>
          <a:p>
            <a:r>
              <a:rPr lang="en-IN" dirty="0">
                <a:latin typeface="Consolas" panose="020B0609020204030204" pitchFamily="49" charset="0"/>
              </a:rPr>
              <a:t>Mark algorithm stops</a:t>
            </a:r>
          </a:p>
          <a:p>
            <a:r>
              <a:rPr lang="en-IN" dirty="0">
                <a:latin typeface="Consolas" panose="020B0609020204030204" pitchFamily="49" charset="0"/>
              </a:rPr>
              <a:t>0, 1, 2 are marked</a:t>
            </a:r>
          </a:p>
        </p:txBody>
      </p:sp>
    </p:spTree>
    <p:extLst>
      <p:ext uri="{BB962C8B-B14F-4D97-AF65-F5344CB8AC3E}">
        <p14:creationId xmlns:p14="http://schemas.microsoft.com/office/powerpoint/2010/main" val="967660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213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14BBF79-DD2B-FD73-E1DF-E1F868ADA290}"/>
              </a:ext>
            </a:extLst>
          </p:cNvPr>
          <p:cNvSpPr txBox="1"/>
          <p:nvPr/>
        </p:nvSpPr>
        <p:spPr>
          <a:xfrm>
            <a:off x="143839" y="2250045"/>
            <a:ext cx="5952162" cy="3416320"/>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Line-7,8,9</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are marked</a:t>
            </a:r>
          </a:p>
          <a:p>
            <a:r>
              <a:rPr lang="en-IN" dirty="0">
                <a:latin typeface="Consolas" panose="020B0609020204030204" pitchFamily="49" charset="0"/>
              </a:rPr>
              <a:t>stop-the-world mark phase starts</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0 and 1 are marked at the end of algorithm.</a:t>
            </a:r>
          </a:p>
        </p:txBody>
      </p:sp>
    </p:spTree>
    <p:extLst>
      <p:ext uri="{BB962C8B-B14F-4D97-AF65-F5344CB8AC3E}">
        <p14:creationId xmlns:p14="http://schemas.microsoft.com/office/powerpoint/2010/main" val="258145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0</a:t>
            </a:r>
          </a:p>
          <a:p>
            <a:r>
              <a:rPr lang="en-US" b="1" dirty="0">
                <a:latin typeface="Consolas" panose="020B0609020204030204" pitchFamily="49" charset="0"/>
              </a:rPr>
              <a:t>UNSCANNED = {0,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698336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0</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167226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1</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1200329"/>
          </a:xfrm>
          <a:prstGeom prst="rect">
            <a:avLst/>
          </a:prstGeom>
          <a:noFill/>
        </p:spPr>
        <p:txBody>
          <a:bodyPr wrap="square" rtlCol="0">
            <a:spAutoFit/>
          </a:bodyPr>
          <a:lstStyle/>
          <a:p>
            <a:r>
              <a:rPr lang="en-US" dirty="0">
                <a:latin typeface="Consolas" panose="020B0609020204030204" pitchFamily="49" charset="0"/>
              </a:rPr>
              <a:t>After the GC threads scanned object-0, the application threads removed the reference to object-2 from object-1 and stored a reference to object-2 in object-1. The GC threads are yet to scan object-1.</a:t>
            </a:r>
            <a:endParaRPr lang="en-IN" dirty="0">
              <a:latin typeface="Consolas" panose="020B0609020204030204" pitchFamily="49" charset="0"/>
            </a:endParaRPr>
          </a:p>
        </p:txBody>
      </p:sp>
    </p:spTree>
    <p:extLst>
      <p:ext uri="{BB962C8B-B14F-4D97-AF65-F5344CB8AC3E}">
        <p14:creationId xmlns:p14="http://schemas.microsoft.com/office/powerpoint/2010/main" val="8554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arguments are passed to f1.</a:t>
            </a:r>
          </a:p>
          <a:p>
            <a:pPr marL="0" indent="0">
              <a:buNone/>
            </a:pPr>
            <a:r>
              <a:rPr lang="en-IN" dirty="0"/>
              <a:t>int f1(int a, int b, int c, int d, int e, int f, int g, int h)</a:t>
            </a:r>
          </a:p>
          <a:p>
            <a:pPr marL="0" indent="0">
              <a:buNone/>
            </a:pPr>
            <a:r>
              <a:rPr lang="en-IN" dirty="0"/>
              <a:t>{</a:t>
            </a:r>
          </a:p>
          <a:p>
            <a:pPr marL="0" indent="0">
              <a:buNone/>
            </a:pPr>
            <a:r>
              <a:rPr lang="en-IN" dirty="0"/>
              <a:t>  return a + b + c + d + e + f + g + h;</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10129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1</a:t>
            </a:r>
          </a:p>
          <a:p>
            <a:r>
              <a:rPr lang="en-US" b="1" dirty="0">
                <a:latin typeface="Consolas" panose="020B0609020204030204" pitchFamily="49" charset="0"/>
              </a:rPr>
              <a:t>UNSCANNED = {}</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923330"/>
          </a:xfrm>
          <a:prstGeom prst="rect">
            <a:avLst/>
          </a:prstGeom>
          <a:noFill/>
        </p:spPr>
        <p:txBody>
          <a:bodyPr wrap="square" rtlCol="0">
            <a:spAutoFit/>
          </a:bodyPr>
          <a:lstStyle/>
          <a:p>
            <a:r>
              <a:rPr lang="en-US" dirty="0">
                <a:latin typeface="Consolas" panose="020B0609020204030204" pitchFamily="49" charset="0"/>
              </a:rPr>
              <a:t>Notice that object-2 was not marked by the mark algorithm even though it is reachable from a reachable object.</a:t>
            </a:r>
            <a:endParaRPr lang="en-IN" dirty="0">
              <a:latin typeface="Consolas" panose="020B0609020204030204" pitchFamily="49" charset="0"/>
            </a:endParaRPr>
          </a:p>
        </p:txBody>
      </p:sp>
    </p:spTree>
    <p:extLst>
      <p:ext uri="{BB962C8B-B14F-4D97-AF65-F5344CB8AC3E}">
        <p14:creationId xmlns:p14="http://schemas.microsoft.com/office/powerpoint/2010/main" val="368336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C5B2-0AF3-4CA5-8174-6FB32A616481}"/>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AEA19D47-85CA-4D54-BB54-5122A1BD3E05}"/>
              </a:ext>
            </a:extLst>
          </p:cNvPr>
          <p:cNvSpPr>
            <a:spLocks noGrp="1"/>
          </p:cNvSpPr>
          <p:nvPr>
            <p:ph idx="1"/>
          </p:nvPr>
        </p:nvSpPr>
        <p:spPr/>
        <p:txBody>
          <a:bodyPr/>
          <a:lstStyle/>
          <a:p>
            <a:r>
              <a:rPr lang="en-US" dirty="0"/>
              <a:t>To write a reference x in an object y, we need to bring x into roots (i.e., in some local or global variable)</a:t>
            </a:r>
          </a:p>
          <a:p>
            <a:endParaRPr lang="en-US" dirty="0"/>
          </a:p>
          <a:p>
            <a:r>
              <a:rPr lang="en-US" dirty="0"/>
              <a:t>When the concurrent garbage collection is running then the application can track the loading of unreached objects into roots</a:t>
            </a:r>
          </a:p>
          <a:p>
            <a:pPr lvl="1"/>
            <a:r>
              <a:rPr lang="en-US" dirty="0"/>
              <a:t>This tracking is done using a read barrier </a:t>
            </a:r>
            <a:endParaRPr lang="en-IN" dirty="0"/>
          </a:p>
        </p:txBody>
      </p:sp>
    </p:spTree>
    <p:extLst>
      <p:ext uri="{BB962C8B-B14F-4D97-AF65-F5344CB8AC3E}">
        <p14:creationId xmlns:p14="http://schemas.microsoft.com/office/powerpoint/2010/main" val="3199244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960120" y="1158240"/>
            <a:ext cx="5074920" cy="923330"/>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C381D1-D24F-82C6-4B8D-121EE44DE164}"/>
              </a:ext>
            </a:extLst>
          </p:cNvPr>
          <p:cNvSpPr txBox="1"/>
          <p:nvPr/>
        </p:nvSpPr>
        <p:spPr>
          <a:xfrm>
            <a:off x="838200" y="3020593"/>
            <a:ext cx="4325964"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91F7D7-95C6-00A0-7DE9-484EC3990CD0}"/>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7D07862-D4A6-6135-A919-157FFD92AC13}"/>
              </a:ext>
            </a:extLst>
          </p:cNvPr>
          <p:cNvSpPr txBox="1"/>
          <p:nvPr/>
        </p:nvSpPr>
        <p:spPr>
          <a:xfrm>
            <a:off x="806005" y="850015"/>
            <a:ext cx="5074920"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E51C1AF3-0586-C150-3AC7-43323B610449}"/>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0500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p:txBody>
          <a:bodyPr>
            <a:normAutofit lnSpcReduction="10000"/>
          </a:bodyPr>
          <a:lstStyle/>
          <a:p>
            <a:pPr marL="0" indent="0">
              <a:buNone/>
            </a:pPr>
            <a:r>
              <a:rPr lang="en-US" dirty="0"/>
              <a:t>void* </a:t>
            </a:r>
            <a:r>
              <a:rPr lang="en-US" dirty="0" err="1"/>
              <a:t>read_barrier</a:t>
            </a:r>
            <a:r>
              <a:rPr lang="en-US" dirty="0"/>
              <a:t>(void *x) {</a:t>
            </a:r>
          </a:p>
          <a:p>
            <a:pPr marL="0" indent="0">
              <a:buNone/>
            </a:pPr>
            <a:r>
              <a:rPr lang="en-US" dirty="0"/>
              <a:t>   if (GC is running) {</a:t>
            </a:r>
          </a:p>
          <a:p>
            <a:pPr marL="0" indent="0">
              <a:buNone/>
            </a:pPr>
            <a:r>
              <a:rPr lang="en-US" dirty="0"/>
              <a:t>       if (x reached-bit is 0) {</a:t>
            </a:r>
          </a:p>
          <a:p>
            <a:pPr marL="0" indent="0">
              <a:buNone/>
            </a:pPr>
            <a:r>
              <a:rPr lang="en-US" dirty="0"/>
              <a:t>            set the reached-bit of x to 1</a:t>
            </a:r>
          </a:p>
          <a:p>
            <a:pPr marL="0" indent="0">
              <a:buNone/>
            </a:pPr>
            <a:r>
              <a:rPr lang="en-US" dirty="0"/>
              <a:t>            add x to </a:t>
            </a:r>
            <a:r>
              <a:rPr lang="en-US" dirty="0" err="1"/>
              <a:t>RB_Unscanned</a:t>
            </a:r>
            <a:r>
              <a:rPr lang="en-US" dirty="0"/>
              <a:t> list</a:t>
            </a:r>
          </a:p>
          <a:p>
            <a:pPr marL="0" indent="0">
              <a:buNone/>
            </a:pPr>
            <a:r>
              <a:rPr lang="en-US" dirty="0"/>
              <a:t>       }</a:t>
            </a:r>
          </a:p>
          <a:p>
            <a:pPr marL="0" indent="0">
              <a:buNone/>
            </a:pPr>
            <a:r>
              <a:rPr lang="en-US" dirty="0"/>
              <a:t>   }</a:t>
            </a:r>
          </a:p>
          <a:p>
            <a:pPr marL="0" indent="0">
              <a:buNone/>
            </a:pPr>
            <a:r>
              <a:rPr lang="en-US" dirty="0"/>
              <a:t>   return x;</a:t>
            </a:r>
          </a:p>
          <a:p>
            <a:pPr marL="0" indent="0">
              <a:buNone/>
            </a:pPr>
            <a:r>
              <a:rPr lang="en-US" dirty="0"/>
              <a:t>}</a:t>
            </a:r>
            <a:endParaRPr lang="en-IN" dirty="0"/>
          </a:p>
        </p:txBody>
      </p:sp>
    </p:spTree>
    <p:extLst>
      <p:ext uri="{BB962C8B-B14F-4D97-AF65-F5344CB8AC3E}">
        <p14:creationId xmlns:p14="http://schemas.microsoft.com/office/powerpoint/2010/main" val="1936766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62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Unscanned = </a:t>
            </a:r>
            <a:r>
              <a:rPr lang="en-US" dirty="0" err="1">
                <a:latin typeface="Arial" panose="020B0604020202020204" pitchFamily="34" charset="0"/>
                <a:cs typeface="Arial" panose="020B0604020202020204" pitchFamily="34" charset="0"/>
              </a:rPr>
              <a:t>RB_Unscanned</a:t>
            </a:r>
            <a:r>
              <a:rPr lang="en-US" dirty="0">
                <a:latin typeface="Arial" panose="020B0604020202020204" pitchFamily="34" charset="0"/>
                <a:cs typeface="Arial" panose="020B0604020202020204" pitchFamily="34" charset="0"/>
              </a:rPr>
              <a:t> list</a:t>
            </a:r>
          </a:p>
          <a:p>
            <a:pPr marL="0" indent="0">
              <a:buNone/>
            </a:pPr>
            <a:r>
              <a:rPr lang="en-US" dirty="0">
                <a:latin typeface="Arial" panose="020B0604020202020204" pitchFamily="34" charset="0"/>
                <a:cs typeface="Arial" panose="020B0604020202020204" pitchFamily="34" charset="0"/>
              </a:rPr>
              <a:t>Run </a:t>
            </a:r>
            <a:r>
              <a:rPr lang="en-US" dirty="0">
                <a:solidFill>
                  <a:srgbClr val="FF0000"/>
                </a:solidFill>
                <a:latin typeface="Arial" panose="020B0604020202020204" pitchFamily="34" charset="0"/>
                <a:cs typeface="Arial" panose="020B0604020202020204" pitchFamily="34" charset="0"/>
              </a:rPr>
              <a:t>stop the world </a:t>
            </a:r>
            <a:r>
              <a:rPr lang="en-US" dirty="0">
                <a:latin typeface="Arial" panose="020B0604020202020204" pitchFamily="34" charset="0"/>
                <a:cs typeface="Arial" panose="020B0604020202020204" pitchFamily="34" charset="0"/>
              </a:rPr>
              <a:t>mark</a:t>
            </a:r>
          </a:p>
        </p:txBody>
      </p:sp>
    </p:spTree>
    <p:extLst>
      <p:ext uri="{BB962C8B-B14F-4D97-AF65-F5344CB8AC3E}">
        <p14:creationId xmlns:p14="http://schemas.microsoft.com/office/powerpoint/2010/main" val="4276276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EC4A-05A9-4E22-BD88-4D3E078054AA}"/>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E90D8268-A3AB-41E0-A40C-7FC76B1F2281}"/>
              </a:ext>
            </a:extLst>
          </p:cNvPr>
          <p:cNvSpPr>
            <a:spLocks noGrp="1"/>
          </p:cNvSpPr>
          <p:nvPr>
            <p:ph idx="1"/>
          </p:nvPr>
        </p:nvSpPr>
        <p:spPr/>
        <p:txBody>
          <a:bodyPr/>
          <a:lstStyle/>
          <a:p>
            <a:r>
              <a:rPr lang="en-US" dirty="0"/>
              <a:t>After the concurrent phase of the mark algorithm is over, in the stop the world mark phase, we move all the references from </a:t>
            </a:r>
            <a:r>
              <a:rPr lang="en-US" dirty="0" err="1"/>
              <a:t>RB_Unscanned</a:t>
            </a:r>
            <a:r>
              <a:rPr lang="en-US" dirty="0"/>
              <a:t> list to the Unscanned list before running the mark algorithm</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92B7C37-4E42-4A26-8F61-D14D598DE496}"/>
                  </a:ext>
                </a:extLst>
              </p14:cNvPr>
              <p14:cNvContentPartPr/>
              <p14:nvPr/>
            </p14:nvContentPartPr>
            <p14:xfrm>
              <a:off x="7448400" y="4552920"/>
              <a:ext cx="25920" cy="6840"/>
            </p14:xfrm>
          </p:contentPart>
        </mc:Choice>
        <mc:Fallback xmlns="">
          <p:pic>
            <p:nvPicPr>
              <p:cNvPr id="4" name="Ink 3">
                <a:extLst>
                  <a:ext uri="{FF2B5EF4-FFF2-40B4-BE49-F238E27FC236}">
                    <a16:creationId xmlns:a16="http://schemas.microsoft.com/office/drawing/2014/main" id="{C92B7C37-4E42-4A26-8F61-D14D598DE496}"/>
                  </a:ext>
                </a:extLst>
              </p:cNvPr>
              <p:cNvPicPr/>
              <p:nvPr/>
            </p:nvPicPr>
            <p:blipFill>
              <a:blip r:embed="rId4"/>
              <a:stretch>
                <a:fillRect/>
              </a:stretch>
            </p:blipFill>
            <p:spPr>
              <a:xfrm>
                <a:off x="7439040" y="4543560"/>
                <a:ext cx="44640" cy="25560"/>
              </a:xfrm>
              <a:prstGeom prst="rect">
                <a:avLst/>
              </a:prstGeom>
            </p:spPr>
          </p:pic>
        </mc:Fallback>
      </mc:AlternateContent>
    </p:spTree>
    <p:extLst>
      <p:ext uri="{BB962C8B-B14F-4D97-AF65-F5344CB8AC3E}">
        <p14:creationId xmlns:p14="http://schemas.microsoft.com/office/powerpoint/2010/main" val="54898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282145" y="346583"/>
            <a:ext cx="5820812"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A55C9887-EEDA-4797-93DC-329028925692}"/>
              </a:ext>
            </a:extLst>
          </p:cNvPr>
          <p:cNvSpPr txBox="1"/>
          <p:nvPr/>
        </p:nvSpPr>
        <p:spPr>
          <a:xfrm>
            <a:off x="6253479" y="2090794"/>
            <a:ext cx="6096057" cy="4524315"/>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867443-0566-7F2B-AD5E-5BC9B8C718DE}"/>
              </a:ext>
            </a:extLst>
          </p:cNvPr>
          <p:cNvSpPr txBox="1"/>
          <p:nvPr/>
        </p:nvSpPr>
        <p:spPr>
          <a:xfrm>
            <a:off x="452063" y="1520582"/>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4024479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282145" y="346583"/>
            <a:ext cx="5820812"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A55C9887-EEDA-4797-93DC-329028925692}"/>
              </a:ext>
            </a:extLst>
          </p:cNvPr>
          <p:cNvSpPr txBox="1"/>
          <p:nvPr/>
        </p:nvSpPr>
        <p:spPr>
          <a:xfrm>
            <a:off x="6253479" y="2090794"/>
            <a:ext cx="6096057" cy="4524315"/>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EC8C54-033B-4FBF-AA08-0F56E16421E3}"/>
              </a:ext>
            </a:extLst>
          </p:cNvPr>
          <p:cNvSpPr txBox="1"/>
          <p:nvPr/>
        </p:nvSpPr>
        <p:spPr>
          <a:xfrm>
            <a:off x="143839" y="1222634"/>
            <a:ext cx="5952162" cy="5355312"/>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a:t>
            </a:r>
          </a:p>
          <a:p>
            <a:r>
              <a:rPr lang="en-US" dirty="0">
                <a:latin typeface="Consolas" panose="020B0609020204030204" pitchFamily="49" charset="0"/>
              </a:rPr>
              <a:t>At line-7, because object-2 is not marked, move 2 to </a:t>
            </a:r>
            <a:r>
              <a:rPr lang="en-US" dirty="0" err="1">
                <a:latin typeface="Consolas" panose="020B0609020204030204" pitchFamily="49" charset="0"/>
              </a:rPr>
              <a:t>RB_Unscanned</a:t>
            </a:r>
            <a:r>
              <a:rPr lang="en-US" dirty="0">
                <a:latin typeface="Consolas" panose="020B0609020204030204" pitchFamily="49" charset="0"/>
              </a:rPr>
              <a:t> list</a:t>
            </a:r>
          </a:p>
          <a:p>
            <a:r>
              <a:rPr lang="en-US" dirty="0">
                <a:latin typeface="Consolas" panose="020B0609020204030204" pitchFamily="49" charset="0"/>
              </a:rPr>
              <a:t>mark 2</a:t>
            </a:r>
          </a:p>
          <a:p>
            <a:r>
              <a:rPr lang="en-US" dirty="0">
                <a:latin typeface="Consolas" panose="020B0609020204030204" pitchFamily="49" charset="0"/>
              </a:rPr>
              <a:t>main executes Line-8, 9</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and 2 are marked</a:t>
            </a:r>
          </a:p>
          <a:p>
            <a:r>
              <a:rPr lang="en-IN" dirty="0">
                <a:latin typeface="Consolas" panose="020B0609020204030204" pitchFamily="49" charset="0"/>
              </a:rPr>
              <a:t>stop-the-world mark phase starts</a:t>
            </a:r>
          </a:p>
          <a:p>
            <a:r>
              <a:rPr lang="en-IN" dirty="0">
                <a:latin typeface="Consolas" panose="020B0609020204030204" pitchFamily="49" charset="0"/>
              </a:rPr>
              <a:t>Copy </a:t>
            </a:r>
            <a:r>
              <a:rPr lang="en-IN" dirty="0" err="1">
                <a:latin typeface="Consolas" panose="020B0609020204030204" pitchFamily="49" charset="0"/>
              </a:rPr>
              <a:t>RB_Unscanned</a:t>
            </a:r>
            <a:r>
              <a:rPr lang="en-IN" dirty="0">
                <a:latin typeface="Consolas" panose="020B0609020204030204" pitchFamily="49" charset="0"/>
              </a:rPr>
              <a:t> to Unscanned</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
        <p:nvSpPr>
          <p:cNvPr id="8" name="TextBox 7">
            <a:extLst>
              <a:ext uri="{FF2B5EF4-FFF2-40B4-BE49-F238E27FC236}">
                <a16:creationId xmlns:a16="http://schemas.microsoft.com/office/drawing/2014/main" id="{46562575-ED56-F656-63EE-41D58537642C}"/>
              </a:ext>
            </a:extLst>
          </p:cNvPr>
          <p:cNvSpPr txBox="1"/>
          <p:nvPr/>
        </p:nvSpPr>
        <p:spPr>
          <a:xfrm>
            <a:off x="7705639" y="6328894"/>
            <a:ext cx="3359627"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160403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F8B-E759-499F-902A-8BF049C8D3C0}"/>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A2AADD8A-B734-4226-ABE5-7BA5673757F2}"/>
              </a:ext>
            </a:extLst>
          </p:cNvPr>
          <p:cNvSpPr>
            <a:spLocks noGrp="1"/>
          </p:cNvSpPr>
          <p:nvPr>
            <p:ph idx="1"/>
          </p:nvPr>
        </p:nvSpPr>
        <p:spPr/>
        <p:txBody>
          <a:bodyPr/>
          <a:lstStyle/>
          <a:p>
            <a:r>
              <a:rPr lang="en-US" dirty="0"/>
              <a:t>Read barriers are expensive because reads are very frequent</a:t>
            </a:r>
            <a:endParaRPr lang="en-IN" dirty="0"/>
          </a:p>
        </p:txBody>
      </p:sp>
    </p:spTree>
    <p:extLst>
      <p:ext uri="{BB962C8B-B14F-4D97-AF65-F5344CB8AC3E}">
        <p14:creationId xmlns:p14="http://schemas.microsoft.com/office/powerpoint/2010/main" val="76498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02BD-FA5A-4BAF-81E9-D57C75FAA219}"/>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C1FD499F-8140-4EED-91EE-ADF1A5651D17}"/>
              </a:ext>
            </a:extLst>
          </p:cNvPr>
          <p:cNvSpPr>
            <a:spLocks noGrp="1"/>
          </p:cNvSpPr>
          <p:nvPr>
            <p:ph idx="1"/>
          </p:nvPr>
        </p:nvSpPr>
        <p:spPr/>
        <p:txBody>
          <a:bodyPr/>
          <a:lstStyle/>
          <a:p>
            <a:r>
              <a:rPr lang="en-US" dirty="0"/>
              <a:t>Instead of intercepting reads, we can also intercept writes</a:t>
            </a:r>
          </a:p>
          <a:p>
            <a:pPr lvl="1"/>
            <a:r>
              <a:rPr lang="en-US" dirty="0"/>
              <a:t>write barriers are less expensive than read barriers because writes are less frequent than reads</a:t>
            </a:r>
          </a:p>
          <a:p>
            <a:pPr lvl="1"/>
            <a:endParaRPr lang="en-US" dirty="0"/>
          </a:p>
          <a:p>
            <a:pPr lvl="1"/>
            <a:endParaRPr lang="en-US" dirty="0"/>
          </a:p>
          <a:p>
            <a:r>
              <a:rPr lang="en-US" dirty="0"/>
              <a:t>Whenever the application thread is writing an unreached object “o” into a scanned object, we mark “o” as reachable and place it in the unscanned set</a:t>
            </a:r>
            <a:endParaRPr lang="en-IN" dirty="0"/>
          </a:p>
        </p:txBody>
      </p:sp>
    </p:spTree>
    <p:extLst>
      <p:ext uri="{BB962C8B-B14F-4D97-AF65-F5344CB8AC3E}">
        <p14:creationId xmlns:p14="http://schemas.microsoft.com/office/powerpoint/2010/main" val="202987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the return value is passed to caller.</a:t>
            </a:r>
          </a:p>
          <a:p>
            <a:pPr marL="0" indent="0">
              <a:buNone/>
            </a:pPr>
            <a:r>
              <a:rPr lang="en-IN" dirty="0"/>
              <a:t>struct Node24 f2(int a, int b, int c)</a:t>
            </a:r>
          </a:p>
          <a:p>
            <a:pPr marL="0" indent="0">
              <a:buNone/>
            </a:pPr>
            <a:r>
              <a:rPr lang="en-IN" dirty="0"/>
              <a:t>{</a:t>
            </a:r>
          </a:p>
          <a:p>
            <a:pPr marL="0" indent="0">
              <a:buNone/>
            </a:pPr>
            <a:r>
              <a:rPr lang="en-IN" dirty="0"/>
              <a:t>  struct Node24 t = {a, b, c};</a:t>
            </a:r>
          </a:p>
          <a:p>
            <a:pPr marL="0" indent="0">
              <a:buNone/>
            </a:pPr>
            <a:r>
              <a:rPr lang="en-IN" dirty="0"/>
              <a:t>  return t;</a:t>
            </a:r>
          </a:p>
          <a:p>
            <a:pPr marL="0" indent="0">
              <a:buNone/>
            </a:pPr>
            <a:r>
              <a:rPr lang="en-IN" dirty="0"/>
              <a:t>}</a:t>
            </a:r>
          </a:p>
        </p:txBody>
      </p:sp>
    </p:spTree>
    <p:extLst>
      <p:ext uri="{BB962C8B-B14F-4D97-AF65-F5344CB8AC3E}">
        <p14:creationId xmlns:p14="http://schemas.microsoft.com/office/powerpoint/2010/main" val="1748114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960120" y="1158240"/>
            <a:ext cx="5074920" cy="923330"/>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C381D1-D24F-82C6-4B8D-121EE44DE164}"/>
              </a:ext>
            </a:extLst>
          </p:cNvPr>
          <p:cNvSpPr txBox="1"/>
          <p:nvPr/>
        </p:nvSpPr>
        <p:spPr>
          <a:xfrm>
            <a:off x="838200" y="3020593"/>
            <a:ext cx="4325964"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91F7D7-95C6-00A0-7DE9-484EC3990CD0}"/>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7D07862-D4A6-6135-A919-157FFD92AC13}"/>
              </a:ext>
            </a:extLst>
          </p:cNvPr>
          <p:cNvSpPr txBox="1"/>
          <p:nvPr/>
        </p:nvSpPr>
        <p:spPr>
          <a:xfrm>
            <a:off x="806005" y="850015"/>
            <a:ext cx="5074920"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E51C1AF3-0586-C150-3AC7-43323B610449}"/>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86026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a:xfrm>
            <a:off x="838200" y="1845945"/>
            <a:ext cx="10515600" cy="4351338"/>
          </a:xfrm>
        </p:spPr>
        <p:txBody>
          <a:bodyPr>
            <a:normAutofit lnSpcReduction="10000"/>
          </a:bodyPr>
          <a:lstStyle/>
          <a:p>
            <a:pPr marL="0" indent="0">
              <a:buNone/>
            </a:pPr>
            <a:r>
              <a:rPr lang="en-US" dirty="0"/>
              <a:t>void </a:t>
            </a:r>
            <a:r>
              <a:rPr lang="en-US" dirty="0" err="1"/>
              <a:t>write_barrier</a:t>
            </a:r>
            <a:r>
              <a:rPr lang="en-US" dirty="0"/>
              <a:t>(void **pp, void *p) {</a:t>
            </a:r>
          </a:p>
          <a:p>
            <a:pPr marL="0" indent="0">
              <a:buNone/>
            </a:pPr>
            <a:r>
              <a:rPr lang="en-US" dirty="0"/>
              <a:t>   if (concurrent mark is running) {</a:t>
            </a:r>
          </a:p>
          <a:p>
            <a:pPr marL="0" indent="0">
              <a:buNone/>
            </a:pPr>
            <a:r>
              <a:rPr lang="en-US" dirty="0"/>
              <a:t>       if (p reached-bit is 0) {</a:t>
            </a:r>
          </a:p>
          <a:p>
            <a:pPr marL="0" indent="0">
              <a:buNone/>
            </a:pPr>
            <a:r>
              <a:rPr lang="en-US" dirty="0"/>
              <a:t>            set the reached-bit of p to 1</a:t>
            </a:r>
          </a:p>
          <a:p>
            <a:pPr marL="0" indent="0">
              <a:buNone/>
            </a:pPr>
            <a:r>
              <a:rPr lang="en-US" dirty="0"/>
              <a:t>            add p to </a:t>
            </a:r>
            <a:r>
              <a:rPr lang="en-US" dirty="0" err="1"/>
              <a:t>WB_Unscanned</a:t>
            </a:r>
            <a:r>
              <a:rPr lang="en-US" dirty="0"/>
              <a:t> list</a:t>
            </a:r>
          </a:p>
          <a:p>
            <a:pPr marL="0" indent="0">
              <a:buNone/>
            </a:pPr>
            <a:r>
              <a:rPr lang="en-US" dirty="0"/>
              <a:t>       }</a:t>
            </a:r>
          </a:p>
          <a:p>
            <a:pPr marL="0" indent="0">
              <a:buNone/>
            </a:pPr>
            <a:r>
              <a:rPr lang="en-US" dirty="0"/>
              <a:t>   }</a:t>
            </a:r>
          </a:p>
          <a:p>
            <a:pPr marL="0" indent="0">
              <a:buNone/>
            </a:pPr>
            <a:r>
              <a:rPr lang="en-US" dirty="0"/>
              <a:t>   *pp = p;</a:t>
            </a:r>
          </a:p>
          <a:p>
            <a:pPr marL="0" indent="0">
              <a:buNone/>
            </a:pPr>
            <a:r>
              <a:rPr lang="en-US" dirty="0"/>
              <a:t>}</a:t>
            </a:r>
            <a:endParaRPr lang="en-IN" dirty="0"/>
          </a:p>
        </p:txBody>
      </p:sp>
    </p:spTree>
    <p:extLst>
      <p:ext uri="{BB962C8B-B14F-4D97-AF65-F5344CB8AC3E}">
        <p14:creationId xmlns:p14="http://schemas.microsoft.com/office/powerpoint/2010/main" val="1232680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62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Unscanned = </a:t>
            </a:r>
            <a:r>
              <a:rPr lang="en-US" dirty="0" err="1">
                <a:latin typeface="Arial" panose="020B0604020202020204" pitchFamily="34" charset="0"/>
                <a:cs typeface="Arial" panose="020B0604020202020204" pitchFamily="34" charset="0"/>
              </a:rPr>
              <a:t>WB_Unscanned</a:t>
            </a:r>
            <a:r>
              <a:rPr lang="en-US" dirty="0">
                <a:latin typeface="Arial" panose="020B0604020202020204" pitchFamily="34" charset="0"/>
                <a:cs typeface="Arial" panose="020B0604020202020204" pitchFamily="34" charset="0"/>
              </a:rPr>
              <a:t> list</a:t>
            </a:r>
          </a:p>
          <a:p>
            <a:pPr marL="0" indent="0">
              <a:buNone/>
            </a:pPr>
            <a:r>
              <a:rPr lang="en-US" dirty="0">
                <a:latin typeface="Arial" panose="020B0604020202020204" pitchFamily="34" charset="0"/>
                <a:cs typeface="Arial" panose="020B0604020202020204" pitchFamily="34" charset="0"/>
              </a:rPr>
              <a:t>Run </a:t>
            </a:r>
            <a:r>
              <a:rPr lang="en-US" dirty="0">
                <a:solidFill>
                  <a:srgbClr val="FF0000"/>
                </a:solidFill>
                <a:latin typeface="Arial" panose="020B0604020202020204" pitchFamily="34" charset="0"/>
                <a:cs typeface="Arial" panose="020B0604020202020204" pitchFamily="34" charset="0"/>
              </a:rPr>
              <a:t>stop the world </a:t>
            </a:r>
            <a:r>
              <a:rPr lang="en-US" dirty="0">
                <a:latin typeface="Arial" panose="020B0604020202020204" pitchFamily="34" charset="0"/>
                <a:cs typeface="Arial" panose="020B0604020202020204" pitchFamily="34" charset="0"/>
              </a:rPr>
              <a:t>mark</a:t>
            </a:r>
          </a:p>
        </p:txBody>
      </p:sp>
    </p:spTree>
    <p:extLst>
      <p:ext uri="{BB962C8B-B14F-4D97-AF65-F5344CB8AC3E}">
        <p14:creationId xmlns:p14="http://schemas.microsoft.com/office/powerpoint/2010/main" val="1527515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EC4A-05A9-4E22-BD88-4D3E078054AA}"/>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E90D8268-A3AB-41E0-A40C-7FC76B1F2281}"/>
              </a:ext>
            </a:extLst>
          </p:cNvPr>
          <p:cNvSpPr>
            <a:spLocks noGrp="1"/>
          </p:cNvSpPr>
          <p:nvPr>
            <p:ph idx="1"/>
          </p:nvPr>
        </p:nvSpPr>
        <p:spPr/>
        <p:txBody>
          <a:bodyPr/>
          <a:lstStyle/>
          <a:p>
            <a:r>
              <a:rPr lang="en-US" dirty="0"/>
              <a:t>After the concurrent phase of the mark algorithm is over, in the stop the world mark phase, we move all the references from </a:t>
            </a:r>
            <a:r>
              <a:rPr lang="en-US" dirty="0" err="1"/>
              <a:t>WB_Unscanned</a:t>
            </a:r>
            <a:r>
              <a:rPr lang="en-US" dirty="0"/>
              <a:t> list to the Unscanned list before running the mark algorithm</a:t>
            </a:r>
            <a:endParaRPr lang="en-IN" dirty="0"/>
          </a:p>
        </p:txBody>
      </p:sp>
    </p:spTree>
    <p:extLst>
      <p:ext uri="{BB962C8B-B14F-4D97-AF65-F5344CB8AC3E}">
        <p14:creationId xmlns:p14="http://schemas.microsoft.com/office/powerpoint/2010/main" val="3786052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442BF925-4E89-3442-AD3E-8F8A514C2F7B}"/>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46D0D8-694D-25E1-8725-1648EFF2A12E}"/>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1AA69D5D-BD67-3707-4BF5-222E90A872A4}"/>
              </a:ext>
            </a:extLst>
          </p:cNvPr>
          <p:cNvSpPr txBox="1"/>
          <p:nvPr/>
        </p:nvSpPr>
        <p:spPr>
          <a:xfrm>
            <a:off x="452063" y="1520582"/>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2453325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442BF925-4E89-3442-AD3E-8F8A514C2F7B}"/>
              </a:ext>
            </a:extLst>
          </p:cNvPr>
          <p:cNvSpPr txBox="1"/>
          <p:nvPr/>
        </p:nvSpPr>
        <p:spPr>
          <a:xfrm>
            <a:off x="6183855" y="2988064"/>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46D0D8-694D-25E1-8725-1648EFF2A12E}"/>
              </a:ext>
            </a:extLst>
          </p:cNvPr>
          <p:cNvSpPr txBox="1"/>
          <p:nvPr/>
        </p:nvSpPr>
        <p:spPr>
          <a:xfrm>
            <a:off x="6239333" y="704469"/>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1AA69D5D-BD67-3707-4BF5-222E90A872A4}"/>
              </a:ext>
            </a:extLst>
          </p:cNvPr>
          <p:cNvSpPr txBox="1"/>
          <p:nvPr/>
        </p:nvSpPr>
        <p:spPr>
          <a:xfrm>
            <a:off x="6811785" y="6349444"/>
            <a:ext cx="5178175" cy="461665"/>
          </a:xfrm>
          <a:prstGeom prst="rect">
            <a:avLst/>
          </a:prstGeom>
          <a:noFill/>
        </p:spPr>
        <p:txBody>
          <a:bodyPr wrap="square" rtlCol="0">
            <a:spAutoFit/>
          </a:bodyPr>
          <a:lstStyle/>
          <a:p>
            <a:r>
              <a:rPr lang="en-US" sz="2400" dirty="0"/>
              <a:t>GC kicks in before line-7.</a:t>
            </a:r>
            <a:endParaRPr lang="en-IN" sz="2400" dirty="0"/>
          </a:p>
        </p:txBody>
      </p:sp>
      <p:sp>
        <p:nvSpPr>
          <p:cNvPr id="10" name="TextBox 9">
            <a:extLst>
              <a:ext uri="{FF2B5EF4-FFF2-40B4-BE49-F238E27FC236}">
                <a16:creationId xmlns:a16="http://schemas.microsoft.com/office/drawing/2014/main" id="{F6CE84D8-2AF4-5E9F-15B6-E2C7456E320D}"/>
              </a:ext>
            </a:extLst>
          </p:cNvPr>
          <p:cNvSpPr txBox="1"/>
          <p:nvPr/>
        </p:nvSpPr>
        <p:spPr>
          <a:xfrm>
            <a:off x="143839" y="1222634"/>
            <a:ext cx="5952162" cy="5078313"/>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 8, 9</a:t>
            </a:r>
          </a:p>
          <a:p>
            <a:r>
              <a:rPr lang="en-US" dirty="0">
                <a:latin typeface="Consolas" panose="020B0609020204030204" pitchFamily="49" charset="0"/>
              </a:rPr>
              <a:t>At line-9, because object-2 (tmp1) is not marked, move 2 to </a:t>
            </a:r>
            <a:r>
              <a:rPr lang="en-US" dirty="0" err="1">
                <a:latin typeface="Consolas" panose="020B0609020204030204" pitchFamily="49" charset="0"/>
              </a:rPr>
              <a:t>WB_Unscanned</a:t>
            </a:r>
            <a:r>
              <a:rPr lang="en-US" dirty="0">
                <a:latin typeface="Consolas" panose="020B0609020204030204" pitchFamily="49" charset="0"/>
              </a:rPr>
              <a:t> list</a:t>
            </a:r>
          </a:p>
          <a:p>
            <a:r>
              <a:rPr lang="en-US" dirty="0">
                <a:latin typeface="Consolas" panose="020B0609020204030204" pitchFamily="49" charset="0"/>
              </a:rPr>
              <a:t>mark 2</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and 2 are marked</a:t>
            </a:r>
          </a:p>
          <a:p>
            <a:r>
              <a:rPr lang="en-IN" dirty="0">
                <a:latin typeface="Consolas" panose="020B0609020204030204" pitchFamily="49" charset="0"/>
              </a:rPr>
              <a:t>stop-the-world mark phase starts</a:t>
            </a:r>
          </a:p>
          <a:p>
            <a:r>
              <a:rPr lang="en-IN" dirty="0">
                <a:latin typeface="Consolas" panose="020B0609020204030204" pitchFamily="49" charset="0"/>
              </a:rPr>
              <a:t>Copy </a:t>
            </a:r>
            <a:r>
              <a:rPr lang="en-IN" dirty="0" err="1">
                <a:latin typeface="Consolas" panose="020B0609020204030204" pitchFamily="49" charset="0"/>
              </a:rPr>
              <a:t>WB_Unscanned</a:t>
            </a:r>
            <a:r>
              <a:rPr lang="en-IN" dirty="0">
                <a:latin typeface="Consolas" panose="020B0609020204030204" pitchFamily="49" charset="0"/>
              </a:rPr>
              <a:t> to Unscanned</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Tree>
    <p:extLst>
      <p:ext uri="{BB962C8B-B14F-4D97-AF65-F5344CB8AC3E}">
        <p14:creationId xmlns:p14="http://schemas.microsoft.com/office/powerpoint/2010/main" val="878503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5D8-9AB9-66F1-3C89-14D43390C544}"/>
              </a:ext>
            </a:extLst>
          </p:cNvPr>
          <p:cNvSpPr>
            <a:spLocks noGrp="1"/>
          </p:cNvSpPr>
          <p:nvPr>
            <p:ph type="title"/>
          </p:nvPr>
        </p:nvSpPr>
        <p:spPr/>
        <p:txBody>
          <a:bodyPr/>
          <a:lstStyle/>
          <a:p>
            <a:r>
              <a:rPr lang="en-US"/>
              <a:t>Additional slides</a:t>
            </a:r>
            <a:endParaRPr lang="en-IN"/>
          </a:p>
        </p:txBody>
      </p:sp>
      <p:sp>
        <p:nvSpPr>
          <p:cNvPr id="3" name="Content Placeholder 2">
            <a:extLst>
              <a:ext uri="{FF2B5EF4-FFF2-40B4-BE49-F238E27FC236}">
                <a16:creationId xmlns:a16="http://schemas.microsoft.com/office/drawing/2014/main" id="{6C1D9587-2CD9-C4A5-C4DA-B502F3E9C9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31807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5F8B-88AB-469E-9B40-654509DD958F}"/>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1EC246F3-D288-4826-8E59-0AD8FC6FC5D8}"/>
              </a:ext>
            </a:extLst>
          </p:cNvPr>
          <p:cNvSpPr>
            <a:spLocks noGrp="1"/>
          </p:cNvSpPr>
          <p:nvPr>
            <p:ph idx="1"/>
          </p:nvPr>
        </p:nvSpPr>
        <p:spPr/>
        <p:txBody>
          <a:bodyPr/>
          <a:lstStyle/>
          <a:p>
            <a:r>
              <a:rPr lang="en-US" dirty="0"/>
              <a:t>Alternatively, we can maintain a set of locations (say dirty set) containing the memory locations that may contain references to unreached objects</a:t>
            </a:r>
          </a:p>
          <a:p>
            <a:endParaRPr lang="en-US" dirty="0"/>
          </a:p>
          <a:p>
            <a:r>
              <a:rPr lang="en-US" dirty="0"/>
              <a:t>We can walk all locations in the dirty set in the stop the word mode after the concurrent mark is over</a:t>
            </a:r>
          </a:p>
          <a:p>
            <a:pPr lvl="1"/>
            <a:r>
              <a:rPr lang="en-US" dirty="0"/>
              <a:t>If a location in the dirty set contains a reference to an object whose reached-bit is 0, the reached-bit of the object is set to 1, and the object is added to the Unscanned list for further scanning</a:t>
            </a:r>
            <a:endParaRPr lang="en-IN" dirty="0"/>
          </a:p>
        </p:txBody>
      </p:sp>
    </p:spTree>
    <p:extLst>
      <p:ext uri="{BB962C8B-B14F-4D97-AF65-F5344CB8AC3E}">
        <p14:creationId xmlns:p14="http://schemas.microsoft.com/office/powerpoint/2010/main" val="1806610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a:xfrm>
            <a:off x="838200" y="1845945"/>
            <a:ext cx="10515600" cy="4351338"/>
          </a:xfrm>
        </p:spPr>
        <p:txBody>
          <a:bodyPr>
            <a:normAutofit/>
          </a:bodyPr>
          <a:lstStyle/>
          <a:p>
            <a:pPr marL="0" indent="0">
              <a:buNone/>
            </a:pPr>
            <a:r>
              <a:rPr lang="en-US" dirty="0"/>
              <a:t>void </a:t>
            </a:r>
            <a:r>
              <a:rPr lang="en-US" dirty="0" err="1"/>
              <a:t>write_barrier</a:t>
            </a:r>
            <a:r>
              <a:rPr lang="en-US" dirty="0"/>
              <a:t>(void **pp, void *p) {</a:t>
            </a:r>
          </a:p>
          <a:p>
            <a:pPr marL="0" indent="0">
              <a:buNone/>
            </a:pPr>
            <a:r>
              <a:rPr lang="en-US" dirty="0"/>
              <a:t>   if (concurrent mark is running) {</a:t>
            </a:r>
          </a:p>
          <a:p>
            <a:pPr marL="0" indent="0">
              <a:buNone/>
            </a:pPr>
            <a:r>
              <a:rPr lang="en-US" dirty="0"/>
              <a:t>       if (p reached-bit is 0) {</a:t>
            </a:r>
          </a:p>
          <a:p>
            <a:pPr marL="0" indent="0">
              <a:buNone/>
            </a:pPr>
            <a:r>
              <a:rPr lang="en-US" dirty="0"/>
              <a:t>            add pp to dirty set</a:t>
            </a:r>
          </a:p>
          <a:p>
            <a:pPr marL="0" indent="0">
              <a:buNone/>
            </a:pPr>
            <a:r>
              <a:rPr lang="en-US" dirty="0"/>
              <a:t>       }</a:t>
            </a:r>
          </a:p>
          <a:p>
            <a:pPr marL="0" indent="0">
              <a:buNone/>
            </a:pPr>
            <a:r>
              <a:rPr lang="en-US" dirty="0"/>
              <a:t>   }</a:t>
            </a:r>
          </a:p>
          <a:p>
            <a:pPr marL="0" indent="0">
              <a:buNone/>
            </a:pPr>
            <a:r>
              <a:rPr lang="en-US" dirty="0"/>
              <a:t>   *pp = p;</a:t>
            </a:r>
          </a:p>
          <a:p>
            <a:pPr marL="0" indent="0">
              <a:buNone/>
            </a:pPr>
            <a:r>
              <a:rPr lang="en-US" dirty="0"/>
              <a:t>}</a:t>
            </a:r>
            <a:endParaRPr lang="en-IN" dirty="0"/>
          </a:p>
        </p:txBody>
      </p:sp>
    </p:spTree>
    <p:extLst>
      <p:ext uri="{BB962C8B-B14F-4D97-AF65-F5344CB8AC3E}">
        <p14:creationId xmlns:p14="http://schemas.microsoft.com/office/powerpoint/2010/main" val="4033532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EEDB-8986-4A78-9AD2-F4A0CA50468E}"/>
              </a:ext>
            </a:extLst>
          </p:cNvPr>
          <p:cNvSpPr>
            <a:spLocks noGrp="1"/>
          </p:cNvSpPr>
          <p:nvPr>
            <p:ph type="title"/>
          </p:nvPr>
        </p:nvSpPr>
        <p:spPr/>
        <p:txBody>
          <a:bodyPr/>
          <a:lstStyle/>
          <a:p>
            <a:r>
              <a:rPr lang="en-US" dirty="0"/>
              <a:t>During stop the world</a:t>
            </a:r>
            <a:endParaRPr lang="en-IN" dirty="0"/>
          </a:p>
        </p:txBody>
      </p:sp>
      <p:sp>
        <p:nvSpPr>
          <p:cNvPr id="3" name="Content Placeholder 2">
            <a:extLst>
              <a:ext uri="{FF2B5EF4-FFF2-40B4-BE49-F238E27FC236}">
                <a16:creationId xmlns:a16="http://schemas.microsoft.com/office/drawing/2014/main" id="{294F84FD-FD08-4CAC-9BAF-3FA082B66DBA}"/>
              </a:ext>
            </a:extLst>
          </p:cNvPr>
          <p:cNvSpPr>
            <a:spLocks noGrp="1"/>
          </p:cNvSpPr>
          <p:nvPr>
            <p:ph idx="1"/>
          </p:nvPr>
        </p:nvSpPr>
        <p:spPr/>
        <p:txBody>
          <a:bodyPr>
            <a:normAutofit fontScale="92500" lnSpcReduction="20000"/>
          </a:bodyPr>
          <a:lstStyle/>
          <a:p>
            <a:pPr marL="0" indent="0">
              <a:buNone/>
            </a:pPr>
            <a:r>
              <a:rPr lang="en-US" dirty="0">
                <a:solidFill>
                  <a:srgbClr val="FF0000"/>
                </a:solidFill>
              </a:rPr>
              <a:t>pause all threads</a:t>
            </a:r>
          </a:p>
          <a:p>
            <a:pPr marL="0" indent="0">
              <a:buNone/>
            </a:pPr>
            <a:r>
              <a:rPr lang="en-US" dirty="0"/>
              <a:t>for (each object pp in the dirty set) {</a:t>
            </a:r>
          </a:p>
          <a:p>
            <a:pPr marL="0" indent="0">
              <a:buNone/>
            </a:pPr>
            <a:r>
              <a:rPr lang="en-US" dirty="0"/>
              <a:t>    p = *pp;</a:t>
            </a:r>
          </a:p>
          <a:p>
            <a:pPr marL="0" indent="0">
              <a:buNone/>
            </a:pPr>
            <a:r>
              <a:rPr lang="en-US" dirty="0"/>
              <a:t>    if (p reached-bit is 0) {</a:t>
            </a:r>
          </a:p>
          <a:p>
            <a:pPr marL="0" indent="0">
              <a:buNone/>
            </a:pPr>
            <a:r>
              <a:rPr lang="en-US" dirty="0"/>
              <a:t>        set the reached-bit of p to 1</a:t>
            </a:r>
          </a:p>
          <a:p>
            <a:pPr marL="0" indent="0">
              <a:buNone/>
            </a:pPr>
            <a:r>
              <a:rPr lang="en-US" dirty="0"/>
              <a:t>        add p to Unscanned list</a:t>
            </a:r>
          </a:p>
          <a:p>
            <a:pPr marL="0" indent="0">
              <a:buNone/>
            </a:pPr>
            <a:r>
              <a:rPr lang="en-US" dirty="0"/>
              <a:t>    }</a:t>
            </a:r>
          </a:p>
          <a:p>
            <a:pPr marL="0" indent="0">
              <a:buNone/>
            </a:pPr>
            <a:r>
              <a:rPr lang="en-US" dirty="0"/>
              <a:t>}</a:t>
            </a:r>
          </a:p>
          <a:p>
            <a:pPr marL="0" indent="0">
              <a:buNone/>
            </a:pPr>
            <a:r>
              <a:rPr lang="en-US" dirty="0"/>
              <a:t>run </a:t>
            </a:r>
            <a:r>
              <a:rPr lang="en-US" dirty="0">
                <a:solidFill>
                  <a:srgbClr val="FF0000"/>
                </a:solidFill>
              </a:rPr>
              <a:t>stop the world </a:t>
            </a:r>
            <a:r>
              <a:rPr lang="en-US" dirty="0"/>
              <a:t>mark</a:t>
            </a:r>
          </a:p>
          <a:p>
            <a:pPr marL="0" indent="0">
              <a:buNone/>
            </a:pPr>
            <a:r>
              <a:rPr lang="en-US" dirty="0">
                <a:solidFill>
                  <a:srgbClr val="FF0000"/>
                </a:solidFill>
              </a:rPr>
              <a:t>resume all threads</a:t>
            </a:r>
            <a:endParaRPr lang="en-IN" dirty="0">
              <a:solidFill>
                <a:srgbClr val="FF0000"/>
              </a:solidFill>
            </a:endParaRPr>
          </a:p>
        </p:txBody>
      </p:sp>
    </p:spTree>
    <p:extLst>
      <p:ext uri="{BB962C8B-B14F-4D97-AF65-F5344CB8AC3E}">
        <p14:creationId xmlns:p14="http://schemas.microsoft.com/office/powerpoint/2010/main" val="304412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the return value is passed to caller.</a:t>
            </a:r>
          </a:p>
          <a:p>
            <a:pPr marL="0" indent="0">
              <a:buNone/>
            </a:pPr>
            <a:r>
              <a:rPr lang="en-IN" dirty="0"/>
              <a:t>struct Node16 f3(int a, int b)</a:t>
            </a:r>
          </a:p>
          <a:p>
            <a:pPr marL="0" indent="0">
              <a:buNone/>
            </a:pPr>
            <a:r>
              <a:rPr lang="en-IN" dirty="0"/>
              <a:t>{</a:t>
            </a:r>
          </a:p>
          <a:p>
            <a:pPr marL="0" indent="0">
              <a:buNone/>
            </a:pPr>
            <a:r>
              <a:rPr lang="en-IN" dirty="0"/>
              <a:t>  struct Node16 t = {a, b};</a:t>
            </a:r>
          </a:p>
          <a:p>
            <a:pPr marL="0" indent="0">
              <a:buNone/>
            </a:pPr>
            <a:r>
              <a:rPr lang="en-IN" dirty="0"/>
              <a:t>  return t;</a:t>
            </a:r>
          </a:p>
          <a:p>
            <a:pPr marL="0" indent="0">
              <a:buNone/>
            </a:pPr>
            <a:r>
              <a:rPr lang="en-IN" dirty="0"/>
              <a:t>}</a:t>
            </a:r>
          </a:p>
        </p:txBody>
      </p:sp>
    </p:spTree>
    <p:extLst>
      <p:ext uri="{BB962C8B-B14F-4D97-AF65-F5344CB8AC3E}">
        <p14:creationId xmlns:p14="http://schemas.microsoft.com/office/powerpoint/2010/main" val="92458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515CC382-7C03-FD4F-FE79-62994D8337A9}"/>
              </a:ext>
            </a:extLst>
          </p:cNvPr>
          <p:cNvSpPr txBox="1"/>
          <p:nvPr/>
        </p:nvSpPr>
        <p:spPr>
          <a:xfrm>
            <a:off x="6070841" y="28750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FC38193-E439-D53D-5827-1EAAC319FD5C}"/>
              </a:ext>
            </a:extLst>
          </p:cNvPr>
          <p:cNvSpPr txBox="1"/>
          <p:nvPr/>
        </p:nvSpPr>
        <p:spPr>
          <a:xfrm>
            <a:off x="6126319" y="5914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6569B56-A5CE-A502-EB81-606898A571E3}"/>
              </a:ext>
            </a:extLst>
          </p:cNvPr>
          <p:cNvSpPr txBox="1"/>
          <p:nvPr/>
        </p:nvSpPr>
        <p:spPr>
          <a:xfrm>
            <a:off x="6380267" y="6380260"/>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3560279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515CC382-7C03-FD4F-FE79-62994D8337A9}"/>
              </a:ext>
            </a:extLst>
          </p:cNvPr>
          <p:cNvSpPr txBox="1"/>
          <p:nvPr/>
        </p:nvSpPr>
        <p:spPr>
          <a:xfrm>
            <a:off x="6379067" y="2731209"/>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FC38193-E439-D53D-5827-1EAAC319FD5C}"/>
              </a:ext>
            </a:extLst>
          </p:cNvPr>
          <p:cNvSpPr txBox="1"/>
          <p:nvPr/>
        </p:nvSpPr>
        <p:spPr>
          <a:xfrm>
            <a:off x="6434545" y="447614"/>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6569B56-A5CE-A502-EB81-606898A571E3}"/>
              </a:ext>
            </a:extLst>
          </p:cNvPr>
          <p:cNvSpPr txBox="1"/>
          <p:nvPr/>
        </p:nvSpPr>
        <p:spPr>
          <a:xfrm>
            <a:off x="6801506" y="6380260"/>
            <a:ext cx="5178175" cy="461665"/>
          </a:xfrm>
          <a:prstGeom prst="rect">
            <a:avLst/>
          </a:prstGeom>
          <a:noFill/>
        </p:spPr>
        <p:txBody>
          <a:bodyPr wrap="square" rtlCol="0">
            <a:spAutoFit/>
          </a:bodyPr>
          <a:lstStyle/>
          <a:p>
            <a:r>
              <a:rPr lang="en-US" sz="2400" dirty="0"/>
              <a:t>GC kicks in before line-7.</a:t>
            </a:r>
            <a:endParaRPr lang="en-IN" sz="2400" dirty="0"/>
          </a:p>
        </p:txBody>
      </p:sp>
      <p:sp>
        <p:nvSpPr>
          <p:cNvPr id="11" name="TextBox 10">
            <a:extLst>
              <a:ext uri="{FF2B5EF4-FFF2-40B4-BE49-F238E27FC236}">
                <a16:creationId xmlns:a16="http://schemas.microsoft.com/office/drawing/2014/main" id="{0FD22BA9-E870-5231-7FD3-B2965BB77481}"/>
              </a:ext>
            </a:extLst>
          </p:cNvPr>
          <p:cNvSpPr txBox="1"/>
          <p:nvPr/>
        </p:nvSpPr>
        <p:spPr>
          <a:xfrm>
            <a:off x="143839" y="1222634"/>
            <a:ext cx="5952162" cy="5632311"/>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 8, 9</a:t>
            </a:r>
          </a:p>
          <a:p>
            <a:r>
              <a:rPr lang="en-US" dirty="0">
                <a:latin typeface="Consolas" panose="020B0609020204030204" pitchFamily="49" charset="0"/>
              </a:rPr>
              <a:t>At line-9, because object-2 (tmp1) is not marked, move &amp;head1-&gt;next to dirty set</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and 1 are marked</a:t>
            </a:r>
          </a:p>
          <a:p>
            <a:r>
              <a:rPr lang="en-IN" dirty="0">
                <a:latin typeface="Consolas" panose="020B0609020204030204" pitchFamily="49" charset="0"/>
              </a:rPr>
              <a:t>stop-the-world mark phase starts</a:t>
            </a:r>
          </a:p>
          <a:p>
            <a:r>
              <a:rPr lang="en-IN" dirty="0">
                <a:latin typeface="Consolas" panose="020B0609020204030204" pitchFamily="49" charset="0"/>
              </a:rPr>
              <a:t>Iterate dirty set</a:t>
            </a:r>
          </a:p>
          <a:p>
            <a:r>
              <a:rPr lang="en-IN" dirty="0">
                <a:latin typeface="Consolas" panose="020B0609020204030204" pitchFamily="49" charset="0"/>
              </a:rPr>
              <a:t>t = *(&amp;head1-&gt;next);</a:t>
            </a:r>
          </a:p>
          <a:p>
            <a:r>
              <a:rPr lang="en-IN" dirty="0">
                <a:latin typeface="Consolas" panose="020B0609020204030204" pitchFamily="49" charset="0"/>
              </a:rPr>
              <a:t>because t (object-2) is not marked add it to the Unscanned list</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Tree>
    <p:extLst>
      <p:ext uri="{BB962C8B-B14F-4D97-AF65-F5344CB8AC3E}">
        <p14:creationId xmlns:p14="http://schemas.microsoft.com/office/powerpoint/2010/main" val="693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arguments are passed to f4.</a:t>
            </a:r>
          </a:p>
          <a:p>
            <a:pPr marL="0" indent="0">
              <a:buNone/>
            </a:pPr>
            <a:r>
              <a:rPr lang="en-IN" dirty="0" err="1"/>
              <a:t>size_t</a:t>
            </a:r>
            <a:r>
              <a:rPr lang="en-IN" dirty="0"/>
              <a:t> f4(struct Node24 a, struct Node16 b)</a:t>
            </a:r>
          </a:p>
          <a:p>
            <a:pPr marL="0" indent="0">
              <a:buNone/>
            </a:pPr>
            <a:r>
              <a:rPr lang="en-IN" dirty="0"/>
              <a:t>{</a:t>
            </a:r>
          </a:p>
          <a:p>
            <a:pPr marL="0" indent="0">
              <a:buNone/>
            </a:pPr>
            <a:r>
              <a:rPr lang="en-IN" dirty="0"/>
              <a:t>  return </a:t>
            </a:r>
            <a:r>
              <a:rPr lang="en-IN" dirty="0" err="1"/>
              <a:t>a.a</a:t>
            </a:r>
            <a:r>
              <a:rPr lang="en-IN" dirty="0"/>
              <a:t> + </a:t>
            </a:r>
            <a:r>
              <a:rPr lang="en-IN" dirty="0" err="1"/>
              <a:t>a.b</a:t>
            </a:r>
            <a:r>
              <a:rPr lang="en-IN" dirty="0"/>
              <a:t> + </a:t>
            </a:r>
            <a:r>
              <a:rPr lang="en-IN" dirty="0" err="1"/>
              <a:t>a.c</a:t>
            </a:r>
            <a:r>
              <a:rPr lang="en-IN" dirty="0"/>
              <a:t> + </a:t>
            </a:r>
            <a:r>
              <a:rPr lang="en-IN" dirty="0" err="1"/>
              <a:t>b.a</a:t>
            </a:r>
            <a:r>
              <a:rPr lang="en-IN" dirty="0"/>
              <a:t> + </a:t>
            </a:r>
            <a:r>
              <a:rPr lang="en-IN" dirty="0" err="1"/>
              <a:t>b.b</a:t>
            </a:r>
            <a:r>
              <a:rPr lang="en-IN" dirty="0"/>
              <a:t>;</a:t>
            </a:r>
          </a:p>
          <a:p>
            <a:pPr marL="0" indent="0">
              <a:buNone/>
            </a:pPr>
            <a:r>
              <a:rPr lang="en-IN" dirty="0"/>
              <a:t>}</a:t>
            </a:r>
          </a:p>
        </p:txBody>
      </p:sp>
    </p:spTree>
    <p:extLst>
      <p:ext uri="{BB962C8B-B14F-4D97-AF65-F5344CB8AC3E}">
        <p14:creationId xmlns:p14="http://schemas.microsoft.com/office/powerpoint/2010/main" val="126871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7722-E3DD-449B-AB7B-DE5302B608E4}"/>
              </a:ext>
            </a:extLst>
          </p:cNvPr>
          <p:cNvSpPr>
            <a:spLocks noGrp="1"/>
          </p:cNvSpPr>
          <p:nvPr>
            <p:ph type="title"/>
          </p:nvPr>
        </p:nvSpPr>
        <p:spPr/>
        <p:txBody>
          <a:bodyPr/>
          <a:lstStyle/>
          <a:p>
            <a:r>
              <a:rPr lang="en-US" dirty="0"/>
              <a:t>Assignment-3</a:t>
            </a:r>
          </a:p>
        </p:txBody>
      </p:sp>
      <p:sp>
        <p:nvSpPr>
          <p:cNvPr id="3" name="Content Placeholder 2">
            <a:extLst>
              <a:ext uri="{FF2B5EF4-FFF2-40B4-BE49-F238E27FC236}">
                <a16:creationId xmlns:a16="http://schemas.microsoft.com/office/drawing/2014/main" id="{A55F1BAE-0466-43CA-9C53-270FEA1B903B}"/>
              </a:ext>
            </a:extLst>
          </p:cNvPr>
          <p:cNvSpPr>
            <a:spLocks noGrp="1"/>
          </p:cNvSpPr>
          <p:nvPr>
            <p:ph idx="1"/>
          </p:nvPr>
        </p:nvSpPr>
        <p:spPr/>
        <p:txBody>
          <a:bodyPr/>
          <a:lstStyle/>
          <a:p>
            <a:r>
              <a:rPr lang="en-US" dirty="0"/>
              <a:t>Implement conservative GC in C</a:t>
            </a:r>
          </a:p>
        </p:txBody>
      </p:sp>
    </p:spTree>
    <p:extLst>
      <p:ext uri="{BB962C8B-B14F-4D97-AF65-F5344CB8AC3E}">
        <p14:creationId xmlns:p14="http://schemas.microsoft.com/office/powerpoint/2010/main" val="30469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1F1E-DC96-4863-9031-B69E7444D314}"/>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8A7F4CEF-36CA-4582-A49E-9B27AAE3BAED}"/>
              </a:ext>
            </a:extLst>
          </p:cNvPr>
          <p:cNvSpPr>
            <a:spLocks noGrp="1"/>
          </p:cNvSpPr>
          <p:nvPr>
            <p:ph idx="1"/>
          </p:nvPr>
        </p:nvSpPr>
        <p:spPr/>
        <p:txBody>
          <a:bodyPr/>
          <a:lstStyle/>
          <a:p>
            <a:r>
              <a:rPr lang="en-US" dirty="0"/>
              <a:t>“C” allows pointer arithmetic and arbitrary typecasts</a:t>
            </a:r>
          </a:p>
          <a:p>
            <a:pPr lvl="1"/>
            <a:r>
              <a:rPr lang="en-US" dirty="0"/>
              <a:t>Difficult for a compiler to emit precise type information</a:t>
            </a:r>
          </a:p>
        </p:txBody>
      </p:sp>
    </p:spTree>
    <p:extLst>
      <p:ext uri="{BB962C8B-B14F-4D97-AF65-F5344CB8AC3E}">
        <p14:creationId xmlns:p14="http://schemas.microsoft.com/office/powerpoint/2010/main" val="69877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3953</TotalTime>
  <Words>5945</Words>
  <Application>Microsoft Office PowerPoint</Application>
  <PresentationFormat>Widescreen</PresentationFormat>
  <Paragraphs>830</Paragraphs>
  <Slides>61</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Consolas</vt:lpstr>
      <vt:lpstr>Office Theme</vt:lpstr>
      <vt:lpstr>Compilers</vt:lpstr>
      <vt:lpstr>Today’s topics</vt:lpstr>
      <vt:lpstr>Homework-2</vt:lpstr>
      <vt:lpstr>Homework-2</vt:lpstr>
      <vt:lpstr>Homework-2</vt:lpstr>
      <vt:lpstr>Homework-2</vt:lpstr>
      <vt:lpstr>Homework-2</vt:lpstr>
      <vt:lpstr>Assignment-3</vt:lpstr>
      <vt:lpstr>Conservative GC</vt:lpstr>
      <vt:lpstr>Typecasts</vt:lpstr>
      <vt:lpstr>Pointer arithmetic</vt:lpstr>
      <vt:lpstr>Conservative GC</vt:lpstr>
      <vt:lpstr>Conservative GC</vt:lpstr>
      <vt:lpstr>Mark</vt:lpstr>
      <vt:lpstr>Sweep</vt:lpstr>
      <vt:lpstr>Mark and sweep</vt:lpstr>
      <vt:lpstr>Conservative GC</vt:lpstr>
      <vt:lpstr>SafeGC</vt:lpstr>
      <vt:lpstr>SafeGC</vt:lpstr>
      <vt:lpstr>mymalloc</vt:lpstr>
      <vt:lpstr>mymalloc</vt:lpstr>
      <vt:lpstr>mymalloc</vt:lpstr>
      <vt:lpstr>mymalloc</vt:lpstr>
      <vt:lpstr>myfree</vt:lpstr>
      <vt:lpstr>Object boundary</vt:lpstr>
      <vt:lpstr>Implementation</vt:lpstr>
      <vt:lpstr>Why is SafeGC conservative?</vt:lpstr>
      <vt:lpstr>Why is SafeGC conservative?</vt:lpstr>
      <vt:lpstr>Conservative GC</vt:lpstr>
      <vt:lpstr>Assignment-3</vt:lpstr>
      <vt:lpstr>Concurrent garbage collection</vt:lpstr>
      <vt:lpstr>Concurrent Mark</vt:lpstr>
      <vt:lpstr>Stop the World Mark </vt:lpstr>
      <vt:lpstr>Stop the World Mark </vt:lpstr>
      <vt:lpstr>Concurrent Mark </vt:lpstr>
      <vt:lpstr>Concurrent Mark </vt:lpstr>
      <vt:lpstr>Concurrent Mark</vt:lpstr>
      <vt:lpstr>Concurrent Mark</vt:lpstr>
      <vt:lpstr>Concurrent Mark</vt:lpstr>
      <vt:lpstr>Concurrent Mark</vt:lpstr>
      <vt:lpstr>Read barriers</vt:lpstr>
      <vt:lpstr>Read barriers</vt:lpstr>
      <vt:lpstr>Read barriers</vt:lpstr>
      <vt:lpstr>Concurrent Mark</vt:lpstr>
      <vt:lpstr>Concurrent Mark</vt:lpstr>
      <vt:lpstr>Read barriers</vt:lpstr>
      <vt:lpstr>Read barriers</vt:lpstr>
      <vt:lpstr>Read barriers</vt:lpstr>
      <vt:lpstr>Write barriers</vt:lpstr>
      <vt:lpstr>Write barriers</vt:lpstr>
      <vt:lpstr>Write barriers</vt:lpstr>
      <vt:lpstr>Concurrent Mark</vt:lpstr>
      <vt:lpstr>Concurrent Mark</vt:lpstr>
      <vt:lpstr>Write barriers</vt:lpstr>
      <vt:lpstr>Write barriers</vt:lpstr>
      <vt:lpstr>Additional slides</vt:lpstr>
      <vt:lpstr>Write barriers</vt:lpstr>
      <vt:lpstr>Write barriers</vt:lpstr>
      <vt:lpstr>During stop the world</vt:lpstr>
      <vt:lpstr>Write barriers</vt:lpstr>
      <vt:lpstr>Write barriers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623</cp:revision>
  <cp:lastPrinted>2022-10-06T07:25:52Z</cp:lastPrinted>
  <dcterms:created xsi:type="dcterms:W3CDTF">2020-08-23T12:23:07Z</dcterms:created>
  <dcterms:modified xsi:type="dcterms:W3CDTF">2022-10-31T11:11:11Z</dcterms:modified>
</cp:coreProperties>
</file>