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507" r:id="rId3"/>
    <p:sldId id="408" r:id="rId4"/>
    <p:sldId id="520" r:id="rId5"/>
    <p:sldId id="603" r:id="rId6"/>
    <p:sldId id="392" r:id="rId7"/>
    <p:sldId id="604" r:id="rId8"/>
    <p:sldId id="393" r:id="rId9"/>
    <p:sldId id="409" r:id="rId10"/>
    <p:sldId id="410" r:id="rId11"/>
    <p:sldId id="521" r:id="rId12"/>
    <p:sldId id="522" r:id="rId13"/>
    <p:sldId id="524" r:id="rId14"/>
    <p:sldId id="528" r:id="rId15"/>
    <p:sldId id="525" r:id="rId16"/>
    <p:sldId id="523" r:id="rId17"/>
    <p:sldId id="526" r:id="rId18"/>
    <p:sldId id="412" r:id="rId19"/>
    <p:sldId id="423" r:id="rId20"/>
    <p:sldId id="430" r:id="rId21"/>
    <p:sldId id="529" r:id="rId22"/>
    <p:sldId id="425" r:id="rId23"/>
    <p:sldId id="601" r:id="rId24"/>
    <p:sldId id="599" r:id="rId25"/>
    <p:sldId id="427" r:id="rId26"/>
    <p:sldId id="426" r:id="rId27"/>
    <p:sldId id="428" r:id="rId28"/>
    <p:sldId id="429" r:id="rId29"/>
    <p:sldId id="586" r:id="rId30"/>
    <p:sldId id="577" r:id="rId31"/>
    <p:sldId id="434" r:id="rId32"/>
    <p:sldId id="435" r:id="rId33"/>
    <p:sldId id="438" r:id="rId34"/>
    <p:sldId id="436" r:id="rId35"/>
    <p:sldId id="437" r:id="rId36"/>
    <p:sldId id="578" r:id="rId37"/>
    <p:sldId id="600" r:id="rId38"/>
    <p:sldId id="439" r:id="rId39"/>
    <p:sldId id="545" r:id="rId40"/>
    <p:sldId id="440" r:id="rId41"/>
    <p:sldId id="444" r:id="rId42"/>
    <p:sldId id="450" r:id="rId43"/>
    <p:sldId id="448" r:id="rId44"/>
    <p:sldId id="445" r:id="rId45"/>
    <p:sldId id="579" r:id="rId46"/>
    <p:sldId id="53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93163719-FC94-43CC-A8D2-B4FB7909C107}"/>
    <pc:docChg chg="custSel addSld delSld modSld">
      <pc:chgData name="PIYUS KEDIA" userId="30dfcb9f6f0df2cc" providerId="LiveId" clId="{93163719-FC94-43CC-A8D2-B4FB7909C107}" dt="2022-09-22T06:36:45.072" v="109" actId="400"/>
      <pc:docMkLst>
        <pc:docMk/>
      </pc:docMkLst>
      <pc:sldChg chg="modSp mod">
        <pc:chgData name="PIYUS KEDIA" userId="30dfcb9f6f0df2cc" providerId="LiveId" clId="{93163719-FC94-43CC-A8D2-B4FB7909C107}" dt="2022-09-21T16:00:08.170" v="108" actId="20577"/>
        <pc:sldMkLst>
          <pc:docMk/>
          <pc:sldMk cId="1244956934" sldId="256"/>
        </pc:sldMkLst>
        <pc:spChg chg="mod">
          <ac:chgData name="PIYUS KEDIA" userId="30dfcb9f6f0df2cc" providerId="LiveId" clId="{93163719-FC94-43CC-A8D2-B4FB7909C107}" dt="2022-09-21T16:00:08.170" v="108" actId="20577"/>
          <ac:spMkLst>
            <pc:docMk/>
            <pc:sldMk cId="1244956934" sldId="256"/>
            <ac:spMk id="3" creationId="{AF7BD04E-C32F-4659-ACC7-2DF6B898858D}"/>
          </ac:spMkLst>
        </pc:spChg>
      </pc:sldChg>
      <pc:sldChg chg="del">
        <pc:chgData name="PIYUS KEDIA" userId="30dfcb9f6f0df2cc" providerId="LiveId" clId="{93163719-FC94-43CC-A8D2-B4FB7909C107}" dt="2022-09-21T15:42:49.985" v="48" actId="47"/>
        <pc:sldMkLst>
          <pc:docMk/>
          <pc:sldMk cId="508264927" sldId="272"/>
        </pc:sldMkLst>
      </pc:sldChg>
      <pc:sldChg chg="del">
        <pc:chgData name="PIYUS KEDIA" userId="30dfcb9f6f0df2cc" providerId="LiveId" clId="{93163719-FC94-43CC-A8D2-B4FB7909C107}" dt="2022-09-21T15:52:51.594" v="87" actId="47"/>
        <pc:sldMkLst>
          <pc:docMk/>
          <pc:sldMk cId="1175231400" sldId="348"/>
        </pc:sldMkLst>
      </pc:sldChg>
      <pc:sldChg chg="del">
        <pc:chgData name="PIYUS KEDIA" userId="30dfcb9f6f0df2cc" providerId="LiveId" clId="{93163719-FC94-43CC-A8D2-B4FB7909C107}" dt="2022-09-21T15:52:52.039" v="88" actId="47"/>
        <pc:sldMkLst>
          <pc:docMk/>
          <pc:sldMk cId="3360628858" sldId="381"/>
        </pc:sldMkLst>
      </pc:sldChg>
      <pc:sldChg chg="del">
        <pc:chgData name="PIYUS KEDIA" userId="30dfcb9f6f0df2cc" providerId="LiveId" clId="{93163719-FC94-43CC-A8D2-B4FB7909C107}" dt="2022-09-21T15:52:40.151" v="67" actId="47"/>
        <pc:sldMkLst>
          <pc:docMk/>
          <pc:sldMk cId="2989573502" sldId="402"/>
        </pc:sldMkLst>
      </pc:sldChg>
      <pc:sldChg chg="modSp mod">
        <pc:chgData name="PIYUS KEDIA" userId="30dfcb9f6f0df2cc" providerId="LiveId" clId="{93163719-FC94-43CC-A8D2-B4FB7909C107}" dt="2022-09-22T06:36:45.072" v="109" actId="400"/>
        <pc:sldMkLst>
          <pc:docMk/>
          <pc:sldMk cId="4136892600" sldId="409"/>
        </pc:sldMkLst>
        <pc:spChg chg="mod">
          <ac:chgData name="PIYUS KEDIA" userId="30dfcb9f6f0df2cc" providerId="LiveId" clId="{93163719-FC94-43CC-A8D2-B4FB7909C107}" dt="2022-09-22T06:36:45.072" v="109" actId="400"/>
          <ac:spMkLst>
            <pc:docMk/>
            <pc:sldMk cId="4136892600" sldId="409"/>
            <ac:spMk id="7" creationId="{BD62A69D-786A-491D-B5FE-A38F2BE86595}"/>
          </ac:spMkLst>
        </pc:spChg>
      </pc:sldChg>
      <pc:sldChg chg="del">
        <pc:chgData name="PIYUS KEDIA" userId="30dfcb9f6f0df2cc" providerId="LiveId" clId="{93163719-FC94-43CC-A8D2-B4FB7909C107}" dt="2022-09-21T15:52:41.581" v="70" actId="47"/>
        <pc:sldMkLst>
          <pc:docMk/>
          <pc:sldMk cId="3015399297" sldId="414"/>
        </pc:sldMkLst>
      </pc:sldChg>
      <pc:sldChg chg="del">
        <pc:chgData name="PIYUS KEDIA" userId="30dfcb9f6f0df2cc" providerId="LiveId" clId="{93163719-FC94-43CC-A8D2-B4FB7909C107}" dt="2022-09-21T15:52:39.063" v="65" actId="47"/>
        <pc:sldMkLst>
          <pc:docMk/>
          <pc:sldMk cId="2939527005" sldId="420"/>
        </pc:sldMkLst>
      </pc:sldChg>
      <pc:sldChg chg="del">
        <pc:chgData name="PIYUS KEDIA" userId="30dfcb9f6f0df2cc" providerId="LiveId" clId="{93163719-FC94-43CC-A8D2-B4FB7909C107}" dt="2022-09-21T15:52:38.064" v="63" actId="47"/>
        <pc:sldMkLst>
          <pc:docMk/>
          <pc:sldMk cId="276386780" sldId="421"/>
        </pc:sldMkLst>
      </pc:sldChg>
      <pc:sldChg chg="del">
        <pc:chgData name="PIYUS KEDIA" userId="30dfcb9f6f0df2cc" providerId="LiveId" clId="{93163719-FC94-43CC-A8D2-B4FB7909C107}" dt="2022-09-21T15:52:38.701" v="64" actId="47"/>
        <pc:sldMkLst>
          <pc:docMk/>
          <pc:sldMk cId="2108432782" sldId="422"/>
        </pc:sldMkLst>
      </pc:sldChg>
      <pc:sldChg chg="del">
        <pc:chgData name="PIYUS KEDIA" userId="30dfcb9f6f0df2cc" providerId="LiveId" clId="{93163719-FC94-43CC-A8D2-B4FB7909C107}" dt="2022-09-21T15:52:39.779" v="66" actId="47"/>
        <pc:sldMkLst>
          <pc:docMk/>
          <pc:sldMk cId="1635585263" sldId="424"/>
        </pc:sldMkLst>
      </pc:sldChg>
      <pc:sldChg chg="delSp mod">
        <pc:chgData name="PIYUS KEDIA" userId="30dfcb9f6f0df2cc" providerId="LiveId" clId="{93163719-FC94-43CC-A8D2-B4FB7909C107}" dt="2022-09-21T15:58:13.151" v="104" actId="478"/>
        <pc:sldMkLst>
          <pc:docMk/>
          <pc:sldMk cId="3829695428" sldId="440"/>
        </pc:sldMkLst>
        <pc:inkChg chg="del">
          <ac:chgData name="PIYUS KEDIA" userId="30dfcb9f6f0df2cc" providerId="LiveId" clId="{93163719-FC94-43CC-A8D2-B4FB7909C107}" dt="2022-09-21T15:58:13.151" v="104" actId="478"/>
          <ac:inkMkLst>
            <pc:docMk/>
            <pc:sldMk cId="3829695428" sldId="440"/>
            <ac:inkMk id="32" creationId="{66A8860A-3E47-409C-BEC5-18551043166C}"/>
          </ac:inkMkLst>
        </pc:inkChg>
      </pc:sldChg>
      <pc:sldChg chg="delSp mod">
        <pc:chgData name="PIYUS KEDIA" userId="30dfcb9f6f0df2cc" providerId="LiveId" clId="{93163719-FC94-43CC-A8D2-B4FB7909C107}" dt="2022-09-21T15:58:23.369" v="105" actId="478"/>
        <pc:sldMkLst>
          <pc:docMk/>
          <pc:sldMk cId="535797397" sldId="450"/>
        </pc:sldMkLst>
        <pc:inkChg chg="del">
          <ac:chgData name="PIYUS KEDIA" userId="30dfcb9f6f0df2cc" providerId="LiveId" clId="{93163719-FC94-43CC-A8D2-B4FB7909C107}" dt="2022-09-21T15:58:23.369" v="105" actId="478"/>
          <ac:inkMkLst>
            <pc:docMk/>
            <pc:sldMk cId="535797397" sldId="450"/>
            <ac:inkMk id="11" creationId="{C4457FF7-D26A-48F1-B610-A557AA6531D4}"/>
          </ac:inkMkLst>
        </pc:inkChg>
      </pc:sldChg>
      <pc:sldChg chg="del">
        <pc:chgData name="PIYUS KEDIA" userId="30dfcb9f6f0df2cc" providerId="LiveId" clId="{93163719-FC94-43CC-A8D2-B4FB7909C107}" dt="2022-09-21T15:52:43.435" v="75" actId="47"/>
        <pc:sldMkLst>
          <pc:docMk/>
          <pc:sldMk cId="2551299527" sldId="490"/>
        </pc:sldMkLst>
      </pc:sldChg>
      <pc:sldChg chg="del">
        <pc:chgData name="PIYUS KEDIA" userId="30dfcb9f6f0df2cc" providerId="LiveId" clId="{93163719-FC94-43CC-A8D2-B4FB7909C107}" dt="2022-09-21T15:52:42.101" v="71" actId="47"/>
        <pc:sldMkLst>
          <pc:docMk/>
          <pc:sldMk cId="4177919522" sldId="493"/>
        </pc:sldMkLst>
      </pc:sldChg>
      <pc:sldChg chg="del">
        <pc:chgData name="PIYUS KEDIA" userId="30dfcb9f6f0df2cc" providerId="LiveId" clId="{93163719-FC94-43CC-A8D2-B4FB7909C107}" dt="2022-09-21T15:52:43.467" v="76" actId="47"/>
        <pc:sldMkLst>
          <pc:docMk/>
          <pc:sldMk cId="2806156445" sldId="496"/>
        </pc:sldMkLst>
      </pc:sldChg>
      <pc:sldChg chg="del">
        <pc:chgData name="PIYUS KEDIA" userId="30dfcb9f6f0df2cc" providerId="LiveId" clId="{93163719-FC94-43CC-A8D2-B4FB7909C107}" dt="2022-09-21T15:52:42.923" v="73" actId="47"/>
        <pc:sldMkLst>
          <pc:docMk/>
          <pc:sldMk cId="95719559" sldId="500"/>
        </pc:sldMkLst>
      </pc:sldChg>
      <pc:sldChg chg="del">
        <pc:chgData name="PIYUS KEDIA" userId="30dfcb9f6f0df2cc" providerId="LiveId" clId="{93163719-FC94-43CC-A8D2-B4FB7909C107}" dt="2022-09-21T15:52:50.462" v="86" actId="47"/>
        <pc:sldMkLst>
          <pc:docMk/>
          <pc:sldMk cId="1380435764" sldId="502"/>
        </pc:sldMkLst>
      </pc:sldChg>
      <pc:sldChg chg="del">
        <pc:chgData name="PIYUS KEDIA" userId="30dfcb9f6f0df2cc" providerId="LiveId" clId="{93163719-FC94-43CC-A8D2-B4FB7909C107}" dt="2022-09-21T15:52:53.080" v="90" actId="47"/>
        <pc:sldMkLst>
          <pc:docMk/>
          <pc:sldMk cId="2416760569" sldId="503"/>
        </pc:sldMkLst>
      </pc:sldChg>
      <pc:sldChg chg="del">
        <pc:chgData name="PIYUS KEDIA" userId="30dfcb9f6f0df2cc" providerId="LiveId" clId="{93163719-FC94-43CC-A8D2-B4FB7909C107}" dt="2022-09-21T15:52:54.959" v="93" actId="47"/>
        <pc:sldMkLst>
          <pc:docMk/>
          <pc:sldMk cId="2476425208" sldId="504"/>
        </pc:sldMkLst>
      </pc:sldChg>
      <pc:sldChg chg="del">
        <pc:chgData name="PIYUS KEDIA" userId="30dfcb9f6f0df2cc" providerId="LiveId" clId="{93163719-FC94-43CC-A8D2-B4FB7909C107}" dt="2022-09-21T15:52:53.642" v="91" actId="47"/>
        <pc:sldMkLst>
          <pc:docMk/>
          <pc:sldMk cId="2570737048" sldId="506"/>
        </pc:sldMkLst>
      </pc:sldChg>
      <pc:sldChg chg="modSp mod">
        <pc:chgData name="PIYUS KEDIA" userId="30dfcb9f6f0df2cc" providerId="LiveId" clId="{93163719-FC94-43CC-A8D2-B4FB7909C107}" dt="2022-09-21T15:42:46.492" v="47" actId="6549"/>
        <pc:sldMkLst>
          <pc:docMk/>
          <pc:sldMk cId="947139475" sldId="507"/>
        </pc:sldMkLst>
        <pc:spChg chg="mod">
          <ac:chgData name="PIYUS KEDIA" userId="30dfcb9f6f0df2cc" providerId="LiveId" clId="{93163719-FC94-43CC-A8D2-B4FB7909C107}" dt="2022-09-21T15:42:46.492" v="47" actId="6549"/>
          <ac:spMkLst>
            <pc:docMk/>
            <pc:sldMk cId="947139475" sldId="507"/>
            <ac:spMk id="3" creationId="{5001F3D9-2776-4B7A-94CF-2B8AFD1881F0}"/>
          </ac:spMkLst>
        </pc:spChg>
      </pc:sldChg>
      <pc:sldChg chg="del">
        <pc:chgData name="PIYUS KEDIA" userId="30dfcb9f6f0df2cc" providerId="LiveId" clId="{93163719-FC94-43CC-A8D2-B4FB7909C107}" dt="2022-09-21T15:42:51.520" v="52" actId="47"/>
        <pc:sldMkLst>
          <pc:docMk/>
          <pc:sldMk cId="1078973290" sldId="530"/>
        </pc:sldMkLst>
      </pc:sldChg>
      <pc:sldChg chg="del">
        <pc:chgData name="PIYUS KEDIA" userId="30dfcb9f6f0df2cc" providerId="LiveId" clId="{93163719-FC94-43CC-A8D2-B4FB7909C107}" dt="2022-09-21T15:52:42.455" v="72" actId="47"/>
        <pc:sldMkLst>
          <pc:docMk/>
          <pc:sldMk cId="1852430761" sldId="537"/>
        </pc:sldMkLst>
      </pc:sldChg>
      <pc:sldChg chg="del">
        <pc:chgData name="PIYUS KEDIA" userId="30dfcb9f6f0df2cc" providerId="LiveId" clId="{93163719-FC94-43CC-A8D2-B4FB7909C107}" dt="2022-09-21T15:52:40.615" v="68" actId="47"/>
        <pc:sldMkLst>
          <pc:docMk/>
          <pc:sldMk cId="1590737606" sldId="542"/>
        </pc:sldMkLst>
      </pc:sldChg>
      <pc:sldChg chg="del">
        <pc:chgData name="PIYUS KEDIA" userId="30dfcb9f6f0df2cc" providerId="LiveId" clId="{93163719-FC94-43CC-A8D2-B4FB7909C107}" dt="2022-09-21T15:52:41.047" v="69" actId="47"/>
        <pc:sldMkLst>
          <pc:docMk/>
          <pc:sldMk cId="4004336434" sldId="543"/>
        </pc:sldMkLst>
      </pc:sldChg>
      <pc:sldChg chg="del">
        <pc:chgData name="PIYUS KEDIA" userId="30dfcb9f6f0df2cc" providerId="LiveId" clId="{93163719-FC94-43CC-A8D2-B4FB7909C107}" dt="2022-09-21T15:52:54.388" v="92" actId="47"/>
        <pc:sldMkLst>
          <pc:docMk/>
          <pc:sldMk cId="395804891" sldId="544"/>
        </pc:sldMkLst>
      </pc:sldChg>
      <pc:sldChg chg="delSp mod">
        <pc:chgData name="PIYUS KEDIA" userId="30dfcb9f6f0df2cc" providerId="LiveId" clId="{93163719-FC94-43CC-A8D2-B4FB7909C107}" dt="2022-09-21T15:57:50.550" v="103" actId="478"/>
        <pc:sldMkLst>
          <pc:docMk/>
          <pc:sldMk cId="1592975100" sldId="545"/>
        </pc:sldMkLst>
        <pc:inkChg chg="del">
          <ac:chgData name="PIYUS KEDIA" userId="30dfcb9f6f0df2cc" providerId="LiveId" clId="{93163719-FC94-43CC-A8D2-B4FB7909C107}" dt="2022-09-21T15:57:50.550" v="103" actId="478"/>
          <ac:inkMkLst>
            <pc:docMk/>
            <pc:sldMk cId="1592975100" sldId="545"/>
            <ac:inkMk id="34" creationId="{41E2C97A-935F-480B-B37D-CB419D90930E}"/>
          </ac:inkMkLst>
        </pc:inkChg>
      </pc:sldChg>
      <pc:sldChg chg="del">
        <pc:chgData name="PIYUS KEDIA" userId="30dfcb9f6f0df2cc" providerId="LiveId" clId="{93163719-FC94-43CC-A8D2-B4FB7909C107}" dt="2022-09-21T15:42:50.500" v="49" actId="47"/>
        <pc:sldMkLst>
          <pc:docMk/>
          <pc:sldMk cId="1912331536" sldId="562"/>
        </pc:sldMkLst>
      </pc:sldChg>
      <pc:sldChg chg="del">
        <pc:chgData name="PIYUS KEDIA" userId="30dfcb9f6f0df2cc" providerId="LiveId" clId="{93163719-FC94-43CC-A8D2-B4FB7909C107}" dt="2022-09-21T15:42:50.900" v="50" actId="47"/>
        <pc:sldMkLst>
          <pc:docMk/>
          <pc:sldMk cId="4237934361" sldId="563"/>
        </pc:sldMkLst>
      </pc:sldChg>
      <pc:sldChg chg="del">
        <pc:chgData name="PIYUS KEDIA" userId="30dfcb9f6f0df2cc" providerId="LiveId" clId="{93163719-FC94-43CC-A8D2-B4FB7909C107}" dt="2022-09-21T15:42:51.281" v="51" actId="47"/>
        <pc:sldMkLst>
          <pc:docMk/>
          <pc:sldMk cId="2021153592" sldId="564"/>
        </pc:sldMkLst>
      </pc:sldChg>
      <pc:sldChg chg="del">
        <pc:chgData name="PIYUS KEDIA" userId="30dfcb9f6f0df2cc" providerId="LiveId" clId="{93163719-FC94-43CC-A8D2-B4FB7909C107}" dt="2022-09-21T15:42:51.782" v="53" actId="47"/>
        <pc:sldMkLst>
          <pc:docMk/>
          <pc:sldMk cId="2729598379" sldId="565"/>
        </pc:sldMkLst>
      </pc:sldChg>
      <pc:sldChg chg="del">
        <pc:chgData name="PIYUS KEDIA" userId="30dfcb9f6f0df2cc" providerId="LiveId" clId="{93163719-FC94-43CC-A8D2-B4FB7909C107}" dt="2022-09-21T15:42:51.933" v="54" actId="47"/>
        <pc:sldMkLst>
          <pc:docMk/>
          <pc:sldMk cId="4113585742" sldId="566"/>
        </pc:sldMkLst>
      </pc:sldChg>
      <pc:sldChg chg="del">
        <pc:chgData name="PIYUS KEDIA" userId="30dfcb9f6f0df2cc" providerId="LiveId" clId="{93163719-FC94-43CC-A8D2-B4FB7909C107}" dt="2022-09-21T15:42:52.448" v="55" actId="47"/>
        <pc:sldMkLst>
          <pc:docMk/>
          <pc:sldMk cId="1609822017" sldId="567"/>
        </pc:sldMkLst>
      </pc:sldChg>
      <pc:sldChg chg="del">
        <pc:chgData name="PIYUS KEDIA" userId="30dfcb9f6f0df2cc" providerId="LiveId" clId="{93163719-FC94-43CC-A8D2-B4FB7909C107}" dt="2022-09-21T15:42:52.703" v="56" actId="47"/>
        <pc:sldMkLst>
          <pc:docMk/>
          <pc:sldMk cId="2866742829" sldId="568"/>
        </pc:sldMkLst>
      </pc:sldChg>
      <pc:sldChg chg="del">
        <pc:chgData name="PIYUS KEDIA" userId="30dfcb9f6f0df2cc" providerId="LiveId" clId="{93163719-FC94-43CC-A8D2-B4FB7909C107}" dt="2022-09-21T15:42:52.899" v="57" actId="47"/>
        <pc:sldMkLst>
          <pc:docMk/>
          <pc:sldMk cId="910963665" sldId="569"/>
        </pc:sldMkLst>
      </pc:sldChg>
      <pc:sldChg chg="del">
        <pc:chgData name="PIYUS KEDIA" userId="30dfcb9f6f0df2cc" providerId="LiveId" clId="{93163719-FC94-43CC-A8D2-B4FB7909C107}" dt="2022-09-21T15:42:53.468" v="58" actId="47"/>
        <pc:sldMkLst>
          <pc:docMk/>
          <pc:sldMk cId="2125752953" sldId="570"/>
        </pc:sldMkLst>
      </pc:sldChg>
      <pc:sldChg chg="del">
        <pc:chgData name="PIYUS KEDIA" userId="30dfcb9f6f0df2cc" providerId="LiveId" clId="{93163719-FC94-43CC-A8D2-B4FB7909C107}" dt="2022-09-21T15:42:53.740" v="59" actId="47"/>
        <pc:sldMkLst>
          <pc:docMk/>
          <pc:sldMk cId="3871127395" sldId="571"/>
        </pc:sldMkLst>
      </pc:sldChg>
      <pc:sldChg chg="del">
        <pc:chgData name="PIYUS KEDIA" userId="30dfcb9f6f0df2cc" providerId="LiveId" clId="{93163719-FC94-43CC-A8D2-B4FB7909C107}" dt="2022-09-21T15:42:54.723" v="60" actId="47"/>
        <pc:sldMkLst>
          <pc:docMk/>
          <pc:sldMk cId="3040304594" sldId="572"/>
        </pc:sldMkLst>
      </pc:sldChg>
      <pc:sldChg chg="del">
        <pc:chgData name="PIYUS KEDIA" userId="30dfcb9f6f0df2cc" providerId="LiveId" clId="{93163719-FC94-43CC-A8D2-B4FB7909C107}" dt="2022-09-21T15:42:55.386" v="61" actId="47"/>
        <pc:sldMkLst>
          <pc:docMk/>
          <pc:sldMk cId="1500693823" sldId="573"/>
        </pc:sldMkLst>
      </pc:sldChg>
      <pc:sldChg chg="del">
        <pc:chgData name="PIYUS KEDIA" userId="30dfcb9f6f0df2cc" providerId="LiveId" clId="{93163719-FC94-43CC-A8D2-B4FB7909C107}" dt="2022-09-21T15:42:56.181" v="62" actId="47"/>
        <pc:sldMkLst>
          <pc:docMk/>
          <pc:sldMk cId="3890527890" sldId="574"/>
        </pc:sldMkLst>
      </pc:sldChg>
      <pc:sldChg chg="del">
        <pc:chgData name="PIYUS KEDIA" userId="30dfcb9f6f0df2cc" providerId="LiveId" clId="{93163719-FC94-43CC-A8D2-B4FB7909C107}" dt="2022-09-21T15:56:06.396" v="96" actId="2696"/>
        <pc:sldMkLst>
          <pc:docMk/>
          <pc:sldMk cId="3224044939" sldId="577"/>
        </pc:sldMkLst>
      </pc:sldChg>
      <pc:sldChg chg="delSp add mod">
        <pc:chgData name="PIYUS KEDIA" userId="30dfcb9f6f0df2cc" providerId="LiveId" clId="{93163719-FC94-43CC-A8D2-B4FB7909C107}" dt="2022-09-21T15:56:39.582" v="100" actId="478"/>
        <pc:sldMkLst>
          <pc:docMk/>
          <pc:sldMk cId="3538268329" sldId="577"/>
        </pc:sldMkLst>
        <pc:spChg chg="del">
          <ac:chgData name="PIYUS KEDIA" userId="30dfcb9f6f0df2cc" providerId="LiveId" clId="{93163719-FC94-43CC-A8D2-B4FB7909C107}" dt="2022-09-21T15:56:39.582" v="100" actId="478"/>
          <ac:spMkLst>
            <pc:docMk/>
            <pc:sldMk cId="3538268329" sldId="577"/>
            <ac:spMk id="3" creationId="{8C27935F-63FA-4897-84C2-ED2491B3CD25}"/>
          </ac:spMkLst>
        </pc:spChg>
      </pc:sldChg>
      <pc:sldChg chg="delSp mod">
        <pc:chgData name="PIYUS KEDIA" userId="30dfcb9f6f0df2cc" providerId="LiveId" clId="{93163719-FC94-43CC-A8D2-B4FB7909C107}" dt="2022-09-21T15:57:31.586" v="102" actId="478"/>
        <pc:sldMkLst>
          <pc:docMk/>
          <pc:sldMk cId="3640110948" sldId="578"/>
        </pc:sldMkLst>
        <pc:inkChg chg="del">
          <ac:chgData name="PIYUS KEDIA" userId="30dfcb9f6f0df2cc" providerId="LiveId" clId="{93163719-FC94-43CC-A8D2-B4FB7909C107}" dt="2022-09-21T15:57:31.586" v="102" actId="478"/>
          <ac:inkMkLst>
            <pc:docMk/>
            <pc:sldMk cId="3640110948" sldId="578"/>
            <ac:inkMk id="31" creationId="{636EB315-8BEC-4152-8BDE-11FF8E7469CB}"/>
          </ac:inkMkLst>
        </pc:inkChg>
      </pc:sldChg>
      <pc:sldChg chg="delSp mod">
        <pc:chgData name="PIYUS KEDIA" userId="30dfcb9f6f0df2cc" providerId="LiveId" clId="{93163719-FC94-43CC-A8D2-B4FB7909C107}" dt="2022-09-21T15:59:24.920" v="106" actId="478"/>
        <pc:sldMkLst>
          <pc:docMk/>
          <pc:sldMk cId="2449620819" sldId="579"/>
        </pc:sldMkLst>
        <pc:inkChg chg="del">
          <ac:chgData name="PIYUS KEDIA" userId="30dfcb9f6f0df2cc" providerId="LiveId" clId="{93163719-FC94-43CC-A8D2-B4FB7909C107}" dt="2022-09-21T15:59:24.920" v="106" actId="478"/>
          <ac:inkMkLst>
            <pc:docMk/>
            <pc:sldMk cId="2449620819" sldId="579"/>
            <ac:inkMk id="30" creationId="{E17741B1-A63E-4D81-85BD-806A89C997C8}"/>
          </ac:inkMkLst>
        </pc:inkChg>
      </pc:sldChg>
      <pc:sldChg chg="addSp delSp modSp mod">
        <pc:chgData name="PIYUS KEDIA" userId="30dfcb9f6f0df2cc" providerId="LiveId" clId="{93163719-FC94-43CC-A8D2-B4FB7909C107}" dt="2022-09-21T15:57:03.154" v="101"/>
        <pc:sldMkLst>
          <pc:docMk/>
          <pc:sldMk cId="848456744" sldId="586"/>
        </pc:sldMkLst>
        <pc:spChg chg="del">
          <ac:chgData name="PIYUS KEDIA" userId="30dfcb9f6f0df2cc" providerId="LiveId" clId="{93163719-FC94-43CC-A8D2-B4FB7909C107}" dt="2022-09-21T15:56:24.763" v="98" actId="478"/>
          <ac:spMkLst>
            <pc:docMk/>
            <pc:sldMk cId="848456744" sldId="586"/>
            <ac:spMk id="2" creationId="{C6F07DA1-3E18-4955-9AC1-717A16CDDABF}"/>
          </ac:spMkLst>
        </pc:spChg>
        <pc:spChg chg="del">
          <ac:chgData name="PIYUS KEDIA" userId="30dfcb9f6f0df2cc" providerId="LiveId" clId="{93163719-FC94-43CC-A8D2-B4FB7909C107}" dt="2022-09-21T15:56:27.692" v="99" actId="478"/>
          <ac:spMkLst>
            <pc:docMk/>
            <pc:sldMk cId="848456744" sldId="586"/>
            <ac:spMk id="3" creationId="{8C27935F-63FA-4897-84C2-ED2491B3CD25}"/>
          </ac:spMkLst>
        </pc:spChg>
        <pc:spChg chg="add mod">
          <ac:chgData name="PIYUS KEDIA" userId="30dfcb9f6f0df2cc" providerId="LiveId" clId="{93163719-FC94-43CC-A8D2-B4FB7909C107}" dt="2022-09-21T15:57:03.154" v="101"/>
          <ac:spMkLst>
            <pc:docMk/>
            <pc:sldMk cId="848456744" sldId="586"/>
            <ac:spMk id="28" creationId="{EF383B78-CB8A-C025-4D10-1A063287B412}"/>
          </ac:spMkLst>
        </pc:spChg>
      </pc:sldChg>
      <pc:sldChg chg="del">
        <pc:chgData name="PIYUS KEDIA" userId="30dfcb9f6f0df2cc" providerId="LiveId" clId="{93163719-FC94-43CC-A8D2-B4FB7909C107}" dt="2022-09-21T15:52:43.241" v="74" actId="47"/>
        <pc:sldMkLst>
          <pc:docMk/>
          <pc:sldMk cId="75282372" sldId="588"/>
        </pc:sldMkLst>
      </pc:sldChg>
      <pc:sldChg chg="del">
        <pc:chgData name="PIYUS KEDIA" userId="30dfcb9f6f0df2cc" providerId="LiveId" clId="{93163719-FC94-43CC-A8D2-B4FB7909C107}" dt="2022-09-21T15:52:45.337" v="78" actId="47"/>
        <pc:sldMkLst>
          <pc:docMk/>
          <pc:sldMk cId="4146618739" sldId="590"/>
        </pc:sldMkLst>
      </pc:sldChg>
      <pc:sldChg chg="del">
        <pc:chgData name="PIYUS KEDIA" userId="30dfcb9f6f0df2cc" providerId="LiveId" clId="{93163719-FC94-43CC-A8D2-B4FB7909C107}" dt="2022-09-21T15:52:46.076" v="79" actId="47"/>
        <pc:sldMkLst>
          <pc:docMk/>
          <pc:sldMk cId="3099693793" sldId="591"/>
        </pc:sldMkLst>
      </pc:sldChg>
      <pc:sldChg chg="del">
        <pc:chgData name="PIYUS KEDIA" userId="30dfcb9f6f0df2cc" providerId="LiveId" clId="{93163719-FC94-43CC-A8D2-B4FB7909C107}" dt="2022-09-21T15:52:47.021" v="80" actId="47"/>
        <pc:sldMkLst>
          <pc:docMk/>
          <pc:sldMk cId="1021181179" sldId="592"/>
        </pc:sldMkLst>
      </pc:sldChg>
      <pc:sldChg chg="del">
        <pc:chgData name="PIYUS KEDIA" userId="30dfcb9f6f0df2cc" providerId="LiveId" clId="{93163719-FC94-43CC-A8D2-B4FB7909C107}" dt="2022-09-21T15:52:47.943" v="81" actId="47"/>
        <pc:sldMkLst>
          <pc:docMk/>
          <pc:sldMk cId="4014464634" sldId="593"/>
        </pc:sldMkLst>
      </pc:sldChg>
      <pc:sldChg chg="del">
        <pc:chgData name="PIYUS KEDIA" userId="30dfcb9f6f0df2cc" providerId="LiveId" clId="{93163719-FC94-43CC-A8D2-B4FB7909C107}" dt="2022-09-21T15:52:48.776" v="83" actId="47"/>
        <pc:sldMkLst>
          <pc:docMk/>
          <pc:sldMk cId="716572699" sldId="594"/>
        </pc:sldMkLst>
      </pc:sldChg>
      <pc:sldChg chg="del">
        <pc:chgData name="PIYUS KEDIA" userId="30dfcb9f6f0df2cc" providerId="LiveId" clId="{93163719-FC94-43CC-A8D2-B4FB7909C107}" dt="2022-09-21T15:52:48.719" v="82" actId="47"/>
        <pc:sldMkLst>
          <pc:docMk/>
          <pc:sldMk cId="3979757909" sldId="595"/>
        </pc:sldMkLst>
      </pc:sldChg>
      <pc:sldChg chg="del">
        <pc:chgData name="PIYUS KEDIA" userId="30dfcb9f6f0df2cc" providerId="LiveId" clId="{93163719-FC94-43CC-A8D2-B4FB7909C107}" dt="2022-09-21T15:52:44.363" v="77" actId="47"/>
        <pc:sldMkLst>
          <pc:docMk/>
          <pc:sldMk cId="4022735879" sldId="596"/>
        </pc:sldMkLst>
      </pc:sldChg>
      <pc:sldChg chg="del">
        <pc:chgData name="PIYUS KEDIA" userId="30dfcb9f6f0df2cc" providerId="LiveId" clId="{93163719-FC94-43CC-A8D2-B4FB7909C107}" dt="2022-09-21T15:52:49.069" v="84" actId="47"/>
        <pc:sldMkLst>
          <pc:docMk/>
          <pc:sldMk cId="4037945152" sldId="597"/>
        </pc:sldMkLst>
      </pc:sldChg>
      <pc:sldChg chg="del">
        <pc:chgData name="PIYUS KEDIA" userId="30dfcb9f6f0df2cc" providerId="LiveId" clId="{93163719-FC94-43CC-A8D2-B4FB7909C107}" dt="2022-09-21T15:52:49.757" v="85" actId="47"/>
        <pc:sldMkLst>
          <pc:docMk/>
          <pc:sldMk cId="3396712470" sldId="598"/>
        </pc:sldMkLst>
      </pc:sldChg>
      <pc:sldChg chg="del">
        <pc:chgData name="PIYUS KEDIA" userId="30dfcb9f6f0df2cc" providerId="LiveId" clId="{93163719-FC94-43CC-A8D2-B4FB7909C107}" dt="2022-09-21T15:52:52.430" v="89" actId="47"/>
        <pc:sldMkLst>
          <pc:docMk/>
          <pc:sldMk cId="1264879857" sldId="602"/>
        </pc:sldMkLst>
      </pc:sldChg>
      <pc:sldChg chg="del">
        <pc:chgData name="PIYUS KEDIA" userId="30dfcb9f6f0df2cc" providerId="LiveId" clId="{93163719-FC94-43CC-A8D2-B4FB7909C107}" dt="2022-09-21T15:52:55.650" v="94" actId="47"/>
        <pc:sldMkLst>
          <pc:docMk/>
          <pc:sldMk cId="3656172542" sldId="605"/>
        </pc:sldMkLst>
      </pc:sldChg>
      <pc:sldChg chg="del">
        <pc:chgData name="PIYUS KEDIA" userId="30dfcb9f6f0df2cc" providerId="LiveId" clId="{93163719-FC94-43CC-A8D2-B4FB7909C107}" dt="2022-09-21T15:52:56.252" v="95" actId="47"/>
        <pc:sldMkLst>
          <pc:docMk/>
          <pc:sldMk cId="537052133" sldId="606"/>
        </pc:sldMkLst>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0-09-28T04:58:40.144"/>
    </inkml:context>
    <inkml:brush xml:id="br0">
      <inkml:brushProperty name="width" value="0.05292" units="cm"/>
      <inkml:brushProperty name="height" value="0.05292" units="cm"/>
      <inkml:brushProperty name="color" value="#FF0000"/>
    </inkml:brush>
  </inkml:definitions>
  <inkml:trace contextRef="#ctx0" brushRef="#br0">19685 3475 0,'-18'-18'62,"1"18"-62,-1 0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after the live variable analysis, some extra phi functions remain. We need to insert a phi function only if multiple definitions of a variable reach a join.</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3181872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483637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B1 dominates B2, all definitions in B1 can reach B2 without need for a phi function, because all paths from entry to B2 goes via B1. We only need a phi function if an intermediate node between B1 and B2 redefines the variable defined in B1. In that case, we need a phi function because of the redefinition, not because of the definition in the dominator node (i.e., B1).  In this case, y is defined in BB1. Even though BB1 dominates BB4, we need a phi function for y in BB4. This is because y gets redefined in BB3 that doesn’t dominate BB4. The phi function is required because of the redefinition in BB3.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227808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BB1 doesn’t dominate BB7. BB1 is defining x. However, we don’t need a phi function in BB7 for x, even though x is live in BB7. A definition in basic block B needs phi functions in the nodes that lie just outside the region of CFG that B dominates.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3938447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1718630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x is defined in BB2, and we need a phi function for x in BB6 even though BB2 doesn’t dominate any predecessor of BB6. This is because using the rule listed on this slide; we need a phi function in BB5 and BB3. If we apply the rule listed on this slide on the new definitions (phi nodes) created in BB3 and BB5, we will need a phi function in BB6.</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429110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phi node for x is needed in BB2 even if one of the definitions of x is coming from a dominator node (i.e., BB2). This can happen because of a loop. We can handle this case, with the minor modification in our algorithm for finding phi candidates as discussed next.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196072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3638534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2755678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are computing the set of strict dominators for each basic block. An immediate dominator is the closest strict dominator.</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381836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118A67C-CD00-4FBA-89AB-9ABCAF3D8767}" type="slidenum">
              <a:rPr lang="en-IN" smtClean="0"/>
              <a:t>2</a:t>
            </a:fld>
            <a:endParaRPr lang="en-IN"/>
          </a:p>
        </p:txBody>
      </p:sp>
    </p:spTree>
    <p:extLst>
      <p:ext uri="{BB962C8B-B14F-4D97-AF65-F5344CB8AC3E}">
        <p14:creationId xmlns:p14="http://schemas.microsoft.com/office/powerpoint/2010/main" val="3430039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2868278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3055483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dominator tree, the parent node is the immediate dominator of its children. All the nodes in the path from the root to a given node x (including x) are the dominators of x.</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173418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dominator tree, the parent node is the immediate dominator of its children. All the nodes in the path from the root to a given node x (including x) are the dominators of x.</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4145220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50079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the dominance frontier, we look at all join nodes. For a join node x, first, we look at the predecessors that don’t strictly dominate x. Then we recursively walk the immediate dominators of such predecessors until we reach a node that is also the immediate dominator of x.</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1590805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3081398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B2 and B7 are the predecessors of B3. Because both don't strictly dominate B3, we add B3 to the set of dominance frontiers of B2 and B7. Now we look at the immediate dominators of B2 and B7. The immediate dominator of B2 (i.e., B1) is also the immediate dominator of B3. Because of this, we don't look at the immediate dominator of B1. The immediate dominator of B7 is B5, which is not the immediate dominator of B3. Thus we add B3 to the set of dominance frontier of B5. Next, we look at the immediate dominator of B5. The immediate dominator of B5 is B1 that is also the immediate dominator of B3; we stop at this point. Similarly, we look at other join nodes. Notice that one of the predecessors of B1 is B0 that also strictly dominates B1. So, B1 is not a dominance frontier of B0. Because B1 is the immediate dominator of B3 (a predecessor of B1) and B1 is not an immediate dominator of B1, we add B1 to the set of dominance frontiers of B1.</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355868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227747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88610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a:t>
            </a:fld>
            <a:endParaRPr lang="en-IN"/>
          </a:p>
        </p:txBody>
      </p:sp>
    </p:spTree>
    <p:extLst>
      <p:ext uri="{BB962C8B-B14F-4D97-AF65-F5344CB8AC3E}">
        <p14:creationId xmlns:p14="http://schemas.microsoft.com/office/powerpoint/2010/main" val="759417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3230226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compute the SSA for this example. Earlier, we have computed the dominance frontier for this CFG.</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31</a:t>
            </a:fld>
            <a:endParaRPr lang="en-IN"/>
          </a:p>
        </p:txBody>
      </p:sp>
    </p:spTree>
    <p:extLst>
      <p:ext uri="{BB962C8B-B14F-4D97-AF65-F5344CB8AC3E}">
        <p14:creationId xmlns:p14="http://schemas.microsoft.com/office/powerpoint/2010/main" val="1038696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357057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1931409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2705174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adding a new phi function (say P) in a basic block D, we need to reiterate D's dominance frontiers to check if a phi function is required for P.</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35</a:t>
            </a:fld>
            <a:endParaRPr lang="en-IN"/>
          </a:p>
        </p:txBody>
      </p:sp>
    </p:spTree>
    <p:extLst>
      <p:ext uri="{BB962C8B-B14F-4D97-AF65-F5344CB8AC3E}">
        <p14:creationId xmlns:p14="http://schemas.microsoft.com/office/powerpoint/2010/main" val="2624904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3286108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iteration of the computation of live variables.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2435444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iteration of the computation of live variables.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2207170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definitions a and c in B1. Because none of them are live at the start of B1 ∈ DF(B1), we don’t need a phi function for them in B1. We have three definitions b, c, and d in B2. Because all of them are live at the start of B3 ∈ DF(B2), we need phi functions for all of them in B3. We have five definitions a, c(phi), </a:t>
            </a:r>
            <a:r>
              <a:rPr lang="en-US" dirty="0" err="1"/>
              <a:t>i</a:t>
            </a:r>
            <a:r>
              <a:rPr lang="en-US" dirty="0"/>
              <a:t>, b(phi), d(phi) in B3. Because </a:t>
            </a:r>
            <a:r>
              <a:rPr lang="en-US" dirty="0" err="1"/>
              <a:t>i</a:t>
            </a:r>
            <a:r>
              <a:rPr lang="en-US" dirty="0"/>
              <a:t> is live in B1 ∈ DF(B3), we need a phi function for </a:t>
            </a:r>
            <a:r>
              <a:rPr lang="en-US" dirty="0" err="1"/>
              <a:t>i</a:t>
            </a:r>
            <a:r>
              <a:rPr lang="en-US" dirty="0"/>
              <a:t> in B1. For the new definition </a:t>
            </a:r>
            <a:r>
              <a:rPr lang="en-US" dirty="0" err="1"/>
              <a:t>i</a:t>
            </a:r>
            <a:r>
              <a:rPr lang="en-US" dirty="0"/>
              <a:t> (phi) in B1, because there is already a phi function in B1 ∈ DF(B1), we don’t need to do anything else. We have two definitions a and d in B5. Because both of them are live at B3 ∈ DF(B5), we need to add a phi function for both of them in B3. We already had a phi function for d in B3, so we only need to add a phi function for a. We don’t need to add anything in B1 ∈ DF(B3) for newly added phi(a) in B3 because a is not live in B1. B6 is defining d. Because d is live at the start of B7 ∈ B6, we need to add a phi function for d in B7. Similarly, we need to add a phi function for definition c in B8 in B7. Now we have three definitions b, c(phi), d(phi) in B7. Because all of them are live at B3 ∈ DF(B7), but B7 already has phi functions for all of them, we don’t need to do anything.</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155260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have two definitions of the variable x. In SSA form, two definitions can’t have the same name. To convert this into SSA form, we can rename the second definition of x to x2, and replace all its usages with x2.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a:t>
            </a:fld>
            <a:endParaRPr lang="en-IN"/>
          </a:p>
        </p:txBody>
      </p:sp>
    </p:spTree>
    <p:extLst>
      <p:ext uri="{BB962C8B-B14F-4D97-AF65-F5344CB8AC3E}">
        <p14:creationId xmlns:p14="http://schemas.microsoft.com/office/powerpoint/2010/main" val="20157141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CFG after adding the phi functions. The next goal is to give each definition a new name.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275345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39670229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assigned a unique label to each definition. To rename each use, we need to compute reaching definitions.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4066904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iteration of the computation of reaching definitions.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43</a:t>
            </a:fld>
            <a:endParaRPr lang="en-IN"/>
          </a:p>
        </p:txBody>
      </p:sp>
    </p:spTree>
    <p:extLst>
      <p:ext uri="{BB962C8B-B14F-4D97-AF65-F5344CB8AC3E}">
        <p14:creationId xmlns:p14="http://schemas.microsoft.com/office/powerpoint/2010/main" val="34634143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second iteration of the computation of reaching definitions.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44</a:t>
            </a:fld>
            <a:endParaRPr lang="en-IN"/>
          </a:p>
        </p:txBody>
      </p:sp>
    </p:spTree>
    <p:extLst>
      <p:ext uri="{BB962C8B-B14F-4D97-AF65-F5344CB8AC3E}">
        <p14:creationId xmlns:p14="http://schemas.microsoft.com/office/powerpoint/2010/main" val="28245533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45</a:t>
            </a:fld>
            <a:endParaRPr lang="en-IN"/>
          </a:p>
        </p:txBody>
      </p:sp>
    </p:spTree>
    <p:extLst>
      <p:ext uri="{BB962C8B-B14F-4D97-AF65-F5344CB8AC3E}">
        <p14:creationId xmlns:p14="http://schemas.microsoft.com/office/powerpoint/2010/main" val="30856167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computing the reaching definition, we will see that exactly one definition reaches each non-phi use. For a phi node, the operands are the definitions that are reaching via predecessors. To convert into an SSA form, we can rename all definitions with their unique labels and replace each use with the corresponding definition.</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220834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a:t>
            </a:fld>
            <a:endParaRPr lang="en-IN"/>
          </a:p>
        </p:txBody>
      </p:sp>
    </p:spTree>
    <p:extLst>
      <p:ext uri="{BB962C8B-B14F-4D97-AF65-F5344CB8AC3E}">
        <p14:creationId xmlns:p14="http://schemas.microsoft.com/office/powerpoint/2010/main" val="222745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can rename the two definitions of y with y1 and y2, but the use of y can refer to both the definitions y1 and y2 depending upon which path is taken during runtime. To consider both possibilities during compile time, we need to insert a phi function. A phi function takes multiple definitions of a variable, say v, as input and generates a new definition of v. </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a:t>
            </a:fld>
            <a:endParaRPr lang="en-IN"/>
          </a:p>
        </p:txBody>
      </p:sp>
    </p:spTree>
    <p:extLst>
      <p:ext uri="{BB962C8B-B14F-4D97-AF65-F5344CB8AC3E}">
        <p14:creationId xmlns:p14="http://schemas.microsoft.com/office/powerpoint/2010/main" val="3969995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7</a:t>
            </a:fld>
            <a:endParaRPr lang="en-IN"/>
          </a:p>
        </p:txBody>
      </p:sp>
    </p:spTree>
    <p:extLst>
      <p:ext uri="{BB962C8B-B14F-4D97-AF65-F5344CB8AC3E}">
        <p14:creationId xmlns:p14="http://schemas.microsoft.com/office/powerpoint/2010/main" val="3215601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phi functions will be needed at joins, a naïve approach would be to insert phi functions for all variables (whose definitions are reaching) at every join.</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154508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Inserting phi functions for all reaching variables may create extra definitions that are not needed. Some of these definitions can be removed by doing a live variable analysis.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362009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22-09-2022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22-09-2022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0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a:t>Lecture-8</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498656"/>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y3 = phi(y1, y2)</a:t>
            </a:r>
          </a:p>
          <a:p>
            <a:pPr algn="ctr"/>
            <a:r>
              <a:rPr lang="en-US" strike="sngStrike" dirty="0"/>
              <a:t>x= phi(x, x)</a:t>
            </a:r>
          </a:p>
          <a:p>
            <a:pPr algn="ctr"/>
            <a:r>
              <a:rPr lang="en-US" strike="sngStrike" dirty="0"/>
              <a:t>z = phi(z, z)</a:t>
            </a:r>
          </a:p>
          <a:p>
            <a:pPr algn="ctr"/>
            <a:r>
              <a:rPr lang="en-US" strike="sngStrike" dirty="0"/>
              <a:t>r = phi(r, r)</a:t>
            </a:r>
          </a:p>
          <a:p>
            <a:pPr algn="ctr"/>
            <a:r>
              <a:rPr lang="en-US" dirty="0"/>
              <a:t>x2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3952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3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2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54320" y="611632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6535420" y="4915912"/>
            <a:ext cx="362458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Insert phi function if multiple definitions of the same variable reach a join</a:t>
            </a:r>
          </a:p>
        </p:txBody>
      </p:sp>
    </p:spTree>
    <p:extLst>
      <p:ext uri="{BB962C8B-B14F-4D97-AF65-F5344CB8AC3E}">
        <p14:creationId xmlns:p14="http://schemas.microsoft.com/office/powerpoint/2010/main" val="130680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07BC-BE56-4538-A3AB-06A43F6BC298}"/>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4B0FEE5A-F137-416F-AFC9-64E7E323AD53}"/>
              </a:ext>
            </a:extLst>
          </p:cNvPr>
          <p:cNvSpPr>
            <a:spLocks noGrp="1"/>
          </p:cNvSpPr>
          <p:nvPr>
            <p:ph idx="1"/>
          </p:nvPr>
        </p:nvSpPr>
        <p:spPr/>
        <p:txBody>
          <a:bodyPr/>
          <a:lstStyle/>
          <a:p>
            <a:r>
              <a:rPr lang="en-US" dirty="0"/>
              <a:t>For each block </a:t>
            </a:r>
            <a:r>
              <a:rPr lang="en-US" dirty="0" err="1"/>
              <a:t>i</a:t>
            </a:r>
            <a:r>
              <a:rPr lang="en-US" dirty="0"/>
              <a:t>, “</a:t>
            </a:r>
            <a:r>
              <a:rPr lang="en-US" dirty="0">
                <a:solidFill>
                  <a:srgbClr val="FF0000"/>
                </a:solidFill>
              </a:rPr>
              <a:t>which are the nodes that will need a phi function for a definition “D” in block </a:t>
            </a:r>
            <a:r>
              <a:rPr lang="en-US" dirty="0" err="1">
                <a:solidFill>
                  <a:srgbClr val="FF0000"/>
                </a:solidFill>
              </a:rPr>
              <a:t>i</a:t>
            </a:r>
            <a:r>
              <a:rPr lang="en-US" dirty="0">
                <a:solidFill>
                  <a:srgbClr val="FF0000"/>
                </a:solidFill>
              </a:rPr>
              <a:t>?”</a:t>
            </a:r>
          </a:p>
        </p:txBody>
      </p:sp>
    </p:spTree>
    <p:extLst>
      <p:ext uri="{BB962C8B-B14F-4D97-AF65-F5344CB8AC3E}">
        <p14:creationId xmlns:p14="http://schemas.microsoft.com/office/powerpoint/2010/main" val="222923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a:p>
            <a:pPr algn="ctr"/>
            <a:r>
              <a:rPr lang="en-US" dirty="0"/>
              <a:t>z = 10</a:t>
            </a:r>
          </a:p>
          <a:p>
            <a:pPr algn="ctr"/>
            <a:r>
              <a:rPr lang="en-US" dirty="0"/>
              <a:t>y = 30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3135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strike="sngStrike" dirty="0"/>
              <a:t>x= phi(x, x)</a:t>
            </a:r>
          </a:p>
          <a:p>
            <a:pPr algn="ctr"/>
            <a:r>
              <a:rPr lang="en-US" strike="sngStrike"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2785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7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6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54320" y="608584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7917906" y="4643769"/>
            <a:ext cx="362458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a:t>
            </a:r>
          </a:p>
        </p:txBody>
      </p:sp>
      <p:sp>
        <p:nvSpPr>
          <p:cNvPr id="10" name="TextBox 9">
            <a:extLst>
              <a:ext uri="{FF2B5EF4-FFF2-40B4-BE49-F238E27FC236}">
                <a16:creationId xmlns:a16="http://schemas.microsoft.com/office/drawing/2014/main" id="{728A186C-F2F2-4516-BBDA-6263630CAEAE}"/>
              </a:ext>
            </a:extLst>
          </p:cNvPr>
          <p:cNvSpPr txBox="1"/>
          <p:nvPr/>
        </p:nvSpPr>
        <p:spPr>
          <a:xfrm>
            <a:off x="5791201" y="2123440"/>
            <a:ext cx="990600" cy="369332"/>
          </a:xfrm>
          <a:prstGeom prst="rect">
            <a:avLst/>
          </a:prstGeom>
          <a:noFill/>
        </p:spPr>
        <p:txBody>
          <a:bodyPr wrap="square" rtlCol="0">
            <a:spAutoFit/>
          </a:bodyPr>
          <a:lstStyle/>
          <a:p>
            <a:r>
              <a:rPr lang="en-US" b="1" dirty="0"/>
              <a:t>BB1</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537860" y="3603898"/>
            <a:ext cx="990600" cy="369332"/>
          </a:xfrm>
          <a:prstGeom prst="rect">
            <a:avLst/>
          </a:prstGeom>
          <a:noFill/>
        </p:spPr>
        <p:txBody>
          <a:bodyPr wrap="square" rtlCol="0">
            <a:spAutoFit/>
          </a:bodyPr>
          <a:lstStyle/>
          <a:p>
            <a:r>
              <a:rPr lang="en-US" b="1" dirty="0"/>
              <a:t>BB2</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186056" y="3701871"/>
            <a:ext cx="990600" cy="369332"/>
          </a:xfrm>
          <a:prstGeom prst="rect">
            <a:avLst/>
          </a:prstGeom>
          <a:noFill/>
        </p:spPr>
        <p:txBody>
          <a:bodyPr wrap="square" rtlCol="0">
            <a:spAutoFit/>
          </a:bodyPr>
          <a:lstStyle/>
          <a:p>
            <a:r>
              <a:rPr lang="en-US" b="1" dirty="0"/>
              <a:t>BB3</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542249"/>
            <a:ext cx="990600" cy="369332"/>
          </a:xfrm>
          <a:prstGeom prst="rect">
            <a:avLst/>
          </a:prstGeom>
          <a:noFill/>
        </p:spPr>
        <p:txBody>
          <a:bodyPr wrap="square" rtlCol="0">
            <a:spAutoFit/>
          </a:bodyPr>
          <a:lstStyle/>
          <a:p>
            <a:r>
              <a:rPr lang="en-US" b="1" dirty="0"/>
              <a:t>BB4</a:t>
            </a:r>
            <a:endParaRPr lang="en-IN" b="1" dirty="0"/>
          </a:p>
        </p:txBody>
      </p:sp>
    </p:spTree>
    <p:extLst>
      <p:ext uri="{BB962C8B-B14F-4D97-AF65-F5344CB8AC3E}">
        <p14:creationId xmlns:p14="http://schemas.microsoft.com/office/powerpoint/2010/main" val="29382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a:xfrm>
            <a:off x="838200" y="314325"/>
            <a:ext cx="10515600" cy="1325563"/>
          </a:xfrm>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602480" y="2560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580640" y="3677920"/>
            <a:ext cx="1930400" cy="50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614160" y="3637280"/>
            <a:ext cx="1930400" cy="70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strike="sngStrike" dirty="0"/>
              <a:t>x= phi(x, x)</a:t>
            </a:r>
          </a:p>
          <a:p>
            <a:pPr algn="ctr"/>
            <a:r>
              <a:rPr lang="en-US" strike="sngStrike"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293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18871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p:txBody>
      </p:sp>
      <p:cxnSp>
        <p:nvCxnSpPr>
          <p:cNvPr id="11" name="Straight Arrow Connector 10">
            <a:extLst>
              <a:ext uri="{FF2B5EF4-FFF2-40B4-BE49-F238E27FC236}">
                <a16:creationId xmlns:a16="http://schemas.microsoft.com/office/drawing/2014/main" id="{601FF478-EC14-464B-8059-7B10EF9B0A39}"/>
              </a:ext>
            </a:extLst>
          </p:cNvPr>
          <p:cNvCxnSpPr>
            <a:cxnSpLocks/>
            <a:stCxn id="4" idx="2"/>
            <a:endCxn id="5" idx="0"/>
          </p:cNvCxnSpPr>
          <p:nvPr/>
        </p:nvCxnSpPr>
        <p:spPr>
          <a:xfrm flipH="1">
            <a:off x="3545840" y="3362960"/>
            <a:ext cx="202184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341496"/>
            <a:ext cx="2260600" cy="2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545840" y="4182963"/>
            <a:ext cx="1772920" cy="36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2616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7917906" y="4643769"/>
            <a:ext cx="3624580"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a:t>
            </a:r>
          </a:p>
        </p:txBody>
      </p:sp>
      <p:sp>
        <p:nvSpPr>
          <p:cNvPr id="10" name="TextBox 9">
            <a:extLst>
              <a:ext uri="{FF2B5EF4-FFF2-40B4-BE49-F238E27FC236}">
                <a16:creationId xmlns:a16="http://schemas.microsoft.com/office/drawing/2014/main" id="{728A186C-F2F2-4516-BBDA-6263630CAEAE}"/>
              </a:ext>
            </a:extLst>
          </p:cNvPr>
          <p:cNvSpPr txBox="1"/>
          <p:nvPr/>
        </p:nvSpPr>
        <p:spPr>
          <a:xfrm>
            <a:off x="6004561" y="2672080"/>
            <a:ext cx="990600" cy="369332"/>
          </a:xfrm>
          <a:prstGeom prst="rect">
            <a:avLst/>
          </a:prstGeom>
          <a:noFill/>
        </p:spPr>
        <p:txBody>
          <a:bodyPr wrap="square" rtlCol="0">
            <a:spAutoFit/>
          </a:bodyPr>
          <a:lstStyle/>
          <a:p>
            <a:r>
              <a:rPr lang="en-US" b="1" dirty="0"/>
              <a:t>BB4</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903620" y="3664858"/>
            <a:ext cx="990600" cy="369332"/>
          </a:xfrm>
          <a:prstGeom prst="rect">
            <a:avLst/>
          </a:prstGeom>
          <a:noFill/>
        </p:spPr>
        <p:txBody>
          <a:bodyPr wrap="square" rtlCol="0">
            <a:spAutoFit/>
          </a:bodyPr>
          <a:lstStyle/>
          <a:p>
            <a:r>
              <a:rPr lang="en-US" b="1" dirty="0"/>
              <a:t>BB5</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023496" y="3681551"/>
            <a:ext cx="990600" cy="369332"/>
          </a:xfrm>
          <a:prstGeom prst="rect">
            <a:avLst/>
          </a:prstGeom>
          <a:noFill/>
        </p:spPr>
        <p:txBody>
          <a:bodyPr wrap="square" rtlCol="0">
            <a:spAutoFit/>
          </a:bodyPr>
          <a:lstStyle/>
          <a:p>
            <a:r>
              <a:rPr lang="en-US" b="1" dirty="0"/>
              <a:t>BB6</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552409"/>
            <a:ext cx="990600" cy="369332"/>
          </a:xfrm>
          <a:prstGeom prst="rect">
            <a:avLst/>
          </a:prstGeom>
          <a:noFill/>
        </p:spPr>
        <p:txBody>
          <a:bodyPr wrap="square" rtlCol="0">
            <a:spAutoFit/>
          </a:bodyPr>
          <a:lstStyle/>
          <a:p>
            <a:r>
              <a:rPr lang="en-US" b="1" dirty="0"/>
              <a:t>BB7</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17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25476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484290" y="1444173"/>
            <a:ext cx="990600" cy="369332"/>
          </a:xfrm>
          <a:prstGeom prst="rect">
            <a:avLst/>
          </a:prstGeom>
          <a:noFill/>
        </p:spPr>
        <p:txBody>
          <a:bodyPr wrap="square" rtlCol="0">
            <a:spAutoFit/>
          </a:bodyPr>
          <a:lstStyle/>
          <a:p>
            <a:r>
              <a:rPr lang="en-US" b="1" dirty="0"/>
              <a:t>BB2</a:t>
            </a:r>
            <a:endParaRPr lang="en-IN" b="1" dirty="0"/>
          </a:p>
        </p:txBody>
      </p:sp>
      <p:sp>
        <p:nvSpPr>
          <p:cNvPr id="23" name="Rectangle 22">
            <a:extLst>
              <a:ext uri="{FF2B5EF4-FFF2-40B4-BE49-F238E27FC236}">
                <a16:creationId xmlns:a16="http://schemas.microsoft.com/office/drawing/2014/main" id="{429E8CFA-06D3-453C-885E-0AAABFDF3BBE}"/>
              </a:ext>
            </a:extLst>
          </p:cNvPr>
          <p:cNvSpPr/>
          <p:nvPr/>
        </p:nvSpPr>
        <p:spPr>
          <a:xfrm>
            <a:off x="3076302" y="18389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a:t>
            </a:r>
          </a:p>
        </p:txBody>
      </p:sp>
      <p:cxnSp>
        <p:nvCxnSpPr>
          <p:cNvPr id="28" name="Straight Arrow Connector 27">
            <a:extLst>
              <a:ext uri="{FF2B5EF4-FFF2-40B4-BE49-F238E27FC236}">
                <a16:creationId xmlns:a16="http://schemas.microsoft.com/office/drawing/2014/main" id="{F05A61A7-DB41-4A3B-A058-A711CB367AAF}"/>
              </a:ext>
            </a:extLst>
          </p:cNvPr>
          <p:cNvCxnSpPr>
            <a:stCxn id="9" idx="2"/>
            <a:endCxn id="23" idx="0"/>
          </p:cNvCxnSpPr>
          <p:nvPr/>
        </p:nvCxnSpPr>
        <p:spPr>
          <a:xfrm>
            <a:off x="3922486" y="1579880"/>
            <a:ext cx="10160" cy="2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B3C31B-5CD2-4769-BA2C-24C20342731C}"/>
              </a:ext>
            </a:extLst>
          </p:cNvPr>
          <p:cNvCxnSpPr/>
          <p:nvPr/>
        </p:nvCxnSpPr>
        <p:spPr>
          <a:xfrm flipH="1">
            <a:off x="5567680" y="1847364"/>
            <a:ext cx="1566092" cy="70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BBA9F3E-72CD-42E1-863B-4003405953C8}"/>
              </a:ext>
            </a:extLst>
          </p:cNvPr>
          <p:cNvCxnSpPr>
            <a:stCxn id="23" idx="2"/>
            <a:endCxn id="4" idx="0"/>
          </p:cNvCxnSpPr>
          <p:nvPr/>
        </p:nvCxnSpPr>
        <p:spPr>
          <a:xfrm>
            <a:off x="3932646" y="2230120"/>
            <a:ext cx="1635034"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D10470C-FECF-499E-A513-25D3F01AFCB1}"/>
              </a:ext>
            </a:extLst>
          </p:cNvPr>
          <p:cNvSpPr txBox="1"/>
          <p:nvPr/>
        </p:nvSpPr>
        <p:spPr>
          <a:xfrm>
            <a:off x="4287521" y="1798320"/>
            <a:ext cx="990600" cy="369332"/>
          </a:xfrm>
          <a:prstGeom prst="rect">
            <a:avLst/>
          </a:prstGeom>
          <a:noFill/>
        </p:spPr>
        <p:txBody>
          <a:bodyPr wrap="square" rtlCol="0">
            <a:spAutoFit/>
          </a:bodyPr>
          <a:lstStyle/>
          <a:p>
            <a:r>
              <a:rPr lang="en-US" b="1" dirty="0"/>
              <a:t>BB3</a:t>
            </a:r>
            <a:endParaRPr lang="en-IN" b="1" dirty="0"/>
          </a:p>
        </p:txBody>
      </p:sp>
      <p:cxnSp>
        <p:nvCxnSpPr>
          <p:cNvPr id="48" name="Straight Arrow Connector 47">
            <a:extLst>
              <a:ext uri="{FF2B5EF4-FFF2-40B4-BE49-F238E27FC236}">
                <a16:creationId xmlns:a16="http://schemas.microsoft.com/office/drawing/2014/main" id="{99136EDF-486D-4027-80AD-EAB64451627F}"/>
              </a:ext>
            </a:extLst>
          </p:cNvPr>
          <p:cNvCxnSpPr>
            <a:stCxn id="4" idx="2"/>
            <a:endCxn id="6" idx="0"/>
          </p:cNvCxnSpPr>
          <p:nvPr/>
        </p:nvCxnSpPr>
        <p:spPr>
          <a:xfrm>
            <a:off x="5567680" y="3362960"/>
            <a:ext cx="201168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377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a:xfrm>
            <a:off x="838200" y="314325"/>
            <a:ext cx="10515600" cy="1325563"/>
          </a:xfrm>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602480" y="2560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580640" y="3677920"/>
            <a:ext cx="1930400" cy="505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614160" y="3637280"/>
            <a:ext cx="1930400" cy="70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strike="sngStrike" dirty="0"/>
              <a:t>x= phi(x, x)</a:t>
            </a:r>
          </a:p>
          <a:p>
            <a:pPr algn="ctr"/>
            <a:r>
              <a:rPr lang="en-US" strike="sngStrike"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293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18871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p:txBody>
      </p:sp>
      <p:cxnSp>
        <p:nvCxnSpPr>
          <p:cNvPr id="11" name="Straight Arrow Connector 10">
            <a:extLst>
              <a:ext uri="{FF2B5EF4-FFF2-40B4-BE49-F238E27FC236}">
                <a16:creationId xmlns:a16="http://schemas.microsoft.com/office/drawing/2014/main" id="{601FF478-EC14-464B-8059-7B10EF9B0A39}"/>
              </a:ext>
            </a:extLst>
          </p:cNvPr>
          <p:cNvCxnSpPr>
            <a:cxnSpLocks/>
            <a:stCxn id="4" idx="2"/>
            <a:endCxn id="5" idx="0"/>
          </p:cNvCxnSpPr>
          <p:nvPr/>
        </p:nvCxnSpPr>
        <p:spPr>
          <a:xfrm flipH="1">
            <a:off x="3545840" y="3362960"/>
            <a:ext cx="202184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341496"/>
            <a:ext cx="2260600" cy="210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545840" y="4182963"/>
            <a:ext cx="1772920" cy="36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2616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8A186C-F2F2-4516-BBDA-6263630CAEAE}"/>
              </a:ext>
            </a:extLst>
          </p:cNvPr>
          <p:cNvSpPr txBox="1"/>
          <p:nvPr/>
        </p:nvSpPr>
        <p:spPr>
          <a:xfrm>
            <a:off x="6004561" y="2672080"/>
            <a:ext cx="990600" cy="369332"/>
          </a:xfrm>
          <a:prstGeom prst="rect">
            <a:avLst/>
          </a:prstGeom>
          <a:noFill/>
        </p:spPr>
        <p:txBody>
          <a:bodyPr wrap="square" rtlCol="0">
            <a:spAutoFit/>
          </a:bodyPr>
          <a:lstStyle/>
          <a:p>
            <a:r>
              <a:rPr lang="en-US" b="1" dirty="0"/>
              <a:t>BB4</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873140" y="3603898"/>
            <a:ext cx="990600" cy="369332"/>
          </a:xfrm>
          <a:prstGeom prst="rect">
            <a:avLst/>
          </a:prstGeom>
          <a:noFill/>
        </p:spPr>
        <p:txBody>
          <a:bodyPr wrap="square" rtlCol="0">
            <a:spAutoFit/>
          </a:bodyPr>
          <a:lstStyle/>
          <a:p>
            <a:r>
              <a:rPr lang="en-US" b="1" dirty="0"/>
              <a:t>BB5</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043816" y="3701871"/>
            <a:ext cx="990600" cy="369332"/>
          </a:xfrm>
          <a:prstGeom prst="rect">
            <a:avLst/>
          </a:prstGeom>
          <a:noFill/>
        </p:spPr>
        <p:txBody>
          <a:bodyPr wrap="square" rtlCol="0">
            <a:spAutoFit/>
          </a:bodyPr>
          <a:lstStyle/>
          <a:p>
            <a:r>
              <a:rPr lang="en-US" b="1" dirty="0"/>
              <a:t>BB6</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552409"/>
            <a:ext cx="990600" cy="369332"/>
          </a:xfrm>
          <a:prstGeom prst="rect">
            <a:avLst/>
          </a:prstGeom>
          <a:noFill/>
        </p:spPr>
        <p:txBody>
          <a:bodyPr wrap="square" rtlCol="0">
            <a:spAutoFit/>
          </a:bodyPr>
          <a:lstStyle/>
          <a:p>
            <a:r>
              <a:rPr lang="en-US" b="1" dirty="0"/>
              <a:t>BB7</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174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25476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484290" y="1444173"/>
            <a:ext cx="990600" cy="369332"/>
          </a:xfrm>
          <a:prstGeom prst="rect">
            <a:avLst/>
          </a:prstGeom>
          <a:noFill/>
        </p:spPr>
        <p:txBody>
          <a:bodyPr wrap="square" rtlCol="0">
            <a:spAutoFit/>
          </a:bodyPr>
          <a:lstStyle/>
          <a:p>
            <a:r>
              <a:rPr lang="en-US" b="1" dirty="0"/>
              <a:t>BB2</a:t>
            </a:r>
            <a:endParaRPr lang="en-IN" b="1" dirty="0"/>
          </a:p>
        </p:txBody>
      </p:sp>
      <p:sp>
        <p:nvSpPr>
          <p:cNvPr id="23" name="Rectangle 22">
            <a:extLst>
              <a:ext uri="{FF2B5EF4-FFF2-40B4-BE49-F238E27FC236}">
                <a16:creationId xmlns:a16="http://schemas.microsoft.com/office/drawing/2014/main" id="{429E8CFA-06D3-453C-885E-0AAABFDF3BBE}"/>
              </a:ext>
            </a:extLst>
          </p:cNvPr>
          <p:cNvSpPr/>
          <p:nvPr/>
        </p:nvSpPr>
        <p:spPr>
          <a:xfrm>
            <a:off x="3076302" y="18389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a:t>
            </a:r>
          </a:p>
        </p:txBody>
      </p:sp>
      <p:cxnSp>
        <p:nvCxnSpPr>
          <p:cNvPr id="28" name="Straight Arrow Connector 27">
            <a:extLst>
              <a:ext uri="{FF2B5EF4-FFF2-40B4-BE49-F238E27FC236}">
                <a16:creationId xmlns:a16="http://schemas.microsoft.com/office/drawing/2014/main" id="{F05A61A7-DB41-4A3B-A058-A711CB367AAF}"/>
              </a:ext>
            </a:extLst>
          </p:cNvPr>
          <p:cNvCxnSpPr>
            <a:stCxn id="9" idx="2"/>
            <a:endCxn id="23" idx="0"/>
          </p:cNvCxnSpPr>
          <p:nvPr/>
        </p:nvCxnSpPr>
        <p:spPr>
          <a:xfrm>
            <a:off x="3922486" y="1579880"/>
            <a:ext cx="10160" cy="2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B3C31B-5CD2-4769-BA2C-24C20342731C}"/>
              </a:ext>
            </a:extLst>
          </p:cNvPr>
          <p:cNvCxnSpPr/>
          <p:nvPr/>
        </p:nvCxnSpPr>
        <p:spPr>
          <a:xfrm flipH="1">
            <a:off x="5567680" y="1847364"/>
            <a:ext cx="1566092" cy="70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BBA9F3E-72CD-42E1-863B-4003405953C8}"/>
              </a:ext>
            </a:extLst>
          </p:cNvPr>
          <p:cNvCxnSpPr>
            <a:stCxn id="23" idx="2"/>
            <a:endCxn id="4" idx="0"/>
          </p:cNvCxnSpPr>
          <p:nvPr/>
        </p:nvCxnSpPr>
        <p:spPr>
          <a:xfrm>
            <a:off x="3932646" y="2230120"/>
            <a:ext cx="1635034"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D10470C-FECF-499E-A513-25D3F01AFCB1}"/>
              </a:ext>
            </a:extLst>
          </p:cNvPr>
          <p:cNvSpPr txBox="1"/>
          <p:nvPr/>
        </p:nvSpPr>
        <p:spPr>
          <a:xfrm>
            <a:off x="4287521" y="1798320"/>
            <a:ext cx="990600" cy="369332"/>
          </a:xfrm>
          <a:prstGeom prst="rect">
            <a:avLst/>
          </a:prstGeom>
          <a:noFill/>
        </p:spPr>
        <p:txBody>
          <a:bodyPr wrap="square" rtlCol="0">
            <a:spAutoFit/>
          </a:bodyPr>
          <a:lstStyle/>
          <a:p>
            <a:r>
              <a:rPr lang="en-US" b="1" dirty="0"/>
              <a:t>BB3</a:t>
            </a:r>
            <a:endParaRPr lang="en-IN" b="1" dirty="0"/>
          </a:p>
        </p:txBody>
      </p:sp>
      <p:cxnSp>
        <p:nvCxnSpPr>
          <p:cNvPr id="48" name="Straight Arrow Connector 47">
            <a:extLst>
              <a:ext uri="{FF2B5EF4-FFF2-40B4-BE49-F238E27FC236}">
                <a16:creationId xmlns:a16="http://schemas.microsoft.com/office/drawing/2014/main" id="{99136EDF-486D-4027-80AD-EAB64451627F}"/>
              </a:ext>
            </a:extLst>
          </p:cNvPr>
          <p:cNvCxnSpPr>
            <a:stCxn id="4" idx="2"/>
            <a:endCxn id="6" idx="0"/>
          </p:cNvCxnSpPr>
          <p:nvPr/>
        </p:nvCxnSpPr>
        <p:spPr>
          <a:xfrm>
            <a:off x="5567680" y="3362960"/>
            <a:ext cx="201168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494A06-17F7-4E58-A7BC-100577A8957B}"/>
              </a:ext>
            </a:extLst>
          </p:cNvPr>
          <p:cNvSpPr txBox="1"/>
          <p:nvPr/>
        </p:nvSpPr>
        <p:spPr>
          <a:xfrm>
            <a:off x="8952050" y="2292452"/>
            <a:ext cx="3044007"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but B1 dominates at least one predecessor of B2.</a:t>
            </a:r>
          </a:p>
        </p:txBody>
      </p:sp>
    </p:spTree>
    <p:extLst>
      <p:ext uri="{BB962C8B-B14F-4D97-AF65-F5344CB8AC3E}">
        <p14:creationId xmlns:p14="http://schemas.microsoft.com/office/powerpoint/2010/main" val="181051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r>
              <a:rPr lang="en-US" strike="sngStrike" dirty="0"/>
              <a:t>)</a:t>
            </a:r>
          </a:p>
          <a:p>
            <a:pPr algn="ctr"/>
            <a:r>
              <a:rPr lang="en-US"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631920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4833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9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8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3632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cxnSpLocks/>
            <a:stCxn id="9" idx="2"/>
            <a:endCxn id="4" idx="0"/>
          </p:cNvCxnSpPr>
          <p:nvPr/>
        </p:nvCxnSpPr>
        <p:spPr>
          <a:xfrm>
            <a:off x="3922486" y="1874520"/>
            <a:ext cx="1370874" cy="24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8952050" y="2292452"/>
            <a:ext cx="3044007"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We need a phi function for a definition D in basic block B1 in some other basic block B2 if B1 doesn’t dominate B2, but B1 dominates at least one predecessor of B2.</a:t>
            </a:r>
          </a:p>
        </p:txBody>
      </p:sp>
      <p:sp>
        <p:nvSpPr>
          <p:cNvPr id="10" name="TextBox 9">
            <a:extLst>
              <a:ext uri="{FF2B5EF4-FFF2-40B4-BE49-F238E27FC236}">
                <a16:creationId xmlns:a16="http://schemas.microsoft.com/office/drawing/2014/main" id="{728A186C-F2F2-4516-BBDA-6263630CAEAE}"/>
              </a:ext>
            </a:extLst>
          </p:cNvPr>
          <p:cNvSpPr txBox="1"/>
          <p:nvPr/>
        </p:nvSpPr>
        <p:spPr>
          <a:xfrm>
            <a:off x="5791201" y="2123440"/>
            <a:ext cx="990600" cy="369332"/>
          </a:xfrm>
          <a:prstGeom prst="rect">
            <a:avLst/>
          </a:prstGeom>
          <a:noFill/>
        </p:spPr>
        <p:txBody>
          <a:bodyPr wrap="square" rtlCol="0">
            <a:spAutoFit/>
          </a:bodyPr>
          <a:lstStyle/>
          <a:p>
            <a:r>
              <a:rPr lang="en-US" b="1" dirty="0"/>
              <a:t>BB3</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537860" y="3603898"/>
            <a:ext cx="990600" cy="369332"/>
          </a:xfrm>
          <a:prstGeom prst="rect">
            <a:avLst/>
          </a:prstGeom>
          <a:noFill/>
        </p:spPr>
        <p:txBody>
          <a:bodyPr wrap="square" rtlCol="0">
            <a:spAutoFit/>
          </a:bodyPr>
          <a:lstStyle/>
          <a:p>
            <a:r>
              <a:rPr lang="en-US" b="1" dirty="0"/>
              <a:t>BB4</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186056" y="3701871"/>
            <a:ext cx="990600" cy="369332"/>
          </a:xfrm>
          <a:prstGeom prst="rect">
            <a:avLst/>
          </a:prstGeom>
          <a:noFill/>
        </p:spPr>
        <p:txBody>
          <a:bodyPr wrap="square" rtlCol="0">
            <a:spAutoFit/>
          </a:bodyPr>
          <a:lstStyle/>
          <a:p>
            <a:r>
              <a:rPr lang="en-US" b="1" dirty="0"/>
              <a:t>BB5</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613369"/>
            <a:ext cx="990600" cy="369332"/>
          </a:xfrm>
          <a:prstGeom prst="rect">
            <a:avLst/>
          </a:prstGeom>
          <a:noFill/>
        </p:spPr>
        <p:txBody>
          <a:bodyPr wrap="square" rtlCol="0">
            <a:spAutoFit/>
          </a:bodyPr>
          <a:lstStyle/>
          <a:p>
            <a:r>
              <a:rPr lang="en-US" b="1" dirty="0"/>
              <a:t>BB6</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7" name="Straight Arrow Connector 26">
            <a:extLst>
              <a:ext uri="{FF2B5EF4-FFF2-40B4-BE49-F238E27FC236}">
                <a16:creationId xmlns:a16="http://schemas.microsoft.com/office/drawing/2014/main" id="{DD9E97E1-4D47-49AB-8602-B65EA4ECA5F1}"/>
              </a:ext>
            </a:extLst>
          </p:cNvPr>
          <p:cNvCxnSpPr>
            <a:endCxn id="4" idx="0"/>
          </p:cNvCxnSpPr>
          <p:nvPr/>
        </p:nvCxnSpPr>
        <p:spPr>
          <a:xfrm flipH="1">
            <a:off x="5293360" y="1848803"/>
            <a:ext cx="1858554" cy="27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46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43764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565570" y="1383213"/>
            <a:ext cx="990600" cy="369332"/>
          </a:xfrm>
          <a:prstGeom prst="rect">
            <a:avLst/>
          </a:prstGeom>
          <a:noFill/>
        </p:spPr>
        <p:txBody>
          <a:bodyPr wrap="square" rtlCol="0">
            <a:spAutoFit/>
          </a:bodyPr>
          <a:lstStyle/>
          <a:p>
            <a:r>
              <a:rPr lang="en-US" b="1" dirty="0"/>
              <a:t>BB2</a:t>
            </a:r>
            <a:endParaRPr lang="en-IN" b="1" dirty="0"/>
          </a:p>
        </p:txBody>
      </p:sp>
      <p:cxnSp>
        <p:nvCxnSpPr>
          <p:cNvPr id="23" name="Straight Arrow Connector 22">
            <a:extLst>
              <a:ext uri="{FF2B5EF4-FFF2-40B4-BE49-F238E27FC236}">
                <a16:creationId xmlns:a16="http://schemas.microsoft.com/office/drawing/2014/main" id="{69773126-47CD-4806-BA49-4802E325F685}"/>
              </a:ext>
            </a:extLst>
          </p:cNvPr>
          <p:cNvCxnSpPr>
            <a:stCxn id="18" idx="2"/>
            <a:endCxn id="6" idx="0"/>
          </p:cNvCxnSpPr>
          <p:nvPr/>
        </p:nvCxnSpPr>
        <p:spPr>
          <a:xfrm>
            <a:off x="7133773" y="1852747"/>
            <a:ext cx="618307" cy="180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89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7B35-6BD8-4285-84EE-DAB82E37A1A0}"/>
              </a:ext>
            </a:extLst>
          </p:cNvPr>
          <p:cNvSpPr>
            <a:spLocks noGrp="1"/>
          </p:cNvSpPr>
          <p:nvPr>
            <p:ph type="title"/>
          </p:nvPr>
        </p:nvSpPr>
        <p:spPr/>
        <p:txBody>
          <a:bodyPr/>
          <a:lstStyle/>
          <a:p>
            <a:r>
              <a:rPr lang="en-US" dirty="0"/>
              <a:t>SSA</a:t>
            </a:r>
            <a:endParaRPr lang="en-IN" dirty="0"/>
          </a:p>
        </p:txBody>
      </p:sp>
      <p:sp>
        <p:nvSpPr>
          <p:cNvPr id="3" name="Content Placeholder 2">
            <a:extLst>
              <a:ext uri="{FF2B5EF4-FFF2-40B4-BE49-F238E27FC236}">
                <a16:creationId xmlns:a16="http://schemas.microsoft.com/office/drawing/2014/main" id="{4FBA9E62-90E2-4CAC-AB82-8088D856AC21}"/>
              </a:ext>
            </a:extLst>
          </p:cNvPr>
          <p:cNvSpPr>
            <a:spLocks noGrp="1"/>
          </p:cNvSpPr>
          <p:nvPr>
            <p:ph idx="1"/>
          </p:nvPr>
        </p:nvSpPr>
        <p:spPr/>
        <p:txBody>
          <a:bodyPr/>
          <a:lstStyle/>
          <a:p>
            <a:r>
              <a:rPr lang="en-US" dirty="0"/>
              <a:t>A definition in a basic block B1 can reach to the B1 itself (via a loop)</a:t>
            </a:r>
          </a:p>
          <a:p>
            <a:pPr lvl="1"/>
            <a:r>
              <a:rPr lang="en-US" dirty="0"/>
              <a:t>In that case, we may need a phi function </a:t>
            </a:r>
            <a:endParaRPr lang="en-IN" dirty="0"/>
          </a:p>
        </p:txBody>
      </p:sp>
      <p:sp>
        <p:nvSpPr>
          <p:cNvPr id="4" name="Rectangle 3">
            <a:extLst>
              <a:ext uri="{FF2B5EF4-FFF2-40B4-BE49-F238E27FC236}">
                <a16:creationId xmlns:a16="http://schemas.microsoft.com/office/drawing/2014/main" id="{C961E236-16A5-476E-9FBE-EDA1CD526623}"/>
              </a:ext>
            </a:extLst>
          </p:cNvPr>
          <p:cNvSpPr/>
          <p:nvPr/>
        </p:nvSpPr>
        <p:spPr>
          <a:xfrm>
            <a:off x="4288971" y="3505200"/>
            <a:ext cx="1360715"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ENTRY</a:t>
            </a:r>
            <a:endParaRPr lang="en-IN" dirty="0"/>
          </a:p>
        </p:txBody>
      </p:sp>
      <p:cxnSp>
        <p:nvCxnSpPr>
          <p:cNvPr id="6" name="Straight Arrow Connector 5">
            <a:extLst>
              <a:ext uri="{FF2B5EF4-FFF2-40B4-BE49-F238E27FC236}">
                <a16:creationId xmlns:a16="http://schemas.microsoft.com/office/drawing/2014/main" id="{E525FB17-71AE-4C8A-8A03-202DAFB84BD6}"/>
              </a:ext>
            </a:extLst>
          </p:cNvPr>
          <p:cNvCxnSpPr>
            <a:stCxn id="4" idx="2"/>
          </p:cNvCxnSpPr>
          <p:nvPr/>
        </p:nvCxnSpPr>
        <p:spPr>
          <a:xfrm flipH="1">
            <a:off x="4953000" y="3929743"/>
            <a:ext cx="16329" cy="370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5BC3BD0-B76D-4F05-86A8-04282363BF8D}"/>
              </a:ext>
            </a:extLst>
          </p:cNvPr>
          <p:cNvSpPr/>
          <p:nvPr/>
        </p:nvSpPr>
        <p:spPr>
          <a:xfrm>
            <a:off x="4365171" y="4354286"/>
            <a:ext cx="1284515" cy="424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10</a:t>
            </a:r>
            <a:endParaRPr lang="en-IN" dirty="0"/>
          </a:p>
        </p:txBody>
      </p:sp>
      <p:cxnSp>
        <p:nvCxnSpPr>
          <p:cNvPr id="9" name="Straight Arrow Connector 8">
            <a:extLst>
              <a:ext uri="{FF2B5EF4-FFF2-40B4-BE49-F238E27FC236}">
                <a16:creationId xmlns:a16="http://schemas.microsoft.com/office/drawing/2014/main" id="{CAD905C7-E27C-4046-9619-2B71566F29FE}"/>
              </a:ext>
            </a:extLst>
          </p:cNvPr>
          <p:cNvCxnSpPr/>
          <p:nvPr/>
        </p:nvCxnSpPr>
        <p:spPr>
          <a:xfrm>
            <a:off x="4969329" y="4815792"/>
            <a:ext cx="0" cy="485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5DC1F70-A5B9-4CAF-AE5F-BC115246A9D4}"/>
              </a:ext>
            </a:extLst>
          </p:cNvPr>
          <p:cNvSpPr/>
          <p:nvPr/>
        </p:nvSpPr>
        <p:spPr>
          <a:xfrm>
            <a:off x="4365172" y="5312228"/>
            <a:ext cx="1328058" cy="48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x = 20</a:t>
            </a:r>
            <a:endParaRPr lang="en-IN" dirty="0"/>
          </a:p>
        </p:txBody>
      </p:sp>
      <p:cxnSp>
        <p:nvCxnSpPr>
          <p:cNvPr id="12" name="Straight Arrow Connector 11">
            <a:extLst>
              <a:ext uri="{FF2B5EF4-FFF2-40B4-BE49-F238E27FC236}">
                <a16:creationId xmlns:a16="http://schemas.microsoft.com/office/drawing/2014/main" id="{64E0A242-9669-4867-A35A-7AA81CE2096B}"/>
              </a:ext>
            </a:extLst>
          </p:cNvPr>
          <p:cNvCxnSpPr>
            <a:cxnSpLocks/>
            <a:stCxn id="10" idx="2"/>
          </p:cNvCxnSpPr>
          <p:nvPr/>
        </p:nvCxnSpPr>
        <p:spPr>
          <a:xfrm>
            <a:off x="5029201" y="5802087"/>
            <a:ext cx="21770" cy="29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40D9002-7830-45B3-B107-1DC6CCFD52F5}"/>
              </a:ext>
            </a:extLst>
          </p:cNvPr>
          <p:cNvSpPr/>
          <p:nvPr/>
        </p:nvSpPr>
        <p:spPr>
          <a:xfrm>
            <a:off x="4441372" y="6085112"/>
            <a:ext cx="1251857" cy="424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EXIT</a:t>
            </a:r>
            <a:endParaRPr lang="en-IN" dirty="0"/>
          </a:p>
        </p:txBody>
      </p:sp>
      <p:sp>
        <p:nvSpPr>
          <p:cNvPr id="19" name="TextBox 18">
            <a:extLst>
              <a:ext uri="{FF2B5EF4-FFF2-40B4-BE49-F238E27FC236}">
                <a16:creationId xmlns:a16="http://schemas.microsoft.com/office/drawing/2014/main" id="{ABC9D6AF-8F2F-4CE5-BC8D-DF462C9FC91F}"/>
              </a:ext>
            </a:extLst>
          </p:cNvPr>
          <p:cNvSpPr txBox="1"/>
          <p:nvPr/>
        </p:nvSpPr>
        <p:spPr>
          <a:xfrm>
            <a:off x="8044543" y="3788229"/>
            <a:ext cx="3494312" cy="193899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this example, we need a phi function for definition in BB2 in the BB2 itself, but BB2 dominates BB2. </a:t>
            </a:r>
            <a:endParaRPr lang="en-IN" sz="24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4BDCDD3-92C9-4960-AF83-33109A3D2B6D}"/>
              </a:ext>
            </a:extLst>
          </p:cNvPr>
          <p:cNvSpPr txBox="1"/>
          <p:nvPr/>
        </p:nvSpPr>
        <p:spPr>
          <a:xfrm>
            <a:off x="5268685" y="4278811"/>
            <a:ext cx="990600" cy="369332"/>
          </a:xfrm>
          <a:prstGeom prst="rect">
            <a:avLst/>
          </a:prstGeom>
          <a:noFill/>
        </p:spPr>
        <p:txBody>
          <a:bodyPr wrap="square" rtlCol="0">
            <a:spAutoFit/>
          </a:bodyPr>
          <a:lstStyle/>
          <a:p>
            <a:r>
              <a:rPr lang="en-US" b="1" dirty="0"/>
              <a:t>BB1</a:t>
            </a:r>
            <a:endParaRPr lang="en-IN" b="1" dirty="0"/>
          </a:p>
        </p:txBody>
      </p:sp>
      <p:sp>
        <p:nvSpPr>
          <p:cNvPr id="23" name="TextBox 22">
            <a:extLst>
              <a:ext uri="{FF2B5EF4-FFF2-40B4-BE49-F238E27FC236}">
                <a16:creationId xmlns:a16="http://schemas.microsoft.com/office/drawing/2014/main" id="{B1D3CA74-30FE-4DB2-BA2E-E8ED9E11D80B}"/>
              </a:ext>
            </a:extLst>
          </p:cNvPr>
          <p:cNvSpPr txBox="1"/>
          <p:nvPr/>
        </p:nvSpPr>
        <p:spPr>
          <a:xfrm>
            <a:off x="5312228" y="5312954"/>
            <a:ext cx="990600" cy="369332"/>
          </a:xfrm>
          <a:prstGeom prst="rect">
            <a:avLst/>
          </a:prstGeom>
          <a:noFill/>
        </p:spPr>
        <p:txBody>
          <a:bodyPr wrap="square" rtlCol="0">
            <a:spAutoFit/>
          </a:bodyPr>
          <a:lstStyle/>
          <a:p>
            <a:r>
              <a:rPr lang="en-US" b="1" dirty="0"/>
              <a:t>BB2</a:t>
            </a:r>
            <a:endParaRPr lang="en-IN" b="1" dirty="0"/>
          </a:p>
        </p:txBody>
      </p:sp>
      <p:cxnSp>
        <p:nvCxnSpPr>
          <p:cNvPr id="11" name="Connector: Curved 10">
            <a:extLst>
              <a:ext uri="{FF2B5EF4-FFF2-40B4-BE49-F238E27FC236}">
                <a16:creationId xmlns:a16="http://schemas.microsoft.com/office/drawing/2014/main" id="{56491282-9D7B-0BDE-56D9-6CFFD7BC1C36}"/>
              </a:ext>
            </a:extLst>
          </p:cNvPr>
          <p:cNvCxnSpPr>
            <a:stCxn id="10" idx="2"/>
            <a:endCxn id="10" idx="0"/>
          </p:cNvCxnSpPr>
          <p:nvPr/>
        </p:nvCxnSpPr>
        <p:spPr>
          <a:xfrm rot="5400000" flipH="1">
            <a:off x="4784271" y="5557158"/>
            <a:ext cx="489859" cy="12700"/>
          </a:xfrm>
          <a:prstGeom prst="curvedConnector5">
            <a:avLst>
              <a:gd name="adj1" fmla="val -46666"/>
              <a:gd name="adj2" fmla="val 9374646"/>
              <a:gd name="adj3" fmla="val 14666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53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07BC-BE56-4538-A3AB-06A43F6BC298}"/>
              </a:ext>
            </a:extLst>
          </p:cNvPr>
          <p:cNvSpPr>
            <a:spLocks noGrp="1"/>
          </p:cNvSpPr>
          <p:nvPr>
            <p:ph type="title"/>
          </p:nvPr>
        </p:nvSpPr>
        <p:spPr/>
        <p:txBody>
          <a:bodyPr/>
          <a:lstStyle/>
          <a:p>
            <a:r>
              <a:rPr lang="en-US" dirty="0"/>
              <a:t>SSA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0FEE5A-F137-416F-AFC9-64E7E323AD53}"/>
                  </a:ext>
                </a:extLst>
              </p:cNvPr>
              <p:cNvSpPr>
                <a:spLocks noGrp="1"/>
              </p:cNvSpPr>
              <p:nvPr>
                <p:ph idx="1"/>
              </p:nvPr>
            </p:nvSpPr>
            <p:spPr/>
            <p:txBody>
              <a:bodyPr/>
              <a:lstStyle/>
              <a:p>
                <a:r>
                  <a:rPr lang="en-US" dirty="0"/>
                  <a:t>For each block </a:t>
                </a:r>
                <a:r>
                  <a:rPr lang="en-US" dirty="0" err="1"/>
                  <a:t>i</a:t>
                </a:r>
                <a:r>
                  <a:rPr lang="en-US" dirty="0"/>
                  <a:t>, “</a:t>
                </a:r>
                <a:r>
                  <a:rPr lang="en-US" dirty="0">
                    <a:solidFill>
                      <a:srgbClr val="FF0000"/>
                    </a:solidFill>
                  </a:rPr>
                  <a:t>which are the nodes that will need a phi function for a definition “D” in block </a:t>
                </a:r>
                <a:r>
                  <a:rPr lang="en-US" dirty="0" err="1">
                    <a:solidFill>
                      <a:srgbClr val="FF0000"/>
                    </a:solidFill>
                  </a:rPr>
                  <a:t>i</a:t>
                </a:r>
                <a:r>
                  <a:rPr lang="en-US" dirty="0">
                    <a:solidFill>
                      <a:srgbClr val="FF0000"/>
                    </a:solidFill>
                  </a:rPr>
                  <a:t>?”</a:t>
                </a:r>
              </a:p>
              <a:p>
                <a:pPr lvl="1"/>
                <a:r>
                  <a:rPr lang="en-US" dirty="0"/>
                  <a:t>all nodes j, where </a:t>
                </a:r>
                <a:r>
                  <a:rPr lang="en-US" dirty="0" err="1"/>
                  <a:t>i</a:t>
                </a:r>
                <a:r>
                  <a:rPr lang="en-US" dirty="0"/>
                  <a:t> dominates at least one predecessor of j</a:t>
                </a:r>
              </a:p>
              <a:p>
                <a:pPr lvl="1"/>
                <a:r>
                  <a:rPr lang="en-US" dirty="0"/>
                  <a:t> </a:t>
                </a:r>
                <a:r>
                  <a:rPr lang="en-US" dirty="0" err="1"/>
                  <a:t>i</a:t>
                </a:r>
                <a:r>
                  <a:rPr lang="en-US" dirty="0"/>
                  <a:t> doesn’t strictly dominate j</a:t>
                </a:r>
              </a:p>
              <a:p>
                <a:pPr lvl="2"/>
                <a:r>
                  <a:rPr lang="en-US" dirty="0" err="1"/>
                  <a:t>i</a:t>
                </a:r>
                <a:r>
                  <a:rPr lang="en-US" dirty="0"/>
                  <a:t> </a:t>
                </a:r>
                <a14:m>
                  <m:oMath xmlns:m="http://schemas.openxmlformats.org/officeDocument/2006/math">
                    <m:r>
                      <a:rPr lang="en-US" b="0" i="1" smtClean="0">
                        <a:latin typeface="Cambria Math" panose="02040503050406030204" pitchFamily="18" charset="0"/>
                      </a:rPr>
                      <m:t>∉</m:t>
                    </m:r>
                  </m:oMath>
                </a14:m>
                <a:r>
                  <a:rPr lang="en-US" dirty="0"/>
                  <a:t> Dom(j) – {j}</a:t>
                </a:r>
              </a:p>
              <a:p>
                <a:pPr lvl="2"/>
                <a:endParaRPr lang="en-US" dirty="0"/>
              </a:p>
              <a:p>
                <a:pPr lvl="2"/>
                <a:endParaRPr lang="en-US" dirty="0"/>
              </a:p>
              <a:p>
                <a:pPr lvl="2"/>
                <a:endParaRPr lang="en-US" dirty="0"/>
              </a:p>
              <a:p>
                <a:r>
                  <a:rPr lang="en-US" dirty="0"/>
                  <a:t>We call the collection of nodes with the above property with respect to </a:t>
                </a:r>
                <a:r>
                  <a:rPr lang="en-US" dirty="0" err="1"/>
                  <a:t>i</a:t>
                </a:r>
                <a:r>
                  <a:rPr lang="en-US" dirty="0"/>
                  <a:t> the </a:t>
                </a:r>
                <a:r>
                  <a:rPr lang="en-US" i="1" dirty="0"/>
                  <a:t>dominance frontier </a:t>
                </a:r>
                <a:r>
                  <a:rPr lang="en-US" dirty="0"/>
                  <a:t>of </a:t>
                </a:r>
                <a:r>
                  <a:rPr lang="en-US" dirty="0" err="1"/>
                  <a:t>i</a:t>
                </a:r>
                <a:r>
                  <a:rPr lang="en-US" dirty="0"/>
                  <a:t>, denoted DF(</a:t>
                </a:r>
                <a:r>
                  <a:rPr lang="en-US" dirty="0" err="1"/>
                  <a:t>i</a:t>
                </a:r>
                <a:r>
                  <a:rPr lang="en-US" dirty="0"/>
                  <a:t>)</a:t>
                </a:r>
              </a:p>
            </p:txBody>
          </p:sp>
        </mc:Choice>
        <mc:Fallback xmlns="">
          <p:sp>
            <p:nvSpPr>
              <p:cNvPr id="3" name="Content Placeholder 2">
                <a:extLst>
                  <a:ext uri="{FF2B5EF4-FFF2-40B4-BE49-F238E27FC236}">
                    <a16:creationId xmlns:a16="http://schemas.microsoft.com/office/drawing/2014/main" id="{4B0FEE5A-F137-416F-AFC9-64E7E323AD53}"/>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7099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930B-3B49-4802-B58F-92598CCF19BE}"/>
              </a:ext>
            </a:extLst>
          </p:cNvPr>
          <p:cNvSpPr>
            <a:spLocks noGrp="1"/>
          </p:cNvSpPr>
          <p:nvPr>
            <p:ph type="title"/>
          </p:nvPr>
        </p:nvSpPr>
        <p:spPr/>
        <p:txBody>
          <a:bodyPr/>
          <a:lstStyle/>
          <a:p>
            <a:r>
              <a:rPr lang="en-US" dirty="0"/>
              <a:t>Immediate dominator</a:t>
            </a:r>
          </a:p>
        </p:txBody>
      </p:sp>
      <p:sp>
        <p:nvSpPr>
          <p:cNvPr id="3" name="Content Placeholder 2">
            <a:extLst>
              <a:ext uri="{FF2B5EF4-FFF2-40B4-BE49-F238E27FC236}">
                <a16:creationId xmlns:a16="http://schemas.microsoft.com/office/drawing/2014/main" id="{5593E8DF-598C-4DED-BFCA-EC9125D75DAB}"/>
              </a:ext>
            </a:extLst>
          </p:cNvPr>
          <p:cNvSpPr>
            <a:spLocks noGrp="1"/>
          </p:cNvSpPr>
          <p:nvPr>
            <p:ph idx="1"/>
          </p:nvPr>
        </p:nvSpPr>
        <p:spPr/>
        <p:txBody>
          <a:bodyPr/>
          <a:lstStyle/>
          <a:p>
            <a:r>
              <a:rPr lang="en-US" dirty="0"/>
              <a:t>Given a node n in a flow graph, the set of nodes that strictly dominate n is given by Dom(n) – {n}</a:t>
            </a:r>
          </a:p>
          <a:p>
            <a:pPr lvl="1"/>
            <a:r>
              <a:rPr lang="en-US" dirty="0"/>
              <a:t>Where Dom(n) is the set of dominators of n</a:t>
            </a:r>
          </a:p>
          <a:p>
            <a:endParaRPr lang="en-US" dirty="0"/>
          </a:p>
          <a:p>
            <a:r>
              <a:rPr lang="en-US" dirty="0"/>
              <a:t>The node which is closest to n in the set of strict dominators is called the </a:t>
            </a:r>
            <a:r>
              <a:rPr lang="en-US" i="1" dirty="0"/>
              <a:t>immediate dominator </a:t>
            </a:r>
            <a:r>
              <a:rPr lang="en-US" dirty="0"/>
              <a:t>of n, denoted </a:t>
            </a:r>
            <a:r>
              <a:rPr lang="en-US" dirty="0" err="1"/>
              <a:t>IDom</a:t>
            </a:r>
            <a:r>
              <a:rPr lang="en-US" dirty="0"/>
              <a:t>(n)</a:t>
            </a:r>
          </a:p>
        </p:txBody>
      </p:sp>
    </p:spTree>
    <p:extLst>
      <p:ext uri="{BB962C8B-B14F-4D97-AF65-F5344CB8AC3E}">
        <p14:creationId xmlns:p14="http://schemas.microsoft.com/office/powerpoint/2010/main" val="3732662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7AEF-AD40-40FA-AC63-97A9D5AD5834}"/>
              </a:ext>
            </a:extLst>
          </p:cNvPr>
          <p:cNvSpPr>
            <a:spLocks noGrp="1"/>
          </p:cNvSpPr>
          <p:nvPr>
            <p:ph type="title"/>
          </p:nvPr>
        </p:nvSpPr>
        <p:spPr/>
        <p:txBody>
          <a:bodyPr/>
          <a:lstStyle/>
          <a:p>
            <a:r>
              <a:rPr lang="en-US" dirty="0"/>
              <a:t>Immediate dominator</a:t>
            </a:r>
          </a:p>
        </p:txBody>
      </p:sp>
      <p:sp>
        <p:nvSpPr>
          <p:cNvPr id="3" name="Content Placeholder 2">
            <a:extLst>
              <a:ext uri="{FF2B5EF4-FFF2-40B4-BE49-F238E27FC236}">
                <a16:creationId xmlns:a16="http://schemas.microsoft.com/office/drawing/2014/main" id="{47850D5A-BC31-4AF0-AE71-9E16542CE49D}"/>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B1E2EF5F-D0A2-4F70-B331-68D73BF5A69D}"/>
              </a:ext>
            </a:extLst>
          </p:cNvPr>
          <p:cNvSpPr txBox="1"/>
          <p:nvPr/>
        </p:nvSpPr>
        <p:spPr>
          <a:xfrm>
            <a:off x="4775200" y="1950720"/>
            <a:ext cx="1320800" cy="369332"/>
          </a:xfrm>
          <a:prstGeom prst="rect">
            <a:avLst/>
          </a:prstGeom>
          <a:noFill/>
        </p:spPr>
        <p:txBody>
          <a:bodyPr wrap="square" rtlCol="0">
            <a:spAutoFit/>
          </a:bodyPr>
          <a:lstStyle/>
          <a:p>
            <a:r>
              <a:rPr lang="en-US" dirty="0"/>
              <a:t>B0</a:t>
            </a:r>
          </a:p>
        </p:txBody>
      </p:sp>
      <p:sp>
        <p:nvSpPr>
          <p:cNvPr id="5" name="TextBox 4">
            <a:extLst>
              <a:ext uri="{FF2B5EF4-FFF2-40B4-BE49-F238E27FC236}">
                <a16:creationId xmlns:a16="http://schemas.microsoft.com/office/drawing/2014/main" id="{40A33A67-224F-41CB-9045-5A9038F73B98}"/>
              </a:ext>
            </a:extLst>
          </p:cNvPr>
          <p:cNvSpPr txBox="1"/>
          <p:nvPr/>
        </p:nvSpPr>
        <p:spPr>
          <a:xfrm>
            <a:off x="4775200" y="2753360"/>
            <a:ext cx="1320800" cy="369332"/>
          </a:xfrm>
          <a:prstGeom prst="rect">
            <a:avLst/>
          </a:prstGeom>
          <a:noFill/>
        </p:spPr>
        <p:txBody>
          <a:bodyPr wrap="square" rtlCol="0">
            <a:spAutoFit/>
          </a:bodyPr>
          <a:lstStyle/>
          <a:p>
            <a:r>
              <a:rPr lang="en-US" dirty="0"/>
              <a:t>B1</a:t>
            </a:r>
          </a:p>
        </p:txBody>
      </p:sp>
      <p:sp>
        <p:nvSpPr>
          <p:cNvPr id="6" name="TextBox 5">
            <a:extLst>
              <a:ext uri="{FF2B5EF4-FFF2-40B4-BE49-F238E27FC236}">
                <a16:creationId xmlns:a16="http://schemas.microsoft.com/office/drawing/2014/main" id="{30E1F2FA-6A23-4D37-9D9E-AC8BD78F3C60}"/>
              </a:ext>
            </a:extLst>
          </p:cNvPr>
          <p:cNvSpPr txBox="1"/>
          <p:nvPr/>
        </p:nvSpPr>
        <p:spPr>
          <a:xfrm>
            <a:off x="3820160" y="3434080"/>
            <a:ext cx="1320800" cy="369332"/>
          </a:xfrm>
          <a:prstGeom prst="rect">
            <a:avLst/>
          </a:prstGeom>
          <a:noFill/>
        </p:spPr>
        <p:txBody>
          <a:bodyPr wrap="square" rtlCol="0">
            <a:spAutoFit/>
          </a:bodyPr>
          <a:lstStyle/>
          <a:p>
            <a:r>
              <a:rPr lang="en-US" dirty="0"/>
              <a:t>B2</a:t>
            </a:r>
          </a:p>
        </p:txBody>
      </p:sp>
      <p:sp>
        <p:nvSpPr>
          <p:cNvPr id="7" name="TextBox 6">
            <a:extLst>
              <a:ext uri="{FF2B5EF4-FFF2-40B4-BE49-F238E27FC236}">
                <a16:creationId xmlns:a16="http://schemas.microsoft.com/office/drawing/2014/main" id="{EB7CD53C-31BA-4B42-B64E-ABEBF166785E}"/>
              </a:ext>
            </a:extLst>
          </p:cNvPr>
          <p:cNvSpPr txBox="1"/>
          <p:nvPr/>
        </p:nvSpPr>
        <p:spPr>
          <a:xfrm>
            <a:off x="5852160" y="3495040"/>
            <a:ext cx="1320800" cy="369332"/>
          </a:xfrm>
          <a:prstGeom prst="rect">
            <a:avLst/>
          </a:prstGeom>
          <a:noFill/>
        </p:spPr>
        <p:txBody>
          <a:bodyPr wrap="square" rtlCol="0">
            <a:spAutoFit/>
          </a:bodyPr>
          <a:lstStyle/>
          <a:p>
            <a:r>
              <a:rPr lang="en-US" dirty="0"/>
              <a:t>B5</a:t>
            </a:r>
          </a:p>
        </p:txBody>
      </p:sp>
      <p:sp>
        <p:nvSpPr>
          <p:cNvPr id="8" name="TextBox 7">
            <a:extLst>
              <a:ext uri="{FF2B5EF4-FFF2-40B4-BE49-F238E27FC236}">
                <a16:creationId xmlns:a16="http://schemas.microsoft.com/office/drawing/2014/main" id="{E29BC1B2-4E26-4EF0-BB84-DAC1F8A46EA0}"/>
              </a:ext>
            </a:extLst>
          </p:cNvPr>
          <p:cNvSpPr txBox="1"/>
          <p:nvPr/>
        </p:nvSpPr>
        <p:spPr>
          <a:xfrm>
            <a:off x="5394960" y="4175760"/>
            <a:ext cx="1320800" cy="369332"/>
          </a:xfrm>
          <a:prstGeom prst="rect">
            <a:avLst/>
          </a:prstGeom>
          <a:noFill/>
        </p:spPr>
        <p:txBody>
          <a:bodyPr wrap="square" rtlCol="0">
            <a:spAutoFit/>
          </a:bodyPr>
          <a:lstStyle/>
          <a:p>
            <a:r>
              <a:rPr lang="en-US" dirty="0"/>
              <a:t>B6</a:t>
            </a:r>
          </a:p>
        </p:txBody>
      </p:sp>
      <p:sp>
        <p:nvSpPr>
          <p:cNvPr id="9" name="TextBox 8">
            <a:extLst>
              <a:ext uri="{FF2B5EF4-FFF2-40B4-BE49-F238E27FC236}">
                <a16:creationId xmlns:a16="http://schemas.microsoft.com/office/drawing/2014/main" id="{7E770FB6-073F-4EBF-B2C9-53267D5A8531}"/>
              </a:ext>
            </a:extLst>
          </p:cNvPr>
          <p:cNvSpPr txBox="1"/>
          <p:nvPr/>
        </p:nvSpPr>
        <p:spPr>
          <a:xfrm>
            <a:off x="6583680" y="4135120"/>
            <a:ext cx="1320800" cy="369332"/>
          </a:xfrm>
          <a:prstGeom prst="rect">
            <a:avLst/>
          </a:prstGeom>
          <a:noFill/>
        </p:spPr>
        <p:txBody>
          <a:bodyPr wrap="square" rtlCol="0">
            <a:spAutoFit/>
          </a:bodyPr>
          <a:lstStyle/>
          <a:p>
            <a:r>
              <a:rPr lang="en-US" dirty="0"/>
              <a:t>B8</a:t>
            </a:r>
          </a:p>
        </p:txBody>
      </p:sp>
      <p:sp>
        <p:nvSpPr>
          <p:cNvPr id="10" name="TextBox 9">
            <a:extLst>
              <a:ext uri="{FF2B5EF4-FFF2-40B4-BE49-F238E27FC236}">
                <a16:creationId xmlns:a16="http://schemas.microsoft.com/office/drawing/2014/main" id="{75180C21-3F7B-47DC-92BC-E06850FD6162}"/>
              </a:ext>
            </a:extLst>
          </p:cNvPr>
          <p:cNvSpPr txBox="1"/>
          <p:nvPr/>
        </p:nvSpPr>
        <p:spPr>
          <a:xfrm>
            <a:off x="5933440" y="4815840"/>
            <a:ext cx="1320800" cy="369332"/>
          </a:xfrm>
          <a:prstGeom prst="rect">
            <a:avLst/>
          </a:prstGeom>
          <a:noFill/>
        </p:spPr>
        <p:txBody>
          <a:bodyPr wrap="square" rtlCol="0">
            <a:spAutoFit/>
          </a:bodyPr>
          <a:lstStyle/>
          <a:p>
            <a:r>
              <a:rPr lang="en-US" dirty="0"/>
              <a:t>B7</a:t>
            </a:r>
          </a:p>
        </p:txBody>
      </p:sp>
      <p:sp>
        <p:nvSpPr>
          <p:cNvPr id="11" name="TextBox 10">
            <a:extLst>
              <a:ext uri="{FF2B5EF4-FFF2-40B4-BE49-F238E27FC236}">
                <a16:creationId xmlns:a16="http://schemas.microsoft.com/office/drawing/2014/main" id="{B51CB004-D9AE-4D2E-8E47-31BA0ADB7B31}"/>
              </a:ext>
            </a:extLst>
          </p:cNvPr>
          <p:cNvSpPr txBox="1"/>
          <p:nvPr/>
        </p:nvSpPr>
        <p:spPr>
          <a:xfrm>
            <a:off x="4836160" y="5445760"/>
            <a:ext cx="1320800" cy="369332"/>
          </a:xfrm>
          <a:prstGeom prst="rect">
            <a:avLst/>
          </a:prstGeom>
          <a:noFill/>
        </p:spPr>
        <p:txBody>
          <a:bodyPr wrap="square" rtlCol="0">
            <a:spAutoFit/>
          </a:bodyPr>
          <a:lstStyle/>
          <a:p>
            <a:r>
              <a:rPr lang="en-US" dirty="0"/>
              <a:t>B3</a:t>
            </a:r>
          </a:p>
        </p:txBody>
      </p:sp>
      <p:sp>
        <p:nvSpPr>
          <p:cNvPr id="12" name="TextBox 11">
            <a:extLst>
              <a:ext uri="{FF2B5EF4-FFF2-40B4-BE49-F238E27FC236}">
                <a16:creationId xmlns:a16="http://schemas.microsoft.com/office/drawing/2014/main" id="{D6622110-47BB-4AD9-B1FF-E1A0C552C282}"/>
              </a:ext>
            </a:extLst>
          </p:cNvPr>
          <p:cNvSpPr txBox="1"/>
          <p:nvPr/>
        </p:nvSpPr>
        <p:spPr>
          <a:xfrm>
            <a:off x="4856480" y="6014720"/>
            <a:ext cx="1320800" cy="369332"/>
          </a:xfrm>
          <a:prstGeom prst="rect">
            <a:avLst/>
          </a:prstGeom>
          <a:noFill/>
        </p:spPr>
        <p:txBody>
          <a:bodyPr wrap="square" rtlCol="0">
            <a:spAutoFit/>
          </a:bodyPr>
          <a:lstStyle/>
          <a:p>
            <a:r>
              <a:rPr lang="en-US" dirty="0"/>
              <a:t>B4</a:t>
            </a:r>
          </a:p>
        </p:txBody>
      </p:sp>
      <p:cxnSp>
        <p:nvCxnSpPr>
          <p:cNvPr id="14" name="Straight Arrow Connector 13">
            <a:extLst>
              <a:ext uri="{FF2B5EF4-FFF2-40B4-BE49-F238E27FC236}">
                <a16:creationId xmlns:a16="http://schemas.microsoft.com/office/drawing/2014/main" id="{631E2A18-AC72-4B09-AF53-84E574935940}"/>
              </a:ext>
            </a:extLst>
          </p:cNvPr>
          <p:cNvCxnSpPr/>
          <p:nvPr/>
        </p:nvCxnSpPr>
        <p:spPr>
          <a:xfrm>
            <a:off x="4978400" y="2235200"/>
            <a:ext cx="0" cy="518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C0C52-D3F8-40C5-9E67-6ED7109B5E09}"/>
              </a:ext>
            </a:extLst>
          </p:cNvPr>
          <p:cNvCxnSpPr>
            <a:stCxn id="5" idx="1"/>
          </p:cNvCxnSpPr>
          <p:nvPr/>
        </p:nvCxnSpPr>
        <p:spPr>
          <a:xfrm flipH="1">
            <a:off x="4043680" y="2938026"/>
            <a:ext cx="731520" cy="557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0B793C-C665-4831-874A-1F05790AEB5D}"/>
              </a:ext>
            </a:extLst>
          </p:cNvPr>
          <p:cNvCxnSpPr/>
          <p:nvPr/>
        </p:nvCxnSpPr>
        <p:spPr>
          <a:xfrm>
            <a:off x="4043680" y="3735309"/>
            <a:ext cx="955040" cy="17104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A4FC87-5602-45B8-A88F-0788EAC4AC86}"/>
              </a:ext>
            </a:extLst>
          </p:cNvPr>
          <p:cNvCxnSpPr/>
          <p:nvPr/>
        </p:nvCxnSpPr>
        <p:spPr>
          <a:xfrm>
            <a:off x="5069840" y="5746989"/>
            <a:ext cx="0" cy="2677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4E9624-E67A-4897-8138-6064B1A6B3C1}"/>
              </a:ext>
            </a:extLst>
          </p:cNvPr>
          <p:cNvCxnSpPr/>
          <p:nvPr/>
        </p:nvCxnSpPr>
        <p:spPr>
          <a:xfrm flipH="1">
            <a:off x="5069840" y="5090160"/>
            <a:ext cx="1026160" cy="355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2FC63E-A656-4E90-ADAC-8B1F3432AEEA}"/>
              </a:ext>
            </a:extLst>
          </p:cNvPr>
          <p:cNvCxnSpPr/>
          <p:nvPr/>
        </p:nvCxnSpPr>
        <p:spPr>
          <a:xfrm>
            <a:off x="5567680" y="4514611"/>
            <a:ext cx="457200" cy="3684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C61E6A-1E4C-4F1D-A250-FD0612DEAC55}"/>
              </a:ext>
            </a:extLst>
          </p:cNvPr>
          <p:cNvCxnSpPr/>
          <p:nvPr/>
        </p:nvCxnSpPr>
        <p:spPr>
          <a:xfrm flipH="1">
            <a:off x="6156960" y="4453969"/>
            <a:ext cx="558800" cy="402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411F9F-A9CD-43C6-B58F-BF85782AF90B}"/>
              </a:ext>
            </a:extLst>
          </p:cNvPr>
          <p:cNvCxnSpPr/>
          <p:nvPr/>
        </p:nvCxnSpPr>
        <p:spPr>
          <a:xfrm flipH="1">
            <a:off x="5567680" y="3773249"/>
            <a:ext cx="365760" cy="481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AAA8058-F288-4E43-AA51-44B527620710}"/>
              </a:ext>
            </a:extLst>
          </p:cNvPr>
          <p:cNvCxnSpPr/>
          <p:nvPr/>
        </p:nvCxnSpPr>
        <p:spPr>
          <a:xfrm>
            <a:off x="6156960" y="3837781"/>
            <a:ext cx="558800" cy="365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8FC8C1-C1BB-4384-9074-09616B56C076}"/>
              </a:ext>
            </a:extLst>
          </p:cNvPr>
          <p:cNvCxnSpPr/>
          <p:nvPr/>
        </p:nvCxnSpPr>
        <p:spPr>
          <a:xfrm>
            <a:off x="5110480" y="3008233"/>
            <a:ext cx="822960" cy="568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E1CAEBA-3597-4DCE-88FC-6E76F37893DE}"/>
              </a:ext>
            </a:extLst>
          </p:cNvPr>
          <p:cNvCxnSpPr>
            <a:cxnSpLocks/>
          </p:cNvCxnSpPr>
          <p:nvPr/>
        </p:nvCxnSpPr>
        <p:spPr>
          <a:xfrm rot="10800000">
            <a:off x="4775200" y="2897386"/>
            <a:ext cx="60960" cy="2692400"/>
          </a:xfrm>
          <a:prstGeom prst="curvedConnector3">
            <a:avLst>
              <a:gd name="adj1" fmla="val 2891667"/>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7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A30F-7F67-4E8E-8E58-E5EB50115EB3}"/>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5001F3D9-2776-4B7A-94CF-2B8AFD1881F0}"/>
              </a:ext>
            </a:extLst>
          </p:cNvPr>
          <p:cNvSpPr>
            <a:spLocks noGrp="1"/>
          </p:cNvSpPr>
          <p:nvPr>
            <p:ph idx="1"/>
          </p:nvPr>
        </p:nvSpPr>
        <p:spPr/>
        <p:txBody>
          <a:bodyPr/>
          <a:lstStyle/>
          <a:p>
            <a:r>
              <a:rPr lang="en-US" dirty="0"/>
              <a:t>SSA</a:t>
            </a:r>
          </a:p>
        </p:txBody>
      </p:sp>
    </p:spTree>
    <p:extLst>
      <p:ext uri="{BB962C8B-B14F-4D97-AF65-F5344CB8AC3E}">
        <p14:creationId xmlns:p14="http://schemas.microsoft.com/office/powerpoint/2010/main" val="94713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B471-BB42-4771-8739-7B1E4A051EDF}"/>
              </a:ext>
            </a:extLst>
          </p:cNvPr>
          <p:cNvSpPr>
            <a:spLocks noGrp="1"/>
          </p:cNvSpPr>
          <p:nvPr>
            <p:ph type="title"/>
          </p:nvPr>
        </p:nvSpPr>
        <p:spPr/>
        <p:txBody>
          <a:bodyPr/>
          <a:lstStyle/>
          <a:p>
            <a:r>
              <a:rPr lang="en-US" dirty="0"/>
              <a:t>Immediate dominator</a:t>
            </a:r>
          </a:p>
        </p:txBody>
      </p:sp>
      <p:sp>
        <p:nvSpPr>
          <p:cNvPr id="3" name="Content Placeholder 2">
            <a:extLst>
              <a:ext uri="{FF2B5EF4-FFF2-40B4-BE49-F238E27FC236}">
                <a16:creationId xmlns:a16="http://schemas.microsoft.com/office/drawing/2014/main" id="{A4559FEF-1082-4991-8DBB-8C5AC5B0821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6BC9EA1D-4230-42A4-AC99-183BA1C99318}"/>
              </a:ext>
            </a:extLst>
          </p:cNvPr>
          <p:cNvGraphicFramePr>
            <a:graphicFrameLocks noGrp="1"/>
          </p:cNvGraphicFramePr>
          <p:nvPr/>
        </p:nvGraphicFramePr>
        <p:xfrm>
          <a:off x="741680" y="3320626"/>
          <a:ext cx="9936480" cy="1350116"/>
        </p:xfrm>
        <a:graphic>
          <a:graphicData uri="http://schemas.openxmlformats.org/drawingml/2006/table">
            <a:tbl>
              <a:tblPr firstRow="1" bandRow="1">
                <a:tableStyleId>{5C22544A-7EE6-4342-B048-85BDC9FD1C3A}</a:tableStyleId>
              </a:tblPr>
              <a:tblGrid>
                <a:gridCol w="993648">
                  <a:extLst>
                    <a:ext uri="{9D8B030D-6E8A-4147-A177-3AD203B41FA5}">
                      <a16:colId xmlns:a16="http://schemas.microsoft.com/office/drawing/2014/main" val="3293010981"/>
                    </a:ext>
                  </a:extLst>
                </a:gridCol>
                <a:gridCol w="993648">
                  <a:extLst>
                    <a:ext uri="{9D8B030D-6E8A-4147-A177-3AD203B41FA5}">
                      <a16:colId xmlns:a16="http://schemas.microsoft.com/office/drawing/2014/main" val="2087152831"/>
                    </a:ext>
                  </a:extLst>
                </a:gridCol>
                <a:gridCol w="993648">
                  <a:extLst>
                    <a:ext uri="{9D8B030D-6E8A-4147-A177-3AD203B41FA5}">
                      <a16:colId xmlns:a16="http://schemas.microsoft.com/office/drawing/2014/main" val="306689363"/>
                    </a:ext>
                  </a:extLst>
                </a:gridCol>
                <a:gridCol w="993648">
                  <a:extLst>
                    <a:ext uri="{9D8B030D-6E8A-4147-A177-3AD203B41FA5}">
                      <a16:colId xmlns:a16="http://schemas.microsoft.com/office/drawing/2014/main" val="1968212424"/>
                    </a:ext>
                  </a:extLst>
                </a:gridCol>
                <a:gridCol w="993648">
                  <a:extLst>
                    <a:ext uri="{9D8B030D-6E8A-4147-A177-3AD203B41FA5}">
                      <a16:colId xmlns:a16="http://schemas.microsoft.com/office/drawing/2014/main" val="1395344425"/>
                    </a:ext>
                  </a:extLst>
                </a:gridCol>
                <a:gridCol w="993648">
                  <a:extLst>
                    <a:ext uri="{9D8B030D-6E8A-4147-A177-3AD203B41FA5}">
                      <a16:colId xmlns:a16="http://schemas.microsoft.com/office/drawing/2014/main" val="548265934"/>
                    </a:ext>
                  </a:extLst>
                </a:gridCol>
                <a:gridCol w="993648">
                  <a:extLst>
                    <a:ext uri="{9D8B030D-6E8A-4147-A177-3AD203B41FA5}">
                      <a16:colId xmlns:a16="http://schemas.microsoft.com/office/drawing/2014/main" val="2678692470"/>
                    </a:ext>
                  </a:extLst>
                </a:gridCol>
                <a:gridCol w="993648">
                  <a:extLst>
                    <a:ext uri="{9D8B030D-6E8A-4147-A177-3AD203B41FA5}">
                      <a16:colId xmlns:a16="http://schemas.microsoft.com/office/drawing/2014/main" val="3952941446"/>
                    </a:ext>
                  </a:extLst>
                </a:gridCol>
                <a:gridCol w="993648">
                  <a:extLst>
                    <a:ext uri="{9D8B030D-6E8A-4147-A177-3AD203B41FA5}">
                      <a16:colId xmlns:a16="http://schemas.microsoft.com/office/drawing/2014/main" val="3146841733"/>
                    </a:ext>
                  </a:extLst>
                </a:gridCol>
                <a:gridCol w="993648">
                  <a:extLst>
                    <a:ext uri="{9D8B030D-6E8A-4147-A177-3AD203B41FA5}">
                      <a16:colId xmlns:a16="http://schemas.microsoft.com/office/drawing/2014/main" val="935119537"/>
                    </a:ext>
                  </a:extLst>
                </a:gridCol>
              </a:tblGrid>
              <a:tr h="3534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745648"/>
                  </a:ext>
                </a:extLst>
              </a:tr>
              <a:tr h="618596">
                <a:tc>
                  <a:txBody>
                    <a:bodyPr/>
                    <a:lstStyle/>
                    <a:p>
                      <a:r>
                        <a:rPr lang="en-US" dirty="0"/>
                        <a:t>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846905"/>
                  </a:ext>
                </a:extLst>
              </a:tr>
              <a:tr h="353483">
                <a:tc>
                  <a:txBody>
                    <a:bodyPr/>
                    <a:lstStyle/>
                    <a:p>
                      <a:r>
                        <a:rPr lang="en-US" dirty="0"/>
                        <a:t>IDOM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56622"/>
                  </a:ext>
                </a:extLst>
              </a:tr>
            </a:tbl>
          </a:graphicData>
        </a:graphic>
      </p:graphicFrame>
    </p:spTree>
    <p:extLst>
      <p:ext uri="{BB962C8B-B14F-4D97-AF65-F5344CB8AC3E}">
        <p14:creationId xmlns:p14="http://schemas.microsoft.com/office/powerpoint/2010/main" val="407366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0A0B-7090-495B-8A66-7C4B45A6E9CA}"/>
              </a:ext>
            </a:extLst>
          </p:cNvPr>
          <p:cNvSpPr>
            <a:spLocks noGrp="1"/>
          </p:cNvSpPr>
          <p:nvPr>
            <p:ph type="title"/>
          </p:nvPr>
        </p:nvSpPr>
        <p:spPr/>
        <p:txBody>
          <a:bodyPr/>
          <a:lstStyle/>
          <a:p>
            <a:r>
              <a:rPr lang="en-US" dirty="0"/>
              <a:t>Dominator tree</a:t>
            </a:r>
            <a:endParaRPr lang="en-IN" dirty="0"/>
          </a:p>
        </p:txBody>
      </p:sp>
      <p:sp>
        <p:nvSpPr>
          <p:cNvPr id="3" name="Content Placeholder 2">
            <a:extLst>
              <a:ext uri="{FF2B5EF4-FFF2-40B4-BE49-F238E27FC236}">
                <a16:creationId xmlns:a16="http://schemas.microsoft.com/office/drawing/2014/main" id="{B0A5273F-774C-4178-9EC5-AA4BCA5BE015}"/>
              </a:ext>
            </a:extLst>
          </p:cNvPr>
          <p:cNvSpPr>
            <a:spLocks noGrp="1"/>
          </p:cNvSpPr>
          <p:nvPr>
            <p:ph idx="1"/>
          </p:nvPr>
        </p:nvSpPr>
        <p:spPr/>
        <p:txBody>
          <a:bodyPr/>
          <a:lstStyle/>
          <a:p>
            <a:r>
              <a:rPr lang="en-US" dirty="0"/>
              <a:t>Dominator tree is made up of all the nodes in the CFG</a:t>
            </a:r>
          </a:p>
          <a:p>
            <a:pPr lvl="1"/>
            <a:r>
              <a:rPr lang="en-US" dirty="0"/>
              <a:t>An edge between two nodes m and n encodes the fact </a:t>
            </a:r>
            <a:r>
              <a:rPr lang="en-US" dirty="0">
                <a:solidFill>
                  <a:srgbClr val="FF0000"/>
                </a:solidFill>
              </a:rPr>
              <a:t>m = </a:t>
            </a:r>
            <a:r>
              <a:rPr lang="en-US" dirty="0" err="1">
                <a:solidFill>
                  <a:srgbClr val="FF0000"/>
                </a:solidFill>
              </a:rPr>
              <a:t>IDom</a:t>
            </a:r>
            <a:r>
              <a:rPr lang="en-US" dirty="0">
                <a:solidFill>
                  <a:srgbClr val="FF0000"/>
                </a:solidFill>
              </a:rPr>
              <a:t>(n</a:t>
            </a:r>
            <a:r>
              <a:rPr lang="en-US" dirty="0"/>
              <a:t>)</a:t>
            </a:r>
            <a:endParaRPr lang="en-IN" dirty="0"/>
          </a:p>
        </p:txBody>
      </p:sp>
    </p:spTree>
    <p:extLst>
      <p:ext uri="{BB962C8B-B14F-4D97-AF65-F5344CB8AC3E}">
        <p14:creationId xmlns:p14="http://schemas.microsoft.com/office/powerpoint/2010/main" val="269753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E2EF5F-D0A2-4F70-B331-68D73BF5A69D}"/>
              </a:ext>
            </a:extLst>
          </p:cNvPr>
          <p:cNvSpPr txBox="1"/>
          <p:nvPr/>
        </p:nvSpPr>
        <p:spPr>
          <a:xfrm>
            <a:off x="4775200" y="1950720"/>
            <a:ext cx="1320800" cy="369332"/>
          </a:xfrm>
          <a:prstGeom prst="rect">
            <a:avLst/>
          </a:prstGeom>
          <a:noFill/>
        </p:spPr>
        <p:txBody>
          <a:bodyPr wrap="square" rtlCol="0">
            <a:spAutoFit/>
          </a:bodyPr>
          <a:lstStyle/>
          <a:p>
            <a:r>
              <a:rPr lang="en-US" dirty="0"/>
              <a:t>B0</a:t>
            </a:r>
          </a:p>
        </p:txBody>
      </p:sp>
      <p:sp>
        <p:nvSpPr>
          <p:cNvPr id="5" name="TextBox 4">
            <a:extLst>
              <a:ext uri="{FF2B5EF4-FFF2-40B4-BE49-F238E27FC236}">
                <a16:creationId xmlns:a16="http://schemas.microsoft.com/office/drawing/2014/main" id="{40A33A67-224F-41CB-9045-5A9038F73B98}"/>
              </a:ext>
            </a:extLst>
          </p:cNvPr>
          <p:cNvSpPr txBox="1"/>
          <p:nvPr/>
        </p:nvSpPr>
        <p:spPr>
          <a:xfrm>
            <a:off x="4775200" y="2753360"/>
            <a:ext cx="1320800" cy="369332"/>
          </a:xfrm>
          <a:prstGeom prst="rect">
            <a:avLst/>
          </a:prstGeom>
          <a:noFill/>
        </p:spPr>
        <p:txBody>
          <a:bodyPr wrap="square" rtlCol="0">
            <a:spAutoFit/>
          </a:bodyPr>
          <a:lstStyle/>
          <a:p>
            <a:r>
              <a:rPr lang="en-US" dirty="0"/>
              <a:t>B1</a:t>
            </a:r>
          </a:p>
        </p:txBody>
      </p:sp>
      <p:sp>
        <p:nvSpPr>
          <p:cNvPr id="6" name="TextBox 5">
            <a:extLst>
              <a:ext uri="{FF2B5EF4-FFF2-40B4-BE49-F238E27FC236}">
                <a16:creationId xmlns:a16="http://schemas.microsoft.com/office/drawing/2014/main" id="{30E1F2FA-6A23-4D37-9D9E-AC8BD78F3C60}"/>
              </a:ext>
            </a:extLst>
          </p:cNvPr>
          <p:cNvSpPr txBox="1"/>
          <p:nvPr/>
        </p:nvSpPr>
        <p:spPr>
          <a:xfrm>
            <a:off x="3820160" y="3434080"/>
            <a:ext cx="1320800" cy="369332"/>
          </a:xfrm>
          <a:prstGeom prst="rect">
            <a:avLst/>
          </a:prstGeom>
          <a:noFill/>
        </p:spPr>
        <p:txBody>
          <a:bodyPr wrap="square" rtlCol="0">
            <a:spAutoFit/>
          </a:bodyPr>
          <a:lstStyle/>
          <a:p>
            <a:r>
              <a:rPr lang="en-US" dirty="0"/>
              <a:t>B2</a:t>
            </a:r>
          </a:p>
        </p:txBody>
      </p:sp>
      <p:sp>
        <p:nvSpPr>
          <p:cNvPr id="7" name="TextBox 6">
            <a:extLst>
              <a:ext uri="{FF2B5EF4-FFF2-40B4-BE49-F238E27FC236}">
                <a16:creationId xmlns:a16="http://schemas.microsoft.com/office/drawing/2014/main" id="{EB7CD53C-31BA-4B42-B64E-ABEBF166785E}"/>
              </a:ext>
            </a:extLst>
          </p:cNvPr>
          <p:cNvSpPr txBox="1"/>
          <p:nvPr/>
        </p:nvSpPr>
        <p:spPr>
          <a:xfrm>
            <a:off x="5852160" y="3495040"/>
            <a:ext cx="1320800" cy="369332"/>
          </a:xfrm>
          <a:prstGeom prst="rect">
            <a:avLst/>
          </a:prstGeom>
          <a:noFill/>
        </p:spPr>
        <p:txBody>
          <a:bodyPr wrap="square" rtlCol="0">
            <a:spAutoFit/>
          </a:bodyPr>
          <a:lstStyle/>
          <a:p>
            <a:r>
              <a:rPr lang="en-US" dirty="0"/>
              <a:t>B5</a:t>
            </a:r>
          </a:p>
        </p:txBody>
      </p:sp>
      <p:sp>
        <p:nvSpPr>
          <p:cNvPr id="8" name="TextBox 7">
            <a:extLst>
              <a:ext uri="{FF2B5EF4-FFF2-40B4-BE49-F238E27FC236}">
                <a16:creationId xmlns:a16="http://schemas.microsoft.com/office/drawing/2014/main" id="{E29BC1B2-4E26-4EF0-BB84-DAC1F8A46EA0}"/>
              </a:ext>
            </a:extLst>
          </p:cNvPr>
          <p:cNvSpPr txBox="1"/>
          <p:nvPr/>
        </p:nvSpPr>
        <p:spPr>
          <a:xfrm>
            <a:off x="5394960" y="4175760"/>
            <a:ext cx="1320800" cy="369332"/>
          </a:xfrm>
          <a:prstGeom prst="rect">
            <a:avLst/>
          </a:prstGeom>
          <a:noFill/>
        </p:spPr>
        <p:txBody>
          <a:bodyPr wrap="square" rtlCol="0">
            <a:spAutoFit/>
          </a:bodyPr>
          <a:lstStyle/>
          <a:p>
            <a:r>
              <a:rPr lang="en-US" dirty="0"/>
              <a:t>B6</a:t>
            </a:r>
          </a:p>
        </p:txBody>
      </p:sp>
      <p:sp>
        <p:nvSpPr>
          <p:cNvPr id="9" name="TextBox 8">
            <a:extLst>
              <a:ext uri="{FF2B5EF4-FFF2-40B4-BE49-F238E27FC236}">
                <a16:creationId xmlns:a16="http://schemas.microsoft.com/office/drawing/2014/main" id="{7E770FB6-073F-4EBF-B2C9-53267D5A8531}"/>
              </a:ext>
            </a:extLst>
          </p:cNvPr>
          <p:cNvSpPr txBox="1"/>
          <p:nvPr/>
        </p:nvSpPr>
        <p:spPr>
          <a:xfrm>
            <a:off x="6583680" y="4135120"/>
            <a:ext cx="1320800" cy="369332"/>
          </a:xfrm>
          <a:prstGeom prst="rect">
            <a:avLst/>
          </a:prstGeom>
          <a:noFill/>
        </p:spPr>
        <p:txBody>
          <a:bodyPr wrap="square" rtlCol="0">
            <a:spAutoFit/>
          </a:bodyPr>
          <a:lstStyle/>
          <a:p>
            <a:r>
              <a:rPr lang="en-US" dirty="0"/>
              <a:t>B8</a:t>
            </a:r>
          </a:p>
        </p:txBody>
      </p:sp>
      <p:sp>
        <p:nvSpPr>
          <p:cNvPr id="10" name="TextBox 9">
            <a:extLst>
              <a:ext uri="{FF2B5EF4-FFF2-40B4-BE49-F238E27FC236}">
                <a16:creationId xmlns:a16="http://schemas.microsoft.com/office/drawing/2014/main" id="{75180C21-3F7B-47DC-92BC-E06850FD6162}"/>
              </a:ext>
            </a:extLst>
          </p:cNvPr>
          <p:cNvSpPr txBox="1"/>
          <p:nvPr/>
        </p:nvSpPr>
        <p:spPr>
          <a:xfrm>
            <a:off x="5933440" y="4815840"/>
            <a:ext cx="1320800" cy="369332"/>
          </a:xfrm>
          <a:prstGeom prst="rect">
            <a:avLst/>
          </a:prstGeom>
          <a:noFill/>
        </p:spPr>
        <p:txBody>
          <a:bodyPr wrap="square" rtlCol="0">
            <a:spAutoFit/>
          </a:bodyPr>
          <a:lstStyle/>
          <a:p>
            <a:r>
              <a:rPr lang="en-US" dirty="0"/>
              <a:t>B7</a:t>
            </a:r>
          </a:p>
        </p:txBody>
      </p:sp>
      <p:sp>
        <p:nvSpPr>
          <p:cNvPr id="11" name="TextBox 10">
            <a:extLst>
              <a:ext uri="{FF2B5EF4-FFF2-40B4-BE49-F238E27FC236}">
                <a16:creationId xmlns:a16="http://schemas.microsoft.com/office/drawing/2014/main" id="{B51CB004-D9AE-4D2E-8E47-31BA0ADB7B31}"/>
              </a:ext>
            </a:extLst>
          </p:cNvPr>
          <p:cNvSpPr txBox="1"/>
          <p:nvPr/>
        </p:nvSpPr>
        <p:spPr>
          <a:xfrm>
            <a:off x="4836160" y="5445760"/>
            <a:ext cx="1320800" cy="369332"/>
          </a:xfrm>
          <a:prstGeom prst="rect">
            <a:avLst/>
          </a:prstGeom>
          <a:noFill/>
        </p:spPr>
        <p:txBody>
          <a:bodyPr wrap="square" rtlCol="0">
            <a:spAutoFit/>
          </a:bodyPr>
          <a:lstStyle/>
          <a:p>
            <a:r>
              <a:rPr lang="en-US" dirty="0"/>
              <a:t>B3</a:t>
            </a:r>
          </a:p>
        </p:txBody>
      </p:sp>
      <p:sp>
        <p:nvSpPr>
          <p:cNvPr id="12" name="TextBox 11">
            <a:extLst>
              <a:ext uri="{FF2B5EF4-FFF2-40B4-BE49-F238E27FC236}">
                <a16:creationId xmlns:a16="http://schemas.microsoft.com/office/drawing/2014/main" id="{D6622110-47BB-4AD9-B1FF-E1A0C552C282}"/>
              </a:ext>
            </a:extLst>
          </p:cNvPr>
          <p:cNvSpPr txBox="1"/>
          <p:nvPr/>
        </p:nvSpPr>
        <p:spPr>
          <a:xfrm>
            <a:off x="4856480" y="6014720"/>
            <a:ext cx="1320800" cy="369332"/>
          </a:xfrm>
          <a:prstGeom prst="rect">
            <a:avLst/>
          </a:prstGeom>
          <a:noFill/>
        </p:spPr>
        <p:txBody>
          <a:bodyPr wrap="square" rtlCol="0">
            <a:spAutoFit/>
          </a:bodyPr>
          <a:lstStyle/>
          <a:p>
            <a:r>
              <a:rPr lang="en-US" dirty="0"/>
              <a:t>B4</a:t>
            </a:r>
          </a:p>
        </p:txBody>
      </p:sp>
      <p:cxnSp>
        <p:nvCxnSpPr>
          <p:cNvPr id="14" name="Straight Arrow Connector 13">
            <a:extLst>
              <a:ext uri="{FF2B5EF4-FFF2-40B4-BE49-F238E27FC236}">
                <a16:creationId xmlns:a16="http://schemas.microsoft.com/office/drawing/2014/main" id="{631E2A18-AC72-4B09-AF53-84E574935940}"/>
              </a:ext>
            </a:extLst>
          </p:cNvPr>
          <p:cNvCxnSpPr>
            <a:cxnSpLocks/>
          </p:cNvCxnSpPr>
          <p:nvPr/>
        </p:nvCxnSpPr>
        <p:spPr>
          <a:xfrm>
            <a:off x="4978400" y="2235200"/>
            <a:ext cx="0" cy="518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C0C52-D3F8-40C5-9E67-6ED7109B5E09}"/>
              </a:ext>
            </a:extLst>
          </p:cNvPr>
          <p:cNvCxnSpPr>
            <a:stCxn id="5" idx="1"/>
          </p:cNvCxnSpPr>
          <p:nvPr/>
        </p:nvCxnSpPr>
        <p:spPr>
          <a:xfrm flipH="1">
            <a:off x="4043680" y="2938026"/>
            <a:ext cx="731520" cy="557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0B793C-C665-4831-874A-1F05790AEB5D}"/>
              </a:ext>
            </a:extLst>
          </p:cNvPr>
          <p:cNvCxnSpPr>
            <a:cxnSpLocks/>
          </p:cNvCxnSpPr>
          <p:nvPr/>
        </p:nvCxnSpPr>
        <p:spPr>
          <a:xfrm>
            <a:off x="4043680" y="3735309"/>
            <a:ext cx="955040" cy="17104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A4FC87-5602-45B8-A88F-0788EAC4AC86}"/>
              </a:ext>
            </a:extLst>
          </p:cNvPr>
          <p:cNvCxnSpPr>
            <a:cxnSpLocks/>
          </p:cNvCxnSpPr>
          <p:nvPr/>
        </p:nvCxnSpPr>
        <p:spPr>
          <a:xfrm>
            <a:off x="5069840" y="5746989"/>
            <a:ext cx="0" cy="2677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4E9624-E67A-4897-8138-6064B1A6B3C1}"/>
              </a:ext>
            </a:extLst>
          </p:cNvPr>
          <p:cNvCxnSpPr>
            <a:cxnSpLocks/>
          </p:cNvCxnSpPr>
          <p:nvPr/>
        </p:nvCxnSpPr>
        <p:spPr>
          <a:xfrm flipH="1">
            <a:off x="5069840" y="5090160"/>
            <a:ext cx="1026160" cy="355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2FC63E-A656-4E90-ADAC-8B1F3432AEEA}"/>
              </a:ext>
            </a:extLst>
          </p:cNvPr>
          <p:cNvCxnSpPr>
            <a:cxnSpLocks/>
          </p:cNvCxnSpPr>
          <p:nvPr/>
        </p:nvCxnSpPr>
        <p:spPr>
          <a:xfrm>
            <a:off x="5567680" y="4514611"/>
            <a:ext cx="457200" cy="3684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C61E6A-1E4C-4F1D-A250-FD0612DEAC55}"/>
              </a:ext>
            </a:extLst>
          </p:cNvPr>
          <p:cNvCxnSpPr>
            <a:cxnSpLocks/>
          </p:cNvCxnSpPr>
          <p:nvPr/>
        </p:nvCxnSpPr>
        <p:spPr>
          <a:xfrm flipH="1">
            <a:off x="6156960" y="4453969"/>
            <a:ext cx="558800" cy="402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411F9F-A9CD-43C6-B58F-BF85782AF90B}"/>
              </a:ext>
            </a:extLst>
          </p:cNvPr>
          <p:cNvCxnSpPr>
            <a:cxnSpLocks/>
          </p:cNvCxnSpPr>
          <p:nvPr/>
        </p:nvCxnSpPr>
        <p:spPr>
          <a:xfrm flipH="1">
            <a:off x="5567680" y="3773249"/>
            <a:ext cx="365760" cy="481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AAA8058-F288-4E43-AA51-44B527620710}"/>
              </a:ext>
            </a:extLst>
          </p:cNvPr>
          <p:cNvCxnSpPr>
            <a:cxnSpLocks/>
          </p:cNvCxnSpPr>
          <p:nvPr/>
        </p:nvCxnSpPr>
        <p:spPr>
          <a:xfrm>
            <a:off x="6156960" y="3837781"/>
            <a:ext cx="558800" cy="365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8FC8C1-C1BB-4384-9074-09616B56C076}"/>
              </a:ext>
            </a:extLst>
          </p:cNvPr>
          <p:cNvCxnSpPr>
            <a:cxnSpLocks/>
          </p:cNvCxnSpPr>
          <p:nvPr/>
        </p:nvCxnSpPr>
        <p:spPr>
          <a:xfrm>
            <a:off x="5110480" y="3008233"/>
            <a:ext cx="822960" cy="568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E1CAEBA-3597-4DCE-88FC-6E76F37893DE}"/>
              </a:ext>
            </a:extLst>
          </p:cNvPr>
          <p:cNvCxnSpPr>
            <a:cxnSpLocks/>
          </p:cNvCxnSpPr>
          <p:nvPr/>
        </p:nvCxnSpPr>
        <p:spPr>
          <a:xfrm rot="10800000">
            <a:off x="4775200" y="2897386"/>
            <a:ext cx="60960" cy="2692400"/>
          </a:xfrm>
          <a:prstGeom prst="curvedConnector3">
            <a:avLst>
              <a:gd name="adj1" fmla="val 2891667"/>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5DF54532-CEC3-407E-B4DF-A442A5AEA9DD}"/>
              </a:ext>
            </a:extLst>
          </p:cNvPr>
          <p:cNvGraphicFramePr>
            <a:graphicFrameLocks noGrp="1"/>
          </p:cNvGraphicFramePr>
          <p:nvPr/>
        </p:nvGraphicFramePr>
        <p:xfrm>
          <a:off x="1026160" y="353906"/>
          <a:ext cx="9936480" cy="1350116"/>
        </p:xfrm>
        <a:graphic>
          <a:graphicData uri="http://schemas.openxmlformats.org/drawingml/2006/table">
            <a:tbl>
              <a:tblPr firstRow="1" bandRow="1">
                <a:tableStyleId>{5C22544A-7EE6-4342-B048-85BDC9FD1C3A}</a:tableStyleId>
              </a:tblPr>
              <a:tblGrid>
                <a:gridCol w="993648">
                  <a:extLst>
                    <a:ext uri="{9D8B030D-6E8A-4147-A177-3AD203B41FA5}">
                      <a16:colId xmlns:a16="http://schemas.microsoft.com/office/drawing/2014/main" val="3293010981"/>
                    </a:ext>
                  </a:extLst>
                </a:gridCol>
                <a:gridCol w="993648">
                  <a:extLst>
                    <a:ext uri="{9D8B030D-6E8A-4147-A177-3AD203B41FA5}">
                      <a16:colId xmlns:a16="http://schemas.microsoft.com/office/drawing/2014/main" val="2087152831"/>
                    </a:ext>
                  </a:extLst>
                </a:gridCol>
                <a:gridCol w="993648">
                  <a:extLst>
                    <a:ext uri="{9D8B030D-6E8A-4147-A177-3AD203B41FA5}">
                      <a16:colId xmlns:a16="http://schemas.microsoft.com/office/drawing/2014/main" val="306689363"/>
                    </a:ext>
                  </a:extLst>
                </a:gridCol>
                <a:gridCol w="993648">
                  <a:extLst>
                    <a:ext uri="{9D8B030D-6E8A-4147-A177-3AD203B41FA5}">
                      <a16:colId xmlns:a16="http://schemas.microsoft.com/office/drawing/2014/main" val="1968212424"/>
                    </a:ext>
                  </a:extLst>
                </a:gridCol>
                <a:gridCol w="993648">
                  <a:extLst>
                    <a:ext uri="{9D8B030D-6E8A-4147-A177-3AD203B41FA5}">
                      <a16:colId xmlns:a16="http://schemas.microsoft.com/office/drawing/2014/main" val="1395344425"/>
                    </a:ext>
                  </a:extLst>
                </a:gridCol>
                <a:gridCol w="993648">
                  <a:extLst>
                    <a:ext uri="{9D8B030D-6E8A-4147-A177-3AD203B41FA5}">
                      <a16:colId xmlns:a16="http://schemas.microsoft.com/office/drawing/2014/main" val="548265934"/>
                    </a:ext>
                  </a:extLst>
                </a:gridCol>
                <a:gridCol w="993648">
                  <a:extLst>
                    <a:ext uri="{9D8B030D-6E8A-4147-A177-3AD203B41FA5}">
                      <a16:colId xmlns:a16="http://schemas.microsoft.com/office/drawing/2014/main" val="2678692470"/>
                    </a:ext>
                  </a:extLst>
                </a:gridCol>
                <a:gridCol w="993648">
                  <a:extLst>
                    <a:ext uri="{9D8B030D-6E8A-4147-A177-3AD203B41FA5}">
                      <a16:colId xmlns:a16="http://schemas.microsoft.com/office/drawing/2014/main" val="3952941446"/>
                    </a:ext>
                  </a:extLst>
                </a:gridCol>
                <a:gridCol w="993648">
                  <a:extLst>
                    <a:ext uri="{9D8B030D-6E8A-4147-A177-3AD203B41FA5}">
                      <a16:colId xmlns:a16="http://schemas.microsoft.com/office/drawing/2014/main" val="3146841733"/>
                    </a:ext>
                  </a:extLst>
                </a:gridCol>
                <a:gridCol w="993648">
                  <a:extLst>
                    <a:ext uri="{9D8B030D-6E8A-4147-A177-3AD203B41FA5}">
                      <a16:colId xmlns:a16="http://schemas.microsoft.com/office/drawing/2014/main" val="935119537"/>
                    </a:ext>
                  </a:extLst>
                </a:gridCol>
              </a:tblGrid>
              <a:tr h="3534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745648"/>
                  </a:ext>
                </a:extLst>
              </a:tr>
              <a:tr h="618596">
                <a:tc>
                  <a:txBody>
                    <a:bodyPr/>
                    <a:lstStyle/>
                    <a:p>
                      <a:r>
                        <a:rPr lang="en-US" dirty="0"/>
                        <a:t>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846905"/>
                  </a:ext>
                </a:extLst>
              </a:tr>
              <a:tr h="353483">
                <a:tc>
                  <a:txBody>
                    <a:bodyPr/>
                    <a:lstStyle/>
                    <a:p>
                      <a:r>
                        <a:rPr lang="en-US" dirty="0"/>
                        <a:t>IDOM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56622"/>
                  </a:ext>
                </a:extLst>
              </a:tr>
            </a:tbl>
          </a:graphicData>
        </a:graphic>
      </p:graphicFrame>
      <p:sp>
        <p:nvSpPr>
          <p:cNvPr id="15" name="TextBox 14">
            <a:extLst>
              <a:ext uri="{FF2B5EF4-FFF2-40B4-BE49-F238E27FC236}">
                <a16:creationId xmlns:a16="http://schemas.microsoft.com/office/drawing/2014/main" id="{6155167F-307A-4D3C-8A0A-598A04EE8096}"/>
              </a:ext>
            </a:extLst>
          </p:cNvPr>
          <p:cNvSpPr txBox="1"/>
          <p:nvPr/>
        </p:nvSpPr>
        <p:spPr>
          <a:xfrm>
            <a:off x="10241280" y="2245360"/>
            <a:ext cx="20320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Dominator Tree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902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E2EF5F-D0A2-4F70-B331-68D73BF5A69D}"/>
              </a:ext>
            </a:extLst>
          </p:cNvPr>
          <p:cNvSpPr txBox="1"/>
          <p:nvPr/>
        </p:nvSpPr>
        <p:spPr>
          <a:xfrm>
            <a:off x="4775200" y="1950720"/>
            <a:ext cx="1320800" cy="369332"/>
          </a:xfrm>
          <a:prstGeom prst="rect">
            <a:avLst/>
          </a:prstGeom>
          <a:noFill/>
        </p:spPr>
        <p:txBody>
          <a:bodyPr wrap="square" rtlCol="0">
            <a:spAutoFit/>
          </a:bodyPr>
          <a:lstStyle/>
          <a:p>
            <a:r>
              <a:rPr lang="en-US" dirty="0"/>
              <a:t>B0</a:t>
            </a:r>
          </a:p>
        </p:txBody>
      </p:sp>
      <p:sp>
        <p:nvSpPr>
          <p:cNvPr id="5" name="TextBox 4">
            <a:extLst>
              <a:ext uri="{FF2B5EF4-FFF2-40B4-BE49-F238E27FC236}">
                <a16:creationId xmlns:a16="http://schemas.microsoft.com/office/drawing/2014/main" id="{40A33A67-224F-41CB-9045-5A9038F73B98}"/>
              </a:ext>
            </a:extLst>
          </p:cNvPr>
          <p:cNvSpPr txBox="1"/>
          <p:nvPr/>
        </p:nvSpPr>
        <p:spPr>
          <a:xfrm>
            <a:off x="4775200" y="2753360"/>
            <a:ext cx="1320800" cy="369332"/>
          </a:xfrm>
          <a:prstGeom prst="rect">
            <a:avLst/>
          </a:prstGeom>
          <a:noFill/>
        </p:spPr>
        <p:txBody>
          <a:bodyPr wrap="square" rtlCol="0">
            <a:spAutoFit/>
          </a:bodyPr>
          <a:lstStyle/>
          <a:p>
            <a:r>
              <a:rPr lang="en-US" dirty="0"/>
              <a:t>B1</a:t>
            </a:r>
          </a:p>
        </p:txBody>
      </p:sp>
      <p:sp>
        <p:nvSpPr>
          <p:cNvPr id="6" name="TextBox 5">
            <a:extLst>
              <a:ext uri="{FF2B5EF4-FFF2-40B4-BE49-F238E27FC236}">
                <a16:creationId xmlns:a16="http://schemas.microsoft.com/office/drawing/2014/main" id="{30E1F2FA-6A23-4D37-9D9E-AC8BD78F3C60}"/>
              </a:ext>
            </a:extLst>
          </p:cNvPr>
          <p:cNvSpPr txBox="1"/>
          <p:nvPr/>
        </p:nvSpPr>
        <p:spPr>
          <a:xfrm>
            <a:off x="3820160" y="3434080"/>
            <a:ext cx="1320800" cy="369332"/>
          </a:xfrm>
          <a:prstGeom prst="rect">
            <a:avLst/>
          </a:prstGeom>
          <a:noFill/>
        </p:spPr>
        <p:txBody>
          <a:bodyPr wrap="square" rtlCol="0">
            <a:spAutoFit/>
          </a:bodyPr>
          <a:lstStyle/>
          <a:p>
            <a:r>
              <a:rPr lang="en-US" dirty="0"/>
              <a:t>B2</a:t>
            </a:r>
          </a:p>
        </p:txBody>
      </p:sp>
      <p:sp>
        <p:nvSpPr>
          <p:cNvPr id="7" name="TextBox 6">
            <a:extLst>
              <a:ext uri="{FF2B5EF4-FFF2-40B4-BE49-F238E27FC236}">
                <a16:creationId xmlns:a16="http://schemas.microsoft.com/office/drawing/2014/main" id="{EB7CD53C-31BA-4B42-B64E-ABEBF166785E}"/>
              </a:ext>
            </a:extLst>
          </p:cNvPr>
          <p:cNvSpPr txBox="1"/>
          <p:nvPr/>
        </p:nvSpPr>
        <p:spPr>
          <a:xfrm>
            <a:off x="5852160" y="3495040"/>
            <a:ext cx="1320800" cy="369332"/>
          </a:xfrm>
          <a:prstGeom prst="rect">
            <a:avLst/>
          </a:prstGeom>
          <a:noFill/>
        </p:spPr>
        <p:txBody>
          <a:bodyPr wrap="square" rtlCol="0">
            <a:spAutoFit/>
          </a:bodyPr>
          <a:lstStyle/>
          <a:p>
            <a:r>
              <a:rPr lang="en-US" dirty="0"/>
              <a:t>B5</a:t>
            </a:r>
          </a:p>
        </p:txBody>
      </p:sp>
      <p:sp>
        <p:nvSpPr>
          <p:cNvPr id="8" name="TextBox 7">
            <a:extLst>
              <a:ext uri="{FF2B5EF4-FFF2-40B4-BE49-F238E27FC236}">
                <a16:creationId xmlns:a16="http://schemas.microsoft.com/office/drawing/2014/main" id="{E29BC1B2-4E26-4EF0-BB84-DAC1F8A46EA0}"/>
              </a:ext>
            </a:extLst>
          </p:cNvPr>
          <p:cNvSpPr txBox="1"/>
          <p:nvPr/>
        </p:nvSpPr>
        <p:spPr>
          <a:xfrm>
            <a:off x="5394960" y="4175760"/>
            <a:ext cx="1320800" cy="369332"/>
          </a:xfrm>
          <a:prstGeom prst="rect">
            <a:avLst/>
          </a:prstGeom>
          <a:noFill/>
        </p:spPr>
        <p:txBody>
          <a:bodyPr wrap="square" rtlCol="0">
            <a:spAutoFit/>
          </a:bodyPr>
          <a:lstStyle/>
          <a:p>
            <a:r>
              <a:rPr lang="en-US" dirty="0"/>
              <a:t>B6</a:t>
            </a:r>
          </a:p>
        </p:txBody>
      </p:sp>
      <p:sp>
        <p:nvSpPr>
          <p:cNvPr id="9" name="TextBox 8">
            <a:extLst>
              <a:ext uri="{FF2B5EF4-FFF2-40B4-BE49-F238E27FC236}">
                <a16:creationId xmlns:a16="http://schemas.microsoft.com/office/drawing/2014/main" id="{7E770FB6-073F-4EBF-B2C9-53267D5A8531}"/>
              </a:ext>
            </a:extLst>
          </p:cNvPr>
          <p:cNvSpPr txBox="1"/>
          <p:nvPr/>
        </p:nvSpPr>
        <p:spPr>
          <a:xfrm>
            <a:off x="6583680" y="4135120"/>
            <a:ext cx="1320800" cy="369332"/>
          </a:xfrm>
          <a:prstGeom prst="rect">
            <a:avLst/>
          </a:prstGeom>
          <a:noFill/>
        </p:spPr>
        <p:txBody>
          <a:bodyPr wrap="square" rtlCol="0">
            <a:spAutoFit/>
          </a:bodyPr>
          <a:lstStyle/>
          <a:p>
            <a:r>
              <a:rPr lang="en-US" dirty="0"/>
              <a:t>B8</a:t>
            </a:r>
          </a:p>
        </p:txBody>
      </p:sp>
      <p:sp>
        <p:nvSpPr>
          <p:cNvPr id="10" name="TextBox 9">
            <a:extLst>
              <a:ext uri="{FF2B5EF4-FFF2-40B4-BE49-F238E27FC236}">
                <a16:creationId xmlns:a16="http://schemas.microsoft.com/office/drawing/2014/main" id="{75180C21-3F7B-47DC-92BC-E06850FD6162}"/>
              </a:ext>
            </a:extLst>
          </p:cNvPr>
          <p:cNvSpPr txBox="1"/>
          <p:nvPr/>
        </p:nvSpPr>
        <p:spPr>
          <a:xfrm>
            <a:off x="5933440" y="4815840"/>
            <a:ext cx="1320800" cy="369332"/>
          </a:xfrm>
          <a:prstGeom prst="rect">
            <a:avLst/>
          </a:prstGeom>
          <a:noFill/>
        </p:spPr>
        <p:txBody>
          <a:bodyPr wrap="square" rtlCol="0">
            <a:spAutoFit/>
          </a:bodyPr>
          <a:lstStyle/>
          <a:p>
            <a:r>
              <a:rPr lang="en-US" dirty="0"/>
              <a:t>B7</a:t>
            </a:r>
          </a:p>
        </p:txBody>
      </p:sp>
      <p:sp>
        <p:nvSpPr>
          <p:cNvPr id="11" name="TextBox 10">
            <a:extLst>
              <a:ext uri="{FF2B5EF4-FFF2-40B4-BE49-F238E27FC236}">
                <a16:creationId xmlns:a16="http://schemas.microsoft.com/office/drawing/2014/main" id="{B51CB004-D9AE-4D2E-8E47-31BA0ADB7B31}"/>
              </a:ext>
            </a:extLst>
          </p:cNvPr>
          <p:cNvSpPr txBox="1"/>
          <p:nvPr/>
        </p:nvSpPr>
        <p:spPr>
          <a:xfrm>
            <a:off x="4836160" y="5445760"/>
            <a:ext cx="1320800" cy="369332"/>
          </a:xfrm>
          <a:prstGeom prst="rect">
            <a:avLst/>
          </a:prstGeom>
          <a:noFill/>
        </p:spPr>
        <p:txBody>
          <a:bodyPr wrap="square" rtlCol="0">
            <a:spAutoFit/>
          </a:bodyPr>
          <a:lstStyle/>
          <a:p>
            <a:r>
              <a:rPr lang="en-US" dirty="0"/>
              <a:t>B3</a:t>
            </a:r>
          </a:p>
        </p:txBody>
      </p:sp>
      <p:sp>
        <p:nvSpPr>
          <p:cNvPr id="12" name="TextBox 11">
            <a:extLst>
              <a:ext uri="{FF2B5EF4-FFF2-40B4-BE49-F238E27FC236}">
                <a16:creationId xmlns:a16="http://schemas.microsoft.com/office/drawing/2014/main" id="{D6622110-47BB-4AD9-B1FF-E1A0C552C282}"/>
              </a:ext>
            </a:extLst>
          </p:cNvPr>
          <p:cNvSpPr txBox="1"/>
          <p:nvPr/>
        </p:nvSpPr>
        <p:spPr>
          <a:xfrm>
            <a:off x="4856480" y="6014720"/>
            <a:ext cx="1320800" cy="369332"/>
          </a:xfrm>
          <a:prstGeom prst="rect">
            <a:avLst/>
          </a:prstGeom>
          <a:noFill/>
        </p:spPr>
        <p:txBody>
          <a:bodyPr wrap="square" rtlCol="0">
            <a:spAutoFit/>
          </a:bodyPr>
          <a:lstStyle/>
          <a:p>
            <a:r>
              <a:rPr lang="en-US" dirty="0"/>
              <a:t>B4</a:t>
            </a:r>
          </a:p>
        </p:txBody>
      </p:sp>
      <p:cxnSp>
        <p:nvCxnSpPr>
          <p:cNvPr id="14" name="Straight Arrow Connector 13">
            <a:extLst>
              <a:ext uri="{FF2B5EF4-FFF2-40B4-BE49-F238E27FC236}">
                <a16:creationId xmlns:a16="http://schemas.microsoft.com/office/drawing/2014/main" id="{631E2A18-AC72-4B09-AF53-84E574935940}"/>
              </a:ext>
            </a:extLst>
          </p:cNvPr>
          <p:cNvCxnSpPr>
            <a:cxnSpLocks/>
          </p:cNvCxnSpPr>
          <p:nvPr/>
        </p:nvCxnSpPr>
        <p:spPr>
          <a:xfrm>
            <a:off x="4978400" y="2235200"/>
            <a:ext cx="0" cy="518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C0C52-D3F8-40C5-9E67-6ED7109B5E09}"/>
              </a:ext>
            </a:extLst>
          </p:cNvPr>
          <p:cNvCxnSpPr>
            <a:stCxn id="5" idx="1"/>
          </p:cNvCxnSpPr>
          <p:nvPr/>
        </p:nvCxnSpPr>
        <p:spPr>
          <a:xfrm flipH="1">
            <a:off x="4043680" y="2938026"/>
            <a:ext cx="731520" cy="557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0B793C-C665-4831-874A-1F05790AEB5D}"/>
              </a:ext>
            </a:extLst>
          </p:cNvPr>
          <p:cNvCxnSpPr>
            <a:cxnSpLocks/>
          </p:cNvCxnSpPr>
          <p:nvPr/>
        </p:nvCxnSpPr>
        <p:spPr>
          <a:xfrm>
            <a:off x="4043680" y="3735309"/>
            <a:ext cx="955040" cy="17104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A4FC87-5602-45B8-A88F-0788EAC4AC86}"/>
              </a:ext>
            </a:extLst>
          </p:cNvPr>
          <p:cNvCxnSpPr>
            <a:cxnSpLocks/>
          </p:cNvCxnSpPr>
          <p:nvPr/>
        </p:nvCxnSpPr>
        <p:spPr>
          <a:xfrm>
            <a:off x="5069840" y="5746989"/>
            <a:ext cx="0" cy="2677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4E9624-E67A-4897-8138-6064B1A6B3C1}"/>
              </a:ext>
            </a:extLst>
          </p:cNvPr>
          <p:cNvCxnSpPr>
            <a:cxnSpLocks/>
          </p:cNvCxnSpPr>
          <p:nvPr/>
        </p:nvCxnSpPr>
        <p:spPr>
          <a:xfrm flipH="1">
            <a:off x="5069840" y="5090160"/>
            <a:ext cx="1026160" cy="355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2FC63E-A656-4E90-ADAC-8B1F3432AEEA}"/>
              </a:ext>
            </a:extLst>
          </p:cNvPr>
          <p:cNvCxnSpPr>
            <a:cxnSpLocks/>
          </p:cNvCxnSpPr>
          <p:nvPr/>
        </p:nvCxnSpPr>
        <p:spPr>
          <a:xfrm>
            <a:off x="5567680" y="4514611"/>
            <a:ext cx="457200" cy="3684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C61E6A-1E4C-4F1D-A250-FD0612DEAC55}"/>
              </a:ext>
            </a:extLst>
          </p:cNvPr>
          <p:cNvCxnSpPr>
            <a:cxnSpLocks/>
          </p:cNvCxnSpPr>
          <p:nvPr/>
        </p:nvCxnSpPr>
        <p:spPr>
          <a:xfrm flipH="1">
            <a:off x="6156960" y="4453969"/>
            <a:ext cx="558800" cy="402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411F9F-A9CD-43C6-B58F-BF85782AF90B}"/>
              </a:ext>
            </a:extLst>
          </p:cNvPr>
          <p:cNvCxnSpPr>
            <a:cxnSpLocks/>
          </p:cNvCxnSpPr>
          <p:nvPr/>
        </p:nvCxnSpPr>
        <p:spPr>
          <a:xfrm flipH="1">
            <a:off x="5567680" y="3773249"/>
            <a:ext cx="365760" cy="481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AAA8058-F288-4E43-AA51-44B527620710}"/>
              </a:ext>
            </a:extLst>
          </p:cNvPr>
          <p:cNvCxnSpPr>
            <a:cxnSpLocks/>
          </p:cNvCxnSpPr>
          <p:nvPr/>
        </p:nvCxnSpPr>
        <p:spPr>
          <a:xfrm>
            <a:off x="6156960" y="3837781"/>
            <a:ext cx="558800" cy="365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8FC8C1-C1BB-4384-9074-09616B56C076}"/>
              </a:ext>
            </a:extLst>
          </p:cNvPr>
          <p:cNvCxnSpPr>
            <a:cxnSpLocks/>
          </p:cNvCxnSpPr>
          <p:nvPr/>
        </p:nvCxnSpPr>
        <p:spPr>
          <a:xfrm>
            <a:off x="5110480" y="3008233"/>
            <a:ext cx="822960" cy="568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E1CAEBA-3597-4DCE-88FC-6E76F37893DE}"/>
              </a:ext>
            </a:extLst>
          </p:cNvPr>
          <p:cNvCxnSpPr>
            <a:cxnSpLocks/>
          </p:cNvCxnSpPr>
          <p:nvPr/>
        </p:nvCxnSpPr>
        <p:spPr>
          <a:xfrm rot="10800000">
            <a:off x="4775200" y="2897386"/>
            <a:ext cx="60960" cy="2692400"/>
          </a:xfrm>
          <a:prstGeom prst="curvedConnector3">
            <a:avLst>
              <a:gd name="adj1" fmla="val 289166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1BC150F-43AA-466B-A158-374C83C0B34B}"/>
              </a:ext>
            </a:extLst>
          </p:cNvPr>
          <p:cNvSpPr txBox="1"/>
          <p:nvPr/>
        </p:nvSpPr>
        <p:spPr>
          <a:xfrm>
            <a:off x="9458960" y="1971040"/>
            <a:ext cx="1320800" cy="369332"/>
          </a:xfrm>
          <a:prstGeom prst="rect">
            <a:avLst/>
          </a:prstGeom>
          <a:noFill/>
        </p:spPr>
        <p:txBody>
          <a:bodyPr wrap="square" rtlCol="0">
            <a:spAutoFit/>
          </a:bodyPr>
          <a:lstStyle/>
          <a:p>
            <a:r>
              <a:rPr lang="en-US" dirty="0"/>
              <a:t>B0</a:t>
            </a:r>
          </a:p>
        </p:txBody>
      </p:sp>
      <p:sp>
        <p:nvSpPr>
          <p:cNvPr id="36" name="TextBox 35">
            <a:extLst>
              <a:ext uri="{FF2B5EF4-FFF2-40B4-BE49-F238E27FC236}">
                <a16:creationId xmlns:a16="http://schemas.microsoft.com/office/drawing/2014/main" id="{1C40482B-5DEF-4F82-A754-6DB072BD70F0}"/>
              </a:ext>
            </a:extLst>
          </p:cNvPr>
          <p:cNvSpPr txBox="1"/>
          <p:nvPr/>
        </p:nvSpPr>
        <p:spPr>
          <a:xfrm>
            <a:off x="9458960" y="2773680"/>
            <a:ext cx="1320800" cy="369332"/>
          </a:xfrm>
          <a:prstGeom prst="rect">
            <a:avLst/>
          </a:prstGeom>
          <a:noFill/>
        </p:spPr>
        <p:txBody>
          <a:bodyPr wrap="square" rtlCol="0">
            <a:spAutoFit/>
          </a:bodyPr>
          <a:lstStyle/>
          <a:p>
            <a:r>
              <a:rPr lang="en-US" dirty="0"/>
              <a:t>B1</a:t>
            </a:r>
          </a:p>
        </p:txBody>
      </p:sp>
      <p:sp>
        <p:nvSpPr>
          <p:cNvPr id="37" name="TextBox 36">
            <a:extLst>
              <a:ext uri="{FF2B5EF4-FFF2-40B4-BE49-F238E27FC236}">
                <a16:creationId xmlns:a16="http://schemas.microsoft.com/office/drawing/2014/main" id="{51F32F91-91EA-4055-83E8-36652D432A7B}"/>
              </a:ext>
            </a:extLst>
          </p:cNvPr>
          <p:cNvSpPr txBox="1"/>
          <p:nvPr/>
        </p:nvSpPr>
        <p:spPr>
          <a:xfrm>
            <a:off x="8503920" y="3454400"/>
            <a:ext cx="1320800" cy="369332"/>
          </a:xfrm>
          <a:prstGeom prst="rect">
            <a:avLst/>
          </a:prstGeom>
          <a:noFill/>
        </p:spPr>
        <p:txBody>
          <a:bodyPr wrap="square" rtlCol="0">
            <a:spAutoFit/>
          </a:bodyPr>
          <a:lstStyle/>
          <a:p>
            <a:r>
              <a:rPr lang="en-US" dirty="0"/>
              <a:t>B2</a:t>
            </a:r>
          </a:p>
        </p:txBody>
      </p:sp>
      <p:sp>
        <p:nvSpPr>
          <p:cNvPr id="38" name="TextBox 37">
            <a:extLst>
              <a:ext uri="{FF2B5EF4-FFF2-40B4-BE49-F238E27FC236}">
                <a16:creationId xmlns:a16="http://schemas.microsoft.com/office/drawing/2014/main" id="{A86C236E-8D1D-43EB-B7DA-501176D495DF}"/>
              </a:ext>
            </a:extLst>
          </p:cNvPr>
          <p:cNvSpPr txBox="1"/>
          <p:nvPr/>
        </p:nvSpPr>
        <p:spPr>
          <a:xfrm>
            <a:off x="10535920" y="3515360"/>
            <a:ext cx="1320800" cy="369332"/>
          </a:xfrm>
          <a:prstGeom prst="rect">
            <a:avLst/>
          </a:prstGeom>
          <a:noFill/>
        </p:spPr>
        <p:txBody>
          <a:bodyPr wrap="square" rtlCol="0">
            <a:spAutoFit/>
          </a:bodyPr>
          <a:lstStyle/>
          <a:p>
            <a:r>
              <a:rPr lang="en-US" dirty="0"/>
              <a:t>B5</a:t>
            </a:r>
          </a:p>
        </p:txBody>
      </p:sp>
      <p:sp>
        <p:nvSpPr>
          <p:cNvPr id="39" name="TextBox 38">
            <a:extLst>
              <a:ext uri="{FF2B5EF4-FFF2-40B4-BE49-F238E27FC236}">
                <a16:creationId xmlns:a16="http://schemas.microsoft.com/office/drawing/2014/main" id="{FCEE0CF6-7165-4B12-A634-F3F242DA7684}"/>
              </a:ext>
            </a:extLst>
          </p:cNvPr>
          <p:cNvSpPr txBox="1"/>
          <p:nvPr/>
        </p:nvSpPr>
        <p:spPr>
          <a:xfrm>
            <a:off x="10078720" y="4196080"/>
            <a:ext cx="1320800" cy="369332"/>
          </a:xfrm>
          <a:prstGeom prst="rect">
            <a:avLst/>
          </a:prstGeom>
          <a:noFill/>
        </p:spPr>
        <p:txBody>
          <a:bodyPr wrap="square" rtlCol="0">
            <a:spAutoFit/>
          </a:bodyPr>
          <a:lstStyle/>
          <a:p>
            <a:r>
              <a:rPr lang="en-US" dirty="0"/>
              <a:t>B6</a:t>
            </a:r>
          </a:p>
        </p:txBody>
      </p:sp>
      <p:sp>
        <p:nvSpPr>
          <p:cNvPr id="40" name="TextBox 39">
            <a:extLst>
              <a:ext uri="{FF2B5EF4-FFF2-40B4-BE49-F238E27FC236}">
                <a16:creationId xmlns:a16="http://schemas.microsoft.com/office/drawing/2014/main" id="{EEF90FCD-1D85-4352-872C-7B51D3918123}"/>
              </a:ext>
            </a:extLst>
          </p:cNvPr>
          <p:cNvSpPr txBox="1"/>
          <p:nvPr/>
        </p:nvSpPr>
        <p:spPr>
          <a:xfrm>
            <a:off x="11267440" y="4155440"/>
            <a:ext cx="1320800" cy="369332"/>
          </a:xfrm>
          <a:prstGeom prst="rect">
            <a:avLst/>
          </a:prstGeom>
          <a:noFill/>
        </p:spPr>
        <p:txBody>
          <a:bodyPr wrap="square" rtlCol="0">
            <a:spAutoFit/>
          </a:bodyPr>
          <a:lstStyle/>
          <a:p>
            <a:r>
              <a:rPr lang="en-US" dirty="0"/>
              <a:t>B8</a:t>
            </a:r>
          </a:p>
        </p:txBody>
      </p:sp>
      <p:sp>
        <p:nvSpPr>
          <p:cNvPr id="41" name="TextBox 40">
            <a:extLst>
              <a:ext uri="{FF2B5EF4-FFF2-40B4-BE49-F238E27FC236}">
                <a16:creationId xmlns:a16="http://schemas.microsoft.com/office/drawing/2014/main" id="{CCF9CEED-51D3-4A68-9ED7-675F14D4C48A}"/>
              </a:ext>
            </a:extLst>
          </p:cNvPr>
          <p:cNvSpPr txBox="1"/>
          <p:nvPr/>
        </p:nvSpPr>
        <p:spPr>
          <a:xfrm>
            <a:off x="10617200" y="4836160"/>
            <a:ext cx="1320800" cy="369332"/>
          </a:xfrm>
          <a:prstGeom prst="rect">
            <a:avLst/>
          </a:prstGeom>
          <a:noFill/>
        </p:spPr>
        <p:txBody>
          <a:bodyPr wrap="square" rtlCol="0">
            <a:spAutoFit/>
          </a:bodyPr>
          <a:lstStyle/>
          <a:p>
            <a:r>
              <a:rPr lang="en-US" dirty="0"/>
              <a:t>B7</a:t>
            </a:r>
          </a:p>
        </p:txBody>
      </p:sp>
      <p:sp>
        <p:nvSpPr>
          <p:cNvPr id="42" name="TextBox 41">
            <a:extLst>
              <a:ext uri="{FF2B5EF4-FFF2-40B4-BE49-F238E27FC236}">
                <a16:creationId xmlns:a16="http://schemas.microsoft.com/office/drawing/2014/main" id="{A5DD0697-8385-4794-BA44-D222A09010D5}"/>
              </a:ext>
            </a:extLst>
          </p:cNvPr>
          <p:cNvSpPr txBox="1"/>
          <p:nvPr/>
        </p:nvSpPr>
        <p:spPr>
          <a:xfrm>
            <a:off x="9519920" y="5466080"/>
            <a:ext cx="1320800" cy="369332"/>
          </a:xfrm>
          <a:prstGeom prst="rect">
            <a:avLst/>
          </a:prstGeom>
          <a:noFill/>
        </p:spPr>
        <p:txBody>
          <a:bodyPr wrap="square" rtlCol="0">
            <a:spAutoFit/>
          </a:bodyPr>
          <a:lstStyle/>
          <a:p>
            <a:r>
              <a:rPr lang="en-US" dirty="0"/>
              <a:t>B3</a:t>
            </a:r>
          </a:p>
        </p:txBody>
      </p:sp>
      <p:sp>
        <p:nvSpPr>
          <p:cNvPr id="43" name="TextBox 42">
            <a:extLst>
              <a:ext uri="{FF2B5EF4-FFF2-40B4-BE49-F238E27FC236}">
                <a16:creationId xmlns:a16="http://schemas.microsoft.com/office/drawing/2014/main" id="{947C31F1-F949-49E1-919B-D891B37EB9C7}"/>
              </a:ext>
            </a:extLst>
          </p:cNvPr>
          <p:cNvSpPr txBox="1"/>
          <p:nvPr/>
        </p:nvSpPr>
        <p:spPr>
          <a:xfrm>
            <a:off x="9540240" y="6035040"/>
            <a:ext cx="1320800" cy="369332"/>
          </a:xfrm>
          <a:prstGeom prst="rect">
            <a:avLst/>
          </a:prstGeom>
          <a:noFill/>
        </p:spPr>
        <p:txBody>
          <a:bodyPr wrap="square" rtlCol="0">
            <a:spAutoFit/>
          </a:bodyPr>
          <a:lstStyle/>
          <a:p>
            <a:r>
              <a:rPr lang="en-US" dirty="0"/>
              <a:t>B4</a:t>
            </a:r>
          </a:p>
        </p:txBody>
      </p:sp>
      <p:cxnSp>
        <p:nvCxnSpPr>
          <p:cNvPr id="45" name="Straight Arrow Connector 44">
            <a:extLst>
              <a:ext uri="{FF2B5EF4-FFF2-40B4-BE49-F238E27FC236}">
                <a16:creationId xmlns:a16="http://schemas.microsoft.com/office/drawing/2014/main" id="{1C4505F8-B73D-49A6-8439-C71E5DE5CE07}"/>
              </a:ext>
            </a:extLst>
          </p:cNvPr>
          <p:cNvCxnSpPr>
            <a:cxnSpLocks/>
          </p:cNvCxnSpPr>
          <p:nvPr/>
        </p:nvCxnSpPr>
        <p:spPr>
          <a:xfrm>
            <a:off x="9682480" y="2265680"/>
            <a:ext cx="0" cy="518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8EA1CD-46A7-49E7-AFAD-10747A55CAD8}"/>
              </a:ext>
            </a:extLst>
          </p:cNvPr>
          <p:cNvCxnSpPr/>
          <p:nvPr/>
        </p:nvCxnSpPr>
        <p:spPr>
          <a:xfrm flipH="1">
            <a:off x="8747760" y="2968506"/>
            <a:ext cx="731520" cy="557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F5AE44-7B8D-45FE-93E8-266BCD3D978A}"/>
              </a:ext>
            </a:extLst>
          </p:cNvPr>
          <p:cNvCxnSpPr>
            <a:cxnSpLocks/>
          </p:cNvCxnSpPr>
          <p:nvPr/>
        </p:nvCxnSpPr>
        <p:spPr>
          <a:xfrm flipH="1">
            <a:off x="10271760" y="3803729"/>
            <a:ext cx="365760" cy="481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C59005E-AD79-46B1-8A36-5A113CB05E9C}"/>
              </a:ext>
            </a:extLst>
          </p:cNvPr>
          <p:cNvCxnSpPr>
            <a:cxnSpLocks/>
          </p:cNvCxnSpPr>
          <p:nvPr/>
        </p:nvCxnSpPr>
        <p:spPr>
          <a:xfrm>
            <a:off x="10861040" y="3868261"/>
            <a:ext cx="558800" cy="365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06F267-F2D6-4B39-8AF3-ABD424597B2D}"/>
              </a:ext>
            </a:extLst>
          </p:cNvPr>
          <p:cNvCxnSpPr>
            <a:cxnSpLocks/>
          </p:cNvCxnSpPr>
          <p:nvPr/>
        </p:nvCxnSpPr>
        <p:spPr>
          <a:xfrm>
            <a:off x="9814560" y="3038713"/>
            <a:ext cx="822960" cy="568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539705-DA0E-48C6-8A0B-EE025F0DB89C}"/>
              </a:ext>
            </a:extLst>
          </p:cNvPr>
          <p:cNvCxnSpPr/>
          <p:nvPr/>
        </p:nvCxnSpPr>
        <p:spPr>
          <a:xfrm>
            <a:off x="10739120" y="3823732"/>
            <a:ext cx="121920" cy="991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9A2591-9C29-4E73-9091-29C43FF85F77}"/>
              </a:ext>
            </a:extLst>
          </p:cNvPr>
          <p:cNvCxnSpPr/>
          <p:nvPr/>
        </p:nvCxnSpPr>
        <p:spPr>
          <a:xfrm>
            <a:off x="9692640" y="3061812"/>
            <a:ext cx="50800" cy="2404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6A20ECC-A6D5-4DA9-9EFF-9B3106F2046F}"/>
              </a:ext>
            </a:extLst>
          </p:cNvPr>
          <p:cNvCxnSpPr/>
          <p:nvPr/>
        </p:nvCxnSpPr>
        <p:spPr>
          <a:xfrm>
            <a:off x="9735820" y="5797471"/>
            <a:ext cx="33020" cy="227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5DF54532-CEC3-407E-B4DF-A442A5AEA9DD}"/>
              </a:ext>
            </a:extLst>
          </p:cNvPr>
          <p:cNvGraphicFramePr>
            <a:graphicFrameLocks noGrp="1"/>
          </p:cNvGraphicFramePr>
          <p:nvPr/>
        </p:nvGraphicFramePr>
        <p:xfrm>
          <a:off x="1026160" y="353906"/>
          <a:ext cx="9936480" cy="1350116"/>
        </p:xfrm>
        <a:graphic>
          <a:graphicData uri="http://schemas.openxmlformats.org/drawingml/2006/table">
            <a:tbl>
              <a:tblPr firstRow="1" bandRow="1">
                <a:tableStyleId>{5C22544A-7EE6-4342-B048-85BDC9FD1C3A}</a:tableStyleId>
              </a:tblPr>
              <a:tblGrid>
                <a:gridCol w="993648">
                  <a:extLst>
                    <a:ext uri="{9D8B030D-6E8A-4147-A177-3AD203B41FA5}">
                      <a16:colId xmlns:a16="http://schemas.microsoft.com/office/drawing/2014/main" val="3293010981"/>
                    </a:ext>
                  </a:extLst>
                </a:gridCol>
                <a:gridCol w="993648">
                  <a:extLst>
                    <a:ext uri="{9D8B030D-6E8A-4147-A177-3AD203B41FA5}">
                      <a16:colId xmlns:a16="http://schemas.microsoft.com/office/drawing/2014/main" val="2087152831"/>
                    </a:ext>
                  </a:extLst>
                </a:gridCol>
                <a:gridCol w="993648">
                  <a:extLst>
                    <a:ext uri="{9D8B030D-6E8A-4147-A177-3AD203B41FA5}">
                      <a16:colId xmlns:a16="http://schemas.microsoft.com/office/drawing/2014/main" val="306689363"/>
                    </a:ext>
                  </a:extLst>
                </a:gridCol>
                <a:gridCol w="993648">
                  <a:extLst>
                    <a:ext uri="{9D8B030D-6E8A-4147-A177-3AD203B41FA5}">
                      <a16:colId xmlns:a16="http://schemas.microsoft.com/office/drawing/2014/main" val="1968212424"/>
                    </a:ext>
                  </a:extLst>
                </a:gridCol>
                <a:gridCol w="993648">
                  <a:extLst>
                    <a:ext uri="{9D8B030D-6E8A-4147-A177-3AD203B41FA5}">
                      <a16:colId xmlns:a16="http://schemas.microsoft.com/office/drawing/2014/main" val="1395344425"/>
                    </a:ext>
                  </a:extLst>
                </a:gridCol>
                <a:gridCol w="993648">
                  <a:extLst>
                    <a:ext uri="{9D8B030D-6E8A-4147-A177-3AD203B41FA5}">
                      <a16:colId xmlns:a16="http://schemas.microsoft.com/office/drawing/2014/main" val="548265934"/>
                    </a:ext>
                  </a:extLst>
                </a:gridCol>
                <a:gridCol w="993648">
                  <a:extLst>
                    <a:ext uri="{9D8B030D-6E8A-4147-A177-3AD203B41FA5}">
                      <a16:colId xmlns:a16="http://schemas.microsoft.com/office/drawing/2014/main" val="2678692470"/>
                    </a:ext>
                  </a:extLst>
                </a:gridCol>
                <a:gridCol w="993648">
                  <a:extLst>
                    <a:ext uri="{9D8B030D-6E8A-4147-A177-3AD203B41FA5}">
                      <a16:colId xmlns:a16="http://schemas.microsoft.com/office/drawing/2014/main" val="3952941446"/>
                    </a:ext>
                  </a:extLst>
                </a:gridCol>
                <a:gridCol w="993648">
                  <a:extLst>
                    <a:ext uri="{9D8B030D-6E8A-4147-A177-3AD203B41FA5}">
                      <a16:colId xmlns:a16="http://schemas.microsoft.com/office/drawing/2014/main" val="3146841733"/>
                    </a:ext>
                  </a:extLst>
                </a:gridCol>
                <a:gridCol w="993648">
                  <a:extLst>
                    <a:ext uri="{9D8B030D-6E8A-4147-A177-3AD203B41FA5}">
                      <a16:colId xmlns:a16="http://schemas.microsoft.com/office/drawing/2014/main" val="935119537"/>
                    </a:ext>
                  </a:extLst>
                </a:gridCol>
              </a:tblGrid>
              <a:tr h="3534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745648"/>
                  </a:ext>
                </a:extLst>
              </a:tr>
              <a:tr h="618596">
                <a:tc>
                  <a:txBody>
                    <a:bodyPr/>
                    <a:lstStyle/>
                    <a:p>
                      <a:r>
                        <a:rPr lang="en-US" dirty="0"/>
                        <a:t>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846905"/>
                  </a:ext>
                </a:extLst>
              </a:tr>
              <a:tr h="353483">
                <a:tc>
                  <a:txBody>
                    <a:bodyPr/>
                    <a:lstStyle/>
                    <a:p>
                      <a:r>
                        <a:rPr lang="en-US" dirty="0"/>
                        <a:t>IDOM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56622"/>
                  </a:ext>
                </a:extLst>
              </a:tr>
            </a:tbl>
          </a:graphicData>
        </a:graphic>
      </p:graphicFrame>
      <p:sp>
        <p:nvSpPr>
          <p:cNvPr id="15" name="TextBox 14">
            <a:extLst>
              <a:ext uri="{FF2B5EF4-FFF2-40B4-BE49-F238E27FC236}">
                <a16:creationId xmlns:a16="http://schemas.microsoft.com/office/drawing/2014/main" id="{6155167F-307A-4D3C-8A0A-598A04EE8096}"/>
              </a:ext>
            </a:extLst>
          </p:cNvPr>
          <p:cNvSpPr txBox="1"/>
          <p:nvPr/>
        </p:nvSpPr>
        <p:spPr>
          <a:xfrm>
            <a:off x="10241280" y="2245360"/>
            <a:ext cx="20320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Dominator Tree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990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FB8C-0B9D-4B3A-B749-AC66C3F1FDAC}"/>
              </a:ext>
            </a:extLst>
          </p:cNvPr>
          <p:cNvSpPr>
            <a:spLocks noGrp="1"/>
          </p:cNvSpPr>
          <p:nvPr>
            <p:ph type="title"/>
          </p:nvPr>
        </p:nvSpPr>
        <p:spPr/>
        <p:txBody>
          <a:bodyPr/>
          <a:lstStyle/>
          <a:p>
            <a:r>
              <a:rPr lang="en-US" dirty="0"/>
              <a:t>Dominator tree</a:t>
            </a:r>
            <a:endParaRPr lang="en-IN" dirty="0"/>
          </a:p>
        </p:txBody>
      </p:sp>
      <p:sp>
        <p:nvSpPr>
          <p:cNvPr id="3" name="Content Placeholder 2">
            <a:extLst>
              <a:ext uri="{FF2B5EF4-FFF2-40B4-BE49-F238E27FC236}">
                <a16:creationId xmlns:a16="http://schemas.microsoft.com/office/drawing/2014/main" id="{98AD0394-9909-4DA3-92E7-A5EC1463B6AA}"/>
              </a:ext>
            </a:extLst>
          </p:cNvPr>
          <p:cNvSpPr>
            <a:spLocks noGrp="1"/>
          </p:cNvSpPr>
          <p:nvPr>
            <p:ph idx="1"/>
          </p:nvPr>
        </p:nvSpPr>
        <p:spPr/>
        <p:txBody>
          <a:bodyPr/>
          <a:lstStyle/>
          <a:p>
            <a:r>
              <a:rPr lang="en-US" dirty="0"/>
              <a:t>Dominator tree encodes both </a:t>
            </a:r>
            <a:r>
              <a:rPr lang="en-US" dirty="0" err="1"/>
              <a:t>IDom</a:t>
            </a:r>
            <a:r>
              <a:rPr lang="en-US" dirty="0"/>
              <a:t> and dominators set for each node</a:t>
            </a:r>
          </a:p>
          <a:p>
            <a:pPr lvl="1"/>
            <a:r>
              <a:rPr lang="en-US" dirty="0"/>
              <a:t>The parent node of node m is the </a:t>
            </a:r>
            <a:r>
              <a:rPr lang="en-US" dirty="0" err="1"/>
              <a:t>IDom</a:t>
            </a:r>
            <a:r>
              <a:rPr lang="en-US" dirty="0"/>
              <a:t>(m)</a:t>
            </a:r>
          </a:p>
          <a:p>
            <a:pPr lvl="1"/>
            <a:r>
              <a:rPr lang="en-US" dirty="0"/>
              <a:t>The nodes in the path from the root to a node m are the dominators of m</a:t>
            </a:r>
          </a:p>
        </p:txBody>
      </p:sp>
    </p:spTree>
    <p:extLst>
      <p:ext uri="{BB962C8B-B14F-4D97-AF65-F5344CB8AC3E}">
        <p14:creationId xmlns:p14="http://schemas.microsoft.com/office/powerpoint/2010/main" val="1862035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5707-C898-4AF3-9794-6B9F19F31133}"/>
              </a:ext>
            </a:extLst>
          </p:cNvPr>
          <p:cNvSpPr>
            <a:spLocks noGrp="1"/>
          </p:cNvSpPr>
          <p:nvPr>
            <p:ph type="title"/>
          </p:nvPr>
        </p:nvSpPr>
        <p:spPr/>
        <p:txBody>
          <a:bodyPr/>
          <a:lstStyle/>
          <a:p>
            <a:r>
              <a:rPr lang="en-US" dirty="0"/>
              <a:t>Dominance frontier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E449C7-90DE-445D-B09B-D21762D6A76A}"/>
                  </a:ext>
                </a:extLst>
              </p:cNvPr>
              <p:cNvSpPr>
                <a:spLocks noGrp="1"/>
              </p:cNvSpPr>
              <p:nvPr>
                <p:ph idx="1"/>
              </p:nvPr>
            </p:nvSpPr>
            <p:spPr/>
            <p:txBody>
              <a:bodyPr/>
              <a:lstStyle/>
              <a:p>
                <a:r>
                  <a:rPr lang="en-US" dirty="0"/>
                  <a:t>Nodes in a DF must be join points in a CFG</a:t>
                </a:r>
              </a:p>
              <a:p>
                <a:endParaRPr lang="en-US" dirty="0"/>
              </a:p>
              <a:p>
                <a:r>
                  <a:rPr lang="en-US" dirty="0"/>
                  <a:t>For a join point j, each k </a:t>
                </a:r>
                <a14:m>
                  <m:oMath xmlns:m="http://schemas.openxmlformats.org/officeDocument/2006/math">
                    <m:r>
                      <a:rPr lang="en-US" b="0" i="1" smtClean="0">
                        <a:latin typeface="Cambria Math" panose="02040503050406030204" pitchFamily="18" charset="0"/>
                      </a:rPr>
                      <m:t>∈</m:t>
                    </m:r>
                  </m:oMath>
                </a14:m>
                <a:r>
                  <a:rPr lang="en-US" dirty="0"/>
                  <a:t> </a:t>
                </a:r>
                <a:r>
                  <a:rPr lang="en-US" dirty="0" err="1"/>
                  <a:t>preds</a:t>
                </a:r>
                <a:r>
                  <a:rPr lang="en-US" dirty="0"/>
                  <a:t>(j) have j </a:t>
                </a:r>
                <a14:m>
                  <m:oMath xmlns:m="http://schemas.openxmlformats.org/officeDocument/2006/math">
                    <m:r>
                      <a:rPr lang="en-US" b="0" i="1" smtClean="0">
                        <a:latin typeface="Cambria Math" panose="02040503050406030204" pitchFamily="18" charset="0"/>
                      </a:rPr>
                      <m:t>∈</m:t>
                    </m:r>
                  </m:oMath>
                </a14:m>
                <a:r>
                  <a:rPr lang="en-US" dirty="0"/>
                  <a:t> DF(k),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𝐼𝐷𝑜𝑚</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endParaRPr lang="en-US" dirty="0"/>
              </a:p>
              <a:p>
                <a:endParaRPr lang="en-US" dirty="0"/>
              </a:p>
              <a:p>
                <a:r>
                  <a:rPr lang="en-US" dirty="0"/>
                  <a:t>if j </a:t>
                </a:r>
                <a14:m>
                  <m:oMath xmlns:m="http://schemas.openxmlformats.org/officeDocument/2006/math">
                    <m:r>
                      <a:rPr lang="en-US" b="0" i="1" smtClean="0">
                        <a:latin typeface="Cambria Math" panose="02040503050406030204" pitchFamily="18" charset="0"/>
                      </a:rPr>
                      <m:t>∈</m:t>
                    </m:r>
                  </m:oMath>
                </a14:m>
                <a:r>
                  <a:rPr lang="en-US" dirty="0"/>
                  <a:t> DF(k), then j </a:t>
                </a:r>
                <a14:m>
                  <m:oMath xmlns:m="http://schemas.openxmlformats.org/officeDocument/2006/math">
                    <m:r>
                      <a:rPr lang="en-US" b="0" i="1" smtClean="0">
                        <a:latin typeface="Cambria Math" panose="02040503050406030204" pitchFamily="18" charset="0"/>
                      </a:rPr>
                      <m:t>∈</m:t>
                    </m:r>
                  </m:oMath>
                </a14:m>
                <a:r>
                  <a:rPr lang="en-US" dirty="0"/>
                  <a:t> DF(</a:t>
                </a:r>
                <a:r>
                  <a:rPr lang="en-US" dirty="0" err="1"/>
                  <a:t>i</a:t>
                </a:r>
                <a:r>
                  <a:rPr lang="en-US" dirty="0"/>
                  <a:t>), where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𝐼𝐷𝑜𝑚</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𝐼𝐷𝑜𝑚</m:t>
                    </m:r>
                    <m:d>
                      <m:dPr>
                        <m:ctrlPr>
                          <a:rPr lang="en-US" b="0" i="1" smtClean="0">
                            <a:latin typeface="Cambria Math" panose="02040503050406030204" pitchFamily="18" charset="0"/>
                          </a:rPr>
                        </m:ctrlPr>
                      </m:dPr>
                      <m:e>
                        <m:r>
                          <a:rPr lang="en-US" b="0" i="1" smtClean="0">
                            <a:latin typeface="Cambria Math" panose="02040503050406030204" pitchFamily="18" charset="0"/>
                          </a:rPr>
                          <m:t>𝑗</m:t>
                        </m:r>
                      </m:e>
                    </m:d>
                  </m:oMath>
                </a14:m>
                <a:endParaRPr lang="en-US" dirty="0"/>
              </a:p>
            </p:txBody>
          </p:sp>
        </mc:Choice>
        <mc:Fallback xmlns="">
          <p:sp>
            <p:nvSpPr>
              <p:cNvPr id="3" name="Content Placeholder 2">
                <a:extLst>
                  <a:ext uri="{FF2B5EF4-FFF2-40B4-BE49-F238E27FC236}">
                    <a16:creationId xmlns:a16="http://schemas.microsoft.com/office/drawing/2014/main" id="{74E449C7-90DE-445D-B09B-D21762D6A76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408391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FB38-C525-4ED1-B1F6-A7B81C8A2B4D}"/>
              </a:ext>
            </a:extLst>
          </p:cNvPr>
          <p:cNvSpPr>
            <a:spLocks noGrp="1"/>
          </p:cNvSpPr>
          <p:nvPr>
            <p:ph type="title"/>
          </p:nvPr>
        </p:nvSpPr>
        <p:spPr/>
        <p:txBody>
          <a:bodyPr/>
          <a:lstStyle/>
          <a:p>
            <a:r>
              <a:rPr lang="en-US" dirty="0"/>
              <a:t>Dominance frontier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AB38EF-6D51-422D-A423-7E301EEB2A6A}"/>
                  </a:ext>
                </a:extLst>
              </p:cNvPr>
              <p:cNvSpPr>
                <a:spLocks noGrp="1"/>
              </p:cNvSpPr>
              <p:nvPr>
                <p:ph idx="1"/>
              </p:nvPr>
            </p:nvSpPr>
            <p:spPr/>
            <p:txBody>
              <a:bodyPr>
                <a:normAutofit lnSpcReduction="10000"/>
              </a:bodyPr>
              <a:lstStyle/>
              <a:p>
                <a:pPr marL="0" indent="0">
                  <a:buNone/>
                </a:pPr>
                <a:r>
                  <a:rPr lang="en-US" dirty="0"/>
                  <a:t>for all nodes n in the CFG</a:t>
                </a:r>
              </a:p>
              <a:p>
                <a:pPr marL="0" indent="0">
                  <a:buNone/>
                </a:pPr>
                <a:r>
                  <a:rPr lang="en-US" dirty="0"/>
                  <a:t>      DF(n) = </a:t>
                </a:r>
                <a14:m>
                  <m:oMath xmlns:m="http://schemas.openxmlformats.org/officeDocument/2006/math">
                    <m:r>
                      <a:rPr lang="en-US" b="0" i="1" smtClean="0">
                        <a:latin typeface="Cambria Math" panose="02040503050406030204" pitchFamily="18" charset="0"/>
                      </a:rPr>
                      <m:t>𝜙</m:t>
                    </m:r>
                  </m:oMath>
                </a14:m>
                <a:endParaRPr lang="en-US" b="0" dirty="0"/>
              </a:p>
              <a:p>
                <a:pPr marL="0" indent="0">
                  <a:buNone/>
                </a:pPr>
                <a:r>
                  <a:rPr lang="en-US" dirty="0"/>
                  <a:t>for all nodes n in the CFG</a:t>
                </a:r>
              </a:p>
              <a:p>
                <a:pPr marL="0" indent="0">
                  <a:buNone/>
                </a:pPr>
                <a:r>
                  <a:rPr lang="en-US" dirty="0"/>
                  <a:t>      if n has multiple predecessors</a:t>
                </a:r>
              </a:p>
              <a:p>
                <a:pPr marL="0" indent="0">
                  <a:buNone/>
                </a:pPr>
                <a:r>
                  <a:rPr lang="en-US" dirty="0"/>
                  <a:t>	for each predecessor p of n</a:t>
                </a:r>
              </a:p>
              <a:p>
                <a:pPr marL="0" indent="0">
                  <a:buNone/>
                </a:pPr>
                <a:r>
                  <a:rPr lang="en-US" dirty="0"/>
                  <a:t>	     </a:t>
                </a:r>
                <a:r>
                  <a:rPr lang="en-US" dirty="0" err="1"/>
                  <a:t>iter</a:t>
                </a:r>
                <a:r>
                  <a:rPr lang="en-US" dirty="0"/>
                  <a:t> = p</a:t>
                </a:r>
              </a:p>
              <a:p>
                <a:pPr marL="0" indent="0">
                  <a:buNone/>
                </a:pPr>
                <a:r>
                  <a:rPr lang="en-US" dirty="0"/>
                  <a:t>	     while </a:t>
                </a:r>
                <a:r>
                  <a:rPr lang="en-US" dirty="0" err="1"/>
                  <a:t>iter</a:t>
                </a:r>
                <a:r>
                  <a:rPr lang="en-US" dirty="0"/>
                  <a:t> </a:t>
                </a:r>
                <a14:m>
                  <m:oMath xmlns:m="http://schemas.openxmlformats.org/officeDocument/2006/math">
                    <m:r>
                      <a:rPr lang="en-US" b="0" i="1" smtClean="0">
                        <a:latin typeface="Cambria Math" panose="02040503050406030204" pitchFamily="18" charset="0"/>
                      </a:rPr>
                      <m:t>≠</m:t>
                    </m:r>
                  </m:oMath>
                </a14:m>
                <a:r>
                  <a:rPr lang="en-US" dirty="0"/>
                  <a:t> </a:t>
                </a:r>
                <a:r>
                  <a:rPr lang="en-US" dirty="0" err="1"/>
                  <a:t>IDom</a:t>
                </a:r>
                <a:r>
                  <a:rPr lang="en-US" dirty="0"/>
                  <a:t>(n)</a:t>
                </a:r>
              </a:p>
              <a:p>
                <a:pPr marL="0" indent="0">
                  <a:buNone/>
                </a:pPr>
                <a:r>
                  <a:rPr lang="en-US" dirty="0"/>
                  <a:t>                     DF(</a:t>
                </a:r>
                <a:r>
                  <a:rPr lang="en-US" dirty="0" err="1"/>
                  <a:t>iter</a:t>
                </a:r>
                <a:r>
                  <a:rPr lang="en-US" dirty="0"/>
                  <a:t>) = DF(</a:t>
                </a:r>
                <a:r>
                  <a:rPr lang="en-US" dirty="0" err="1"/>
                  <a:t>iter</a:t>
                </a:r>
                <a:r>
                  <a:rPr lang="en-US" dirty="0"/>
                  <a:t>) </a:t>
                </a:r>
                <a14:m>
                  <m:oMath xmlns:m="http://schemas.openxmlformats.org/officeDocument/2006/math">
                    <m:r>
                      <a:rPr lang="en-US" b="0" i="1" smtClean="0">
                        <a:latin typeface="Cambria Math" panose="02040503050406030204" pitchFamily="18" charset="0"/>
                      </a:rPr>
                      <m:t>∪</m:t>
                    </m:r>
                  </m:oMath>
                </a14:m>
                <a:r>
                  <a:rPr lang="en-US" dirty="0"/>
                  <a:t> {n}</a:t>
                </a:r>
              </a:p>
              <a:p>
                <a:pPr marL="0" indent="0">
                  <a:buNone/>
                </a:pPr>
                <a:r>
                  <a:rPr lang="en-US" dirty="0"/>
                  <a:t>                     </a:t>
                </a:r>
                <a:r>
                  <a:rPr lang="en-US" dirty="0" err="1"/>
                  <a:t>iter</a:t>
                </a:r>
                <a:r>
                  <a:rPr lang="en-US" dirty="0"/>
                  <a:t> = </a:t>
                </a:r>
                <a:r>
                  <a:rPr lang="en-US" dirty="0" err="1"/>
                  <a:t>IDom</a:t>
                </a:r>
                <a:r>
                  <a:rPr lang="en-US" dirty="0"/>
                  <a:t>(</a:t>
                </a:r>
                <a:r>
                  <a:rPr lang="en-US" dirty="0" err="1"/>
                  <a:t>iter</a:t>
                </a:r>
                <a:r>
                  <a:rPr lang="en-US" dirty="0"/>
                  <a:t>)</a:t>
                </a:r>
              </a:p>
            </p:txBody>
          </p:sp>
        </mc:Choice>
        <mc:Fallback xmlns="">
          <p:sp>
            <p:nvSpPr>
              <p:cNvPr id="3" name="Content Placeholder 2">
                <a:extLst>
                  <a:ext uri="{FF2B5EF4-FFF2-40B4-BE49-F238E27FC236}">
                    <a16:creationId xmlns:a16="http://schemas.microsoft.com/office/drawing/2014/main" id="{F5AB38EF-6D51-422D-A423-7E301EEB2A6A}"/>
                  </a:ext>
                </a:extLst>
              </p:cNvPr>
              <p:cNvSpPr>
                <a:spLocks noGrp="1" noRot="1" noChangeAspect="1" noMove="1" noResize="1" noEditPoints="1" noAdjustHandles="1" noChangeArrowheads="1" noChangeShapeType="1" noTextEdit="1"/>
              </p:cNvSpPr>
              <p:nvPr>
                <p:ph idx="1"/>
              </p:nvPr>
            </p:nvSpPr>
            <p:spPr>
              <a:blipFill>
                <a:blip r:embed="rId3"/>
                <a:stretch>
                  <a:fillRect l="-1217" t="-3081" b="-280"/>
                </a:stretch>
              </a:blipFill>
            </p:spPr>
            <p:txBody>
              <a:bodyPr/>
              <a:lstStyle/>
              <a:p>
                <a:r>
                  <a:rPr lang="en-US">
                    <a:noFill/>
                  </a:rPr>
                  <a:t> </a:t>
                </a:r>
              </a:p>
            </p:txBody>
          </p:sp>
        </mc:Fallback>
      </mc:AlternateContent>
    </p:spTree>
    <p:extLst>
      <p:ext uri="{BB962C8B-B14F-4D97-AF65-F5344CB8AC3E}">
        <p14:creationId xmlns:p14="http://schemas.microsoft.com/office/powerpoint/2010/main" val="1260894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7AEF-AD40-40FA-AC63-97A9D5AD5834}"/>
              </a:ext>
            </a:extLst>
          </p:cNvPr>
          <p:cNvSpPr>
            <a:spLocks noGrp="1"/>
          </p:cNvSpPr>
          <p:nvPr>
            <p:ph type="title"/>
          </p:nvPr>
        </p:nvSpPr>
        <p:spPr>
          <a:xfrm>
            <a:off x="838200" y="365125"/>
            <a:ext cx="10515600" cy="1325563"/>
          </a:xfrm>
        </p:spPr>
        <p:txBody>
          <a:bodyPr/>
          <a:lstStyle/>
          <a:p>
            <a:r>
              <a:rPr lang="en-US" dirty="0"/>
              <a:t>Dominance frontier</a:t>
            </a:r>
          </a:p>
        </p:txBody>
      </p:sp>
      <p:sp>
        <p:nvSpPr>
          <p:cNvPr id="3" name="Content Placeholder 2">
            <a:extLst>
              <a:ext uri="{FF2B5EF4-FFF2-40B4-BE49-F238E27FC236}">
                <a16:creationId xmlns:a16="http://schemas.microsoft.com/office/drawing/2014/main" id="{47850D5A-BC31-4AF0-AE71-9E16542CE49D}"/>
              </a:ext>
            </a:extLst>
          </p:cNvPr>
          <p:cNvSpPr>
            <a:spLocks noGrp="1"/>
          </p:cNvSpPr>
          <p:nvPr>
            <p:ph idx="1"/>
          </p:nvPr>
        </p:nvSpPr>
        <p:spPr>
          <a:xfrm>
            <a:off x="838200" y="1825625"/>
            <a:ext cx="10515600" cy="4351338"/>
          </a:xfrm>
        </p:spPr>
        <p:txBody>
          <a:bodyPr/>
          <a:lstStyle/>
          <a:p>
            <a:endParaRPr lang="en-US" dirty="0"/>
          </a:p>
        </p:txBody>
      </p:sp>
      <p:sp>
        <p:nvSpPr>
          <p:cNvPr id="4" name="TextBox 3">
            <a:extLst>
              <a:ext uri="{FF2B5EF4-FFF2-40B4-BE49-F238E27FC236}">
                <a16:creationId xmlns:a16="http://schemas.microsoft.com/office/drawing/2014/main" id="{B1E2EF5F-D0A2-4F70-B331-68D73BF5A69D}"/>
              </a:ext>
            </a:extLst>
          </p:cNvPr>
          <p:cNvSpPr txBox="1"/>
          <p:nvPr/>
        </p:nvSpPr>
        <p:spPr>
          <a:xfrm>
            <a:off x="4775200" y="1950720"/>
            <a:ext cx="1320800" cy="369332"/>
          </a:xfrm>
          <a:prstGeom prst="rect">
            <a:avLst/>
          </a:prstGeom>
          <a:noFill/>
        </p:spPr>
        <p:txBody>
          <a:bodyPr wrap="square" rtlCol="0">
            <a:spAutoFit/>
          </a:bodyPr>
          <a:lstStyle/>
          <a:p>
            <a:r>
              <a:rPr lang="en-US" dirty="0"/>
              <a:t>B0</a:t>
            </a:r>
          </a:p>
        </p:txBody>
      </p:sp>
      <p:sp>
        <p:nvSpPr>
          <p:cNvPr id="5" name="TextBox 4">
            <a:extLst>
              <a:ext uri="{FF2B5EF4-FFF2-40B4-BE49-F238E27FC236}">
                <a16:creationId xmlns:a16="http://schemas.microsoft.com/office/drawing/2014/main" id="{40A33A67-224F-41CB-9045-5A9038F73B98}"/>
              </a:ext>
            </a:extLst>
          </p:cNvPr>
          <p:cNvSpPr txBox="1"/>
          <p:nvPr/>
        </p:nvSpPr>
        <p:spPr>
          <a:xfrm>
            <a:off x="4775200" y="2753360"/>
            <a:ext cx="1320800" cy="369332"/>
          </a:xfrm>
          <a:prstGeom prst="rect">
            <a:avLst/>
          </a:prstGeom>
          <a:noFill/>
        </p:spPr>
        <p:txBody>
          <a:bodyPr wrap="square" rtlCol="0">
            <a:spAutoFit/>
          </a:bodyPr>
          <a:lstStyle/>
          <a:p>
            <a:r>
              <a:rPr lang="en-US" dirty="0"/>
              <a:t>B1</a:t>
            </a:r>
          </a:p>
        </p:txBody>
      </p:sp>
      <p:sp>
        <p:nvSpPr>
          <p:cNvPr id="6" name="TextBox 5">
            <a:extLst>
              <a:ext uri="{FF2B5EF4-FFF2-40B4-BE49-F238E27FC236}">
                <a16:creationId xmlns:a16="http://schemas.microsoft.com/office/drawing/2014/main" id="{30E1F2FA-6A23-4D37-9D9E-AC8BD78F3C60}"/>
              </a:ext>
            </a:extLst>
          </p:cNvPr>
          <p:cNvSpPr txBox="1"/>
          <p:nvPr/>
        </p:nvSpPr>
        <p:spPr>
          <a:xfrm>
            <a:off x="3820160" y="3434080"/>
            <a:ext cx="1320800" cy="369332"/>
          </a:xfrm>
          <a:prstGeom prst="rect">
            <a:avLst/>
          </a:prstGeom>
          <a:noFill/>
        </p:spPr>
        <p:txBody>
          <a:bodyPr wrap="square" rtlCol="0">
            <a:spAutoFit/>
          </a:bodyPr>
          <a:lstStyle/>
          <a:p>
            <a:r>
              <a:rPr lang="en-US" dirty="0"/>
              <a:t>B2</a:t>
            </a:r>
          </a:p>
        </p:txBody>
      </p:sp>
      <p:sp>
        <p:nvSpPr>
          <p:cNvPr id="7" name="TextBox 6">
            <a:extLst>
              <a:ext uri="{FF2B5EF4-FFF2-40B4-BE49-F238E27FC236}">
                <a16:creationId xmlns:a16="http://schemas.microsoft.com/office/drawing/2014/main" id="{EB7CD53C-31BA-4B42-B64E-ABEBF166785E}"/>
              </a:ext>
            </a:extLst>
          </p:cNvPr>
          <p:cNvSpPr txBox="1"/>
          <p:nvPr/>
        </p:nvSpPr>
        <p:spPr>
          <a:xfrm>
            <a:off x="5852160" y="3495040"/>
            <a:ext cx="1320800" cy="369332"/>
          </a:xfrm>
          <a:prstGeom prst="rect">
            <a:avLst/>
          </a:prstGeom>
          <a:noFill/>
        </p:spPr>
        <p:txBody>
          <a:bodyPr wrap="square" rtlCol="0">
            <a:spAutoFit/>
          </a:bodyPr>
          <a:lstStyle/>
          <a:p>
            <a:r>
              <a:rPr lang="en-US" dirty="0"/>
              <a:t>B5</a:t>
            </a:r>
          </a:p>
        </p:txBody>
      </p:sp>
      <p:sp>
        <p:nvSpPr>
          <p:cNvPr id="8" name="TextBox 7">
            <a:extLst>
              <a:ext uri="{FF2B5EF4-FFF2-40B4-BE49-F238E27FC236}">
                <a16:creationId xmlns:a16="http://schemas.microsoft.com/office/drawing/2014/main" id="{E29BC1B2-4E26-4EF0-BB84-DAC1F8A46EA0}"/>
              </a:ext>
            </a:extLst>
          </p:cNvPr>
          <p:cNvSpPr txBox="1"/>
          <p:nvPr/>
        </p:nvSpPr>
        <p:spPr>
          <a:xfrm>
            <a:off x="5394960" y="4175760"/>
            <a:ext cx="1320800" cy="369332"/>
          </a:xfrm>
          <a:prstGeom prst="rect">
            <a:avLst/>
          </a:prstGeom>
          <a:noFill/>
        </p:spPr>
        <p:txBody>
          <a:bodyPr wrap="square" rtlCol="0">
            <a:spAutoFit/>
          </a:bodyPr>
          <a:lstStyle/>
          <a:p>
            <a:r>
              <a:rPr lang="en-US" dirty="0"/>
              <a:t>B6</a:t>
            </a:r>
          </a:p>
        </p:txBody>
      </p:sp>
      <p:sp>
        <p:nvSpPr>
          <p:cNvPr id="9" name="TextBox 8">
            <a:extLst>
              <a:ext uri="{FF2B5EF4-FFF2-40B4-BE49-F238E27FC236}">
                <a16:creationId xmlns:a16="http://schemas.microsoft.com/office/drawing/2014/main" id="{7E770FB6-073F-4EBF-B2C9-53267D5A8531}"/>
              </a:ext>
            </a:extLst>
          </p:cNvPr>
          <p:cNvSpPr txBox="1"/>
          <p:nvPr/>
        </p:nvSpPr>
        <p:spPr>
          <a:xfrm>
            <a:off x="6583680" y="4135120"/>
            <a:ext cx="1320800" cy="369332"/>
          </a:xfrm>
          <a:prstGeom prst="rect">
            <a:avLst/>
          </a:prstGeom>
          <a:noFill/>
        </p:spPr>
        <p:txBody>
          <a:bodyPr wrap="square" rtlCol="0">
            <a:spAutoFit/>
          </a:bodyPr>
          <a:lstStyle/>
          <a:p>
            <a:r>
              <a:rPr lang="en-US" dirty="0"/>
              <a:t>B8</a:t>
            </a:r>
          </a:p>
        </p:txBody>
      </p:sp>
      <p:sp>
        <p:nvSpPr>
          <p:cNvPr id="10" name="TextBox 9">
            <a:extLst>
              <a:ext uri="{FF2B5EF4-FFF2-40B4-BE49-F238E27FC236}">
                <a16:creationId xmlns:a16="http://schemas.microsoft.com/office/drawing/2014/main" id="{75180C21-3F7B-47DC-92BC-E06850FD6162}"/>
              </a:ext>
            </a:extLst>
          </p:cNvPr>
          <p:cNvSpPr txBox="1"/>
          <p:nvPr/>
        </p:nvSpPr>
        <p:spPr>
          <a:xfrm>
            <a:off x="5933440" y="4815840"/>
            <a:ext cx="1320800" cy="369332"/>
          </a:xfrm>
          <a:prstGeom prst="rect">
            <a:avLst/>
          </a:prstGeom>
          <a:noFill/>
        </p:spPr>
        <p:txBody>
          <a:bodyPr wrap="square" rtlCol="0">
            <a:spAutoFit/>
          </a:bodyPr>
          <a:lstStyle/>
          <a:p>
            <a:r>
              <a:rPr lang="en-US" dirty="0"/>
              <a:t>B7</a:t>
            </a:r>
          </a:p>
        </p:txBody>
      </p:sp>
      <p:sp>
        <p:nvSpPr>
          <p:cNvPr id="11" name="TextBox 10">
            <a:extLst>
              <a:ext uri="{FF2B5EF4-FFF2-40B4-BE49-F238E27FC236}">
                <a16:creationId xmlns:a16="http://schemas.microsoft.com/office/drawing/2014/main" id="{B51CB004-D9AE-4D2E-8E47-31BA0ADB7B31}"/>
              </a:ext>
            </a:extLst>
          </p:cNvPr>
          <p:cNvSpPr txBox="1"/>
          <p:nvPr/>
        </p:nvSpPr>
        <p:spPr>
          <a:xfrm>
            <a:off x="4836160" y="5445760"/>
            <a:ext cx="1320800" cy="369332"/>
          </a:xfrm>
          <a:prstGeom prst="rect">
            <a:avLst/>
          </a:prstGeom>
          <a:noFill/>
        </p:spPr>
        <p:txBody>
          <a:bodyPr wrap="square" rtlCol="0">
            <a:spAutoFit/>
          </a:bodyPr>
          <a:lstStyle/>
          <a:p>
            <a:r>
              <a:rPr lang="en-US" dirty="0"/>
              <a:t>B3</a:t>
            </a:r>
          </a:p>
        </p:txBody>
      </p:sp>
      <p:sp>
        <p:nvSpPr>
          <p:cNvPr id="12" name="TextBox 11">
            <a:extLst>
              <a:ext uri="{FF2B5EF4-FFF2-40B4-BE49-F238E27FC236}">
                <a16:creationId xmlns:a16="http://schemas.microsoft.com/office/drawing/2014/main" id="{D6622110-47BB-4AD9-B1FF-E1A0C552C282}"/>
              </a:ext>
            </a:extLst>
          </p:cNvPr>
          <p:cNvSpPr txBox="1"/>
          <p:nvPr/>
        </p:nvSpPr>
        <p:spPr>
          <a:xfrm>
            <a:off x="4856480" y="6014720"/>
            <a:ext cx="1320800" cy="369332"/>
          </a:xfrm>
          <a:prstGeom prst="rect">
            <a:avLst/>
          </a:prstGeom>
          <a:noFill/>
        </p:spPr>
        <p:txBody>
          <a:bodyPr wrap="square" rtlCol="0">
            <a:spAutoFit/>
          </a:bodyPr>
          <a:lstStyle/>
          <a:p>
            <a:r>
              <a:rPr lang="en-US" dirty="0"/>
              <a:t>B4</a:t>
            </a:r>
          </a:p>
        </p:txBody>
      </p:sp>
      <p:cxnSp>
        <p:nvCxnSpPr>
          <p:cNvPr id="14" name="Straight Arrow Connector 13">
            <a:extLst>
              <a:ext uri="{FF2B5EF4-FFF2-40B4-BE49-F238E27FC236}">
                <a16:creationId xmlns:a16="http://schemas.microsoft.com/office/drawing/2014/main" id="{631E2A18-AC72-4B09-AF53-84E574935940}"/>
              </a:ext>
            </a:extLst>
          </p:cNvPr>
          <p:cNvCxnSpPr>
            <a:cxnSpLocks/>
          </p:cNvCxnSpPr>
          <p:nvPr/>
        </p:nvCxnSpPr>
        <p:spPr>
          <a:xfrm>
            <a:off x="4978400" y="2235200"/>
            <a:ext cx="0" cy="518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A2C0C52-D3F8-40C5-9E67-6ED7109B5E09}"/>
              </a:ext>
            </a:extLst>
          </p:cNvPr>
          <p:cNvCxnSpPr>
            <a:stCxn id="5" idx="1"/>
          </p:cNvCxnSpPr>
          <p:nvPr/>
        </p:nvCxnSpPr>
        <p:spPr>
          <a:xfrm flipH="1">
            <a:off x="4043680" y="2938026"/>
            <a:ext cx="731520" cy="557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0B793C-C665-4831-874A-1F05790AEB5D}"/>
              </a:ext>
            </a:extLst>
          </p:cNvPr>
          <p:cNvCxnSpPr>
            <a:cxnSpLocks/>
          </p:cNvCxnSpPr>
          <p:nvPr/>
        </p:nvCxnSpPr>
        <p:spPr>
          <a:xfrm>
            <a:off x="4043680" y="3735309"/>
            <a:ext cx="955040" cy="17104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A4FC87-5602-45B8-A88F-0788EAC4AC86}"/>
              </a:ext>
            </a:extLst>
          </p:cNvPr>
          <p:cNvCxnSpPr>
            <a:cxnSpLocks/>
          </p:cNvCxnSpPr>
          <p:nvPr/>
        </p:nvCxnSpPr>
        <p:spPr>
          <a:xfrm>
            <a:off x="5069840" y="5746989"/>
            <a:ext cx="0" cy="2677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4E9624-E67A-4897-8138-6064B1A6B3C1}"/>
              </a:ext>
            </a:extLst>
          </p:cNvPr>
          <p:cNvCxnSpPr>
            <a:cxnSpLocks/>
          </p:cNvCxnSpPr>
          <p:nvPr/>
        </p:nvCxnSpPr>
        <p:spPr>
          <a:xfrm flipH="1">
            <a:off x="5069840" y="5090160"/>
            <a:ext cx="1026160" cy="355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2FC63E-A656-4E90-ADAC-8B1F3432AEEA}"/>
              </a:ext>
            </a:extLst>
          </p:cNvPr>
          <p:cNvCxnSpPr>
            <a:cxnSpLocks/>
          </p:cNvCxnSpPr>
          <p:nvPr/>
        </p:nvCxnSpPr>
        <p:spPr>
          <a:xfrm>
            <a:off x="5567680" y="4514611"/>
            <a:ext cx="457200" cy="3684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C61E6A-1E4C-4F1D-A250-FD0612DEAC55}"/>
              </a:ext>
            </a:extLst>
          </p:cNvPr>
          <p:cNvCxnSpPr>
            <a:cxnSpLocks/>
          </p:cNvCxnSpPr>
          <p:nvPr/>
        </p:nvCxnSpPr>
        <p:spPr>
          <a:xfrm flipH="1">
            <a:off x="6156960" y="4453969"/>
            <a:ext cx="558800" cy="4025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411F9F-A9CD-43C6-B58F-BF85782AF90B}"/>
              </a:ext>
            </a:extLst>
          </p:cNvPr>
          <p:cNvCxnSpPr>
            <a:cxnSpLocks/>
          </p:cNvCxnSpPr>
          <p:nvPr/>
        </p:nvCxnSpPr>
        <p:spPr>
          <a:xfrm flipH="1">
            <a:off x="5567680" y="3773249"/>
            <a:ext cx="365760" cy="481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AAA8058-F288-4E43-AA51-44B527620710}"/>
              </a:ext>
            </a:extLst>
          </p:cNvPr>
          <p:cNvCxnSpPr>
            <a:cxnSpLocks/>
          </p:cNvCxnSpPr>
          <p:nvPr/>
        </p:nvCxnSpPr>
        <p:spPr>
          <a:xfrm>
            <a:off x="6156960" y="3837781"/>
            <a:ext cx="558800" cy="365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8FC8C1-C1BB-4384-9074-09616B56C076}"/>
              </a:ext>
            </a:extLst>
          </p:cNvPr>
          <p:cNvCxnSpPr>
            <a:cxnSpLocks/>
          </p:cNvCxnSpPr>
          <p:nvPr/>
        </p:nvCxnSpPr>
        <p:spPr>
          <a:xfrm>
            <a:off x="5110480" y="3008233"/>
            <a:ext cx="822960" cy="568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2E1CAEBA-3597-4DCE-88FC-6E76F37893DE}"/>
              </a:ext>
            </a:extLst>
          </p:cNvPr>
          <p:cNvCxnSpPr>
            <a:cxnSpLocks/>
          </p:cNvCxnSpPr>
          <p:nvPr/>
        </p:nvCxnSpPr>
        <p:spPr>
          <a:xfrm rot="10800000">
            <a:off x="4775200" y="2897386"/>
            <a:ext cx="60960" cy="2692400"/>
          </a:xfrm>
          <a:prstGeom prst="curvedConnector3">
            <a:avLst>
              <a:gd name="adj1" fmla="val 289166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1BC150F-43AA-466B-A158-374C83C0B34B}"/>
              </a:ext>
            </a:extLst>
          </p:cNvPr>
          <p:cNvSpPr txBox="1"/>
          <p:nvPr/>
        </p:nvSpPr>
        <p:spPr>
          <a:xfrm>
            <a:off x="9458960" y="1971040"/>
            <a:ext cx="1320800" cy="369332"/>
          </a:xfrm>
          <a:prstGeom prst="rect">
            <a:avLst/>
          </a:prstGeom>
          <a:noFill/>
        </p:spPr>
        <p:txBody>
          <a:bodyPr wrap="square" rtlCol="0">
            <a:spAutoFit/>
          </a:bodyPr>
          <a:lstStyle/>
          <a:p>
            <a:r>
              <a:rPr lang="en-US" dirty="0"/>
              <a:t>B0</a:t>
            </a:r>
          </a:p>
        </p:txBody>
      </p:sp>
      <p:sp>
        <p:nvSpPr>
          <p:cNvPr id="36" name="TextBox 35">
            <a:extLst>
              <a:ext uri="{FF2B5EF4-FFF2-40B4-BE49-F238E27FC236}">
                <a16:creationId xmlns:a16="http://schemas.microsoft.com/office/drawing/2014/main" id="{1C40482B-5DEF-4F82-A754-6DB072BD70F0}"/>
              </a:ext>
            </a:extLst>
          </p:cNvPr>
          <p:cNvSpPr txBox="1"/>
          <p:nvPr/>
        </p:nvSpPr>
        <p:spPr>
          <a:xfrm>
            <a:off x="9458960" y="2773680"/>
            <a:ext cx="1320800" cy="369332"/>
          </a:xfrm>
          <a:prstGeom prst="rect">
            <a:avLst/>
          </a:prstGeom>
          <a:noFill/>
        </p:spPr>
        <p:txBody>
          <a:bodyPr wrap="square" rtlCol="0">
            <a:spAutoFit/>
          </a:bodyPr>
          <a:lstStyle/>
          <a:p>
            <a:r>
              <a:rPr lang="en-US" dirty="0"/>
              <a:t>B1</a:t>
            </a:r>
          </a:p>
        </p:txBody>
      </p:sp>
      <p:sp>
        <p:nvSpPr>
          <p:cNvPr id="37" name="TextBox 36">
            <a:extLst>
              <a:ext uri="{FF2B5EF4-FFF2-40B4-BE49-F238E27FC236}">
                <a16:creationId xmlns:a16="http://schemas.microsoft.com/office/drawing/2014/main" id="{51F32F91-91EA-4055-83E8-36652D432A7B}"/>
              </a:ext>
            </a:extLst>
          </p:cNvPr>
          <p:cNvSpPr txBox="1"/>
          <p:nvPr/>
        </p:nvSpPr>
        <p:spPr>
          <a:xfrm>
            <a:off x="8503920" y="3454400"/>
            <a:ext cx="1320800" cy="369332"/>
          </a:xfrm>
          <a:prstGeom prst="rect">
            <a:avLst/>
          </a:prstGeom>
          <a:noFill/>
        </p:spPr>
        <p:txBody>
          <a:bodyPr wrap="square" rtlCol="0">
            <a:spAutoFit/>
          </a:bodyPr>
          <a:lstStyle/>
          <a:p>
            <a:r>
              <a:rPr lang="en-US" dirty="0"/>
              <a:t>B2</a:t>
            </a:r>
          </a:p>
        </p:txBody>
      </p:sp>
      <p:sp>
        <p:nvSpPr>
          <p:cNvPr id="38" name="TextBox 37">
            <a:extLst>
              <a:ext uri="{FF2B5EF4-FFF2-40B4-BE49-F238E27FC236}">
                <a16:creationId xmlns:a16="http://schemas.microsoft.com/office/drawing/2014/main" id="{A86C236E-8D1D-43EB-B7DA-501176D495DF}"/>
              </a:ext>
            </a:extLst>
          </p:cNvPr>
          <p:cNvSpPr txBox="1"/>
          <p:nvPr/>
        </p:nvSpPr>
        <p:spPr>
          <a:xfrm>
            <a:off x="10535920" y="3515360"/>
            <a:ext cx="1320800" cy="369332"/>
          </a:xfrm>
          <a:prstGeom prst="rect">
            <a:avLst/>
          </a:prstGeom>
          <a:noFill/>
        </p:spPr>
        <p:txBody>
          <a:bodyPr wrap="square" rtlCol="0">
            <a:spAutoFit/>
          </a:bodyPr>
          <a:lstStyle/>
          <a:p>
            <a:r>
              <a:rPr lang="en-US" dirty="0"/>
              <a:t>B5</a:t>
            </a:r>
          </a:p>
        </p:txBody>
      </p:sp>
      <p:sp>
        <p:nvSpPr>
          <p:cNvPr id="39" name="TextBox 38">
            <a:extLst>
              <a:ext uri="{FF2B5EF4-FFF2-40B4-BE49-F238E27FC236}">
                <a16:creationId xmlns:a16="http://schemas.microsoft.com/office/drawing/2014/main" id="{FCEE0CF6-7165-4B12-A634-F3F242DA7684}"/>
              </a:ext>
            </a:extLst>
          </p:cNvPr>
          <p:cNvSpPr txBox="1"/>
          <p:nvPr/>
        </p:nvSpPr>
        <p:spPr>
          <a:xfrm>
            <a:off x="10078720" y="4196080"/>
            <a:ext cx="1320800" cy="369332"/>
          </a:xfrm>
          <a:prstGeom prst="rect">
            <a:avLst/>
          </a:prstGeom>
          <a:noFill/>
        </p:spPr>
        <p:txBody>
          <a:bodyPr wrap="square" rtlCol="0">
            <a:spAutoFit/>
          </a:bodyPr>
          <a:lstStyle/>
          <a:p>
            <a:r>
              <a:rPr lang="en-US" dirty="0"/>
              <a:t>B6</a:t>
            </a:r>
          </a:p>
        </p:txBody>
      </p:sp>
      <p:sp>
        <p:nvSpPr>
          <p:cNvPr id="40" name="TextBox 39">
            <a:extLst>
              <a:ext uri="{FF2B5EF4-FFF2-40B4-BE49-F238E27FC236}">
                <a16:creationId xmlns:a16="http://schemas.microsoft.com/office/drawing/2014/main" id="{EEF90FCD-1D85-4352-872C-7B51D3918123}"/>
              </a:ext>
            </a:extLst>
          </p:cNvPr>
          <p:cNvSpPr txBox="1"/>
          <p:nvPr/>
        </p:nvSpPr>
        <p:spPr>
          <a:xfrm>
            <a:off x="11267440" y="4155440"/>
            <a:ext cx="1320800" cy="369332"/>
          </a:xfrm>
          <a:prstGeom prst="rect">
            <a:avLst/>
          </a:prstGeom>
          <a:noFill/>
        </p:spPr>
        <p:txBody>
          <a:bodyPr wrap="square" rtlCol="0">
            <a:spAutoFit/>
          </a:bodyPr>
          <a:lstStyle/>
          <a:p>
            <a:r>
              <a:rPr lang="en-US" dirty="0"/>
              <a:t>B8</a:t>
            </a:r>
          </a:p>
        </p:txBody>
      </p:sp>
      <p:sp>
        <p:nvSpPr>
          <p:cNvPr id="41" name="TextBox 40">
            <a:extLst>
              <a:ext uri="{FF2B5EF4-FFF2-40B4-BE49-F238E27FC236}">
                <a16:creationId xmlns:a16="http://schemas.microsoft.com/office/drawing/2014/main" id="{CCF9CEED-51D3-4A68-9ED7-675F14D4C48A}"/>
              </a:ext>
            </a:extLst>
          </p:cNvPr>
          <p:cNvSpPr txBox="1"/>
          <p:nvPr/>
        </p:nvSpPr>
        <p:spPr>
          <a:xfrm>
            <a:off x="10617200" y="4836160"/>
            <a:ext cx="1320800" cy="369332"/>
          </a:xfrm>
          <a:prstGeom prst="rect">
            <a:avLst/>
          </a:prstGeom>
          <a:noFill/>
        </p:spPr>
        <p:txBody>
          <a:bodyPr wrap="square" rtlCol="0">
            <a:spAutoFit/>
          </a:bodyPr>
          <a:lstStyle/>
          <a:p>
            <a:r>
              <a:rPr lang="en-US" dirty="0"/>
              <a:t>B7</a:t>
            </a:r>
          </a:p>
        </p:txBody>
      </p:sp>
      <p:sp>
        <p:nvSpPr>
          <p:cNvPr id="42" name="TextBox 41">
            <a:extLst>
              <a:ext uri="{FF2B5EF4-FFF2-40B4-BE49-F238E27FC236}">
                <a16:creationId xmlns:a16="http://schemas.microsoft.com/office/drawing/2014/main" id="{A5DD0697-8385-4794-BA44-D222A09010D5}"/>
              </a:ext>
            </a:extLst>
          </p:cNvPr>
          <p:cNvSpPr txBox="1"/>
          <p:nvPr/>
        </p:nvSpPr>
        <p:spPr>
          <a:xfrm>
            <a:off x="9519920" y="5466080"/>
            <a:ext cx="1320800" cy="369332"/>
          </a:xfrm>
          <a:prstGeom prst="rect">
            <a:avLst/>
          </a:prstGeom>
          <a:noFill/>
        </p:spPr>
        <p:txBody>
          <a:bodyPr wrap="square" rtlCol="0">
            <a:spAutoFit/>
          </a:bodyPr>
          <a:lstStyle/>
          <a:p>
            <a:r>
              <a:rPr lang="en-US" dirty="0"/>
              <a:t>B3</a:t>
            </a:r>
          </a:p>
        </p:txBody>
      </p:sp>
      <p:sp>
        <p:nvSpPr>
          <p:cNvPr id="43" name="TextBox 42">
            <a:extLst>
              <a:ext uri="{FF2B5EF4-FFF2-40B4-BE49-F238E27FC236}">
                <a16:creationId xmlns:a16="http://schemas.microsoft.com/office/drawing/2014/main" id="{947C31F1-F949-49E1-919B-D891B37EB9C7}"/>
              </a:ext>
            </a:extLst>
          </p:cNvPr>
          <p:cNvSpPr txBox="1"/>
          <p:nvPr/>
        </p:nvSpPr>
        <p:spPr>
          <a:xfrm>
            <a:off x="9540240" y="6035040"/>
            <a:ext cx="1320800" cy="369332"/>
          </a:xfrm>
          <a:prstGeom prst="rect">
            <a:avLst/>
          </a:prstGeom>
          <a:noFill/>
        </p:spPr>
        <p:txBody>
          <a:bodyPr wrap="square" rtlCol="0">
            <a:spAutoFit/>
          </a:bodyPr>
          <a:lstStyle/>
          <a:p>
            <a:r>
              <a:rPr lang="en-US" dirty="0"/>
              <a:t>B4</a:t>
            </a:r>
          </a:p>
        </p:txBody>
      </p:sp>
      <p:cxnSp>
        <p:nvCxnSpPr>
          <p:cNvPr id="45" name="Straight Arrow Connector 44">
            <a:extLst>
              <a:ext uri="{FF2B5EF4-FFF2-40B4-BE49-F238E27FC236}">
                <a16:creationId xmlns:a16="http://schemas.microsoft.com/office/drawing/2014/main" id="{1C4505F8-B73D-49A6-8439-C71E5DE5CE07}"/>
              </a:ext>
            </a:extLst>
          </p:cNvPr>
          <p:cNvCxnSpPr>
            <a:cxnSpLocks/>
          </p:cNvCxnSpPr>
          <p:nvPr/>
        </p:nvCxnSpPr>
        <p:spPr>
          <a:xfrm>
            <a:off x="9682480" y="2265680"/>
            <a:ext cx="0" cy="518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8EA1CD-46A7-49E7-AFAD-10747A55CAD8}"/>
              </a:ext>
            </a:extLst>
          </p:cNvPr>
          <p:cNvCxnSpPr/>
          <p:nvPr/>
        </p:nvCxnSpPr>
        <p:spPr>
          <a:xfrm flipH="1">
            <a:off x="8747760" y="2968506"/>
            <a:ext cx="731520" cy="5570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F5AE44-7B8D-45FE-93E8-266BCD3D978A}"/>
              </a:ext>
            </a:extLst>
          </p:cNvPr>
          <p:cNvCxnSpPr>
            <a:cxnSpLocks/>
          </p:cNvCxnSpPr>
          <p:nvPr/>
        </p:nvCxnSpPr>
        <p:spPr>
          <a:xfrm flipH="1">
            <a:off x="10271760" y="3803729"/>
            <a:ext cx="365760" cy="481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C59005E-AD79-46B1-8A36-5A113CB05E9C}"/>
              </a:ext>
            </a:extLst>
          </p:cNvPr>
          <p:cNvCxnSpPr>
            <a:cxnSpLocks/>
          </p:cNvCxnSpPr>
          <p:nvPr/>
        </p:nvCxnSpPr>
        <p:spPr>
          <a:xfrm>
            <a:off x="10861040" y="3868261"/>
            <a:ext cx="558800" cy="3654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06F267-F2D6-4B39-8AF3-ABD424597B2D}"/>
              </a:ext>
            </a:extLst>
          </p:cNvPr>
          <p:cNvCxnSpPr>
            <a:cxnSpLocks/>
          </p:cNvCxnSpPr>
          <p:nvPr/>
        </p:nvCxnSpPr>
        <p:spPr>
          <a:xfrm>
            <a:off x="9814560" y="3038713"/>
            <a:ext cx="822960" cy="5689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539705-DA0E-48C6-8A0B-EE025F0DB89C}"/>
              </a:ext>
            </a:extLst>
          </p:cNvPr>
          <p:cNvCxnSpPr/>
          <p:nvPr/>
        </p:nvCxnSpPr>
        <p:spPr>
          <a:xfrm>
            <a:off x="10739120" y="3823732"/>
            <a:ext cx="121920" cy="991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F9A2591-9C29-4E73-9091-29C43FF85F77}"/>
              </a:ext>
            </a:extLst>
          </p:cNvPr>
          <p:cNvCxnSpPr/>
          <p:nvPr/>
        </p:nvCxnSpPr>
        <p:spPr>
          <a:xfrm>
            <a:off x="9692640" y="3061812"/>
            <a:ext cx="50800" cy="24042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6A20ECC-A6D5-4DA9-9EFF-9B3106F2046F}"/>
              </a:ext>
            </a:extLst>
          </p:cNvPr>
          <p:cNvCxnSpPr/>
          <p:nvPr/>
        </p:nvCxnSpPr>
        <p:spPr>
          <a:xfrm>
            <a:off x="9735820" y="5797471"/>
            <a:ext cx="33020" cy="2274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48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B471-BB42-4771-8739-7B1E4A051EDF}"/>
              </a:ext>
            </a:extLst>
          </p:cNvPr>
          <p:cNvSpPr>
            <a:spLocks noGrp="1"/>
          </p:cNvSpPr>
          <p:nvPr>
            <p:ph type="title"/>
          </p:nvPr>
        </p:nvSpPr>
        <p:spPr/>
        <p:txBody>
          <a:bodyPr/>
          <a:lstStyle/>
          <a:p>
            <a:r>
              <a:rPr lang="en-US" dirty="0"/>
              <a:t>Dominance frontier</a:t>
            </a:r>
          </a:p>
        </p:txBody>
      </p:sp>
      <p:sp>
        <p:nvSpPr>
          <p:cNvPr id="3" name="Content Placeholder 2">
            <a:extLst>
              <a:ext uri="{FF2B5EF4-FFF2-40B4-BE49-F238E27FC236}">
                <a16:creationId xmlns:a16="http://schemas.microsoft.com/office/drawing/2014/main" id="{A4559FEF-1082-4991-8DBB-8C5AC5B0821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BC9EA1D-4230-42A4-AC99-183BA1C99318}"/>
                  </a:ext>
                </a:extLst>
              </p:cNvPr>
              <p:cNvGraphicFramePr>
                <a:graphicFrameLocks noGrp="1"/>
              </p:cNvGraphicFramePr>
              <p:nvPr/>
            </p:nvGraphicFramePr>
            <p:xfrm>
              <a:off x="741680" y="3320626"/>
              <a:ext cx="9936480" cy="1715876"/>
            </p:xfrm>
            <a:graphic>
              <a:graphicData uri="http://schemas.openxmlformats.org/drawingml/2006/table">
                <a:tbl>
                  <a:tblPr firstRow="1" bandRow="1">
                    <a:tableStyleId>{5C22544A-7EE6-4342-B048-85BDC9FD1C3A}</a:tableStyleId>
                  </a:tblPr>
                  <a:tblGrid>
                    <a:gridCol w="993648">
                      <a:extLst>
                        <a:ext uri="{9D8B030D-6E8A-4147-A177-3AD203B41FA5}">
                          <a16:colId xmlns:a16="http://schemas.microsoft.com/office/drawing/2014/main" val="3293010981"/>
                        </a:ext>
                      </a:extLst>
                    </a:gridCol>
                    <a:gridCol w="993648">
                      <a:extLst>
                        <a:ext uri="{9D8B030D-6E8A-4147-A177-3AD203B41FA5}">
                          <a16:colId xmlns:a16="http://schemas.microsoft.com/office/drawing/2014/main" val="2087152831"/>
                        </a:ext>
                      </a:extLst>
                    </a:gridCol>
                    <a:gridCol w="993648">
                      <a:extLst>
                        <a:ext uri="{9D8B030D-6E8A-4147-A177-3AD203B41FA5}">
                          <a16:colId xmlns:a16="http://schemas.microsoft.com/office/drawing/2014/main" val="306689363"/>
                        </a:ext>
                      </a:extLst>
                    </a:gridCol>
                    <a:gridCol w="993648">
                      <a:extLst>
                        <a:ext uri="{9D8B030D-6E8A-4147-A177-3AD203B41FA5}">
                          <a16:colId xmlns:a16="http://schemas.microsoft.com/office/drawing/2014/main" val="1968212424"/>
                        </a:ext>
                      </a:extLst>
                    </a:gridCol>
                    <a:gridCol w="993648">
                      <a:extLst>
                        <a:ext uri="{9D8B030D-6E8A-4147-A177-3AD203B41FA5}">
                          <a16:colId xmlns:a16="http://schemas.microsoft.com/office/drawing/2014/main" val="1395344425"/>
                        </a:ext>
                      </a:extLst>
                    </a:gridCol>
                    <a:gridCol w="993648">
                      <a:extLst>
                        <a:ext uri="{9D8B030D-6E8A-4147-A177-3AD203B41FA5}">
                          <a16:colId xmlns:a16="http://schemas.microsoft.com/office/drawing/2014/main" val="548265934"/>
                        </a:ext>
                      </a:extLst>
                    </a:gridCol>
                    <a:gridCol w="993648">
                      <a:extLst>
                        <a:ext uri="{9D8B030D-6E8A-4147-A177-3AD203B41FA5}">
                          <a16:colId xmlns:a16="http://schemas.microsoft.com/office/drawing/2014/main" val="2678692470"/>
                        </a:ext>
                      </a:extLst>
                    </a:gridCol>
                    <a:gridCol w="993648">
                      <a:extLst>
                        <a:ext uri="{9D8B030D-6E8A-4147-A177-3AD203B41FA5}">
                          <a16:colId xmlns:a16="http://schemas.microsoft.com/office/drawing/2014/main" val="3952941446"/>
                        </a:ext>
                      </a:extLst>
                    </a:gridCol>
                    <a:gridCol w="993648">
                      <a:extLst>
                        <a:ext uri="{9D8B030D-6E8A-4147-A177-3AD203B41FA5}">
                          <a16:colId xmlns:a16="http://schemas.microsoft.com/office/drawing/2014/main" val="3146841733"/>
                        </a:ext>
                      </a:extLst>
                    </a:gridCol>
                    <a:gridCol w="993648">
                      <a:extLst>
                        <a:ext uri="{9D8B030D-6E8A-4147-A177-3AD203B41FA5}">
                          <a16:colId xmlns:a16="http://schemas.microsoft.com/office/drawing/2014/main" val="935119537"/>
                        </a:ext>
                      </a:extLst>
                    </a:gridCol>
                  </a:tblGrid>
                  <a:tr h="3534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745648"/>
                      </a:ext>
                    </a:extLst>
                  </a:tr>
                  <a:tr h="618596">
                    <a:tc>
                      <a:txBody>
                        <a:bodyPr/>
                        <a:lstStyle/>
                        <a:p>
                          <a:r>
                            <a:rPr lang="en-US" dirty="0"/>
                            <a:t>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846905"/>
                      </a:ext>
                    </a:extLst>
                  </a:tr>
                  <a:tr h="353483">
                    <a:tc>
                      <a:txBody>
                        <a:bodyPr/>
                        <a:lstStyle/>
                        <a:p>
                          <a:r>
                            <a:rPr lang="en-US" dirty="0"/>
                            <a:t>IDOM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56622"/>
                      </a:ext>
                    </a:extLst>
                  </a:tr>
                  <a:tr h="353483">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950727"/>
                      </a:ext>
                    </a:extLst>
                  </a:tr>
                </a:tbl>
              </a:graphicData>
            </a:graphic>
          </p:graphicFrame>
        </mc:Choice>
        <mc:Fallback xmlns="">
          <p:graphicFrame>
            <p:nvGraphicFramePr>
              <p:cNvPr id="4" name="Table 3">
                <a:extLst>
                  <a:ext uri="{FF2B5EF4-FFF2-40B4-BE49-F238E27FC236}">
                    <a16:creationId xmlns:a16="http://schemas.microsoft.com/office/drawing/2014/main" id="{6BC9EA1D-4230-42A4-AC99-183BA1C99318}"/>
                  </a:ext>
                </a:extLst>
              </p:cNvPr>
              <p:cNvGraphicFramePr>
                <a:graphicFrameLocks noGrp="1"/>
              </p:cNvGraphicFramePr>
              <p:nvPr>
                <p:extLst>
                  <p:ext uri="{D42A27DB-BD31-4B8C-83A1-F6EECF244321}">
                    <p14:modId xmlns:p14="http://schemas.microsoft.com/office/powerpoint/2010/main" val="2976912228"/>
                  </p:ext>
                </p:extLst>
              </p:nvPr>
            </p:nvGraphicFramePr>
            <p:xfrm>
              <a:off x="741680" y="3320626"/>
              <a:ext cx="9936480" cy="1715876"/>
            </p:xfrm>
            <a:graphic>
              <a:graphicData uri="http://schemas.openxmlformats.org/drawingml/2006/table">
                <a:tbl>
                  <a:tblPr firstRow="1" bandRow="1">
                    <a:tableStyleId>{5C22544A-7EE6-4342-B048-85BDC9FD1C3A}</a:tableStyleId>
                  </a:tblPr>
                  <a:tblGrid>
                    <a:gridCol w="993648">
                      <a:extLst>
                        <a:ext uri="{9D8B030D-6E8A-4147-A177-3AD203B41FA5}">
                          <a16:colId xmlns:a16="http://schemas.microsoft.com/office/drawing/2014/main" val="3293010981"/>
                        </a:ext>
                      </a:extLst>
                    </a:gridCol>
                    <a:gridCol w="993648">
                      <a:extLst>
                        <a:ext uri="{9D8B030D-6E8A-4147-A177-3AD203B41FA5}">
                          <a16:colId xmlns:a16="http://schemas.microsoft.com/office/drawing/2014/main" val="2087152831"/>
                        </a:ext>
                      </a:extLst>
                    </a:gridCol>
                    <a:gridCol w="993648">
                      <a:extLst>
                        <a:ext uri="{9D8B030D-6E8A-4147-A177-3AD203B41FA5}">
                          <a16:colId xmlns:a16="http://schemas.microsoft.com/office/drawing/2014/main" val="306689363"/>
                        </a:ext>
                      </a:extLst>
                    </a:gridCol>
                    <a:gridCol w="993648">
                      <a:extLst>
                        <a:ext uri="{9D8B030D-6E8A-4147-A177-3AD203B41FA5}">
                          <a16:colId xmlns:a16="http://schemas.microsoft.com/office/drawing/2014/main" val="1968212424"/>
                        </a:ext>
                      </a:extLst>
                    </a:gridCol>
                    <a:gridCol w="993648">
                      <a:extLst>
                        <a:ext uri="{9D8B030D-6E8A-4147-A177-3AD203B41FA5}">
                          <a16:colId xmlns:a16="http://schemas.microsoft.com/office/drawing/2014/main" val="1395344425"/>
                        </a:ext>
                      </a:extLst>
                    </a:gridCol>
                    <a:gridCol w="993648">
                      <a:extLst>
                        <a:ext uri="{9D8B030D-6E8A-4147-A177-3AD203B41FA5}">
                          <a16:colId xmlns:a16="http://schemas.microsoft.com/office/drawing/2014/main" val="548265934"/>
                        </a:ext>
                      </a:extLst>
                    </a:gridCol>
                    <a:gridCol w="993648">
                      <a:extLst>
                        <a:ext uri="{9D8B030D-6E8A-4147-A177-3AD203B41FA5}">
                          <a16:colId xmlns:a16="http://schemas.microsoft.com/office/drawing/2014/main" val="2678692470"/>
                        </a:ext>
                      </a:extLst>
                    </a:gridCol>
                    <a:gridCol w="993648">
                      <a:extLst>
                        <a:ext uri="{9D8B030D-6E8A-4147-A177-3AD203B41FA5}">
                          <a16:colId xmlns:a16="http://schemas.microsoft.com/office/drawing/2014/main" val="3952941446"/>
                        </a:ext>
                      </a:extLst>
                    </a:gridCol>
                    <a:gridCol w="993648">
                      <a:extLst>
                        <a:ext uri="{9D8B030D-6E8A-4147-A177-3AD203B41FA5}">
                          <a16:colId xmlns:a16="http://schemas.microsoft.com/office/drawing/2014/main" val="3146841733"/>
                        </a:ext>
                      </a:extLst>
                    </a:gridCol>
                    <a:gridCol w="993648">
                      <a:extLst>
                        <a:ext uri="{9D8B030D-6E8A-4147-A177-3AD203B41FA5}">
                          <a16:colId xmlns:a16="http://schemas.microsoft.com/office/drawing/2014/main" val="935119537"/>
                        </a:ext>
                      </a:extLst>
                    </a:gridCol>
                  </a:tblGrid>
                  <a:tr h="3657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9745648"/>
                      </a:ext>
                    </a:extLst>
                  </a:tr>
                  <a:tr h="618596">
                    <a:tc>
                      <a:txBody>
                        <a:bodyPr/>
                        <a:lstStyle/>
                        <a:p>
                          <a:r>
                            <a:rPr lang="en-US" dirty="0"/>
                            <a:t>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{0,1,5,8}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846905"/>
                      </a:ext>
                    </a:extLst>
                  </a:tr>
                  <a:tr h="365760">
                    <a:tc>
                      <a:txBody>
                        <a:bodyPr/>
                        <a:lstStyle/>
                        <a:p>
                          <a:r>
                            <a:rPr lang="en-US" dirty="0"/>
                            <a:t>IDOM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56622"/>
                      </a:ext>
                    </a:extLst>
                  </a:tr>
                  <a:tr h="365760">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613" t="-380000" r="-801840" b="-25000"/>
                          </a:stretch>
                        </a:blip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1227" t="-380000" r="-401227" b="-25000"/>
                          </a:stretch>
                        </a:blip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950727"/>
                      </a:ext>
                    </a:extLst>
                  </a:tr>
                </a:tbl>
              </a:graphicData>
            </a:graphic>
          </p:graphicFrame>
        </mc:Fallback>
      </mc:AlternateContent>
    </p:spTree>
    <p:extLst>
      <p:ext uri="{BB962C8B-B14F-4D97-AF65-F5344CB8AC3E}">
        <p14:creationId xmlns:p14="http://schemas.microsoft.com/office/powerpoint/2010/main" val="1895744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r>
              <a:rPr lang="en-US" strike="sngStrike" dirty="0"/>
              <a:t>)</a:t>
            </a:r>
          </a:p>
          <a:p>
            <a:pPr algn="ctr"/>
            <a:r>
              <a:rPr lang="en-US"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631920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4833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40</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9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8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3632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cxnSpLocks/>
            <a:stCxn id="9" idx="2"/>
            <a:endCxn id="4" idx="0"/>
          </p:cNvCxnSpPr>
          <p:nvPr/>
        </p:nvCxnSpPr>
        <p:spPr>
          <a:xfrm>
            <a:off x="3922486" y="1874520"/>
            <a:ext cx="1370874" cy="24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8A186C-F2F2-4516-BBDA-6263630CAEAE}"/>
              </a:ext>
            </a:extLst>
          </p:cNvPr>
          <p:cNvSpPr txBox="1"/>
          <p:nvPr/>
        </p:nvSpPr>
        <p:spPr>
          <a:xfrm>
            <a:off x="5791201" y="2123440"/>
            <a:ext cx="990600" cy="369332"/>
          </a:xfrm>
          <a:prstGeom prst="rect">
            <a:avLst/>
          </a:prstGeom>
          <a:noFill/>
        </p:spPr>
        <p:txBody>
          <a:bodyPr wrap="square" rtlCol="0">
            <a:spAutoFit/>
          </a:bodyPr>
          <a:lstStyle/>
          <a:p>
            <a:r>
              <a:rPr lang="en-US" b="1" dirty="0"/>
              <a:t>BB3</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537860" y="3603898"/>
            <a:ext cx="990600" cy="369332"/>
          </a:xfrm>
          <a:prstGeom prst="rect">
            <a:avLst/>
          </a:prstGeom>
          <a:noFill/>
        </p:spPr>
        <p:txBody>
          <a:bodyPr wrap="square" rtlCol="0">
            <a:spAutoFit/>
          </a:bodyPr>
          <a:lstStyle/>
          <a:p>
            <a:r>
              <a:rPr lang="en-US" b="1" dirty="0"/>
              <a:t>BB4</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186056" y="3701871"/>
            <a:ext cx="990600" cy="369332"/>
          </a:xfrm>
          <a:prstGeom prst="rect">
            <a:avLst/>
          </a:prstGeom>
          <a:noFill/>
        </p:spPr>
        <p:txBody>
          <a:bodyPr wrap="square" rtlCol="0">
            <a:spAutoFit/>
          </a:bodyPr>
          <a:lstStyle/>
          <a:p>
            <a:r>
              <a:rPr lang="en-US" b="1" dirty="0"/>
              <a:t>BB5</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613369"/>
            <a:ext cx="990600" cy="369332"/>
          </a:xfrm>
          <a:prstGeom prst="rect">
            <a:avLst/>
          </a:prstGeom>
          <a:noFill/>
        </p:spPr>
        <p:txBody>
          <a:bodyPr wrap="square" rtlCol="0">
            <a:spAutoFit/>
          </a:bodyPr>
          <a:lstStyle/>
          <a:p>
            <a:r>
              <a:rPr lang="en-US" b="1" dirty="0"/>
              <a:t>BB6</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7" name="Straight Arrow Connector 26">
            <a:extLst>
              <a:ext uri="{FF2B5EF4-FFF2-40B4-BE49-F238E27FC236}">
                <a16:creationId xmlns:a16="http://schemas.microsoft.com/office/drawing/2014/main" id="{DD9E97E1-4D47-49AB-8602-B65EA4ECA5F1}"/>
              </a:ext>
            </a:extLst>
          </p:cNvPr>
          <p:cNvCxnSpPr>
            <a:endCxn id="4" idx="0"/>
          </p:cNvCxnSpPr>
          <p:nvPr/>
        </p:nvCxnSpPr>
        <p:spPr>
          <a:xfrm flipH="1">
            <a:off x="5293360" y="1848803"/>
            <a:ext cx="1858554" cy="27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46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43764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565570" y="1383213"/>
            <a:ext cx="990600" cy="369332"/>
          </a:xfrm>
          <a:prstGeom prst="rect">
            <a:avLst/>
          </a:prstGeom>
          <a:noFill/>
        </p:spPr>
        <p:txBody>
          <a:bodyPr wrap="square" rtlCol="0">
            <a:spAutoFit/>
          </a:bodyPr>
          <a:lstStyle/>
          <a:p>
            <a:r>
              <a:rPr lang="en-US" b="1" dirty="0"/>
              <a:t>BB2</a:t>
            </a:r>
            <a:endParaRPr lang="en-IN" b="1" dirty="0"/>
          </a:p>
        </p:txBody>
      </p:sp>
      <p:cxnSp>
        <p:nvCxnSpPr>
          <p:cNvPr id="23" name="Straight Arrow Connector 22">
            <a:extLst>
              <a:ext uri="{FF2B5EF4-FFF2-40B4-BE49-F238E27FC236}">
                <a16:creationId xmlns:a16="http://schemas.microsoft.com/office/drawing/2014/main" id="{69773126-47CD-4806-BA49-4802E325F685}"/>
              </a:ext>
            </a:extLst>
          </p:cNvPr>
          <p:cNvCxnSpPr>
            <a:stCxn id="18" idx="2"/>
            <a:endCxn id="6" idx="0"/>
          </p:cNvCxnSpPr>
          <p:nvPr/>
        </p:nvCxnSpPr>
        <p:spPr>
          <a:xfrm>
            <a:off x="7133773" y="1852747"/>
            <a:ext cx="618307" cy="180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EF383B78-CB8A-C025-4D10-1A063287B412}"/>
              </a:ext>
            </a:extLst>
          </p:cNvPr>
          <p:cNvSpPr>
            <a:spLocks noGrp="1"/>
          </p:cNvSpPr>
          <p:nvPr>
            <p:ph type="title"/>
          </p:nvPr>
        </p:nvSpPr>
        <p:spPr>
          <a:xfrm>
            <a:off x="838200" y="365125"/>
            <a:ext cx="10515600" cy="1325563"/>
          </a:xfrm>
        </p:spPr>
        <p:txBody>
          <a:bodyPr/>
          <a:lstStyle/>
          <a:p>
            <a:r>
              <a:rPr lang="en-US" dirty="0"/>
              <a:t>SSA</a:t>
            </a:r>
          </a:p>
        </p:txBody>
      </p:sp>
    </p:spTree>
    <p:extLst>
      <p:ext uri="{BB962C8B-B14F-4D97-AF65-F5344CB8AC3E}">
        <p14:creationId xmlns:p14="http://schemas.microsoft.com/office/powerpoint/2010/main" val="8484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6171-1029-4A54-928A-A923FF4B8281}"/>
              </a:ext>
            </a:extLst>
          </p:cNvPr>
          <p:cNvSpPr>
            <a:spLocks noGrp="1"/>
          </p:cNvSpPr>
          <p:nvPr>
            <p:ph type="title"/>
          </p:nvPr>
        </p:nvSpPr>
        <p:spPr/>
        <p:txBody>
          <a:bodyPr/>
          <a:lstStyle/>
          <a:p>
            <a:r>
              <a:rPr lang="en-US" dirty="0"/>
              <a:t>Static single-assignment (SSA) form</a:t>
            </a:r>
          </a:p>
        </p:txBody>
      </p:sp>
      <p:sp>
        <p:nvSpPr>
          <p:cNvPr id="3" name="Content Placeholder 2">
            <a:extLst>
              <a:ext uri="{FF2B5EF4-FFF2-40B4-BE49-F238E27FC236}">
                <a16:creationId xmlns:a16="http://schemas.microsoft.com/office/drawing/2014/main" id="{61F9A459-1220-4F50-B55B-462C60848320}"/>
              </a:ext>
            </a:extLst>
          </p:cNvPr>
          <p:cNvSpPr>
            <a:spLocks noGrp="1"/>
          </p:cNvSpPr>
          <p:nvPr>
            <p:ph idx="1"/>
          </p:nvPr>
        </p:nvSpPr>
        <p:spPr/>
        <p:txBody>
          <a:bodyPr/>
          <a:lstStyle/>
          <a:p>
            <a:r>
              <a:rPr lang="en-US" dirty="0"/>
              <a:t>SSA form has the following properties</a:t>
            </a:r>
          </a:p>
          <a:p>
            <a:pPr lvl="1"/>
            <a:r>
              <a:rPr lang="en-US" dirty="0"/>
              <a:t>each definition has a distinct name</a:t>
            </a:r>
          </a:p>
          <a:p>
            <a:pPr lvl="1"/>
            <a:r>
              <a:rPr lang="en-US" dirty="0"/>
              <a:t>each use refers to a single definition</a:t>
            </a:r>
          </a:p>
          <a:p>
            <a:pPr lvl="1"/>
            <a:endParaRPr lang="en-US" dirty="0"/>
          </a:p>
          <a:p>
            <a:pPr lvl="1"/>
            <a:endParaRPr lang="en-US" dirty="0"/>
          </a:p>
          <a:p>
            <a:pPr lvl="1"/>
            <a:endParaRPr lang="en-US" dirty="0"/>
          </a:p>
          <a:p>
            <a:r>
              <a:rPr lang="en-US" dirty="0"/>
              <a:t>Read section-9.3 from the “Engineering a Compiler” book</a:t>
            </a:r>
          </a:p>
        </p:txBody>
      </p:sp>
    </p:spTree>
    <p:extLst>
      <p:ext uri="{BB962C8B-B14F-4D97-AF65-F5344CB8AC3E}">
        <p14:creationId xmlns:p14="http://schemas.microsoft.com/office/powerpoint/2010/main" val="339988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5167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r>
              <a:rPr lang="en-US" strike="sngStrike" dirty="0"/>
              <a:t>)</a:t>
            </a:r>
          </a:p>
          <a:p>
            <a:pPr algn="ctr"/>
            <a:r>
              <a:rPr lang="en-US" dirty="0"/>
              <a:t>z = phi(z, z)</a:t>
            </a:r>
          </a:p>
          <a:p>
            <a:pPr algn="ctr"/>
            <a:r>
              <a:rPr lang="en-US" strike="sngStrike" dirty="0"/>
              <a:t>r = phi(r, r)</a:t>
            </a:r>
          </a:p>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631920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3066142" y="1483359"/>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40</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91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18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70287" y="613632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cxnSpLocks/>
            <a:stCxn id="9" idx="2"/>
            <a:endCxn id="4" idx="0"/>
          </p:cNvCxnSpPr>
          <p:nvPr/>
        </p:nvCxnSpPr>
        <p:spPr>
          <a:xfrm>
            <a:off x="3922486" y="1874520"/>
            <a:ext cx="1370874" cy="24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8952050" y="1418692"/>
            <a:ext cx="3044007"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x is defined in BB2. BB3 and BB5 are in the dominance frontier of BB2.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inserting a phi function for x in BB3 and BB5, we need to check if we need phi functions for these new definitions.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Because BB6 is in the dominance frontiers of both BB5 and BB3, we need a phi function for x in BB6.</a:t>
            </a:r>
          </a:p>
        </p:txBody>
      </p:sp>
      <p:sp>
        <p:nvSpPr>
          <p:cNvPr id="10" name="TextBox 9">
            <a:extLst>
              <a:ext uri="{FF2B5EF4-FFF2-40B4-BE49-F238E27FC236}">
                <a16:creationId xmlns:a16="http://schemas.microsoft.com/office/drawing/2014/main" id="{728A186C-F2F2-4516-BBDA-6263630CAEAE}"/>
              </a:ext>
            </a:extLst>
          </p:cNvPr>
          <p:cNvSpPr txBox="1"/>
          <p:nvPr/>
        </p:nvSpPr>
        <p:spPr>
          <a:xfrm>
            <a:off x="5791201" y="2123440"/>
            <a:ext cx="990600" cy="369332"/>
          </a:xfrm>
          <a:prstGeom prst="rect">
            <a:avLst/>
          </a:prstGeom>
          <a:noFill/>
        </p:spPr>
        <p:txBody>
          <a:bodyPr wrap="square" rtlCol="0">
            <a:spAutoFit/>
          </a:bodyPr>
          <a:lstStyle/>
          <a:p>
            <a:r>
              <a:rPr lang="en-US" b="1" dirty="0"/>
              <a:t>BB3</a:t>
            </a:r>
            <a:endParaRPr lang="en-IN" b="1" dirty="0"/>
          </a:p>
        </p:txBody>
      </p:sp>
      <p:sp>
        <p:nvSpPr>
          <p:cNvPr id="12" name="TextBox 11">
            <a:extLst>
              <a:ext uri="{FF2B5EF4-FFF2-40B4-BE49-F238E27FC236}">
                <a16:creationId xmlns:a16="http://schemas.microsoft.com/office/drawing/2014/main" id="{256583B7-E6D3-43BD-8D1A-D8317335C7B7}"/>
              </a:ext>
            </a:extLst>
          </p:cNvPr>
          <p:cNvSpPr txBox="1"/>
          <p:nvPr/>
        </p:nvSpPr>
        <p:spPr>
          <a:xfrm>
            <a:off x="3537860" y="3603898"/>
            <a:ext cx="990600" cy="369332"/>
          </a:xfrm>
          <a:prstGeom prst="rect">
            <a:avLst/>
          </a:prstGeom>
          <a:noFill/>
        </p:spPr>
        <p:txBody>
          <a:bodyPr wrap="square" rtlCol="0">
            <a:spAutoFit/>
          </a:bodyPr>
          <a:lstStyle/>
          <a:p>
            <a:r>
              <a:rPr lang="en-US" b="1" dirty="0"/>
              <a:t>BB4</a:t>
            </a:r>
            <a:endParaRPr lang="en-IN" b="1" dirty="0"/>
          </a:p>
        </p:txBody>
      </p:sp>
      <p:sp>
        <p:nvSpPr>
          <p:cNvPr id="14" name="TextBox 13">
            <a:extLst>
              <a:ext uri="{FF2B5EF4-FFF2-40B4-BE49-F238E27FC236}">
                <a16:creationId xmlns:a16="http://schemas.microsoft.com/office/drawing/2014/main" id="{9AB7917C-4DC7-4964-B8FE-0262708D1E27}"/>
              </a:ext>
            </a:extLst>
          </p:cNvPr>
          <p:cNvSpPr txBox="1"/>
          <p:nvPr/>
        </p:nvSpPr>
        <p:spPr>
          <a:xfrm>
            <a:off x="8186056" y="3701871"/>
            <a:ext cx="990600" cy="369332"/>
          </a:xfrm>
          <a:prstGeom prst="rect">
            <a:avLst/>
          </a:prstGeom>
          <a:noFill/>
        </p:spPr>
        <p:txBody>
          <a:bodyPr wrap="square" rtlCol="0">
            <a:spAutoFit/>
          </a:bodyPr>
          <a:lstStyle/>
          <a:p>
            <a:r>
              <a:rPr lang="en-US" b="1" dirty="0"/>
              <a:t>BB5</a:t>
            </a:r>
            <a:endParaRPr lang="en-IN" b="1" dirty="0"/>
          </a:p>
        </p:txBody>
      </p:sp>
      <p:sp>
        <p:nvSpPr>
          <p:cNvPr id="15" name="TextBox 14">
            <a:extLst>
              <a:ext uri="{FF2B5EF4-FFF2-40B4-BE49-F238E27FC236}">
                <a16:creationId xmlns:a16="http://schemas.microsoft.com/office/drawing/2014/main" id="{97D9F523-6B03-4D81-86ED-1366C8BDE429}"/>
              </a:ext>
            </a:extLst>
          </p:cNvPr>
          <p:cNvSpPr txBox="1"/>
          <p:nvPr/>
        </p:nvSpPr>
        <p:spPr>
          <a:xfrm>
            <a:off x="5812970" y="4613369"/>
            <a:ext cx="990600" cy="369332"/>
          </a:xfrm>
          <a:prstGeom prst="rect">
            <a:avLst/>
          </a:prstGeom>
          <a:noFill/>
        </p:spPr>
        <p:txBody>
          <a:bodyPr wrap="square" rtlCol="0">
            <a:spAutoFit/>
          </a:bodyPr>
          <a:lstStyle/>
          <a:p>
            <a:r>
              <a:rPr lang="en-US" b="1" dirty="0"/>
              <a:t>BB6</a:t>
            </a:r>
            <a:endParaRPr lang="en-IN" b="1" dirty="0"/>
          </a:p>
        </p:txBody>
      </p:sp>
      <p:sp>
        <p:nvSpPr>
          <p:cNvPr id="17" name="Rectangle 16">
            <a:extLst>
              <a:ext uri="{FF2B5EF4-FFF2-40B4-BE49-F238E27FC236}">
                <a16:creationId xmlns:a16="http://schemas.microsoft.com/office/drawing/2014/main" id="{0D6570E3-E09E-4DCB-8A33-22A536229E7A}"/>
              </a:ext>
            </a:extLst>
          </p:cNvPr>
          <p:cNvSpPr/>
          <p:nvPr/>
        </p:nvSpPr>
        <p:spPr>
          <a:xfrm>
            <a:off x="4513943" y="623387"/>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8" name="Rectangle 17">
            <a:extLst>
              <a:ext uri="{FF2B5EF4-FFF2-40B4-BE49-F238E27FC236}">
                <a16:creationId xmlns:a16="http://schemas.microsoft.com/office/drawing/2014/main" id="{5DADB0A4-96A4-4934-8F3B-AA8994256B8C}"/>
              </a:ext>
            </a:extLst>
          </p:cNvPr>
          <p:cNvSpPr/>
          <p:nvPr/>
        </p:nvSpPr>
        <p:spPr>
          <a:xfrm>
            <a:off x="6277429" y="1461586"/>
            <a:ext cx="1712687" cy="391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30</a:t>
            </a:r>
          </a:p>
        </p:txBody>
      </p:sp>
      <p:cxnSp>
        <p:nvCxnSpPr>
          <p:cNvPr id="27" name="Straight Arrow Connector 26">
            <a:extLst>
              <a:ext uri="{FF2B5EF4-FFF2-40B4-BE49-F238E27FC236}">
                <a16:creationId xmlns:a16="http://schemas.microsoft.com/office/drawing/2014/main" id="{DD9E97E1-4D47-49AB-8602-B65EA4ECA5F1}"/>
              </a:ext>
            </a:extLst>
          </p:cNvPr>
          <p:cNvCxnSpPr>
            <a:endCxn id="4" idx="0"/>
          </p:cNvCxnSpPr>
          <p:nvPr/>
        </p:nvCxnSpPr>
        <p:spPr>
          <a:xfrm flipH="1">
            <a:off x="5293360" y="1848803"/>
            <a:ext cx="1858554" cy="27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6DF16A-BB20-485D-B702-6E8A21F30E6B}"/>
              </a:ext>
            </a:extLst>
          </p:cNvPr>
          <p:cNvCxnSpPr>
            <a:stCxn id="17" idx="2"/>
            <a:endCxn id="9" idx="0"/>
          </p:cNvCxnSpPr>
          <p:nvPr/>
        </p:nvCxnSpPr>
        <p:spPr>
          <a:xfrm flipH="1">
            <a:off x="3922486" y="1014548"/>
            <a:ext cx="1447801" cy="46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F4E34C-739A-4197-8A8C-100424BA654B}"/>
              </a:ext>
            </a:extLst>
          </p:cNvPr>
          <p:cNvCxnSpPr>
            <a:stCxn id="17" idx="2"/>
            <a:endCxn id="18" idx="0"/>
          </p:cNvCxnSpPr>
          <p:nvPr/>
        </p:nvCxnSpPr>
        <p:spPr>
          <a:xfrm>
            <a:off x="5370287" y="1014548"/>
            <a:ext cx="1763486" cy="447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3B8713-C058-412B-88C7-7375F09E976A}"/>
              </a:ext>
            </a:extLst>
          </p:cNvPr>
          <p:cNvSpPr txBox="1"/>
          <p:nvPr/>
        </p:nvSpPr>
        <p:spPr>
          <a:xfrm>
            <a:off x="4256316" y="1437640"/>
            <a:ext cx="990600" cy="369332"/>
          </a:xfrm>
          <a:prstGeom prst="rect">
            <a:avLst/>
          </a:prstGeom>
          <a:noFill/>
        </p:spPr>
        <p:txBody>
          <a:bodyPr wrap="square" rtlCol="0">
            <a:spAutoFit/>
          </a:bodyPr>
          <a:lstStyle/>
          <a:p>
            <a:r>
              <a:rPr lang="en-US" b="1" dirty="0"/>
              <a:t>BB1</a:t>
            </a:r>
            <a:endParaRPr lang="en-IN" b="1" dirty="0"/>
          </a:p>
        </p:txBody>
      </p:sp>
      <p:sp>
        <p:nvSpPr>
          <p:cNvPr id="35" name="TextBox 34">
            <a:extLst>
              <a:ext uri="{FF2B5EF4-FFF2-40B4-BE49-F238E27FC236}">
                <a16:creationId xmlns:a16="http://schemas.microsoft.com/office/drawing/2014/main" id="{30204C2B-1FE6-4CD9-ADC2-44CC15CBC72B}"/>
              </a:ext>
            </a:extLst>
          </p:cNvPr>
          <p:cNvSpPr txBox="1"/>
          <p:nvPr/>
        </p:nvSpPr>
        <p:spPr>
          <a:xfrm>
            <a:off x="7565570" y="1383213"/>
            <a:ext cx="990600" cy="369332"/>
          </a:xfrm>
          <a:prstGeom prst="rect">
            <a:avLst/>
          </a:prstGeom>
          <a:noFill/>
        </p:spPr>
        <p:txBody>
          <a:bodyPr wrap="square" rtlCol="0">
            <a:spAutoFit/>
          </a:bodyPr>
          <a:lstStyle/>
          <a:p>
            <a:r>
              <a:rPr lang="en-US" b="1" dirty="0"/>
              <a:t>BB2</a:t>
            </a:r>
            <a:endParaRPr lang="en-IN" b="1" dirty="0"/>
          </a:p>
        </p:txBody>
      </p:sp>
      <p:cxnSp>
        <p:nvCxnSpPr>
          <p:cNvPr id="23" name="Straight Arrow Connector 22">
            <a:extLst>
              <a:ext uri="{FF2B5EF4-FFF2-40B4-BE49-F238E27FC236}">
                <a16:creationId xmlns:a16="http://schemas.microsoft.com/office/drawing/2014/main" id="{69773126-47CD-4806-BA49-4802E325F685}"/>
              </a:ext>
            </a:extLst>
          </p:cNvPr>
          <p:cNvCxnSpPr>
            <a:stCxn id="18" idx="2"/>
            <a:endCxn id="6" idx="0"/>
          </p:cNvCxnSpPr>
          <p:nvPr/>
        </p:nvCxnSpPr>
        <p:spPr>
          <a:xfrm>
            <a:off x="7133773" y="1852747"/>
            <a:ext cx="618307" cy="180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268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30720" y="1971040"/>
            <a:ext cx="1971040" cy="923330"/>
          </a:xfrm>
          <a:prstGeom prst="rect">
            <a:avLst/>
          </a:prstGeom>
          <a:noFill/>
        </p:spPr>
        <p:txBody>
          <a:bodyPr wrap="square" rtlCol="0">
            <a:spAutoFit/>
          </a:bodyPr>
          <a:lstStyle/>
          <a:p>
            <a:r>
              <a:rPr lang="en-US" dirty="0"/>
              <a:t>a = p</a:t>
            </a:r>
          </a:p>
          <a:p>
            <a:r>
              <a:rPr lang="en-US" dirty="0"/>
              <a:t>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6410960" y="3129280"/>
            <a:ext cx="1473200" cy="369332"/>
          </a:xfrm>
          <a:prstGeom prst="rect">
            <a:avLst/>
          </a:prstGeom>
          <a:noFill/>
        </p:spPr>
        <p:txBody>
          <a:bodyPr wrap="square" rtlCol="0">
            <a:spAutoFit/>
          </a:bodyPr>
          <a:lstStyle/>
          <a:p>
            <a:r>
              <a:rPr lang="en-US" dirty="0"/>
              <a:t>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992880"/>
            <a:ext cx="1473200" cy="369332"/>
          </a:xfrm>
          <a:prstGeom prst="rect">
            <a:avLst/>
          </a:prstGeom>
          <a:noFill/>
        </p:spPr>
        <p:txBody>
          <a:bodyPr wrap="square" rtlCol="0">
            <a:spAutoFit/>
          </a:bodyPr>
          <a:lstStyle/>
          <a:p>
            <a:r>
              <a:rPr lang="en-US" dirty="0"/>
              <a:t>b =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975361"/>
            <a:ext cx="1889760" cy="923330"/>
          </a:xfrm>
          <a:prstGeom prst="rect">
            <a:avLst/>
          </a:prstGeom>
          <a:noFill/>
        </p:spPr>
        <p:txBody>
          <a:bodyPr wrap="square" rtlCol="0">
            <a:spAutoFit/>
          </a:bodyPr>
          <a:lstStyle/>
          <a:p>
            <a:r>
              <a:rPr lang="en-US" dirty="0"/>
              <a:t>a =  p</a:t>
            </a:r>
          </a:p>
          <a:p>
            <a:r>
              <a:rPr lang="en-US" dirty="0"/>
              <a:t>c =   q</a:t>
            </a:r>
          </a:p>
          <a:p>
            <a:r>
              <a:rPr lang="en-US" dirty="0"/>
              <a:t>if (a &lt; c) </a:t>
            </a:r>
            <a:r>
              <a:rPr lang="en-US" dirty="0" err="1"/>
              <a:t>goto</a:t>
            </a:r>
            <a:r>
              <a:rPr lang="en-US"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 = p </a:t>
            </a:r>
          </a:p>
          <a:p>
            <a:r>
              <a:rPr lang="en-US" dirty="0"/>
              <a:t>c =  q</a:t>
            </a:r>
          </a:p>
          <a:p>
            <a:r>
              <a:rPr lang="en-US" dirty="0"/>
              <a:t>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4937760" y="4714241"/>
            <a:ext cx="2016760" cy="1200329"/>
          </a:xfrm>
          <a:prstGeom prst="rect">
            <a:avLst/>
          </a:prstGeom>
          <a:noFill/>
        </p:spPr>
        <p:txBody>
          <a:bodyPr wrap="square" rtlCol="0">
            <a:spAutoFit/>
          </a:bodyPr>
          <a:lstStyle/>
          <a:p>
            <a:r>
              <a:rPr lang="en-US" dirty="0"/>
              <a:t>a = a + b</a:t>
            </a:r>
          </a:p>
          <a:p>
            <a:r>
              <a:rPr lang="en-US" dirty="0"/>
              <a:t>c = c + d</a:t>
            </a:r>
          </a:p>
          <a:p>
            <a:r>
              <a:rPr lang="en-US" dirty="0" err="1"/>
              <a:t>i</a:t>
            </a:r>
            <a:r>
              <a:rPr lang="en-US" dirty="0"/>
              <a:t> = </a:t>
            </a:r>
            <a:r>
              <a:rPr lang="en-US" dirty="0" err="1"/>
              <a:t>i</a:t>
            </a:r>
            <a:r>
              <a:rPr lang="en-US" dirty="0"/>
              <a:t> + 1</a:t>
            </a:r>
          </a:p>
          <a:p>
            <a:r>
              <a:rPr lang="en-US" dirty="0"/>
              <a:t>if (</a:t>
            </a:r>
            <a:r>
              <a:rPr lang="en-US" dirty="0" err="1"/>
              <a:t>i</a:t>
            </a:r>
            <a:r>
              <a:rPr lang="en-US" dirty="0"/>
              <a:t> &lt;= 100) </a:t>
            </a:r>
            <a:r>
              <a:rPr lang="en-US" dirty="0" err="1"/>
              <a:t>goto</a:t>
            </a:r>
            <a:r>
              <a:rPr lang="en-US"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714756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19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4D39-08CD-4896-88B1-86827EF29635}"/>
              </a:ext>
            </a:extLst>
          </p:cNvPr>
          <p:cNvSpPr>
            <a:spLocks noGrp="1"/>
          </p:cNvSpPr>
          <p:nvPr>
            <p:ph type="title"/>
          </p:nvPr>
        </p:nvSpPr>
        <p:spPr/>
        <p:txBody>
          <a:bodyPr/>
          <a:lstStyle/>
          <a:p>
            <a:r>
              <a:rPr lang="en-US" dirty="0"/>
              <a:t>Building SSA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16E437-8474-48FE-BEEB-C7342850529E}"/>
                  </a:ext>
                </a:extLst>
              </p:cNvPr>
              <p:cNvSpPr>
                <a:spLocks noGrp="1"/>
              </p:cNvSpPr>
              <p:nvPr>
                <p:ph idx="1"/>
              </p:nvPr>
            </p:nvSpPr>
            <p:spPr/>
            <p:txBody>
              <a:bodyPr/>
              <a:lstStyle/>
              <a:p>
                <a:r>
                  <a:rPr lang="en-US" dirty="0"/>
                  <a:t>Compute liveness</a:t>
                </a:r>
              </a:p>
              <a:p>
                <a:endParaRPr lang="en-US" dirty="0"/>
              </a:p>
              <a:p>
                <a:r>
                  <a:rPr lang="en-US" dirty="0"/>
                  <a:t>Compute dominance frontier</a:t>
                </a:r>
              </a:p>
              <a:p>
                <a:endParaRPr lang="en-US" dirty="0"/>
              </a:p>
              <a:p>
                <a:r>
                  <a:rPr lang="en-US" dirty="0"/>
                  <a:t>For each definition “D” in a basic block “B,” if the variable “V” defined at “D” is live at the start of basic block “T</a:t>
                </a:r>
                <a14:m>
                  <m:oMath xmlns:m="http://schemas.openxmlformats.org/officeDocument/2006/math">
                    <m:r>
                      <a:rPr lang="en-US" b="0" i="1" smtClean="0">
                        <a:latin typeface="Cambria Math" panose="02040503050406030204" pitchFamily="18" charset="0"/>
                      </a:rPr>
                      <m:t>∈</m:t>
                    </m:r>
                  </m:oMath>
                </a14:m>
                <a:r>
                  <a:rPr lang="en-US" dirty="0"/>
                  <a:t> DF(B),” then add a phi function corresponding to “V” in “T”</a:t>
                </a:r>
              </a:p>
            </p:txBody>
          </p:sp>
        </mc:Choice>
        <mc:Fallback xmlns="">
          <p:sp>
            <p:nvSpPr>
              <p:cNvPr id="3" name="Content Placeholder 2">
                <a:extLst>
                  <a:ext uri="{FF2B5EF4-FFF2-40B4-BE49-F238E27FC236}">
                    <a16:creationId xmlns:a16="http://schemas.microsoft.com/office/drawing/2014/main" id="{CA16E437-8474-48FE-BEEB-C7342850529E}"/>
                  </a:ext>
                </a:extLst>
              </p:cNvPr>
              <p:cNvSpPr>
                <a:spLocks noGrp="1" noRot="1" noChangeAspect="1" noMove="1" noResize="1" noEditPoints="1" noAdjustHandles="1" noChangeArrowheads="1" noChangeShapeType="1" noTextEdit="1"/>
              </p:cNvSpPr>
              <p:nvPr>
                <p:ph idx="1"/>
              </p:nvPr>
            </p:nvSpPr>
            <p:spPr>
              <a:blipFill>
                <a:blip r:embed="rId3"/>
                <a:stretch>
                  <a:fillRect l="-1043" t="-2241" r="-1333"/>
                </a:stretch>
              </a:blipFill>
            </p:spPr>
            <p:txBody>
              <a:bodyPr/>
              <a:lstStyle/>
              <a:p>
                <a:r>
                  <a:rPr lang="en-US">
                    <a:noFill/>
                  </a:rPr>
                  <a:t> </a:t>
                </a:r>
              </a:p>
            </p:txBody>
          </p:sp>
        </mc:Fallback>
      </mc:AlternateContent>
    </p:spTree>
    <p:extLst>
      <p:ext uri="{BB962C8B-B14F-4D97-AF65-F5344CB8AC3E}">
        <p14:creationId xmlns:p14="http://schemas.microsoft.com/office/powerpoint/2010/main" val="813414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5E9F-73C3-432A-B9BD-D7A25F4BA702}"/>
              </a:ext>
            </a:extLst>
          </p:cNvPr>
          <p:cNvSpPr>
            <a:spLocks noGrp="1"/>
          </p:cNvSpPr>
          <p:nvPr>
            <p:ph type="title"/>
          </p:nvPr>
        </p:nvSpPr>
        <p:spPr/>
        <p:txBody>
          <a:bodyPr/>
          <a:lstStyle/>
          <a:p>
            <a:r>
              <a:rPr lang="en-US" dirty="0"/>
              <a:t>Building SSA</a:t>
            </a:r>
          </a:p>
        </p:txBody>
      </p:sp>
      <p:sp>
        <p:nvSpPr>
          <p:cNvPr id="3" name="Content Placeholder 2">
            <a:extLst>
              <a:ext uri="{FF2B5EF4-FFF2-40B4-BE49-F238E27FC236}">
                <a16:creationId xmlns:a16="http://schemas.microsoft.com/office/drawing/2014/main" id="{4E442CFC-85D1-4CDE-8288-30BFB3FF7C2C}"/>
              </a:ext>
            </a:extLst>
          </p:cNvPr>
          <p:cNvSpPr>
            <a:spLocks noGrp="1"/>
          </p:cNvSpPr>
          <p:nvPr>
            <p:ph idx="1"/>
          </p:nvPr>
        </p:nvSpPr>
        <p:spPr/>
        <p:txBody>
          <a:bodyPr/>
          <a:lstStyle/>
          <a:p>
            <a:pPr marL="514350" indent="-514350">
              <a:buAutoNum type="arabicPeriod"/>
            </a:pPr>
            <a:r>
              <a:rPr lang="en-US" dirty="0">
                <a:solidFill>
                  <a:srgbClr val="FF0000"/>
                </a:solidFill>
              </a:rPr>
              <a:t>Compute liveness information</a:t>
            </a:r>
          </a:p>
          <a:p>
            <a:pPr marL="0" indent="0">
              <a:buNone/>
            </a:pPr>
            <a:r>
              <a:rPr lang="en-US" dirty="0" err="1">
                <a:solidFill>
                  <a:srgbClr val="FF0000"/>
                </a:solidFill>
              </a:rPr>
              <a:t>LiveIN</a:t>
            </a:r>
            <a:r>
              <a:rPr lang="en-US" dirty="0">
                <a:solidFill>
                  <a:srgbClr val="FF0000"/>
                </a:solidFill>
              </a:rPr>
              <a:t>(B) := set of all variables that are live at the start of basic block B</a:t>
            </a:r>
          </a:p>
          <a:p>
            <a:pPr marL="0" indent="0">
              <a:buNone/>
            </a:pPr>
            <a:endParaRPr lang="en-US" dirty="0">
              <a:solidFill>
                <a:srgbClr val="FF0000"/>
              </a:solidFill>
            </a:endParaRPr>
          </a:p>
          <a:p>
            <a:pPr marL="0" indent="0">
              <a:buNone/>
            </a:pPr>
            <a:r>
              <a:rPr lang="en-US" dirty="0">
                <a:solidFill>
                  <a:srgbClr val="FF0000"/>
                </a:solidFill>
              </a:rPr>
              <a:t>2. Compute Dominance frontiers</a:t>
            </a:r>
          </a:p>
          <a:p>
            <a:pPr marL="0" indent="0">
              <a:buNone/>
            </a:pPr>
            <a:r>
              <a:rPr lang="en-US" dirty="0">
                <a:solidFill>
                  <a:srgbClr val="FF0000"/>
                </a:solidFill>
              </a:rPr>
              <a:t>DF(B) := dominance frontier of basic block B</a:t>
            </a:r>
          </a:p>
          <a:p>
            <a:pPr marL="0" indent="0">
              <a:buNone/>
            </a:pPr>
            <a:endParaRPr lang="en-US" dirty="0">
              <a:solidFill>
                <a:srgbClr val="FF0000"/>
              </a:solidFill>
            </a:endParaRPr>
          </a:p>
        </p:txBody>
      </p:sp>
    </p:spTree>
    <p:extLst>
      <p:ext uri="{BB962C8B-B14F-4D97-AF65-F5344CB8AC3E}">
        <p14:creationId xmlns:p14="http://schemas.microsoft.com/office/powerpoint/2010/main" val="1122607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2F99-6749-4A2F-997A-C75FC558175F}"/>
              </a:ext>
            </a:extLst>
          </p:cNvPr>
          <p:cNvSpPr>
            <a:spLocks noGrp="1"/>
          </p:cNvSpPr>
          <p:nvPr>
            <p:ph type="title"/>
          </p:nvPr>
        </p:nvSpPr>
        <p:spPr/>
        <p:txBody>
          <a:bodyPr/>
          <a:lstStyle/>
          <a:p>
            <a:r>
              <a:rPr lang="en-US" dirty="0"/>
              <a:t>Building SSA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214B0E-A8F5-4421-A2C4-763ABB576CF4}"/>
                  </a:ext>
                </a:extLst>
              </p:cNvPr>
              <p:cNvSpPr>
                <a:spLocks noGrp="1"/>
              </p:cNvSpPr>
              <p:nvPr>
                <p:ph idx="1"/>
              </p:nvPr>
            </p:nvSpPr>
            <p:spPr/>
            <p:txBody>
              <a:bodyPr/>
              <a:lstStyle/>
              <a:p>
                <a:pPr marL="0" indent="0">
                  <a:buNone/>
                </a:pPr>
                <a:r>
                  <a:rPr lang="en-US" dirty="0">
                    <a:solidFill>
                      <a:srgbClr val="FF0000"/>
                    </a:solidFill>
                  </a:rPr>
                  <a:t>3. compute </a:t>
                </a:r>
                <a:r>
                  <a:rPr lang="en-US" dirty="0" err="1">
                    <a:solidFill>
                      <a:srgbClr val="FF0000"/>
                    </a:solidFill>
                  </a:rPr>
                  <a:t>Globals</a:t>
                </a:r>
                <a:r>
                  <a:rPr lang="en-US" dirty="0">
                    <a:solidFill>
                      <a:srgbClr val="FF0000"/>
                    </a:solidFill>
                  </a:rPr>
                  <a:t> and Blocks(x)</a:t>
                </a:r>
              </a:p>
              <a:p>
                <a:pPr marL="0" indent="0">
                  <a:buNone/>
                </a:pPr>
                <a:r>
                  <a:rPr lang="en-US" dirty="0" err="1">
                    <a:solidFill>
                      <a:srgbClr val="FF0000"/>
                    </a:solidFill>
                  </a:rPr>
                  <a:t>Globals</a:t>
                </a:r>
                <a:r>
                  <a:rPr lang="en-US" dirty="0">
                    <a:solidFill>
                      <a:srgbClr val="FF0000"/>
                    </a:solidFill>
                  </a:rPr>
                  <a:t> = set of all variables that are defined in the CFG</a:t>
                </a:r>
              </a:p>
              <a:p>
                <a:pPr marL="0" indent="0">
                  <a:buNone/>
                </a:pPr>
                <a:r>
                  <a:rPr lang="en-US" dirty="0">
                    <a:solidFill>
                      <a:srgbClr val="FF0000"/>
                    </a:solidFill>
                  </a:rPr>
                  <a:t>Blocks(x) = set of basic blocks that define “x”</a:t>
                </a:r>
              </a:p>
              <a:p>
                <a:pPr marL="0" indent="0">
                  <a:buNone/>
                </a:pPr>
                <a:endParaRPr lang="en-US" dirty="0"/>
              </a:p>
              <a:p>
                <a:pPr marL="0" indent="0">
                  <a:buNone/>
                </a:pPr>
                <a:r>
                  <a:rPr lang="en-US" dirty="0"/>
                  <a:t>for each basic block B</a:t>
                </a:r>
              </a:p>
              <a:p>
                <a:pPr marL="0" indent="0">
                  <a:buNone/>
                </a:pPr>
                <a:r>
                  <a:rPr lang="en-US" dirty="0"/>
                  <a:t>    for each definition D (D: x := y op z)</a:t>
                </a:r>
              </a:p>
              <a:p>
                <a:pPr marL="0" indent="0">
                  <a:buNone/>
                </a:pPr>
                <a:r>
                  <a:rPr lang="en-US" dirty="0"/>
                  <a:t>           </a:t>
                </a:r>
                <a:r>
                  <a:rPr lang="en-US" dirty="0" err="1"/>
                  <a:t>Globals</a:t>
                </a:r>
                <a:r>
                  <a:rPr lang="en-US" dirty="0"/>
                  <a:t> := </a:t>
                </a:r>
                <a:r>
                  <a:rPr lang="en-US" dirty="0" err="1"/>
                  <a:t>Globals</a:t>
                </a:r>
                <a:r>
                  <a:rPr lang="en-US" dirty="0"/>
                  <a:t> </a:t>
                </a:r>
                <a14:m>
                  <m:oMath xmlns:m="http://schemas.openxmlformats.org/officeDocument/2006/math">
                    <m:r>
                      <a:rPr lang="en-US" b="0" i="1" smtClean="0">
                        <a:latin typeface="Cambria Math" panose="02040503050406030204" pitchFamily="18" charset="0"/>
                      </a:rPr>
                      <m:t>∪</m:t>
                    </m:r>
                  </m:oMath>
                </a14:m>
                <a:r>
                  <a:rPr lang="en-US" dirty="0"/>
                  <a:t> {x}</a:t>
                </a:r>
              </a:p>
              <a:p>
                <a:pPr marL="0" indent="0">
                  <a:buNone/>
                </a:pPr>
                <a:r>
                  <a:rPr lang="en-US" dirty="0"/>
                  <a:t>	Blocks(x) := Blocks(x) </a:t>
                </a:r>
                <a14:m>
                  <m:oMath xmlns:m="http://schemas.openxmlformats.org/officeDocument/2006/math">
                    <m:r>
                      <a:rPr lang="en-US" b="0" i="1" smtClean="0">
                        <a:latin typeface="Cambria Math" panose="02040503050406030204" pitchFamily="18" charset="0"/>
                      </a:rPr>
                      <m:t>∪ </m:t>
                    </m:r>
                  </m:oMath>
                </a14:m>
                <a:r>
                  <a:rPr lang="en-US" dirty="0"/>
                  <a:t>{B}</a:t>
                </a:r>
              </a:p>
            </p:txBody>
          </p:sp>
        </mc:Choice>
        <mc:Fallback xmlns="">
          <p:sp>
            <p:nvSpPr>
              <p:cNvPr id="3" name="Content Placeholder 2">
                <a:extLst>
                  <a:ext uri="{FF2B5EF4-FFF2-40B4-BE49-F238E27FC236}">
                    <a16:creationId xmlns:a16="http://schemas.microsoft.com/office/drawing/2014/main" id="{FC214B0E-A8F5-4421-A2C4-763ABB576CF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746055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782B-C4CA-4EC3-A6E8-ED736005F35D}"/>
              </a:ext>
            </a:extLst>
          </p:cNvPr>
          <p:cNvSpPr>
            <a:spLocks noGrp="1"/>
          </p:cNvSpPr>
          <p:nvPr>
            <p:ph type="title"/>
          </p:nvPr>
        </p:nvSpPr>
        <p:spPr/>
        <p:txBody>
          <a:bodyPr/>
          <a:lstStyle/>
          <a:p>
            <a:r>
              <a:rPr lang="en-US" dirty="0"/>
              <a:t>Building SSA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B52933-DB80-40EF-9F7F-247AC1CFDB37}"/>
                  </a:ext>
                </a:extLst>
              </p:cNvPr>
              <p:cNvSpPr>
                <a:spLocks noGrp="1"/>
              </p:cNvSpPr>
              <p:nvPr>
                <p:ph idx="1"/>
              </p:nvPr>
            </p:nvSpPr>
            <p:spPr/>
            <p:txBody>
              <a:bodyPr/>
              <a:lstStyle/>
              <a:p>
                <a:pPr marL="0" indent="0">
                  <a:buNone/>
                </a:pPr>
                <a:r>
                  <a:rPr lang="en-US" dirty="0">
                    <a:solidFill>
                      <a:srgbClr val="FF0000"/>
                    </a:solidFill>
                  </a:rPr>
                  <a:t>3. Insert </a:t>
                </a:r>
                <a14:m>
                  <m:oMath xmlns:m="http://schemas.openxmlformats.org/officeDocument/2006/math">
                    <m:r>
                      <a:rPr lang="en-US" b="0" i="1" smtClean="0">
                        <a:solidFill>
                          <a:srgbClr val="FF0000"/>
                        </a:solidFill>
                        <a:latin typeface="Cambria Math" panose="02040503050406030204" pitchFamily="18" charset="0"/>
                      </a:rPr>
                      <m:t>𝜙</m:t>
                    </m:r>
                  </m:oMath>
                </a14:m>
                <a:r>
                  <a:rPr lang="en-US" dirty="0">
                    <a:solidFill>
                      <a:srgbClr val="FF0000"/>
                    </a:solidFill>
                  </a:rPr>
                  <a:t> functions</a:t>
                </a:r>
              </a:p>
              <a:p>
                <a:pPr marL="0" indent="0">
                  <a:buNone/>
                </a:pPr>
                <a:r>
                  <a:rPr lang="en-US" dirty="0">
                    <a:solidFill>
                      <a:schemeClr val="tx1"/>
                    </a:solidFill>
                  </a:rPr>
                  <a:t>for each name x </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 Globals</a:t>
                </a:r>
              </a:p>
              <a:p>
                <a:pPr marL="0" indent="0">
                  <a:buNone/>
                </a:pPr>
                <a:r>
                  <a:rPr lang="en-US" dirty="0">
                    <a:solidFill>
                      <a:schemeClr val="tx1"/>
                    </a:solidFill>
                  </a:rPr>
                  <a:t>     </a:t>
                </a:r>
                <a:r>
                  <a:rPr lang="en-US" dirty="0" err="1">
                    <a:solidFill>
                      <a:schemeClr val="tx1"/>
                    </a:solidFill>
                  </a:rPr>
                  <a:t>WorkList</a:t>
                </a:r>
                <a:r>
                  <a:rPr lang="en-US" dirty="0">
                    <a:solidFill>
                      <a:schemeClr val="tx1"/>
                    </a:solidFill>
                  </a:rPr>
                  <a:t> := Blocks(x)</a:t>
                </a:r>
              </a:p>
              <a:p>
                <a:pPr marL="0" indent="0">
                  <a:buNone/>
                </a:pPr>
                <a:r>
                  <a:rPr lang="en-US" dirty="0">
                    <a:solidFill>
                      <a:schemeClr val="tx1"/>
                    </a:solidFill>
                  </a:rPr>
                  <a:t>	for each block B </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 WorkList</a:t>
                </a:r>
              </a:p>
              <a:p>
                <a:pPr marL="0" indent="0">
                  <a:buNone/>
                </a:pPr>
                <a:r>
                  <a:rPr lang="en-US" dirty="0">
                    <a:solidFill>
                      <a:schemeClr val="tx1"/>
                    </a:solidFill>
                  </a:rPr>
                  <a:t>	     for each block D </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 DF(B)</a:t>
                </a:r>
              </a:p>
              <a:p>
                <a:pPr marL="0" indent="0">
                  <a:buNone/>
                </a:pPr>
                <a:r>
                  <a:rPr lang="en-US" dirty="0">
                    <a:solidFill>
                      <a:schemeClr val="tx1"/>
                    </a:solidFill>
                  </a:rPr>
                  <a:t>		if x </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 </a:t>
                </a:r>
                <a:r>
                  <a:rPr lang="en-US" dirty="0" err="1">
                    <a:solidFill>
                      <a:schemeClr val="tx1"/>
                    </a:solidFill>
                  </a:rPr>
                  <a:t>LiveIN</a:t>
                </a:r>
                <a:r>
                  <a:rPr lang="en-US" dirty="0">
                    <a:solidFill>
                      <a:schemeClr val="tx1"/>
                    </a:solidFill>
                  </a:rPr>
                  <a:t>(D) and D has no </a:t>
                </a:r>
                <a14:m>
                  <m:oMath xmlns:m="http://schemas.openxmlformats.org/officeDocument/2006/math">
                    <m:r>
                      <a:rPr lang="en-US" b="0" i="1" smtClean="0">
                        <a:solidFill>
                          <a:schemeClr val="tx1"/>
                        </a:solidFill>
                        <a:latin typeface="Cambria Math" panose="02040503050406030204" pitchFamily="18" charset="0"/>
                      </a:rPr>
                      <m:t>𝜙</m:t>
                    </m:r>
                  </m:oMath>
                </a14:m>
                <a:r>
                  <a:rPr lang="en-US" dirty="0">
                    <a:solidFill>
                      <a:schemeClr val="tx1"/>
                    </a:solidFill>
                  </a:rPr>
                  <a:t>-function for x then</a:t>
                </a:r>
              </a:p>
              <a:p>
                <a:pPr marL="0" indent="0">
                  <a:buNone/>
                </a:pPr>
                <a:r>
                  <a:rPr lang="en-US" dirty="0">
                    <a:solidFill>
                      <a:schemeClr val="tx1"/>
                    </a:solidFill>
                  </a:rPr>
                  <a:t>		     insert a </a:t>
                </a:r>
                <a14:m>
                  <m:oMath xmlns:m="http://schemas.openxmlformats.org/officeDocument/2006/math">
                    <m:r>
                      <a:rPr lang="en-US" b="0" i="1" smtClean="0">
                        <a:solidFill>
                          <a:schemeClr val="tx1"/>
                        </a:solidFill>
                        <a:latin typeface="Cambria Math" panose="02040503050406030204" pitchFamily="18" charset="0"/>
                      </a:rPr>
                      <m:t>𝜙</m:t>
                    </m:r>
                  </m:oMath>
                </a14:m>
                <a:r>
                  <a:rPr lang="en-US" dirty="0">
                    <a:solidFill>
                      <a:schemeClr val="tx1"/>
                    </a:solidFill>
                  </a:rPr>
                  <a:t>-function for x in D</a:t>
                </a:r>
              </a:p>
              <a:p>
                <a:pPr marL="0" indent="0">
                  <a:buNone/>
                </a:pPr>
                <a:r>
                  <a:rPr lang="en-US" dirty="0">
                    <a:solidFill>
                      <a:schemeClr val="tx1"/>
                    </a:solidFill>
                  </a:rPr>
                  <a:t>		     </a:t>
                </a:r>
                <a:r>
                  <a:rPr lang="en-US" dirty="0" err="1">
                    <a:solidFill>
                      <a:schemeClr val="tx1"/>
                    </a:solidFill>
                  </a:rPr>
                  <a:t>WorkList</a:t>
                </a:r>
                <a:r>
                  <a:rPr lang="en-US" dirty="0">
                    <a:solidFill>
                      <a:schemeClr val="tx1"/>
                    </a:solidFill>
                  </a:rPr>
                  <a:t> := </a:t>
                </a:r>
                <a:r>
                  <a:rPr lang="en-US" dirty="0" err="1">
                    <a:solidFill>
                      <a:schemeClr val="tx1"/>
                    </a:solidFill>
                  </a:rPr>
                  <a:t>WorkList</a:t>
                </a:r>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 {D}	  </a:t>
                </a:r>
              </a:p>
            </p:txBody>
          </p:sp>
        </mc:Choice>
        <mc:Fallback xmlns="">
          <p:sp>
            <p:nvSpPr>
              <p:cNvPr id="3" name="Content Placeholder 2">
                <a:extLst>
                  <a:ext uri="{FF2B5EF4-FFF2-40B4-BE49-F238E27FC236}">
                    <a16:creationId xmlns:a16="http://schemas.microsoft.com/office/drawing/2014/main" id="{56B52933-DB80-40EF-9F7F-247AC1CFDB37}"/>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639370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30720" y="1971040"/>
            <a:ext cx="1971040" cy="923330"/>
          </a:xfrm>
          <a:prstGeom prst="rect">
            <a:avLst/>
          </a:prstGeom>
          <a:noFill/>
        </p:spPr>
        <p:txBody>
          <a:bodyPr wrap="square" rtlCol="0">
            <a:spAutoFit/>
          </a:bodyPr>
          <a:lstStyle/>
          <a:p>
            <a:r>
              <a:rPr lang="en-US" dirty="0"/>
              <a:t>a = p</a:t>
            </a:r>
          </a:p>
          <a:p>
            <a:r>
              <a:rPr lang="en-US" dirty="0"/>
              <a:t>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6410960" y="3129280"/>
            <a:ext cx="1473200" cy="369332"/>
          </a:xfrm>
          <a:prstGeom prst="rect">
            <a:avLst/>
          </a:prstGeom>
          <a:noFill/>
        </p:spPr>
        <p:txBody>
          <a:bodyPr wrap="square" rtlCol="0">
            <a:spAutoFit/>
          </a:bodyPr>
          <a:lstStyle/>
          <a:p>
            <a:r>
              <a:rPr lang="en-US" dirty="0"/>
              <a:t>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992880"/>
            <a:ext cx="1473200" cy="369332"/>
          </a:xfrm>
          <a:prstGeom prst="rect">
            <a:avLst/>
          </a:prstGeom>
          <a:noFill/>
        </p:spPr>
        <p:txBody>
          <a:bodyPr wrap="square" rtlCol="0">
            <a:spAutoFit/>
          </a:bodyPr>
          <a:lstStyle/>
          <a:p>
            <a:r>
              <a:rPr lang="en-US" dirty="0"/>
              <a:t>b =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975361"/>
            <a:ext cx="1889760" cy="923330"/>
          </a:xfrm>
          <a:prstGeom prst="rect">
            <a:avLst/>
          </a:prstGeom>
          <a:noFill/>
        </p:spPr>
        <p:txBody>
          <a:bodyPr wrap="square" rtlCol="0">
            <a:spAutoFit/>
          </a:bodyPr>
          <a:lstStyle/>
          <a:p>
            <a:r>
              <a:rPr lang="en-US" dirty="0"/>
              <a:t>a =  p</a:t>
            </a:r>
          </a:p>
          <a:p>
            <a:r>
              <a:rPr lang="en-US" dirty="0"/>
              <a:t>c =   q</a:t>
            </a:r>
          </a:p>
          <a:p>
            <a:r>
              <a:rPr lang="en-US" dirty="0"/>
              <a:t>if (a &lt; c) </a:t>
            </a:r>
            <a:r>
              <a:rPr lang="en-US" dirty="0" err="1"/>
              <a:t>goto</a:t>
            </a:r>
            <a:r>
              <a:rPr lang="en-US"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 = p </a:t>
            </a:r>
          </a:p>
          <a:p>
            <a:r>
              <a:rPr lang="en-US" dirty="0"/>
              <a:t>c =  q</a:t>
            </a:r>
          </a:p>
          <a:p>
            <a:r>
              <a:rPr lang="en-US" dirty="0"/>
              <a:t>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4937760" y="4714241"/>
            <a:ext cx="2016760" cy="1200329"/>
          </a:xfrm>
          <a:prstGeom prst="rect">
            <a:avLst/>
          </a:prstGeom>
          <a:noFill/>
        </p:spPr>
        <p:txBody>
          <a:bodyPr wrap="square" rtlCol="0">
            <a:spAutoFit/>
          </a:bodyPr>
          <a:lstStyle/>
          <a:p>
            <a:r>
              <a:rPr lang="en-US" dirty="0"/>
              <a:t>a = a + b</a:t>
            </a:r>
          </a:p>
          <a:p>
            <a:r>
              <a:rPr lang="en-US" dirty="0"/>
              <a:t>c = c + d</a:t>
            </a:r>
          </a:p>
          <a:p>
            <a:r>
              <a:rPr lang="en-US" dirty="0" err="1"/>
              <a:t>i</a:t>
            </a:r>
            <a:r>
              <a:rPr lang="en-US" dirty="0"/>
              <a:t> = </a:t>
            </a:r>
            <a:r>
              <a:rPr lang="en-US" dirty="0" err="1"/>
              <a:t>i</a:t>
            </a:r>
            <a:r>
              <a:rPr lang="en-US" dirty="0"/>
              <a:t> + 1</a:t>
            </a:r>
          </a:p>
          <a:p>
            <a:r>
              <a:rPr lang="en-US" dirty="0"/>
              <a:t>if (</a:t>
            </a:r>
            <a:r>
              <a:rPr lang="en-US" dirty="0" err="1"/>
              <a:t>i</a:t>
            </a:r>
            <a:r>
              <a:rPr lang="en-US" dirty="0"/>
              <a:t> &lt;= 100) </a:t>
            </a:r>
            <a:r>
              <a:rPr lang="en-US" dirty="0" err="1"/>
              <a:t>goto</a:t>
            </a:r>
            <a:r>
              <a:rPr lang="en-US"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714756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4A95EC9-03EC-4DC9-B367-5EA6FAD5AF60}"/>
              </a:ext>
            </a:extLst>
          </p:cNvPr>
          <p:cNvGraphicFramePr>
            <a:graphicFrameLocks noGrp="1"/>
          </p:cNvGraphicFramePr>
          <p:nvPr/>
        </p:nvGraphicFramePr>
        <p:xfrm>
          <a:off x="81280" y="1369906"/>
          <a:ext cx="1087120" cy="4086010"/>
        </p:xfrm>
        <a:graphic>
          <a:graphicData uri="http://schemas.openxmlformats.org/drawingml/2006/table">
            <a:tbl>
              <a:tblPr firstRow="1" bandRow="1">
                <a:tableStyleId>{5C22544A-7EE6-4342-B048-85BDC9FD1C3A}</a:tableStyleId>
              </a:tblPr>
              <a:tblGrid>
                <a:gridCol w="543560">
                  <a:extLst>
                    <a:ext uri="{9D8B030D-6E8A-4147-A177-3AD203B41FA5}">
                      <a16:colId xmlns:a16="http://schemas.microsoft.com/office/drawing/2014/main" val="2354920237"/>
                    </a:ext>
                  </a:extLst>
                </a:gridCol>
                <a:gridCol w="543560">
                  <a:extLst>
                    <a:ext uri="{9D8B030D-6E8A-4147-A177-3AD203B41FA5}">
                      <a16:colId xmlns:a16="http://schemas.microsoft.com/office/drawing/2014/main" val="3078502651"/>
                    </a:ext>
                  </a:extLst>
                </a:gridCol>
              </a:tblGrid>
              <a:tr h="408601">
                <a:tc>
                  <a:txBody>
                    <a:bodyPr/>
                    <a:lstStyle/>
                    <a:p>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290167"/>
                  </a:ext>
                </a:extLst>
              </a:tr>
              <a:tr h="40860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771998"/>
                  </a:ext>
                </a:extLst>
              </a:tr>
              <a:tr h="40860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167872"/>
                  </a:ext>
                </a:extLst>
              </a:tr>
              <a:tr h="40860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300136"/>
                  </a:ext>
                </a:extLst>
              </a:tr>
              <a:tr h="40860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685639"/>
                  </a:ext>
                </a:extLst>
              </a:tr>
              <a:tr h="40860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944242"/>
                  </a:ext>
                </a:extLst>
              </a:tr>
              <a:tr h="408601">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231221"/>
                  </a:ext>
                </a:extLst>
              </a:tr>
              <a:tr h="408601">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1805"/>
                  </a:ext>
                </a:extLst>
              </a:tr>
              <a:tr h="408601">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4324"/>
                  </a:ext>
                </a:extLst>
              </a:tr>
              <a:tr h="408601">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358992"/>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D2E63B59-A7A9-4944-925A-AB168B854671}"/>
                  </a:ext>
                </a:extLst>
              </p14:cNvPr>
              <p14:cNvContentPartPr/>
              <p14:nvPr/>
            </p14:nvContentPartPr>
            <p14:xfrm>
              <a:off x="7067520" y="1244520"/>
              <a:ext cx="19440" cy="6840"/>
            </p14:xfrm>
          </p:contentPart>
        </mc:Choice>
        <mc:Fallback xmlns="">
          <p:pic>
            <p:nvPicPr>
              <p:cNvPr id="30" name="Ink 29">
                <a:extLst>
                  <a:ext uri="{FF2B5EF4-FFF2-40B4-BE49-F238E27FC236}">
                    <a16:creationId xmlns:a16="http://schemas.microsoft.com/office/drawing/2014/main" id="{D2E63B59-A7A9-4944-925A-AB168B854671}"/>
                  </a:ext>
                </a:extLst>
              </p:cNvPr>
              <p:cNvPicPr/>
              <p:nvPr/>
            </p:nvPicPr>
            <p:blipFill>
              <a:blip r:embed="rId4"/>
              <a:stretch>
                <a:fillRect/>
              </a:stretch>
            </p:blipFill>
            <p:spPr>
              <a:xfrm>
                <a:off x="7058160" y="1235160"/>
                <a:ext cx="38160" cy="25560"/>
              </a:xfrm>
              <a:prstGeom prst="rect">
                <a:avLst/>
              </a:prstGeom>
            </p:spPr>
          </p:pic>
        </mc:Fallback>
      </mc:AlternateContent>
      <p:sp>
        <p:nvSpPr>
          <p:cNvPr id="44" name="TextBox 43">
            <a:extLst>
              <a:ext uri="{FF2B5EF4-FFF2-40B4-BE49-F238E27FC236}">
                <a16:creationId xmlns:a16="http://schemas.microsoft.com/office/drawing/2014/main" id="{E0BB47A4-8181-46B4-B34D-824CAFA26D6D}"/>
              </a:ext>
            </a:extLst>
          </p:cNvPr>
          <p:cNvSpPr txBox="1"/>
          <p:nvPr/>
        </p:nvSpPr>
        <p:spPr>
          <a:xfrm>
            <a:off x="223520" y="172721"/>
            <a:ext cx="351536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Live variables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0110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30720" y="1971040"/>
            <a:ext cx="1971040" cy="923330"/>
          </a:xfrm>
          <a:prstGeom prst="rect">
            <a:avLst/>
          </a:prstGeom>
          <a:noFill/>
        </p:spPr>
        <p:txBody>
          <a:bodyPr wrap="square" rtlCol="0">
            <a:spAutoFit/>
          </a:bodyPr>
          <a:lstStyle/>
          <a:p>
            <a:r>
              <a:rPr lang="en-US" dirty="0"/>
              <a:t>a = p</a:t>
            </a:r>
          </a:p>
          <a:p>
            <a:r>
              <a:rPr lang="en-US" dirty="0"/>
              <a:t>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6410960" y="3129280"/>
            <a:ext cx="1473200" cy="369332"/>
          </a:xfrm>
          <a:prstGeom prst="rect">
            <a:avLst/>
          </a:prstGeom>
          <a:noFill/>
        </p:spPr>
        <p:txBody>
          <a:bodyPr wrap="square" rtlCol="0">
            <a:spAutoFit/>
          </a:bodyPr>
          <a:lstStyle/>
          <a:p>
            <a:r>
              <a:rPr lang="en-US" dirty="0"/>
              <a:t>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992880"/>
            <a:ext cx="1473200" cy="369332"/>
          </a:xfrm>
          <a:prstGeom prst="rect">
            <a:avLst/>
          </a:prstGeom>
          <a:noFill/>
        </p:spPr>
        <p:txBody>
          <a:bodyPr wrap="square" rtlCol="0">
            <a:spAutoFit/>
          </a:bodyPr>
          <a:lstStyle/>
          <a:p>
            <a:r>
              <a:rPr lang="en-US" dirty="0"/>
              <a:t>b =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975361"/>
            <a:ext cx="1889760" cy="923330"/>
          </a:xfrm>
          <a:prstGeom prst="rect">
            <a:avLst/>
          </a:prstGeom>
          <a:noFill/>
        </p:spPr>
        <p:txBody>
          <a:bodyPr wrap="square" rtlCol="0">
            <a:spAutoFit/>
          </a:bodyPr>
          <a:lstStyle/>
          <a:p>
            <a:r>
              <a:rPr lang="en-US" dirty="0"/>
              <a:t>a =  p</a:t>
            </a:r>
          </a:p>
          <a:p>
            <a:r>
              <a:rPr lang="en-US" dirty="0"/>
              <a:t>c =   q</a:t>
            </a:r>
          </a:p>
          <a:p>
            <a:r>
              <a:rPr lang="en-US" dirty="0"/>
              <a:t>if (a &lt; c) </a:t>
            </a:r>
            <a:r>
              <a:rPr lang="en-US" dirty="0" err="1"/>
              <a:t>goto</a:t>
            </a:r>
            <a:r>
              <a:rPr lang="en-US"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 = p </a:t>
            </a:r>
          </a:p>
          <a:p>
            <a:r>
              <a:rPr lang="en-US" dirty="0"/>
              <a:t>c =  q</a:t>
            </a:r>
          </a:p>
          <a:p>
            <a:r>
              <a:rPr lang="en-US" dirty="0"/>
              <a:t>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4988560" y="4714240"/>
            <a:ext cx="2255520" cy="1200329"/>
          </a:xfrm>
          <a:prstGeom prst="rect">
            <a:avLst/>
          </a:prstGeom>
          <a:noFill/>
        </p:spPr>
        <p:txBody>
          <a:bodyPr wrap="square" rtlCol="0">
            <a:spAutoFit/>
          </a:bodyPr>
          <a:lstStyle/>
          <a:p>
            <a:r>
              <a:rPr lang="en-US" dirty="0"/>
              <a:t>a = a + b</a:t>
            </a:r>
          </a:p>
          <a:p>
            <a:r>
              <a:rPr lang="en-US" dirty="0"/>
              <a:t>c = c + d</a:t>
            </a:r>
          </a:p>
          <a:p>
            <a:r>
              <a:rPr lang="en-US" dirty="0" err="1"/>
              <a:t>i</a:t>
            </a:r>
            <a:r>
              <a:rPr lang="en-US" dirty="0"/>
              <a:t> = </a:t>
            </a:r>
            <a:r>
              <a:rPr lang="en-US" dirty="0" err="1"/>
              <a:t>i</a:t>
            </a:r>
            <a:r>
              <a:rPr lang="en-US" dirty="0"/>
              <a:t> + 1</a:t>
            </a:r>
          </a:p>
          <a:p>
            <a:r>
              <a:rPr lang="en-US" dirty="0"/>
              <a:t>if (</a:t>
            </a:r>
            <a:r>
              <a:rPr lang="en-US" dirty="0" err="1"/>
              <a:t>i</a:t>
            </a:r>
            <a:r>
              <a:rPr lang="en-US" dirty="0"/>
              <a:t> &lt;= 100) </a:t>
            </a:r>
            <a:r>
              <a:rPr lang="en-US" dirty="0" err="1"/>
              <a:t>goto</a:t>
            </a:r>
            <a:r>
              <a:rPr lang="en-US"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714756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556000" y="4111228"/>
            <a:ext cx="1778000" cy="369332"/>
          </a:xfrm>
          <a:prstGeom prst="rect">
            <a:avLst/>
          </a:prstGeom>
          <a:solidFill>
            <a:srgbClr val="FF0000"/>
          </a:solidFill>
        </p:spPr>
        <p:txBody>
          <a:bodyPr wrap="square" rtlCol="0">
            <a:spAutoFit/>
          </a:bodyPr>
          <a:lstStyle/>
          <a:p>
            <a:r>
              <a:rPr lang="en-US" dirty="0"/>
              <a:t>{</a:t>
            </a:r>
            <a:r>
              <a:rPr lang="en-US" dirty="0" err="1"/>
              <a:t>i</a:t>
            </a:r>
            <a:r>
              <a:rPr lang="en-US" dirty="0"/>
              <a:t>, c, d, a, b}</a:t>
            </a:r>
          </a:p>
        </p:txBody>
      </p:sp>
      <p:sp>
        <p:nvSpPr>
          <p:cNvPr id="42" name="TextBox 41">
            <a:extLst>
              <a:ext uri="{FF2B5EF4-FFF2-40B4-BE49-F238E27FC236}">
                <a16:creationId xmlns:a16="http://schemas.microsoft.com/office/drawing/2014/main" id="{60F63997-20A6-4CF9-BA38-CDEA634D97C7}"/>
              </a:ext>
            </a:extLst>
          </p:cNvPr>
          <p:cNvSpPr txBox="1"/>
          <p:nvPr/>
        </p:nvSpPr>
        <p:spPr>
          <a:xfrm>
            <a:off x="9194800" y="3562588"/>
            <a:ext cx="1757680" cy="369332"/>
          </a:xfrm>
          <a:prstGeom prst="rect">
            <a:avLst/>
          </a:prstGeom>
          <a:solidFill>
            <a:srgbClr val="FF0000"/>
          </a:solidFill>
        </p:spPr>
        <p:txBody>
          <a:bodyPr wrap="square" rtlCol="0">
            <a:spAutoFit/>
          </a:bodyPr>
          <a:lstStyle/>
          <a:p>
            <a:r>
              <a:rPr lang="en-US" dirty="0"/>
              <a:t>{</a:t>
            </a:r>
            <a:r>
              <a:rPr lang="en-US" dirty="0" err="1"/>
              <a:t>i</a:t>
            </a:r>
            <a:r>
              <a:rPr lang="en-US" dirty="0"/>
              <a:t>, c, d, a}</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34000" y="27599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a}</a:t>
            </a:r>
          </a:p>
        </p:txBody>
      </p:sp>
      <p:sp>
        <p:nvSpPr>
          <p:cNvPr id="46" name="TextBox 45">
            <a:extLst>
              <a:ext uri="{FF2B5EF4-FFF2-40B4-BE49-F238E27FC236}">
                <a16:creationId xmlns:a16="http://schemas.microsoft.com/office/drawing/2014/main" id="{7C99BFC1-FC81-46E1-8DEB-010A597977B1}"/>
              </a:ext>
            </a:extLst>
          </p:cNvPr>
          <p:cNvSpPr txBox="1"/>
          <p:nvPr/>
        </p:nvSpPr>
        <p:spPr>
          <a:xfrm>
            <a:off x="10048240" y="26583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d, a}</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p, q}</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702560" y="1550908"/>
            <a:ext cx="1290320" cy="369332"/>
          </a:xfrm>
          <a:prstGeom prst="rect">
            <a:avLst/>
          </a:prstGeom>
          <a:solidFill>
            <a:srgbClr val="FF0000"/>
          </a:solidFill>
        </p:spPr>
        <p:txBody>
          <a:bodyPr wrap="square" rtlCol="0">
            <a:spAutoFit/>
          </a:bodyPr>
          <a:lstStyle/>
          <a:p>
            <a:r>
              <a:rPr lang="en-US" dirty="0"/>
              <a:t>{</a:t>
            </a:r>
            <a:r>
              <a:rPr lang="en-US" dirty="0" err="1"/>
              <a:t>i</a:t>
            </a:r>
            <a:r>
              <a:rPr lang="en-US" dirty="0"/>
              <a:t>, a, p, q}</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40" y="494268"/>
            <a:ext cx="1290320" cy="369332"/>
          </a:xfrm>
          <a:prstGeom prst="rect">
            <a:avLst/>
          </a:prstGeom>
          <a:solidFill>
            <a:srgbClr val="FF0000"/>
          </a:solidFill>
        </p:spPr>
        <p:txBody>
          <a:bodyPr wrap="square" rtlCol="0">
            <a:spAutoFit/>
          </a:bodyPr>
          <a:lstStyle/>
          <a:p>
            <a:r>
              <a:rPr lang="en-US" dirty="0"/>
              <a:t>{</a:t>
            </a:r>
            <a:r>
              <a:rPr lang="en-US" dirty="0" err="1"/>
              <a:t>i</a:t>
            </a:r>
            <a:r>
              <a:rPr lang="en-US" dirty="0"/>
              <a:t>, p, q}</a:t>
            </a:r>
          </a:p>
        </p:txBody>
      </p:sp>
      <p:graphicFrame>
        <p:nvGraphicFramePr>
          <p:cNvPr id="30" name="Table 29">
            <a:extLst>
              <a:ext uri="{FF2B5EF4-FFF2-40B4-BE49-F238E27FC236}">
                <a16:creationId xmlns:a16="http://schemas.microsoft.com/office/drawing/2014/main" id="{DB9A6F15-BC2D-46AE-B9EC-02398A6DCC21}"/>
              </a:ext>
            </a:extLst>
          </p:cNvPr>
          <p:cNvGraphicFramePr>
            <a:graphicFrameLocks noGrp="1"/>
          </p:cNvGraphicFramePr>
          <p:nvPr/>
        </p:nvGraphicFramePr>
        <p:xfrm>
          <a:off x="81280" y="1369906"/>
          <a:ext cx="1087120" cy="4086010"/>
        </p:xfrm>
        <a:graphic>
          <a:graphicData uri="http://schemas.openxmlformats.org/drawingml/2006/table">
            <a:tbl>
              <a:tblPr firstRow="1" bandRow="1">
                <a:tableStyleId>{5C22544A-7EE6-4342-B048-85BDC9FD1C3A}</a:tableStyleId>
              </a:tblPr>
              <a:tblGrid>
                <a:gridCol w="543560">
                  <a:extLst>
                    <a:ext uri="{9D8B030D-6E8A-4147-A177-3AD203B41FA5}">
                      <a16:colId xmlns:a16="http://schemas.microsoft.com/office/drawing/2014/main" val="2354920237"/>
                    </a:ext>
                  </a:extLst>
                </a:gridCol>
                <a:gridCol w="543560">
                  <a:extLst>
                    <a:ext uri="{9D8B030D-6E8A-4147-A177-3AD203B41FA5}">
                      <a16:colId xmlns:a16="http://schemas.microsoft.com/office/drawing/2014/main" val="3078502651"/>
                    </a:ext>
                  </a:extLst>
                </a:gridCol>
              </a:tblGrid>
              <a:tr h="408601">
                <a:tc>
                  <a:txBody>
                    <a:bodyPr/>
                    <a:lstStyle/>
                    <a:p>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290167"/>
                  </a:ext>
                </a:extLst>
              </a:tr>
              <a:tr h="40860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771998"/>
                  </a:ext>
                </a:extLst>
              </a:tr>
              <a:tr h="40860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167872"/>
                  </a:ext>
                </a:extLst>
              </a:tr>
              <a:tr h="40860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300136"/>
                  </a:ext>
                </a:extLst>
              </a:tr>
              <a:tr h="40860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685639"/>
                  </a:ext>
                </a:extLst>
              </a:tr>
              <a:tr h="40860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944242"/>
                  </a:ext>
                </a:extLst>
              </a:tr>
              <a:tr h="408601">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231221"/>
                  </a:ext>
                </a:extLst>
              </a:tr>
              <a:tr h="408601">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1805"/>
                  </a:ext>
                </a:extLst>
              </a:tr>
              <a:tr h="408601">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4324"/>
                  </a:ext>
                </a:extLst>
              </a:tr>
              <a:tr h="408601">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358992"/>
                  </a:ext>
                </a:extLst>
              </a:tr>
            </a:tbl>
          </a:graphicData>
        </a:graphic>
      </p:graphicFrame>
      <p:sp>
        <p:nvSpPr>
          <p:cNvPr id="31" name="TextBox 30">
            <a:extLst>
              <a:ext uri="{FF2B5EF4-FFF2-40B4-BE49-F238E27FC236}">
                <a16:creationId xmlns:a16="http://schemas.microsoft.com/office/drawing/2014/main" id="{B80432AC-4A89-4DB9-9A72-294D903AE32F}"/>
              </a:ext>
            </a:extLst>
          </p:cNvPr>
          <p:cNvSpPr txBox="1"/>
          <p:nvPr/>
        </p:nvSpPr>
        <p:spPr>
          <a:xfrm>
            <a:off x="223520" y="172721"/>
            <a:ext cx="351536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Live variables iteration-1</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9092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30720" y="1971040"/>
            <a:ext cx="1971040" cy="923330"/>
          </a:xfrm>
          <a:prstGeom prst="rect">
            <a:avLst/>
          </a:prstGeom>
          <a:noFill/>
        </p:spPr>
        <p:txBody>
          <a:bodyPr wrap="square" rtlCol="0">
            <a:spAutoFit/>
          </a:bodyPr>
          <a:lstStyle/>
          <a:p>
            <a:r>
              <a:rPr lang="en-US" dirty="0"/>
              <a:t>a = p</a:t>
            </a:r>
          </a:p>
          <a:p>
            <a:r>
              <a:rPr lang="en-US" dirty="0"/>
              <a:t>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6410960" y="3129280"/>
            <a:ext cx="1473200" cy="369332"/>
          </a:xfrm>
          <a:prstGeom prst="rect">
            <a:avLst/>
          </a:prstGeom>
          <a:noFill/>
        </p:spPr>
        <p:txBody>
          <a:bodyPr wrap="square" rtlCol="0">
            <a:spAutoFit/>
          </a:bodyPr>
          <a:lstStyle/>
          <a:p>
            <a:r>
              <a:rPr lang="en-US" dirty="0"/>
              <a:t>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992880"/>
            <a:ext cx="1473200" cy="369332"/>
          </a:xfrm>
          <a:prstGeom prst="rect">
            <a:avLst/>
          </a:prstGeom>
          <a:noFill/>
        </p:spPr>
        <p:txBody>
          <a:bodyPr wrap="square" rtlCol="0">
            <a:spAutoFit/>
          </a:bodyPr>
          <a:lstStyle/>
          <a:p>
            <a:r>
              <a:rPr lang="en-US" dirty="0"/>
              <a:t>b =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975361"/>
            <a:ext cx="1889760" cy="923330"/>
          </a:xfrm>
          <a:prstGeom prst="rect">
            <a:avLst/>
          </a:prstGeom>
          <a:noFill/>
        </p:spPr>
        <p:txBody>
          <a:bodyPr wrap="square" rtlCol="0">
            <a:spAutoFit/>
          </a:bodyPr>
          <a:lstStyle/>
          <a:p>
            <a:r>
              <a:rPr lang="en-US" dirty="0"/>
              <a:t>a =  p</a:t>
            </a:r>
          </a:p>
          <a:p>
            <a:r>
              <a:rPr lang="en-US" dirty="0"/>
              <a:t>c =   q</a:t>
            </a:r>
          </a:p>
          <a:p>
            <a:r>
              <a:rPr lang="en-US" dirty="0"/>
              <a:t>if (a &lt; c) </a:t>
            </a:r>
            <a:r>
              <a:rPr lang="en-US" dirty="0" err="1"/>
              <a:t>goto</a:t>
            </a:r>
            <a:r>
              <a:rPr lang="en-US"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 = p </a:t>
            </a:r>
          </a:p>
          <a:p>
            <a:r>
              <a:rPr lang="en-US" dirty="0"/>
              <a:t>c =  q</a:t>
            </a:r>
          </a:p>
          <a:p>
            <a:r>
              <a:rPr lang="en-US" dirty="0"/>
              <a:t>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4988560" y="4714240"/>
            <a:ext cx="2255520" cy="1200329"/>
          </a:xfrm>
          <a:prstGeom prst="rect">
            <a:avLst/>
          </a:prstGeom>
          <a:noFill/>
        </p:spPr>
        <p:txBody>
          <a:bodyPr wrap="square" rtlCol="0">
            <a:spAutoFit/>
          </a:bodyPr>
          <a:lstStyle/>
          <a:p>
            <a:r>
              <a:rPr lang="en-US" dirty="0"/>
              <a:t>a = a + b</a:t>
            </a:r>
          </a:p>
          <a:p>
            <a:r>
              <a:rPr lang="en-US" dirty="0"/>
              <a:t>c = c + d</a:t>
            </a:r>
          </a:p>
          <a:p>
            <a:r>
              <a:rPr lang="en-US" dirty="0" err="1"/>
              <a:t>i</a:t>
            </a:r>
            <a:r>
              <a:rPr lang="en-US" dirty="0"/>
              <a:t> = </a:t>
            </a:r>
            <a:r>
              <a:rPr lang="en-US" dirty="0" err="1"/>
              <a:t>i</a:t>
            </a:r>
            <a:r>
              <a:rPr lang="en-US" dirty="0"/>
              <a:t> + 1</a:t>
            </a:r>
          </a:p>
          <a:p>
            <a:r>
              <a:rPr lang="en-US" dirty="0"/>
              <a:t>if (</a:t>
            </a:r>
            <a:r>
              <a:rPr lang="en-US" dirty="0" err="1"/>
              <a:t>i</a:t>
            </a:r>
            <a:r>
              <a:rPr lang="en-US" dirty="0"/>
              <a:t> &lt;= 100) </a:t>
            </a:r>
            <a:r>
              <a:rPr lang="en-US" dirty="0" err="1"/>
              <a:t>goto</a:t>
            </a:r>
            <a:r>
              <a:rPr lang="en-US"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714756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556000" y="4111228"/>
            <a:ext cx="1778000" cy="369332"/>
          </a:xfrm>
          <a:prstGeom prst="rect">
            <a:avLst/>
          </a:prstGeom>
          <a:solidFill>
            <a:srgbClr val="FF0000"/>
          </a:solidFill>
        </p:spPr>
        <p:txBody>
          <a:bodyPr wrap="square" rtlCol="0">
            <a:spAutoFit/>
          </a:bodyPr>
          <a:lstStyle/>
          <a:p>
            <a:r>
              <a:rPr lang="en-US" dirty="0"/>
              <a:t>{</a:t>
            </a:r>
            <a:r>
              <a:rPr lang="en-US" dirty="0" err="1"/>
              <a:t>i</a:t>
            </a:r>
            <a:r>
              <a:rPr lang="en-US" dirty="0"/>
              <a:t>, c, d, a, b, p, q}</a:t>
            </a:r>
          </a:p>
        </p:txBody>
      </p:sp>
      <p:sp>
        <p:nvSpPr>
          <p:cNvPr id="42" name="TextBox 41">
            <a:extLst>
              <a:ext uri="{FF2B5EF4-FFF2-40B4-BE49-F238E27FC236}">
                <a16:creationId xmlns:a16="http://schemas.microsoft.com/office/drawing/2014/main" id="{60F63997-20A6-4CF9-BA38-CDEA634D97C7}"/>
              </a:ext>
            </a:extLst>
          </p:cNvPr>
          <p:cNvSpPr txBox="1"/>
          <p:nvPr/>
        </p:nvSpPr>
        <p:spPr>
          <a:xfrm>
            <a:off x="9194800" y="3562588"/>
            <a:ext cx="1757680" cy="369332"/>
          </a:xfrm>
          <a:prstGeom prst="rect">
            <a:avLst/>
          </a:prstGeom>
          <a:solidFill>
            <a:srgbClr val="FF0000"/>
          </a:solidFill>
        </p:spPr>
        <p:txBody>
          <a:bodyPr wrap="square" rtlCol="0">
            <a:spAutoFit/>
          </a:bodyPr>
          <a:lstStyle/>
          <a:p>
            <a:r>
              <a:rPr lang="en-US" dirty="0"/>
              <a:t>{</a:t>
            </a:r>
            <a:r>
              <a:rPr lang="en-US" dirty="0" err="1"/>
              <a:t>i</a:t>
            </a:r>
            <a:r>
              <a:rPr lang="en-US" dirty="0"/>
              <a:t>, c, d, a, p, q}</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34000" y="27599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a, p, q}</a:t>
            </a:r>
          </a:p>
        </p:txBody>
      </p:sp>
      <p:sp>
        <p:nvSpPr>
          <p:cNvPr id="46" name="TextBox 45">
            <a:extLst>
              <a:ext uri="{FF2B5EF4-FFF2-40B4-BE49-F238E27FC236}">
                <a16:creationId xmlns:a16="http://schemas.microsoft.com/office/drawing/2014/main" id="{7C99BFC1-FC81-46E1-8DEB-010A597977B1}"/>
              </a:ext>
            </a:extLst>
          </p:cNvPr>
          <p:cNvSpPr txBox="1"/>
          <p:nvPr/>
        </p:nvSpPr>
        <p:spPr>
          <a:xfrm>
            <a:off x="10048240" y="26583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d, a, p, q}</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p, q}</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702560" y="1550908"/>
            <a:ext cx="1290320" cy="369332"/>
          </a:xfrm>
          <a:prstGeom prst="rect">
            <a:avLst/>
          </a:prstGeom>
          <a:solidFill>
            <a:srgbClr val="FF0000"/>
          </a:solidFill>
        </p:spPr>
        <p:txBody>
          <a:bodyPr wrap="square" rtlCol="0">
            <a:spAutoFit/>
          </a:bodyPr>
          <a:lstStyle/>
          <a:p>
            <a:r>
              <a:rPr lang="en-US" dirty="0"/>
              <a:t>{</a:t>
            </a:r>
            <a:r>
              <a:rPr lang="en-US" dirty="0" err="1"/>
              <a:t>i</a:t>
            </a:r>
            <a:r>
              <a:rPr lang="en-US" dirty="0"/>
              <a:t>, a, p, q}</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40" y="494268"/>
            <a:ext cx="1290320" cy="369332"/>
          </a:xfrm>
          <a:prstGeom prst="rect">
            <a:avLst/>
          </a:prstGeom>
          <a:solidFill>
            <a:srgbClr val="FF0000"/>
          </a:solidFill>
        </p:spPr>
        <p:txBody>
          <a:bodyPr wrap="square" rtlCol="0">
            <a:spAutoFit/>
          </a:bodyPr>
          <a:lstStyle/>
          <a:p>
            <a:r>
              <a:rPr lang="en-US" dirty="0"/>
              <a:t>{</a:t>
            </a:r>
            <a:r>
              <a:rPr lang="en-US" dirty="0" err="1"/>
              <a:t>i</a:t>
            </a:r>
            <a:r>
              <a:rPr lang="en-US" dirty="0"/>
              <a:t>, p, q}</a:t>
            </a:r>
          </a:p>
        </p:txBody>
      </p:sp>
      <p:graphicFrame>
        <p:nvGraphicFramePr>
          <p:cNvPr id="30" name="Table 29">
            <a:extLst>
              <a:ext uri="{FF2B5EF4-FFF2-40B4-BE49-F238E27FC236}">
                <a16:creationId xmlns:a16="http://schemas.microsoft.com/office/drawing/2014/main" id="{DB9A6F15-BC2D-46AE-B9EC-02398A6DCC21}"/>
              </a:ext>
            </a:extLst>
          </p:cNvPr>
          <p:cNvGraphicFramePr>
            <a:graphicFrameLocks noGrp="1"/>
          </p:cNvGraphicFramePr>
          <p:nvPr/>
        </p:nvGraphicFramePr>
        <p:xfrm>
          <a:off x="81280" y="1369906"/>
          <a:ext cx="1087120" cy="4086010"/>
        </p:xfrm>
        <a:graphic>
          <a:graphicData uri="http://schemas.openxmlformats.org/drawingml/2006/table">
            <a:tbl>
              <a:tblPr firstRow="1" bandRow="1">
                <a:tableStyleId>{5C22544A-7EE6-4342-B048-85BDC9FD1C3A}</a:tableStyleId>
              </a:tblPr>
              <a:tblGrid>
                <a:gridCol w="543560">
                  <a:extLst>
                    <a:ext uri="{9D8B030D-6E8A-4147-A177-3AD203B41FA5}">
                      <a16:colId xmlns:a16="http://schemas.microsoft.com/office/drawing/2014/main" val="2354920237"/>
                    </a:ext>
                  </a:extLst>
                </a:gridCol>
                <a:gridCol w="543560">
                  <a:extLst>
                    <a:ext uri="{9D8B030D-6E8A-4147-A177-3AD203B41FA5}">
                      <a16:colId xmlns:a16="http://schemas.microsoft.com/office/drawing/2014/main" val="3078502651"/>
                    </a:ext>
                  </a:extLst>
                </a:gridCol>
              </a:tblGrid>
              <a:tr h="408601">
                <a:tc>
                  <a:txBody>
                    <a:bodyPr/>
                    <a:lstStyle/>
                    <a:p>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290167"/>
                  </a:ext>
                </a:extLst>
              </a:tr>
              <a:tr h="40860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771998"/>
                  </a:ext>
                </a:extLst>
              </a:tr>
              <a:tr h="40860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167872"/>
                  </a:ext>
                </a:extLst>
              </a:tr>
              <a:tr h="40860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300136"/>
                  </a:ext>
                </a:extLst>
              </a:tr>
              <a:tr h="40860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685639"/>
                  </a:ext>
                </a:extLst>
              </a:tr>
              <a:tr h="40860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944242"/>
                  </a:ext>
                </a:extLst>
              </a:tr>
              <a:tr h="408601">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231221"/>
                  </a:ext>
                </a:extLst>
              </a:tr>
              <a:tr h="408601">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1805"/>
                  </a:ext>
                </a:extLst>
              </a:tr>
              <a:tr h="408601">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4324"/>
                  </a:ext>
                </a:extLst>
              </a:tr>
              <a:tr h="408601">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358992"/>
                  </a:ext>
                </a:extLst>
              </a:tr>
            </a:tbl>
          </a:graphicData>
        </a:graphic>
      </p:graphicFrame>
      <p:sp>
        <p:nvSpPr>
          <p:cNvPr id="31" name="TextBox 30">
            <a:extLst>
              <a:ext uri="{FF2B5EF4-FFF2-40B4-BE49-F238E27FC236}">
                <a16:creationId xmlns:a16="http://schemas.microsoft.com/office/drawing/2014/main" id="{35094222-5508-488E-957F-46C1AF765FD2}"/>
              </a:ext>
            </a:extLst>
          </p:cNvPr>
          <p:cNvSpPr txBox="1"/>
          <p:nvPr/>
        </p:nvSpPr>
        <p:spPr>
          <a:xfrm>
            <a:off x="223520" y="172721"/>
            <a:ext cx="351536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Live variables iteration-2</a:t>
            </a:r>
            <a:endParaRPr lang="en-IN"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F1C13A-749F-41B6-B544-F707105C8D6D}"/>
              </a:ext>
            </a:extLst>
          </p:cNvPr>
          <p:cNvSpPr txBox="1"/>
          <p:nvPr/>
        </p:nvSpPr>
        <p:spPr>
          <a:xfrm>
            <a:off x="7457440" y="58587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p, q}</a:t>
            </a:r>
          </a:p>
        </p:txBody>
      </p:sp>
      <p:cxnSp>
        <p:nvCxnSpPr>
          <p:cNvPr id="36" name="Straight Arrow Connector 35">
            <a:extLst>
              <a:ext uri="{FF2B5EF4-FFF2-40B4-BE49-F238E27FC236}">
                <a16:creationId xmlns:a16="http://schemas.microsoft.com/office/drawing/2014/main" id="{EC0CCD64-A886-4FC4-9825-D5D3C3D7F20A}"/>
              </a:ext>
            </a:extLst>
          </p:cNvPr>
          <p:cNvCxnSpPr>
            <a:stCxn id="32" idx="1"/>
          </p:cNvCxnSpPr>
          <p:nvPr/>
        </p:nvCxnSpPr>
        <p:spPr>
          <a:xfrm flipH="1" flipV="1">
            <a:off x="5283200" y="5914569"/>
            <a:ext cx="2174240" cy="12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1329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30720" y="1971040"/>
            <a:ext cx="1971040" cy="923330"/>
          </a:xfrm>
          <a:prstGeom prst="rect">
            <a:avLst/>
          </a:prstGeom>
          <a:noFill/>
        </p:spPr>
        <p:txBody>
          <a:bodyPr wrap="square" rtlCol="0">
            <a:spAutoFit/>
          </a:bodyPr>
          <a:lstStyle/>
          <a:p>
            <a:r>
              <a:rPr lang="en-US" dirty="0"/>
              <a:t>a = p</a:t>
            </a:r>
          </a:p>
          <a:p>
            <a:r>
              <a:rPr lang="en-US" dirty="0"/>
              <a:t>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6410960" y="3129280"/>
            <a:ext cx="1473200" cy="369332"/>
          </a:xfrm>
          <a:prstGeom prst="rect">
            <a:avLst/>
          </a:prstGeom>
          <a:noFill/>
        </p:spPr>
        <p:txBody>
          <a:bodyPr wrap="square" rtlCol="0">
            <a:spAutoFit/>
          </a:bodyPr>
          <a:lstStyle/>
          <a:p>
            <a:r>
              <a:rPr lang="en-US" dirty="0"/>
              <a:t>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992880"/>
            <a:ext cx="1473200" cy="369332"/>
          </a:xfrm>
          <a:prstGeom prst="rect">
            <a:avLst/>
          </a:prstGeom>
          <a:noFill/>
        </p:spPr>
        <p:txBody>
          <a:bodyPr wrap="square" rtlCol="0">
            <a:spAutoFit/>
          </a:bodyPr>
          <a:lstStyle/>
          <a:p>
            <a:r>
              <a:rPr lang="en-US" dirty="0"/>
              <a:t>b =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975361"/>
            <a:ext cx="1889760" cy="923330"/>
          </a:xfrm>
          <a:prstGeom prst="rect">
            <a:avLst/>
          </a:prstGeom>
          <a:noFill/>
        </p:spPr>
        <p:txBody>
          <a:bodyPr wrap="square" rtlCol="0">
            <a:spAutoFit/>
          </a:bodyPr>
          <a:lstStyle/>
          <a:p>
            <a:r>
              <a:rPr lang="en-US" dirty="0"/>
              <a:t>a =  p</a:t>
            </a:r>
          </a:p>
          <a:p>
            <a:r>
              <a:rPr lang="en-US" dirty="0"/>
              <a:t>c =   q</a:t>
            </a:r>
          </a:p>
          <a:p>
            <a:r>
              <a:rPr lang="en-US" dirty="0"/>
              <a:t>if (a &lt; c) </a:t>
            </a:r>
            <a:r>
              <a:rPr lang="en-US" dirty="0" err="1"/>
              <a:t>goto</a:t>
            </a:r>
            <a:r>
              <a:rPr lang="en-US"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 = p </a:t>
            </a:r>
          </a:p>
          <a:p>
            <a:r>
              <a:rPr lang="en-US" dirty="0"/>
              <a:t>c =  q</a:t>
            </a:r>
          </a:p>
          <a:p>
            <a:r>
              <a:rPr lang="en-US" dirty="0"/>
              <a:t>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4988560" y="4714240"/>
            <a:ext cx="2255520" cy="1200329"/>
          </a:xfrm>
          <a:prstGeom prst="rect">
            <a:avLst/>
          </a:prstGeom>
          <a:noFill/>
        </p:spPr>
        <p:txBody>
          <a:bodyPr wrap="square" rtlCol="0">
            <a:spAutoFit/>
          </a:bodyPr>
          <a:lstStyle/>
          <a:p>
            <a:r>
              <a:rPr lang="en-US" dirty="0"/>
              <a:t>a = a + b</a:t>
            </a:r>
          </a:p>
          <a:p>
            <a:r>
              <a:rPr lang="en-US" dirty="0"/>
              <a:t>c = c + d</a:t>
            </a:r>
          </a:p>
          <a:p>
            <a:r>
              <a:rPr lang="en-US" dirty="0" err="1"/>
              <a:t>i</a:t>
            </a:r>
            <a:r>
              <a:rPr lang="en-US" dirty="0"/>
              <a:t> = </a:t>
            </a:r>
            <a:r>
              <a:rPr lang="en-US" dirty="0" err="1"/>
              <a:t>i</a:t>
            </a:r>
            <a:r>
              <a:rPr lang="en-US" dirty="0"/>
              <a:t> + 1</a:t>
            </a:r>
          </a:p>
          <a:p>
            <a:r>
              <a:rPr lang="en-US" dirty="0"/>
              <a:t>if (</a:t>
            </a:r>
            <a:r>
              <a:rPr lang="en-US" dirty="0" err="1"/>
              <a:t>i</a:t>
            </a:r>
            <a:r>
              <a:rPr lang="en-US" dirty="0"/>
              <a:t> &lt;= 100) </a:t>
            </a:r>
            <a:r>
              <a:rPr lang="en-US" dirty="0" err="1"/>
              <a:t>goto</a:t>
            </a:r>
            <a:r>
              <a:rPr lang="en-US"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714756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556000" y="4111228"/>
            <a:ext cx="1778000" cy="369332"/>
          </a:xfrm>
          <a:prstGeom prst="rect">
            <a:avLst/>
          </a:prstGeom>
          <a:solidFill>
            <a:srgbClr val="FF0000"/>
          </a:solidFill>
        </p:spPr>
        <p:txBody>
          <a:bodyPr wrap="square" rtlCol="0">
            <a:spAutoFit/>
          </a:bodyPr>
          <a:lstStyle/>
          <a:p>
            <a:r>
              <a:rPr lang="en-US" dirty="0"/>
              <a:t>{</a:t>
            </a:r>
            <a:r>
              <a:rPr lang="en-US" dirty="0" err="1"/>
              <a:t>i</a:t>
            </a:r>
            <a:r>
              <a:rPr lang="en-US" dirty="0"/>
              <a:t>, c, d, a, b, p, q}</a:t>
            </a:r>
          </a:p>
        </p:txBody>
      </p:sp>
      <p:sp>
        <p:nvSpPr>
          <p:cNvPr id="42" name="TextBox 41">
            <a:extLst>
              <a:ext uri="{FF2B5EF4-FFF2-40B4-BE49-F238E27FC236}">
                <a16:creationId xmlns:a16="http://schemas.microsoft.com/office/drawing/2014/main" id="{60F63997-20A6-4CF9-BA38-CDEA634D97C7}"/>
              </a:ext>
            </a:extLst>
          </p:cNvPr>
          <p:cNvSpPr txBox="1"/>
          <p:nvPr/>
        </p:nvSpPr>
        <p:spPr>
          <a:xfrm>
            <a:off x="9194800" y="3562588"/>
            <a:ext cx="1757680" cy="369332"/>
          </a:xfrm>
          <a:prstGeom prst="rect">
            <a:avLst/>
          </a:prstGeom>
          <a:solidFill>
            <a:srgbClr val="FF0000"/>
          </a:solidFill>
        </p:spPr>
        <p:txBody>
          <a:bodyPr wrap="square" rtlCol="0">
            <a:spAutoFit/>
          </a:bodyPr>
          <a:lstStyle/>
          <a:p>
            <a:r>
              <a:rPr lang="en-US" dirty="0"/>
              <a:t>{</a:t>
            </a:r>
            <a:r>
              <a:rPr lang="en-US" dirty="0" err="1"/>
              <a:t>i</a:t>
            </a:r>
            <a:r>
              <a:rPr lang="en-US" dirty="0"/>
              <a:t>, c, d, a, p, q}</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34000" y="27599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a, p, q}</a:t>
            </a:r>
          </a:p>
        </p:txBody>
      </p:sp>
      <p:sp>
        <p:nvSpPr>
          <p:cNvPr id="46" name="TextBox 45">
            <a:extLst>
              <a:ext uri="{FF2B5EF4-FFF2-40B4-BE49-F238E27FC236}">
                <a16:creationId xmlns:a16="http://schemas.microsoft.com/office/drawing/2014/main" id="{7C99BFC1-FC81-46E1-8DEB-010A597977B1}"/>
              </a:ext>
            </a:extLst>
          </p:cNvPr>
          <p:cNvSpPr txBox="1"/>
          <p:nvPr/>
        </p:nvSpPr>
        <p:spPr>
          <a:xfrm>
            <a:off x="10048240" y="26583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d, a, p, q}</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p, q}</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702560" y="1550908"/>
            <a:ext cx="1290320" cy="369332"/>
          </a:xfrm>
          <a:prstGeom prst="rect">
            <a:avLst/>
          </a:prstGeom>
          <a:solidFill>
            <a:srgbClr val="FF0000"/>
          </a:solidFill>
        </p:spPr>
        <p:txBody>
          <a:bodyPr wrap="square" rtlCol="0">
            <a:spAutoFit/>
          </a:bodyPr>
          <a:lstStyle/>
          <a:p>
            <a:r>
              <a:rPr lang="en-US" dirty="0"/>
              <a:t>{</a:t>
            </a:r>
            <a:r>
              <a:rPr lang="en-US" dirty="0" err="1"/>
              <a:t>i</a:t>
            </a:r>
            <a:r>
              <a:rPr lang="en-US" dirty="0"/>
              <a:t>, a, p, q}</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40" y="494268"/>
            <a:ext cx="1290320" cy="369332"/>
          </a:xfrm>
          <a:prstGeom prst="rect">
            <a:avLst/>
          </a:prstGeom>
          <a:solidFill>
            <a:srgbClr val="FF0000"/>
          </a:solidFill>
        </p:spPr>
        <p:txBody>
          <a:bodyPr wrap="square" rtlCol="0">
            <a:spAutoFit/>
          </a:bodyPr>
          <a:lstStyle/>
          <a:p>
            <a:r>
              <a:rPr lang="en-US" dirty="0"/>
              <a:t>{</a:t>
            </a:r>
            <a:r>
              <a:rPr lang="en-US" dirty="0" err="1"/>
              <a:t>i</a:t>
            </a:r>
            <a:r>
              <a:rPr lang="en-US" dirty="0"/>
              <a:t>, p, q}</a:t>
            </a:r>
          </a:p>
        </p:txBody>
      </p:sp>
      <p:graphicFrame>
        <p:nvGraphicFramePr>
          <p:cNvPr id="30" name="Table 29">
            <a:extLst>
              <a:ext uri="{FF2B5EF4-FFF2-40B4-BE49-F238E27FC236}">
                <a16:creationId xmlns:a16="http://schemas.microsoft.com/office/drawing/2014/main" id="{DB9A6F15-BC2D-46AE-B9EC-02398A6DCC21}"/>
              </a:ext>
            </a:extLst>
          </p:cNvPr>
          <p:cNvGraphicFramePr>
            <a:graphicFrameLocks noGrp="1"/>
          </p:cNvGraphicFramePr>
          <p:nvPr/>
        </p:nvGraphicFramePr>
        <p:xfrm>
          <a:off x="81280" y="1369906"/>
          <a:ext cx="1087120" cy="4086010"/>
        </p:xfrm>
        <a:graphic>
          <a:graphicData uri="http://schemas.openxmlformats.org/drawingml/2006/table">
            <a:tbl>
              <a:tblPr firstRow="1" bandRow="1">
                <a:tableStyleId>{5C22544A-7EE6-4342-B048-85BDC9FD1C3A}</a:tableStyleId>
              </a:tblPr>
              <a:tblGrid>
                <a:gridCol w="543560">
                  <a:extLst>
                    <a:ext uri="{9D8B030D-6E8A-4147-A177-3AD203B41FA5}">
                      <a16:colId xmlns:a16="http://schemas.microsoft.com/office/drawing/2014/main" val="2354920237"/>
                    </a:ext>
                  </a:extLst>
                </a:gridCol>
                <a:gridCol w="543560">
                  <a:extLst>
                    <a:ext uri="{9D8B030D-6E8A-4147-A177-3AD203B41FA5}">
                      <a16:colId xmlns:a16="http://schemas.microsoft.com/office/drawing/2014/main" val="3078502651"/>
                    </a:ext>
                  </a:extLst>
                </a:gridCol>
              </a:tblGrid>
              <a:tr h="408601">
                <a:tc>
                  <a:txBody>
                    <a:bodyPr/>
                    <a:lstStyle/>
                    <a:p>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290167"/>
                  </a:ext>
                </a:extLst>
              </a:tr>
              <a:tr h="40860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771998"/>
                  </a:ext>
                </a:extLst>
              </a:tr>
              <a:tr h="40860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167872"/>
                  </a:ext>
                </a:extLst>
              </a:tr>
              <a:tr h="40860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300136"/>
                  </a:ext>
                </a:extLst>
              </a:tr>
              <a:tr h="40860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685639"/>
                  </a:ext>
                </a:extLst>
              </a:tr>
              <a:tr h="40860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944242"/>
                  </a:ext>
                </a:extLst>
              </a:tr>
              <a:tr h="408601">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231221"/>
                  </a:ext>
                </a:extLst>
              </a:tr>
              <a:tr h="408601">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1805"/>
                  </a:ext>
                </a:extLst>
              </a:tr>
              <a:tr h="408601">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4324"/>
                  </a:ext>
                </a:extLst>
              </a:tr>
              <a:tr h="408601">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358992"/>
                  </a:ext>
                </a:extLst>
              </a:tr>
            </a:tbl>
          </a:graphicData>
        </a:graphic>
      </p:graphicFrame>
      <p:sp>
        <p:nvSpPr>
          <p:cNvPr id="31" name="TextBox 30">
            <a:extLst>
              <a:ext uri="{FF2B5EF4-FFF2-40B4-BE49-F238E27FC236}">
                <a16:creationId xmlns:a16="http://schemas.microsoft.com/office/drawing/2014/main" id="{35094222-5508-488E-957F-46C1AF765FD2}"/>
              </a:ext>
            </a:extLst>
          </p:cNvPr>
          <p:cNvSpPr txBox="1"/>
          <p:nvPr/>
        </p:nvSpPr>
        <p:spPr>
          <a:xfrm>
            <a:off x="223520" y="172721"/>
            <a:ext cx="351536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phi insertion</a:t>
            </a:r>
            <a:endParaRPr lang="en-IN"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AF1C13A-749F-41B6-B544-F707105C8D6D}"/>
              </a:ext>
            </a:extLst>
          </p:cNvPr>
          <p:cNvSpPr txBox="1"/>
          <p:nvPr/>
        </p:nvSpPr>
        <p:spPr>
          <a:xfrm>
            <a:off x="7457440" y="58587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p, q}</a:t>
            </a:r>
          </a:p>
        </p:txBody>
      </p:sp>
      <p:cxnSp>
        <p:nvCxnSpPr>
          <p:cNvPr id="36" name="Straight Arrow Connector 35">
            <a:extLst>
              <a:ext uri="{FF2B5EF4-FFF2-40B4-BE49-F238E27FC236}">
                <a16:creationId xmlns:a16="http://schemas.microsoft.com/office/drawing/2014/main" id="{EC0CCD64-A886-4FC4-9825-D5D3C3D7F20A}"/>
              </a:ext>
            </a:extLst>
          </p:cNvPr>
          <p:cNvCxnSpPr>
            <a:stCxn id="32" idx="1"/>
          </p:cNvCxnSpPr>
          <p:nvPr/>
        </p:nvCxnSpPr>
        <p:spPr>
          <a:xfrm flipH="1" flipV="1">
            <a:off x="5283200" y="5914569"/>
            <a:ext cx="2174240" cy="128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97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046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30720" y="1971040"/>
            <a:ext cx="1971040" cy="923330"/>
          </a:xfrm>
          <a:prstGeom prst="rect">
            <a:avLst/>
          </a:prstGeom>
          <a:noFill/>
        </p:spPr>
        <p:txBody>
          <a:bodyPr wrap="square" rtlCol="0">
            <a:spAutoFit/>
          </a:bodyPr>
          <a:lstStyle/>
          <a:p>
            <a:r>
              <a:rPr lang="en-US" dirty="0"/>
              <a:t>a = p</a:t>
            </a:r>
          </a:p>
          <a:p>
            <a:r>
              <a:rPr lang="en-US" dirty="0"/>
              <a:t>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6410960" y="3129280"/>
            <a:ext cx="1473200" cy="369332"/>
          </a:xfrm>
          <a:prstGeom prst="rect">
            <a:avLst/>
          </a:prstGeom>
          <a:noFill/>
        </p:spPr>
        <p:txBody>
          <a:bodyPr wrap="square" rtlCol="0">
            <a:spAutoFit/>
          </a:bodyPr>
          <a:lstStyle/>
          <a:p>
            <a:r>
              <a:rPr lang="en-US" dirty="0"/>
              <a:t>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799840"/>
            <a:ext cx="1473200" cy="553998"/>
          </a:xfrm>
          <a:prstGeom prst="rect">
            <a:avLst/>
          </a:prstGeom>
          <a:noFill/>
        </p:spPr>
        <p:txBody>
          <a:bodyPr wrap="square" rtlCol="0">
            <a:spAutoFit/>
          </a:bodyPr>
          <a:lstStyle/>
          <a:p>
            <a:r>
              <a:rPr lang="en-US" sz="1000" dirty="0"/>
              <a:t>c = phi(c, c)</a:t>
            </a:r>
          </a:p>
          <a:p>
            <a:r>
              <a:rPr lang="en-US" sz="1000" dirty="0"/>
              <a:t>d = phi(d, d)</a:t>
            </a:r>
          </a:p>
          <a:p>
            <a:r>
              <a:rPr lang="en-US" sz="1000" dirty="0"/>
              <a:t>b =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873761"/>
            <a:ext cx="1889760" cy="954107"/>
          </a:xfrm>
          <a:prstGeom prst="rect">
            <a:avLst/>
          </a:prstGeom>
          <a:noFill/>
        </p:spPr>
        <p:txBody>
          <a:bodyPr wrap="square" rtlCol="0">
            <a:spAutoFit/>
          </a:bodyPr>
          <a:lstStyle/>
          <a:p>
            <a:r>
              <a:rPr lang="en-US" sz="1400" dirty="0" err="1"/>
              <a:t>i</a:t>
            </a:r>
            <a:r>
              <a:rPr lang="en-US" sz="1400" dirty="0"/>
              <a:t> = phi(</a:t>
            </a:r>
            <a:r>
              <a:rPr lang="en-US" sz="1400" dirty="0" err="1"/>
              <a:t>i</a:t>
            </a:r>
            <a:r>
              <a:rPr lang="en-US" sz="1400" dirty="0"/>
              <a:t>, </a:t>
            </a:r>
            <a:r>
              <a:rPr lang="en-US" sz="1400" dirty="0" err="1"/>
              <a:t>i</a:t>
            </a:r>
            <a:r>
              <a:rPr lang="en-US" sz="1400" dirty="0"/>
              <a:t>)</a:t>
            </a:r>
          </a:p>
          <a:p>
            <a:r>
              <a:rPr lang="en-US" sz="1400" dirty="0"/>
              <a:t>a =  p</a:t>
            </a:r>
          </a:p>
          <a:p>
            <a:r>
              <a:rPr lang="en-US" sz="1400" dirty="0"/>
              <a:t>c =   q</a:t>
            </a:r>
          </a:p>
          <a:p>
            <a:r>
              <a:rPr lang="en-US" sz="1400" dirty="0"/>
              <a:t>if (a &lt; c) </a:t>
            </a:r>
            <a:r>
              <a:rPr lang="en-US" sz="1400" dirty="0" err="1"/>
              <a:t>goto</a:t>
            </a:r>
            <a:r>
              <a:rPr lang="en-US" sz="1400"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 = p </a:t>
            </a:r>
          </a:p>
          <a:p>
            <a:r>
              <a:rPr lang="en-US" dirty="0"/>
              <a:t>c =  q</a:t>
            </a:r>
          </a:p>
          <a:p>
            <a:r>
              <a:rPr lang="en-US" dirty="0"/>
              <a:t>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5191760" y="4526002"/>
            <a:ext cx="1493520" cy="1354217"/>
          </a:xfrm>
          <a:prstGeom prst="rect">
            <a:avLst/>
          </a:prstGeom>
          <a:noFill/>
        </p:spPr>
        <p:txBody>
          <a:bodyPr wrap="square" rtlCol="0">
            <a:spAutoFit/>
          </a:bodyPr>
          <a:lstStyle/>
          <a:p>
            <a:r>
              <a:rPr lang="en-US" sz="1000" dirty="0"/>
              <a:t>b = phi(b, b)</a:t>
            </a:r>
          </a:p>
          <a:p>
            <a:r>
              <a:rPr lang="en-US" sz="1000" dirty="0"/>
              <a:t>c = phi(c, c)</a:t>
            </a:r>
          </a:p>
          <a:p>
            <a:r>
              <a:rPr lang="en-US" sz="1000" dirty="0"/>
              <a:t>d = phi(d, d)</a:t>
            </a:r>
          </a:p>
          <a:p>
            <a:r>
              <a:rPr lang="en-US" sz="1000" dirty="0"/>
              <a:t>a = phi(a, a)</a:t>
            </a:r>
          </a:p>
          <a:p>
            <a:r>
              <a:rPr lang="en-US" sz="1000" dirty="0"/>
              <a:t>a = a + b</a:t>
            </a:r>
          </a:p>
          <a:p>
            <a:r>
              <a:rPr lang="en-US" sz="1000" dirty="0"/>
              <a:t>c = c + d</a:t>
            </a:r>
          </a:p>
          <a:p>
            <a:r>
              <a:rPr lang="en-US" sz="1000" dirty="0" err="1"/>
              <a:t>i</a:t>
            </a:r>
            <a:r>
              <a:rPr lang="en-US" sz="1000" dirty="0"/>
              <a:t> = </a:t>
            </a:r>
            <a:r>
              <a:rPr lang="en-US" sz="1000" dirty="0" err="1"/>
              <a:t>i</a:t>
            </a:r>
            <a:r>
              <a:rPr lang="en-US" sz="1000" dirty="0"/>
              <a:t> + 1</a:t>
            </a:r>
          </a:p>
          <a:p>
            <a:r>
              <a:rPr lang="en-US" sz="1000" dirty="0"/>
              <a:t>if (</a:t>
            </a:r>
            <a:r>
              <a:rPr lang="en-US" sz="1000" dirty="0" err="1"/>
              <a:t>i</a:t>
            </a:r>
            <a:r>
              <a:rPr lang="en-US" sz="1000" dirty="0"/>
              <a:t> &lt;= 100</a:t>
            </a:r>
            <a:r>
              <a:rPr lang="en-US" sz="1200" dirty="0"/>
              <a:t>) </a:t>
            </a:r>
            <a:r>
              <a:rPr lang="en-US" sz="1200" dirty="0" err="1"/>
              <a:t>goto</a:t>
            </a:r>
            <a:r>
              <a:rPr lang="en-US" sz="1200"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714756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342639" y="4111229"/>
            <a:ext cx="1818641" cy="369332"/>
          </a:xfrm>
          <a:prstGeom prst="rect">
            <a:avLst/>
          </a:prstGeom>
          <a:solidFill>
            <a:srgbClr val="FF0000"/>
          </a:solidFill>
        </p:spPr>
        <p:txBody>
          <a:bodyPr wrap="square" rtlCol="0">
            <a:spAutoFit/>
          </a:bodyPr>
          <a:lstStyle/>
          <a:p>
            <a:r>
              <a:rPr lang="en-US" dirty="0"/>
              <a:t>{</a:t>
            </a:r>
            <a:r>
              <a:rPr lang="en-US" dirty="0" err="1"/>
              <a:t>i</a:t>
            </a:r>
            <a:r>
              <a:rPr lang="en-US" dirty="0"/>
              <a:t>, c, d, a, b, p, q}</a:t>
            </a:r>
          </a:p>
        </p:txBody>
      </p:sp>
      <p:sp>
        <p:nvSpPr>
          <p:cNvPr id="42" name="TextBox 41">
            <a:extLst>
              <a:ext uri="{FF2B5EF4-FFF2-40B4-BE49-F238E27FC236}">
                <a16:creationId xmlns:a16="http://schemas.microsoft.com/office/drawing/2014/main" id="{60F63997-20A6-4CF9-BA38-CDEA634D97C7}"/>
              </a:ext>
            </a:extLst>
          </p:cNvPr>
          <p:cNvSpPr txBox="1"/>
          <p:nvPr/>
        </p:nvSpPr>
        <p:spPr>
          <a:xfrm>
            <a:off x="9194800" y="3562588"/>
            <a:ext cx="1717040" cy="380049"/>
          </a:xfrm>
          <a:prstGeom prst="rect">
            <a:avLst/>
          </a:prstGeom>
          <a:solidFill>
            <a:srgbClr val="FF0000"/>
          </a:solidFill>
        </p:spPr>
        <p:txBody>
          <a:bodyPr wrap="square" rtlCol="0">
            <a:spAutoFit/>
          </a:bodyPr>
          <a:lstStyle/>
          <a:p>
            <a:r>
              <a:rPr lang="en-US" dirty="0"/>
              <a:t>{</a:t>
            </a:r>
            <a:r>
              <a:rPr lang="en-US" dirty="0" err="1"/>
              <a:t>i</a:t>
            </a:r>
            <a:r>
              <a:rPr lang="en-US" dirty="0"/>
              <a:t>, c, d, a, p, q}</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34000" y="27599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a, p, q}</a:t>
            </a:r>
          </a:p>
        </p:txBody>
      </p:sp>
      <p:sp>
        <p:nvSpPr>
          <p:cNvPr id="46" name="TextBox 45">
            <a:extLst>
              <a:ext uri="{FF2B5EF4-FFF2-40B4-BE49-F238E27FC236}">
                <a16:creationId xmlns:a16="http://schemas.microsoft.com/office/drawing/2014/main" id="{7C99BFC1-FC81-46E1-8DEB-010A597977B1}"/>
              </a:ext>
            </a:extLst>
          </p:cNvPr>
          <p:cNvSpPr txBox="1"/>
          <p:nvPr/>
        </p:nvSpPr>
        <p:spPr>
          <a:xfrm>
            <a:off x="10048240" y="2658348"/>
            <a:ext cx="1290320" cy="369332"/>
          </a:xfrm>
          <a:prstGeom prst="rect">
            <a:avLst/>
          </a:prstGeom>
          <a:solidFill>
            <a:srgbClr val="FF0000"/>
          </a:solidFill>
        </p:spPr>
        <p:txBody>
          <a:bodyPr wrap="square" rtlCol="0">
            <a:spAutoFit/>
          </a:bodyPr>
          <a:lstStyle/>
          <a:p>
            <a:r>
              <a:rPr lang="en-US" dirty="0"/>
              <a:t>{</a:t>
            </a:r>
            <a:r>
              <a:rPr lang="en-US" dirty="0" err="1"/>
              <a:t>i</a:t>
            </a:r>
            <a:r>
              <a:rPr lang="en-US" dirty="0"/>
              <a:t>, d, a, p, q}</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290320" cy="369332"/>
          </a:xfrm>
          <a:prstGeom prst="rect">
            <a:avLst/>
          </a:prstGeom>
          <a:solidFill>
            <a:srgbClr val="FF0000"/>
          </a:solidFill>
        </p:spPr>
        <p:txBody>
          <a:bodyPr wrap="square" rtlCol="0">
            <a:spAutoFit/>
          </a:bodyPr>
          <a:lstStyle/>
          <a:p>
            <a:r>
              <a:rPr lang="en-US" dirty="0"/>
              <a:t>{</a:t>
            </a:r>
            <a:r>
              <a:rPr lang="en-US" dirty="0" err="1"/>
              <a:t>i</a:t>
            </a:r>
            <a:r>
              <a:rPr lang="en-US" dirty="0"/>
              <a:t>, c, p, q}</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702560" y="1550908"/>
            <a:ext cx="1290320" cy="369332"/>
          </a:xfrm>
          <a:prstGeom prst="rect">
            <a:avLst/>
          </a:prstGeom>
          <a:solidFill>
            <a:srgbClr val="FF0000"/>
          </a:solidFill>
        </p:spPr>
        <p:txBody>
          <a:bodyPr wrap="square" rtlCol="0">
            <a:spAutoFit/>
          </a:bodyPr>
          <a:lstStyle/>
          <a:p>
            <a:r>
              <a:rPr lang="en-US" dirty="0"/>
              <a:t>{</a:t>
            </a:r>
            <a:r>
              <a:rPr lang="en-US" dirty="0" err="1"/>
              <a:t>i</a:t>
            </a:r>
            <a:r>
              <a:rPr lang="en-US" dirty="0"/>
              <a:t>, a, p, q}</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40" y="494268"/>
            <a:ext cx="1290320" cy="369332"/>
          </a:xfrm>
          <a:prstGeom prst="rect">
            <a:avLst/>
          </a:prstGeom>
          <a:solidFill>
            <a:srgbClr val="FF0000"/>
          </a:solidFill>
        </p:spPr>
        <p:txBody>
          <a:bodyPr wrap="square" rtlCol="0">
            <a:spAutoFit/>
          </a:bodyPr>
          <a:lstStyle/>
          <a:p>
            <a:r>
              <a:rPr lang="en-US" dirty="0"/>
              <a:t>{</a:t>
            </a:r>
            <a:r>
              <a:rPr lang="en-US" dirty="0" err="1"/>
              <a:t>i</a:t>
            </a:r>
            <a:r>
              <a:rPr lang="en-US" dirty="0"/>
              <a:t>, p, q}</a:t>
            </a:r>
          </a:p>
        </p:txBody>
      </p:sp>
      <p:graphicFrame>
        <p:nvGraphicFramePr>
          <p:cNvPr id="30" name="Table 29">
            <a:extLst>
              <a:ext uri="{FF2B5EF4-FFF2-40B4-BE49-F238E27FC236}">
                <a16:creationId xmlns:a16="http://schemas.microsoft.com/office/drawing/2014/main" id="{DCC934DF-4670-4760-8290-EEE0DD5E80AE}"/>
              </a:ext>
            </a:extLst>
          </p:cNvPr>
          <p:cNvGraphicFramePr>
            <a:graphicFrameLocks noGrp="1"/>
          </p:cNvGraphicFramePr>
          <p:nvPr/>
        </p:nvGraphicFramePr>
        <p:xfrm>
          <a:off x="81280" y="1369906"/>
          <a:ext cx="1087120" cy="4086010"/>
        </p:xfrm>
        <a:graphic>
          <a:graphicData uri="http://schemas.openxmlformats.org/drawingml/2006/table">
            <a:tbl>
              <a:tblPr firstRow="1" bandRow="1">
                <a:tableStyleId>{5C22544A-7EE6-4342-B048-85BDC9FD1C3A}</a:tableStyleId>
              </a:tblPr>
              <a:tblGrid>
                <a:gridCol w="543560">
                  <a:extLst>
                    <a:ext uri="{9D8B030D-6E8A-4147-A177-3AD203B41FA5}">
                      <a16:colId xmlns:a16="http://schemas.microsoft.com/office/drawing/2014/main" val="2354920237"/>
                    </a:ext>
                  </a:extLst>
                </a:gridCol>
                <a:gridCol w="543560">
                  <a:extLst>
                    <a:ext uri="{9D8B030D-6E8A-4147-A177-3AD203B41FA5}">
                      <a16:colId xmlns:a16="http://schemas.microsoft.com/office/drawing/2014/main" val="3078502651"/>
                    </a:ext>
                  </a:extLst>
                </a:gridCol>
              </a:tblGrid>
              <a:tr h="408601">
                <a:tc>
                  <a:txBody>
                    <a:bodyPr/>
                    <a:lstStyle/>
                    <a:p>
                      <a:r>
                        <a:rPr lang="en-US" dirty="0"/>
                        <a:t>BB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290167"/>
                  </a:ext>
                </a:extLst>
              </a:tr>
              <a:tr h="408601">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8771998"/>
                  </a:ext>
                </a:extLst>
              </a:tr>
              <a:tr h="408601">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167872"/>
                  </a:ext>
                </a:extLst>
              </a:tr>
              <a:tr h="408601">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300136"/>
                  </a:ext>
                </a:extLst>
              </a:tr>
              <a:tr h="408601">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685639"/>
                  </a:ext>
                </a:extLst>
              </a:tr>
              <a:tr h="408601">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7944242"/>
                  </a:ext>
                </a:extLst>
              </a:tr>
              <a:tr h="408601">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231221"/>
                  </a:ext>
                </a:extLst>
              </a:tr>
              <a:tr h="408601">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1805"/>
                  </a:ext>
                </a:extLst>
              </a:tr>
              <a:tr h="408601">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44324"/>
                  </a:ext>
                </a:extLst>
              </a:tr>
              <a:tr h="408601">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358992"/>
                  </a:ext>
                </a:extLst>
              </a:tr>
            </a:tbl>
          </a:graphicData>
        </a:graphic>
      </p:graphicFrame>
      <p:sp>
        <p:nvSpPr>
          <p:cNvPr id="31" name="TextBox 30">
            <a:extLst>
              <a:ext uri="{FF2B5EF4-FFF2-40B4-BE49-F238E27FC236}">
                <a16:creationId xmlns:a16="http://schemas.microsoft.com/office/drawing/2014/main" id="{55AB4D84-42FC-46AF-AC23-D4C06D65B570}"/>
              </a:ext>
            </a:extLst>
          </p:cNvPr>
          <p:cNvSpPr txBox="1"/>
          <p:nvPr/>
        </p:nvSpPr>
        <p:spPr>
          <a:xfrm>
            <a:off x="223520" y="172721"/>
            <a:ext cx="351536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after phi insertion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9695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4231-3A19-4AD0-B030-CB7C89D59BB6}"/>
              </a:ext>
            </a:extLst>
          </p:cNvPr>
          <p:cNvSpPr>
            <a:spLocks noGrp="1"/>
          </p:cNvSpPr>
          <p:nvPr>
            <p:ph type="title"/>
          </p:nvPr>
        </p:nvSpPr>
        <p:spPr/>
        <p:txBody>
          <a:bodyPr/>
          <a:lstStyle/>
          <a:p>
            <a:r>
              <a:rPr lang="en-US" dirty="0"/>
              <a:t>Renaming</a:t>
            </a:r>
          </a:p>
        </p:txBody>
      </p:sp>
      <p:sp>
        <p:nvSpPr>
          <p:cNvPr id="3" name="Content Placeholder 2">
            <a:extLst>
              <a:ext uri="{FF2B5EF4-FFF2-40B4-BE49-F238E27FC236}">
                <a16:creationId xmlns:a16="http://schemas.microsoft.com/office/drawing/2014/main" id="{893683D9-B3F2-48C4-8904-49730B8E83E6}"/>
              </a:ext>
            </a:extLst>
          </p:cNvPr>
          <p:cNvSpPr>
            <a:spLocks noGrp="1"/>
          </p:cNvSpPr>
          <p:nvPr>
            <p:ph idx="1"/>
          </p:nvPr>
        </p:nvSpPr>
        <p:spPr/>
        <p:txBody>
          <a:bodyPr/>
          <a:lstStyle/>
          <a:p>
            <a:r>
              <a:rPr lang="en-US" dirty="0"/>
              <a:t>Compute reaching definitions</a:t>
            </a:r>
          </a:p>
          <a:p>
            <a:endParaRPr lang="en-US" dirty="0"/>
          </a:p>
          <a:p>
            <a:r>
              <a:rPr lang="en-US" dirty="0"/>
              <a:t>Rename each definition</a:t>
            </a:r>
          </a:p>
          <a:p>
            <a:endParaRPr lang="en-US" dirty="0"/>
          </a:p>
          <a:p>
            <a:r>
              <a:rPr lang="en-US" dirty="0"/>
              <a:t>Replace each use by the corresponding reaching definition</a:t>
            </a:r>
          </a:p>
        </p:txBody>
      </p:sp>
    </p:spTree>
    <p:extLst>
      <p:ext uri="{BB962C8B-B14F-4D97-AF65-F5344CB8AC3E}">
        <p14:creationId xmlns:p14="http://schemas.microsoft.com/office/powerpoint/2010/main" val="2618894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00239" y="1971040"/>
            <a:ext cx="2255521" cy="923330"/>
          </a:xfrm>
          <a:prstGeom prst="rect">
            <a:avLst/>
          </a:prstGeom>
          <a:noFill/>
        </p:spPr>
        <p:txBody>
          <a:bodyPr wrap="square" rtlCol="0">
            <a:spAutoFit/>
          </a:bodyPr>
          <a:lstStyle/>
          <a:p>
            <a:r>
              <a:rPr lang="en-US" dirty="0"/>
              <a:t>a8: a = p</a:t>
            </a:r>
          </a:p>
          <a:p>
            <a:r>
              <a:rPr lang="en-US" dirty="0"/>
              <a:t>d9: 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c11: 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5984240" y="3129280"/>
            <a:ext cx="1473200" cy="369332"/>
          </a:xfrm>
          <a:prstGeom prst="rect">
            <a:avLst/>
          </a:prstGeom>
          <a:noFill/>
        </p:spPr>
        <p:txBody>
          <a:bodyPr wrap="square" rtlCol="0">
            <a:spAutoFit/>
          </a:bodyPr>
          <a:lstStyle/>
          <a:p>
            <a:r>
              <a:rPr lang="en-US" dirty="0"/>
              <a:t>d10: 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799840"/>
            <a:ext cx="1473200" cy="553998"/>
          </a:xfrm>
          <a:prstGeom prst="rect">
            <a:avLst/>
          </a:prstGeom>
          <a:noFill/>
        </p:spPr>
        <p:txBody>
          <a:bodyPr wrap="square" rtlCol="0">
            <a:spAutoFit/>
          </a:bodyPr>
          <a:lstStyle/>
          <a:p>
            <a:r>
              <a:rPr lang="en-US" sz="1000" dirty="0"/>
              <a:t>c12: c = phi(c, c)</a:t>
            </a:r>
          </a:p>
          <a:p>
            <a:r>
              <a:rPr lang="en-US" sz="1000" dirty="0"/>
              <a:t>d13: d = phi(d, d)</a:t>
            </a:r>
          </a:p>
          <a:p>
            <a:r>
              <a:rPr lang="en-US" sz="1000" dirty="0"/>
              <a:t>b14: b=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873761"/>
            <a:ext cx="1889760" cy="954107"/>
          </a:xfrm>
          <a:prstGeom prst="rect">
            <a:avLst/>
          </a:prstGeom>
          <a:noFill/>
        </p:spPr>
        <p:txBody>
          <a:bodyPr wrap="square" rtlCol="0">
            <a:spAutoFit/>
          </a:bodyPr>
          <a:lstStyle/>
          <a:p>
            <a:r>
              <a:rPr lang="en-US" sz="1400" dirty="0"/>
              <a:t>i2: </a:t>
            </a:r>
            <a:r>
              <a:rPr lang="en-US" sz="1400" dirty="0" err="1"/>
              <a:t>i</a:t>
            </a:r>
            <a:r>
              <a:rPr lang="en-US" sz="1400" dirty="0"/>
              <a:t>= phi(</a:t>
            </a:r>
            <a:r>
              <a:rPr lang="en-US" sz="1400" dirty="0" err="1"/>
              <a:t>i</a:t>
            </a:r>
            <a:r>
              <a:rPr lang="en-US" sz="1400" dirty="0"/>
              <a:t>, </a:t>
            </a:r>
            <a:r>
              <a:rPr lang="en-US" sz="1400" dirty="0" err="1"/>
              <a:t>i</a:t>
            </a:r>
            <a:r>
              <a:rPr lang="en-US" sz="1400" dirty="0"/>
              <a:t>)</a:t>
            </a:r>
          </a:p>
          <a:p>
            <a:r>
              <a:rPr lang="en-US" sz="1400" dirty="0"/>
              <a:t>a3: a = p</a:t>
            </a:r>
          </a:p>
          <a:p>
            <a:r>
              <a:rPr lang="en-US" sz="1400" dirty="0"/>
              <a:t>c4: c = q</a:t>
            </a:r>
          </a:p>
          <a:p>
            <a:r>
              <a:rPr lang="en-US" sz="1400" dirty="0"/>
              <a:t>if (a &lt; c) </a:t>
            </a:r>
            <a:r>
              <a:rPr lang="en-US" sz="1400" dirty="0" err="1"/>
              <a:t>goto</a:t>
            </a:r>
            <a:r>
              <a:rPr lang="en-US" sz="1400"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a:t>i1: </a:t>
            </a:r>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b5: b = p </a:t>
            </a:r>
          </a:p>
          <a:p>
            <a:r>
              <a:rPr lang="en-US" dirty="0"/>
              <a:t>c6: c =  q</a:t>
            </a:r>
          </a:p>
          <a:p>
            <a:r>
              <a:rPr lang="en-US" dirty="0"/>
              <a:t>d7: 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5191760" y="4526002"/>
            <a:ext cx="1493520" cy="1354217"/>
          </a:xfrm>
          <a:prstGeom prst="rect">
            <a:avLst/>
          </a:prstGeom>
          <a:noFill/>
        </p:spPr>
        <p:txBody>
          <a:bodyPr wrap="square" rtlCol="0">
            <a:spAutoFit/>
          </a:bodyPr>
          <a:lstStyle/>
          <a:p>
            <a:r>
              <a:rPr lang="en-US" sz="1000" dirty="0"/>
              <a:t>b15: b = phi(b, b)</a:t>
            </a:r>
          </a:p>
          <a:p>
            <a:r>
              <a:rPr lang="en-US" sz="1000" dirty="0"/>
              <a:t>c16: c = phi(c, c)</a:t>
            </a:r>
          </a:p>
          <a:p>
            <a:r>
              <a:rPr lang="en-US" sz="1000" dirty="0"/>
              <a:t>d17: d = phi(d, d)</a:t>
            </a:r>
          </a:p>
          <a:p>
            <a:r>
              <a:rPr lang="en-US" sz="1000" dirty="0"/>
              <a:t>a18: a = phi(a, a)</a:t>
            </a:r>
          </a:p>
          <a:p>
            <a:r>
              <a:rPr lang="en-US" sz="1000" dirty="0"/>
              <a:t>a19: a = a + b</a:t>
            </a:r>
          </a:p>
          <a:p>
            <a:r>
              <a:rPr lang="en-US" sz="1000" dirty="0"/>
              <a:t>c20: c = c + d</a:t>
            </a:r>
          </a:p>
          <a:p>
            <a:r>
              <a:rPr lang="en-US" sz="1000" dirty="0"/>
              <a:t>i21: </a:t>
            </a:r>
            <a:r>
              <a:rPr lang="en-US" sz="1000" dirty="0" err="1"/>
              <a:t>i</a:t>
            </a:r>
            <a:r>
              <a:rPr lang="en-US" sz="1000" dirty="0"/>
              <a:t> = </a:t>
            </a:r>
            <a:r>
              <a:rPr lang="en-US" sz="1000" dirty="0" err="1"/>
              <a:t>i</a:t>
            </a:r>
            <a:r>
              <a:rPr lang="en-US" sz="1000" dirty="0"/>
              <a:t> + 1</a:t>
            </a:r>
          </a:p>
          <a:p>
            <a:r>
              <a:rPr lang="en-US" sz="1000" dirty="0"/>
              <a:t>if (</a:t>
            </a:r>
            <a:r>
              <a:rPr lang="en-US" sz="1000" dirty="0" err="1"/>
              <a:t>i</a:t>
            </a:r>
            <a:r>
              <a:rPr lang="en-US" sz="1000" dirty="0"/>
              <a:t> &lt;= 100</a:t>
            </a:r>
            <a:r>
              <a:rPr lang="en-US" sz="1200" dirty="0"/>
              <a:t>) </a:t>
            </a:r>
            <a:r>
              <a:rPr lang="en-US" sz="1200" dirty="0" err="1"/>
              <a:t>goto</a:t>
            </a:r>
            <a:r>
              <a:rPr lang="en-US" sz="1200"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672084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99BEE57-3404-4113-BC63-C30345C21D92}"/>
              </a:ext>
            </a:extLst>
          </p:cNvPr>
          <p:cNvSpPr txBox="1"/>
          <p:nvPr/>
        </p:nvSpPr>
        <p:spPr>
          <a:xfrm>
            <a:off x="436880" y="386080"/>
            <a:ext cx="2153915" cy="379492"/>
          </a:xfrm>
          <a:prstGeom prst="rect">
            <a:avLst/>
          </a:prstGeom>
          <a:noFill/>
        </p:spPr>
        <p:txBody>
          <a:bodyPr wrap="square" rtlCol="0">
            <a:spAutoFit/>
          </a:bodyPr>
          <a:lstStyle/>
          <a:p>
            <a:r>
              <a:rPr lang="en-US" dirty="0"/>
              <a:t>Reaching definitions</a:t>
            </a:r>
          </a:p>
        </p:txBody>
      </p:sp>
    </p:spTree>
    <p:extLst>
      <p:ext uri="{BB962C8B-B14F-4D97-AF65-F5344CB8AC3E}">
        <p14:creationId xmlns:p14="http://schemas.microsoft.com/office/powerpoint/2010/main" val="535797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00239" y="1971040"/>
            <a:ext cx="2255521" cy="923330"/>
          </a:xfrm>
          <a:prstGeom prst="rect">
            <a:avLst/>
          </a:prstGeom>
          <a:noFill/>
        </p:spPr>
        <p:txBody>
          <a:bodyPr wrap="square" rtlCol="0">
            <a:spAutoFit/>
          </a:bodyPr>
          <a:lstStyle/>
          <a:p>
            <a:r>
              <a:rPr lang="en-US" dirty="0"/>
              <a:t>a8: a = p</a:t>
            </a:r>
          </a:p>
          <a:p>
            <a:r>
              <a:rPr lang="en-US" dirty="0"/>
              <a:t>d9: 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c11: 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5984240" y="3129280"/>
            <a:ext cx="1473200" cy="369332"/>
          </a:xfrm>
          <a:prstGeom prst="rect">
            <a:avLst/>
          </a:prstGeom>
          <a:noFill/>
        </p:spPr>
        <p:txBody>
          <a:bodyPr wrap="square" rtlCol="0">
            <a:spAutoFit/>
          </a:bodyPr>
          <a:lstStyle/>
          <a:p>
            <a:r>
              <a:rPr lang="en-US" dirty="0"/>
              <a:t>d10: 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799840"/>
            <a:ext cx="1473200" cy="553998"/>
          </a:xfrm>
          <a:prstGeom prst="rect">
            <a:avLst/>
          </a:prstGeom>
          <a:noFill/>
        </p:spPr>
        <p:txBody>
          <a:bodyPr wrap="square" rtlCol="0">
            <a:spAutoFit/>
          </a:bodyPr>
          <a:lstStyle/>
          <a:p>
            <a:r>
              <a:rPr lang="en-US" sz="1000" dirty="0"/>
              <a:t>c12: c = phi(c, c)</a:t>
            </a:r>
          </a:p>
          <a:p>
            <a:r>
              <a:rPr lang="en-US" sz="1000" dirty="0"/>
              <a:t>d13: d = phi(d, d)</a:t>
            </a:r>
          </a:p>
          <a:p>
            <a:r>
              <a:rPr lang="en-US" sz="1000" dirty="0"/>
              <a:t>b14: b=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873761"/>
            <a:ext cx="1889760" cy="954107"/>
          </a:xfrm>
          <a:prstGeom prst="rect">
            <a:avLst/>
          </a:prstGeom>
          <a:noFill/>
        </p:spPr>
        <p:txBody>
          <a:bodyPr wrap="square" rtlCol="0">
            <a:spAutoFit/>
          </a:bodyPr>
          <a:lstStyle/>
          <a:p>
            <a:r>
              <a:rPr lang="en-US" sz="1400" dirty="0"/>
              <a:t>i2: </a:t>
            </a:r>
            <a:r>
              <a:rPr lang="en-US" sz="1400" dirty="0" err="1"/>
              <a:t>i</a:t>
            </a:r>
            <a:r>
              <a:rPr lang="en-US" sz="1400" dirty="0"/>
              <a:t>= phi(</a:t>
            </a:r>
            <a:r>
              <a:rPr lang="en-US" sz="1400" dirty="0" err="1"/>
              <a:t>i</a:t>
            </a:r>
            <a:r>
              <a:rPr lang="en-US" sz="1400" dirty="0"/>
              <a:t>, </a:t>
            </a:r>
            <a:r>
              <a:rPr lang="en-US" sz="1400" dirty="0" err="1"/>
              <a:t>i</a:t>
            </a:r>
            <a:r>
              <a:rPr lang="en-US" sz="1400" dirty="0"/>
              <a:t>)</a:t>
            </a:r>
          </a:p>
          <a:p>
            <a:r>
              <a:rPr lang="en-US" sz="1400" dirty="0"/>
              <a:t>a3: a = p</a:t>
            </a:r>
          </a:p>
          <a:p>
            <a:r>
              <a:rPr lang="en-US" sz="1400" dirty="0"/>
              <a:t>c4: c = q</a:t>
            </a:r>
          </a:p>
          <a:p>
            <a:r>
              <a:rPr lang="en-US" sz="1400" dirty="0"/>
              <a:t>if (a &lt; c) </a:t>
            </a:r>
            <a:r>
              <a:rPr lang="en-US" sz="1400" dirty="0" err="1"/>
              <a:t>goto</a:t>
            </a:r>
            <a:r>
              <a:rPr lang="en-US" sz="1400"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a:t>i1: </a:t>
            </a:r>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b5: b = p </a:t>
            </a:r>
          </a:p>
          <a:p>
            <a:r>
              <a:rPr lang="en-US" dirty="0"/>
              <a:t>c6: c =  q</a:t>
            </a:r>
          </a:p>
          <a:p>
            <a:r>
              <a:rPr lang="en-US" dirty="0"/>
              <a:t>d7: 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5191760" y="4526002"/>
            <a:ext cx="1493520" cy="1354217"/>
          </a:xfrm>
          <a:prstGeom prst="rect">
            <a:avLst/>
          </a:prstGeom>
          <a:noFill/>
        </p:spPr>
        <p:txBody>
          <a:bodyPr wrap="square" rtlCol="0">
            <a:spAutoFit/>
          </a:bodyPr>
          <a:lstStyle/>
          <a:p>
            <a:r>
              <a:rPr lang="en-US" sz="1000" dirty="0"/>
              <a:t>b15: b = phi(b, b)</a:t>
            </a:r>
          </a:p>
          <a:p>
            <a:r>
              <a:rPr lang="en-US" sz="1000" dirty="0"/>
              <a:t>c16: c = phi(c, c)</a:t>
            </a:r>
          </a:p>
          <a:p>
            <a:r>
              <a:rPr lang="en-US" sz="1000" dirty="0"/>
              <a:t>d17: d = phi(d, d)</a:t>
            </a:r>
          </a:p>
          <a:p>
            <a:r>
              <a:rPr lang="en-US" sz="1000" dirty="0"/>
              <a:t>a18: a = phi(a, a)</a:t>
            </a:r>
          </a:p>
          <a:p>
            <a:r>
              <a:rPr lang="en-US" sz="1000" dirty="0"/>
              <a:t>a19: a = a + b</a:t>
            </a:r>
          </a:p>
          <a:p>
            <a:r>
              <a:rPr lang="en-US" sz="1000" dirty="0"/>
              <a:t>c20: c = c + d</a:t>
            </a:r>
          </a:p>
          <a:p>
            <a:r>
              <a:rPr lang="en-US" sz="1000" dirty="0"/>
              <a:t>i21: </a:t>
            </a:r>
            <a:r>
              <a:rPr lang="en-US" sz="1000" dirty="0" err="1"/>
              <a:t>i</a:t>
            </a:r>
            <a:r>
              <a:rPr lang="en-US" sz="1000" dirty="0"/>
              <a:t> = </a:t>
            </a:r>
            <a:r>
              <a:rPr lang="en-US" sz="1000" dirty="0" err="1"/>
              <a:t>i</a:t>
            </a:r>
            <a:r>
              <a:rPr lang="en-US" sz="1000" dirty="0"/>
              <a:t> + 1</a:t>
            </a:r>
          </a:p>
          <a:p>
            <a:r>
              <a:rPr lang="en-US" sz="1000" dirty="0"/>
              <a:t>if (</a:t>
            </a:r>
            <a:r>
              <a:rPr lang="en-US" sz="1000" dirty="0" err="1"/>
              <a:t>i</a:t>
            </a:r>
            <a:r>
              <a:rPr lang="en-US" sz="1000" dirty="0"/>
              <a:t> &lt;= 100</a:t>
            </a:r>
            <a:r>
              <a:rPr lang="en-US" sz="1200" dirty="0"/>
              <a:t>) </a:t>
            </a:r>
            <a:r>
              <a:rPr lang="en-US" sz="1200" dirty="0" err="1"/>
              <a:t>goto</a:t>
            </a:r>
            <a:r>
              <a:rPr lang="en-US" sz="1200"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672084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149600" y="4104640"/>
            <a:ext cx="2052320" cy="369332"/>
          </a:xfrm>
          <a:prstGeom prst="rect">
            <a:avLst/>
          </a:prstGeom>
          <a:solidFill>
            <a:srgbClr val="FF0000"/>
          </a:solidFill>
        </p:spPr>
        <p:txBody>
          <a:bodyPr wrap="square" rtlCol="0">
            <a:spAutoFit/>
          </a:bodyPr>
          <a:lstStyle/>
          <a:p>
            <a:r>
              <a:rPr lang="en-US" dirty="0"/>
              <a:t>{i2,a3,b5,c6,d7}</a:t>
            </a:r>
          </a:p>
        </p:txBody>
      </p:sp>
      <p:sp>
        <p:nvSpPr>
          <p:cNvPr id="42" name="TextBox 41">
            <a:extLst>
              <a:ext uri="{FF2B5EF4-FFF2-40B4-BE49-F238E27FC236}">
                <a16:creationId xmlns:a16="http://schemas.microsoft.com/office/drawing/2014/main" id="{60F63997-20A6-4CF9-BA38-CDEA634D97C7}"/>
              </a:ext>
            </a:extLst>
          </p:cNvPr>
          <p:cNvSpPr txBox="1"/>
          <p:nvPr/>
        </p:nvSpPr>
        <p:spPr>
          <a:xfrm>
            <a:off x="10007600" y="4060428"/>
            <a:ext cx="1838960" cy="307777"/>
          </a:xfrm>
          <a:prstGeom prst="rect">
            <a:avLst/>
          </a:prstGeom>
          <a:solidFill>
            <a:srgbClr val="FF0000"/>
          </a:solidFill>
        </p:spPr>
        <p:txBody>
          <a:bodyPr wrap="square" rtlCol="0">
            <a:spAutoFit/>
          </a:bodyPr>
          <a:lstStyle/>
          <a:p>
            <a:r>
              <a:rPr lang="en-US" sz="1400" dirty="0"/>
              <a:t>{i2,c4,a8,d9,d10,c11}</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23839" y="2678668"/>
            <a:ext cx="1544322" cy="307777"/>
          </a:xfrm>
          <a:prstGeom prst="rect">
            <a:avLst/>
          </a:prstGeom>
          <a:solidFill>
            <a:srgbClr val="FF0000"/>
          </a:solidFill>
        </p:spPr>
        <p:txBody>
          <a:bodyPr wrap="square" rtlCol="0">
            <a:spAutoFit/>
          </a:bodyPr>
          <a:lstStyle/>
          <a:p>
            <a:r>
              <a:rPr lang="en-US" sz="1400" dirty="0"/>
              <a:t>{i2,c4,a8,d9}</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087120" cy="369332"/>
          </a:xfrm>
          <a:prstGeom prst="rect">
            <a:avLst/>
          </a:prstGeom>
          <a:solidFill>
            <a:srgbClr val="FF0000"/>
          </a:solidFill>
        </p:spPr>
        <p:txBody>
          <a:bodyPr wrap="square" rtlCol="0">
            <a:spAutoFit/>
          </a:bodyPr>
          <a:lstStyle/>
          <a:p>
            <a:r>
              <a:rPr lang="en-US" dirty="0"/>
              <a:t>{i2,a3,c4}</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722879" y="1567657"/>
            <a:ext cx="1137921" cy="369332"/>
          </a:xfrm>
          <a:prstGeom prst="rect">
            <a:avLst/>
          </a:prstGeom>
          <a:solidFill>
            <a:srgbClr val="FF0000"/>
          </a:solidFill>
        </p:spPr>
        <p:txBody>
          <a:bodyPr wrap="square" rtlCol="0">
            <a:spAutoFit/>
          </a:bodyPr>
          <a:lstStyle/>
          <a:p>
            <a:r>
              <a:rPr lang="en-US" dirty="0"/>
              <a:t>{i2,a3,c4}</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40" y="423147"/>
            <a:ext cx="568960" cy="369332"/>
          </a:xfrm>
          <a:prstGeom prst="rect">
            <a:avLst/>
          </a:prstGeom>
          <a:solidFill>
            <a:srgbClr val="FF0000"/>
          </a:solidFill>
        </p:spPr>
        <p:txBody>
          <a:bodyPr wrap="square" rtlCol="0">
            <a:spAutoFit/>
          </a:bodyPr>
          <a:lstStyle/>
          <a:p>
            <a:r>
              <a:rPr lang="en-US" dirty="0"/>
              <a:t>{i1}</a:t>
            </a:r>
          </a:p>
        </p:txBody>
      </p:sp>
      <p:sp>
        <p:nvSpPr>
          <p:cNvPr id="54" name="TextBox 53">
            <a:extLst>
              <a:ext uri="{FF2B5EF4-FFF2-40B4-BE49-F238E27FC236}">
                <a16:creationId xmlns:a16="http://schemas.microsoft.com/office/drawing/2014/main" id="{68E65AD1-A828-4FA5-8854-F0DEED1E5CDD}"/>
              </a:ext>
            </a:extLst>
          </p:cNvPr>
          <p:cNvSpPr txBox="1"/>
          <p:nvPr/>
        </p:nvSpPr>
        <p:spPr>
          <a:xfrm>
            <a:off x="9946639" y="2597388"/>
            <a:ext cx="1544322" cy="307777"/>
          </a:xfrm>
          <a:prstGeom prst="rect">
            <a:avLst/>
          </a:prstGeom>
          <a:solidFill>
            <a:srgbClr val="FF0000"/>
          </a:solidFill>
        </p:spPr>
        <p:txBody>
          <a:bodyPr wrap="square" rtlCol="0">
            <a:spAutoFit/>
          </a:bodyPr>
          <a:lstStyle/>
          <a:p>
            <a:r>
              <a:rPr lang="en-US" sz="1400" dirty="0"/>
              <a:t>{i2,c4,a8,d9}</a:t>
            </a:r>
          </a:p>
        </p:txBody>
      </p:sp>
      <p:sp>
        <p:nvSpPr>
          <p:cNvPr id="55" name="TextBox 54">
            <a:extLst>
              <a:ext uri="{FF2B5EF4-FFF2-40B4-BE49-F238E27FC236}">
                <a16:creationId xmlns:a16="http://schemas.microsoft.com/office/drawing/2014/main" id="{BCAE000C-454F-4161-811E-341BD53B16F9}"/>
              </a:ext>
            </a:extLst>
          </p:cNvPr>
          <p:cNvSpPr txBox="1"/>
          <p:nvPr/>
        </p:nvSpPr>
        <p:spPr>
          <a:xfrm>
            <a:off x="5476238" y="3501628"/>
            <a:ext cx="1645921" cy="307777"/>
          </a:xfrm>
          <a:prstGeom prst="rect">
            <a:avLst/>
          </a:prstGeom>
          <a:solidFill>
            <a:srgbClr val="FF0000"/>
          </a:solidFill>
        </p:spPr>
        <p:txBody>
          <a:bodyPr wrap="square" rtlCol="0">
            <a:spAutoFit/>
          </a:bodyPr>
          <a:lstStyle/>
          <a:p>
            <a:r>
              <a:rPr lang="en-US" sz="1400" dirty="0"/>
              <a:t>{i2,c4,a8,d10}</a:t>
            </a:r>
          </a:p>
        </p:txBody>
      </p:sp>
      <p:sp>
        <p:nvSpPr>
          <p:cNvPr id="56" name="TextBox 55">
            <a:extLst>
              <a:ext uri="{FF2B5EF4-FFF2-40B4-BE49-F238E27FC236}">
                <a16:creationId xmlns:a16="http://schemas.microsoft.com/office/drawing/2014/main" id="{62522D70-65BF-4B93-AE04-8C6B10EA443A}"/>
              </a:ext>
            </a:extLst>
          </p:cNvPr>
          <p:cNvSpPr txBox="1"/>
          <p:nvPr/>
        </p:nvSpPr>
        <p:spPr>
          <a:xfrm>
            <a:off x="10231118" y="3491468"/>
            <a:ext cx="1696722" cy="307777"/>
          </a:xfrm>
          <a:prstGeom prst="rect">
            <a:avLst/>
          </a:prstGeom>
          <a:solidFill>
            <a:srgbClr val="FF0000"/>
          </a:solidFill>
        </p:spPr>
        <p:txBody>
          <a:bodyPr wrap="square" rtlCol="0">
            <a:spAutoFit/>
          </a:bodyPr>
          <a:lstStyle/>
          <a:p>
            <a:r>
              <a:rPr lang="en-US" sz="1400" dirty="0"/>
              <a:t>{i2,c11,a8,d9}</a:t>
            </a:r>
          </a:p>
        </p:txBody>
      </p:sp>
      <p:cxnSp>
        <p:nvCxnSpPr>
          <p:cNvPr id="31" name="Straight Arrow Connector 30">
            <a:extLst>
              <a:ext uri="{FF2B5EF4-FFF2-40B4-BE49-F238E27FC236}">
                <a16:creationId xmlns:a16="http://schemas.microsoft.com/office/drawing/2014/main" id="{DC580962-C917-41C7-A6FA-1AA81AE42F95}"/>
              </a:ext>
            </a:extLst>
          </p:cNvPr>
          <p:cNvCxnSpPr/>
          <p:nvPr/>
        </p:nvCxnSpPr>
        <p:spPr>
          <a:xfrm>
            <a:off x="8808720" y="3769360"/>
            <a:ext cx="19100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5C630F5-BDD2-4203-BE10-6174FDFE8099}"/>
              </a:ext>
            </a:extLst>
          </p:cNvPr>
          <p:cNvSpPr txBox="1"/>
          <p:nvPr/>
        </p:nvSpPr>
        <p:spPr>
          <a:xfrm>
            <a:off x="7680960" y="4446508"/>
            <a:ext cx="2001520" cy="307777"/>
          </a:xfrm>
          <a:prstGeom prst="rect">
            <a:avLst/>
          </a:prstGeom>
          <a:solidFill>
            <a:srgbClr val="FF0000"/>
          </a:solidFill>
        </p:spPr>
        <p:txBody>
          <a:bodyPr wrap="square" rtlCol="0">
            <a:spAutoFit/>
          </a:bodyPr>
          <a:lstStyle/>
          <a:p>
            <a:r>
              <a:rPr lang="en-US" sz="1400" dirty="0"/>
              <a:t>{i2,a8,c12,d13,b14}</a:t>
            </a:r>
          </a:p>
        </p:txBody>
      </p:sp>
      <p:cxnSp>
        <p:nvCxnSpPr>
          <p:cNvPr id="34" name="Straight Arrow Connector 33">
            <a:extLst>
              <a:ext uri="{FF2B5EF4-FFF2-40B4-BE49-F238E27FC236}">
                <a16:creationId xmlns:a16="http://schemas.microsoft.com/office/drawing/2014/main" id="{9F009DD5-A095-4636-895B-9E254AA26794}"/>
              </a:ext>
            </a:extLst>
          </p:cNvPr>
          <p:cNvCxnSpPr>
            <a:stCxn id="19" idx="0"/>
          </p:cNvCxnSpPr>
          <p:nvPr/>
        </p:nvCxnSpPr>
        <p:spPr>
          <a:xfrm>
            <a:off x="5938520" y="4526002"/>
            <a:ext cx="2921000" cy="67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1D7320E-33E8-43DF-9D48-DF7B0420540E}"/>
              </a:ext>
            </a:extLst>
          </p:cNvPr>
          <p:cNvSpPr txBox="1"/>
          <p:nvPr/>
        </p:nvSpPr>
        <p:spPr>
          <a:xfrm>
            <a:off x="8392160" y="5259308"/>
            <a:ext cx="2794000" cy="307777"/>
          </a:xfrm>
          <a:prstGeom prst="rect">
            <a:avLst/>
          </a:prstGeom>
          <a:solidFill>
            <a:srgbClr val="FF0000"/>
          </a:solidFill>
        </p:spPr>
        <p:txBody>
          <a:bodyPr wrap="square" rtlCol="0">
            <a:spAutoFit/>
          </a:bodyPr>
          <a:lstStyle/>
          <a:p>
            <a:r>
              <a:rPr lang="en-US" sz="1400" dirty="0"/>
              <a:t>{i2,a3,b5,c6,d7,a8,c12,d13,b14}</a:t>
            </a:r>
          </a:p>
        </p:txBody>
      </p:sp>
      <p:sp>
        <p:nvSpPr>
          <p:cNvPr id="59" name="TextBox 58">
            <a:extLst>
              <a:ext uri="{FF2B5EF4-FFF2-40B4-BE49-F238E27FC236}">
                <a16:creationId xmlns:a16="http://schemas.microsoft.com/office/drawing/2014/main" id="{1253AA1E-84B6-43C7-8F89-29F6C8E0C2DE}"/>
              </a:ext>
            </a:extLst>
          </p:cNvPr>
          <p:cNvSpPr txBox="1"/>
          <p:nvPr/>
        </p:nvSpPr>
        <p:spPr>
          <a:xfrm>
            <a:off x="7051040" y="5940028"/>
            <a:ext cx="1950720" cy="307777"/>
          </a:xfrm>
          <a:prstGeom prst="rect">
            <a:avLst/>
          </a:prstGeom>
          <a:solidFill>
            <a:srgbClr val="FF0000"/>
          </a:solidFill>
        </p:spPr>
        <p:txBody>
          <a:bodyPr wrap="square" rtlCol="0">
            <a:spAutoFit/>
          </a:bodyPr>
          <a:lstStyle/>
          <a:p>
            <a:r>
              <a:rPr lang="en-US" sz="1400" dirty="0"/>
              <a:t>{b15,d17,a19,c20,i21}</a:t>
            </a:r>
          </a:p>
        </p:txBody>
      </p:sp>
      <p:sp>
        <p:nvSpPr>
          <p:cNvPr id="36" name="TextBox 35">
            <a:extLst>
              <a:ext uri="{FF2B5EF4-FFF2-40B4-BE49-F238E27FC236}">
                <a16:creationId xmlns:a16="http://schemas.microsoft.com/office/drawing/2014/main" id="{FABD9857-7F71-41F7-ACA7-88B7D15FED16}"/>
              </a:ext>
            </a:extLst>
          </p:cNvPr>
          <p:cNvSpPr txBox="1"/>
          <p:nvPr/>
        </p:nvSpPr>
        <p:spPr>
          <a:xfrm>
            <a:off x="436880" y="386080"/>
            <a:ext cx="2153915" cy="379492"/>
          </a:xfrm>
          <a:prstGeom prst="rect">
            <a:avLst/>
          </a:prstGeom>
          <a:noFill/>
        </p:spPr>
        <p:txBody>
          <a:bodyPr wrap="square" rtlCol="0">
            <a:spAutoFit/>
          </a:bodyPr>
          <a:lstStyle/>
          <a:p>
            <a:r>
              <a:rPr lang="en-US" dirty="0"/>
              <a:t>ITERATION-1</a:t>
            </a:r>
          </a:p>
        </p:txBody>
      </p:sp>
    </p:spTree>
    <p:extLst>
      <p:ext uri="{BB962C8B-B14F-4D97-AF65-F5344CB8AC3E}">
        <p14:creationId xmlns:p14="http://schemas.microsoft.com/office/powerpoint/2010/main" val="3756343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00239" y="1971040"/>
            <a:ext cx="2255521" cy="923330"/>
          </a:xfrm>
          <a:prstGeom prst="rect">
            <a:avLst/>
          </a:prstGeom>
          <a:noFill/>
        </p:spPr>
        <p:txBody>
          <a:bodyPr wrap="square" rtlCol="0">
            <a:spAutoFit/>
          </a:bodyPr>
          <a:lstStyle/>
          <a:p>
            <a:r>
              <a:rPr lang="en-US" dirty="0"/>
              <a:t>a8: a = p</a:t>
            </a:r>
          </a:p>
          <a:p>
            <a:r>
              <a:rPr lang="en-US" dirty="0"/>
              <a:t>d9: 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c11: 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5984240" y="3129280"/>
            <a:ext cx="1473200" cy="369332"/>
          </a:xfrm>
          <a:prstGeom prst="rect">
            <a:avLst/>
          </a:prstGeom>
          <a:noFill/>
        </p:spPr>
        <p:txBody>
          <a:bodyPr wrap="square" rtlCol="0">
            <a:spAutoFit/>
          </a:bodyPr>
          <a:lstStyle/>
          <a:p>
            <a:r>
              <a:rPr lang="en-US" dirty="0"/>
              <a:t>d10: 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799840"/>
            <a:ext cx="1473200" cy="553998"/>
          </a:xfrm>
          <a:prstGeom prst="rect">
            <a:avLst/>
          </a:prstGeom>
          <a:noFill/>
        </p:spPr>
        <p:txBody>
          <a:bodyPr wrap="square" rtlCol="0">
            <a:spAutoFit/>
          </a:bodyPr>
          <a:lstStyle/>
          <a:p>
            <a:r>
              <a:rPr lang="en-US" sz="1000" dirty="0"/>
              <a:t>c12: c = phi(c, c)</a:t>
            </a:r>
          </a:p>
          <a:p>
            <a:r>
              <a:rPr lang="en-US" sz="1000" dirty="0"/>
              <a:t>d13: d = phi(d, d)</a:t>
            </a:r>
          </a:p>
          <a:p>
            <a:r>
              <a:rPr lang="en-US" sz="1000" dirty="0"/>
              <a:t>b14: b=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873761"/>
            <a:ext cx="1889760" cy="954107"/>
          </a:xfrm>
          <a:prstGeom prst="rect">
            <a:avLst/>
          </a:prstGeom>
          <a:noFill/>
        </p:spPr>
        <p:txBody>
          <a:bodyPr wrap="square" rtlCol="0">
            <a:spAutoFit/>
          </a:bodyPr>
          <a:lstStyle/>
          <a:p>
            <a:r>
              <a:rPr lang="en-US" sz="1400" dirty="0"/>
              <a:t>i2: </a:t>
            </a:r>
            <a:r>
              <a:rPr lang="en-US" sz="1400" dirty="0" err="1"/>
              <a:t>i</a:t>
            </a:r>
            <a:r>
              <a:rPr lang="en-US" sz="1400" dirty="0"/>
              <a:t>= phi(</a:t>
            </a:r>
            <a:r>
              <a:rPr lang="en-US" sz="1400" dirty="0" err="1"/>
              <a:t>i</a:t>
            </a:r>
            <a:r>
              <a:rPr lang="en-US" sz="1400" dirty="0"/>
              <a:t>, </a:t>
            </a:r>
            <a:r>
              <a:rPr lang="en-US" sz="1400" dirty="0" err="1"/>
              <a:t>i</a:t>
            </a:r>
            <a:r>
              <a:rPr lang="en-US" sz="1400" dirty="0"/>
              <a:t>)</a:t>
            </a:r>
          </a:p>
          <a:p>
            <a:r>
              <a:rPr lang="en-US" sz="1400" dirty="0"/>
              <a:t>a3: a =  p</a:t>
            </a:r>
          </a:p>
          <a:p>
            <a:r>
              <a:rPr lang="en-US" sz="1400" dirty="0"/>
              <a:t>c4: c =   q</a:t>
            </a:r>
          </a:p>
          <a:p>
            <a:r>
              <a:rPr lang="en-US" sz="1400" dirty="0"/>
              <a:t>if (a &lt; c) </a:t>
            </a:r>
            <a:r>
              <a:rPr lang="en-US" sz="1400" dirty="0" err="1"/>
              <a:t>goto</a:t>
            </a:r>
            <a:r>
              <a:rPr lang="en-US" sz="1400"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a:t>i1: </a:t>
            </a:r>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b5: b = p </a:t>
            </a:r>
          </a:p>
          <a:p>
            <a:r>
              <a:rPr lang="en-US" dirty="0"/>
              <a:t>c6: c =  q</a:t>
            </a:r>
          </a:p>
          <a:p>
            <a:r>
              <a:rPr lang="en-US" dirty="0"/>
              <a:t>d7: 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5191760" y="4526002"/>
            <a:ext cx="1493520" cy="1354217"/>
          </a:xfrm>
          <a:prstGeom prst="rect">
            <a:avLst/>
          </a:prstGeom>
          <a:noFill/>
        </p:spPr>
        <p:txBody>
          <a:bodyPr wrap="square" rtlCol="0">
            <a:spAutoFit/>
          </a:bodyPr>
          <a:lstStyle/>
          <a:p>
            <a:r>
              <a:rPr lang="en-US" sz="1000" dirty="0"/>
              <a:t>b15: b = phi(b, b)</a:t>
            </a:r>
          </a:p>
          <a:p>
            <a:r>
              <a:rPr lang="en-US" sz="1000" dirty="0"/>
              <a:t>c16: c = phi(c, c)</a:t>
            </a:r>
          </a:p>
          <a:p>
            <a:r>
              <a:rPr lang="en-US" sz="1000" dirty="0"/>
              <a:t>d17: d = phi(d, d)</a:t>
            </a:r>
          </a:p>
          <a:p>
            <a:r>
              <a:rPr lang="en-US" sz="1000" dirty="0"/>
              <a:t>a18: a = phi(a, a)</a:t>
            </a:r>
          </a:p>
          <a:p>
            <a:r>
              <a:rPr lang="en-US" sz="1000" dirty="0"/>
              <a:t>a19: a = a + b</a:t>
            </a:r>
          </a:p>
          <a:p>
            <a:r>
              <a:rPr lang="en-US" sz="1000" dirty="0"/>
              <a:t>c20: c = c + d</a:t>
            </a:r>
          </a:p>
          <a:p>
            <a:r>
              <a:rPr lang="en-US" sz="1000" dirty="0"/>
              <a:t>i21: </a:t>
            </a:r>
            <a:r>
              <a:rPr lang="en-US" sz="1000" dirty="0" err="1"/>
              <a:t>i</a:t>
            </a:r>
            <a:r>
              <a:rPr lang="en-US" sz="1000" dirty="0"/>
              <a:t> = </a:t>
            </a:r>
            <a:r>
              <a:rPr lang="en-US" sz="1000" dirty="0" err="1"/>
              <a:t>i</a:t>
            </a:r>
            <a:r>
              <a:rPr lang="en-US" sz="1000" dirty="0"/>
              <a:t> + 1</a:t>
            </a:r>
          </a:p>
          <a:p>
            <a:r>
              <a:rPr lang="en-US" sz="1000" dirty="0"/>
              <a:t>if (</a:t>
            </a:r>
            <a:r>
              <a:rPr lang="en-US" sz="1000" dirty="0" err="1"/>
              <a:t>i</a:t>
            </a:r>
            <a:r>
              <a:rPr lang="en-US" sz="1000" dirty="0"/>
              <a:t> &lt;= 100</a:t>
            </a:r>
            <a:r>
              <a:rPr lang="en-US" sz="1200" dirty="0"/>
              <a:t>) </a:t>
            </a:r>
            <a:r>
              <a:rPr lang="en-US" sz="1200" dirty="0" err="1"/>
              <a:t>goto</a:t>
            </a:r>
            <a:r>
              <a:rPr lang="en-US" sz="1200"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672084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149600" y="4104640"/>
            <a:ext cx="2052320" cy="369332"/>
          </a:xfrm>
          <a:prstGeom prst="rect">
            <a:avLst/>
          </a:prstGeom>
          <a:solidFill>
            <a:srgbClr val="FF0000"/>
          </a:solidFill>
        </p:spPr>
        <p:txBody>
          <a:bodyPr wrap="square" rtlCol="0">
            <a:spAutoFit/>
          </a:bodyPr>
          <a:lstStyle/>
          <a:p>
            <a:r>
              <a:rPr lang="en-US" dirty="0"/>
              <a:t>{i2,a3,b5,c6,d7}</a:t>
            </a:r>
          </a:p>
        </p:txBody>
      </p:sp>
      <p:sp>
        <p:nvSpPr>
          <p:cNvPr id="42" name="TextBox 41">
            <a:extLst>
              <a:ext uri="{FF2B5EF4-FFF2-40B4-BE49-F238E27FC236}">
                <a16:creationId xmlns:a16="http://schemas.microsoft.com/office/drawing/2014/main" id="{60F63997-20A6-4CF9-BA38-CDEA634D97C7}"/>
              </a:ext>
            </a:extLst>
          </p:cNvPr>
          <p:cNvSpPr txBox="1"/>
          <p:nvPr/>
        </p:nvSpPr>
        <p:spPr>
          <a:xfrm>
            <a:off x="10007600" y="4060428"/>
            <a:ext cx="2092960" cy="307777"/>
          </a:xfrm>
          <a:prstGeom prst="rect">
            <a:avLst/>
          </a:prstGeom>
          <a:solidFill>
            <a:srgbClr val="FF0000"/>
          </a:solidFill>
        </p:spPr>
        <p:txBody>
          <a:bodyPr wrap="square" rtlCol="0">
            <a:spAutoFit/>
          </a:bodyPr>
          <a:lstStyle/>
          <a:p>
            <a:r>
              <a:rPr lang="en-US" sz="1400" dirty="0"/>
              <a:t>{i2,c4,a8,d9,d10,c11,b15}</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23839" y="2678668"/>
            <a:ext cx="1544322" cy="307777"/>
          </a:xfrm>
          <a:prstGeom prst="rect">
            <a:avLst/>
          </a:prstGeom>
          <a:solidFill>
            <a:srgbClr val="FF0000"/>
          </a:solidFill>
        </p:spPr>
        <p:txBody>
          <a:bodyPr wrap="square" rtlCol="0">
            <a:spAutoFit/>
          </a:bodyPr>
          <a:lstStyle/>
          <a:p>
            <a:r>
              <a:rPr lang="en-US" sz="1400" dirty="0"/>
              <a:t>{i2,c4,a8,d9, b15}</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996440" cy="369332"/>
          </a:xfrm>
          <a:prstGeom prst="rect">
            <a:avLst/>
          </a:prstGeom>
          <a:solidFill>
            <a:srgbClr val="FF0000"/>
          </a:solidFill>
        </p:spPr>
        <p:txBody>
          <a:bodyPr wrap="square" rtlCol="0">
            <a:spAutoFit/>
          </a:bodyPr>
          <a:lstStyle/>
          <a:p>
            <a:r>
              <a:rPr lang="en-US" dirty="0"/>
              <a:t>{i2,a3,c4,b15,d17}</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072639" y="1557497"/>
            <a:ext cx="2092961" cy="369332"/>
          </a:xfrm>
          <a:prstGeom prst="rect">
            <a:avLst/>
          </a:prstGeom>
          <a:solidFill>
            <a:srgbClr val="FF0000"/>
          </a:solidFill>
        </p:spPr>
        <p:txBody>
          <a:bodyPr wrap="square" rtlCol="0">
            <a:spAutoFit/>
          </a:bodyPr>
          <a:lstStyle/>
          <a:p>
            <a:r>
              <a:rPr lang="en-US" dirty="0"/>
              <a:t>{i2,a3,c4,b15,d17}</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39" y="352027"/>
            <a:ext cx="2499361" cy="369332"/>
          </a:xfrm>
          <a:prstGeom prst="rect">
            <a:avLst/>
          </a:prstGeom>
          <a:solidFill>
            <a:srgbClr val="FF0000"/>
          </a:solidFill>
        </p:spPr>
        <p:txBody>
          <a:bodyPr wrap="square" rtlCol="0">
            <a:spAutoFit/>
          </a:bodyPr>
          <a:lstStyle/>
          <a:p>
            <a:r>
              <a:rPr lang="en-US" dirty="0"/>
              <a:t>{i1,b15,d17,a19,c20,i21}</a:t>
            </a:r>
          </a:p>
        </p:txBody>
      </p:sp>
      <p:sp>
        <p:nvSpPr>
          <p:cNvPr id="54" name="TextBox 53">
            <a:extLst>
              <a:ext uri="{FF2B5EF4-FFF2-40B4-BE49-F238E27FC236}">
                <a16:creationId xmlns:a16="http://schemas.microsoft.com/office/drawing/2014/main" id="{68E65AD1-A828-4FA5-8854-F0DEED1E5CDD}"/>
              </a:ext>
            </a:extLst>
          </p:cNvPr>
          <p:cNvSpPr txBox="1"/>
          <p:nvPr/>
        </p:nvSpPr>
        <p:spPr>
          <a:xfrm>
            <a:off x="9946639" y="2597388"/>
            <a:ext cx="1544322" cy="307777"/>
          </a:xfrm>
          <a:prstGeom prst="rect">
            <a:avLst/>
          </a:prstGeom>
          <a:solidFill>
            <a:srgbClr val="FF0000"/>
          </a:solidFill>
        </p:spPr>
        <p:txBody>
          <a:bodyPr wrap="square" rtlCol="0">
            <a:spAutoFit/>
          </a:bodyPr>
          <a:lstStyle/>
          <a:p>
            <a:r>
              <a:rPr lang="en-US" sz="1400" dirty="0"/>
              <a:t>{i2,c4,a8,d9,b15}</a:t>
            </a:r>
          </a:p>
        </p:txBody>
      </p:sp>
      <p:sp>
        <p:nvSpPr>
          <p:cNvPr id="55" name="TextBox 54">
            <a:extLst>
              <a:ext uri="{FF2B5EF4-FFF2-40B4-BE49-F238E27FC236}">
                <a16:creationId xmlns:a16="http://schemas.microsoft.com/office/drawing/2014/main" id="{BCAE000C-454F-4161-811E-341BD53B16F9}"/>
              </a:ext>
            </a:extLst>
          </p:cNvPr>
          <p:cNvSpPr txBox="1"/>
          <p:nvPr/>
        </p:nvSpPr>
        <p:spPr>
          <a:xfrm>
            <a:off x="5476238" y="3501628"/>
            <a:ext cx="1645921" cy="307777"/>
          </a:xfrm>
          <a:prstGeom prst="rect">
            <a:avLst/>
          </a:prstGeom>
          <a:solidFill>
            <a:srgbClr val="FF0000"/>
          </a:solidFill>
        </p:spPr>
        <p:txBody>
          <a:bodyPr wrap="square" rtlCol="0">
            <a:spAutoFit/>
          </a:bodyPr>
          <a:lstStyle/>
          <a:p>
            <a:r>
              <a:rPr lang="en-US" sz="1400" dirty="0"/>
              <a:t>{i2,c4,a8,d10,b15}</a:t>
            </a:r>
          </a:p>
        </p:txBody>
      </p:sp>
      <p:sp>
        <p:nvSpPr>
          <p:cNvPr id="56" name="TextBox 55">
            <a:extLst>
              <a:ext uri="{FF2B5EF4-FFF2-40B4-BE49-F238E27FC236}">
                <a16:creationId xmlns:a16="http://schemas.microsoft.com/office/drawing/2014/main" id="{62522D70-65BF-4B93-AE04-8C6B10EA443A}"/>
              </a:ext>
            </a:extLst>
          </p:cNvPr>
          <p:cNvSpPr txBox="1"/>
          <p:nvPr/>
        </p:nvSpPr>
        <p:spPr>
          <a:xfrm>
            <a:off x="10231118" y="3491468"/>
            <a:ext cx="1696722" cy="307777"/>
          </a:xfrm>
          <a:prstGeom prst="rect">
            <a:avLst/>
          </a:prstGeom>
          <a:solidFill>
            <a:srgbClr val="FF0000"/>
          </a:solidFill>
        </p:spPr>
        <p:txBody>
          <a:bodyPr wrap="square" rtlCol="0">
            <a:spAutoFit/>
          </a:bodyPr>
          <a:lstStyle/>
          <a:p>
            <a:r>
              <a:rPr lang="en-US" sz="1400" dirty="0"/>
              <a:t>{i2,c11,a8,d9,b15}</a:t>
            </a:r>
          </a:p>
        </p:txBody>
      </p:sp>
      <p:cxnSp>
        <p:nvCxnSpPr>
          <p:cNvPr id="31" name="Straight Arrow Connector 30">
            <a:extLst>
              <a:ext uri="{FF2B5EF4-FFF2-40B4-BE49-F238E27FC236}">
                <a16:creationId xmlns:a16="http://schemas.microsoft.com/office/drawing/2014/main" id="{DC580962-C917-41C7-A6FA-1AA81AE42F95}"/>
              </a:ext>
            </a:extLst>
          </p:cNvPr>
          <p:cNvCxnSpPr/>
          <p:nvPr/>
        </p:nvCxnSpPr>
        <p:spPr>
          <a:xfrm>
            <a:off x="8808720" y="3769360"/>
            <a:ext cx="19100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5C630F5-BDD2-4203-BE10-6174FDFE8099}"/>
              </a:ext>
            </a:extLst>
          </p:cNvPr>
          <p:cNvSpPr txBox="1"/>
          <p:nvPr/>
        </p:nvSpPr>
        <p:spPr>
          <a:xfrm>
            <a:off x="7680960" y="4446508"/>
            <a:ext cx="2001520" cy="307777"/>
          </a:xfrm>
          <a:prstGeom prst="rect">
            <a:avLst/>
          </a:prstGeom>
          <a:solidFill>
            <a:srgbClr val="FF0000"/>
          </a:solidFill>
        </p:spPr>
        <p:txBody>
          <a:bodyPr wrap="square" rtlCol="0">
            <a:spAutoFit/>
          </a:bodyPr>
          <a:lstStyle/>
          <a:p>
            <a:r>
              <a:rPr lang="en-US" sz="1400" dirty="0"/>
              <a:t>{i2,a8,c12,d13,b14}</a:t>
            </a:r>
          </a:p>
        </p:txBody>
      </p:sp>
      <p:cxnSp>
        <p:nvCxnSpPr>
          <p:cNvPr id="34" name="Straight Arrow Connector 33">
            <a:extLst>
              <a:ext uri="{FF2B5EF4-FFF2-40B4-BE49-F238E27FC236}">
                <a16:creationId xmlns:a16="http://schemas.microsoft.com/office/drawing/2014/main" id="{9F009DD5-A095-4636-895B-9E254AA26794}"/>
              </a:ext>
            </a:extLst>
          </p:cNvPr>
          <p:cNvCxnSpPr>
            <a:stCxn id="19" idx="0"/>
          </p:cNvCxnSpPr>
          <p:nvPr/>
        </p:nvCxnSpPr>
        <p:spPr>
          <a:xfrm>
            <a:off x="5938520" y="4526002"/>
            <a:ext cx="2921000" cy="67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1D7320E-33E8-43DF-9D48-DF7B0420540E}"/>
              </a:ext>
            </a:extLst>
          </p:cNvPr>
          <p:cNvSpPr txBox="1"/>
          <p:nvPr/>
        </p:nvSpPr>
        <p:spPr>
          <a:xfrm>
            <a:off x="8392160" y="5259308"/>
            <a:ext cx="2794000" cy="307777"/>
          </a:xfrm>
          <a:prstGeom prst="rect">
            <a:avLst/>
          </a:prstGeom>
          <a:solidFill>
            <a:srgbClr val="FF0000"/>
          </a:solidFill>
        </p:spPr>
        <p:txBody>
          <a:bodyPr wrap="square" rtlCol="0">
            <a:spAutoFit/>
          </a:bodyPr>
          <a:lstStyle/>
          <a:p>
            <a:r>
              <a:rPr lang="en-US" sz="1400" dirty="0"/>
              <a:t>{i2,a3,b5,c6,d7,a8,c12,d13,b14}</a:t>
            </a:r>
          </a:p>
        </p:txBody>
      </p:sp>
      <p:sp>
        <p:nvSpPr>
          <p:cNvPr id="59" name="TextBox 58">
            <a:extLst>
              <a:ext uri="{FF2B5EF4-FFF2-40B4-BE49-F238E27FC236}">
                <a16:creationId xmlns:a16="http://schemas.microsoft.com/office/drawing/2014/main" id="{1253AA1E-84B6-43C7-8F89-29F6C8E0C2DE}"/>
              </a:ext>
            </a:extLst>
          </p:cNvPr>
          <p:cNvSpPr txBox="1"/>
          <p:nvPr/>
        </p:nvSpPr>
        <p:spPr>
          <a:xfrm>
            <a:off x="7051040" y="5940028"/>
            <a:ext cx="1920239" cy="307777"/>
          </a:xfrm>
          <a:prstGeom prst="rect">
            <a:avLst/>
          </a:prstGeom>
          <a:solidFill>
            <a:srgbClr val="FF0000"/>
          </a:solidFill>
        </p:spPr>
        <p:txBody>
          <a:bodyPr wrap="square" rtlCol="0">
            <a:spAutoFit/>
          </a:bodyPr>
          <a:lstStyle/>
          <a:p>
            <a:r>
              <a:rPr lang="en-US" sz="1400" dirty="0"/>
              <a:t>{b15,d17,a19,c20,i21}</a:t>
            </a:r>
          </a:p>
        </p:txBody>
      </p:sp>
      <p:sp>
        <p:nvSpPr>
          <p:cNvPr id="36" name="TextBox 35">
            <a:extLst>
              <a:ext uri="{FF2B5EF4-FFF2-40B4-BE49-F238E27FC236}">
                <a16:creationId xmlns:a16="http://schemas.microsoft.com/office/drawing/2014/main" id="{FABD9857-7F71-41F7-ACA7-88B7D15FED16}"/>
              </a:ext>
            </a:extLst>
          </p:cNvPr>
          <p:cNvSpPr txBox="1"/>
          <p:nvPr/>
        </p:nvSpPr>
        <p:spPr>
          <a:xfrm>
            <a:off x="436880" y="386080"/>
            <a:ext cx="2153915" cy="379492"/>
          </a:xfrm>
          <a:prstGeom prst="rect">
            <a:avLst/>
          </a:prstGeom>
          <a:noFill/>
        </p:spPr>
        <p:txBody>
          <a:bodyPr wrap="square" rtlCol="0">
            <a:spAutoFit/>
          </a:bodyPr>
          <a:lstStyle/>
          <a:p>
            <a:r>
              <a:rPr lang="en-US" dirty="0"/>
              <a:t>ITERATION-2</a:t>
            </a:r>
          </a:p>
        </p:txBody>
      </p:sp>
    </p:spTree>
    <p:extLst>
      <p:ext uri="{BB962C8B-B14F-4D97-AF65-F5344CB8AC3E}">
        <p14:creationId xmlns:p14="http://schemas.microsoft.com/office/powerpoint/2010/main" val="2787811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00239" y="1971040"/>
            <a:ext cx="2255521" cy="923330"/>
          </a:xfrm>
          <a:prstGeom prst="rect">
            <a:avLst/>
          </a:prstGeom>
          <a:noFill/>
        </p:spPr>
        <p:txBody>
          <a:bodyPr wrap="square" rtlCol="0">
            <a:spAutoFit/>
          </a:bodyPr>
          <a:lstStyle/>
          <a:p>
            <a:r>
              <a:rPr lang="en-US" dirty="0"/>
              <a:t>a8: a = p</a:t>
            </a:r>
          </a:p>
          <a:p>
            <a:r>
              <a:rPr lang="en-US" dirty="0"/>
              <a:t>d9: d = q</a:t>
            </a:r>
          </a:p>
          <a:p>
            <a:r>
              <a:rPr lang="en-US" dirty="0"/>
              <a:t>if (a &lt;= d)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c11: c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5984240" y="3129280"/>
            <a:ext cx="1473200" cy="369332"/>
          </a:xfrm>
          <a:prstGeom prst="rect">
            <a:avLst/>
          </a:prstGeom>
          <a:noFill/>
        </p:spPr>
        <p:txBody>
          <a:bodyPr wrap="square" rtlCol="0">
            <a:spAutoFit/>
          </a:bodyPr>
          <a:lstStyle/>
          <a:p>
            <a:r>
              <a:rPr lang="en-US" dirty="0"/>
              <a:t>d10: d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799840"/>
            <a:ext cx="1473200" cy="553998"/>
          </a:xfrm>
          <a:prstGeom prst="rect">
            <a:avLst/>
          </a:prstGeom>
          <a:noFill/>
        </p:spPr>
        <p:txBody>
          <a:bodyPr wrap="square" rtlCol="0">
            <a:spAutoFit/>
          </a:bodyPr>
          <a:lstStyle/>
          <a:p>
            <a:r>
              <a:rPr lang="en-US" sz="1000" dirty="0"/>
              <a:t>c12: c = phi(c, c)</a:t>
            </a:r>
          </a:p>
          <a:p>
            <a:r>
              <a:rPr lang="en-US" sz="1000" dirty="0"/>
              <a:t>d13: d = phi(d, d)</a:t>
            </a:r>
          </a:p>
          <a:p>
            <a:r>
              <a:rPr lang="en-US" sz="1000" dirty="0"/>
              <a:t>b14: b=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873761"/>
            <a:ext cx="1889760" cy="954107"/>
          </a:xfrm>
          <a:prstGeom prst="rect">
            <a:avLst/>
          </a:prstGeom>
          <a:noFill/>
        </p:spPr>
        <p:txBody>
          <a:bodyPr wrap="square" rtlCol="0">
            <a:spAutoFit/>
          </a:bodyPr>
          <a:lstStyle/>
          <a:p>
            <a:r>
              <a:rPr lang="en-US" sz="1400" dirty="0"/>
              <a:t>i2: </a:t>
            </a:r>
            <a:r>
              <a:rPr lang="en-US" sz="1400" dirty="0" err="1"/>
              <a:t>i</a:t>
            </a:r>
            <a:r>
              <a:rPr lang="en-US" sz="1400" dirty="0"/>
              <a:t>= phi(</a:t>
            </a:r>
            <a:r>
              <a:rPr lang="en-US" sz="1400" dirty="0" err="1"/>
              <a:t>i</a:t>
            </a:r>
            <a:r>
              <a:rPr lang="en-US" sz="1400" dirty="0"/>
              <a:t>, </a:t>
            </a:r>
            <a:r>
              <a:rPr lang="en-US" sz="1400" dirty="0" err="1"/>
              <a:t>i</a:t>
            </a:r>
            <a:r>
              <a:rPr lang="en-US" sz="1400" dirty="0"/>
              <a:t>)</a:t>
            </a:r>
          </a:p>
          <a:p>
            <a:r>
              <a:rPr lang="en-US" sz="1400" dirty="0"/>
              <a:t>a3: a =  p</a:t>
            </a:r>
          </a:p>
          <a:p>
            <a:r>
              <a:rPr lang="en-US" sz="1400" dirty="0"/>
              <a:t>c4: c =   q</a:t>
            </a:r>
          </a:p>
          <a:p>
            <a:r>
              <a:rPr lang="en-US" sz="1400" dirty="0"/>
              <a:t>if (a &lt; c) </a:t>
            </a:r>
            <a:r>
              <a:rPr lang="en-US" sz="1400" dirty="0" err="1"/>
              <a:t>goto</a:t>
            </a:r>
            <a:r>
              <a:rPr lang="en-US" sz="1400"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a:t>i1: </a:t>
            </a:r>
            <a:r>
              <a:rPr lang="en-US" dirty="0" err="1"/>
              <a:t>i</a:t>
            </a:r>
            <a:r>
              <a:rPr lang="en-US" dirty="0"/>
              <a:t>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b5: b = p </a:t>
            </a:r>
          </a:p>
          <a:p>
            <a:r>
              <a:rPr lang="en-US" dirty="0"/>
              <a:t>c6: c =  q</a:t>
            </a:r>
          </a:p>
          <a:p>
            <a:r>
              <a:rPr lang="en-US" dirty="0"/>
              <a:t>d7: d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5191760" y="4526002"/>
            <a:ext cx="1493520" cy="1354217"/>
          </a:xfrm>
          <a:prstGeom prst="rect">
            <a:avLst/>
          </a:prstGeom>
          <a:noFill/>
        </p:spPr>
        <p:txBody>
          <a:bodyPr wrap="square" rtlCol="0">
            <a:spAutoFit/>
          </a:bodyPr>
          <a:lstStyle/>
          <a:p>
            <a:r>
              <a:rPr lang="en-US" sz="1000" dirty="0"/>
              <a:t>b15: b = phi(b, b)</a:t>
            </a:r>
          </a:p>
          <a:p>
            <a:r>
              <a:rPr lang="en-US" sz="1000" dirty="0"/>
              <a:t>c16: c = phi(c, c)</a:t>
            </a:r>
          </a:p>
          <a:p>
            <a:r>
              <a:rPr lang="en-US" sz="1000" dirty="0"/>
              <a:t>d17: d = phi(d, d)</a:t>
            </a:r>
          </a:p>
          <a:p>
            <a:r>
              <a:rPr lang="en-US" sz="1000" dirty="0"/>
              <a:t>a18: a = phi(a, a)</a:t>
            </a:r>
          </a:p>
          <a:p>
            <a:r>
              <a:rPr lang="en-US" sz="1000" dirty="0"/>
              <a:t>a19: a = a + b</a:t>
            </a:r>
          </a:p>
          <a:p>
            <a:r>
              <a:rPr lang="en-US" sz="1000" dirty="0"/>
              <a:t>c20: c = c + d</a:t>
            </a:r>
          </a:p>
          <a:p>
            <a:r>
              <a:rPr lang="en-US" sz="1000" dirty="0"/>
              <a:t>i21: </a:t>
            </a:r>
            <a:r>
              <a:rPr lang="en-US" sz="1000" dirty="0" err="1"/>
              <a:t>i</a:t>
            </a:r>
            <a:r>
              <a:rPr lang="en-US" sz="1000" dirty="0"/>
              <a:t> = </a:t>
            </a:r>
            <a:r>
              <a:rPr lang="en-US" sz="1000" dirty="0" err="1"/>
              <a:t>i</a:t>
            </a:r>
            <a:r>
              <a:rPr lang="en-US" sz="1000" dirty="0"/>
              <a:t> + 1</a:t>
            </a:r>
          </a:p>
          <a:p>
            <a:r>
              <a:rPr lang="en-US" sz="1000" dirty="0"/>
              <a:t>if (</a:t>
            </a:r>
            <a:r>
              <a:rPr lang="en-US" sz="1000" dirty="0" err="1"/>
              <a:t>i</a:t>
            </a:r>
            <a:r>
              <a:rPr lang="en-US" sz="1000" dirty="0"/>
              <a:t> &lt;= 100</a:t>
            </a:r>
            <a:r>
              <a:rPr lang="en-US" sz="1200" dirty="0"/>
              <a:t>) </a:t>
            </a:r>
            <a:r>
              <a:rPr lang="en-US" sz="1200" dirty="0" err="1"/>
              <a:t>goto</a:t>
            </a:r>
            <a:r>
              <a:rPr lang="en-US" sz="1200"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672084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149600" y="4104640"/>
            <a:ext cx="2052320" cy="369332"/>
          </a:xfrm>
          <a:prstGeom prst="rect">
            <a:avLst/>
          </a:prstGeom>
          <a:solidFill>
            <a:srgbClr val="FF0000"/>
          </a:solidFill>
        </p:spPr>
        <p:txBody>
          <a:bodyPr wrap="square" rtlCol="0">
            <a:spAutoFit/>
          </a:bodyPr>
          <a:lstStyle/>
          <a:p>
            <a:r>
              <a:rPr lang="en-US" dirty="0"/>
              <a:t>{i2,a3,b5,c6,d7}</a:t>
            </a:r>
          </a:p>
        </p:txBody>
      </p:sp>
      <p:sp>
        <p:nvSpPr>
          <p:cNvPr id="42" name="TextBox 41">
            <a:extLst>
              <a:ext uri="{FF2B5EF4-FFF2-40B4-BE49-F238E27FC236}">
                <a16:creationId xmlns:a16="http://schemas.microsoft.com/office/drawing/2014/main" id="{60F63997-20A6-4CF9-BA38-CDEA634D97C7}"/>
              </a:ext>
            </a:extLst>
          </p:cNvPr>
          <p:cNvSpPr txBox="1"/>
          <p:nvPr/>
        </p:nvSpPr>
        <p:spPr>
          <a:xfrm>
            <a:off x="10007600" y="4060428"/>
            <a:ext cx="2092960" cy="307777"/>
          </a:xfrm>
          <a:prstGeom prst="rect">
            <a:avLst/>
          </a:prstGeom>
          <a:solidFill>
            <a:srgbClr val="FF0000"/>
          </a:solidFill>
        </p:spPr>
        <p:txBody>
          <a:bodyPr wrap="square" rtlCol="0">
            <a:spAutoFit/>
          </a:bodyPr>
          <a:lstStyle/>
          <a:p>
            <a:r>
              <a:rPr lang="en-US" sz="1400" dirty="0"/>
              <a:t>{i2,c4,a8,d9,d10,c11,b15}</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23839" y="2678668"/>
            <a:ext cx="1544322" cy="307777"/>
          </a:xfrm>
          <a:prstGeom prst="rect">
            <a:avLst/>
          </a:prstGeom>
          <a:solidFill>
            <a:srgbClr val="FF0000"/>
          </a:solidFill>
        </p:spPr>
        <p:txBody>
          <a:bodyPr wrap="square" rtlCol="0">
            <a:spAutoFit/>
          </a:bodyPr>
          <a:lstStyle/>
          <a:p>
            <a:r>
              <a:rPr lang="en-US" sz="1400" dirty="0"/>
              <a:t>{i2,c4,a8,d9, b15}</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996440" cy="369332"/>
          </a:xfrm>
          <a:prstGeom prst="rect">
            <a:avLst/>
          </a:prstGeom>
          <a:solidFill>
            <a:srgbClr val="FF0000"/>
          </a:solidFill>
        </p:spPr>
        <p:txBody>
          <a:bodyPr wrap="square" rtlCol="0">
            <a:spAutoFit/>
          </a:bodyPr>
          <a:lstStyle/>
          <a:p>
            <a:r>
              <a:rPr lang="en-US" dirty="0"/>
              <a:t>{i2,a3,c4,b15,d17}</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072639" y="1557497"/>
            <a:ext cx="2092961" cy="369332"/>
          </a:xfrm>
          <a:prstGeom prst="rect">
            <a:avLst/>
          </a:prstGeom>
          <a:solidFill>
            <a:srgbClr val="FF0000"/>
          </a:solidFill>
        </p:spPr>
        <p:txBody>
          <a:bodyPr wrap="square" rtlCol="0">
            <a:spAutoFit/>
          </a:bodyPr>
          <a:lstStyle/>
          <a:p>
            <a:r>
              <a:rPr lang="en-US" dirty="0"/>
              <a:t>{i2,a3,c4,b15,d17}</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39" y="352027"/>
            <a:ext cx="2499361" cy="369332"/>
          </a:xfrm>
          <a:prstGeom prst="rect">
            <a:avLst/>
          </a:prstGeom>
          <a:solidFill>
            <a:srgbClr val="FF0000"/>
          </a:solidFill>
        </p:spPr>
        <p:txBody>
          <a:bodyPr wrap="square" rtlCol="0">
            <a:spAutoFit/>
          </a:bodyPr>
          <a:lstStyle/>
          <a:p>
            <a:r>
              <a:rPr lang="en-US" dirty="0"/>
              <a:t>{i1,b15,d17,a19,c20,i21}</a:t>
            </a:r>
          </a:p>
        </p:txBody>
      </p:sp>
      <p:sp>
        <p:nvSpPr>
          <p:cNvPr id="54" name="TextBox 53">
            <a:extLst>
              <a:ext uri="{FF2B5EF4-FFF2-40B4-BE49-F238E27FC236}">
                <a16:creationId xmlns:a16="http://schemas.microsoft.com/office/drawing/2014/main" id="{68E65AD1-A828-4FA5-8854-F0DEED1E5CDD}"/>
              </a:ext>
            </a:extLst>
          </p:cNvPr>
          <p:cNvSpPr txBox="1"/>
          <p:nvPr/>
        </p:nvSpPr>
        <p:spPr>
          <a:xfrm>
            <a:off x="9946639" y="2597388"/>
            <a:ext cx="1544322" cy="307777"/>
          </a:xfrm>
          <a:prstGeom prst="rect">
            <a:avLst/>
          </a:prstGeom>
          <a:solidFill>
            <a:srgbClr val="FF0000"/>
          </a:solidFill>
        </p:spPr>
        <p:txBody>
          <a:bodyPr wrap="square" rtlCol="0">
            <a:spAutoFit/>
          </a:bodyPr>
          <a:lstStyle/>
          <a:p>
            <a:r>
              <a:rPr lang="en-US" sz="1400" dirty="0"/>
              <a:t>{i2,c4,a8,d9,b15}</a:t>
            </a:r>
          </a:p>
        </p:txBody>
      </p:sp>
      <p:sp>
        <p:nvSpPr>
          <p:cNvPr id="55" name="TextBox 54">
            <a:extLst>
              <a:ext uri="{FF2B5EF4-FFF2-40B4-BE49-F238E27FC236}">
                <a16:creationId xmlns:a16="http://schemas.microsoft.com/office/drawing/2014/main" id="{BCAE000C-454F-4161-811E-341BD53B16F9}"/>
              </a:ext>
            </a:extLst>
          </p:cNvPr>
          <p:cNvSpPr txBox="1"/>
          <p:nvPr/>
        </p:nvSpPr>
        <p:spPr>
          <a:xfrm>
            <a:off x="5476238" y="3501628"/>
            <a:ext cx="1645921" cy="307777"/>
          </a:xfrm>
          <a:prstGeom prst="rect">
            <a:avLst/>
          </a:prstGeom>
          <a:solidFill>
            <a:srgbClr val="FF0000"/>
          </a:solidFill>
        </p:spPr>
        <p:txBody>
          <a:bodyPr wrap="square" rtlCol="0">
            <a:spAutoFit/>
          </a:bodyPr>
          <a:lstStyle/>
          <a:p>
            <a:r>
              <a:rPr lang="en-US" sz="1400" dirty="0"/>
              <a:t>{i2,c4,a8,d10,b15}</a:t>
            </a:r>
          </a:p>
        </p:txBody>
      </p:sp>
      <p:sp>
        <p:nvSpPr>
          <p:cNvPr id="56" name="TextBox 55">
            <a:extLst>
              <a:ext uri="{FF2B5EF4-FFF2-40B4-BE49-F238E27FC236}">
                <a16:creationId xmlns:a16="http://schemas.microsoft.com/office/drawing/2014/main" id="{62522D70-65BF-4B93-AE04-8C6B10EA443A}"/>
              </a:ext>
            </a:extLst>
          </p:cNvPr>
          <p:cNvSpPr txBox="1"/>
          <p:nvPr/>
        </p:nvSpPr>
        <p:spPr>
          <a:xfrm>
            <a:off x="10231118" y="3491468"/>
            <a:ext cx="1696722" cy="307777"/>
          </a:xfrm>
          <a:prstGeom prst="rect">
            <a:avLst/>
          </a:prstGeom>
          <a:solidFill>
            <a:srgbClr val="FF0000"/>
          </a:solidFill>
        </p:spPr>
        <p:txBody>
          <a:bodyPr wrap="square" rtlCol="0">
            <a:spAutoFit/>
          </a:bodyPr>
          <a:lstStyle/>
          <a:p>
            <a:r>
              <a:rPr lang="en-US" sz="1400" dirty="0"/>
              <a:t>{i2,c11,a8,d9,b15}</a:t>
            </a:r>
          </a:p>
        </p:txBody>
      </p:sp>
      <p:cxnSp>
        <p:nvCxnSpPr>
          <p:cNvPr id="31" name="Straight Arrow Connector 30">
            <a:extLst>
              <a:ext uri="{FF2B5EF4-FFF2-40B4-BE49-F238E27FC236}">
                <a16:creationId xmlns:a16="http://schemas.microsoft.com/office/drawing/2014/main" id="{DC580962-C917-41C7-A6FA-1AA81AE42F95}"/>
              </a:ext>
            </a:extLst>
          </p:cNvPr>
          <p:cNvCxnSpPr/>
          <p:nvPr/>
        </p:nvCxnSpPr>
        <p:spPr>
          <a:xfrm>
            <a:off x="8808720" y="3769360"/>
            <a:ext cx="19100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5C630F5-BDD2-4203-BE10-6174FDFE8099}"/>
              </a:ext>
            </a:extLst>
          </p:cNvPr>
          <p:cNvSpPr txBox="1"/>
          <p:nvPr/>
        </p:nvSpPr>
        <p:spPr>
          <a:xfrm>
            <a:off x="7680960" y="4446508"/>
            <a:ext cx="2001520" cy="307777"/>
          </a:xfrm>
          <a:prstGeom prst="rect">
            <a:avLst/>
          </a:prstGeom>
          <a:solidFill>
            <a:srgbClr val="FF0000"/>
          </a:solidFill>
        </p:spPr>
        <p:txBody>
          <a:bodyPr wrap="square" rtlCol="0">
            <a:spAutoFit/>
          </a:bodyPr>
          <a:lstStyle/>
          <a:p>
            <a:r>
              <a:rPr lang="en-US" sz="1400" dirty="0"/>
              <a:t>{i2,a8,c12,d13,b14}</a:t>
            </a:r>
          </a:p>
        </p:txBody>
      </p:sp>
      <p:cxnSp>
        <p:nvCxnSpPr>
          <p:cNvPr id="34" name="Straight Arrow Connector 33">
            <a:extLst>
              <a:ext uri="{FF2B5EF4-FFF2-40B4-BE49-F238E27FC236}">
                <a16:creationId xmlns:a16="http://schemas.microsoft.com/office/drawing/2014/main" id="{9F009DD5-A095-4636-895B-9E254AA26794}"/>
              </a:ext>
            </a:extLst>
          </p:cNvPr>
          <p:cNvCxnSpPr>
            <a:stCxn id="19" idx="0"/>
          </p:cNvCxnSpPr>
          <p:nvPr/>
        </p:nvCxnSpPr>
        <p:spPr>
          <a:xfrm>
            <a:off x="5938520" y="4526002"/>
            <a:ext cx="2921000" cy="67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1D7320E-33E8-43DF-9D48-DF7B0420540E}"/>
              </a:ext>
            </a:extLst>
          </p:cNvPr>
          <p:cNvSpPr txBox="1"/>
          <p:nvPr/>
        </p:nvSpPr>
        <p:spPr>
          <a:xfrm>
            <a:off x="8392160" y="5259308"/>
            <a:ext cx="2794000" cy="307777"/>
          </a:xfrm>
          <a:prstGeom prst="rect">
            <a:avLst/>
          </a:prstGeom>
          <a:solidFill>
            <a:srgbClr val="FF0000"/>
          </a:solidFill>
        </p:spPr>
        <p:txBody>
          <a:bodyPr wrap="square" rtlCol="0">
            <a:spAutoFit/>
          </a:bodyPr>
          <a:lstStyle/>
          <a:p>
            <a:r>
              <a:rPr lang="en-US" sz="1400" dirty="0"/>
              <a:t>{i2,a3,b5,c6,d7,a8,c12,d13,b14}</a:t>
            </a:r>
          </a:p>
        </p:txBody>
      </p:sp>
      <p:sp>
        <p:nvSpPr>
          <p:cNvPr id="59" name="TextBox 58">
            <a:extLst>
              <a:ext uri="{FF2B5EF4-FFF2-40B4-BE49-F238E27FC236}">
                <a16:creationId xmlns:a16="http://schemas.microsoft.com/office/drawing/2014/main" id="{1253AA1E-84B6-43C7-8F89-29F6C8E0C2DE}"/>
              </a:ext>
            </a:extLst>
          </p:cNvPr>
          <p:cNvSpPr txBox="1"/>
          <p:nvPr/>
        </p:nvSpPr>
        <p:spPr>
          <a:xfrm>
            <a:off x="7051040" y="5940028"/>
            <a:ext cx="1920239" cy="307777"/>
          </a:xfrm>
          <a:prstGeom prst="rect">
            <a:avLst/>
          </a:prstGeom>
          <a:solidFill>
            <a:srgbClr val="FF0000"/>
          </a:solidFill>
        </p:spPr>
        <p:txBody>
          <a:bodyPr wrap="square" rtlCol="0">
            <a:spAutoFit/>
          </a:bodyPr>
          <a:lstStyle/>
          <a:p>
            <a:r>
              <a:rPr lang="en-US" sz="1400" dirty="0"/>
              <a:t>{b15,d17,a19,c20,i21}</a:t>
            </a:r>
          </a:p>
        </p:txBody>
      </p:sp>
      <p:sp>
        <p:nvSpPr>
          <p:cNvPr id="36" name="TextBox 35">
            <a:extLst>
              <a:ext uri="{FF2B5EF4-FFF2-40B4-BE49-F238E27FC236}">
                <a16:creationId xmlns:a16="http://schemas.microsoft.com/office/drawing/2014/main" id="{FABD9857-7F71-41F7-ACA7-88B7D15FED16}"/>
              </a:ext>
            </a:extLst>
          </p:cNvPr>
          <p:cNvSpPr txBox="1"/>
          <p:nvPr/>
        </p:nvSpPr>
        <p:spPr>
          <a:xfrm>
            <a:off x="436880" y="386080"/>
            <a:ext cx="2153915" cy="379492"/>
          </a:xfrm>
          <a:prstGeom prst="rect">
            <a:avLst/>
          </a:prstGeom>
          <a:noFill/>
        </p:spPr>
        <p:txBody>
          <a:bodyPr wrap="square" rtlCol="0">
            <a:spAutoFit/>
          </a:bodyPr>
          <a:lstStyle/>
          <a:p>
            <a:r>
              <a:rPr lang="en-US" dirty="0"/>
              <a:t>Renaming</a:t>
            </a:r>
          </a:p>
        </p:txBody>
      </p:sp>
    </p:spTree>
    <p:extLst>
      <p:ext uri="{BB962C8B-B14F-4D97-AF65-F5344CB8AC3E}">
        <p14:creationId xmlns:p14="http://schemas.microsoft.com/office/powerpoint/2010/main" val="2449620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EA843-77EB-47F5-9174-0F518ED85048}"/>
              </a:ext>
            </a:extLst>
          </p:cNvPr>
          <p:cNvSpPr/>
          <p:nvPr/>
        </p:nvSpPr>
        <p:spPr>
          <a:xfrm>
            <a:off x="4592320" y="98029"/>
            <a:ext cx="2336800" cy="37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2C7E36-5CBB-4198-9EB5-1C711E04F73A}"/>
              </a:ext>
            </a:extLst>
          </p:cNvPr>
          <p:cNvSpPr/>
          <p:nvPr/>
        </p:nvSpPr>
        <p:spPr>
          <a:xfrm>
            <a:off x="5557520" y="3129280"/>
            <a:ext cx="2194560" cy="3304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4686BD-F2FB-4177-BDDF-83D5DB00B1D2}"/>
              </a:ext>
            </a:extLst>
          </p:cNvPr>
          <p:cNvSpPr/>
          <p:nvPr/>
        </p:nvSpPr>
        <p:spPr>
          <a:xfrm>
            <a:off x="2672080" y="1997948"/>
            <a:ext cx="2560320" cy="81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EAD60E-AE6B-4083-8668-17E34FF8A344}"/>
              </a:ext>
            </a:extLst>
          </p:cNvPr>
          <p:cNvSpPr/>
          <p:nvPr/>
        </p:nvSpPr>
        <p:spPr>
          <a:xfrm>
            <a:off x="4602480" y="833121"/>
            <a:ext cx="2458720" cy="965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E6E5EB-8E5F-4A48-B748-BBEB85FB1A87}"/>
              </a:ext>
            </a:extLst>
          </p:cNvPr>
          <p:cNvSpPr/>
          <p:nvPr/>
        </p:nvSpPr>
        <p:spPr>
          <a:xfrm>
            <a:off x="8615680" y="3108960"/>
            <a:ext cx="2336800" cy="349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12C1293-D96B-4CC9-A485-CDD6FD475EC3}"/>
              </a:ext>
            </a:extLst>
          </p:cNvPr>
          <p:cNvSpPr/>
          <p:nvPr/>
        </p:nvSpPr>
        <p:spPr>
          <a:xfrm>
            <a:off x="7071360" y="3769360"/>
            <a:ext cx="2336800" cy="538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2E3A2FF-18DB-4619-B711-77547D1286C5}"/>
              </a:ext>
            </a:extLst>
          </p:cNvPr>
          <p:cNvSpPr/>
          <p:nvPr/>
        </p:nvSpPr>
        <p:spPr>
          <a:xfrm>
            <a:off x="6553200" y="1997948"/>
            <a:ext cx="2448560" cy="8366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306C99-25D6-4C2B-A9C5-AAB39777AB69}"/>
              </a:ext>
            </a:extLst>
          </p:cNvPr>
          <p:cNvSpPr/>
          <p:nvPr/>
        </p:nvSpPr>
        <p:spPr>
          <a:xfrm>
            <a:off x="4592320" y="4526559"/>
            <a:ext cx="2377440" cy="1335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36B252-BD46-417C-AE51-C4F5202F0B11}"/>
              </a:ext>
            </a:extLst>
          </p:cNvPr>
          <p:cNvSpPr/>
          <p:nvPr/>
        </p:nvSpPr>
        <p:spPr>
          <a:xfrm>
            <a:off x="4521200" y="6126480"/>
            <a:ext cx="2418080" cy="3878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3E49606-70B6-47C3-AB07-6CB04EE05553}"/>
              </a:ext>
            </a:extLst>
          </p:cNvPr>
          <p:cNvSpPr txBox="1"/>
          <p:nvPr/>
        </p:nvSpPr>
        <p:spPr>
          <a:xfrm>
            <a:off x="7000239" y="1971040"/>
            <a:ext cx="2255521" cy="923330"/>
          </a:xfrm>
          <a:prstGeom prst="rect">
            <a:avLst/>
          </a:prstGeom>
          <a:noFill/>
        </p:spPr>
        <p:txBody>
          <a:bodyPr wrap="square" rtlCol="0">
            <a:spAutoFit/>
          </a:bodyPr>
          <a:lstStyle/>
          <a:p>
            <a:r>
              <a:rPr lang="en-US" dirty="0"/>
              <a:t>a8: a8 = p</a:t>
            </a:r>
          </a:p>
          <a:p>
            <a:r>
              <a:rPr lang="en-US" dirty="0"/>
              <a:t>d9: d9 = q</a:t>
            </a:r>
          </a:p>
          <a:p>
            <a:r>
              <a:rPr lang="en-US" dirty="0"/>
              <a:t>if (a8 &lt;= d9) </a:t>
            </a:r>
            <a:r>
              <a:rPr lang="en-US" dirty="0" err="1"/>
              <a:t>goto</a:t>
            </a:r>
            <a:r>
              <a:rPr lang="en-US" dirty="0"/>
              <a:t> B6 </a:t>
            </a:r>
          </a:p>
        </p:txBody>
      </p:sp>
      <p:sp>
        <p:nvSpPr>
          <p:cNvPr id="13" name="TextBox 12">
            <a:extLst>
              <a:ext uri="{FF2B5EF4-FFF2-40B4-BE49-F238E27FC236}">
                <a16:creationId xmlns:a16="http://schemas.microsoft.com/office/drawing/2014/main" id="{D5CB3845-B4D2-4193-84C0-82045889A473}"/>
              </a:ext>
            </a:extLst>
          </p:cNvPr>
          <p:cNvSpPr txBox="1"/>
          <p:nvPr/>
        </p:nvSpPr>
        <p:spPr>
          <a:xfrm>
            <a:off x="9398000" y="3108960"/>
            <a:ext cx="1473200" cy="369332"/>
          </a:xfrm>
          <a:prstGeom prst="rect">
            <a:avLst/>
          </a:prstGeom>
          <a:noFill/>
        </p:spPr>
        <p:txBody>
          <a:bodyPr wrap="square" rtlCol="0">
            <a:spAutoFit/>
          </a:bodyPr>
          <a:lstStyle/>
          <a:p>
            <a:r>
              <a:rPr lang="en-US" dirty="0"/>
              <a:t>c11: c11 = 30 </a:t>
            </a:r>
          </a:p>
        </p:txBody>
      </p:sp>
      <p:sp>
        <p:nvSpPr>
          <p:cNvPr id="14" name="TextBox 13">
            <a:extLst>
              <a:ext uri="{FF2B5EF4-FFF2-40B4-BE49-F238E27FC236}">
                <a16:creationId xmlns:a16="http://schemas.microsoft.com/office/drawing/2014/main" id="{AB78141A-55D9-49C9-9732-B036AB94B925}"/>
              </a:ext>
            </a:extLst>
          </p:cNvPr>
          <p:cNvSpPr txBox="1"/>
          <p:nvPr/>
        </p:nvSpPr>
        <p:spPr>
          <a:xfrm>
            <a:off x="5984240" y="3129280"/>
            <a:ext cx="1473200" cy="369332"/>
          </a:xfrm>
          <a:prstGeom prst="rect">
            <a:avLst/>
          </a:prstGeom>
          <a:noFill/>
        </p:spPr>
        <p:txBody>
          <a:bodyPr wrap="square" rtlCol="0">
            <a:spAutoFit/>
          </a:bodyPr>
          <a:lstStyle/>
          <a:p>
            <a:r>
              <a:rPr lang="en-US" dirty="0"/>
              <a:t>d10: d10 = 10 </a:t>
            </a:r>
          </a:p>
        </p:txBody>
      </p:sp>
      <p:sp>
        <p:nvSpPr>
          <p:cNvPr id="15" name="TextBox 14">
            <a:extLst>
              <a:ext uri="{FF2B5EF4-FFF2-40B4-BE49-F238E27FC236}">
                <a16:creationId xmlns:a16="http://schemas.microsoft.com/office/drawing/2014/main" id="{9B4B394A-F136-4648-97A2-2D74BAF5792A}"/>
              </a:ext>
            </a:extLst>
          </p:cNvPr>
          <p:cNvSpPr txBox="1"/>
          <p:nvPr/>
        </p:nvSpPr>
        <p:spPr>
          <a:xfrm>
            <a:off x="7670800" y="3799840"/>
            <a:ext cx="1473200" cy="553998"/>
          </a:xfrm>
          <a:prstGeom prst="rect">
            <a:avLst/>
          </a:prstGeom>
          <a:noFill/>
        </p:spPr>
        <p:txBody>
          <a:bodyPr wrap="square" rtlCol="0">
            <a:spAutoFit/>
          </a:bodyPr>
          <a:lstStyle/>
          <a:p>
            <a:r>
              <a:rPr lang="en-US" sz="1000" dirty="0"/>
              <a:t>c12: c12 = phi(c4, c11)</a:t>
            </a:r>
          </a:p>
          <a:p>
            <a:r>
              <a:rPr lang="en-US" sz="1000" dirty="0"/>
              <a:t>d13: d13 = phi(d9, d10)</a:t>
            </a:r>
          </a:p>
          <a:p>
            <a:r>
              <a:rPr lang="en-US" sz="1000" dirty="0"/>
              <a:t>b14: b14= 40</a:t>
            </a:r>
          </a:p>
        </p:txBody>
      </p:sp>
      <p:sp>
        <p:nvSpPr>
          <p:cNvPr id="16" name="TextBox 15">
            <a:extLst>
              <a:ext uri="{FF2B5EF4-FFF2-40B4-BE49-F238E27FC236}">
                <a16:creationId xmlns:a16="http://schemas.microsoft.com/office/drawing/2014/main" id="{83446B2A-3E2A-4A1F-AC87-8E787F5178B0}"/>
              </a:ext>
            </a:extLst>
          </p:cNvPr>
          <p:cNvSpPr txBox="1"/>
          <p:nvPr/>
        </p:nvSpPr>
        <p:spPr>
          <a:xfrm>
            <a:off x="5080000" y="873761"/>
            <a:ext cx="1889760" cy="954107"/>
          </a:xfrm>
          <a:prstGeom prst="rect">
            <a:avLst/>
          </a:prstGeom>
          <a:noFill/>
        </p:spPr>
        <p:txBody>
          <a:bodyPr wrap="square" rtlCol="0">
            <a:spAutoFit/>
          </a:bodyPr>
          <a:lstStyle/>
          <a:p>
            <a:r>
              <a:rPr lang="en-US" sz="1400" dirty="0"/>
              <a:t>i2: i2= phi(i1, i21)</a:t>
            </a:r>
          </a:p>
          <a:p>
            <a:r>
              <a:rPr lang="en-US" sz="1400" dirty="0"/>
              <a:t>a3: a3 =  p</a:t>
            </a:r>
          </a:p>
          <a:p>
            <a:r>
              <a:rPr lang="en-US" sz="1400" dirty="0"/>
              <a:t>c4: c4 =   q</a:t>
            </a:r>
          </a:p>
          <a:p>
            <a:r>
              <a:rPr lang="en-US" sz="1400" dirty="0"/>
              <a:t>if (a3 &lt; c4) </a:t>
            </a:r>
            <a:r>
              <a:rPr lang="en-US" sz="1400" dirty="0" err="1"/>
              <a:t>goto</a:t>
            </a:r>
            <a:r>
              <a:rPr lang="en-US" sz="1400" dirty="0"/>
              <a:t> B2 </a:t>
            </a:r>
          </a:p>
        </p:txBody>
      </p:sp>
      <p:sp>
        <p:nvSpPr>
          <p:cNvPr id="17" name="TextBox 16">
            <a:extLst>
              <a:ext uri="{FF2B5EF4-FFF2-40B4-BE49-F238E27FC236}">
                <a16:creationId xmlns:a16="http://schemas.microsoft.com/office/drawing/2014/main" id="{C54BB3F9-587D-4572-B91B-FF25BD84FBA6}"/>
              </a:ext>
            </a:extLst>
          </p:cNvPr>
          <p:cNvSpPr txBox="1"/>
          <p:nvPr/>
        </p:nvSpPr>
        <p:spPr>
          <a:xfrm>
            <a:off x="5334000" y="91440"/>
            <a:ext cx="1473200" cy="369332"/>
          </a:xfrm>
          <a:prstGeom prst="rect">
            <a:avLst/>
          </a:prstGeom>
          <a:noFill/>
        </p:spPr>
        <p:txBody>
          <a:bodyPr wrap="square" rtlCol="0">
            <a:spAutoFit/>
          </a:bodyPr>
          <a:lstStyle/>
          <a:p>
            <a:r>
              <a:rPr lang="en-US" dirty="0"/>
              <a:t>i1: i1 = 1</a:t>
            </a:r>
          </a:p>
        </p:txBody>
      </p:sp>
      <p:sp>
        <p:nvSpPr>
          <p:cNvPr id="18" name="TextBox 17">
            <a:extLst>
              <a:ext uri="{FF2B5EF4-FFF2-40B4-BE49-F238E27FC236}">
                <a16:creationId xmlns:a16="http://schemas.microsoft.com/office/drawing/2014/main" id="{94DA9E9E-97BC-480D-90B3-3DFA9A04F169}"/>
              </a:ext>
            </a:extLst>
          </p:cNvPr>
          <p:cNvSpPr txBox="1"/>
          <p:nvPr/>
        </p:nvSpPr>
        <p:spPr>
          <a:xfrm>
            <a:off x="3474720" y="1991360"/>
            <a:ext cx="1473200" cy="923330"/>
          </a:xfrm>
          <a:prstGeom prst="rect">
            <a:avLst/>
          </a:prstGeom>
          <a:noFill/>
        </p:spPr>
        <p:txBody>
          <a:bodyPr wrap="square" rtlCol="0">
            <a:spAutoFit/>
          </a:bodyPr>
          <a:lstStyle/>
          <a:p>
            <a:r>
              <a:rPr lang="en-US" dirty="0"/>
              <a:t>b5: b5 = p </a:t>
            </a:r>
          </a:p>
          <a:p>
            <a:r>
              <a:rPr lang="en-US" dirty="0"/>
              <a:t>c6: c6 =  q</a:t>
            </a:r>
          </a:p>
          <a:p>
            <a:r>
              <a:rPr lang="en-US" dirty="0"/>
              <a:t>d7: d7 = 10</a:t>
            </a:r>
          </a:p>
        </p:txBody>
      </p:sp>
      <p:sp>
        <p:nvSpPr>
          <p:cNvPr id="19" name="TextBox 18">
            <a:extLst>
              <a:ext uri="{FF2B5EF4-FFF2-40B4-BE49-F238E27FC236}">
                <a16:creationId xmlns:a16="http://schemas.microsoft.com/office/drawing/2014/main" id="{936BCCA6-7681-4C4D-BA73-19DE3A60BCB5}"/>
              </a:ext>
            </a:extLst>
          </p:cNvPr>
          <p:cNvSpPr txBox="1"/>
          <p:nvPr/>
        </p:nvSpPr>
        <p:spPr>
          <a:xfrm>
            <a:off x="5191760" y="4526002"/>
            <a:ext cx="1493520" cy="1354217"/>
          </a:xfrm>
          <a:prstGeom prst="rect">
            <a:avLst/>
          </a:prstGeom>
          <a:noFill/>
        </p:spPr>
        <p:txBody>
          <a:bodyPr wrap="square" rtlCol="0">
            <a:spAutoFit/>
          </a:bodyPr>
          <a:lstStyle/>
          <a:p>
            <a:r>
              <a:rPr lang="en-US" sz="1000" dirty="0"/>
              <a:t>b15: b15 = phi(b5, b14)</a:t>
            </a:r>
          </a:p>
          <a:p>
            <a:r>
              <a:rPr lang="en-US" sz="1000" dirty="0"/>
              <a:t>c16: c16 = phi(c6, c12)</a:t>
            </a:r>
          </a:p>
          <a:p>
            <a:r>
              <a:rPr lang="en-US" sz="1000" dirty="0"/>
              <a:t>d17: d17 = phi(d7, d13)</a:t>
            </a:r>
          </a:p>
          <a:p>
            <a:r>
              <a:rPr lang="en-US" sz="1000" dirty="0"/>
              <a:t>a18: a18 = phi(a3, a8)</a:t>
            </a:r>
          </a:p>
          <a:p>
            <a:r>
              <a:rPr lang="en-US" sz="1000" dirty="0"/>
              <a:t>a19: a19 = a18 + b15</a:t>
            </a:r>
          </a:p>
          <a:p>
            <a:r>
              <a:rPr lang="en-US" sz="1000" dirty="0"/>
              <a:t>c20: c20 = c16 + d17</a:t>
            </a:r>
          </a:p>
          <a:p>
            <a:r>
              <a:rPr lang="en-US" sz="1000" dirty="0"/>
              <a:t>i21: i21 = i2 + 1</a:t>
            </a:r>
          </a:p>
          <a:p>
            <a:r>
              <a:rPr lang="en-US" sz="1000" dirty="0"/>
              <a:t>if (i21 &lt;= 100</a:t>
            </a:r>
            <a:r>
              <a:rPr lang="en-US" sz="1200" dirty="0"/>
              <a:t>) </a:t>
            </a:r>
            <a:r>
              <a:rPr lang="en-US" sz="1200" dirty="0" err="1"/>
              <a:t>goto</a:t>
            </a:r>
            <a:r>
              <a:rPr lang="en-US" sz="1200" dirty="0"/>
              <a:t> B1</a:t>
            </a:r>
          </a:p>
        </p:txBody>
      </p:sp>
      <p:sp>
        <p:nvSpPr>
          <p:cNvPr id="20" name="TextBox 19">
            <a:extLst>
              <a:ext uri="{FF2B5EF4-FFF2-40B4-BE49-F238E27FC236}">
                <a16:creationId xmlns:a16="http://schemas.microsoft.com/office/drawing/2014/main" id="{EE8EF66A-334D-474F-92D4-7442EFFEBF09}"/>
              </a:ext>
            </a:extLst>
          </p:cNvPr>
          <p:cNvSpPr txBox="1"/>
          <p:nvPr/>
        </p:nvSpPr>
        <p:spPr>
          <a:xfrm>
            <a:off x="5394960" y="6085840"/>
            <a:ext cx="1473200" cy="369332"/>
          </a:xfrm>
          <a:prstGeom prst="rect">
            <a:avLst/>
          </a:prstGeom>
          <a:noFill/>
        </p:spPr>
        <p:txBody>
          <a:bodyPr wrap="square" rtlCol="0">
            <a:spAutoFit/>
          </a:bodyPr>
          <a:lstStyle/>
          <a:p>
            <a:r>
              <a:rPr lang="en-US" dirty="0"/>
              <a:t>return</a:t>
            </a:r>
          </a:p>
        </p:txBody>
      </p:sp>
      <p:sp>
        <p:nvSpPr>
          <p:cNvPr id="21" name="TextBox 20">
            <a:extLst>
              <a:ext uri="{FF2B5EF4-FFF2-40B4-BE49-F238E27FC236}">
                <a16:creationId xmlns:a16="http://schemas.microsoft.com/office/drawing/2014/main" id="{97608B24-B6CA-4DD9-992C-B9174DCCE401}"/>
              </a:ext>
            </a:extLst>
          </p:cNvPr>
          <p:cNvSpPr txBox="1"/>
          <p:nvPr/>
        </p:nvSpPr>
        <p:spPr>
          <a:xfrm>
            <a:off x="4196080" y="101600"/>
            <a:ext cx="548640" cy="369332"/>
          </a:xfrm>
          <a:prstGeom prst="rect">
            <a:avLst/>
          </a:prstGeom>
          <a:noFill/>
        </p:spPr>
        <p:txBody>
          <a:bodyPr wrap="square" rtlCol="0">
            <a:spAutoFit/>
          </a:bodyPr>
          <a:lstStyle/>
          <a:p>
            <a:r>
              <a:rPr lang="en-US" b="1" dirty="0"/>
              <a:t>B0</a:t>
            </a:r>
          </a:p>
        </p:txBody>
      </p:sp>
      <p:sp>
        <p:nvSpPr>
          <p:cNvPr id="22" name="TextBox 21">
            <a:extLst>
              <a:ext uri="{FF2B5EF4-FFF2-40B4-BE49-F238E27FC236}">
                <a16:creationId xmlns:a16="http://schemas.microsoft.com/office/drawing/2014/main" id="{B2A04125-85D5-4DFC-92E6-CCED1AEBFA4B}"/>
              </a:ext>
            </a:extLst>
          </p:cNvPr>
          <p:cNvSpPr txBox="1"/>
          <p:nvPr/>
        </p:nvSpPr>
        <p:spPr>
          <a:xfrm>
            <a:off x="4196080" y="1148080"/>
            <a:ext cx="548640" cy="369332"/>
          </a:xfrm>
          <a:prstGeom prst="rect">
            <a:avLst/>
          </a:prstGeom>
          <a:noFill/>
        </p:spPr>
        <p:txBody>
          <a:bodyPr wrap="square" rtlCol="0">
            <a:spAutoFit/>
          </a:bodyPr>
          <a:lstStyle/>
          <a:p>
            <a:r>
              <a:rPr lang="en-US" b="1" dirty="0"/>
              <a:t>B1</a:t>
            </a:r>
          </a:p>
        </p:txBody>
      </p:sp>
      <p:sp>
        <p:nvSpPr>
          <p:cNvPr id="23" name="TextBox 22">
            <a:extLst>
              <a:ext uri="{FF2B5EF4-FFF2-40B4-BE49-F238E27FC236}">
                <a16:creationId xmlns:a16="http://schemas.microsoft.com/office/drawing/2014/main" id="{229C8940-8BA0-45F0-BDDA-772DC993EB33}"/>
              </a:ext>
            </a:extLst>
          </p:cNvPr>
          <p:cNvSpPr txBox="1"/>
          <p:nvPr/>
        </p:nvSpPr>
        <p:spPr>
          <a:xfrm>
            <a:off x="8971280" y="2153920"/>
            <a:ext cx="548640" cy="369332"/>
          </a:xfrm>
          <a:prstGeom prst="rect">
            <a:avLst/>
          </a:prstGeom>
          <a:noFill/>
        </p:spPr>
        <p:txBody>
          <a:bodyPr wrap="square" rtlCol="0">
            <a:spAutoFit/>
          </a:bodyPr>
          <a:lstStyle/>
          <a:p>
            <a:r>
              <a:rPr lang="en-US" b="1" dirty="0"/>
              <a:t>B5</a:t>
            </a:r>
          </a:p>
        </p:txBody>
      </p:sp>
      <p:sp>
        <p:nvSpPr>
          <p:cNvPr id="24" name="TextBox 23">
            <a:extLst>
              <a:ext uri="{FF2B5EF4-FFF2-40B4-BE49-F238E27FC236}">
                <a16:creationId xmlns:a16="http://schemas.microsoft.com/office/drawing/2014/main" id="{D32AEA76-92CA-488E-8E6B-472E9715F629}"/>
              </a:ext>
            </a:extLst>
          </p:cNvPr>
          <p:cNvSpPr txBox="1"/>
          <p:nvPr/>
        </p:nvSpPr>
        <p:spPr>
          <a:xfrm>
            <a:off x="2255520" y="2225040"/>
            <a:ext cx="548640" cy="369332"/>
          </a:xfrm>
          <a:prstGeom prst="rect">
            <a:avLst/>
          </a:prstGeom>
          <a:noFill/>
        </p:spPr>
        <p:txBody>
          <a:bodyPr wrap="square" rtlCol="0">
            <a:spAutoFit/>
          </a:bodyPr>
          <a:lstStyle/>
          <a:p>
            <a:r>
              <a:rPr lang="en-US" b="1" dirty="0"/>
              <a:t>B2</a:t>
            </a:r>
          </a:p>
        </p:txBody>
      </p:sp>
      <p:sp>
        <p:nvSpPr>
          <p:cNvPr id="25" name="TextBox 24">
            <a:extLst>
              <a:ext uri="{FF2B5EF4-FFF2-40B4-BE49-F238E27FC236}">
                <a16:creationId xmlns:a16="http://schemas.microsoft.com/office/drawing/2014/main" id="{817F2BC1-2178-4C45-8DF6-CAE407D49FCA}"/>
              </a:ext>
            </a:extLst>
          </p:cNvPr>
          <p:cNvSpPr txBox="1"/>
          <p:nvPr/>
        </p:nvSpPr>
        <p:spPr>
          <a:xfrm>
            <a:off x="5049520" y="3098800"/>
            <a:ext cx="548640" cy="369332"/>
          </a:xfrm>
          <a:prstGeom prst="rect">
            <a:avLst/>
          </a:prstGeom>
          <a:noFill/>
        </p:spPr>
        <p:txBody>
          <a:bodyPr wrap="square" rtlCol="0">
            <a:spAutoFit/>
          </a:bodyPr>
          <a:lstStyle/>
          <a:p>
            <a:r>
              <a:rPr lang="en-US" b="1" dirty="0"/>
              <a:t>B6</a:t>
            </a:r>
          </a:p>
        </p:txBody>
      </p:sp>
      <p:sp>
        <p:nvSpPr>
          <p:cNvPr id="26" name="TextBox 25">
            <a:extLst>
              <a:ext uri="{FF2B5EF4-FFF2-40B4-BE49-F238E27FC236}">
                <a16:creationId xmlns:a16="http://schemas.microsoft.com/office/drawing/2014/main" id="{C3C60372-9411-4AE1-BC61-E0A4065C7F56}"/>
              </a:ext>
            </a:extLst>
          </p:cNvPr>
          <p:cNvSpPr txBox="1"/>
          <p:nvPr/>
        </p:nvSpPr>
        <p:spPr>
          <a:xfrm>
            <a:off x="10982960" y="3139440"/>
            <a:ext cx="548640" cy="369332"/>
          </a:xfrm>
          <a:prstGeom prst="rect">
            <a:avLst/>
          </a:prstGeom>
          <a:noFill/>
        </p:spPr>
        <p:txBody>
          <a:bodyPr wrap="square" rtlCol="0">
            <a:spAutoFit/>
          </a:bodyPr>
          <a:lstStyle/>
          <a:p>
            <a:r>
              <a:rPr lang="en-US" b="1" dirty="0"/>
              <a:t>B8</a:t>
            </a:r>
          </a:p>
        </p:txBody>
      </p:sp>
      <p:sp>
        <p:nvSpPr>
          <p:cNvPr id="27" name="TextBox 26">
            <a:extLst>
              <a:ext uri="{FF2B5EF4-FFF2-40B4-BE49-F238E27FC236}">
                <a16:creationId xmlns:a16="http://schemas.microsoft.com/office/drawing/2014/main" id="{CD0EB220-B13B-4FC2-B8D7-87860D8200F8}"/>
              </a:ext>
            </a:extLst>
          </p:cNvPr>
          <p:cNvSpPr txBox="1"/>
          <p:nvPr/>
        </p:nvSpPr>
        <p:spPr>
          <a:xfrm>
            <a:off x="9438640" y="4013200"/>
            <a:ext cx="548640" cy="369332"/>
          </a:xfrm>
          <a:prstGeom prst="rect">
            <a:avLst/>
          </a:prstGeom>
          <a:noFill/>
        </p:spPr>
        <p:txBody>
          <a:bodyPr wrap="square" rtlCol="0">
            <a:spAutoFit/>
          </a:bodyPr>
          <a:lstStyle/>
          <a:p>
            <a:r>
              <a:rPr lang="en-US" b="1" dirty="0"/>
              <a:t>B7</a:t>
            </a:r>
          </a:p>
        </p:txBody>
      </p:sp>
      <p:sp>
        <p:nvSpPr>
          <p:cNvPr id="28" name="TextBox 27">
            <a:extLst>
              <a:ext uri="{FF2B5EF4-FFF2-40B4-BE49-F238E27FC236}">
                <a16:creationId xmlns:a16="http://schemas.microsoft.com/office/drawing/2014/main" id="{B6506658-0A90-4168-98AC-D7BA32763A3B}"/>
              </a:ext>
            </a:extLst>
          </p:cNvPr>
          <p:cNvSpPr txBox="1"/>
          <p:nvPr/>
        </p:nvSpPr>
        <p:spPr>
          <a:xfrm>
            <a:off x="3992880" y="4897120"/>
            <a:ext cx="548640" cy="369332"/>
          </a:xfrm>
          <a:prstGeom prst="rect">
            <a:avLst/>
          </a:prstGeom>
          <a:noFill/>
        </p:spPr>
        <p:txBody>
          <a:bodyPr wrap="square" rtlCol="0">
            <a:spAutoFit/>
          </a:bodyPr>
          <a:lstStyle/>
          <a:p>
            <a:r>
              <a:rPr lang="en-US" b="1" dirty="0"/>
              <a:t>B3</a:t>
            </a:r>
          </a:p>
        </p:txBody>
      </p:sp>
      <p:sp>
        <p:nvSpPr>
          <p:cNvPr id="29" name="TextBox 28">
            <a:extLst>
              <a:ext uri="{FF2B5EF4-FFF2-40B4-BE49-F238E27FC236}">
                <a16:creationId xmlns:a16="http://schemas.microsoft.com/office/drawing/2014/main" id="{C57B4A76-2115-4C69-8682-26EB699C9E17}"/>
              </a:ext>
            </a:extLst>
          </p:cNvPr>
          <p:cNvSpPr txBox="1"/>
          <p:nvPr/>
        </p:nvSpPr>
        <p:spPr>
          <a:xfrm>
            <a:off x="3942080" y="6126480"/>
            <a:ext cx="548640" cy="369332"/>
          </a:xfrm>
          <a:prstGeom prst="rect">
            <a:avLst/>
          </a:prstGeom>
          <a:noFill/>
        </p:spPr>
        <p:txBody>
          <a:bodyPr wrap="square" rtlCol="0">
            <a:spAutoFit/>
          </a:bodyPr>
          <a:lstStyle/>
          <a:p>
            <a:r>
              <a:rPr lang="en-US" b="1" dirty="0"/>
              <a:t>B4</a:t>
            </a:r>
          </a:p>
        </p:txBody>
      </p:sp>
      <p:cxnSp>
        <p:nvCxnSpPr>
          <p:cNvPr id="33" name="Straight Arrow Connector 32">
            <a:extLst>
              <a:ext uri="{FF2B5EF4-FFF2-40B4-BE49-F238E27FC236}">
                <a16:creationId xmlns:a16="http://schemas.microsoft.com/office/drawing/2014/main" id="{2FA985E7-3FCC-4050-9DA7-8B3BAC0929B4}"/>
              </a:ext>
            </a:extLst>
          </p:cNvPr>
          <p:cNvCxnSpPr/>
          <p:nvPr/>
        </p:nvCxnSpPr>
        <p:spPr>
          <a:xfrm>
            <a:off x="5892800" y="470932"/>
            <a:ext cx="0" cy="3621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1B2DC49-4348-431E-BD3B-B697BCAAC92E}"/>
              </a:ext>
            </a:extLst>
          </p:cNvPr>
          <p:cNvCxnSpPr/>
          <p:nvPr/>
        </p:nvCxnSpPr>
        <p:spPr>
          <a:xfrm flipH="1">
            <a:off x="3992880" y="1798320"/>
            <a:ext cx="1087120" cy="19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309609-9E89-49FB-A119-7AF01148068B}"/>
              </a:ext>
            </a:extLst>
          </p:cNvPr>
          <p:cNvCxnSpPr/>
          <p:nvPr/>
        </p:nvCxnSpPr>
        <p:spPr>
          <a:xfrm>
            <a:off x="6746240" y="1795473"/>
            <a:ext cx="1005840" cy="21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AAC03D1-DCEB-461B-9B09-C575589273FC}"/>
              </a:ext>
            </a:extLst>
          </p:cNvPr>
          <p:cNvCxnSpPr/>
          <p:nvPr/>
        </p:nvCxnSpPr>
        <p:spPr>
          <a:xfrm>
            <a:off x="4013200" y="2826267"/>
            <a:ext cx="1554480" cy="1661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6AE397-BD78-42B7-ACB4-9E0195315E46}"/>
              </a:ext>
            </a:extLst>
          </p:cNvPr>
          <p:cNvCxnSpPr>
            <a:endCxn id="14" idx="0"/>
          </p:cNvCxnSpPr>
          <p:nvPr/>
        </p:nvCxnSpPr>
        <p:spPr>
          <a:xfrm flipH="1">
            <a:off x="6720840" y="2820908"/>
            <a:ext cx="629920" cy="308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138758-25A4-48C4-8D13-4B59F80A0B0B}"/>
              </a:ext>
            </a:extLst>
          </p:cNvPr>
          <p:cNvCxnSpPr/>
          <p:nvPr/>
        </p:nvCxnSpPr>
        <p:spPr>
          <a:xfrm>
            <a:off x="7868920" y="2826267"/>
            <a:ext cx="1996440" cy="24082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CF1B2D7-D7AE-4872-809A-B28A73B906E0}"/>
              </a:ext>
            </a:extLst>
          </p:cNvPr>
          <p:cNvCxnSpPr>
            <a:endCxn id="7" idx="0"/>
          </p:cNvCxnSpPr>
          <p:nvPr/>
        </p:nvCxnSpPr>
        <p:spPr>
          <a:xfrm>
            <a:off x="6807200" y="3457972"/>
            <a:ext cx="1432560" cy="311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59AA879-C3E0-43ED-804E-8307B4F231CE}"/>
              </a:ext>
            </a:extLst>
          </p:cNvPr>
          <p:cNvCxnSpPr>
            <a:endCxn id="7" idx="0"/>
          </p:cNvCxnSpPr>
          <p:nvPr/>
        </p:nvCxnSpPr>
        <p:spPr>
          <a:xfrm flipH="1">
            <a:off x="8239760" y="3474998"/>
            <a:ext cx="1625600" cy="294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5157B76-F31C-4437-8163-B3353C87144B}"/>
              </a:ext>
            </a:extLst>
          </p:cNvPr>
          <p:cNvCxnSpPr/>
          <p:nvPr/>
        </p:nvCxnSpPr>
        <p:spPr>
          <a:xfrm flipH="1">
            <a:off x="6055360" y="4304268"/>
            <a:ext cx="2092960" cy="2222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00A2CA-F0FB-4EC1-B0C0-EBE32C3F4FF1}"/>
              </a:ext>
            </a:extLst>
          </p:cNvPr>
          <p:cNvCxnSpPr/>
          <p:nvPr/>
        </p:nvCxnSpPr>
        <p:spPr>
          <a:xfrm>
            <a:off x="5557520" y="5842615"/>
            <a:ext cx="0" cy="283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10B2D326-69CE-4B30-821E-446828DE95AF}"/>
              </a:ext>
            </a:extLst>
          </p:cNvPr>
          <p:cNvCxnSpPr>
            <a:endCxn id="5" idx="0"/>
          </p:cNvCxnSpPr>
          <p:nvPr/>
        </p:nvCxnSpPr>
        <p:spPr>
          <a:xfrm rot="5400000" flipH="1" flipV="1">
            <a:off x="3017521" y="3048001"/>
            <a:ext cx="5029199" cy="599440"/>
          </a:xfrm>
          <a:prstGeom prst="curvedConnector5">
            <a:avLst>
              <a:gd name="adj1" fmla="val -5253"/>
              <a:gd name="adj2" fmla="val -638136"/>
              <a:gd name="adj3" fmla="val 104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40DB796-A9E3-4BF9-81E7-6DB892A391CC}"/>
              </a:ext>
            </a:extLst>
          </p:cNvPr>
          <p:cNvSpPr txBox="1"/>
          <p:nvPr/>
        </p:nvSpPr>
        <p:spPr>
          <a:xfrm>
            <a:off x="3149600" y="4104640"/>
            <a:ext cx="2052320" cy="369332"/>
          </a:xfrm>
          <a:prstGeom prst="rect">
            <a:avLst/>
          </a:prstGeom>
          <a:solidFill>
            <a:srgbClr val="FF0000"/>
          </a:solidFill>
        </p:spPr>
        <p:txBody>
          <a:bodyPr wrap="square" rtlCol="0">
            <a:spAutoFit/>
          </a:bodyPr>
          <a:lstStyle/>
          <a:p>
            <a:r>
              <a:rPr lang="en-US" dirty="0"/>
              <a:t>{i2,a3,b5,c6,d7}</a:t>
            </a:r>
          </a:p>
        </p:txBody>
      </p:sp>
      <p:sp>
        <p:nvSpPr>
          <p:cNvPr id="42" name="TextBox 41">
            <a:extLst>
              <a:ext uri="{FF2B5EF4-FFF2-40B4-BE49-F238E27FC236}">
                <a16:creationId xmlns:a16="http://schemas.microsoft.com/office/drawing/2014/main" id="{60F63997-20A6-4CF9-BA38-CDEA634D97C7}"/>
              </a:ext>
            </a:extLst>
          </p:cNvPr>
          <p:cNvSpPr txBox="1"/>
          <p:nvPr/>
        </p:nvSpPr>
        <p:spPr>
          <a:xfrm>
            <a:off x="10007600" y="4060428"/>
            <a:ext cx="2092960" cy="307777"/>
          </a:xfrm>
          <a:prstGeom prst="rect">
            <a:avLst/>
          </a:prstGeom>
          <a:solidFill>
            <a:srgbClr val="FF0000"/>
          </a:solidFill>
        </p:spPr>
        <p:txBody>
          <a:bodyPr wrap="square" rtlCol="0">
            <a:spAutoFit/>
          </a:bodyPr>
          <a:lstStyle/>
          <a:p>
            <a:r>
              <a:rPr lang="en-US" sz="1400" dirty="0"/>
              <a:t>{i2,c4,a8,d9,d10,c11,b15}</a:t>
            </a:r>
          </a:p>
        </p:txBody>
      </p:sp>
      <p:sp>
        <p:nvSpPr>
          <p:cNvPr id="44" name="TextBox 43">
            <a:extLst>
              <a:ext uri="{FF2B5EF4-FFF2-40B4-BE49-F238E27FC236}">
                <a16:creationId xmlns:a16="http://schemas.microsoft.com/office/drawing/2014/main" id="{F0192CD9-6472-4C62-94AF-F7A090E8F040}"/>
              </a:ext>
            </a:extLst>
          </p:cNvPr>
          <p:cNvSpPr txBox="1"/>
          <p:nvPr/>
        </p:nvSpPr>
        <p:spPr>
          <a:xfrm>
            <a:off x="5323839" y="2678668"/>
            <a:ext cx="1544322" cy="307777"/>
          </a:xfrm>
          <a:prstGeom prst="rect">
            <a:avLst/>
          </a:prstGeom>
          <a:solidFill>
            <a:srgbClr val="FF0000"/>
          </a:solidFill>
        </p:spPr>
        <p:txBody>
          <a:bodyPr wrap="square" rtlCol="0">
            <a:spAutoFit/>
          </a:bodyPr>
          <a:lstStyle/>
          <a:p>
            <a:r>
              <a:rPr lang="en-US" sz="1400" dirty="0"/>
              <a:t>{i2,c4,a8,d9, b15}</a:t>
            </a:r>
          </a:p>
        </p:txBody>
      </p:sp>
      <p:sp>
        <p:nvSpPr>
          <p:cNvPr id="48" name="TextBox 47">
            <a:extLst>
              <a:ext uri="{FF2B5EF4-FFF2-40B4-BE49-F238E27FC236}">
                <a16:creationId xmlns:a16="http://schemas.microsoft.com/office/drawing/2014/main" id="{8F24419A-220F-4239-8CC4-E4228A55B44C}"/>
              </a:ext>
            </a:extLst>
          </p:cNvPr>
          <p:cNvSpPr txBox="1"/>
          <p:nvPr/>
        </p:nvSpPr>
        <p:spPr>
          <a:xfrm>
            <a:off x="8310880" y="1581388"/>
            <a:ext cx="1996440" cy="369332"/>
          </a:xfrm>
          <a:prstGeom prst="rect">
            <a:avLst/>
          </a:prstGeom>
          <a:solidFill>
            <a:srgbClr val="FF0000"/>
          </a:solidFill>
        </p:spPr>
        <p:txBody>
          <a:bodyPr wrap="square" rtlCol="0">
            <a:spAutoFit/>
          </a:bodyPr>
          <a:lstStyle/>
          <a:p>
            <a:r>
              <a:rPr lang="en-US" dirty="0"/>
              <a:t>{i2,a3,c4,b15,d17}</a:t>
            </a:r>
          </a:p>
        </p:txBody>
      </p:sp>
      <p:sp>
        <p:nvSpPr>
          <p:cNvPr id="50" name="TextBox 49">
            <a:extLst>
              <a:ext uri="{FF2B5EF4-FFF2-40B4-BE49-F238E27FC236}">
                <a16:creationId xmlns:a16="http://schemas.microsoft.com/office/drawing/2014/main" id="{81A264E4-ECCF-4D3B-8C1D-F8E4570E4E4B}"/>
              </a:ext>
            </a:extLst>
          </p:cNvPr>
          <p:cNvSpPr txBox="1"/>
          <p:nvPr/>
        </p:nvSpPr>
        <p:spPr>
          <a:xfrm>
            <a:off x="2072639" y="1557497"/>
            <a:ext cx="2092961" cy="369332"/>
          </a:xfrm>
          <a:prstGeom prst="rect">
            <a:avLst/>
          </a:prstGeom>
          <a:solidFill>
            <a:srgbClr val="FF0000"/>
          </a:solidFill>
        </p:spPr>
        <p:txBody>
          <a:bodyPr wrap="square" rtlCol="0">
            <a:spAutoFit/>
          </a:bodyPr>
          <a:lstStyle/>
          <a:p>
            <a:r>
              <a:rPr lang="en-US" dirty="0"/>
              <a:t>{i2,a3,c4,b15,d17}</a:t>
            </a:r>
          </a:p>
        </p:txBody>
      </p:sp>
      <p:sp>
        <p:nvSpPr>
          <p:cNvPr id="52" name="TextBox 51">
            <a:extLst>
              <a:ext uri="{FF2B5EF4-FFF2-40B4-BE49-F238E27FC236}">
                <a16:creationId xmlns:a16="http://schemas.microsoft.com/office/drawing/2014/main" id="{B99FC74F-6EC9-4ED3-91DC-48778BB763F7}"/>
              </a:ext>
            </a:extLst>
          </p:cNvPr>
          <p:cNvSpPr txBox="1"/>
          <p:nvPr/>
        </p:nvSpPr>
        <p:spPr>
          <a:xfrm>
            <a:off x="6898639" y="352027"/>
            <a:ext cx="2499361" cy="369332"/>
          </a:xfrm>
          <a:prstGeom prst="rect">
            <a:avLst/>
          </a:prstGeom>
          <a:solidFill>
            <a:srgbClr val="FF0000"/>
          </a:solidFill>
        </p:spPr>
        <p:txBody>
          <a:bodyPr wrap="square" rtlCol="0">
            <a:spAutoFit/>
          </a:bodyPr>
          <a:lstStyle/>
          <a:p>
            <a:r>
              <a:rPr lang="en-US" dirty="0"/>
              <a:t>{i1,b15,d17,a19,c20,i21}</a:t>
            </a:r>
          </a:p>
        </p:txBody>
      </p:sp>
      <p:sp>
        <p:nvSpPr>
          <p:cNvPr id="54" name="TextBox 53">
            <a:extLst>
              <a:ext uri="{FF2B5EF4-FFF2-40B4-BE49-F238E27FC236}">
                <a16:creationId xmlns:a16="http://schemas.microsoft.com/office/drawing/2014/main" id="{68E65AD1-A828-4FA5-8854-F0DEED1E5CDD}"/>
              </a:ext>
            </a:extLst>
          </p:cNvPr>
          <p:cNvSpPr txBox="1"/>
          <p:nvPr/>
        </p:nvSpPr>
        <p:spPr>
          <a:xfrm>
            <a:off x="9946639" y="2597388"/>
            <a:ext cx="1544322" cy="307777"/>
          </a:xfrm>
          <a:prstGeom prst="rect">
            <a:avLst/>
          </a:prstGeom>
          <a:solidFill>
            <a:srgbClr val="FF0000"/>
          </a:solidFill>
        </p:spPr>
        <p:txBody>
          <a:bodyPr wrap="square" rtlCol="0">
            <a:spAutoFit/>
          </a:bodyPr>
          <a:lstStyle/>
          <a:p>
            <a:r>
              <a:rPr lang="en-US" sz="1400" dirty="0"/>
              <a:t>{i2,c4,a8,d9,b15}</a:t>
            </a:r>
          </a:p>
        </p:txBody>
      </p:sp>
      <p:sp>
        <p:nvSpPr>
          <p:cNvPr id="55" name="TextBox 54">
            <a:extLst>
              <a:ext uri="{FF2B5EF4-FFF2-40B4-BE49-F238E27FC236}">
                <a16:creationId xmlns:a16="http://schemas.microsoft.com/office/drawing/2014/main" id="{BCAE000C-454F-4161-811E-341BD53B16F9}"/>
              </a:ext>
            </a:extLst>
          </p:cNvPr>
          <p:cNvSpPr txBox="1"/>
          <p:nvPr/>
        </p:nvSpPr>
        <p:spPr>
          <a:xfrm>
            <a:off x="5476238" y="3501628"/>
            <a:ext cx="1645921" cy="307777"/>
          </a:xfrm>
          <a:prstGeom prst="rect">
            <a:avLst/>
          </a:prstGeom>
          <a:solidFill>
            <a:srgbClr val="FF0000"/>
          </a:solidFill>
        </p:spPr>
        <p:txBody>
          <a:bodyPr wrap="square" rtlCol="0">
            <a:spAutoFit/>
          </a:bodyPr>
          <a:lstStyle/>
          <a:p>
            <a:r>
              <a:rPr lang="en-US" sz="1400" dirty="0"/>
              <a:t>{i2,c4,a8,d10,b15}</a:t>
            </a:r>
          </a:p>
        </p:txBody>
      </p:sp>
      <p:sp>
        <p:nvSpPr>
          <p:cNvPr id="56" name="TextBox 55">
            <a:extLst>
              <a:ext uri="{FF2B5EF4-FFF2-40B4-BE49-F238E27FC236}">
                <a16:creationId xmlns:a16="http://schemas.microsoft.com/office/drawing/2014/main" id="{62522D70-65BF-4B93-AE04-8C6B10EA443A}"/>
              </a:ext>
            </a:extLst>
          </p:cNvPr>
          <p:cNvSpPr txBox="1"/>
          <p:nvPr/>
        </p:nvSpPr>
        <p:spPr>
          <a:xfrm>
            <a:off x="10231118" y="3491468"/>
            <a:ext cx="1696722" cy="307777"/>
          </a:xfrm>
          <a:prstGeom prst="rect">
            <a:avLst/>
          </a:prstGeom>
          <a:solidFill>
            <a:srgbClr val="FF0000"/>
          </a:solidFill>
        </p:spPr>
        <p:txBody>
          <a:bodyPr wrap="square" rtlCol="0">
            <a:spAutoFit/>
          </a:bodyPr>
          <a:lstStyle/>
          <a:p>
            <a:r>
              <a:rPr lang="en-US" sz="1400" dirty="0"/>
              <a:t>{i2,c11,a8,d9,b15}</a:t>
            </a:r>
          </a:p>
        </p:txBody>
      </p:sp>
      <p:cxnSp>
        <p:nvCxnSpPr>
          <p:cNvPr id="31" name="Straight Arrow Connector 30">
            <a:extLst>
              <a:ext uri="{FF2B5EF4-FFF2-40B4-BE49-F238E27FC236}">
                <a16:creationId xmlns:a16="http://schemas.microsoft.com/office/drawing/2014/main" id="{DC580962-C917-41C7-A6FA-1AA81AE42F95}"/>
              </a:ext>
            </a:extLst>
          </p:cNvPr>
          <p:cNvCxnSpPr/>
          <p:nvPr/>
        </p:nvCxnSpPr>
        <p:spPr>
          <a:xfrm>
            <a:off x="8808720" y="3769360"/>
            <a:ext cx="191008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5C630F5-BDD2-4203-BE10-6174FDFE8099}"/>
              </a:ext>
            </a:extLst>
          </p:cNvPr>
          <p:cNvSpPr txBox="1"/>
          <p:nvPr/>
        </p:nvSpPr>
        <p:spPr>
          <a:xfrm>
            <a:off x="7680960" y="4446508"/>
            <a:ext cx="2001520" cy="307777"/>
          </a:xfrm>
          <a:prstGeom prst="rect">
            <a:avLst/>
          </a:prstGeom>
          <a:solidFill>
            <a:srgbClr val="FF0000"/>
          </a:solidFill>
        </p:spPr>
        <p:txBody>
          <a:bodyPr wrap="square" rtlCol="0">
            <a:spAutoFit/>
          </a:bodyPr>
          <a:lstStyle/>
          <a:p>
            <a:r>
              <a:rPr lang="en-US" sz="1400" dirty="0"/>
              <a:t>{i2,a8,c12,d13,b14}</a:t>
            </a:r>
          </a:p>
        </p:txBody>
      </p:sp>
      <p:cxnSp>
        <p:nvCxnSpPr>
          <p:cNvPr id="34" name="Straight Arrow Connector 33">
            <a:extLst>
              <a:ext uri="{FF2B5EF4-FFF2-40B4-BE49-F238E27FC236}">
                <a16:creationId xmlns:a16="http://schemas.microsoft.com/office/drawing/2014/main" id="{9F009DD5-A095-4636-895B-9E254AA26794}"/>
              </a:ext>
            </a:extLst>
          </p:cNvPr>
          <p:cNvCxnSpPr>
            <a:stCxn id="19" idx="0"/>
          </p:cNvCxnSpPr>
          <p:nvPr/>
        </p:nvCxnSpPr>
        <p:spPr>
          <a:xfrm>
            <a:off x="5938520" y="4526002"/>
            <a:ext cx="2921000" cy="67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1D7320E-33E8-43DF-9D48-DF7B0420540E}"/>
              </a:ext>
            </a:extLst>
          </p:cNvPr>
          <p:cNvSpPr txBox="1"/>
          <p:nvPr/>
        </p:nvSpPr>
        <p:spPr>
          <a:xfrm>
            <a:off x="8392160" y="5259308"/>
            <a:ext cx="2794000" cy="307777"/>
          </a:xfrm>
          <a:prstGeom prst="rect">
            <a:avLst/>
          </a:prstGeom>
          <a:solidFill>
            <a:srgbClr val="FF0000"/>
          </a:solidFill>
        </p:spPr>
        <p:txBody>
          <a:bodyPr wrap="square" rtlCol="0">
            <a:spAutoFit/>
          </a:bodyPr>
          <a:lstStyle/>
          <a:p>
            <a:r>
              <a:rPr lang="en-US" sz="1400" dirty="0"/>
              <a:t>{i2,a3,b5,c6,d7,a8,c12,d13,b14}</a:t>
            </a:r>
          </a:p>
        </p:txBody>
      </p:sp>
      <p:sp>
        <p:nvSpPr>
          <p:cNvPr id="59" name="TextBox 58">
            <a:extLst>
              <a:ext uri="{FF2B5EF4-FFF2-40B4-BE49-F238E27FC236}">
                <a16:creationId xmlns:a16="http://schemas.microsoft.com/office/drawing/2014/main" id="{1253AA1E-84B6-43C7-8F89-29F6C8E0C2DE}"/>
              </a:ext>
            </a:extLst>
          </p:cNvPr>
          <p:cNvSpPr txBox="1"/>
          <p:nvPr/>
        </p:nvSpPr>
        <p:spPr>
          <a:xfrm>
            <a:off x="7051040" y="5940028"/>
            <a:ext cx="1920239" cy="307777"/>
          </a:xfrm>
          <a:prstGeom prst="rect">
            <a:avLst/>
          </a:prstGeom>
          <a:solidFill>
            <a:srgbClr val="FF0000"/>
          </a:solidFill>
        </p:spPr>
        <p:txBody>
          <a:bodyPr wrap="square" rtlCol="0">
            <a:spAutoFit/>
          </a:bodyPr>
          <a:lstStyle/>
          <a:p>
            <a:r>
              <a:rPr lang="en-US" sz="1400" dirty="0"/>
              <a:t>{b15,d17,a19,c20,i21}</a:t>
            </a:r>
          </a:p>
        </p:txBody>
      </p:sp>
      <p:sp>
        <p:nvSpPr>
          <p:cNvPr id="36" name="TextBox 35">
            <a:extLst>
              <a:ext uri="{FF2B5EF4-FFF2-40B4-BE49-F238E27FC236}">
                <a16:creationId xmlns:a16="http://schemas.microsoft.com/office/drawing/2014/main" id="{FABD9857-7F71-41F7-ACA7-88B7D15FED16}"/>
              </a:ext>
            </a:extLst>
          </p:cNvPr>
          <p:cNvSpPr txBox="1"/>
          <p:nvPr/>
        </p:nvSpPr>
        <p:spPr>
          <a:xfrm>
            <a:off x="436880" y="386080"/>
            <a:ext cx="215391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Renaming</a:t>
            </a:r>
          </a:p>
        </p:txBody>
      </p:sp>
    </p:spTree>
    <p:extLst>
      <p:ext uri="{BB962C8B-B14F-4D97-AF65-F5344CB8AC3E}">
        <p14:creationId xmlns:p14="http://schemas.microsoft.com/office/powerpoint/2010/main" val="27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 = 40</a:t>
            </a:r>
          </a:p>
          <a:p>
            <a:pPr algn="ctr"/>
            <a:r>
              <a:rPr lang="en-US" dirty="0"/>
              <a:t>p = x2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24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20</a:t>
            </a:r>
          </a:p>
          <a:p>
            <a:pPr algn="ctr"/>
            <a:r>
              <a:rPr lang="en-US" dirty="0"/>
              <a:t>y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 10</a:t>
            </a:r>
          </a:p>
          <a:p>
            <a:pPr algn="ctr"/>
            <a:r>
              <a:rPr lang="en-US" dirty="0"/>
              <a:t>y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x2 = 40</a:t>
            </a:r>
          </a:p>
          <a:p>
            <a:pPr algn="ctr"/>
            <a:r>
              <a:rPr lang="en-US" dirty="0"/>
              <a:t>p = x2 + y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30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84632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y3 = phi(y1, y2)</a:t>
            </a:r>
          </a:p>
          <a:p>
            <a:pPr algn="ctr"/>
            <a:r>
              <a:rPr lang="en-US" dirty="0"/>
              <a:t>x2 = 40</a:t>
            </a:r>
          </a:p>
          <a:p>
            <a:pPr algn="ctr"/>
            <a:r>
              <a:rPr lang="en-US" dirty="0"/>
              <a:t>p = x2 + y3 + z</a:t>
            </a:r>
          </a:p>
        </p:txBody>
      </p:sp>
      <p:sp>
        <p:nvSpPr>
          <p:cNvPr id="8" name="Rectangle 7">
            <a:extLst>
              <a:ext uri="{FF2B5EF4-FFF2-40B4-BE49-F238E27FC236}">
                <a16:creationId xmlns:a16="http://schemas.microsoft.com/office/drawing/2014/main" id="{F1637B6F-6B72-4BC5-AB6B-11334575076E}"/>
              </a:ext>
            </a:extLst>
          </p:cNvPr>
          <p:cNvSpPr/>
          <p:nvPr/>
        </p:nvSpPr>
        <p:spPr>
          <a:xfrm>
            <a:off x="4419600" y="58826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stCxn id="6" idx="2"/>
            <a:endCxn id="7" idx="0"/>
          </p:cNvCxnSpPr>
          <p:nvPr/>
        </p:nvCxnSpPr>
        <p:spPr>
          <a:xfrm flipH="1">
            <a:off x="5354320" y="4460240"/>
            <a:ext cx="2397760" cy="386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stCxn id="5" idx="2"/>
            <a:endCxn id="7" idx="0"/>
          </p:cNvCxnSpPr>
          <p:nvPr/>
        </p:nvCxnSpPr>
        <p:spPr>
          <a:xfrm>
            <a:off x="3180080" y="4368800"/>
            <a:ext cx="2174240" cy="477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stCxn id="7" idx="2"/>
          </p:cNvCxnSpPr>
          <p:nvPr/>
        </p:nvCxnSpPr>
        <p:spPr>
          <a:xfrm>
            <a:off x="5354320" y="564896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92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62279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p>
          <a:p>
            <a:pPr algn="ctr"/>
            <a:r>
              <a:rPr lang="en-US" dirty="0"/>
              <a:t>z = phi(z, z)</a:t>
            </a:r>
          </a:p>
          <a:p>
            <a:pPr algn="ctr"/>
            <a:r>
              <a:rPr lang="en-US" dirty="0"/>
              <a:t>r = phi(r, r)</a:t>
            </a:r>
          </a:p>
          <a:p>
            <a:pPr algn="ctr"/>
            <a:r>
              <a:rPr lang="en-US" dirty="0"/>
              <a:t>x2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405404"/>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16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25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54320" y="618744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6461760" y="4948556"/>
            <a:ext cx="227584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Insert phi function for each variable at every join</a:t>
            </a:r>
          </a:p>
        </p:txBody>
      </p:sp>
    </p:spTree>
    <p:extLst>
      <p:ext uri="{BB962C8B-B14F-4D97-AF65-F5344CB8AC3E}">
        <p14:creationId xmlns:p14="http://schemas.microsoft.com/office/powerpoint/2010/main" val="24741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7DA1-3E18-4955-9AC1-717A16CDDABF}"/>
              </a:ext>
            </a:extLst>
          </p:cNvPr>
          <p:cNvSpPr>
            <a:spLocks noGrp="1"/>
          </p:cNvSpPr>
          <p:nvPr>
            <p:ph type="title"/>
          </p:nvPr>
        </p:nvSpPr>
        <p:spPr/>
        <p:txBody>
          <a:bodyPr/>
          <a:lstStyle/>
          <a:p>
            <a:r>
              <a:rPr lang="en-US" dirty="0"/>
              <a:t>SSA</a:t>
            </a:r>
          </a:p>
        </p:txBody>
      </p:sp>
      <p:sp>
        <p:nvSpPr>
          <p:cNvPr id="3" name="Content Placeholder 2">
            <a:extLst>
              <a:ext uri="{FF2B5EF4-FFF2-40B4-BE49-F238E27FC236}">
                <a16:creationId xmlns:a16="http://schemas.microsoft.com/office/drawing/2014/main" id="{8C27935F-63FA-4897-84C2-ED2491B3CD2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93FB5424-C2A5-46DE-BFFC-5A08337609DA}"/>
              </a:ext>
            </a:extLst>
          </p:cNvPr>
          <p:cNvSpPr/>
          <p:nvPr/>
        </p:nvSpPr>
        <p:spPr>
          <a:xfrm>
            <a:off x="4328160" y="212344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 = 20</a:t>
            </a:r>
          </a:p>
          <a:p>
            <a:pPr algn="ctr"/>
            <a:r>
              <a:rPr lang="en-US" dirty="0"/>
              <a:t>z = 10</a:t>
            </a:r>
          </a:p>
        </p:txBody>
      </p:sp>
      <p:sp>
        <p:nvSpPr>
          <p:cNvPr id="5" name="Rectangle 4">
            <a:extLst>
              <a:ext uri="{FF2B5EF4-FFF2-40B4-BE49-F238E27FC236}">
                <a16:creationId xmlns:a16="http://schemas.microsoft.com/office/drawing/2014/main" id="{F70A6F9D-94AE-412F-A79D-1E90C1F1166A}"/>
              </a:ext>
            </a:extLst>
          </p:cNvPr>
          <p:cNvSpPr/>
          <p:nvPr/>
        </p:nvSpPr>
        <p:spPr>
          <a:xfrm>
            <a:off x="2214880" y="356616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 = 20</a:t>
            </a:r>
          </a:p>
          <a:p>
            <a:pPr algn="ctr"/>
            <a:r>
              <a:rPr lang="en-US" dirty="0"/>
              <a:t>y1 = 30</a:t>
            </a:r>
          </a:p>
        </p:txBody>
      </p:sp>
      <p:sp>
        <p:nvSpPr>
          <p:cNvPr id="6" name="Rectangle 5">
            <a:extLst>
              <a:ext uri="{FF2B5EF4-FFF2-40B4-BE49-F238E27FC236}">
                <a16:creationId xmlns:a16="http://schemas.microsoft.com/office/drawing/2014/main" id="{72F07D57-2D95-43BE-9797-E32047D2C296}"/>
              </a:ext>
            </a:extLst>
          </p:cNvPr>
          <p:cNvSpPr/>
          <p:nvPr/>
        </p:nvSpPr>
        <p:spPr>
          <a:xfrm>
            <a:off x="6786880" y="365760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r2 = 10</a:t>
            </a:r>
          </a:p>
          <a:p>
            <a:pPr algn="ctr"/>
            <a:r>
              <a:rPr lang="en-US" dirty="0"/>
              <a:t>y2 = 20</a:t>
            </a:r>
          </a:p>
        </p:txBody>
      </p:sp>
      <p:sp>
        <p:nvSpPr>
          <p:cNvPr id="7" name="Rectangle 6">
            <a:extLst>
              <a:ext uri="{FF2B5EF4-FFF2-40B4-BE49-F238E27FC236}">
                <a16:creationId xmlns:a16="http://schemas.microsoft.com/office/drawing/2014/main" id="{BD62A69D-786A-491D-B5FE-A38F2BE86595}"/>
              </a:ext>
            </a:extLst>
          </p:cNvPr>
          <p:cNvSpPr/>
          <p:nvPr/>
        </p:nvSpPr>
        <p:spPr>
          <a:xfrm>
            <a:off x="4389120" y="4582158"/>
            <a:ext cx="1859280" cy="1628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 phi(y, y)</a:t>
            </a:r>
          </a:p>
          <a:p>
            <a:pPr algn="ctr"/>
            <a:r>
              <a:rPr lang="en-US" dirty="0"/>
              <a:t>x= phi(x, x)</a:t>
            </a:r>
          </a:p>
          <a:p>
            <a:pPr algn="ctr"/>
            <a:r>
              <a:rPr lang="en-US" dirty="0"/>
              <a:t>z = phi(z, z)</a:t>
            </a:r>
          </a:p>
          <a:p>
            <a:pPr algn="ctr"/>
            <a:r>
              <a:rPr lang="en-US" strike="sngStrike" dirty="0"/>
              <a:t>r = phi(r, r)</a:t>
            </a:r>
          </a:p>
          <a:p>
            <a:pPr algn="ctr"/>
            <a:r>
              <a:rPr lang="en-US" dirty="0"/>
              <a:t>x2 = 40</a:t>
            </a:r>
          </a:p>
          <a:p>
            <a:pPr algn="ctr"/>
            <a:r>
              <a:rPr lang="en-US" dirty="0"/>
              <a:t>p = x + y + z</a:t>
            </a:r>
          </a:p>
        </p:txBody>
      </p:sp>
      <p:sp>
        <p:nvSpPr>
          <p:cNvPr id="8" name="Rectangle 7">
            <a:extLst>
              <a:ext uri="{FF2B5EF4-FFF2-40B4-BE49-F238E27FC236}">
                <a16:creationId xmlns:a16="http://schemas.microsoft.com/office/drawing/2014/main" id="{F1637B6F-6B72-4BC5-AB6B-11334575076E}"/>
              </a:ext>
            </a:extLst>
          </p:cNvPr>
          <p:cNvSpPr/>
          <p:nvPr/>
        </p:nvSpPr>
        <p:spPr>
          <a:xfrm>
            <a:off x="4389120" y="6380162"/>
            <a:ext cx="1960880" cy="4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9" name="Rectangle 8">
            <a:extLst>
              <a:ext uri="{FF2B5EF4-FFF2-40B4-BE49-F238E27FC236}">
                <a16:creationId xmlns:a16="http://schemas.microsoft.com/office/drawing/2014/main" id="{5429DAF1-22B0-4150-B0D0-39FBF99D5EC2}"/>
              </a:ext>
            </a:extLst>
          </p:cNvPr>
          <p:cNvSpPr/>
          <p:nvPr/>
        </p:nvSpPr>
        <p:spPr>
          <a:xfrm>
            <a:off x="4318000" y="995680"/>
            <a:ext cx="1930400" cy="802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11" name="Straight Arrow Connector 10">
            <a:extLst>
              <a:ext uri="{FF2B5EF4-FFF2-40B4-BE49-F238E27FC236}">
                <a16:creationId xmlns:a16="http://schemas.microsoft.com/office/drawing/2014/main" id="{601FF478-EC14-464B-8059-7B10EF9B0A39}"/>
              </a:ext>
            </a:extLst>
          </p:cNvPr>
          <p:cNvCxnSpPr>
            <a:stCxn id="4" idx="2"/>
            <a:endCxn id="5" idx="0"/>
          </p:cNvCxnSpPr>
          <p:nvPr/>
        </p:nvCxnSpPr>
        <p:spPr>
          <a:xfrm flipH="1">
            <a:off x="3180080" y="2926080"/>
            <a:ext cx="2113280" cy="64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C8B031-2794-46CA-8B00-F5C4E82335B4}"/>
              </a:ext>
            </a:extLst>
          </p:cNvPr>
          <p:cNvCxnSpPr/>
          <p:nvPr/>
        </p:nvCxnSpPr>
        <p:spPr>
          <a:xfrm>
            <a:off x="5293360" y="2970848"/>
            <a:ext cx="2458720" cy="68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20B0747-CEE7-4A6E-9572-14B81BC0E126}"/>
              </a:ext>
            </a:extLst>
          </p:cNvPr>
          <p:cNvCxnSpPr>
            <a:cxnSpLocks/>
            <a:stCxn id="6" idx="2"/>
            <a:endCxn id="7" idx="0"/>
          </p:cNvCxnSpPr>
          <p:nvPr/>
        </p:nvCxnSpPr>
        <p:spPr>
          <a:xfrm flipH="1">
            <a:off x="5318760" y="4460240"/>
            <a:ext cx="2433320" cy="121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EFA4C-8ADE-4375-B8C6-FFA91382DC5D}"/>
              </a:ext>
            </a:extLst>
          </p:cNvPr>
          <p:cNvCxnSpPr>
            <a:cxnSpLocks/>
            <a:stCxn id="5" idx="2"/>
            <a:endCxn id="7" idx="0"/>
          </p:cNvCxnSpPr>
          <p:nvPr/>
        </p:nvCxnSpPr>
        <p:spPr>
          <a:xfrm>
            <a:off x="3180080" y="4368800"/>
            <a:ext cx="2138680" cy="21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2B36A4-4078-4BF8-9FA2-83A5FD0044F0}"/>
              </a:ext>
            </a:extLst>
          </p:cNvPr>
          <p:cNvCxnSpPr>
            <a:cxnSpLocks/>
          </p:cNvCxnSpPr>
          <p:nvPr/>
        </p:nvCxnSpPr>
        <p:spPr>
          <a:xfrm>
            <a:off x="5328920" y="6166802"/>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9B9282A-32FE-460A-BB5A-43090D9CCBF3}"/>
              </a:ext>
            </a:extLst>
          </p:cNvPr>
          <p:cNvCxnSpPr>
            <a:stCxn id="9" idx="2"/>
            <a:endCxn id="4" idx="0"/>
          </p:cNvCxnSpPr>
          <p:nvPr/>
        </p:nvCxnSpPr>
        <p:spPr>
          <a:xfrm>
            <a:off x="5283200" y="1798320"/>
            <a:ext cx="10160"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E8312AC-F0FA-4AAF-B2CE-B8D95F8C44CF}"/>
              </a:ext>
            </a:extLst>
          </p:cNvPr>
          <p:cNvSpPr txBox="1"/>
          <p:nvPr/>
        </p:nvSpPr>
        <p:spPr>
          <a:xfrm>
            <a:off x="6461760" y="4948556"/>
            <a:ext cx="227584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Insert phi functions for live variables at every join</a:t>
            </a:r>
          </a:p>
        </p:txBody>
      </p:sp>
    </p:spTree>
    <p:extLst>
      <p:ext uri="{BB962C8B-B14F-4D97-AF65-F5344CB8AC3E}">
        <p14:creationId xmlns:p14="http://schemas.microsoft.com/office/powerpoint/2010/main" val="413689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3088</TotalTime>
  <Words>5930</Words>
  <Application>Microsoft Office PowerPoint</Application>
  <PresentationFormat>Widescreen</PresentationFormat>
  <Paragraphs>1116</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Office Theme</vt:lpstr>
      <vt:lpstr>Compilers</vt:lpstr>
      <vt:lpstr>Today’s topics</vt:lpstr>
      <vt:lpstr>Static single-assignment (SSA) form</vt:lpstr>
      <vt:lpstr>SSA</vt:lpstr>
      <vt:lpstr>SSA</vt:lpstr>
      <vt:lpstr>SSA</vt:lpstr>
      <vt:lpstr>SSA</vt:lpstr>
      <vt:lpstr>SSA</vt:lpstr>
      <vt:lpstr>SSA</vt:lpstr>
      <vt:lpstr>SSA</vt:lpstr>
      <vt:lpstr>SSA</vt:lpstr>
      <vt:lpstr>SSA</vt:lpstr>
      <vt:lpstr>SSA</vt:lpstr>
      <vt:lpstr>SSA</vt:lpstr>
      <vt:lpstr>SSA</vt:lpstr>
      <vt:lpstr>SSA</vt:lpstr>
      <vt:lpstr>SSA</vt:lpstr>
      <vt:lpstr>Immediate dominator</vt:lpstr>
      <vt:lpstr>Immediate dominator</vt:lpstr>
      <vt:lpstr>Immediate dominator</vt:lpstr>
      <vt:lpstr>Dominator tree</vt:lpstr>
      <vt:lpstr>PowerPoint Presentation</vt:lpstr>
      <vt:lpstr>PowerPoint Presentation</vt:lpstr>
      <vt:lpstr>Dominator tree</vt:lpstr>
      <vt:lpstr>Dominance frontier</vt:lpstr>
      <vt:lpstr>Dominance frontier</vt:lpstr>
      <vt:lpstr>Dominance frontier</vt:lpstr>
      <vt:lpstr>Dominance frontier</vt:lpstr>
      <vt:lpstr>SSA</vt:lpstr>
      <vt:lpstr>SSA</vt:lpstr>
      <vt:lpstr>PowerPoint Presentation</vt:lpstr>
      <vt:lpstr>Building SSA</vt:lpstr>
      <vt:lpstr>Building SSA</vt:lpstr>
      <vt:lpstr>Building SSA</vt:lpstr>
      <vt:lpstr>Building SSA</vt:lpstr>
      <vt:lpstr>PowerPoint Presentation</vt:lpstr>
      <vt:lpstr>PowerPoint Presentation</vt:lpstr>
      <vt:lpstr>PowerPoint Presentation</vt:lpstr>
      <vt:lpstr>PowerPoint Presentation</vt:lpstr>
      <vt:lpstr>PowerPoint Presentation</vt:lpstr>
      <vt:lpstr>Renaming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530</cp:revision>
  <cp:lastPrinted>2021-09-06T06:16:48Z</cp:lastPrinted>
  <dcterms:created xsi:type="dcterms:W3CDTF">2020-08-23T12:23:07Z</dcterms:created>
  <dcterms:modified xsi:type="dcterms:W3CDTF">2022-09-22T06:36:48Z</dcterms:modified>
</cp:coreProperties>
</file>