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459" r:id="rId4"/>
    <p:sldId id="483" r:id="rId5"/>
    <p:sldId id="484" r:id="rId6"/>
    <p:sldId id="491" r:id="rId7"/>
    <p:sldId id="465" r:id="rId8"/>
    <p:sldId id="471" r:id="rId9"/>
    <p:sldId id="485" r:id="rId10"/>
    <p:sldId id="473" r:id="rId11"/>
    <p:sldId id="486" r:id="rId12"/>
    <p:sldId id="475" r:id="rId13"/>
    <p:sldId id="476" r:id="rId14"/>
    <p:sldId id="492" r:id="rId15"/>
    <p:sldId id="545" r:id="rId16"/>
    <p:sldId id="493" r:id="rId17"/>
    <p:sldId id="474" r:id="rId18"/>
    <p:sldId id="477" r:id="rId19"/>
    <p:sldId id="478" r:id="rId20"/>
    <p:sldId id="479" r:id="rId21"/>
    <p:sldId id="480" r:id="rId22"/>
    <p:sldId id="546" r:id="rId23"/>
    <p:sldId id="494" r:id="rId24"/>
    <p:sldId id="495" r:id="rId25"/>
    <p:sldId id="547" r:id="rId26"/>
    <p:sldId id="496" r:id="rId27"/>
    <p:sldId id="548" r:id="rId28"/>
    <p:sldId id="552" r:id="rId29"/>
    <p:sldId id="553" r:id="rId30"/>
    <p:sldId id="554" r:id="rId31"/>
    <p:sldId id="497" r:id="rId32"/>
    <p:sldId id="498" r:id="rId33"/>
    <p:sldId id="499" r:id="rId34"/>
    <p:sldId id="500" r:id="rId35"/>
    <p:sldId id="502" r:id="rId36"/>
    <p:sldId id="503" r:id="rId37"/>
    <p:sldId id="504" r:id="rId38"/>
    <p:sldId id="505" r:id="rId39"/>
    <p:sldId id="506" r:id="rId40"/>
    <p:sldId id="507" r:id="rId41"/>
    <p:sldId id="509" r:id="rId42"/>
    <p:sldId id="510" r:id="rId43"/>
    <p:sldId id="549" r:id="rId44"/>
    <p:sldId id="481" r:id="rId45"/>
    <p:sldId id="511" r:id="rId46"/>
    <p:sldId id="512" r:id="rId47"/>
    <p:sldId id="550" r:id="rId48"/>
    <p:sldId id="519" r:id="rId49"/>
    <p:sldId id="520" r:id="rId50"/>
    <p:sldId id="521" r:id="rId51"/>
    <p:sldId id="522" r:id="rId52"/>
    <p:sldId id="523" r:id="rId53"/>
    <p:sldId id="524" r:id="rId54"/>
    <p:sldId id="55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ACAF8-6340-4DA6-AF6D-0BE72267F94B}"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D5142-EA5D-4673-91AD-854B9633A5C0}" type="slidenum">
              <a:rPr lang="en-IN" smtClean="0"/>
              <a:t>‹#›</a:t>
            </a:fld>
            <a:endParaRPr lang="en-IN"/>
          </a:p>
        </p:txBody>
      </p:sp>
    </p:spTree>
    <p:extLst>
      <p:ext uri="{BB962C8B-B14F-4D97-AF65-F5344CB8AC3E}">
        <p14:creationId xmlns:p14="http://schemas.microsoft.com/office/powerpoint/2010/main" val="387965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4940-6ABF-9E94-3F60-F4BE5B89B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BE183C-970E-184E-FC22-E6B4DEE81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402607-4859-82A2-6812-D134B2B8679D}"/>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5" name="Footer Placeholder 4">
            <a:extLst>
              <a:ext uri="{FF2B5EF4-FFF2-40B4-BE49-F238E27FC236}">
                <a16:creationId xmlns:a16="http://schemas.microsoft.com/office/drawing/2014/main" id="{A2DC981C-8689-7517-DFC0-027F98DAE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432CD-2A30-00D3-D048-51C85947004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8846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8EB1-64F4-B467-59A0-3A6C638A21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3B97A-A6CF-84D1-DD26-AF8B18AAF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DEE28-4344-CD4D-25EB-E8860144ACCB}"/>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5" name="Footer Placeholder 4">
            <a:extLst>
              <a:ext uri="{FF2B5EF4-FFF2-40B4-BE49-F238E27FC236}">
                <a16:creationId xmlns:a16="http://schemas.microsoft.com/office/drawing/2014/main" id="{799E99B0-49EA-1577-8E04-A1538774C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637E5-9580-AC8F-8C6F-88FD26547C5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9295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4DECD-2573-6654-75FC-EEDCCC65D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96F9B3-7DE2-09F4-B671-F303C0D0F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330C2-B910-04B8-46DD-E49CBEAB064A}"/>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5" name="Footer Placeholder 4">
            <a:extLst>
              <a:ext uri="{FF2B5EF4-FFF2-40B4-BE49-F238E27FC236}">
                <a16:creationId xmlns:a16="http://schemas.microsoft.com/office/drawing/2014/main" id="{DAF16BA7-DEC1-5D1C-6829-B8ABBE4C0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DEBE7-A4CB-0338-34D7-D34B3F5F580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42912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DE5A-0A4A-D88C-E971-9C3555CE90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0CF06-4D4C-E1E3-9DBB-117170AA0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B4277-149D-B433-0E2A-EEA7FC285A64}"/>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5" name="Footer Placeholder 4">
            <a:extLst>
              <a:ext uri="{FF2B5EF4-FFF2-40B4-BE49-F238E27FC236}">
                <a16:creationId xmlns:a16="http://schemas.microsoft.com/office/drawing/2014/main" id="{5DB0DB38-92C7-D7D1-4A26-0A6AE93F4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18C1C-9A37-515D-C3D5-FB75709C8AD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44354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F17-35D7-2388-1DE2-544C13FC6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590D24-51A3-F186-B28F-620A2E0E0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60BF5-FB3E-814C-2592-5F698ACA9820}"/>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5" name="Footer Placeholder 4">
            <a:extLst>
              <a:ext uri="{FF2B5EF4-FFF2-40B4-BE49-F238E27FC236}">
                <a16:creationId xmlns:a16="http://schemas.microsoft.com/office/drawing/2014/main" id="{6769B255-9D25-9ACD-04EC-AECA2B9F4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B8A24-7882-B949-D3E8-5778AB396E1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56767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09F2-A092-FCD7-F1F2-760B09ABA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49593-5FDB-1EC1-90B0-8E1B7DE27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CC00D6-4C6F-57B0-4B5E-F78E304CC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1F27C2-6E8A-4B2E-7AA5-2D4011D5D74C}"/>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6" name="Footer Placeholder 5">
            <a:extLst>
              <a:ext uri="{FF2B5EF4-FFF2-40B4-BE49-F238E27FC236}">
                <a16:creationId xmlns:a16="http://schemas.microsoft.com/office/drawing/2014/main" id="{31B25019-41FC-D40B-FFC3-161C01F358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B5B39-61AD-5788-4CFB-8746A847C2A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5936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6296-0D92-D121-6FD3-67FFBFFE89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24DF7-A9D2-52E6-2A72-5C444A456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8750B-A643-3F63-144A-F87FBE17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6BE92-9BEB-53C5-7B51-1986F0D47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BE4DB-9492-77FE-C665-822626551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7B6D9-4123-E8F6-BCE6-2F3950C54D09}"/>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8" name="Footer Placeholder 7">
            <a:extLst>
              <a:ext uri="{FF2B5EF4-FFF2-40B4-BE49-F238E27FC236}">
                <a16:creationId xmlns:a16="http://schemas.microsoft.com/office/drawing/2014/main" id="{90B4181C-F0FC-6128-86D4-0A3DDF83C1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75D8B-FD9F-0C0B-5874-26E0D31CC55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89863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690D-FEEB-B15B-ECC5-36B3FB848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4AB27-632B-BB55-5BF3-36331E64EC92}"/>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4" name="Footer Placeholder 3">
            <a:extLst>
              <a:ext uri="{FF2B5EF4-FFF2-40B4-BE49-F238E27FC236}">
                <a16:creationId xmlns:a16="http://schemas.microsoft.com/office/drawing/2014/main" id="{23FD3CD8-A4FF-1D5A-29C1-72BAFECC7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FA0A8-7DC4-F785-971A-91EF63DB6B6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1841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EE25B-8A40-A92E-9837-8BBFD0DF0319}"/>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3" name="Footer Placeholder 2">
            <a:extLst>
              <a:ext uri="{FF2B5EF4-FFF2-40B4-BE49-F238E27FC236}">
                <a16:creationId xmlns:a16="http://schemas.microsoft.com/office/drawing/2014/main" id="{523321C7-D0E4-2D00-33D5-7B647B79B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67B0C0-3378-093B-6A10-A42BAFECACAA}"/>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52519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210A-0BBD-AE1F-6BA3-DF9017353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0944EF-B10F-B9F6-1FDC-E1B143AF2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D29F25-0DAB-4D4D-D124-26693D7DD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B3778-048B-9983-796E-036F297EB490}"/>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6" name="Footer Placeholder 5">
            <a:extLst>
              <a:ext uri="{FF2B5EF4-FFF2-40B4-BE49-F238E27FC236}">
                <a16:creationId xmlns:a16="http://schemas.microsoft.com/office/drawing/2014/main" id="{504CBA76-5405-F66B-CFF0-D9482A428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DBFB41-43F9-8E04-9850-0CAB7E4F75A6}"/>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879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749-92B1-CF0F-30D6-B59519B6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24E17-5F40-8F8E-43E9-D3D0B8E60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5DBD0-EF06-D25F-7937-35E5890BB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CC26B-4CDA-B8EC-44EE-169E0A9E7F23}"/>
              </a:ext>
            </a:extLst>
          </p:cNvPr>
          <p:cNvSpPr>
            <a:spLocks noGrp="1"/>
          </p:cNvSpPr>
          <p:nvPr>
            <p:ph type="dt" sz="half" idx="10"/>
          </p:nvPr>
        </p:nvSpPr>
        <p:spPr/>
        <p:txBody>
          <a:bodyPr/>
          <a:lstStyle/>
          <a:p>
            <a:fld id="{9F18236B-CE04-430A-92A3-9352467EFD31}" type="datetimeFigureOut">
              <a:rPr lang="en-IN" smtClean="0"/>
              <a:t>25-10-2023</a:t>
            </a:fld>
            <a:endParaRPr lang="en-IN"/>
          </a:p>
        </p:txBody>
      </p:sp>
      <p:sp>
        <p:nvSpPr>
          <p:cNvPr id="6" name="Footer Placeholder 5">
            <a:extLst>
              <a:ext uri="{FF2B5EF4-FFF2-40B4-BE49-F238E27FC236}">
                <a16:creationId xmlns:a16="http://schemas.microsoft.com/office/drawing/2014/main" id="{AE33B636-3624-5118-8484-C41C14666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15E86-33C4-B820-4EEC-491E5BF9E111}"/>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3018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0CBA0-2980-AA4B-B350-76D57D842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CB31D-F368-2AD6-E11A-901AB6382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569D9-1E70-EB39-CEFA-5F8EC517C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8236B-CE04-430A-92A3-9352467EFD31}" type="datetimeFigureOut">
              <a:rPr lang="en-IN" smtClean="0"/>
              <a:t>25-10-2023</a:t>
            </a:fld>
            <a:endParaRPr lang="en-IN"/>
          </a:p>
        </p:txBody>
      </p:sp>
      <p:sp>
        <p:nvSpPr>
          <p:cNvPr id="5" name="Footer Placeholder 4">
            <a:extLst>
              <a:ext uri="{FF2B5EF4-FFF2-40B4-BE49-F238E27FC236}">
                <a16:creationId xmlns:a16="http://schemas.microsoft.com/office/drawing/2014/main" id="{659C0CB2-2A04-6307-3DD1-5DD8196E2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010C1F-2F22-6F8F-CCA7-B45A74447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8E8AD-A772-4A7E-AF8C-D029111B78FC}" type="slidenum">
              <a:rPr lang="en-IN" smtClean="0"/>
              <a:t>‹#›</a:t>
            </a:fld>
            <a:endParaRPr lang="en-IN"/>
          </a:p>
        </p:txBody>
      </p:sp>
    </p:spTree>
    <p:extLst>
      <p:ext uri="{BB962C8B-B14F-4D97-AF65-F5344CB8AC3E}">
        <p14:creationId xmlns:p14="http://schemas.microsoft.com/office/powerpoint/2010/main" val="80149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19.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7EC-AF93-7719-B35D-A7085A68543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3A1B618-8647-3136-F08B-9816E03C9B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666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1800" dirty="0">
                    <a:latin typeface="Cambria Math" panose="02040503050406030204" pitchFamily="18" charset="0"/>
                  </a:rPr>
                  <a:t>Is the following formula satisfiable?</a:t>
                </a:r>
                <a:endParaRPr lang="en-IN" sz="1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e>
                      </m:d>
                      <m:r>
                        <a:rPr lang="en-IN" sz="1800" b="0" i="1" smtClean="0">
                          <a:latin typeface="Cambria Math" panose="02040503050406030204" pitchFamily="18" charset="0"/>
                        </a:rPr>
                        <m:t>∧</m:t>
                      </m:r>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oMath>
                  </m:oMathPara>
                </a14:m>
                <a:endParaRPr lang="en-IN" sz="1800" dirty="0"/>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IN">
                    <a:noFill/>
                  </a:rPr>
                  <a:t> </a:t>
                </a:r>
              </a:p>
            </p:txBody>
          </p:sp>
        </mc:Fallback>
      </mc:AlternateContent>
    </p:spTree>
    <p:extLst>
      <p:ext uri="{BB962C8B-B14F-4D97-AF65-F5344CB8AC3E}">
        <p14:creationId xmlns:p14="http://schemas.microsoft.com/office/powerpoint/2010/main" val="359290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fontScale="85000" lnSpcReduction="10000"/>
              </a:bodyPr>
              <a:lstStyle/>
              <a:p>
                <a:pPr marL="0" indent="0">
                  <a:buNone/>
                </a:pPr>
                <a:r>
                  <a:rPr lang="en-IN" sz="1800" dirty="0">
                    <a:latin typeface="Cambria Math" panose="02040503050406030204" pitchFamily="18" charset="0"/>
                  </a:rPr>
                  <a:t>Is the following formula satisfiable?</a:t>
                </a:r>
                <a:endParaRPr lang="en-IN" sz="1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e>
                      </m:d>
                    </m:oMath>
                  </m:oMathPara>
                </a14:m>
                <a:endParaRPr lang="en-IN" sz="1800" b="0"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 </m:t>
                      </m:r>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𝟐</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 </m:t>
                      </m:r>
                      <m:d>
                        <m:dPr>
                          <m:ctrlPr>
                            <a:rPr lang="en-IN" sz="1800"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e>
                      </m:d>
                      <m:r>
                        <a:rPr lang="en-IN" sz="1800" b="0" i="1" smtClean="0">
                          <a:latin typeface="Cambria Math" panose="02040503050406030204" pitchFamily="18" charset="0"/>
                        </a:rPr>
                        <m:t>∧</m:t>
                      </m:r>
                      <m:d>
                        <m:dPr>
                          <m:ctrlPr>
                            <a:rPr lang="en-IN" sz="180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e>
                      </m:d>
                      <m:r>
                        <a:rPr lang="en-IN" sz="1800" b="0" i="1" smtClean="0">
                          <a:latin typeface="Cambria Math" panose="02040503050406030204" pitchFamily="18" charset="0"/>
                        </a:rPr>
                        <m:t>∧</m:t>
                      </m:r>
                      <m:d>
                        <m:dPr>
                          <m:ctrlPr>
                            <a:rPr lang="en-IN" sz="1800" i="1" smtClean="0">
                              <a:latin typeface="Cambria Math" panose="02040503050406030204" pitchFamily="18" charset="0"/>
                            </a:rPr>
                          </m:ctrlPr>
                        </m:dPr>
                        <m:e>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e>
                      </m:d>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oMath>
                  </m:oMathPara>
                </a14:m>
                <a:endParaRPr lang="en-IN" sz="1800" dirty="0"/>
              </a:p>
              <a:p>
                <a:pPr marL="0" indent="0">
                  <a:buNone/>
                </a:pPr>
                <a:r>
                  <a:rPr lang="en-IN" sz="1800" dirty="0"/>
                  <a:t>Removing Tautologies</a:t>
                </a:r>
              </a:p>
              <a:p>
                <a:pPr marL="0" indent="0">
                  <a:buNone/>
                </a:pPr>
                <a14:m>
                  <m:oMathPara xmlns:m="http://schemas.openxmlformats.org/officeDocument/2006/math">
                    <m:oMathParaPr>
                      <m:jc m:val="left"/>
                    </m:oMathParaPr>
                    <m:oMath xmlns:m="http://schemas.openxmlformats.org/officeDocument/2006/math">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𝑢</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𝑢</m:t>
                          </m:r>
                        </m:e>
                        <m:sub>
                          <m:r>
                            <a:rPr lang="en-IN" sz="1800" i="1">
                              <a:latin typeface="Cambria Math" panose="02040503050406030204" pitchFamily="18" charset="0"/>
                            </a:rPr>
                            <m:t>2</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𝑒</m:t>
                          </m:r>
                        </m:e>
                        <m:sub>
                          <m:r>
                            <a:rPr lang="en-IN" sz="1800" b="0" i="1" smtClean="0">
                              <a:latin typeface="Cambria Math" panose="02040503050406030204" pitchFamily="18" charset="0"/>
                            </a:rPr>
                            <m:t>3</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𝑢</m:t>
                          </m:r>
                        </m:e>
                        <m:sub>
                          <m:r>
                            <a:rPr lang="en-IN" sz="1800" i="1">
                              <a:latin typeface="Cambria Math" panose="02040503050406030204" pitchFamily="18" charset="0"/>
                            </a:rPr>
                            <m:t>3</m:t>
                          </m:r>
                        </m:sub>
                      </m:sSub>
                      <m:r>
                        <a:rPr lang="en-IN" sz="1800" i="1">
                          <a:latin typeface="Cambria Math" panose="02040503050406030204" pitchFamily="18" charset="0"/>
                        </a:rPr>
                        <m:t>.</m:t>
                      </m:r>
                      <m:d>
                        <m:dPr>
                          <m:ctrlPr>
                            <a:rPr lang="en-IN" sz="1800" b="1" i="1">
                              <a:latin typeface="Cambria Math" panose="02040503050406030204" pitchFamily="18" charset="0"/>
                            </a:rPr>
                          </m:ctrlPr>
                        </m:dPr>
                        <m:e>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𝟏</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𝒆</m:t>
                              </m:r>
                            </m:e>
                            <m:sub>
                              <m:r>
                                <a:rPr lang="en-IN" sz="1800" b="1" i="1">
                                  <a:latin typeface="Cambria Math" panose="02040503050406030204" pitchFamily="18" charset="0"/>
                                </a:rPr>
                                <m:t>𝟑</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𝟐</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𝟑</m:t>
                              </m:r>
                            </m:sub>
                          </m:sSub>
                        </m:e>
                      </m:d>
                      <m:r>
                        <a:rPr lang="en-IN" sz="1800" i="1">
                          <a:latin typeface="Cambria Math" panose="02040503050406030204" pitchFamily="18" charset="0"/>
                        </a:rPr>
                        <m:t>∧</m:t>
                      </m:r>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i="1">
                                  <a:latin typeface="Cambria Math" panose="02040503050406030204" pitchFamily="18" charset="0"/>
                                </a:rPr>
                                <m:t>𝑢</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𝑒</m:t>
                              </m:r>
                            </m:e>
                            <m:sub>
                              <m:r>
                                <a:rPr lang="en-IN" sz="1800" i="1">
                                  <a:latin typeface="Cambria Math" panose="02040503050406030204" pitchFamily="18" charset="0"/>
                                </a:rPr>
                                <m:t>3</m:t>
                              </m:r>
                            </m:sub>
                          </m:sSub>
                        </m:e>
                      </m:d>
                      <m:r>
                        <a:rPr lang="en-IN" sz="1800" i="1">
                          <a:latin typeface="Cambria Math" panose="02040503050406030204" pitchFamily="18" charset="0"/>
                        </a:rPr>
                        <m:t>∧</m:t>
                      </m:r>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𝟐</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𝟑</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𝒆</m:t>
                          </m:r>
                        </m:e>
                        <m:sub>
                          <m:r>
                            <a:rPr lang="en-IN" sz="1800" b="1" i="1">
                              <a:latin typeface="Cambria Math" panose="02040503050406030204" pitchFamily="18" charset="0"/>
                            </a:rPr>
                            <m:t>𝟑</m:t>
                          </m:r>
                        </m:sub>
                      </m:sSub>
                      <m:r>
                        <a:rPr lang="en-IN" sz="1800" b="1" i="1">
                          <a:latin typeface="Cambria Math" panose="02040503050406030204" pitchFamily="18" charset="0"/>
                        </a:rPr>
                        <m:t>)</m:t>
                      </m:r>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r>
                        <a:rPr lang="en-IN" sz="1800" b="0" i="1" smtClean="0">
                          <a:latin typeface="Cambria Math" panose="02040503050406030204" pitchFamily="18" charset="0"/>
                        </a:rPr>
                        <m:t>  ∃</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d>
                        <m:dPr>
                          <m:ctrlPr>
                            <a:rPr lang="en-IN" sz="1800" i="1">
                              <a:latin typeface="Cambria Math" panose="02040503050406030204" pitchFamily="18" charset="0"/>
                            </a:rPr>
                          </m:ctrlPr>
                        </m:dPr>
                        <m:e>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𝟏</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𝒆</m:t>
                              </m:r>
                            </m:e>
                            <m:sub>
                              <m:r>
                                <a:rPr lang="en-IN" sz="1800" b="1" i="1">
                                  <a:latin typeface="Cambria Math" panose="02040503050406030204" pitchFamily="18" charset="0"/>
                                </a:rPr>
                                <m:t>𝟑</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𝟐</m:t>
                              </m:r>
                            </m:sub>
                          </m:sSub>
                        </m:e>
                      </m:d>
                      <m:r>
                        <a:rPr lang="en-IN" sz="1800" i="1">
                          <a:latin typeface="Cambria Math" panose="02040503050406030204" pitchFamily="18" charset="0"/>
                        </a:rPr>
                        <m:t>∧</m:t>
                      </m:r>
                      <m:d>
                        <m:dPr>
                          <m:ctrlPr>
                            <a:rPr lang="en-IN" sz="1800" i="1">
                              <a:latin typeface="Cambria Math" panose="02040503050406030204" pitchFamily="18" charset="0"/>
                            </a:rPr>
                          </m:ctrlPr>
                        </m:dPr>
                        <m:e>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𝟏</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𝒆</m:t>
                              </m:r>
                            </m:e>
                            <m:sub>
                              <m:r>
                                <a:rPr lang="en-IN" sz="1800" b="1" i="1">
                                  <a:latin typeface="Cambria Math" panose="02040503050406030204" pitchFamily="18" charset="0"/>
                                </a:rPr>
                                <m:t>𝟑</m:t>
                              </m:r>
                            </m:sub>
                          </m:sSub>
                        </m:e>
                      </m:d>
                      <m:r>
                        <a:rPr lang="en-IN" sz="1800" i="1">
                          <a:latin typeface="Cambria Math" panose="02040503050406030204" pitchFamily="18" charset="0"/>
                        </a:rPr>
                        <m:t>∧</m:t>
                      </m:r>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𝟐</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𝒆</m:t>
                          </m:r>
                        </m:e>
                        <m:sub>
                          <m:r>
                            <a:rPr lang="en-IN" sz="1800" b="1" i="1">
                              <a:latin typeface="Cambria Math" panose="02040503050406030204" pitchFamily="18" charset="0"/>
                            </a:rPr>
                            <m:t>𝟑</m:t>
                          </m:r>
                        </m:sub>
                      </m:sSub>
                      <m:r>
                        <a:rPr lang="en-IN" sz="1800" b="1" i="1">
                          <a:latin typeface="Cambria Math" panose="02040503050406030204" pitchFamily="18" charset="0"/>
                        </a:rPr>
                        <m:t>)</m:t>
                      </m:r>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d>
                        <m:dPr>
                          <m:ctrlPr>
                            <a:rPr lang="en-IN" sz="1800" i="1">
                              <a:latin typeface="Cambria Math" panose="02040503050406030204" pitchFamily="18" charset="0"/>
                            </a:rPr>
                          </m:ctrlPr>
                        </m:dPr>
                        <m:e>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𝟏</m:t>
                              </m:r>
                            </m:sub>
                          </m:sSub>
                          <m:r>
                            <a:rPr lang="en-IN" sz="1800" b="1" i="1">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𝟐</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i="1">
                              <a:latin typeface="Cambria Math" panose="02040503050406030204" pitchFamily="18" charset="0"/>
                            </a:rPr>
                          </m:ctrlPr>
                        </m:dP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𝑢</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𝑢</m:t>
                              </m:r>
                            </m:e>
                            <m:sub>
                              <m:r>
                                <a:rPr lang="en-IN" sz="1800" i="1">
                                  <a:latin typeface="Cambria Math" panose="02040503050406030204" pitchFamily="18" charset="0"/>
                                </a:rPr>
                                <m:t>2</m:t>
                              </m:r>
                            </m:sub>
                          </m:sSub>
                        </m:e>
                      </m:d>
                    </m:oMath>
                  </m:oMathPara>
                </a14:m>
                <a:endParaRPr lang="en-IN" sz="1800" b="1" dirty="0"/>
              </a:p>
              <a:p>
                <a:pPr marL="0" indent="0">
                  <a:buNone/>
                </a:pPr>
                <a:r>
                  <a:rPr lang="en-IN" sz="1800" dirty="0"/>
                  <a:t>Removing Tautologies</a:t>
                </a:r>
              </a:p>
              <a:p>
                <a:pPr marL="0" indent="0">
                  <a:buNone/>
                </a:pPr>
                <a14:m>
                  <m:oMathPara xmlns:m="http://schemas.openxmlformats.org/officeDocument/2006/math">
                    <m:oMathParaPr>
                      <m:jc m:val="left"/>
                    </m:oMathParaPr>
                    <m:oMath xmlns:m="http://schemas.openxmlformats.org/officeDocument/2006/math">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𝑢</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𝑢</m:t>
                          </m:r>
                        </m:e>
                        <m:sub>
                          <m:r>
                            <a:rPr lang="en-IN" sz="1800" i="1">
                              <a:latin typeface="Cambria Math" panose="02040503050406030204" pitchFamily="18" charset="0"/>
                            </a:rPr>
                            <m:t>2</m:t>
                          </m:r>
                        </m:sub>
                      </m:sSub>
                      <m:r>
                        <a:rPr lang="en-IN" sz="1800" b="0" i="1" smtClean="0">
                          <a:latin typeface="Cambria Math" panose="02040503050406030204" pitchFamily="18" charset="0"/>
                        </a:rPr>
                        <m:t>.</m:t>
                      </m:r>
                      <m:r>
                        <a:rPr lang="en-IN" sz="1800" i="1" smtClean="0">
                          <a:latin typeface="Cambria Math" panose="02040503050406030204" pitchFamily="18" charset="0"/>
                        </a:rPr>
                        <m:t> </m:t>
                      </m:r>
                      <m:d>
                        <m:dPr>
                          <m:ctrlPr>
                            <a:rPr lang="en-IN" sz="1800" b="1" i="1">
                              <a:latin typeface="Cambria Math" panose="02040503050406030204" pitchFamily="18" charset="0"/>
                            </a:rPr>
                          </m:ctrlPr>
                        </m:dPr>
                        <m:e>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𝟏</m:t>
                              </m:r>
                            </m:sub>
                          </m:sSub>
                          <m:r>
                            <a:rPr lang="en-IN" sz="1800" b="1" i="1">
                              <a:latin typeface="Cambria Math" panose="02040503050406030204" pitchFamily="18" charset="0"/>
                            </a:rPr>
                            <m:t>∨</m:t>
                          </m:r>
                          <m:sSub>
                            <m:sSubPr>
                              <m:ctrlPr>
                                <a:rPr lang="en-IN" sz="1800" b="1" i="1">
                                  <a:latin typeface="Cambria Math" panose="02040503050406030204" pitchFamily="18" charset="0"/>
                                </a:rPr>
                              </m:ctrlPr>
                            </m:sSubPr>
                            <m:e>
                              <m:r>
                                <a:rPr lang="en-IN" sz="1800" b="1" i="1">
                                  <a:latin typeface="Cambria Math" panose="02040503050406030204" pitchFamily="18" charset="0"/>
                                </a:rPr>
                                <m:t>𝒖</m:t>
                              </m:r>
                            </m:e>
                            <m:sub>
                              <m:r>
                                <a:rPr lang="en-IN" sz="1800" b="1" i="1">
                                  <a:latin typeface="Cambria Math" panose="02040503050406030204" pitchFamily="18" charset="0"/>
                                </a:rPr>
                                <m:t>𝟐</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oMath>
                </a14:m>
                <a:r>
                  <a:rPr lang="en-IN" sz="1800" dirty="0"/>
                  <a:t> followed by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oMath>
                </a14:m>
                <a:endParaRPr lang="en-IN" sz="1800" dirty="0"/>
              </a:p>
              <a:p>
                <a:pPr marL="0" indent="0">
                  <a:buNone/>
                </a:pPr>
                <a14:m>
                  <m:oMath xmlns:m="http://schemas.openxmlformats.org/officeDocument/2006/math">
                    <m:r>
                      <a:rPr lang="en-IN" sz="1800" b="0" i="1" smtClean="0">
                        <a:latin typeface="Cambria Math" panose="02040503050406030204" pitchFamily="18" charset="0"/>
                      </a:rPr>
                      <m:t>𝐴𝑛</m:t>
                    </m:r>
                    <m:r>
                      <a:rPr lang="en-IN" sz="1800" b="0" i="1" smtClean="0">
                        <a:latin typeface="Cambria Math" panose="02040503050406030204" pitchFamily="18" charset="0"/>
                      </a:rPr>
                      <m:t> </m:t>
                    </m:r>
                    <m:r>
                      <a:rPr lang="en-IN" sz="1800" b="0" i="1" smtClean="0">
                        <a:latin typeface="Cambria Math" panose="02040503050406030204" pitchFamily="18" charset="0"/>
                      </a:rPr>
                      <m:t>𝑒𝑚𝑝𝑡𝑦</m:t>
                    </m:r>
                    <m:r>
                      <a:rPr lang="en-IN" sz="1800" b="0" i="1" smtClean="0">
                        <a:latin typeface="Cambria Math" panose="02040503050406030204" pitchFamily="18" charset="0"/>
                      </a:rPr>
                      <m:t> </m:t>
                    </m:r>
                    <m:r>
                      <a:rPr lang="en-IN" sz="1800" b="0" i="1" smtClean="0">
                        <a:latin typeface="Cambria Math" panose="02040503050406030204" pitchFamily="18" charset="0"/>
                      </a:rPr>
                      <m:t>𝑐𝑙𝑎𝑢𝑠𝑒</m:t>
                    </m:r>
                    <m:r>
                      <a:rPr lang="en-IN" sz="1800" b="0" i="1" smtClean="0">
                        <a:latin typeface="Cambria Math" panose="02040503050406030204" pitchFamily="18" charset="0"/>
                      </a:rPr>
                      <m:t>.</m:t>
                    </m:r>
                  </m:oMath>
                </a14:m>
                <a:r>
                  <a:rPr lang="en-IN" sz="1800" b="1" dirty="0"/>
                  <a:t> </a:t>
                </a:r>
                <a:r>
                  <a:rPr lang="en-IN" sz="1800" dirty="0"/>
                  <a:t>Therefore, the formula is unsatisfiable.</a:t>
                </a:r>
              </a:p>
              <a:p>
                <a:pPr marL="0" indent="0">
                  <a:buNone/>
                </a:pPr>
                <a:endParaRPr lang="en-IN" sz="1800" dirty="0"/>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232" t="-1261"/>
                </a:stretch>
              </a:blipFill>
            </p:spPr>
            <p:txBody>
              <a:bodyPr/>
              <a:lstStyle/>
              <a:p>
                <a:r>
                  <a:rPr lang="en-IN">
                    <a:noFill/>
                  </a:rPr>
                  <a:t> </a:t>
                </a:r>
              </a:p>
            </p:txBody>
          </p:sp>
        </mc:Fallback>
      </mc:AlternateContent>
    </p:spTree>
    <p:extLst>
      <p:ext uri="{BB962C8B-B14F-4D97-AF65-F5344CB8AC3E}">
        <p14:creationId xmlns:p14="http://schemas.microsoft.com/office/powerpoint/2010/main" val="73541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ED47-C817-B22F-781B-20419AD960A0}"/>
              </a:ext>
            </a:extLst>
          </p:cNvPr>
          <p:cNvSpPr>
            <a:spLocks noGrp="1"/>
          </p:cNvSpPr>
          <p:nvPr>
            <p:ph type="title"/>
          </p:nvPr>
        </p:nvSpPr>
        <p:spPr/>
        <p:txBody>
          <a:bodyPr/>
          <a:lstStyle/>
          <a:p>
            <a:r>
              <a:rPr lang="en-IN" dirty="0"/>
              <a:t>Quantifier elimination</a:t>
            </a:r>
          </a:p>
        </p:txBody>
      </p:sp>
      <p:sp>
        <p:nvSpPr>
          <p:cNvPr id="3" name="Content Placeholder 2">
            <a:extLst>
              <a:ext uri="{FF2B5EF4-FFF2-40B4-BE49-F238E27FC236}">
                <a16:creationId xmlns:a16="http://schemas.microsoft.com/office/drawing/2014/main" id="{C626A1FC-0DA2-3E22-2530-F2289AC3DD3C}"/>
              </a:ext>
            </a:extLst>
          </p:cNvPr>
          <p:cNvSpPr>
            <a:spLocks noGrp="1"/>
          </p:cNvSpPr>
          <p:nvPr>
            <p:ph idx="1"/>
          </p:nvPr>
        </p:nvSpPr>
        <p:spPr/>
        <p:txBody>
          <a:bodyPr/>
          <a:lstStyle/>
          <a:p>
            <a:r>
              <a:rPr lang="en-US" dirty="0"/>
              <a:t>Can we not simply move all existential quantifiers before all universal quantifiers, remove all universal quantified variables and their occurrences in the formula, and solve the remaining existentially quantified formula using DPLL?</a:t>
            </a:r>
          </a:p>
        </p:txBody>
      </p:sp>
    </p:spTree>
    <p:extLst>
      <p:ext uri="{BB962C8B-B14F-4D97-AF65-F5344CB8AC3E}">
        <p14:creationId xmlns:p14="http://schemas.microsoft.com/office/powerpoint/2010/main" val="379730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ED47-C817-B22F-781B-20419AD960A0}"/>
              </a:ext>
            </a:extLst>
          </p:cNvPr>
          <p:cNvSpPr>
            <a:spLocks noGrp="1"/>
          </p:cNvSpPr>
          <p:nvPr>
            <p:ph type="title"/>
          </p:nvPr>
        </p:nvSpPr>
        <p:spPr/>
        <p:txBody>
          <a:bodyPr/>
          <a:lstStyle/>
          <a:p>
            <a:r>
              <a:rPr lang="en-IN" dirty="0"/>
              <a:t>Quantifier elimination</a:t>
            </a:r>
          </a:p>
        </p:txBody>
      </p:sp>
      <p:sp>
        <p:nvSpPr>
          <p:cNvPr id="3" name="Content Placeholder 2">
            <a:extLst>
              <a:ext uri="{FF2B5EF4-FFF2-40B4-BE49-F238E27FC236}">
                <a16:creationId xmlns:a16="http://schemas.microsoft.com/office/drawing/2014/main" id="{C626A1FC-0DA2-3E22-2530-F2289AC3DD3C}"/>
              </a:ext>
            </a:extLst>
          </p:cNvPr>
          <p:cNvSpPr>
            <a:spLocks noGrp="1"/>
          </p:cNvSpPr>
          <p:nvPr>
            <p:ph idx="1"/>
          </p:nvPr>
        </p:nvSpPr>
        <p:spPr/>
        <p:txBody>
          <a:bodyPr/>
          <a:lstStyle/>
          <a:p>
            <a:r>
              <a:rPr lang="en-US" dirty="0"/>
              <a:t>Can we not simply move all existential quantifiers before all universal quantifiers, remove all universal quantified variables and their occurrences in the formula, and solve the remaining existentially quantified formula using DPLL?</a:t>
            </a:r>
          </a:p>
          <a:p>
            <a:pPr lvl="1"/>
            <a:r>
              <a:rPr lang="en-US" dirty="0"/>
              <a:t>No, because the order of universally and existentially quantified variables matters, as discussed before</a:t>
            </a:r>
            <a:endParaRPr lang="en-IN" dirty="0"/>
          </a:p>
        </p:txBody>
      </p:sp>
    </p:spTree>
    <p:extLst>
      <p:ext uri="{BB962C8B-B14F-4D97-AF65-F5344CB8AC3E}">
        <p14:creationId xmlns:p14="http://schemas.microsoft.com/office/powerpoint/2010/main" val="338392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p:txBody>
          </p:sp>
        </mc:Choice>
        <mc:Fallback xmlns="">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p:spTree>
    <p:extLst>
      <p:ext uri="{BB962C8B-B14F-4D97-AF65-F5344CB8AC3E}">
        <p14:creationId xmlns:p14="http://schemas.microsoft.com/office/powerpoint/2010/main" val="53977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a:p>
                <a:pPr marL="0" indent="0">
                  <a:buNone/>
                </a:pPr>
                <a:endParaRPr lang="en-IN" sz="2000" dirty="0"/>
              </a:p>
              <a:p>
                <a:pPr marL="0" indent="0">
                  <a:buNone/>
                </a:pPr>
                <a:r>
                  <a:rPr lang="en-IN" sz="2000" dirty="0"/>
                  <a:t>Removing y</a:t>
                </a:r>
              </a:p>
              <a:p>
                <a:pPr marL="0" indent="0">
                  <a:buNone/>
                </a:pPr>
                <a14:m>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oMath>
                </a14:m>
                <a:r>
                  <a:rPr lang="en-IN" sz="2000" dirty="0"/>
                  <a:t> (x </a:t>
                </a:r>
                <a14:m>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oMath>
                </a14:m>
                <a:r>
                  <a:rPr lang="en-IN" sz="2000" dirty="0"/>
                  <a:t>)</a:t>
                </a:r>
              </a:p>
              <a:p>
                <a:pPr marL="0" indent="0">
                  <a:buNone/>
                </a:pPr>
                <a:r>
                  <a:rPr lang="en-IN" sz="2000" dirty="0"/>
                  <a:t>Removing Tautologies</a:t>
                </a:r>
              </a:p>
              <a:p>
                <a:pPr marL="0" indent="0">
                  <a:buNone/>
                </a:pPr>
                <a14:m>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oMath>
                </a14:m>
                <a:r>
                  <a:rPr lang="en-IN" sz="2000" dirty="0"/>
                  <a:t> T</a:t>
                </a:r>
              </a:p>
              <a:p>
                <a:pPr marL="0" indent="0">
                  <a:buNone/>
                </a:pPr>
                <a:r>
                  <a:rPr lang="en-IN" sz="2000" dirty="0"/>
                  <a:t>Removing x</a:t>
                </a:r>
              </a:p>
              <a:p>
                <a:pPr marL="0" indent="0">
                  <a:buNone/>
                </a:pPr>
                <a:r>
                  <a:rPr lang="en-IN" sz="2000" dirty="0"/>
                  <a:t>T</a:t>
                </a:r>
              </a:p>
              <a:p>
                <a:pPr marL="0" indent="0">
                  <a:buNone/>
                </a:pPr>
                <a:r>
                  <a:rPr lang="en-IN" sz="2000" dirty="0"/>
                  <a:t>Thus, the formula is satisfiable.</a:t>
                </a:r>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p:spTree>
    <p:extLst>
      <p:ext uri="{BB962C8B-B14F-4D97-AF65-F5344CB8AC3E}">
        <p14:creationId xmlns:p14="http://schemas.microsoft.com/office/powerpoint/2010/main" val="188833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a:p>
                <a:pPr marL="0" indent="0">
                  <a:buNone/>
                </a:pPr>
                <a:endParaRPr lang="en-IN" sz="2000" dirty="0"/>
              </a:p>
              <a:p>
                <a:pPr marL="0" indent="0">
                  <a:buNone/>
                </a:pPr>
                <a:r>
                  <a:rPr lang="en-IN" sz="2000" dirty="0"/>
                  <a:t>Removing x</a:t>
                </a:r>
              </a:p>
              <a:p>
                <a:pPr marL="0" indent="0">
                  <a:buNone/>
                </a:pPr>
                <a14:m>
                  <m:oMathPara xmlns:m="http://schemas.openxmlformats.org/officeDocument/2006/math">
                    <m:oMathParaPr>
                      <m:jc m:val="left"/>
                    </m:oMathParaPr>
                    <m:oMath xmlns:m="http://schemas.openxmlformats.org/officeDocument/2006/math">
                      <m:r>
                        <a:rPr lang="en-IN" sz="2000" i="1">
                          <a:latin typeface="Cambria Math" panose="02040503050406030204" pitchFamily="18" charset="0"/>
                        </a:rPr>
                        <m:t>∃</m:t>
                      </m:r>
                      <m:r>
                        <a:rPr lang="en-IN" sz="2000" i="1">
                          <a:latin typeface="Cambria Math" panose="02040503050406030204" pitchFamily="18" charset="0"/>
                        </a:rPr>
                        <m:t>𝑦</m:t>
                      </m:r>
                      <m:r>
                        <a:rPr lang="en-IN" sz="2000" i="1">
                          <a:latin typeface="Cambria Math" panose="02040503050406030204" pitchFamily="18" charset="0"/>
                        </a:rPr>
                        <m:t>.</m:t>
                      </m:r>
                      <m:d>
                        <m:dPr>
                          <m:ctrlPr>
                            <a:rPr lang="en-IN" sz="2000" i="1">
                              <a:latin typeface="Cambria Math" panose="02040503050406030204" pitchFamily="18" charset="0"/>
                            </a:rPr>
                          </m:ctrlPr>
                        </m:dPr>
                        <m:e>
                          <m:r>
                            <a:rPr lang="en-IN" sz="2000" i="1">
                              <a:latin typeface="Cambria Math" panose="02040503050406030204" pitchFamily="18" charset="0"/>
                            </a:rPr>
                            <m:t>𝑦</m:t>
                          </m:r>
                        </m:e>
                      </m:d>
                      <m:r>
                        <a:rPr lang="en-IN" sz="2000" i="1">
                          <a:latin typeface="Cambria Math" panose="02040503050406030204" pitchFamily="18" charset="0"/>
                        </a:rPr>
                        <m:t>∧(¬</m:t>
                      </m:r>
                      <m:r>
                        <a:rPr lang="en-IN" sz="2000" b="0" i="1" smtClean="0">
                          <a:latin typeface="Cambria Math" panose="02040503050406030204" pitchFamily="18" charset="0"/>
                        </a:rPr>
                        <m:t>𝑦</m:t>
                      </m:r>
                      <m:r>
                        <a:rPr lang="en-IN" sz="2000" i="1">
                          <a:latin typeface="Cambria Math" panose="02040503050406030204" pitchFamily="18" charset="0"/>
                        </a:rPr>
                        <m:t>)</m:t>
                      </m:r>
                    </m:oMath>
                  </m:oMathPara>
                </a14:m>
                <a:endParaRPr lang="en-IN" sz="2000" dirty="0"/>
              </a:p>
              <a:p>
                <a:pPr marL="0" indent="0">
                  <a:buNone/>
                </a:pPr>
                <a:r>
                  <a:rPr lang="en-IN" sz="2000" dirty="0"/>
                  <a:t>Removing </a:t>
                </a:r>
                <a14:m>
                  <m:oMath xmlns:m="http://schemas.openxmlformats.org/officeDocument/2006/math">
                    <m:r>
                      <a:rPr lang="en-IN" sz="2000" b="0" i="1" smtClean="0">
                        <a:latin typeface="Cambria Math" panose="02040503050406030204" pitchFamily="18" charset="0"/>
                      </a:rPr>
                      <m:t>𝑦</m:t>
                    </m:r>
                  </m:oMath>
                </a14:m>
                <a:endParaRPr lang="en-IN" sz="2000" dirty="0"/>
              </a:p>
              <a:p>
                <a:pPr marL="0" indent="0">
                  <a:buNone/>
                </a:pPr>
                <a:r>
                  <a:rPr lang="en-IN" sz="2000" dirty="0"/>
                  <a:t>an empty clause</a:t>
                </a:r>
              </a:p>
              <a:p>
                <a:pPr marL="0" indent="0">
                  <a:buNone/>
                </a:pPr>
                <a:r>
                  <a:rPr lang="en-IN" sz="2000" dirty="0"/>
                  <a:t>Thus, the formula is unsatisfiable.</a:t>
                </a:r>
              </a:p>
              <a:p>
                <a:pPr marL="0" indent="0">
                  <a:buNone/>
                </a:pPr>
                <a:endParaRPr lang="en-IN" sz="2000" dirty="0"/>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p:spTree>
    <p:extLst>
      <p:ext uri="{BB962C8B-B14F-4D97-AF65-F5344CB8AC3E}">
        <p14:creationId xmlns:p14="http://schemas.microsoft.com/office/powerpoint/2010/main" val="338771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8D3-B99A-CB4B-6E9B-9A699F7661BC}"/>
              </a:ext>
            </a:extLst>
          </p:cNvPr>
          <p:cNvSpPr>
            <a:spLocks noGrp="1"/>
          </p:cNvSpPr>
          <p:nvPr>
            <p:ph type="title"/>
          </p:nvPr>
        </p:nvSpPr>
        <p:spPr/>
        <p:txBody>
          <a:bodyPr/>
          <a:lstStyle/>
          <a:p>
            <a:r>
              <a:rPr lang="en-IN"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45987C-46BB-0797-0A1B-C10AAA86D8A6}"/>
                  </a:ext>
                </a:extLst>
              </p:cNvPr>
              <p:cNvSpPr>
                <a:spLocks noGrp="1"/>
              </p:cNvSpPr>
              <p:nvPr>
                <p:ph idx="1"/>
              </p:nvPr>
            </p:nvSpPr>
            <p:spPr/>
            <p:txBody>
              <a:bodyPr/>
              <a:lstStyle/>
              <a:p>
                <a:r>
                  <a:rPr lang="en-IN" dirty="0"/>
                  <a:t>Let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𝑚</m:t>
                    </m:r>
                  </m:oMath>
                </a14:m>
                <a:r>
                  <a:rPr lang="en-IN" dirty="0"/>
                  <a:t> denote the number of quantifiers and the clauses, respectively.</a:t>
                </a:r>
              </a:p>
              <a:p>
                <a:r>
                  <a:rPr lang="en-IN" dirty="0"/>
                  <a:t>What would be the worst-case time complexity?</a:t>
                </a:r>
              </a:p>
            </p:txBody>
          </p:sp>
        </mc:Choice>
        <mc:Fallback xmlns="">
          <p:sp>
            <p:nvSpPr>
              <p:cNvPr id="3" name="Content Placeholder 2">
                <a:extLst>
                  <a:ext uri="{FF2B5EF4-FFF2-40B4-BE49-F238E27FC236}">
                    <a16:creationId xmlns:a16="http://schemas.microsoft.com/office/drawing/2014/main" id="{8F45987C-46BB-0797-0A1B-C10AAA86D8A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807634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8D3-B99A-CB4B-6E9B-9A699F7661BC}"/>
              </a:ext>
            </a:extLst>
          </p:cNvPr>
          <p:cNvSpPr>
            <a:spLocks noGrp="1"/>
          </p:cNvSpPr>
          <p:nvPr>
            <p:ph type="title"/>
          </p:nvPr>
        </p:nvSpPr>
        <p:spPr/>
        <p:txBody>
          <a:bodyPr/>
          <a:lstStyle/>
          <a:p>
            <a:r>
              <a:rPr lang="en-IN"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45987C-46BB-0797-0A1B-C10AAA86D8A6}"/>
                  </a:ext>
                </a:extLst>
              </p:cNvPr>
              <p:cNvSpPr>
                <a:spLocks noGrp="1"/>
              </p:cNvSpPr>
              <p:nvPr>
                <p:ph idx="1"/>
              </p:nvPr>
            </p:nvSpPr>
            <p:spPr/>
            <p:txBody>
              <a:bodyPr/>
              <a:lstStyle/>
              <a:p>
                <a:r>
                  <a:rPr lang="en-IN" dirty="0"/>
                  <a:t>Let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𝑚</m:t>
                    </m:r>
                  </m:oMath>
                </a14:m>
                <a:r>
                  <a:rPr lang="en-IN" dirty="0"/>
                  <a:t> denote the number of quantifiers and the clauses, respectively.</a:t>
                </a:r>
              </a:p>
              <a:p>
                <a:r>
                  <a:rPr lang="en-IN" dirty="0"/>
                  <a:t>What would be the worst-case time complexity?</a:t>
                </a:r>
              </a:p>
              <a:p>
                <a:r>
                  <a:rPr lang="en-IN" dirty="0"/>
                  <a:t>After eliminating the an existential quantified variable </a:t>
                </a:r>
                <a14:m>
                  <m:oMath xmlns:m="http://schemas.openxmlformats.org/officeDocument/2006/math">
                    <m:r>
                      <a:rPr lang="en-IN" i="1" dirty="0" smtClean="0">
                        <a:latin typeface="Cambria Math" panose="02040503050406030204" pitchFamily="18" charset="0"/>
                      </a:rPr>
                      <m:t>𝑥</m:t>
                    </m:r>
                  </m:oMath>
                </a14:m>
                <a:r>
                  <a:rPr lang="en-IN" dirty="0"/>
                  <a:t> the number of clauses can become </a:t>
                </a:r>
                <a14:m>
                  <m:oMath xmlns:m="http://schemas.openxmlformats.org/officeDocument/2006/math">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2</m:t>
                            </m:r>
                          </m:sup>
                        </m:sSup>
                      </m:num>
                      <m:den>
                        <m:r>
                          <a:rPr lang="en-IN" b="0" i="1" smtClean="0">
                            <a:latin typeface="Cambria Math" panose="02040503050406030204" pitchFamily="18" charset="0"/>
                          </a:rPr>
                          <m:t>2</m:t>
                        </m:r>
                      </m:den>
                    </m:f>
                  </m:oMath>
                </a14:m>
                <a:r>
                  <a:rPr lang="en-IN" dirty="0"/>
                  <a:t> in the worst case, when half of the clauses contain and </a:t>
                </a:r>
                <a14:m>
                  <m:oMath xmlns:m="http://schemas.openxmlformats.org/officeDocument/2006/math">
                    <m:r>
                      <a:rPr lang="en-IN" i="1" dirty="0" smtClean="0">
                        <a:latin typeface="Cambria Math" panose="02040503050406030204" pitchFamily="18" charset="0"/>
                      </a:rPr>
                      <m:t>𝑥</m:t>
                    </m:r>
                  </m:oMath>
                </a14:m>
                <a:r>
                  <a:rPr lang="en-IN" dirty="0"/>
                  <a:t> and the other half contain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oMath>
                </a14:m>
                <a:endParaRPr lang="en-IN" dirty="0"/>
              </a:p>
            </p:txBody>
          </p:sp>
        </mc:Choice>
        <mc:Fallback xmlns="">
          <p:sp>
            <p:nvSpPr>
              <p:cNvPr id="3" name="Content Placeholder 2">
                <a:extLst>
                  <a:ext uri="{FF2B5EF4-FFF2-40B4-BE49-F238E27FC236}">
                    <a16:creationId xmlns:a16="http://schemas.microsoft.com/office/drawing/2014/main" id="{8F45987C-46BB-0797-0A1B-C10AAA86D8A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19323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8D3-B99A-CB4B-6E9B-9A699F7661BC}"/>
              </a:ext>
            </a:extLst>
          </p:cNvPr>
          <p:cNvSpPr>
            <a:spLocks noGrp="1"/>
          </p:cNvSpPr>
          <p:nvPr>
            <p:ph type="title"/>
          </p:nvPr>
        </p:nvSpPr>
        <p:spPr/>
        <p:txBody>
          <a:bodyPr/>
          <a:lstStyle/>
          <a:p>
            <a:r>
              <a:rPr lang="en-IN" dirty="0"/>
              <a:t>Time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45987C-46BB-0797-0A1B-C10AAA86D8A6}"/>
                  </a:ext>
                </a:extLst>
              </p:cNvPr>
              <p:cNvSpPr>
                <a:spLocks noGrp="1"/>
              </p:cNvSpPr>
              <p:nvPr>
                <p:ph idx="1"/>
              </p:nvPr>
            </p:nvSpPr>
            <p:spPr/>
            <p:txBody>
              <a:bodyPr>
                <a:normAutofit fontScale="85000" lnSpcReduction="20000"/>
              </a:bodyPr>
              <a:lstStyle/>
              <a:p>
                <a:r>
                  <a:rPr lang="en-IN" dirty="0"/>
                  <a:t>After the first elimination the number of clauses can be </a:t>
                </a:r>
                <a14:m>
                  <m:oMath xmlns:m="http://schemas.openxmlformats.org/officeDocument/2006/math">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2</m:t>
                            </m:r>
                          </m:sup>
                        </m:sSup>
                      </m:num>
                      <m:den>
                        <m:r>
                          <a:rPr lang="en-IN" b="0" i="1" smtClean="0">
                            <a:latin typeface="Cambria Math" panose="02040503050406030204" pitchFamily="18" charset="0"/>
                          </a:rPr>
                          <m:t>4</m:t>
                        </m:r>
                      </m:den>
                    </m:f>
                  </m:oMath>
                </a14:m>
                <a:endParaRPr lang="en-IN" dirty="0"/>
              </a:p>
              <a:p>
                <a:endParaRPr lang="en-IN" dirty="0"/>
              </a:p>
              <a:p>
                <a:r>
                  <a:rPr lang="en-IN" dirty="0"/>
                  <a:t>After the second elimination the number of clauses can be </a:t>
                </a:r>
                <a14:m>
                  <m:oMath xmlns:m="http://schemas.openxmlformats.org/officeDocument/2006/math">
                    <m:f>
                      <m:fPr>
                        <m:ctrlPr>
                          <a:rPr lang="en-IN" b="0" i="1" smtClean="0">
                            <a:latin typeface="Cambria Math" panose="02040503050406030204" pitchFamily="18" charset="0"/>
                          </a:rPr>
                        </m:ctrlPr>
                      </m:fPr>
                      <m:num>
                        <m:r>
                          <a:rPr lang="en-IN" b="0" i="0" smtClean="0">
                            <a:latin typeface="Cambria Math" panose="02040503050406030204" pitchFamily="18" charset="0"/>
                          </a:rPr>
                          <m:t>1</m:t>
                        </m:r>
                      </m:num>
                      <m:den>
                        <m:r>
                          <a:rPr lang="en-IN" b="0" i="0" smtClean="0">
                            <a:latin typeface="Cambria Math" panose="02040503050406030204" pitchFamily="18" charset="0"/>
                          </a:rPr>
                          <m:t>4</m:t>
                        </m:r>
                      </m:den>
                    </m:f>
                    <m:r>
                      <a:rPr lang="en-IN" b="0" i="0"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4</m:t>
                            </m:r>
                          </m:sup>
                        </m:sSup>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4</m:t>
                            </m:r>
                          </m:e>
                          <m:sup>
                            <m:r>
                              <a:rPr lang="en-IN" b="0" i="1" smtClean="0">
                                <a:latin typeface="Cambria Math" panose="02040503050406030204" pitchFamily="18" charset="0"/>
                              </a:rPr>
                              <m:t>2</m:t>
                            </m:r>
                          </m:sup>
                        </m:sSup>
                      </m:den>
                    </m:f>
                  </m:oMath>
                </a14:m>
                <a:endParaRPr lang="en-IN" dirty="0"/>
              </a:p>
              <a:p>
                <a:endParaRPr lang="en-IN" dirty="0"/>
              </a:p>
              <a:p>
                <a:r>
                  <a:rPr lang="en-IN" dirty="0"/>
                  <a:t>After the third elimination the number of clauses can be </a:t>
                </a:r>
                <a14:m>
                  <m:oMath xmlns:m="http://schemas.openxmlformats.org/officeDocument/2006/math">
                    <m:f>
                      <m:fPr>
                        <m:ctrlPr>
                          <a:rPr lang="en-IN" b="0" i="1" smtClean="0">
                            <a:latin typeface="Cambria Math" panose="02040503050406030204" pitchFamily="18" charset="0"/>
                          </a:rPr>
                        </m:ctrlPr>
                      </m:fPr>
                      <m:num>
                        <m:r>
                          <a:rPr lang="en-IN" b="0" i="0" smtClean="0">
                            <a:latin typeface="Cambria Math" panose="02040503050406030204" pitchFamily="18" charset="0"/>
                          </a:rPr>
                          <m:t>1</m:t>
                        </m:r>
                      </m:num>
                      <m:den>
                        <m:r>
                          <a:rPr lang="en-IN" b="0" i="0" smtClean="0">
                            <a:latin typeface="Cambria Math" panose="02040503050406030204" pitchFamily="18" charset="0"/>
                          </a:rPr>
                          <m:t>4</m:t>
                        </m:r>
                      </m:den>
                    </m:f>
                    <m:r>
                      <a:rPr lang="en-IN" b="0" i="0"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8</m:t>
                            </m:r>
                          </m:sup>
                        </m:sSup>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4</m:t>
                            </m:r>
                          </m:e>
                          <m:sup>
                            <m:r>
                              <a:rPr lang="en-IN" b="0" i="1" smtClean="0">
                                <a:latin typeface="Cambria Math" panose="02040503050406030204" pitchFamily="18" charset="0"/>
                              </a:rPr>
                              <m:t>6</m:t>
                            </m:r>
                          </m:sup>
                        </m:sSup>
                      </m:den>
                    </m:f>
                  </m:oMath>
                </a14:m>
                <a:endParaRPr lang="en-IN" b="0" dirty="0"/>
              </a:p>
              <a:p>
                <a:endParaRPr lang="en-IN" dirty="0"/>
              </a:p>
              <a:p>
                <a:r>
                  <a:rPr lang="en-IN" dirty="0"/>
                  <a:t>After the fourth elimination the number of clauses can be </a:t>
                </a:r>
                <a14:m>
                  <m:oMath xmlns:m="http://schemas.openxmlformats.org/officeDocument/2006/math">
                    <m:f>
                      <m:fPr>
                        <m:ctrlPr>
                          <a:rPr lang="en-IN" b="0" i="1" smtClean="0">
                            <a:latin typeface="Cambria Math" panose="02040503050406030204" pitchFamily="18" charset="0"/>
                          </a:rPr>
                        </m:ctrlPr>
                      </m:fPr>
                      <m:num>
                        <m:r>
                          <a:rPr lang="en-IN" b="0" i="0" smtClean="0">
                            <a:latin typeface="Cambria Math" panose="02040503050406030204" pitchFamily="18" charset="0"/>
                          </a:rPr>
                          <m:t>1</m:t>
                        </m:r>
                      </m:num>
                      <m:den>
                        <m:r>
                          <a:rPr lang="en-IN" b="0" i="0" smtClean="0">
                            <a:latin typeface="Cambria Math" panose="02040503050406030204" pitchFamily="18" charset="0"/>
                          </a:rPr>
                          <m:t>4</m:t>
                        </m:r>
                      </m:den>
                    </m:f>
                    <m:r>
                      <a:rPr lang="en-IN" b="0" i="0"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16</m:t>
                            </m:r>
                          </m:sup>
                        </m:sSup>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4</m:t>
                            </m:r>
                          </m:e>
                          <m:sup>
                            <m:r>
                              <a:rPr lang="en-IN" b="0" i="1" smtClean="0">
                                <a:latin typeface="Cambria Math" panose="02040503050406030204" pitchFamily="18" charset="0"/>
                              </a:rPr>
                              <m:t>14</m:t>
                            </m:r>
                          </m:sup>
                        </m:sSup>
                      </m:den>
                    </m:f>
                  </m:oMath>
                </a14:m>
                <a:endParaRPr lang="en-IN" dirty="0"/>
              </a:p>
              <a:p>
                <a:endParaRPr lang="en-IN" dirty="0"/>
              </a:p>
              <a:p>
                <a:r>
                  <a:rPr lang="en-IN" dirty="0"/>
                  <a:t>After 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𝑡</m:t>
                        </m:r>
                        <m:r>
                          <a:rPr lang="en-IN" b="0" i="1" smtClean="0">
                            <a:latin typeface="Cambria Math" panose="02040503050406030204" pitchFamily="18" charset="0"/>
                          </a:rPr>
                          <m:t>h</m:t>
                        </m:r>
                      </m:sup>
                    </m:sSup>
                  </m:oMath>
                </a14:m>
                <a:r>
                  <a:rPr lang="en-IN" dirty="0"/>
                  <a:t> elimination the number of clauses can be </a:t>
                </a:r>
                <a14:m>
                  <m:oMath xmlns:m="http://schemas.openxmlformats.org/officeDocument/2006/math">
                    <m:r>
                      <a:rPr lang="en-IN" b="0" i="0" smtClean="0">
                        <a:latin typeface="Cambria Math" panose="02040503050406030204" pitchFamily="18" charset="0"/>
                      </a:rPr>
                      <m:t>4</m:t>
                    </m:r>
                    <m:r>
                      <a:rPr lang="en-IN" b="0" i="0"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m:rPr>
                                    <m:sty m:val="p"/>
                                  </m:rPr>
                                  <a:rPr lang="en-IN" b="0" i="0" smtClean="0">
                                    <a:latin typeface="Cambria Math" panose="02040503050406030204" pitchFamily="18" charset="0"/>
                                  </a:rPr>
                                  <m:t>m</m:t>
                                </m:r>
                              </m:num>
                              <m:den>
                                <m:r>
                                  <a:rPr lang="en-IN" b="0" i="0" smtClean="0">
                                    <a:latin typeface="Cambria Math" panose="02040503050406030204" pitchFamily="18" charset="0"/>
                                  </a:rPr>
                                  <m:t>4</m:t>
                                </m:r>
                              </m:den>
                            </m:f>
                          </m:e>
                        </m:d>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𝑛</m:t>
                            </m:r>
                          </m:sup>
                        </m:sSup>
                      </m:sup>
                    </m:sSup>
                  </m:oMath>
                </a14:m>
                <a:endParaRPr lang="en-IN" dirty="0"/>
              </a:p>
              <a:p>
                <a:endParaRPr lang="en-IN" dirty="0"/>
              </a:p>
              <a:p>
                <a:endParaRPr lang="en-IN" dirty="0"/>
              </a:p>
              <a:p>
                <a:endParaRPr lang="en-IN" dirty="0"/>
              </a:p>
              <a:p>
                <a:endParaRPr lang="en-IN" dirty="0"/>
              </a:p>
            </p:txBody>
          </p:sp>
        </mc:Choice>
        <mc:Fallback>
          <p:sp>
            <p:nvSpPr>
              <p:cNvPr id="3" name="Content Placeholder 2">
                <a:extLst>
                  <a:ext uri="{FF2B5EF4-FFF2-40B4-BE49-F238E27FC236}">
                    <a16:creationId xmlns:a16="http://schemas.microsoft.com/office/drawing/2014/main" id="{8F45987C-46BB-0797-0A1B-C10AAA86D8A6}"/>
                  </a:ext>
                </a:extLst>
              </p:cNvPr>
              <p:cNvSpPr>
                <a:spLocks noGrp="1" noRot="1" noChangeAspect="1" noMove="1" noResize="1" noEditPoints="1" noAdjustHandles="1" noChangeArrowheads="1" noChangeShapeType="1" noTextEdit="1"/>
              </p:cNvSpPr>
              <p:nvPr>
                <p:ph idx="1"/>
              </p:nvPr>
            </p:nvSpPr>
            <p:spPr>
              <a:blipFill>
                <a:blip r:embed="rId2"/>
                <a:stretch>
                  <a:fillRect l="-812" t="-1120"/>
                </a:stretch>
              </a:blipFill>
            </p:spPr>
            <p:txBody>
              <a:bodyPr/>
              <a:lstStyle/>
              <a:p>
                <a:r>
                  <a:rPr lang="en-IN">
                    <a:noFill/>
                  </a:rPr>
                  <a:t> </a:t>
                </a:r>
              </a:p>
            </p:txBody>
          </p:sp>
        </mc:Fallback>
      </mc:AlternateContent>
    </p:spTree>
    <p:extLst>
      <p:ext uri="{BB962C8B-B14F-4D97-AF65-F5344CB8AC3E}">
        <p14:creationId xmlns:p14="http://schemas.microsoft.com/office/powerpoint/2010/main" val="35918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A4CB-0443-1DFC-9A83-1443FA85B23E}"/>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397083B8-9FE2-0CA3-4258-C0609FFA6B46}"/>
              </a:ext>
            </a:extLst>
          </p:cNvPr>
          <p:cNvSpPr>
            <a:spLocks noGrp="1"/>
          </p:cNvSpPr>
          <p:nvPr>
            <p:ph idx="1"/>
          </p:nvPr>
        </p:nvSpPr>
        <p:spPr/>
        <p:txBody>
          <a:bodyPr/>
          <a:lstStyle/>
          <a:p>
            <a:r>
              <a:rPr lang="en-IN" dirty="0"/>
              <a:t>Quantified formulas</a:t>
            </a:r>
          </a:p>
        </p:txBody>
      </p:sp>
    </p:spTree>
    <p:extLst>
      <p:ext uri="{BB962C8B-B14F-4D97-AF65-F5344CB8AC3E}">
        <p14:creationId xmlns:p14="http://schemas.microsoft.com/office/powerpoint/2010/main" val="316171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95D1-5E38-982B-4CCE-4CD1198F7BFB}"/>
              </a:ext>
            </a:extLst>
          </p:cNvPr>
          <p:cNvSpPr>
            <a:spLocks noGrp="1"/>
          </p:cNvSpPr>
          <p:nvPr>
            <p:ph type="title"/>
          </p:nvPr>
        </p:nvSpPr>
        <p:spPr/>
        <p:txBody>
          <a:bodyPr/>
          <a:lstStyle/>
          <a:p>
            <a:r>
              <a:rPr lang="en-IN" dirty="0"/>
              <a:t>Expansion-based quantifier elimination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1F60C8-856A-9544-4F39-3B440A2ED109}"/>
                  </a:ext>
                </a:extLst>
              </p:cNvPr>
              <p:cNvSpPr>
                <a:spLocks noGrp="1"/>
              </p:cNvSpPr>
              <p:nvPr>
                <p:ph idx="1"/>
              </p:nvPr>
            </p:nvSpPr>
            <p:spPr/>
            <p:txBody>
              <a:bodyPr/>
              <a:lstStyle/>
              <a:p>
                <a:r>
                  <a:rPr lang="en-IN" dirty="0"/>
                  <a:t>The expansion technique expands the existential and universal quantifiers as follows:</a:t>
                </a:r>
              </a:p>
              <a:p>
                <a:pPr lvl="1"/>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𝜙</m:t>
                    </m:r>
                    <m:r>
                      <a:rPr lang="en-IN" b="0" i="1" smtClean="0">
                        <a:latin typeface="Cambria Math" panose="02040503050406030204" pitchFamily="18" charset="0"/>
                      </a:rPr>
                      <m:t>=</m:t>
                    </m:r>
                    <m:r>
                      <a:rPr lang="en-IN" b="0" i="1" smtClean="0">
                        <a:latin typeface="Cambria Math" panose="02040503050406030204" pitchFamily="18" charset="0"/>
                      </a:rPr>
                      <m:t>𝜙</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e>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rPr>
                      <m:t>𝜙</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e>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1</m:t>
                        </m:r>
                      </m:sub>
                    </m:sSub>
                  </m:oMath>
                </a14:m>
                <a:endParaRPr lang="en-IN" dirty="0"/>
              </a:p>
              <a:p>
                <a:pPr lvl="1"/>
                <a14:m>
                  <m:oMath xmlns:m="http://schemas.openxmlformats.org/officeDocument/2006/math">
                    <m:r>
                      <a:rPr lang="en-IN"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𝜙</m:t>
                    </m:r>
                    <m:r>
                      <a:rPr lang="en-IN" b="0" i="1" smtClean="0">
                        <a:latin typeface="Cambria Math" panose="02040503050406030204" pitchFamily="18" charset="0"/>
                      </a:rPr>
                      <m:t>=</m:t>
                    </m:r>
                    <m:r>
                      <a:rPr lang="en-IN" b="0" i="1" smtClean="0">
                        <a:latin typeface="Cambria Math" panose="02040503050406030204" pitchFamily="18" charset="0"/>
                      </a:rPr>
                      <m:t>𝜙</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e>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𝜙</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e>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1</m:t>
                        </m:r>
                      </m:sub>
                    </m:sSub>
                  </m:oMath>
                </a14:m>
                <a:endParaRPr lang="en-IN" dirty="0"/>
              </a:p>
              <a:p>
                <a:pPr lvl="1"/>
                <a:endParaRPr lang="en-IN" dirty="0"/>
              </a:p>
              <a:p>
                <a:r>
                  <a:rPr lang="en-IN" dirty="0"/>
                  <a:t>Where </a:t>
                </a:r>
                <a14:m>
                  <m:oMath xmlns:m="http://schemas.openxmlformats.org/officeDocument/2006/math">
                    <m:r>
                      <a:rPr lang="en-IN" b="0" i="1" smtClean="0">
                        <a:latin typeface="Cambria Math" panose="02040503050406030204" pitchFamily="18" charset="0"/>
                      </a:rPr>
                      <m:t>𝜙</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a:latin typeface="Cambria Math" panose="02040503050406030204" pitchFamily="18" charset="0"/>
                              </a:rPr>
                              <m:t>​</m:t>
                            </m:r>
                          </m:e>
                        </m:d>
                      </m:e>
                      <m:sub>
                        <m:r>
                          <a:rPr lang="en-IN" b="0" i="1" smtClean="0">
                            <a:latin typeface="Cambria Math" panose="02040503050406030204" pitchFamily="18" charset="0"/>
                          </a:rPr>
                          <m:t>𝑣</m:t>
                        </m:r>
                        <m:r>
                          <a:rPr lang="en-IN" b="0" i="1" smtClean="0">
                            <a:latin typeface="Cambria Math" panose="02040503050406030204" pitchFamily="18" charset="0"/>
                          </a:rPr>
                          <m:t>̅</m:t>
                        </m:r>
                      </m:sub>
                    </m:sSub>
                  </m:oMath>
                </a14:m>
                <a:r>
                  <a:rPr lang="en-IN" dirty="0"/>
                  <a:t> refers to the simplification in </a:t>
                </a:r>
                <a14:m>
                  <m:oMath xmlns:m="http://schemas.openxmlformats.org/officeDocument/2006/math">
                    <m:r>
                      <a:rPr lang="en-IN" b="0" i="1" smtClean="0">
                        <a:latin typeface="Cambria Math" panose="02040503050406030204" pitchFamily="18" charset="0"/>
                      </a:rPr>
                      <m:t>𝜙</m:t>
                    </m:r>
                  </m:oMath>
                </a14:m>
                <a:r>
                  <a:rPr lang="en-IN" dirty="0"/>
                  <a:t> resulting from the assignments in the assignment set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oMath>
                </a14:m>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A91F60C8-856A-9544-4F39-3B440A2ED10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53902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305F-3E9C-44B0-477C-98726D7DAE14}"/>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F93897-3911-BC6C-8266-507D5F5D7A0C}"/>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endParaRPr lang="en-IN" dirty="0"/>
              </a:p>
            </p:txBody>
          </p:sp>
        </mc:Choice>
        <mc:Fallback>
          <p:sp>
            <p:nvSpPr>
              <p:cNvPr id="3" name="Content Placeholder 2">
                <a:extLst>
                  <a:ext uri="{FF2B5EF4-FFF2-40B4-BE49-F238E27FC236}">
                    <a16:creationId xmlns:a16="http://schemas.microsoft.com/office/drawing/2014/main" id="{2DF93897-3911-BC6C-8266-507D5F5D7A0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74284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305F-3E9C-44B0-477C-98726D7DAE14}"/>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F93897-3911-BC6C-8266-507D5F5D7A0C}"/>
                  </a:ext>
                </a:extLst>
              </p:cNvPr>
              <p:cNvSpPr>
                <a:spLocks noGrp="1"/>
              </p:cNvSpPr>
              <p:nvPr>
                <p:ph idx="1"/>
              </p:nvPr>
            </p:nvSpPr>
            <p:spPr/>
            <p:txBody>
              <a:bodyPr>
                <a:normAutofit fontScale="70000" lnSpcReduction="20000"/>
              </a:bodyPr>
              <a:lstStyle/>
              <a:p>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endParaRPr lang="en-IN" dirty="0"/>
              </a:p>
              <a:p>
                <a:pPr marL="0" indent="0">
                  <a:buNone/>
                </a:pPr>
                <a:r>
                  <a:rPr lang="en-IN" dirty="0"/>
                  <a:t>Expanding </a:t>
                </a:r>
                <a14:m>
                  <m:oMath xmlns:m="http://schemas.openxmlformats.org/officeDocument/2006/math">
                    <m:r>
                      <a:rPr lang="en-IN" b="0" i="1" smtClean="0">
                        <a:latin typeface="Cambria Math" panose="02040503050406030204" pitchFamily="18" charset="0"/>
                      </a:rPr>
                      <m:t>𝑥</m:t>
                    </m:r>
                  </m:oMath>
                </a14:m>
                <a:endParaRPr lang="en-IN" b="0" dirty="0"/>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e>
                      <m:sub>
                        <m:r>
                          <a:rPr lang="en-IN" b="0" i="1" smtClean="0">
                            <a:latin typeface="Cambria Math" panose="02040503050406030204" pitchFamily="18" charset="0"/>
                          </a:rPr>
                          <m:t>𝑥</m:t>
                        </m:r>
                        <m:r>
                          <a:rPr lang="en-IN" b="0" i="1" smtClean="0">
                            <a:latin typeface="Cambria Math" panose="02040503050406030204" pitchFamily="18" charset="0"/>
                          </a:rPr>
                          <m:t>=0</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e>
                      <m:sub>
                        <m:r>
                          <a:rPr lang="en-IN" b="0" i="1" smtClean="0">
                            <a:latin typeface="Cambria Math" panose="02040503050406030204" pitchFamily="18" charset="0"/>
                          </a:rPr>
                          <m:t>𝑥</m:t>
                        </m:r>
                        <m:r>
                          <a:rPr lang="en-IN" b="0" i="1" smtClean="0">
                            <a:latin typeface="Cambria Math" panose="02040503050406030204" pitchFamily="18" charset="0"/>
                          </a:rPr>
                          <m:t>=1</m:t>
                        </m:r>
                      </m:sub>
                    </m:sSub>
                  </m:oMath>
                </a14:m>
                <a:r>
                  <a:rPr lang="en-IN" b="0" dirty="0"/>
                  <a:t> </a:t>
                </a:r>
              </a:p>
              <a:p>
                <a:pPr marL="0" indent="0">
                  <a:buNone/>
                </a:pPr>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oMath>
                  </m:oMathPara>
                </a14:m>
                <a:endParaRPr lang="en-IN" b="0" dirty="0"/>
              </a:p>
              <a:p>
                <a:pPr marL="0" indent="0">
                  <a:buNone/>
                </a:pPr>
                <a:r>
                  <a:rPr lang="en-IN" dirty="0"/>
                  <a:t>Expanding </a:t>
                </a:r>
                <a14:m>
                  <m:oMath xmlns:m="http://schemas.openxmlformats.org/officeDocument/2006/math">
                    <m:r>
                      <a:rPr lang="en-IN" b="0" i="1" smtClean="0">
                        <a:latin typeface="Cambria Math" panose="02040503050406030204" pitchFamily="18" charset="0"/>
                      </a:rPr>
                      <m:t>𝑧</m:t>
                    </m:r>
                  </m:oMath>
                </a14:m>
                <a:endParaRPr lang="en-IN" b="0" dirty="0"/>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e>
                    </m:d>
                    <m:sSub>
                      <m:sSubPr>
                        <m:ctrlPr>
                          <a:rPr lang="en-IN" b="0" i="0" smtClean="0">
                            <a:latin typeface="Cambria Math" panose="02040503050406030204" pitchFamily="18" charset="0"/>
                          </a:rPr>
                        </m:ctrlPr>
                      </m:sSubPr>
                      <m:e>
                        <m:d>
                          <m:dPr>
                            <m:begChr m:val=""/>
                            <m:endChr m:val="|"/>
                            <m:ctrlPr>
                              <a:rPr lang="en-IN" b="0" i="0" smtClean="0">
                                <a:latin typeface="Cambria Math" panose="02040503050406030204" pitchFamily="18" charset="0"/>
                              </a:rPr>
                            </m:ctrlPr>
                          </m:dPr>
                          <m:e>
                            <m:r>
                              <a:rPr lang="en-IN" b="0" i="1" smtClean="0">
                                <a:latin typeface="Cambria Math" panose="02040503050406030204" pitchFamily="18" charset="0"/>
                              </a:rPr>
                              <m:t>​</m:t>
                            </m:r>
                          </m:e>
                        </m:d>
                      </m:e>
                      <m:sub>
                        <m:r>
                          <a:rPr lang="en-IN" b="0" i="1" smtClean="0">
                            <a:latin typeface="Cambria Math" panose="02040503050406030204" pitchFamily="18" charset="0"/>
                          </a:rPr>
                          <m:t>𝑧</m:t>
                        </m:r>
                        <m:r>
                          <a:rPr lang="en-IN" b="0" i="1" smtClean="0">
                            <a:latin typeface="Cambria Math" panose="02040503050406030204" pitchFamily="18" charset="0"/>
                          </a:rPr>
                          <m:t>=0</m:t>
                        </m:r>
                      </m:sub>
                    </m:sSub>
                    <m:r>
                      <a:rPr lang="en-IN" b="0" i="1" smtClean="0">
                        <a:latin typeface="Cambria Math" panose="02040503050406030204" pitchFamily="18" charset="0"/>
                      </a:rPr>
                      <m:t>∧</m:t>
                    </m:r>
                    <m:d>
                      <m:dPr>
                        <m:ctrlPr>
                          <a:rPr lang="en-IN" i="1">
                            <a:latin typeface="Cambria Math" panose="02040503050406030204" pitchFamily="18" charset="0"/>
                          </a:rPr>
                        </m:ctrlPr>
                      </m:dPr>
                      <m:e>
                        <m:d>
                          <m:dPr>
                            <m:ctrlPr>
                              <a:rPr lang="en-IN" i="1">
                                <a:latin typeface="Cambria Math" panose="02040503050406030204" pitchFamily="18" charset="0"/>
                              </a:rPr>
                            </m:ctrlPr>
                          </m:dPr>
                          <m:e>
                            <m:r>
                              <a:rPr lang="en-IN" i="1">
                                <a:latin typeface="Cambria Math" panose="02040503050406030204" pitchFamily="18" charset="0"/>
                              </a:rPr>
                              <m:t>𝑦</m:t>
                            </m:r>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𝑧</m:t>
                            </m:r>
                          </m:e>
                        </m:d>
                      </m:e>
                    </m:d>
                    <m:sSub>
                      <m:sSubPr>
                        <m:ctrlPr>
                          <a:rPr lang="en-IN" i="1">
                            <a:latin typeface="Cambria Math" panose="02040503050406030204" pitchFamily="18" charset="0"/>
                          </a:rPr>
                        </m:ctrlPr>
                      </m:sSubPr>
                      <m:e>
                        <m:d>
                          <m:dPr>
                            <m:begChr m:val=""/>
                            <m:endChr m:val="|"/>
                            <m:ctrlPr>
                              <a:rPr lang="en-IN" i="1">
                                <a:latin typeface="Cambria Math" panose="02040503050406030204" pitchFamily="18" charset="0"/>
                              </a:rPr>
                            </m:ctrlPr>
                          </m:dPr>
                          <m:e>
                            <m:r>
                              <a:rPr lang="en-IN" i="1">
                                <a:latin typeface="Cambria Math" panose="02040503050406030204" pitchFamily="18" charset="0"/>
                              </a:rPr>
                              <m:t>​</m:t>
                            </m:r>
                          </m:e>
                        </m:d>
                      </m:e>
                      <m:sub>
                        <m:r>
                          <a:rPr lang="en-IN" i="1">
                            <a:latin typeface="Cambria Math" panose="02040503050406030204" pitchFamily="18" charset="0"/>
                          </a:rPr>
                          <m:t>𝑧</m:t>
                        </m:r>
                        <m:r>
                          <a:rPr lang="en-IN" i="1">
                            <a:latin typeface="Cambria Math" panose="02040503050406030204" pitchFamily="18" charset="0"/>
                          </a:rPr>
                          <m:t>=1</m:t>
                        </m:r>
                      </m:sub>
                    </m:sSub>
                  </m:oMath>
                </a14:m>
                <a:r>
                  <a:rPr lang="en-IN" b="0" dirty="0"/>
                  <a:t> </a:t>
                </a: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m:t>
                    </m:r>
                  </m:oMath>
                </a14:m>
                <a:r>
                  <a:rPr lang="en-IN" b="0" dirty="0"/>
                  <a:t> T</a:t>
                </a:r>
              </a:p>
              <a:p>
                <a:pPr marL="0" indent="0">
                  <a:buNone/>
                </a:pPr>
                <a:r>
                  <a:rPr lang="en-IN" dirty="0"/>
                  <a:t>Expanding y</a:t>
                </a:r>
              </a:p>
              <a:p>
                <a:pPr marL="0" indent="0">
                  <a:buNone/>
                </a:pPr>
                <a14:m>
                  <m:oMath xmlns:m="http://schemas.openxmlformats.org/officeDocument/2006/math">
                    <m:r>
                      <a:rPr lang="en-IN" b="0" i="1" smtClean="0">
                        <a:latin typeface="Cambria Math" panose="02040503050406030204" pitchFamily="18" charset="0"/>
                      </a:rPr>
                      <m:t>𝑦</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m:t>​</m:t>
                            </m:r>
                          </m:e>
                        </m:d>
                      </m:e>
                      <m:sub>
                        <m:r>
                          <a:rPr lang="en-IN" b="0" i="1" smtClean="0">
                            <a:latin typeface="Cambria Math" panose="02040503050406030204" pitchFamily="18" charset="0"/>
                          </a:rPr>
                          <m:t>𝑦</m:t>
                        </m:r>
                        <m:r>
                          <a:rPr lang="en-IN" b="0" i="1" smtClean="0">
                            <a:latin typeface="Cambria Math" panose="02040503050406030204" pitchFamily="18" charset="0"/>
                          </a:rPr>
                          <m:t>=0 </m:t>
                        </m:r>
                      </m:sub>
                    </m:sSub>
                    <m:r>
                      <a:rPr lang="en-IN" b="0" i="1" smtClean="0">
                        <a:latin typeface="Cambria Math" panose="02040503050406030204" pitchFamily="18" charset="0"/>
                      </a:rPr>
                      <m:t>∨</m:t>
                    </m:r>
                    <m:r>
                      <a:rPr lang="en-IN" b="0" i="1" smtClean="0">
                        <a:latin typeface="Cambria Math" panose="02040503050406030204" pitchFamily="18" charset="0"/>
                      </a:rPr>
                      <m:t>𝑦</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e>
                      <m:sub>
                        <m:r>
                          <a:rPr lang="en-IN" b="0" i="1" smtClean="0">
                            <a:latin typeface="Cambria Math" panose="02040503050406030204" pitchFamily="18" charset="0"/>
                          </a:rPr>
                          <m:t>𝑦</m:t>
                        </m:r>
                        <m:r>
                          <a:rPr lang="en-IN" b="0" i="1" smtClean="0">
                            <a:latin typeface="Cambria Math" panose="02040503050406030204" pitchFamily="18" charset="0"/>
                          </a:rPr>
                          <m:t>=1</m:t>
                        </m:r>
                      </m:sub>
                    </m:sSub>
                  </m:oMath>
                </a14:m>
                <a:r>
                  <a:rPr lang="en-IN" dirty="0"/>
                  <a:t> </a:t>
                </a:r>
              </a:p>
              <a:p>
                <a:pPr marL="0" indent="0">
                  <a:buNone/>
                </a:pPr>
                <a14:m>
                  <m:oMath xmlns:m="http://schemas.openxmlformats.org/officeDocument/2006/math">
                    <m:r>
                      <a:rPr lang="en-IN" b="0" i="1" smtClean="0">
                        <a:latin typeface="Cambria Math" panose="02040503050406030204" pitchFamily="18" charset="0"/>
                      </a:rPr>
                      <m:t>⊥ ∨</m:t>
                    </m:r>
                  </m:oMath>
                </a14:m>
                <a:r>
                  <a:rPr lang="en-IN" dirty="0"/>
                  <a:t> T = T</a:t>
                </a:r>
              </a:p>
              <a:p>
                <a:pPr marL="0" indent="0">
                  <a:buNone/>
                </a:pPr>
                <a:r>
                  <a:rPr lang="en-IN" dirty="0"/>
                  <a:t>Thus, the formula is satisfiable.</a:t>
                </a:r>
              </a:p>
              <a:p>
                <a:pPr marL="0" indent="0">
                  <a:buNone/>
                </a:pPr>
                <a:endParaRPr lang="en-IN" dirty="0"/>
              </a:p>
            </p:txBody>
          </p:sp>
        </mc:Choice>
        <mc:Fallback>
          <p:sp>
            <p:nvSpPr>
              <p:cNvPr id="3" name="Content Placeholder 2">
                <a:extLst>
                  <a:ext uri="{FF2B5EF4-FFF2-40B4-BE49-F238E27FC236}">
                    <a16:creationId xmlns:a16="http://schemas.microsoft.com/office/drawing/2014/main" id="{2DF93897-3911-BC6C-8266-507D5F5D7A0C}"/>
                  </a:ext>
                </a:extLst>
              </p:cNvPr>
              <p:cNvSpPr>
                <a:spLocks noGrp="1" noRot="1" noChangeAspect="1" noMove="1" noResize="1" noEditPoints="1" noAdjustHandles="1" noChangeArrowheads="1" noChangeShapeType="1" noTextEdit="1"/>
              </p:cNvSpPr>
              <p:nvPr>
                <p:ph idx="1"/>
              </p:nvPr>
            </p:nvSpPr>
            <p:spPr>
              <a:blipFill>
                <a:blip r:embed="rId2"/>
                <a:stretch>
                  <a:fillRect l="-2203" t="-1120"/>
                </a:stretch>
              </a:blipFill>
            </p:spPr>
            <p:txBody>
              <a:bodyPr/>
              <a:lstStyle/>
              <a:p>
                <a:r>
                  <a:rPr lang="en-IN">
                    <a:noFill/>
                  </a:rPr>
                  <a:t> </a:t>
                </a:r>
              </a:p>
            </p:txBody>
          </p:sp>
        </mc:Fallback>
      </mc:AlternateContent>
    </p:spTree>
    <p:extLst>
      <p:ext uri="{BB962C8B-B14F-4D97-AF65-F5344CB8AC3E}">
        <p14:creationId xmlns:p14="http://schemas.microsoft.com/office/powerpoint/2010/main" val="156607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3A59-712A-D4B2-B7FB-492B28350473}"/>
              </a:ext>
            </a:extLst>
          </p:cNvPr>
          <p:cNvSpPr>
            <a:spLocks noGrp="1"/>
          </p:cNvSpPr>
          <p:nvPr>
            <p:ph type="title"/>
          </p:nvPr>
        </p:nvSpPr>
        <p:spPr/>
        <p:txBody>
          <a:bodyPr/>
          <a:lstStyle/>
          <a:p>
            <a:r>
              <a:rPr lang="en-IN" dirty="0"/>
              <a:t>Expansion-based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ECC171-DECD-F65C-01F0-D598764B3B89}"/>
                  </a:ext>
                </a:extLst>
              </p:cNvPr>
              <p:cNvSpPr>
                <a:spLocks noGrp="1"/>
              </p:cNvSpPr>
              <p:nvPr>
                <p:ph idx="1"/>
              </p:nvPr>
            </p:nvSpPr>
            <p:spPr/>
            <p:txBody>
              <a:bodyPr>
                <a:normAutofit/>
              </a:bodyPr>
              <a:lstStyle/>
              <a:p>
                <a:r>
                  <a:rPr lang="en-US" dirty="0"/>
                  <a:t>In the expansion-based method, why are we extending a universally  quantified variable rather than eliminating it</a:t>
                </a:r>
              </a:p>
              <a:p>
                <a:pPr lvl="1"/>
                <a:r>
                  <a:rPr lang="en-US" dirty="0"/>
                  <a:t>Notice that we are introducing an </a:t>
                </a:r>
                <a14:m>
                  <m:oMath xmlns:m="http://schemas.openxmlformats.org/officeDocument/2006/math">
                    <m:r>
                      <a:rPr lang="en-IN" b="0" i="1" smtClean="0">
                        <a:latin typeface="Cambria Math" panose="02040503050406030204" pitchFamily="18" charset="0"/>
                      </a:rPr>
                      <m:t>∨</m:t>
                    </m:r>
                  </m:oMath>
                </a14:m>
                <a:r>
                  <a:rPr lang="en-US" dirty="0"/>
                  <a:t> operator while extending ∃. Therefore, the resulting formula is not in CNF. It means that even if some clauses are not true, the entire formula can still be true. For a given universally quantified variable, </a:t>
                </a:r>
                <a14:m>
                  <m:oMath xmlns:m="http://schemas.openxmlformats.org/officeDocument/2006/math">
                    <m:r>
                      <a:rPr lang="en-US" i="1" dirty="0" smtClean="0">
                        <a:latin typeface="Cambria Math" panose="02040503050406030204" pitchFamily="18" charset="0"/>
                      </a:rPr>
                      <m:t>𝑥</m:t>
                    </m:r>
                  </m:oMath>
                </a14:m>
                <a:r>
                  <a:rPr lang="en-US" dirty="0"/>
                  <a:t>, some clauses can be true for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𝑓𝑎𝑙𝑠𝑒</m:t>
                    </m:r>
                  </m:oMath>
                </a14:m>
                <a:r>
                  <a:rPr lang="en-US" dirty="0"/>
                  <a:t>, and some other clauses may be true for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𝑡𝑟𝑢𝑒</m:t>
                    </m:r>
                  </m:oMath>
                </a14:m>
                <a:r>
                  <a:rPr lang="en-US" dirty="0"/>
                  <a:t>; however, in both cases, the set of clauses that are true may make the whole formula true. Therefore, the satisfiability of the formula indeed depends on </a:t>
                </a:r>
                <a14:m>
                  <m:oMath xmlns:m="http://schemas.openxmlformats.org/officeDocument/2006/math">
                    <m:r>
                      <a:rPr lang="en-US" i="1" dirty="0" smtClean="0">
                        <a:latin typeface="Cambria Math" panose="02040503050406030204" pitchFamily="18" charset="0"/>
                      </a:rPr>
                      <m:t>𝑥</m:t>
                    </m:r>
                  </m:oMath>
                </a14:m>
                <a:r>
                  <a:rPr lang="en-US" dirty="0"/>
                  <a:t>, and we can’t simply ignore it.</a:t>
                </a:r>
                <a:endParaRPr lang="en-IN" dirty="0"/>
              </a:p>
            </p:txBody>
          </p:sp>
        </mc:Choice>
        <mc:Fallback xmlns="">
          <p:sp>
            <p:nvSpPr>
              <p:cNvPr id="3" name="Content Placeholder 2">
                <a:extLst>
                  <a:ext uri="{FF2B5EF4-FFF2-40B4-BE49-F238E27FC236}">
                    <a16:creationId xmlns:a16="http://schemas.microsoft.com/office/drawing/2014/main" id="{C3ECC171-DECD-F65C-01F0-D598764B3B89}"/>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en-IN">
                    <a:noFill/>
                  </a:rPr>
                  <a:t> </a:t>
                </a:r>
              </a:p>
            </p:txBody>
          </p:sp>
        </mc:Fallback>
      </mc:AlternateContent>
    </p:spTree>
    <p:extLst>
      <p:ext uri="{BB962C8B-B14F-4D97-AF65-F5344CB8AC3E}">
        <p14:creationId xmlns:p14="http://schemas.microsoft.com/office/powerpoint/2010/main" val="230736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p:txBody>
          </p:sp>
        </mc:Choice>
        <mc:Fallback xmlns="">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p:spTree>
    <p:extLst>
      <p:ext uri="{BB962C8B-B14F-4D97-AF65-F5344CB8AC3E}">
        <p14:creationId xmlns:p14="http://schemas.microsoft.com/office/powerpoint/2010/main" val="303277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a:p>
                <a:pPr marL="0" indent="0">
                  <a:buNone/>
                </a:pPr>
                <a:r>
                  <a:rPr lang="en-IN" sz="2000" dirty="0"/>
                  <a:t>Expanding y</a:t>
                </a:r>
              </a:p>
              <a:p>
                <a:pPr marL="0" indent="0">
                  <a:buNone/>
                </a:pPr>
                <a14:m>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e>
                    </m:d>
                    <m:sSub>
                      <m:sSubPr>
                        <m:ctrlPr>
                          <a:rPr lang="en-IN" sz="2000" b="0" i="1" smtClean="0">
                            <a:latin typeface="Cambria Math" panose="02040503050406030204" pitchFamily="18" charset="0"/>
                          </a:rPr>
                        </m:ctrlPr>
                      </m:sSubPr>
                      <m:e>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m:t>
                            </m:r>
                          </m:e>
                        </m:d>
                      </m:e>
                      <m:sub>
                        <m:r>
                          <a:rPr lang="en-IN" sz="2000" b="0" i="1" smtClean="0">
                            <a:latin typeface="Cambria Math" panose="02040503050406030204" pitchFamily="18" charset="0"/>
                          </a:rPr>
                          <m:t>𝑦</m:t>
                        </m:r>
                        <m:r>
                          <a:rPr lang="en-IN" sz="2000" b="0" i="1" smtClean="0">
                            <a:latin typeface="Cambria Math" panose="02040503050406030204" pitchFamily="18" charset="0"/>
                          </a:rPr>
                          <m:t>=0</m:t>
                        </m:r>
                      </m:sub>
                    </m:sSub>
                    <m:r>
                      <a:rPr lang="en-IN" sz="2000" b="0" i="1" smtClean="0">
                        <a:latin typeface="Cambria Math" panose="02040503050406030204" pitchFamily="18" charset="0"/>
                      </a:rPr>
                      <m:t>∨</m:t>
                    </m:r>
                  </m:oMath>
                </a14:m>
                <a:r>
                  <a:rPr lang="en-IN" sz="2000" dirty="0"/>
                  <a:t> </a:t>
                </a:r>
                <a14:m>
                  <m:oMath xmlns:m="http://schemas.openxmlformats.org/officeDocument/2006/math">
                    <m:d>
                      <m:dPr>
                        <m:ctrlPr>
                          <a:rPr lang="en-IN" sz="2000" i="1">
                            <a:latin typeface="Cambria Math" panose="02040503050406030204" pitchFamily="18" charset="0"/>
                          </a:rPr>
                        </m:ctrlPr>
                      </m:dPr>
                      <m:e>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i="1">
                                <a:latin typeface="Cambria Math" panose="02040503050406030204" pitchFamily="18" charset="0"/>
                              </a:rPr>
                              <m:t>𝑦</m:t>
                            </m:r>
                          </m:e>
                        </m:d>
                        <m:r>
                          <a:rPr lang="en-IN" sz="2000" i="1">
                            <a:latin typeface="Cambria Math" panose="02040503050406030204" pitchFamily="18" charset="0"/>
                          </a:rPr>
                          <m:t>∧</m:t>
                        </m:r>
                        <m:d>
                          <m:dPr>
                            <m:ctrlPr>
                              <a:rPr lang="en-IN" sz="2000" i="1">
                                <a:latin typeface="Cambria Math" panose="02040503050406030204" pitchFamily="18" charset="0"/>
                              </a:rPr>
                            </m:ctrlPr>
                          </m:dPr>
                          <m:e>
                            <m:r>
                              <a:rPr lang="en-IN" sz="2000" i="1">
                                <a:latin typeface="Cambria Math" panose="02040503050406030204" pitchFamily="18" charset="0"/>
                              </a:rPr>
                              <m:t>¬</m:t>
                            </m:r>
                            <m:r>
                              <a:rPr lang="en-IN" sz="2000" i="1">
                                <a:latin typeface="Cambria Math" panose="02040503050406030204" pitchFamily="18" charset="0"/>
                              </a:rPr>
                              <m:t>𝑥</m:t>
                            </m:r>
                            <m:r>
                              <a:rPr lang="en-IN" sz="2000" i="1">
                                <a:latin typeface="Cambria Math" panose="02040503050406030204" pitchFamily="18" charset="0"/>
                              </a:rPr>
                              <m:t>∨¬</m:t>
                            </m:r>
                            <m:r>
                              <a:rPr lang="en-IN" sz="2000" i="1">
                                <a:latin typeface="Cambria Math" panose="02040503050406030204" pitchFamily="18" charset="0"/>
                              </a:rPr>
                              <m:t>𝑦</m:t>
                            </m:r>
                          </m:e>
                        </m:d>
                      </m:e>
                    </m:d>
                    <m:sSub>
                      <m:sSubPr>
                        <m:ctrlPr>
                          <a:rPr lang="en-IN" sz="2000" i="1">
                            <a:latin typeface="Cambria Math" panose="02040503050406030204" pitchFamily="18" charset="0"/>
                          </a:rPr>
                        </m:ctrlPr>
                      </m:sSubPr>
                      <m:e>
                        <m:d>
                          <m:dPr>
                            <m:begChr m:val=""/>
                            <m:endChr m:val="|"/>
                            <m:ctrlPr>
                              <a:rPr lang="en-IN" sz="2000" i="1">
                                <a:latin typeface="Cambria Math" panose="02040503050406030204" pitchFamily="18" charset="0"/>
                              </a:rPr>
                            </m:ctrlPr>
                          </m:dPr>
                          <m:e>
                            <m:r>
                              <a:rPr lang="en-IN" sz="2000" i="1">
                                <a:latin typeface="Cambria Math" panose="02040503050406030204" pitchFamily="18" charset="0"/>
                              </a:rPr>
                              <m:t>​</m:t>
                            </m:r>
                          </m:e>
                        </m:d>
                      </m:e>
                      <m:sub>
                        <m:r>
                          <a:rPr lang="en-IN" sz="2000" i="1">
                            <a:latin typeface="Cambria Math" panose="02040503050406030204" pitchFamily="18" charset="0"/>
                          </a:rPr>
                          <m:t>𝑦</m:t>
                        </m:r>
                        <m:r>
                          <a:rPr lang="en-IN" sz="2000" i="1">
                            <a:latin typeface="Cambria Math" panose="02040503050406030204" pitchFamily="18" charset="0"/>
                          </a:rPr>
                          <m:t>=1</m:t>
                        </m:r>
                      </m:sub>
                    </m:sSub>
                  </m:oMath>
                </a14:m>
                <a:endParaRPr lang="en-IN" sz="2000" dirty="0"/>
              </a:p>
              <a:p>
                <a:pPr marL="0" indent="0">
                  <a:buNone/>
                </a:pPr>
                <a:endParaRPr lang="en-IN" sz="2000" dirty="0"/>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 </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m:t>
                          </m:r>
                          <m:r>
                            <a:rPr lang="en-IN" sz="2000" b="0" i="1" smtClean="0">
                              <a:latin typeface="Cambria Math" panose="02040503050406030204" pitchFamily="18" charset="0"/>
                            </a:rPr>
                            <m:t>𝑥</m:t>
                          </m:r>
                        </m:e>
                      </m:d>
                    </m:oMath>
                  </m:oMathPara>
                </a14:m>
                <a:endParaRPr lang="en-IN" sz="2000" b="0" dirty="0"/>
              </a:p>
              <a:p>
                <a:pPr marL="0" indent="0">
                  <a:buNone/>
                </a:pPr>
                <a:endParaRPr lang="en-IN" sz="2000" dirty="0"/>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𝐸𝑥𝑝𝑎𝑛𝑑𝑖𝑛𝑔</m:t>
                      </m:r>
                      <m:r>
                        <a:rPr lang="en-IN" sz="2000" b="0" i="1" smtClean="0">
                          <a:latin typeface="Cambria Math" panose="02040503050406030204" pitchFamily="18" charset="0"/>
                        </a:rPr>
                        <m:t> </m:t>
                      </m:r>
                      <m:r>
                        <a:rPr lang="en-IN" sz="2000" b="0" i="1" smtClean="0">
                          <a:latin typeface="Cambria Math" panose="02040503050406030204" pitchFamily="18" charset="0"/>
                        </a:rPr>
                        <m:t>𝑥</m:t>
                      </m:r>
                    </m:oMath>
                  </m:oMathPara>
                </a14:m>
                <a:endParaRPr lang="en-IN" sz="2000" b="0" dirty="0"/>
              </a:p>
              <a:p>
                <a:pPr marL="0" indent="0">
                  <a:buNone/>
                </a:pPr>
                <a14:m>
                  <m:oMathPara xmlns:m="http://schemas.openxmlformats.org/officeDocument/2006/math">
                    <m:oMathParaPr>
                      <m:jc m:val="left"/>
                    </m:oMathParaPr>
                    <m:oMath xmlns:m="http://schemas.openxmlformats.org/officeDocument/2006/math">
                      <m:d>
                        <m:dPr>
                          <m:ctrlPr>
                            <a:rPr lang="en-IN" sz="2000" b="0" i="1" smtClean="0">
                              <a:latin typeface="Cambria Math" panose="02040503050406030204" pitchFamily="18" charset="0"/>
                            </a:rPr>
                          </m:ctrlPr>
                        </m:dPr>
                        <m:e>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m:t>
                              </m:r>
                              <m:r>
                                <a:rPr lang="en-IN" sz="2000" b="0" i="1" smtClean="0">
                                  <a:latin typeface="Cambria Math" panose="02040503050406030204" pitchFamily="18" charset="0"/>
                                </a:rPr>
                                <m:t>𝑥</m:t>
                              </m:r>
                            </m:e>
                          </m:d>
                        </m:e>
                      </m:d>
                      <m:sSub>
                        <m:sSubPr>
                          <m:ctrlPr>
                            <a:rPr lang="en-IN" sz="2000" b="0" i="1" smtClean="0">
                              <a:latin typeface="Cambria Math" panose="02040503050406030204" pitchFamily="18" charset="0"/>
                            </a:rPr>
                          </m:ctrlPr>
                        </m:sSubPr>
                        <m:e>
                          <m:d>
                            <m:dPr>
                              <m:begChr m:val=""/>
                              <m:endChr m:val="|"/>
                              <m:ctrlPr>
                                <a:rPr lang="en-IN" sz="2000" b="0" i="1" smtClean="0">
                                  <a:latin typeface="Cambria Math" panose="02040503050406030204" pitchFamily="18" charset="0"/>
                                </a:rPr>
                              </m:ctrlPr>
                            </m:dPr>
                            <m:e>
                              <m:r>
                                <a:rPr lang="en-IN"/>
                                <m:t>​</m:t>
                              </m:r>
                            </m:e>
                          </m:d>
                        </m:e>
                        <m:sub>
                          <m:r>
                            <a:rPr lang="en-IN" sz="2000" b="0" i="1" smtClean="0">
                              <a:latin typeface="Cambria Math" panose="02040503050406030204" pitchFamily="18" charset="0"/>
                            </a:rPr>
                            <m:t>𝑥</m:t>
                          </m:r>
                          <m:r>
                            <a:rPr lang="en-IN" sz="2000" b="0" i="1" smtClean="0">
                              <a:latin typeface="Cambria Math" panose="02040503050406030204" pitchFamily="18" charset="0"/>
                            </a:rPr>
                            <m:t>=0</m:t>
                          </m:r>
                        </m:sub>
                      </m:sSub>
                      <m:r>
                        <a:rPr lang="en-IN" sz="2000" b="0" i="1" smtClean="0">
                          <a:latin typeface="Cambria Math" panose="02040503050406030204" pitchFamily="18" charset="0"/>
                        </a:rPr>
                        <m:t>∧(</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m:t>
                      </m:r>
                      <m:d>
                        <m:dPr>
                          <m:ctrlPr>
                            <a:rPr lang="en-IN" sz="2000" i="1">
                              <a:latin typeface="Cambria Math" panose="02040503050406030204" pitchFamily="18" charset="0"/>
                            </a:rPr>
                          </m:ctrlPr>
                        </m:dPr>
                        <m:e>
                          <m:r>
                            <a:rPr lang="en-IN" sz="2000" i="1">
                              <a:latin typeface="Cambria Math" panose="02040503050406030204" pitchFamily="18" charset="0"/>
                            </a:rPr>
                            <m:t>¬</m:t>
                          </m:r>
                          <m:r>
                            <a:rPr lang="en-IN" sz="2000" i="1">
                              <a:latin typeface="Cambria Math" panose="02040503050406030204" pitchFamily="18" charset="0"/>
                            </a:rPr>
                            <m:t>𝑥</m:t>
                          </m:r>
                        </m:e>
                      </m:d>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d>
                            <m:dPr>
                              <m:begChr m:val=""/>
                              <m:endChr m:val="|"/>
                              <m:ctrlPr>
                                <a:rPr lang="en-IN" sz="2000" b="0" i="1" smtClean="0">
                                  <a:latin typeface="Cambria Math" panose="02040503050406030204" pitchFamily="18" charset="0"/>
                                </a:rPr>
                              </m:ctrlPr>
                            </m:dPr>
                            <m:e>
                              <m:r>
                                <a:rPr lang="en-IN" sz="2000" i="1">
                                  <a:latin typeface="Cambria Math" panose="02040503050406030204" pitchFamily="18" charset="0"/>
                                </a:rPr>
                                <m:t>​</m:t>
                              </m:r>
                            </m:e>
                          </m:d>
                        </m:e>
                        <m:sub>
                          <m:r>
                            <a:rPr lang="en-IN" sz="2000" b="0" i="1" smtClean="0">
                              <a:latin typeface="Cambria Math" panose="02040503050406030204" pitchFamily="18" charset="0"/>
                            </a:rPr>
                            <m:t>𝑥</m:t>
                          </m:r>
                          <m:r>
                            <a:rPr lang="en-IN" sz="2000" b="0" i="1" smtClean="0">
                              <a:latin typeface="Cambria Math" panose="02040503050406030204" pitchFamily="18" charset="0"/>
                            </a:rPr>
                            <m:t>=1</m:t>
                          </m:r>
                        </m:sub>
                      </m:sSub>
                      <m:r>
                        <a:rPr lang="en-IN" sz="2000" b="0" i="1" smtClean="0">
                          <a:latin typeface="Cambria Math" panose="02040503050406030204" pitchFamily="18" charset="0"/>
                        </a:rPr>
                        <m:t> </m:t>
                      </m:r>
                    </m:oMath>
                  </m:oMathPara>
                </a14:m>
                <a:endParaRPr lang="en-IN" sz="2000" dirty="0"/>
              </a:p>
              <a:p>
                <a:pPr marL="0" indent="0">
                  <a:buNone/>
                </a:pPr>
                <a:r>
                  <a:rPr lang="en-IN" sz="2000" dirty="0"/>
                  <a:t>T</a:t>
                </a:r>
              </a:p>
              <a:p>
                <a:pPr marL="0" indent="0">
                  <a:buNone/>
                </a:pPr>
                <a:r>
                  <a:rPr lang="en-IN" sz="2000" dirty="0"/>
                  <a:t>Thus, satisfiable.</a:t>
                </a:r>
              </a:p>
              <a:p>
                <a:pPr marL="0" indent="0">
                  <a:buNone/>
                </a:pPr>
                <a:endParaRPr lang="en-IN" sz="2000" dirty="0"/>
              </a:p>
              <a:p>
                <a:pPr marL="0" indent="0">
                  <a:buNone/>
                </a:pPr>
                <a:endParaRPr lang="en-IN" sz="2000" dirty="0"/>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b="-6863"/>
                </a:stretch>
              </a:blipFill>
            </p:spPr>
            <p:txBody>
              <a:bodyPr/>
              <a:lstStyle/>
              <a:p>
                <a:r>
                  <a:rPr lang="en-IN">
                    <a:noFill/>
                  </a:rPr>
                  <a:t> </a:t>
                </a:r>
              </a:p>
            </p:txBody>
          </p:sp>
        </mc:Fallback>
      </mc:AlternateContent>
    </p:spTree>
    <p:extLst>
      <p:ext uri="{BB962C8B-B14F-4D97-AF65-F5344CB8AC3E}">
        <p14:creationId xmlns:p14="http://schemas.microsoft.com/office/powerpoint/2010/main" val="91440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p:txBody>
          </p:sp>
        </mc:Choice>
        <mc:Fallback xmlns="">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p:spTree>
    <p:extLst>
      <p:ext uri="{BB962C8B-B14F-4D97-AF65-F5344CB8AC3E}">
        <p14:creationId xmlns:p14="http://schemas.microsoft.com/office/powerpoint/2010/main" val="3386560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lnSpcReduction="10000"/>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a:p>
                <a:pPr marL="0" indent="0">
                  <a:buNone/>
                </a:pPr>
                <a:endParaRPr lang="en-IN" sz="2000" dirty="0"/>
              </a:p>
              <a:p>
                <a:pPr marL="0" indent="0">
                  <a:buNone/>
                </a:pPr>
                <a:r>
                  <a:rPr lang="en-IN" sz="2000" dirty="0"/>
                  <a:t>Expanding x</a:t>
                </a:r>
              </a:p>
              <a:p>
                <a:pPr marL="0" indent="0">
                  <a:buNone/>
                </a:pPr>
                <a14:m>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a14:m>
                <a:r>
                  <a:rPr lang="en-IN" sz="2000" dirty="0"/>
                  <a:t>  </a:t>
                </a:r>
                <a14:m>
                  <m:oMath xmlns:m="http://schemas.openxmlformats.org/officeDocument/2006/math">
                    <m:d>
                      <m:dPr>
                        <m:ctrlPr>
                          <a:rPr lang="en-IN" sz="2000" b="0" i="1" dirty="0" smtClean="0">
                            <a:latin typeface="Cambria Math" panose="02040503050406030204" pitchFamily="18" charset="0"/>
                          </a:rPr>
                        </m:ctrlPr>
                      </m:dPr>
                      <m:e>
                        <m:d>
                          <m:dPr>
                            <m:ctrlPr>
                              <a:rPr lang="en-IN" sz="2000" b="0" i="1" dirty="0" smtClean="0">
                                <a:latin typeface="Cambria Math" panose="02040503050406030204" pitchFamily="18" charset="0"/>
                              </a:rPr>
                            </m:ctrlPr>
                          </m:dPr>
                          <m:e>
                            <m:r>
                              <a:rPr lang="en-IN" sz="2000" b="0" i="1" dirty="0" smtClean="0">
                                <a:latin typeface="Cambria Math" panose="02040503050406030204" pitchFamily="18" charset="0"/>
                              </a:rPr>
                              <m:t>𝑥</m:t>
                            </m:r>
                            <m:r>
                              <a:rPr lang="en-IN" sz="2000" b="0" i="1" dirty="0" smtClean="0">
                                <a:latin typeface="Cambria Math" panose="02040503050406030204" pitchFamily="18" charset="0"/>
                              </a:rPr>
                              <m:t>∨</m:t>
                            </m:r>
                            <m:r>
                              <a:rPr lang="en-IN" sz="2000" b="0" i="1" dirty="0" smtClean="0">
                                <a:latin typeface="Cambria Math" panose="02040503050406030204" pitchFamily="18" charset="0"/>
                              </a:rPr>
                              <m:t>𝑦</m:t>
                            </m:r>
                          </m:e>
                        </m:d>
                        <m:r>
                          <a:rPr lang="en-IN" sz="2000" b="0" i="1" dirty="0" smtClean="0">
                            <a:latin typeface="Cambria Math" panose="02040503050406030204" pitchFamily="18" charset="0"/>
                          </a:rPr>
                          <m:t>∧</m:t>
                        </m:r>
                        <m:d>
                          <m:dPr>
                            <m:ctrlPr>
                              <a:rPr lang="en-IN" sz="2000" b="0" i="1" dirty="0" smtClean="0">
                                <a:latin typeface="Cambria Math" panose="02040503050406030204" pitchFamily="18" charset="0"/>
                              </a:rPr>
                            </m:ctrlPr>
                          </m:dPr>
                          <m:e>
                            <m:r>
                              <a:rPr lang="en-IN" sz="2000" b="0" i="1" dirty="0" smtClean="0">
                                <a:latin typeface="Cambria Math" panose="02040503050406030204" pitchFamily="18" charset="0"/>
                              </a:rPr>
                              <m:t>¬</m:t>
                            </m:r>
                            <m:r>
                              <a:rPr lang="en-IN" sz="2000" b="0" i="1" dirty="0" smtClean="0">
                                <a:latin typeface="Cambria Math" panose="02040503050406030204" pitchFamily="18" charset="0"/>
                              </a:rPr>
                              <m:t>𝑥</m:t>
                            </m:r>
                            <m:r>
                              <a:rPr lang="en-IN" sz="2000" b="0" i="1" dirty="0" smtClean="0">
                                <a:latin typeface="Cambria Math" panose="02040503050406030204" pitchFamily="18" charset="0"/>
                              </a:rPr>
                              <m:t>∨¬</m:t>
                            </m:r>
                            <m:r>
                              <a:rPr lang="en-IN" sz="2000" b="0" i="1" dirty="0" smtClean="0">
                                <a:latin typeface="Cambria Math" panose="02040503050406030204" pitchFamily="18" charset="0"/>
                              </a:rPr>
                              <m:t>𝑦</m:t>
                            </m:r>
                          </m:e>
                        </m:d>
                      </m:e>
                    </m:d>
                    <m:sSub>
                      <m:sSubPr>
                        <m:ctrlPr>
                          <a:rPr lang="en-IN" sz="2000" b="0" i="1" dirty="0" smtClean="0">
                            <a:latin typeface="Cambria Math" panose="02040503050406030204" pitchFamily="18" charset="0"/>
                          </a:rPr>
                        </m:ctrlPr>
                      </m:sSubPr>
                      <m:e>
                        <m:d>
                          <m:dPr>
                            <m:begChr m:val=""/>
                            <m:endChr m:val="|"/>
                            <m:ctrlPr>
                              <a:rPr lang="en-IN" sz="2000" b="0" i="1" dirty="0" smtClean="0">
                                <a:latin typeface="Cambria Math" panose="02040503050406030204" pitchFamily="18" charset="0"/>
                              </a:rPr>
                            </m:ctrlPr>
                          </m:dPr>
                          <m:e>
                            <m:r>
                              <a:rPr lang="en-IN"/>
                              <m:t>​</m:t>
                            </m:r>
                          </m:e>
                        </m:d>
                      </m:e>
                      <m:sub>
                        <m:r>
                          <a:rPr lang="en-IN" sz="2000" b="0" i="1" dirty="0" smtClean="0">
                            <a:latin typeface="Cambria Math" panose="02040503050406030204" pitchFamily="18" charset="0"/>
                          </a:rPr>
                          <m:t>𝑥</m:t>
                        </m:r>
                        <m:r>
                          <a:rPr lang="en-IN" sz="2000" b="0" i="1" dirty="0" smtClean="0">
                            <a:latin typeface="Cambria Math" panose="02040503050406030204" pitchFamily="18" charset="0"/>
                          </a:rPr>
                          <m:t>=</m:t>
                        </m:r>
                        <m:r>
                          <a:rPr lang="en-IN" sz="2000" b="0" i="1" dirty="0" smtClean="0">
                            <a:latin typeface="Cambria Math" panose="02040503050406030204" pitchFamily="18" charset="0"/>
                          </a:rPr>
                          <m:t>0</m:t>
                        </m:r>
                      </m:sub>
                    </m:sSub>
                    <m:r>
                      <a:rPr lang="en-IN" sz="2000" b="0" i="1" dirty="0" smtClean="0">
                        <a:latin typeface="Cambria Math" panose="02040503050406030204" pitchFamily="18" charset="0"/>
                      </a:rPr>
                      <m:t>∧</m:t>
                    </m:r>
                  </m:oMath>
                </a14:m>
                <a:r>
                  <a:rPr lang="en-IN" sz="2000" dirty="0"/>
                  <a:t> </a:t>
                </a:r>
                <a14:m>
                  <m:oMath xmlns:m="http://schemas.openxmlformats.org/officeDocument/2006/math">
                    <m:d>
                      <m:dPr>
                        <m:ctrlPr>
                          <a:rPr lang="en-IN" sz="2000" i="1" dirty="0">
                            <a:latin typeface="Cambria Math" panose="02040503050406030204" pitchFamily="18" charset="0"/>
                          </a:rPr>
                        </m:ctrlPr>
                      </m:dPr>
                      <m:e>
                        <m:d>
                          <m:dPr>
                            <m:ctrlPr>
                              <a:rPr lang="en-IN" sz="2000" i="1" dirty="0">
                                <a:latin typeface="Cambria Math" panose="02040503050406030204" pitchFamily="18" charset="0"/>
                              </a:rPr>
                            </m:ctrlPr>
                          </m:dPr>
                          <m:e>
                            <m:r>
                              <a:rPr lang="en-IN" sz="2000" i="1" dirty="0">
                                <a:latin typeface="Cambria Math" panose="02040503050406030204" pitchFamily="18" charset="0"/>
                              </a:rPr>
                              <m:t>𝑥</m:t>
                            </m:r>
                            <m:r>
                              <a:rPr lang="en-IN" sz="2000" i="1" dirty="0">
                                <a:latin typeface="Cambria Math" panose="02040503050406030204" pitchFamily="18" charset="0"/>
                              </a:rPr>
                              <m:t>∨</m:t>
                            </m:r>
                            <m:r>
                              <a:rPr lang="en-IN" sz="2000" i="1" dirty="0">
                                <a:latin typeface="Cambria Math" panose="02040503050406030204" pitchFamily="18" charset="0"/>
                              </a:rPr>
                              <m:t>𝑦</m:t>
                            </m:r>
                          </m:e>
                        </m:d>
                        <m:r>
                          <a:rPr lang="en-IN" sz="2000" i="1" dirty="0">
                            <a:latin typeface="Cambria Math" panose="02040503050406030204" pitchFamily="18" charset="0"/>
                          </a:rPr>
                          <m:t>∧</m:t>
                        </m:r>
                        <m:d>
                          <m:dPr>
                            <m:ctrlPr>
                              <a:rPr lang="en-IN" sz="2000" i="1" dirty="0">
                                <a:latin typeface="Cambria Math" panose="02040503050406030204" pitchFamily="18" charset="0"/>
                              </a:rPr>
                            </m:ctrlPr>
                          </m:dPr>
                          <m:e>
                            <m:r>
                              <a:rPr lang="en-IN" sz="2000" i="1" dirty="0">
                                <a:latin typeface="Cambria Math" panose="02040503050406030204" pitchFamily="18" charset="0"/>
                              </a:rPr>
                              <m:t>¬</m:t>
                            </m:r>
                            <m:r>
                              <a:rPr lang="en-IN" sz="2000" i="1" dirty="0">
                                <a:latin typeface="Cambria Math" panose="02040503050406030204" pitchFamily="18" charset="0"/>
                              </a:rPr>
                              <m:t>𝑥</m:t>
                            </m:r>
                            <m:r>
                              <a:rPr lang="en-IN" sz="2000" i="1" dirty="0">
                                <a:latin typeface="Cambria Math" panose="02040503050406030204" pitchFamily="18" charset="0"/>
                              </a:rPr>
                              <m:t>∨¬</m:t>
                            </m:r>
                            <m:r>
                              <a:rPr lang="en-IN" sz="2000" i="1" dirty="0">
                                <a:latin typeface="Cambria Math" panose="02040503050406030204" pitchFamily="18" charset="0"/>
                              </a:rPr>
                              <m:t>𝑦</m:t>
                            </m:r>
                          </m:e>
                        </m:d>
                      </m:e>
                    </m:d>
                    <m:sSub>
                      <m:sSubPr>
                        <m:ctrlPr>
                          <a:rPr lang="en-IN" sz="2000" i="1" dirty="0">
                            <a:latin typeface="Cambria Math" panose="02040503050406030204" pitchFamily="18" charset="0"/>
                          </a:rPr>
                        </m:ctrlPr>
                      </m:sSubPr>
                      <m:e>
                        <m:d>
                          <m:dPr>
                            <m:begChr m:val=""/>
                            <m:endChr m:val="|"/>
                            <m:ctrlPr>
                              <a:rPr lang="en-IN" sz="2000" i="1" dirty="0">
                                <a:latin typeface="Cambria Math" panose="02040503050406030204" pitchFamily="18" charset="0"/>
                              </a:rPr>
                            </m:ctrlPr>
                          </m:dPr>
                          <m:e>
                            <m:r>
                              <a:rPr lang="en-IN" sz="2000">
                                <a:latin typeface="Cambria Math" panose="02040503050406030204" pitchFamily="18" charset="0"/>
                              </a:rPr>
                              <m:t>​</m:t>
                            </m:r>
                          </m:e>
                        </m:d>
                      </m:e>
                      <m:sub>
                        <m:r>
                          <a:rPr lang="en-IN" sz="2000" i="1" dirty="0">
                            <a:latin typeface="Cambria Math" panose="02040503050406030204" pitchFamily="18" charset="0"/>
                          </a:rPr>
                          <m:t>𝑥</m:t>
                        </m:r>
                        <m:r>
                          <a:rPr lang="en-IN" sz="2000" i="1" dirty="0">
                            <a:latin typeface="Cambria Math" panose="02040503050406030204" pitchFamily="18" charset="0"/>
                          </a:rPr>
                          <m:t>=</m:t>
                        </m:r>
                        <m:r>
                          <a:rPr lang="en-IN" sz="2000" b="0" i="1" dirty="0" smtClean="0">
                            <a:latin typeface="Cambria Math" panose="02040503050406030204" pitchFamily="18" charset="0"/>
                          </a:rPr>
                          <m:t>1</m:t>
                        </m:r>
                      </m:sub>
                    </m:sSub>
                  </m:oMath>
                </a14:m>
                <a:endParaRPr lang="en-IN" sz="2000" dirty="0"/>
              </a:p>
              <a:p>
                <a:pPr marL="0" indent="0">
                  <a:buNone/>
                </a:pPr>
                <a:endParaRPr lang="en-IN" sz="2000" dirty="0"/>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 </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𝑦</m:t>
                          </m:r>
                        </m:e>
                      </m:d>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m:t>
                          </m:r>
                          <m:r>
                            <a:rPr lang="en-IN" sz="2000" b="0" i="1" smtClean="0">
                              <a:latin typeface="Cambria Math" panose="02040503050406030204" pitchFamily="18" charset="0"/>
                            </a:rPr>
                            <m:t>𝑦</m:t>
                          </m:r>
                        </m:e>
                      </m:d>
                    </m:oMath>
                  </m:oMathPara>
                </a14:m>
                <a:endParaRPr lang="en-IN" sz="2000" b="0" dirty="0"/>
              </a:p>
              <a:p>
                <a:pPr marL="0" indent="0">
                  <a:buNone/>
                </a:pPr>
                <a:endParaRPr lang="en-IN" sz="2000" dirty="0"/>
              </a:p>
              <a:p>
                <a:pPr marL="0" indent="0">
                  <a:buNone/>
                </a:pPr>
                <a:r>
                  <a:rPr lang="en-IN" sz="2000" dirty="0"/>
                  <a:t>Expanding y</a:t>
                </a:r>
              </a:p>
              <a:p>
                <a:pPr marL="0" indent="0">
                  <a:buNone/>
                </a:pPr>
                <a14:m>
                  <m:oMathPara xmlns:m="http://schemas.openxmlformats.org/officeDocument/2006/math">
                    <m:oMathParaPr>
                      <m:jc m:val="left"/>
                    </m:oMathParaPr>
                    <m:oMath xmlns:m="http://schemas.openxmlformats.org/officeDocument/2006/math">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𝑦</m:t>
                          </m:r>
                        </m:e>
                      </m:d>
                      <m:sSub>
                        <m:sSubPr>
                          <m:ctrlPr>
                            <a:rPr lang="en-IN" sz="2000" b="0" i="1" smtClean="0">
                              <a:latin typeface="Cambria Math" panose="02040503050406030204" pitchFamily="18" charset="0"/>
                            </a:rPr>
                          </m:ctrlPr>
                        </m:sSubPr>
                        <m:e>
                          <m:d>
                            <m:dPr>
                              <m:begChr m:val=""/>
                              <m:endChr m:val="|"/>
                              <m:ctrlPr>
                                <a:rPr lang="en-IN" sz="2000" b="0" i="1" smtClean="0">
                                  <a:latin typeface="Cambria Math" panose="02040503050406030204" pitchFamily="18" charset="0"/>
                                </a:rPr>
                              </m:ctrlPr>
                            </m:dPr>
                            <m:e>
                              <m:r>
                                <a:rPr lang="en-IN"/>
                                <m:t>​</m:t>
                              </m:r>
                            </m:e>
                          </m:d>
                        </m:e>
                        <m:sub>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0</m:t>
                          </m:r>
                        </m:sub>
                      </m:sSub>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𝑦</m:t>
                          </m:r>
                        </m:e>
                      </m:d>
                      <m:sSub>
                        <m:sSubPr>
                          <m:ctrlPr>
                            <a:rPr lang="en-IN" sz="2000" b="0" i="1" smtClean="0">
                              <a:latin typeface="Cambria Math" panose="02040503050406030204" pitchFamily="18" charset="0"/>
                            </a:rPr>
                          </m:ctrlPr>
                        </m:sSubPr>
                        <m:e>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m:t>
                              </m:r>
                            </m:e>
                          </m:d>
                        </m:e>
                        <m:sub>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1</m:t>
                          </m:r>
                        </m:sub>
                      </m:sSub>
                    </m:oMath>
                  </m:oMathPara>
                </a14:m>
                <a:endParaRPr lang="en-IN"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oMath>
                  </m:oMathPara>
                </a14:m>
                <a:endParaRPr lang="en-IN" sz="2000" b="0" i="1" dirty="0">
                  <a:latin typeface="Cambria Math" panose="02040503050406030204" pitchFamily="18" charset="0"/>
                </a:endParaRPr>
              </a:p>
              <a:p>
                <a:pPr marL="0" indent="0">
                  <a:buNone/>
                </a:pPr>
                <a:r>
                  <a:rPr lang="en-IN" sz="2000" b="0" dirty="0"/>
                  <a:t>Thus, unsatisfiable.</a:t>
                </a:r>
                <a14:m>
                  <m:oMath xmlns:m="http://schemas.openxmlformats.org/officeDocument/2006/math">
                    <m:r>
                      <a:rPr lang="en-IN" sz="2000" b="0" i="1" smtClean="0">
                        <a:latin typeface="Cambria Math" panose="02040503050406030204" pitchFamily="18" charset="0"/>
                      </a:rPr>
                      <m:t> </m:t>
                    </m:r>
                  </m:oMath>
                </a14:m>
                <a:endParaRPr lang="en-IN" sz="2000" dirty="0"/>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2101" b="-13866"/>
                </a:stretch>
              </a:blipFill>
            </p:spPr>
            <p:txBody>
              <a:bodyPr/>
              <a:lstStyle/>
              <a:p>
                <a:r>
                  <a:rPr lang="en-IN">
                    <a:noFill/>
                  </a:rPr>
                  <a:t> </a:t>
                </a:r>
              </a:p>
            </p:txBody>
          </p:sp>
        </mc:Fallback>
      </mc:AlternateContent>
    </p:spTree>
    <p:extLst>
      <p:ext uri="{BB962C8B-B14F-4D97-AF65-F5344CB8AC3E}">
        <p14:creationId xmlns:p14="http://schemas.microsoft.com/office/powerpoint/2010/main" val="3098747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8D3-B99A-CB4B-6E9B-9A699F7661BC}"/>
              </a:ext>
            </a:extLst>
          </p:cNvPr>
          <p:cNvSpPr>
            <a:spLocks noGrp="1"/>
          </p:cNvSpPr>
          <p:nvPr>
            <p:ph type="title"/>
          </p:nvPr>
        </p:nvSpPr>
        <p:spPr/>
        <p:txBody>
          <a:bodyPr/>
          <a:lstStyle/>
          <a:p>
            <a:r>
              <a:rPr lang="en-IN" dirty="0"/>
              <a:t>Time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45987C-46BB-0797-0A1B-C10AAA86D8A6}"/>
                  </a:ext>
                </a:extLst>
              </p:cNvPr>
              <p:cNvSpPr>
                <a:spLocks noGrp="1"/>
              </p:cNvSpPr>
              <p:nvPr>
                <p:ph idx="1"/>
              </p:nvPr>
            </p:nvSpPr>
            <p:spPr/>
            <p:txBody>
              <a:bodyPr/>
              <a:lstStyle/>
              <a:p>
                <a:r>
                  <a:rPr lang="en-IN" dirty="0"/>
                  <a:t>Let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𝑚</m:t>
                    </m:r>
                  </m:oMath>
                </a14:m>
                <a:r>
                  <a:rPr lang="en-IN" dirty="0"/>
                  <a:t> denote the number of quantifiers and the clauses, respectively.</a:t>
                </a:r>
              </a:p>
              <a:p>
                <a:r>
                  <a:rPr lang="en-IN" dirty="0"/>
                  <a:t>What would be the worst-case time complexity?</a:t>
                </a:r>
              </a:p>
              <a:p>
                <a:r>
                  <a:rPr lang="en-IN" dirty="0"/>
                  <a:t>After eliminating the an existential/universal quantified variable </a:t>
                </a:r>
                <a14:m>
                  <m:oMath xmlns:m="http://schemas.openxmlformats.org/officeDocument/2006/math">
                    <m:r>
                      <a:rPr lang="en-IN" i="1" dirty="0" smtClean="0">
                        <a:latin typeface="Cambria Math" panose="02040503050406030204" pitchFamily="18" charset="0"/>
                      </a:rPr>
                      <m:t>𝑥</m:t>
                    </m:r>
                  </m:oMath>
                </a14:m>
                <a:r>
                  <a:rPr lang="en-IN" dirty="0"/>
                  <a:t> the number of clauses may become </a:t>
                </a: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𝑚</m:t>
                    </m:r>
                  </m:oMath>
                </a14:m>
                <a:r>
                  <a:rPr lang="en-IN" dirty="0"/>
                  <a:t> in the worst case</a:t>
                </a:r>
              </a:p>
            </p:txBody>
          </p:sp>
        </mc:Choice>
        <mc:Fallback>
          <p:sp>
            <p:nvSpPr>
              <p:cNvPr id="3" name="Content Placeholder 2">
                <a:extLst>
                  <a:ext uri="{FF2B5EF4-FFF2-40B4-BE49-F238E27FC236}">
                    <a16:creationId xmlns:a16="http://schemas.microsoft.com/office/drawing/2014/main" id="{8F45987C-46BB-0797-0A1B-C10AAA86D8A6}"/>
                  </a:ext>
                </a:extLst>
              </p:cNvPr>
              <p:cNvSpPr>
                <a:spLocks noGrp="1" noRot="1" noChangeAspect="1" noMove="1" noResize="1" noEditPoints="1" noAdjustHandles="1" noChangeArrowheads="1" noChangeShapeType="1" noTextEdit="1"/>
              </p:cNvSpPr>
              <p:nvPr>
                <p:ph idx="1"/>
              </p:nvPr>
            </p:nvSpPr>
            <p:spPr>
              <a:blipFill>
                <a:blip r:embed="rId2"/>
                <a:stretch>
                  <a:fillRect l="-1043" t="-2241" r="-1739"/>
                </a:stretch>
              </a:blipFill>
            </p:spPr>
            <p:txBody>
              <a:bodyPr/>
              <a:lstStyle/>
              <a:p>
                <a:r>
                  <a:rPr lang="en-IN">
                    <a:noFill/>
                  </a:rPr>
                  <a:t> </a:t>
                </a:r>
              </a:p>
            </p:txBody>
          </p:sp>
        </mc:Fallback>
      </mc:AlternateContent>
    </p:spTree>
    <p:extLst>
      <p:ext uri="{BB962C8B-B14F-4D97-AF65-F5344CB8AC3E}">
        <p14:creationId xmlns:p14="http://schemas.microsoft.com/office/powerpoint/2010/main" val="50270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8D3-B99A-CB4B-6E9B-9A699F7661BC}"/>
              </a:ext>
            </a:extLst>
          </p:cNvPr>
          <p:cNvSpPr>
            <a:spLocks noGrp="1"/>
          </p:cNvSpPr>
          <p:nvPr>
            <p:ph type="title"/>
          </p:nvPr>
        </p:nvSpPr>
        <p:spPr/>
        <p:txBody>
          <a:bodyPr/>
          <a:lstStyle/>
          <a:p>
            <a:r>
              <a:rPr lang="en-IN" dirty="0"/>
              <a:t>Time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45987C-46BB-0797-0A1B-C10AAA86D8A6}"/>
                  </a:ext>
                </a:extLst>
              </p:cNvPr>
              <p:cNvSpPr>
                <a:spLocks noGrp="1"/>
              </p:cNvSpPr>
              <p:nvPr>
                <p:ph idx="1"/>
              </p:nvPr>
            </p:nvSpPr>
            <p:spPr/>
            <p:txBody>
              <a:bodyPr>
                <a:normAutofit lnSpcReduction="10000"/>
              </a:bodyPr>
              <a:lstStyle/>
              <a:p>
                <a:r>
                  <a:rPr lang="en-IN" dirty="0"/>
                  <a:t>After the first elimination the number of clauses can be </a:t>
                </a: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𝑚</m:t>
                    </m:r>
                  </m:oMath>
                </a14:m>
                <a:endParaRPr lang="en-IN" dirty="0"/>
              </a:p>
              <a:p>
                <a:endParaRPr lang="en-IN" dirty="0"/>
              </a:p>
              <a:p>
                <a:r>
                  <a:rPr lang="en-IN" dirty="0"/>
                  <a:t>After the second elimination the number of clauses can be</a:t>
                </a:r>
                <a14:m>
                  <m:oMath xmlns:m="http://schemas.openxmlformats.org/officeDocument/2006/math">
                    <m:r>
                      <a:rPr lang="en-IN" b="0" i="0" smtClean="0">
                        <a:latin typeface="Cambria Math" panose="02040503050406030204" pitchFamily="18" charset="0"/>
                      </a:rPr>
                      <m:t> </m:t>
                    </m:r>
                    <m:sSup>
                      <m:sSupPr>
                        <m:ctrlPr>
                          <a:rPr lang="en-IN" b="0" i="1" smtClean="0">
                            <a:latin typeface="Cambria Math" panose="02040503050406030204" pitchFamily="18" charset="0"/>
                          </a:rPr>
                        </m:ctrlPr>
                      </m:sSupPr>
                      <m:e>
                        <m:r>
                          <a:rPr lang="en-IN" i="1">
                            <a:latin typeface="Cambria Math" panose="02040503050406030204" pitchFamily="18" charset="0"/>
                          </a:rPr>
                          <m:t>2</m:t>
                        </m:r>
                      </m:e>
                      <m:sup>
                        <m:r>
                          <a:rPr lang="en-IN" b="0" i="1" smtClean="0">
                            <a:latin typeface="Cambria Math" panose="02040503050406030204" pitchFamily="18" charset="0"/>
                          </a:rPr>
                          <m:t>2</m:t>
                        </m:r>
                      </m:sup>
                    </m:sSup>
                    <m:r>
                      <a:rPr lang="en-IN" i="1">
                        <a:latin typeface="Cambria Math" panose="02040503050406030204" pitchFamily="18" charset="0"/>
                      </a:rPr>
                      <m:t>∗</m:t>
                    </m:r>
                    <m:r>
                      <a:rPr lang="en-IN" i="1">
                        <a:latin typeface="Cambria Math" panose="02040503050406030204" pitchFamily="18" charset="0"/>
                      </a:rPr>
                      <m:t>𝑚</m:t>
                    </m:r>
                  </m:oMath>
                </a14:m>
                <a:endParaRPr lang="en-IN" dirty="0"/>
              </a:p>
              <a:p>
                <a:endParaRPr lang="en-IN" dirty="0"/>
              </a:p>
              <a:p>
                <a:r>
                  <a:rPr lang="en-IN" dirty="0"/>
                  <a:t>After the third elimination the number of clauses can be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2</m:t>
                        </m:r>
                      </m:e>
                      <m:sup>
                        <m:r>
                          <a:rPr lang="en-IN" b="0" i="1" smtClean="0">
                            <a:latin typeface="Cambria Math" panose="02040503050406030204" pitchFamily="18" charset="0"/>
                          </a:rPr>
                          <m:t>3</m:t>
                        </m:r>
                      </m:sup>
                    </m:sSup>
                    <m:r>
                      <a:rPr lang="en-IN" i="1">
                        <a:latin typeface="Cambria Math" panose="02040503050406030204" pitchFamily="18" charset="0"/>
                      </a:rPr>
                      <m:t>∗</m:t>
                    </m:r>
                    <m:r>
                      <a:rPr lang="en-IN" i="1">
                        <a:latin typeface="Cambria Math" panose="02040503050406030204" pitchFamily="18" charset="0"/>
                      </a:rPr>
                      <m:t>𝑚</m:t>
                    </m:r>
                  </m:oMath>
                </a14:m>
                <a:endParaRPr lang="en-IN" b="0" dirty="0"/>
              </a:p>
              <a:p>
                <a:endParaRPr lang="en-IN" dirty="0"/>
              </a:p>
              <a:p>
                <a:r>
                  <a:rPr lang="en-IN" dirty="0"/>
                  <a:t>After the fourth elimination the number of clauses can be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4</m:t>
                        </m:r>
                      </m:sup>
                    </m:sSup>
                    <m:r>
                      <a:rPr lang="en-IN" b="0" i="1" smtClean="0">
                        <a:latin typeface="Cambria Math" panose="02040503050406030204" pitchFamily="18" charset="0"/>
                      </a:rPr>
                      <m:t>∗</m:t>
                    </m:r>
                    <m:r>
                      <a:rPr lang="en-IN" b="0" i="1" smtClean="0">
                        <a:latin typeface="Cambria Math" panose="02040503050406030204" pitchFamily="18" charset="0"/>
                      </a:rPr>
                      <m:t>𝑚</m:t>
                    </m:r>
                  </m:oMath>
                </a14:m>
                <a:endParaRPr lang="en-IN" dirty="0"/>
              </a:p>
              <a:p>
                <a:endParaRPr lang="en-IN" dirty="0"/>
              </a:p>
              <a:p>
                <a:r>
                  <a:rPr lang="en-IN" dirty="0"/>
                  <a:t>After 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𝑡</m:t>
                        </m:r>
                        <m:r>
                          <a:rPr lang="en-IN" b="0" i="1" smtClean="0">
                            <a:latin typeface="Cambria Math" panose="02040503050406030204" pitchFamily="18" charset="0"/>
                          </a:rPr>
                          <m:t>h</m:t>
                        </m:r>
                      </m:sup>
                    </m:sSup>
                  </m:oMath>
                </a14:m>
                <a:r>
                  <a:rPr lang="en-IN" dirty="0"/>
                  <a:t> elimination the number of clauses can be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𝑛</m:t>
                        </m:r>
                      </m:sup>
                    </m:sSup>
                    <m:r>
                      <a:rPr lang="en-IN" b="0" i="1" smtClean="0">
                        <a:latin typeface="Cambria Math" panose="02040503050406030204" pitchFamily="18" charset="0"/>
                      </a:rPr>
                      <m:t>∗</m:t>
                    </m:r>
                    <m:r>
                      <a:rPr lang="en-IN" b="0" i="1" smtClean="0">
                        <a:latin typeface="Cambria Math" panose="02040503050406030204" pitchFamily="18" charset="0"/>
                      </a:rPr>
                      <m:t>𝑚</m:t>
                    </m:r>
                  </m:oMath>
                </a14:m>
                <a:endParaRPr lang="en-IN" dirty="0"/>
              </a:p>
              <a:p>
                <a:endParaRPr lang="en-IN" dirty="0"/>
              </a:p>
              <a:p>
                <a:endParaRPr lang="en-IN" dirty="0"/>
              </a:p>
              <a:p>
                <a:endParaRPr lang="en-IN" dirty="0"/>
              </a:p>
              <a:p>
                <a:endParaRPr lang="en-IN" dirty="0"/>
              </a:p>
            </p:txBody>
          </p:sp>
        </mc:Choice>
        <mc:Fallback>
          <p:sp>
            <p:nvSpPr>
              <p:cNvPr id="3" name="Content Placeholder 2">
                <a:extLst>
                  <a:ext uri="{FF2B5EF4-FFF2-40B4-BE49-F238E27FC236}">
                    <a16:creationId xmlns:a16="http://schemas.microsoft.com/office/drawing/2014/main" id="{8F45987C-46BB-0797-0A1B-C10AAA86D8A6}"/>
                  </a:ext>
                </a:extLst>
              </p:cNvPr>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IN">
                    <a:noFill/>
                  </a:rPr>
                  <a:t> </a:t>
                </a:r>
              </a:p>
            </p:txBody>
          </p:sp>
        </mc:Fallback>
      </mc:AlternateContent>
    </p:spTree>
    <p:extLst>
      <p:ext uri="{BB962C8B-B14F-4D97-AF65-F5344CB8AC3E}">
        <p14:creationId xmlns:p14="http://schemas.microsoft.com/office/powerpoint/2010/main" val="356996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CACE-84D1-AC89-BF4D-64D913982C2A}"/>
              </a:ext>
            </a:extLst>
          </p:cNvPr>
          <p:cNvSpPr>
            <a:spLocks noGrp="1"/>
          </p:cNvSpPr>
          <p:nvPr>
            <p:ph type="title"/>
          </p:nvPr>
        </p:nvSpPr>
        <p:spPr/>
        <p:txBody>
          <a:bodyPr/>
          <a:lstStyle/>
          <a:p>
            <a:r>
              <a:rPr lang="en-IN" dirty="0"/>
              <a:t>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F4A2A9-D3EF-04FB-CAE3-6940A74A40F4}"/>
                  </a:ext>
                </a:extLst>
              </p:cNvPr>
              <p:cNvSpPr>
                <a:spLocks noGrp="1"/>
              </p:cNvSpPr>
              <p:nvPr>
                <p:ph idx="1"/>
              </p:nvPr>
            </p:nvSpPr>
            <p:spPr/>
            <p:txBody>
              <a:bodyPr/>
              <a:lstStyle/>
              <a:p>
                <a:r>
                  <a:rPr lang="en-IN" dirty="0"/>
                  <a:t>A projection of a variable x from a PNF formula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oMath>
                </a14:m>
                <a:r>
                  <a:rPr lang="en-IN" dirty="0"/>
                  <a:t> is the PNF formula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2</m:t>
                        </m:r>
                      </m:sub>
                    </m:sSub>
                  </m:oMath>
                </a14:m>
                <a:r>
                  <a:rPr lang="en-IN" dirty="0"/>
                  <a:t> such that both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2</m:t>
                        </m:r>
                      </m:sub>
                    </m:sSub>
                  </m:oMath>
                </a14:m>
                <a:r>
                  <a:rPr lang="en-IN" dirty="0"/>
                  <a:t> are logically equivalent; </a:t>
                </a:r>
                <a14:m>
                  <m:oMath xmlns:m="http://schemas.openxmlformats.org/officeDocument/2006/math">
                    <m:r>
                      <a:rPr lang="en-IN" b="0" i="1" smtClean="0">
                        <a:latin typeface="Cambria Math" panose="02040503050406030204" pitchFamily="18" charset="0"/>
                      </a:rPr>
                      <m:t>𝜙</m:t>
                    </m:r>
                  </m:oMath>
                </a14:m>
                <a:r>
                  <a:rPr lang="en-IN" dirty="0"/>
                  <a:t> and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are quantifier-free; and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𝜙</m:t>
                    </m:r>
                    <m:r>
                      <a:rPr lang="en-IN" b="0" i="1" smtClean="0">
                        <a:latin typeface="Cambria Math" panose="02040503050406030204" pitchFamily="18" charset="0"/>
                      </a:rPr>
                      <m:t>′</m:t>
                    </m:r>
                  </m:oMath>
                </a14:m>
                <a:endParaRPr lang="en-IN" dirty="0"/>
              </a:p>
              <a:p>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𝜙</m:t>
                      </m:r>
                    </m:oMath>
                  </m:oMathPara>
                </a14:m>
                <a:endParaRPr lang="en-IN" b="0" dirty="0"/>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  </m:t>
                      </m:r>
                      <m:r>
                        <a:rPr lang="en-IN" b="0" i="1" smtClean="0">
                          <a:latin typeface="Cambria Math" panose="02040503050406030204" pitchFamily="18" charset="0"/>
                        </a:rPr>
                        <m:t>𝜙</m:t>
                      </m:r>
                      <m:r>
                        <a:rPr lang="en-IN" b="0" i="1" smtClean="0">
                          <a:latin typeface="Cambria Math" panose="02040503050406030204" pitchFamily="18" charset="0"/>
                        </a:rPr>
                        <m:t>′</m:t>
                      </m:r>
                    </m:oMath>
                  </m:oMathPara>
                </a14:m>
                <a:endParaRPr lang="en-IN"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0F4A2A9-D3EF-04FB-CAE3-6940A74A40F4}"/>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IN">
                    <a:noFill/>
                  </a:rPr>
                  <a:t> </a:t>
                </a:r>
              </a:p>
            </p:txBody>
          </p:sp>
        </mc:Fallback>
      </mc:AlternateContent>
    </p:spTree>
    <p:extLst>
      <p:ext uri="{BB962C8B-B14F-4D97-AF65-F5344CB8AC3E}">
        <p14:creationId xmlns:p14="http://schemas.microsoft.com/office/powerpoint/2010/main" val="684814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8597-063C-A2BA-E679-63F2AD3BEF9E}"/>
              </a:ext>
            </a:extLst>
          </p:cNvPr>
          <p:cNvSpPr>
            <a:spLocks noGrp="1"/>
          </p:cNvSpPr>
          <p:nvPr>
            <p:ph type="title"/>
          </p:nvPr>
        </p:nvSpPr>
        <p:spPr/>
        <p:txBody>
          <a:bodyPr/>
          <a:lstStyle/>
          <a:p>
            <a:r>
              <a:rPr lang="en-IN" dirty="0"/>
              <a:t>Quantified Disjunctive Linear Arithmetic (QDLA) </a:t>
            </a:r>
          </a:p>
        </p:txBody>
      </p:sp>
      <p:sp>
        <p:nvSpPr>
          <p:cNvPr id="3" name="Text Placeholder 2">
            <a:extLst>
              <a:ext uri="{FF2B5EF4-FFF2-40B4-BE49-F238E27FC236}">
                <a16:creationId xmlns:a16="http://schemas.microsoft.com/office/drawing/2014/main" id="{62263CF9-AB32-53C8-1FFE-625983E41FD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13207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7DF4-EC2D-0B86-5BE1-F49FFFBE3D94}"/>
              </a:ext>
            </a:extLst>
          </p:cNvPr>
          <p:cNvSpPr>
            <a:spLocks noGrp="1"/>
          </p:cNvSpPr>
          <p:nvPr>
            <p:ph type="title"/>
          </p:nvPr>
        </p:nvSpPr>
        <p:spPr/>
        <p:txBody>
          <a:bodyPr/>
          <a:lstStyle/>
          <a:p>
            <a:r>
              <a:rPr lang="en-IN" dirty="0"/>
              <a:t>Quantified Disjunctive Linear Arithmetic (QDLA)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3E73EE-3526-0FF5-6802-B7F16C0C16F6}"/>
                  </a:ext>
                </a:extLst>
              </p:cNvPr>
              <p:cNvSpPr>
                <a:spLocks noGrp="1"/>
              </p:cNvSpPr>
              <p:nvPr>
                <p:ph idx="1"/>
              </p:nvPr>
            </p:nvSpPr>
            <p:spPr/>
            <p:txBody>
              <a:bodyPr>
                <a:normAutofit fontScale="92500"/>
              </a:bodyPr>
              <a:lstStyle/>
              <a:p>
                <a:r>
                  <a:rPr lang="en-IN" dirty="0"/>
                  <a:t>Syntax</a:t>
                </a:r>
              </a:p>
              <a:p>
                <a:endParaRPr lang="en-IN" dirty="0"/>
              </a:p>
              <a:p>
                <a:pPr marL="0" indent="0">
                  <a:buNone/>
                </a:pPr>
                <a14:m>
                  <m:oMath xmlns:m="http://schemas.openxmlformats.org/officeDocument/2006/math">
                    <m:r>
                      <a:rPr lang="en-IN" b="0" i="1" smtClean="0">
                        <a:latin typeface="Cambria Math" panose="02040503050406030204" pitchFamily="18" charset="0"/>
                      </a:rPr>
                      <m:t>𝑓𝑜𝑟𝑚𝑢𝑙𝑎</m:t>
                    </m:r>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m:t>
                    </m:r>
                    <m:r>
                      <a:rPr lang="en-IN" b="0" i="1" smtClean="0">
                        <a:latin typeface="Cambria Math" panose="02040503050406030204" pitchFamily="18" charset="0"/>
                      </a:rPr>
                      <m:t>𝑓𝑜𝑟𝑚𝑢𝑙𝑎</m:t>
                    </m:r>
                  </m:oMath>
                </a14:m>
                <a:r>
                  <a:rPr lang="en-IN" b="0" i="1" dirty="0">
                    <a:latin typeface="Cambria Math" panose="02040503050406030204" pitchFamily="18" charset="0"/>
                  </a:rPr>
                  <a:t> </a:t>
                </a:r>
                <a14:m>
                  <m:oMath xmlns:m="http://schemas.openxmlformats.org/officeDocument/2006/math">
                    <m:r>
                      <a:rPr lang="en-IN" b="0" i="1" dirty="0" smtClean="0">
                        <a:latin typeface="Cambria Math" panose="02040503050406030204" pitchFamily="18" charset="0"/>
                      </a:rPr>
                      <m:t>| </m:t>
                    </m:r>
                    <m:r>
                      <a:rPr lang="en-IN" b="0" i="1" dirty="0" smtClean="0">
                        <a:latin typeface="Cambria Math" panose="02040503050406030204" pitchFamily="18" charset="0"/>
                      </a:rPr>
                      <m:t>𝑓𝑜𝑟𝑚𝑢𝑙𝑎</m:t>
                    </m:r>
                    <m:r>
                      <a:rPr lang="en-IN" b="0" i="1" dirty="0" smtClean="0">
                        <a:latin typeface="Cambria Math" panose="02040503050406030204" pitchFamily="18" charset="0"/>
                      </a:rPr>
                      <m:t>∨</m:t>
                    </m:r>
                    <m:r>
                      <a:rPr lang="en-IN" b="0" i="1" dirty="0" smtClean="0">
                        <a:latin typeface="Cambria Math" panose="02040503050406030204" pitchFamily="18" charset="0"/>
                      </a:rPr>
                      <m:t>𝑓𝑜𝑟𝑚𝑢𝑙𝑎</m:t>
                    </m:r>
                  </m:oMath>
                </a14:m>
                <a:r>
                  <a:rPr lang="en-IN" b="0" i="1" dirty="0">
                    <a:latin typeface="Cambria Math" panose="02040503050406030204" pitchFamily="18" charset="0"/>
                  </a:rPr>
                  <a:t> </a:t>
                </a:r>
                <a14:m>
                  <m:oMath xmlns:m="http://schemas.openxmlformats.org/officeDocument/2006/math">
                    <m:r>
                      <a:rPr lang="en-IN" b="0" i="1" dirty="0" smtClean="0">
                        <a:latin typeface="Cambria Math" panose="02040503050406030204" pitchFamily="18" charset="0"/>
                      </a:rPr>
                      <m:t>|</m:t>
                    </m:r>
                  </m:oMath>
                </a14:m>
                <a:endParaRPr lang="en-IN" b="0" i="1" dirty="0">
                  <a:latin typeface="Cambria Math" panose="02040503050406030204" pitchFamily="18" charset="0"/>
                </a:endParaRPr>
              </a:p>
              <a:p>
                <a:pPr marL="0" indent="0">
                  <a:buNone/>
                </a:pPr>
                <a:r>
                  <a:rPr lang="en-IN" b="0"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𝑓𝑜𝑟𝑚𝑢𝑙𝑎</m:t>
                    </m:r>
                  </m:oMath>
                </a14:m>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𝑓𝑜𝑟𝑚𝑢𝑙𝑎</m:t>
                        </m:r>
                      </m:e>
                    </m:d>
                    <m:r>
                      <a:rPr lang="en-IN" b="0" i="1" smtClean="0">
                        <a:latin typeface="Cambria Math" panose="02040503050406030204" pitchFamily="18" charset="0"/>
                      </a:rPr>
                      <m:t>|</m:t>
                    </m:r>
                    <m:r>
                      <a:rPr lang="en-IN" b="0" i="0" smtClean="0">
                        <a:latin typeface="Cambria Math" panose="02040503050406030204" pitchFamily="18" charset="0"/>
                      </a:rPr>
                      <m:t> </m:t>
                    </m:r>
                    <m:r>
                      <a:rPr lang="en-IN" b="0" i="1" smtClean="0">
                        <a:latin typeface="Cambria Math" panose="02040503050406030204" pitchFamily="18" charset="0"/>
                      </a:rPr>
                      <m:t>𝑝𝑟𝑒𝑑𝑖𝑐𝑎𝑡𝑒</m:t>
                    </m:r>
                    <m:r>
                      <a:rPr lang="en-IN" b="0" i="1" smtClean="0">
                        <a:latin typeface="Cambria Math" panose="02040503050406030204" pitchFamily="18" charset="0"/>
                      </a:rPr>
                      <m:t> |</m:t>
                    </m:r>
                  </m:oMath>
                </a14:m>
                <a:endParaRPr lang="en-IN" b="0" i="1" dirty="0">
                  <a:latin typeface="Cambria Math" panose="02040503050406030204" pitchFamily="18" charset="0"/>
                </a:endParaRPr>
              </a:p>
              <a:p>
                <a:pPr marL="0" indent="0">
                  <a:buNone/>
                </a:pPr>
                <a:r>
                  <a:rPr lang="en-IN" b="0" dirty="0"/>
                  <a:t>                   </a:t>
                </a:r>
                <a14:m>
                  <m:oMath xmlns:m="http://schemas.openxmlformats.org/officeDocument/2006/math">
                    <m:r>
                      <a:rPr lang="en-IN" i="1">
                        <a:latin typeface="Cambria Math" panose="02040503050406030204" pitchFamily="18" charset="0"/>
                      </a:rPr>
                      <m:t> </m:t>
                    </m:r>
                    <m:r>
                      <a:rPr lang="en-IN" b="0" i="1" smtClean="0">
                        <a:latin typeface="Cambria Math" panose="02040503050406030204" pitchFamily="18" charset="0"/>
                      </a:rPr>
                      <m:t>  ∀ </m:t>
                    </m:r>
                    <m:r>
                      <a:rPr lang="en-IN" b="0" i="1" smtClean="0">
                        <a:latin typeface="Cambria Math" panose="02040503050406030204" pitchFamily="18" charset="0"/>
                      </a:rPr>
                      <m:t>𝑖𝑑𝑒𝑛𝑡𝑖𝑓𝑖𝑒𝑟</m:t>
                    </m:r>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 | ∃ </m:t>
                    </m:r>
                    <m:r>
                      <a:rPr lang="en-IN" b="0" i="1" smtClean="0">
                        <a:latin typeface="Cambria Math" panose="02040503050406030204" pitchFamily="18" charset="0"/>
                      </a:rPr>
                      <m:t>𝑖𝑑𝑒𝑛𝑡𝑖𝑓𝑖𝑒𝑟</m:t>
                    </m:r>
                    <m:r>
                      <a:rPr lang="en-IN" b="0" i="1" smtClean="0">
                        <a:latin typeface="Cambria Math" panose="02040503050406030204" pitchFamily="18" charset="0"/>
                      </a:rPr>
                      <m:t> . </m:t>
                    </m:r>
                    <m:r>
                      <a:rPr lang="en-IN" b="0" i="1" smtClean="0">
                        <a:latin typeface="Cambria Math" panose="02040503050406030204" pitchFamily="18" charset="0"/>
                      </a:rPr>
                      <m:t>𝑓𝑜𝑟𝑚𝑢𝑙𝑎</m:t>
                    </m:r>
                  </m:oMath>
                </a14:m>
                <a:endParaRPr lang="en-IN" dirty="0"/>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𝑝𝑟𝑒𝑑𝑖𝑐𝑎𝑡𝑒</m:t>
                    </m:r>
                    <m:r>
                      <a:rPr lang="en-IN" b="0" i="1" smtClean="0">
                        <a:latin typeface="Cambria Math" panose="02040503050406030204" pitchFamily="18" charset="0"/>
                      </a:rPr>
                      <m:t> :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𝑐</m:t>
                        </m:r>
                      </m:e>
                    </m:nary>
                    <m:r>
                      <a:rPr lang="en-IN" b="0" i="1" smtClean="0">
                        <a:latin typeface="Cambria Math" panose="02040503050406030204" pitchFamily="18" charset="0"/>
                      </a:rPr>
                      <m:t> |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𝑐</m:t>
                        </m:r>
                      </m:e>
                    </m:nary>
                  </m:oMath>
                </a14:m>
                <a:r>
                  <a:rPr lang="en-IN" b="0" dirty="0"/>
                  <a:t>, </a:t>
                </a:r>
              </a:p>
              <a:p>
                <a:pPr marL="0" indent="0">
                  <a:buNone/>
                </a:pPr>
                <a:endParaRPr lang="en-IN" dirty="0"/>
              </a:p>
              <a:p>
                <a:pPr marL="0" indent="0">
                  <a:buNone/>
                </a:pPr>
                <a:r>
                  <a:rPr lang="en-IN" dirty="0"/>
                  <a:t>where </a:t>
                </a:r>
                <a14:m>
                  <m:oMath xmlns:m="http://schemas.openxmlformats.org/officeDocument/2006/math">
                    <m:r>
                      <a:rPr lang="en-IN" b="0" i="1" smtClean="0">
                        <a:latin typeface="Cambria Math" panose="02040503050406030204" pitchFamily="18" charset="0"/>
                      </a:rPr>
                      <m:t>𝑐</m:t>
                    </m:r>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oMath>
                </a14:m>
                <a:r>
                  <a:rPr lang="en-IN" dirty="0"/>
                  <a:t> are constants,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r>
                  <a:rPr lang="en-IN" dirty="0"/>
                  <a:t> are the variables of type real, for all </a:t>
                </a:r>
                <a14:m>
                  <m:oMath xmlns:m="http://schemas.openxmlformats.org/officeDocument/2006/math">
                    <m:r>
                      <a:rPr lang="en-IN" b="0" i="1" smtClean="0">
                        <a:latin typeface="Cambria Math" panose="02040503050406030204" pitchFamily="18" charset="0"/>
                      </a:rPr>
                      <m:t>𝑖</m:t>
                    </m:r>
                  </m:oMath>
                </a14:m>
                <a:r>
                  <a:rPr lang="en-IN" dirty="0"/>
                  <a:t>.</a:t>
                </a:r>
              </a:p>
            </p:txBody>
          </p:sp>
        </mc:Choice>
        <mc:Fallback xmlns="">
          <p:sp>
            <p:nvSpPr>
              <p:cNvPr id="3" name="Content Placeholder 2">
                <a:extLst>
                  <a:ext uri="{FF2B5EF4-FFF2-40B4-BE49-F238E27FC236}">
                    <a16:creationId xmlns:a16="http://schemas.microsoft.com/office/drawing/2014/main" id="{613E73EE-3526-0FF5-6802-B7F16C0C16F6}"/>
                  </a:ext>
                </a:extLst>
              </p:cNvPr>
              <p:cNvSpPr>
                <a:spLocks noGrp="1" noRot="1" noChangeAspect="1" noMove="1" noResize="1" noEditPoints="1" noAdjustHandles="1" noChangeArrowheads="1" noChangeShapeType="1" noTextEdit="1"/>
              </p:cNvSpPr>
              <p:nvPr>
                <p:ph idx="1"/>
              </p:nvPr>
            </p:nvSpPr>
            <p:spPr>
              <a:blipFill>
                <a:blip r:embed="rId2"/>
                <a:stretch>
                  <a:fillRect l="-1043" t="-2101" b="-2941"/>
                </a:stretch>
              </a:blipFill>
            </p:spPr>
            <p:txBody>
              <a:bodyPr/>
              <a:lstStyle/>
              <a:p>
                <a:r>
                  <a:rPr lang="en-IN">
                    <a:noFill/>
                  </a:rPr>
                  <a:t> </a:t>
                </a:r>
              </a:p>
            </p:txBody>
          </p:sp>
        </mc:Fallback>
      </mc:AlternateContent>
    </p:spTree>
    <p:extLst>
      <p:ext uri="{BB962C8B-B14F-4D97-AF65-F5344CB8AC3E}">
        <p14:creationId xmlns:p14="http://schemas.microsoft.com/office/powerpoint/2010/main" val="1036985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EF56-4582-15EE-A625-016106F64A50}"/>
              </a:ext>
            </a:extLst>
          </p:cNvPr>
          <p:cNvSpPr>
            <a:spLocks noGrp="1"/>
          </p:cNvSpPr>
          <p:nvPr>
            <p:ph type="title"/>
          </p:nvPr>
        </p:nvSpPr>
        <p:spPr/>
        <p:txBody>
          <a:bodyPr/>
          <a:lstStyle/>
          <a:p>
            <a:r>
              <a:rPr lang="en-IN" dirty="0"/>
              <a:t>QDLA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0DFA52-5515-8DAE-9375-5C80DA3A5253}"/>
                  </a:ext>
                </a:extLst>
              </p:cNvPr>
              <p:cNvSpPr>
                <a:spLocks noGrp="1"/>
              </p:cNvSpPr>
              <p:nvPr>
                <p:ph idx="1"/>
              </p:nvPr>
            </p:nvSpPr>
            <p:spPr/>
            <p:txBody>
              <a:bodyPr/>
              <a:lstStyle/>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is a QDLA formula.</a:t>
                </a:r>
              </a:p>
            </p:txBody>
          </p:sp>
        </mc:Choice>
        <mc:Fallback xmlns="">
          <p:sp>
            <p:nvSpPr>
              <p:cNvPr id="3" name="Content Placeholder 2">
                <a:extLst>
                  <a:ext uri="{FF2B5EF4-FFF2-40B4-BE49-F238E27FC236}">
                    <a16:creationId xmlns:a16="http://schemas.microsoft.com/office/drawing/2014/main" id="{390DFA52-5515-8DAE-9375-5C80DA3A5253}"/>
                  </a:ext>
                </a:extLst>
              </p:cNvPr>
              <p:cNvSpPr>
                <a:spLocks noGrp="1" noRot="1" noChangeAspect="1" noMove="1" noResize="1" noEditPoints="1" noAdjustHandles="1" noChangeArrowheads="1" noChangeShapeType="1" noTextEdit="1"/>
              </p:cNvSpPr>
              <p:nvPr>
                <p:ph idx="1"/>
              </p:nvPr>
            </p:nvSpPr>
            <p:spPr>
              <a:blipFill>
                <a:blip r:embed="rId2"/>
                <a:stretch>
                  <a:fillRect t="-2241" r="-986"/>
                </a:stretch>
              </a:blipFill>
            </p:spPr>
            <p:txBody>
              <a:bodyPr/>
              <a:lstStyle/>
              <a:p>
                <a:r>
                  <a:rPr lang="en-IN">
                    <a:noFill/>
                  </a:rPr>
                  <a:t> </a:t>
                </a:r>
              </a:p>
            </p:txBody>
          </p:sp>
        </mc:Fallback>
      </mc:AlternateContent>
    </p:spTree>
    <p:extLst>
      <p:ext uri="{BB962C8B-B14F-4D97-AF65-F5344CB8AC3E}">
        <p14:creationId xmlns:p14="http://schemas.microsoft.com/office/powerpoint/2010/main" val="2109599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3A53-0B75-1A80-27A6-E0446115F894}"/>
              </a:ext>
            </a:extLst>
          </p:cNvPr>
          <p:cNvSpPr>
            <a:spLocks noGrp="1"/>
          </p:cNvSpPr>
          <p:nvPr>
            <p:ph type="title"/>
          </p:nvPr>
        </p:nvSpPr>
        <p:spPr/>
        <p:txBody>
          <a:bodyPr/>
          <a:lstStyle/>
          <a:p>
            <a:r>
              <a:rPr lang="en-IN" dirty="0"/>
              <a:t>Quantifier elimination for QDLA</a:t>
            </a:r>
          </a:p>
        </p:txBody>
      </p:sp>
      <p:sp>
        <p:nvSpPr>
          <p:cNvPr id="3" name="Content Placeholder 2">
            <a:extLst>
              <a:ext uri="{FF2B5EF4-FFF2-40B4-BE49-F238E27FC236}">
                <a16:creationId xmlns:a16="http://schemas.microsoft.com/office/drawing/2014/main" id="{1CDA24E1-2020-7715-7AE7-9B6DC591EE4D}"/>
              </a:ext>
            </a:extLst>
          </p:cNvPr>
          <p:cNvSpPr>
            <a:spLocks noGrp="1"/>
          </p:cNvSpPr>
          <p:nvPr>
            <p:ph idx="1"/>
          </p:nvPr>
        </p:nvSpPr>
        <p:spPr/>
        <p:txBody>
          <a:bodyPr/>
          <a:lstStyle/>
          <a:p>
            <a:r>
              <a:rPr lang="en-IN" dirty="0"/>
              <a:t>We can use the Fourier-</a:t>
            </a:r>
            <a:r>
              <a:rPr lang="en-IN" dirty="0" err="1"/>
              <a:t>Motzkin</a:t>
            </a:r>
            <a:r>
              <a:rPr lang="en-IN" dirty="0"/>
              <a:t> algorithm to eliminate an existential quantifier</a:t>
            </a:r>
          </a:p>
          <a:p>
            <a:endParaRPr lang="en-IN" dirty="0"/>
          </a:p>
          <a:p>
            <a:r>
              <a:rPr lang="en-IN" dirty="0"/>
              <a:t>Fourier-</a:t>
            </a:r>
            <a:r>
              <a:rPr lang="en-IN" dirty="0" err="1"/>
              <a:t>Motzkin</a:t>
            </a:r>
            <a:r>
              <a:rPr lang="en-IN" dirty="0"/>
              <a:t> works for conjunction of literal atoms, and therefore, the formula must be converted into DNF first</a:t>
            </a:r>
          </a:p>
        </p:txBody>
      </p:sp>
    </p:spTree>
    <p:extLst>
      <p:ext uri="{BB962C8B-B14F-4D97-AF65-F5344CB8AC3E}">
        <p14:creationId xmlns:p14="http://schemas.microsoft.com/office/powerpoint/2010/main" val="2585682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842C-E69D-FBD7-AB60-97FA6764B039}"/>
              </a:ext>
            </a:extLst>
          </p:cNvPr>
          <p:cNvSpPr>
            <a:spLocks noGrp="1"/>
          </p:cNvSpPr>
          <p:nvPr>
            <p:ph type="title"/>
          </p:nvPr>
        </p:nvSpPr>
        <p:spPr/>
        <p:txBody>
          <a:bodyPr/>
          <a:lstStyle/>
          <a:p>
            <a:r>
              <a:rPr lang="en-IN" dirty="0"/>
              <a:t>Quantifier elimination for QDLA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21C19A-3006-CA2D-A5FD-CBBD125B1938}"/>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m:rPr>
                          <m:sty m:val="p"/>
                        </m:rPr>
                        <a:rPr lang="en-IN" b="0" i="1" smtClean="0">
                          <a:latin typeface="Cambria Math" panose="02040503050406030204" pitchFamily="18" charset="0"/>
                        </a:rPr>
                        <m:t>y</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𝑦</m:t>
                      </m:r>
                      <m:r>
                        <a:rPr lang="en-IN" b="0" i="1" smtClean="0">
                          <a:latin typeface="Cambria Math" panose="02040503050406030204" pitchFamily="18" charset="0"/>
                        </a:rPr>
                        <m:t>∧</m:t>
                      </m:r>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3221C19A-3006-CA2D-A5FD-CBBD125B1938}"/>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en-IN">
                    <a:noFill/>
                  </a:rPr>
                  <a:t> </a:t>
                </a:r>
              </a:p>
            </p:txBody>
          </p:sp>
        </mc:Fallback>
      </mc:AlternateContent>
    </p:spTree>
    <p:extLst>
      <p:ext uri="{BB962C8B-B14F-4D97-AF65-F5344CB8AC3E}">
        <p14:creationId xmlns:p14="http://schemas.microsoft.com/office/powerpoint/2010/main" val="241662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842C-E69D-FBD7-AB60-97FA6764B039}"/>
              </a:ext>
            </a:extLst>
          </p:cNvPr>
          <p:cNvSpPr>
            <a:spLocks noGrp="1"/>
          </p:cNvSpPr>
          <p:nvPr>
            <p:ph type="title"/>
          </p:nvPr>
        </p:nvSpPr>
        <p:spPr/>
        <p:txBody>
          <a:bodyPr/>
          <a:lstStyle/>
          <a:p>
            <a:r>
              <a:rPr lang="en-IN" dirty="0"/>
              <a:t>Quantifier elimination for QDLA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21C19A-3006-CA2D-A5FD-CBBD125B1938}"/>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m:rPr>
                          <m:sty m:val="p"/>
                        </m:rPr>
                        <a:rPr lang="en-IN" b="0" i="1" smtClean="0">
                          <a:latin typeface="Cambria Math" panose="02040503050406030204" pitchFamily="18" charset="0"/>
                        </a:rPr>
                        <m:t>y</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𝑥</m:t>
                          </m:r>
                          <m:r>
                            <a:rPr lang="en-IN" b="0" i="1" smtClean="0">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𝑦</m:t>
                          </m:r>
                          <m:r>
                            <a:rPr lang="en-IN" b="0" i="1" smtClean="0">
                              <a:latin typeface="Cambria Math" panose="02040503050406030204" pitchFamily="18" charset="0"/>
                            </a:rPr>
                            <m:t>∧</m:t>
                          </m:r>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𝑧</m:t>
                          </m:r>
                        </m:e>
                      </m:d>
                    </m:oMath>
                  </m:oMathPara>
                </a14:m>
                <a:endParaRPr lang="en-IN" b="0" dirty="0"/>
              </a:p>
              <a:p>
                <a:pPr marL="0" indent="0">
                  <a:buNone/>
                </a:pPr>
                <a:endParaRPr lang="en-IN" dirty="0"/>
              </a:p>
              <a:p>
                <a:pPr marL="0" indent="0">
                  <a:buNone/>
                </a:pPr>
                <a:r>
                  <a:rPr lang="en-IN" dirty="0"/>
                  <a:t>Eliminating z</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  ∧  2</m:t>
                      </m:r>
                      <m:r>
                        <a:rPr lang="en-IN" b="0" i="1" smtClean="0">
                          <a:latin typeface="Cambria Math" panose="02040503050406030204" pitchFamily="18" charset="0"/>
                        </a:rPr>
                        <m:t>𝑥</m:t>
                      </m:r>
                      <m:r>
                        <a:rPr lang="en-IN" b="0" i="1" smtClean="0">
                          <a:latin typeface="Cambria Math" panose="02040503050406030204" pitchFamily="18" charset="0"/>
                        </a:rPr>
                        <m:t>+1≤</m:t>
                      </m:r>
                      <m:r>
                        <a:rPr lang="en-IN" b="0" i="1" smtClean="0">
                          <a:latin typeface="Cambria Math" panose="02040503050406030204" pitchFamily="18" charset="0"/>
                        </a:rPr>
                        <m:t>𝑦</m:t>
                      </m:r>
                      <m:r>
                        <a:rPr lang="en-IN" b="0" i="1" smtClean="0">
                          <a:latin typeface="Cambria Math" panose="02040503050406030204" pitchFamily="18" charset="0"/>
                        </a:rPr>
                        <m:t>−1)</m:t>
                      </m:r>
                    </m:oMath>
                  </m:oMathPara>
                </a14:m>
                <a:endParaRPr lang="en-IN" dirty="0"/>
              </a:p>
              <a:p>
                <a:pPr marL="0" indent="0">
                  <a:buNone/>
                </a:pPr>
                <a:endParaRPr lang="en-IN" dirty="0"/>
              </a:p>
              <a:p>
                <a:pPr marL="0" indent="0">
                  <a:buNone/>
                </a:pPr>
                <a:r>
                  <a:rPr lang="en-IN" dirty="0"/>
                  <a:t>Eliminating y</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−1 </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≤−3</m:t>
                          </m:r>
                        </m:e>
                      </m:d>
                    </m:oMath>
                  </m:oMathPara>
                </a14:m>
                <a:endParaRPr lang="en-IN" b="0" dirty="0"/>
              </a:p>
              <a:p>
                <a:pPr marL="0" indent="0">
                  <a:buNone/>
                </a:pPr>
                <a:r>
                  <a:rPr lang="en-IN" dirty="0"/>
                  <a:t>Transforming to existential quantifier</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 −3</m:t>
                          </m:r>
                        </m:e>
                      </m:d>
                    </m:oMath>
                  </m:oMathPara>
                </a14:m>
                <a:endParaRPr lang="en-IN" b="0" dirty="0"/>
              </a:p>
              <a:p>
                <a:pPr marL="0" indent="0">
                  <a:buNone/>
                </a:pPr>
                <a:r>
                  <a:rPr lang="en-IN" dirty="0"/>
                  <a:t>Which is not true, thus, unsatisfiable.</a:t>
                </a:r>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3221C19A-3006-CA2D-A5FD-CBBD125B1938}"/>
                  </a:ext>
                </a:extLst>
              </p:cNvPr>
              <p:cNvSpPr>
                <a:spLocks noGrp="1" noRot="1" noChangeAspect="1" noMove="1" noResize="1" noEditPoints="1" noAdjustHandles="1" noChangeArrowheads="1" noChangeShapeType="1" noTextEdit="1"/>
              </p:cNvSpPr>
              <p:nvPr>
                <p:ph idx="1"/>
              </p:nvPr>
            </p:nvSpPr>
            <p:spPr>
              <a:blipFill>
                <a:blip r:embed="rId2"/>
                <a:stretch>
                  <a:fillRect l="-1043" b="-2941"/>
                </a:stretch>
              </a:blipFill>
            </p:spPr>
            <p:txBody>
              <a:bodyPr/>
              <a:lstStyle/>
              <a:p>
                <a:r>
                  <a:rPr lang="en-IN">
                    <a:noFill/>
                  </a:rPr>
                  <a:t> </a:t>
                </a:r>
              </a:p>
            </p:txBody>
          </p:sp>
        </mc:Fallback>
      </mc:AlternateContent>
    </p:spTree>
    <p:extLst>
      <p:ext uri="{BB962C8B-B14F-4D97-AF65-F5344CB8AC3E}">
        <p14:creationId xmlns:p14="http://schemas.microsoft.com/office/powerpoint/2010/main" val="139309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842C-E69D-FBD7-AB60-97FA6764B039}"/>
              </a:ext>
            </a:extLst>
          </p:cNvPr>
          <p:cNvSpPr>
            <a:spLocks noGrp="1"/>
          </p:cNvSpPr>
          <p:nvPr>
            <p:ph type="title"/>
          </p:nvPr>
        </p:nvSpPr>
        <p:spPr/>
        <p:txBody>
          <a:bodyPr/>
          <a:lstStyle/>
          <a:p>
            <a:r>
              <a:rPr lang="en-IN" dirty="0"/>
              <a:t>Quantifier elimination for QDLA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21C19A-3006-CA2D-A5FD-CBBD125B1938}"/>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m:rPr>
                          <m:sty m:val="p"/>
                        </m:rPr>
                        <a:rPr lang="en-IN" b="0" i="1" smtClean="0">
                          <a:latin typeface="Cambria Math" panose="02040503050406030204" pitchFamily="18" charset="0"/>
                        </a:rPr>
                        <m:t>y</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𝑥</m:t>
                          </m:r>
                          <m:r>
                            <a:rPr lang="en-IN" b="0" i="1" smtClean="0">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𝑦</m:t>
                          </m:r>
                          <m:r>
                            <a:rPr lang="en-IN" b="0" i="1" smtClean="0">
                              <a:latin typeface="Cambria Math" panose="02040503050406030204" pitchFamily="18" charset="0"/>
                            </a:rPr>
                            <m:t>∧</m:t>
                          </m:r>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𝑧</m:t>
                          </m:r>
                        </m:e>
                      </m:d>
                    </m:oMath>
                  </m:oMathPara>
                </a14:m>
                <a:endParaRPr lang="en-IN" b="0"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221C19A-3006-CA2D-A5FD-CBBD125B1938}"/>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en-IN">
                    <a:noFill/>
                  </a:rPr>
                  <a:t> </a:t>
                </a:r>
              </a:p>
            </p:txBody>
          </p:sp>
        </mc:Fallback>
      </mc:AlternateContent>
    </p:spTree>
    <p:extLst>
      <p:ext uri="{BB962C8B-B14F-4D97-AF65-F5344CB8AC3E}">
        <p14:creationId xmlns:p14="http://schemas.microsoft.com/office/powerpoint/2010/main" val="2132845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842C-E69D-FBD7-AB60-97FA6764B039}"/>
              </a:ext>
            </a:extLst>
          </p:cNvPr>
          <p:cNvSpPr>
            <a:spLocks noGrp="1"/>
          </p:cNvSpPr>
          <p:nvPr>
            <p:ph type="title"/>
          </p:nvPr>
        </p:nvSpPr>
        <p:spPr/>
        <p:txBody>
          <a:bodyPr/>
          <a:lstStyle/>
          <a:p>
            <a:r>
              <a:rPr lang="en-IN" dirty="0"/>
              <a:t>Quantifier elimination for QDLA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21C19A-3006-CA2D-A5FD-CBBD125B1938}"/>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m:rPr>
                          <m:sty m:val="p"/>
                        </m:rPr>
                        <a:rPr lang="en-IN" b="0" i="1" smtClean="0">
                          <a:latin typeface="Cambria Math" panose="02040503050406030204" pitchFamily="18" charset="0"/>
                        </a:rPr>
                        <m:t>y</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𝑦</m:t>
                          </m:r>
                          <m:r>
                            <a:rPr lang="en-IN" b="0" i="1" smtClean="0">
                              <a:latin typeface="Cambria Math" panose="02040503050406030204" pitchFamily="18" charset="0"/>
                            </a:rPr>
                            <m:t>∧</m:t>
                          </m:r>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𝑧</m:t>
                          </m:r>
                        </m:e>
                      </m:d>
                    </m:oMath>
                  </m:oMathPara>
                </a14:m>
                <a:endParaRPr lang="en-IN" b="0" dirty="0"/>
              </a:p>
              <a:p>
                <a:pPr marL="0" indent="0">
                  <a:buNone/>
                </a:pPr>
                <a:endParaRPr lang="en-IN" dirty="0"/>
              </a:p>
              <a:p>
                <a:pPr marL="0" indent="0">
                  <a:buNone/>
                </a:pPr>
                <a:r>
                  <a:rPr lang="en-IN" dirty="0"/>
                  <a:t>Eliminating z</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  </m:t>
                      </m:r>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oMath>
                  </m:oMathPara>
                </a14:m>
                <a:endParaRPr lang="en-IN" dirty="0"/>
              </a:p>
              <a:p>
                <a:pPr marL="0" indent="0">
                  <a:buNone/>
                </a:pPr>
                <a:r>
                  <a:rPr lang="en-IN" dirty="0"/>
                  <a:t>Transforming to existential quantifier</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&gt;</m:t>
                      </m:r>
                      <m:r>
                        <a:rPr lang="en-IN" b="0" i="1" smtClean="0">
                          <a:latin typeface="Cambria Math" panose="02040503050406030204" pitchFamily="18" charset="0"/>
                        </a:rPr>
                        <m:t>𝑥</m:t>
                      </m:r>
                      <m:r>
                        <a:rPr lang="en-IN" b="0" i="1" smtClean="0">
                          <a:latin typeface="Cambria Math" panose="02040503050406030204" pitchFamily="18" charset="0"/>
                        </a:rPr>
                        <m:t> ∨  </m:t>
                      </m:r>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&gt;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oMath>
                  </m:oMathPara>
                </a14:m>
                <a:endParaRPr lang="en-IN" dirty="0"/>
              </a:p>
              <a:p>
                <a:pPr marL="0" indent="0">
                  <a:buNone/>
                </a:pPr>
                <a:r>
                  <a:rPr lang="en-IN" b="0" dirty="0"/>
                  <a:t>Eliminating y</a:t>
                </a: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b="0" dirty="0"/>
                  <a:t> (T)</a:t>
                </a:r>
              </a:p>
              <a:p>
                <a:pPr marL="0" indent="0">
                  <a:buNone/>
                </a:pPr>
                <a:r>
                  <a:rPr lang="en-IN" dirty="0"/>
                  <a:t>Which is not true, thus, unsatisfiable.</a:t>
                </a:r>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3221C19A-3006-CA2D-A5FD-CBBD125B1938}"/>
                  </a:ext>
                </a:extLst>
              </p:cNvPr>
              <p:cNvSpPr>
                <a:spLocks noGrp="1" noRot="1" noChangeAspect="1" noMove="1" noResize="1" noEditPoints="1" noAdjustHandles="1" noChangeArrowheads="1" noChangeShapeType="1" noTextEdit="1"/>
              </p:cNvSpPr>
              <p:nvPr>
                <p:ph idx="1"/>
              </p:nvPr>
            </p:nvSpPr>
            <p:spPr>
              <a:blipFill>
                <a:blip r:embed="rId2"/>
                <a:stretch>
                  <a:fillRect l="-1217" b="-3081"/>
                </a:stretch>
              </a:blipFill>
            </p:spPr>
            <p:txBody>
              <a:bodyPr/>
              <a:lstStyle/>
              <a:p>
                <a:r>
                  <a:rPr lang="en-IN">
                    <a:noFill/>
                  </a:rPr>
                  <a:t> </a:t>
                </a:r>
              </a:p>
            </p:txBody>
          </p:sp>
        </mc:Fallback>
      </mc:AlternateContent>
    </p:spTree>
    <p:extLst>
      <p:ext uri="{BB962C8B-B14F-4D97-AF65-F5344CB8AC3E}">
        <p14:creationId xmlns:p14="http://schemas.microsoft.com/office/powerpoint/2010/main" val="2392613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842C-E69D-FBD7-AB60-97FA6764B039}"/>
              </a:ext>
            </a:extLst>
          </p:cNvPr>
          <p:cNvSpPr>
            <a:spLocks noGrp="1"/>
          </p:cNvSpPr>
          <p:nvPr>
            <p:ph type="title"/>
          </p:nvPr>
        </p:nvSpPr>
        <p:spPr/>
        <p:txBody>
          <a:bodyPr/>
          <a:lstStyle/>
          <a:p>
            <a:r>
              <a:rPr lang="en-IN" dirty="0"/>
              <a:t>Quantifier elimination for QDLA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21C19A-3006-CA2D-A5FD-CBBD125B1938}"/>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 ∃</m:t>
                      </m:r>
                      <m:r>
                        <m:rPr>
                          <m:sty m:val="p"/>
                        </m:rPr>
                        <a:rPr lang="en-IN" b="0" i="1" smtClean="0">
                          <a:solidFill>
                            <a:schemeClr val="tx1"/>
                          </a:solidFill>
                          <a:latin typeface="Cambria Math" panose="02040503050406030204" pitchFamily="18" charset="0"/>
                        </a:rPr>
                        <m:t>y</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𝑧</m:t>
                      </m:r>
                      <m:r>
                        <a:rPr lang="en-IN" b="0" i="1" smtClean="0">
                          <a:solidFill>
                            <a:schemeClr val="tx1"/>
                          </a:solidFill>
                          <a:latin typeface="Cambria Math" panose="02040503050406030204" pitchFamily="18" charset="0"/>
                        </a:rPr>
                        <m:t>. </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tx1"/>
                              </a:solidFill>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𝑦</m:t>
                          </m:r>
                          <m:r>
                            <a:rPr lang="en-IN" b="0" i="1" smtClean="0">
                              <a:solidFill>
                                <a:schemeClr val="tx1"/>
                              </a:solidFill>
                              <a:latin typeface="Cambria Math" panose="02040503050406030204" pitchFamily="18" charset="0"/>
                            </a:rPr>
                            <m:t>)∧</m:t>
                          </m:r>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𝑧</m:t>
                          </m:r>
                        </m:e>
                      </m:d>
                    </m:oMath>
                  </m:oMathPara>
                </a14:m>
                <a:endParaRPr lang="en-IN" b="0" dirty="0">
                  <a:solidFill>
                    <a:schemeClr val="tx1"/>
                  </a:solidFill>
                </a:endParaRP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221C19A-3006-CA2D-A5FD-CBBD125B1938}"/>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en-IN">
                    <a:noFill/>
                  </a:rPr>
                  <a:t> </a:t>
                </a:r>
              </a:p>
            </p:txBody>
          </p:sp>
        </mc:Fallback>
      </mc:AlternateContent>
    </p:spTree>
    <p:extLst>
      <p:ext uri="{BB962C8B-B14F-4D97-AF65-F5344CB8AC3E}">
        <p14:creationId xmlns:p14="http://schemas.microsoft.com/office/powerpoint/2010/main" val="3943082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842C-E69D-FBD7-AB60-97FA6764B039}"/>
              </a:ext>
            </a:extLst>
          </p:cNvPr>
          <p:cNvSpPr>
            <a:spLocks noGrp="1"/>
          </p:cNvSpPr>
          <p:nvPr>
            <p:ph type="title"/>
          </p:nvPr>
        </p:nvSpPr>
        <p:spPr/>
        <p:txBody>
          <a:bodyPr/>
          <a:lstStyle/>
          <a:p>
            <a:r>
              <a:rPr lang="en-IN" dirty="0"/>
              <a:t>Quantifier elimination for QDLA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21C19A-3006-CA2D-A5FD-CBBD125B1938}"/>
                  </a:ext>
                </a:extLst>
              </p:cNvPr>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left"/>
                    </m:oMathParaPr>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 ∃</m:t>
                      </m:r>
                      <m:r>
                        <m:rPr>
                          <m:sty m:val="p"/>
                        </m:rPr>
                        <a:rPr lang="en-IN" b="0" i="1" smtClean="0">
                          <a:solidFill>
                            <a:schemeClr val="tx1"/>
                          </a:solidFill>
                          <a:latin typeface="Cambria Math" panose="02040503050406030204" pitchFamily="18" charset="0"/>
                        </a:rPr>
                        <m:t>y</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𝑧</m:t>
                      </m:r>
                      <m:r>
                        <a:rPr lang="en-IN" b="0" i="1" smtClean="0">
                          <a:solidFill>
                            <a:schemeClr val="tx1"/>
                          </a:solidFill>
                          <a:latin typeface="Cambria Math" panose="02040503050406030204" pitchFamily="18" charset="0"/>
                        </a:rPr>
                        <m:t>. </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tx1"/>
                              </a:solidFill>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𝑦</m:t>
                          </m:r>
                          <m:r>
                            <a:rPr lang="en-IN" b="0" i="1" smtClean="0">
                              <a:solidFill>
                                <a:schemeClr val="tx1"/>
                              </a:solidFill>
                              <a:latin typeface="Cambria Math" panose="02040503050406030204" pitchFamily="18" charset="0"/>
                            </a:rPr>
                            <m:t>)∧</m:t>
                          </m:r>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𝑧</m:t>
                          </m:r>
                        </m:e>
                      </m:d>
                    </m:oMath>
                  </m:oMathPara>
                </a14:m>
                <a:endParaRPr lang="en-IN" b="0" dirty="0">
                  <a:solidFill>
                    <a:schemeClr val="tx1"/>
                  </a:solidFill>
                </a:endParaRPr>
              </a:p>
              <a:p>
                <a:pPr marL="0" indent="0">
                  <a:buNone/>
                </a:pPr>
                <a:r>
                  <a:rPr lang="en-IN" b="0" dirty="0">
                    <a:solidFill>
                      <a:schemeClr val="tx1"/>
                    </a:solidFill>
                  </a:rPr>
                  <a:t>Converting to DNF</a:t>
                </a:r>
              </a:p>
              <a:p>
                <a:pPr marL="0" indent="0">
                  <a:buNone/>
                </a:pPr>
                <a14:m>
                  <m:oMathPara xmlns:m="http://schemas.openxmlformats.org/officeDocument/2006/math">
                    <m:oMathParaPr>
                      <m:jc m:val="left"/>
                    </m:oMathParaPr>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 ∃</m:t>
                      </m:r>
                      <m:r>
                        <m:rPr>
                          <m:sty m:val="p"/>
                        </m:rPr>
                        <a:rPr lang="en-IN" b="0" i="1" smtClean="0">
                          <a:solidFill>
                            <a:schemeClr val="tx1"/>
                          </a:solidFill>
                          <a:latin typeface="Cambria Math" panose="02040503050406030204" pitchFamily="18" charset="0"/>
                        </a:rPr>
                        <m:t>y</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𝑧</m:t>
                      </m:r>
                      <m:r>
                        <a:rPr lang="en-IN" b="0" i="1" smtClean="0">
                          <a:solidFill>
                            <a:schemeClr val="tx1"/>
                          </a:solidFill>
                          <a:latin typeface="Cambria Math" panose="02040503050406030204" pitchFamily="18" charset="0"/>
                        </a:rPr>
                        <m:t>. </m:t>
                      </m:r>
                      <m:d>
                        <m:dPr>
                          <m:ctrlPr>
                            <a:rPr lang="en-IN" b="0" i="1" smtClean="0">
                              <a:solidFill>
                                <a:schemeClr val="tx1"/>
                              </a:solidFill>
                              <a:latin typeface="Cambria Math" panose="02040503050406030204" pitchFamily="18" charset="0"/>
                            </a:rPr>
                          </m:ctrlPr>
                        </m:dPr>
                        <m:e>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𝑦</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2</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𝑧</m:t>
                              </m:r>
                            </m:e>
                          </m:d>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𝑧</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𝑦</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2</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𝑧</m:t>
                          </m:r>
                          <m:r>
                            <a:rPr lang="en-IN" b="0" i="1" smtClean="0">
                              <a:solidFill>
                                <a:schemeClr val="tx1"/>
                              </a:solidFill>
                              <a:latin typeface="Cambria Math" panose="02040503050406030204" pitchFamily="18" charset="0"/>
                            </a:rPr>
                            <m:t>)</m:t>
                          </m:r>
                        </m:e>
                      </m:d>
                    </m:oMath>
                  </m:oMathPara>
                </a14:m>
                <a:endParaRPr lang="en-IN" b="0" dirty="0">
                  <a:solidFill>
                    <a:schemeClr val="tx1"/>
                  </a:solidFill>
                </a:endParaRPr>
              </a:p>
              <a:p>
                <a:pPr marL="0" indent="0">
                  <a:buNone/>
                </a:pPr>
                <a:r>
                  <a:rPr lang="en-IN" dirty="0"/>
                  <a:t>Eliminating z</a:t>
                </a:r>
              </a:p>
              <a:p>
                <a:pPr marL="0" indent="0">
                  <a:buNone/>
                </a:pPr>
                <a14:m>
                  <m:oMathPara xmlns:m="http://schemas.openxmlformats.org/officeDocument/2006/math">
                    <m:oMathParaPr>
                      <m:jc m:val="left"/>
                    </m:oMathParaPr>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 ∃</m:t>
                      </m:r>
                      <m:r>
                        <m:rPr>
                          <m:sty m:val="p"/>
                        </m:rPr>
                        <a:rPr lang="en-IN" b="0" i="1" smtClean="0">
                          <a:solidFill>
                            <a:schemeClr val="tx1"/>
                          </a:solidFill>
                          <a:latin typeface="Cambria Math" panose="02040503050406030204" pitchFamily="18" charset="0"/>
                        </a:rPr>
                        <m:t>y</m:t>
                      </m:r>
                      <m:r>
                        <a:rPr lang="en-IN" b="0" i="1" smtClean="0">
                          <a:solidFill>
                            <a:schemeClr val="tx1"/>
                          </a:solidFill>
                          <a:latin typeface="Cambria Math" panose="02040503050406030204" pitchFamily="18" charset="0"/>
                        </a:rPr>
                        <m:t>.</m:t>
                      </m:r>
                      <m:d>
                        <m:dPr>
                          <m:ctrlPr>
                            <a:rPr lang="en-IN" b="0" i="1" smtClean="0">
                              <a:solidFill>
                                <a:schemeClr val="tx1"/>
                              </a:solidFill>
                              <a:latin typeface="Cambria Math" panose="02040503050406030204" pitchFamily="18" charset="0"/>
                            </a:rPr>
                          </m:ctrlPr>
                        </m:dPr>
                        <m:e>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𝑦</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𝑥</m:t>
                              </m:r>
                            </m:e>
                          </m:d>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2</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𝑦</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e>
                      </m:d>
                    </m:oMath>
                  </m:oMathPara>
                </a14:m>
                <a:endParaRPr lang="en-IN" dirty="0"/>
              </a:p>
              <a:p>
                <a:pPr marL="0" indent="0">
                  <a:buNone/>
                </a:pPr>
                <a:r>
                  <a:rPr lang="en-IN" dirty="0"/>
                  <a:t>Eliminating y</a:t>
                </a:r>
              </a:p>
              <a:p>
                <a:pPr marL="0" indent="0">
                  <a:buNone/>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 </m:t>
                    </m:r>
                  </m:oMath>
                </a14:m>
                <a:r>
                  <a:rPr lang="en-IN" dirty="0"/>
                  <a:t>(T)</a:t>
                </a:r>
              </a:p>
              <a:p>
                <a:pPr marL="0" indent="0">
                  <a:buNone/>
                </a:pPr>
                <a:r>
                  <a:rPr lang="en-IN" dirty="0"/>
                  <a:t>Transforming to existential</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p>
                <a:pPr marL="0" indent="0">
                  <a:buNone/>
                </a:pPr>
                <a:r>
                  <a:rPr lang="en-IN" dirty="0"/>
                  <a:t>Which is true, thus, satisfiable.</a:t>
                </a:r>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3221C19A-3006-CA2D-A5FD-CBBD125B1938}"/>
                  </a:ext>
                </a:extLst>
              </p:cNvPr>
              <p:cNvSpPr>
                <a:spLocks noGrp="1" noRot="1" noChangeAspect="1" noMove="1" noResize="1" noEditPoints="1" noAdjustHandles="1" noChangeArrowheads="1" noChangeShapeType="1" noTextEdit="1"/>
              </p:cNvSpPr>
              <p:nvPr>
                <p:ph idx="1"/>
              </p:nvPr>
            </p:nvSpPr>
            <p:spPr>
              <a:blipFill>
                <a:blip r:embed="rId2"/>
                <a:stretch>
                  <a:fillRect l="-1043" b="-2101"/>
                </a:stretch>
              </a:blipFill>
            </p:spPr>
            <p:txBody>
              <a:bodyPr/>
              <a:lstStyle/>
              <a:p>
                <a:r>
                  <a:rPr lang="en-IN">
                    <a:noFill/>
                  </a:rPr>
                  <a:t> </a:t>
                </a:r>
              </a:p>
            </p:txBody>
          </p:sp>
        </mc:Fallback>
      </mc:AlternateContent>
    </p:spTree>
    <p:extLst>
      <p:ext uri="{BB962C8B-B14F-4D97-AF65-F5344CB8AC3E}">
        <p14:creationId xmlns:p14="http://schemas.microsoft.com/office/powerpoint/2010/main" val="390860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E26E-75F7-6536-DA9E-A6F7A255770C}"/>
              </a:ext>
            </a:extLst>
          </p:cNvPr>
          <p:cNvSpPr>
            <a:spLocks noGrp="1"/>
          </p:cNvSpPr>
          <p:nvPr>
            <p:ph type="title"/>
          </p:nvPr>
        </p:nvSpPr>
        <p:spPr/>
        <p:txBody>
          <a:bodyPr/>
          <a:lstStyle/>
          <a:p>
            <a:r>
              <a:rPr lang="en-IN" dirty="0"/>
              <a:t>Quantifier-elimination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F71BCB-AC73-CA9A-D2CD-2E62F2E4DDB4}"/>
                  </a:ext>
                </a:extLst>
              </p:cNvPr>
              <p:cNvSpPr>
                <a:spLocks noGrp="1"/>
              </p:cNvSpPr>
              <p:nvPr>
                <p:ph idx="1"/>
              </p:nvPr>
            </p:nvSpPr>
            <p:spPr/>
            <p:txBody>
              <a:bodyPr/>
              <a:lstStyle/>
              <a:p>
                <a:pPr marL="0" indent="0">
                  <a:buNone/>
                </a:pPr>
                <a:r>
                  <a:rPr lang="en-IN" dirty="0"/>
                  <a:t>Quantifier_Elimination</a:t>
                </a:r>
              </a:p>
              <a:p>
                <a:pPr marL="0" indent="0">
                  <a:buNone/>
                </a:pPr>
                <a:r>
                  <a:rPr lang="en-IN" dirty="0"/>
                  <a:t>Input: </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 </m:t>
                    </m:r>
                    <m:r>
                      <a:rPr lang="en-IN" b="0" i="1" smtClean="0">
                        <a:latin typeface="Cambria Math" panose="02040503050406030204" pitchFamily="18" charset="0"/>
                      </a:rPr>
                      <m:t>𝜙</m:t>
                    </m:r>
                  </m:oMath>
                </a14:m>
                <a:endParaRPr lang="en-IN" b="0" dirty="0"/>
              </a:p>
              <a:p>
                <a:pPr marL="0" indent="0">
                  <a:buNone/>
                </a:pPr>
                <a:r>
                  <a:rPr lang="en-IN" dirty="0"/>
                  <a:t>Output: A quantifier-free formula over constants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which is valid if and only if </a:t>
                </a:r>
                <a14:m>
                  <m:oMath xmlns:m="http://schemas.openxmlformats.org/officeDocument/2006/math">
                    <m:r>
                      <a:rPr lang="en-IN" b="0" i="1" smtClean="0">
                        <a:latin typeface="Cambria Math" panose="02040503050406030204" pitchFamily="18" charset="0"/>
                      </a:rPr>
                      <m:t>𝜙</m:t>
                    </m:r>
                  </m:oMath>
                </a14:m>
                <a:r>
                  <a:rPr lang="en-IN" dirty="0"/>
                  <a:t> is valid</a:t>
                </a:r>
              </a:p>
            </p:txBody>
          </p:sp>
        </mc:Choice>
        <mc:Fallback xmlns="">
          <p:sp>
            <p:nvSpPr>
              <p:cNvPr id="3" name="Content Placeholder 2">
                <a:extLst>
                  <a:ext uri="{FF2B5EF4-FFF2-40B4-BE49-F238E27FC236}">
                    <a16:creationId xmlns:a16="http://schemas.microsoft.com/office/drawing/2014/main" id="{99F71BCB-AC73-CA9A-D2CD-2E62F2E4DDB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821663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3E1C-9E05-EBD1-CB79-C64B4F674F12}"/>
              </a:ext>
            </a:extLst>
          </p:cNvPr>
          <p:cNvSpPr>
            <a:spLocks noGrp="1"/>
          </p:cNvSpPr>
          <p:nvPr>
            <p:ph type="title"/>
          </p:nvPr>
        </p:nvSpPr>
        <p:spPr/>
        <p:txBody>
          <a:bodyPr/>
          <a:lstStyle/>
          <a:p>
            <a:r>
              <a:rPr lang="en-IN" dirty="0"/>
              <a:t>Search-based algorithm for quantified Boolean formulas</a:t>
            </a:r>
          </a:p>
        </p:txBody>
      </p:sp>
      <p:sp>
        <p:nvSpPr>
          <p:cNvPr id="3" name="Text Placeholder 2">
            <a:extLst>
              <a:ext uri="{FF2B5EF4-FFF2-40B4-BE49-F238E27FC236}">
                <a16:creationId xmlns:a16="http://schemas.microsoft.com/office/drawing/2014/main" id="{87C7D126-D5FD-2851-3AD8-8D824FF7009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89083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AD5-42E6-3A5D-B6B0-0F9EEFACCFA4}"/>
              </a:ext>
            </a:extLst>
          </p:cNvPr>
          <p:cNvSpPr>
            <a:spLocks noGrp="1"/>
          </p:cNvSpPr>
          <p:nvPr>
            <p:ph type="title"/>
          </p:nvPr>
        </p:nvSpPr>
        <p:spPr/>
        <p:txBody>
          <a:bodyPr/>
          <a:lstStyle/>
          <a:p>
            <a:r>
              <a:rPr lang="en-IN" dirty="0"/>
              <a:t>Search-based algorithm</a:t>
            </a:r>
          </a:p>
        </p:txBody>
      </p:sp>
      <p:sp>
        <p:nvSpPr>
          <p:cNvPr id="3" name="Content Placeholder 2">
            <a:extLst>
              <a:ext uri="{FF2B5EF4-FFF2-40B4-BE49-F238E27FC236}">
                <a16:creationId xmlns:a16="http://schemas.microsoft.com/office/drawing/2014/main" id="{9F544B93-3D37-6A77-C3D2-0A84D7D43854}"/>
              </a:ext>
            </a:extLst>
          </p:cNvPr>
          <p:cNvSpPr>
            <a:spLocks noGrp="1"/>
          </p:cNvSpPr>
          <p:nvPr>
            <p:ph idx="1"/>
          </p:nvPr>
        </p:nvSpPr>
        <p:spPr/>
        <p:txBody>
          <a:bodyPr/>
          <a:lstStyle/>
          <a:p>
            <a:r>
              <a:rPr lang="en-IN" dirty="0"/>
              <a:t>Both resolution and expansion based algorithms make the formula exponentially large</a:t>
            </a:r>
          </a:p>
          <a:p>
            <a:endParaRPr lang="en-IN" dirty="0"/>
          </a:p>
          <a:p>
            <a:r>
              <a:rPr lang="en-IN" dirty="0"/>
              <a:t>Instead, a search-based algorithm (e.g., similar to DPLL) can also be used to solve quantified Boolean formulas (QBF)</a:t>
            </a:r>
          </a:p>
        </p:txBody>
      </p:sp>
    </p:spTree>
    <p:extLst>
      <p:ext uri="{BB962C8B-B14F-4D97-AF65-F5344CB8AC3E}">
        <p14:creationId xmlns:p14="http://schemas.microsoft.com/office/powerpoint/2010/main" val="1571444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p:txBody>
          </p:sp>
        </mc:Choice>
        <mc:Fallback xmlns="">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p:spTree>
    <p:extLst>
      <p:ext uri="{BB962C8B-B14F-4D97-AF65-F5344CB8AC3E}">
        <p14:creationId xmlns:p14="http://schemas.microsoft.com/office/powerpoint/2010/main" val="1707864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p:txBody>
          </p:sp>
        </mc:Choice>
        <mc:Fallback xmlns="">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9768759C-56EB-3893-C4CD-ADE5F1076528}"/>
              </a:ext>
            </a:extLst>
          </p:cNvPr>
          <p:cNvSpPr/>
          <p:nvPr/>
        </p:nvSpPr>
        <p:spPr>
          <a:xfrm>
            <a:off x="1779639" y="3569110"/>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5" name="Oval 4">
            <a:extLst>
              <a:ext uri="{FF2B5EF4-FFF2-40B4-BE49-F238E27FC236}">
                <a16:creationId xmlns:a16="http://schemas.microsoft.com/office/drawing/2014/main" id="{A623AD42-FA2C-F9BA-B2E3-B6ED93BD9D8F}"/>
              </a:ext>
            </a:extLst>
          </p:cNvPr>
          <p:cNvSpPr/>
          <p:nvPr/>
        </p:nvSpPr>
        <p:spPr>
          <a:xfrm>
            <a:off x="2934930" y="2925096"/>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6" name="Oval 5">
            <a:extLst>
              <a:ext uri="{FF2B5EF4-FFF2-40B4-BE49-F238E27FC236}">
                <a16:creationId xmlns:a16="http://schemas.microsoft.com/office/drawing/2014/main" id="{B40E1937-A8CE-3407-4727-E68C1FDA8B0F}"/>
              </a:ext>
            </a:extLst>
          </p:cNvPr>
          <p:cNvSpPr/>
          <p:nvPr/>
        </p:nvSpPr>
        <p:spPr>
          <a:xfrm>
            <a:off x="2989007" y="4326194"/>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
            </a:r>
          </a:p>
        </p:txBody>
      </p:sp>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F903F567-D624-B8CD-6EF6-9D88C35B35E9}"/>
                  </a:ext>
                </a:extLst>
              </p:cNvPr>
              <p:cNvSpPr/>
              <p:nvPr/>
            </p:nvSpPr>
            <p:spPr>
              <a:xfrm>
                <a:off x="4522841" y="2379404"/>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7" name="Oval 6">
                <a:extLst>
                  <a:ext uri="{FF2B5EF4-FFF2-40B4-BE49-F238E27FC236}">
                    <a16:creationId xmlns:a16="http://schemas.microsoft.com/office/drawing/2014/main" id="{F903F567-D624-B8CD-6EF6-9D88C35B35E9}"/>
                  </a:ext>
                </a:extLst>
              </p:cNvPr>
              <p:cNvSpPr>
                <a:spLocks noRot="1" noChangeAspect="1" noMove="1" noResize="1" noEditPoints="1" noAdjustHandles="1" noChangeArrowheads="1" noChangeShapeType="1" noTextEdit="1"/>
              </p:cNvSpPr>
              <p:nvPr/>
            </p:nvSpPr>
            <p:spPr>
              <a:xfrm>
                <a:off x="4522841" y="2379404"/>
                <a:ext cx="530942" cy="471948"/>
              </a:xfrm>
              <a:prstGeom prst="ellipse">
                <a:avLst/>
              </a:prstGeom>
              <a:blipFill>
                <a:blip r:embed="rId3"/>
                <a:stretch>
                  <a:fillRect/>
                </a:stretch>
              </a:blipFill>
            </p:spPr>
            <p:txBody>
              <a:bodyPr/>
              <a:lstStyle/>
              <a:p>
                <a:r>
                  <a:rPr lang="en-IN">
                    <a:noFill/>
                  </a:rPr>
                  <a:t> </a:t>
                </a:r>
              </a:p>
            </p:txBody>
          </p:sp>
        </mc:Fallback>
      </mc:AlternateContent>
      <p:sp>
        <p:nvSpPr>
          <p:cNvPr id="8" name="Oval 7">
            <a:extLst>
              <a:ext uri="{FF2B5EF4-FFF2-40B4-BE49-F238E27FC236}">
                <a16:creationId xmlns:a16="http://schemas.microsoft.com/office/drawing/2014/main" id="{FC639992-67F0-029F-064D-5FDBC71F7678}"/>
              </a:ext>
            </a:extLst>
          </p:cNvPr>
          <p:cNvSpPr/>
          <p:nvPr/>
        </p:nvSpPr>
        <p:spPr>
          <a:xfrm>
            <a:off x="4547421" y="3298722"/>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9" name="Oval 8">
            <a:extLst>
              <a:ext uri="{FF2B5EF4-FFF2-40B4-BE49-F238E27FC236}">
                <a16:creationId xmlns:a16="http://schemas.microsoft.com/office/drawing/2014/main" id="{AF3EB96A-1A35-082A-5EB6-29EF029794E6}"/>
              </a:ext>
            </a:extLst>
          </p:cNvPr>
          <p:cNvSpPr/>
          <p:nvPr/>
        </p:nvSpPr>
        <p:spPr>
          <a:xfrm>
            <a:off x="4532671" y="4011564"/>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
            </a:r>
          </a:p>
        </p:txBody>
      </p:sp>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F6635E4A-2029-B3E2-4345-489477073305}"/>
                  </a:ext>
                </a:extLst>
              </p:cNvPr>
              <p:cNvSpPr/>
              <p:nvPr/>
            </p:nvSpPr>
            <p:spPr>
              <a:xfrm>
                <a:off x="4537585" y="4999706"/>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10" name="Oval 9">
                <a:extLst>
                  <a:ext uri="{FF2B5EF4-FFF2-40B4-BE49-F238E27FC236}">
                    <a16:creationId xmlns:a16="http://schemas.microsoft.com/office/drawing/2014/main" id="{F6635E4A-2029-B3E2-4345-489477073305}"/>
                  </a:ext>
                </a:extLst>
              </p:cNvPr>
              <p:cNvSpPr>
                <a:spLocks noRot="1" noChangeAspect="1" noMove="1" noResize="1" noEditPoints="1" noAdjustHandles="1" noChangeArrowheads="1" noChangeShapeType="1" noTextEdit="1"/>
              </p:cNvSpPr>
              <p:nvPr/>
            </p:nvSpPr>
            <p:spPr>
              <a:xfrm>
                <a:off x="4537585" y="4999706"/>
                <a:ext cx="530942" cy="471948"/>
              </a:xfrm>
              <a:prstGeom prst="ellipse">
                <a:avLst/>
              </a:prstGeom>
              <a:blipFill>
                <a:blip r:embed="rId4"/>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A7F1068-8E11-D34A-5F12-4BD165382D1A}"/>
              </a:ext>
            </a:extLst>
          </p:cNvPr>
          <p:cNvCxnSpPr>
            <a:stCxn id="4" idx="7"/>
            <a:endCxn id="5" idx="2"/>
          </p:cNvCxnSpPr>
          <p:nvPr/>
        </p:nvCxnSpPr>
        <p:spPr>
          <a:xfrm flipV="1">
            <a:off x="2232826" y="3161070"/>
            <a:ext cx="702104" cy="47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E0FA84-2EEC-7CDF-35D2-50F47F231711}"/>
              </a:ext>
            </a:extLst>
          </p:cNvPr>
          <p:cNvCxnSpPr>
            <a:stCxn id="4" idx="5"/>
            <a:endCxn id="6" idx="1"/>
          </p:cNvCxnSpPr>
          <p:nvPr/>
        </p:nvCxnSpPr>
        <p:spPr>
          <a:xfrm>
            <a:off x="2232826" y="3971943"/>
            <a:ext cx="833936" cy="42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E71D1E9-4E1C-E9B7-F0CD-135120638E53}"/>
              </a:ext>
            </a:extLst>
          </p:cNvPr>
          <p:cNvCxnSpPr>
            <a:stCxn id="5" idx="7"/>
            <a:endCxn id="7" idx="2"/>
          </p:cNvCxnSpPr>
          <p:nvPr/>
        </p:nvCxnSpPr>
        <p:spPr>
          <a:xfrm flipV="1">
            <a:off x="3388117" y="2615378"/>
            <a:ext cx="1134724" cy="37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C89960-305D-51D1-EAB6-36C9DC6486F6}"/>
              </a:ext>
            </a:extLst>
          </p:cNvPr>
          <p:cNvCxnSpPr>
            <a:stCxn id="5" idx="5"/>
            <a:endCxn id="8" idx="2"/>
          </p:cNvCxnSpPr>
          <p:nvPr/>
        </p:nvCxnSpPr>
        <p:spPr>
          <a:xfrm>
            <a:off x="3388117" y="3327929"/>
            <a:ext cx="1159304" cy="20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69C281-6AE6-ACB5-7B75-8CD13B4E756D}"/>
              </a:ext>
            </a:extLst>
          </p:cNvPr>
          <p:cNvCxnSpPr>
            <a:stCxn id="6" idx="7"/>
            <a:endCxn id="9" idx="2"/>
          </p:cNvCxnSpPr>
          <p:nvPr/>
        </p:nvCxnSpPr>
        <p:spPr>
          <a:xfrm flipV="1">
            <a:off x="3442194" y="4247538"/>
            <a:ext cx="1090477" cy="147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EF0ECA-E509-CE8E-A876-8AC0998EDB8F}"/>
              </a:ext>
            </a:extLst>
          </p:cNvPr>
          <p:cNvCxnSpPr>
            <a:stCxn id="6" idx="5"/>
            <a:endCxn id="10" idx="2"/>
          </p:cNvCxnSpPr>
          <p:nvPr/>
        </p:nvCxnSpPr>
        <p:spPr>
          <a:xfrm>
            <a:off x="3442194" y="4729027"/>
            <a:ext cx="1095391" cy="50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232B063-8E5C-4A63-F3EA-958D05942A00}"/>
              </a:ext>
            </a:extLst>
          </p:cNvPr>
          <p:cNvSpPr txBox="1"/>
          <p:nvPr/>
        </p:nvSpPr>
        <p:spPr>
          <a:xfrm>
            <a:off x="2158163" y="3043082"/>
            <a:ext cx="530942" cy="369332"/>
          </a:xfrm>
          <a:prstGeom prst="rect">
            <a:avLst/>
          </a:prstGeom>
          <a:noFill/>
        </p:spPr>
        <p:txBody>
          <a:bodyPr wrap="square" rtlCol="0">
            <a:spAutoFit/>
          </a:bodyPr>
          <a:lstStyle/>
          <a:p>
            <a:r>
              <a:rPr lang="en-IN" dirty="0"/>
              <a:t>x=0</a:t>
            </a:r>
          </a:p>
        </p:txBody>
      </p:sp>
      <p:sp>
        <p:nvSpPr>
          <p:cNvPr id="25" name="TextBox 24">
            <a:extLst>
              <a:ext uri="{FF2B5EF4-FFF2-40B4-BE49-F238E27FC236}">
                <a16:creationId xmlns:a16="http://schemas.microsoft.com/office/drawing/2014/main" id="{7F3DCB16-3C9B-0EB2-F8C4-E09D034F662E}"/>
              </a:ext>
            </a:extLst>
          </p:cNvPr>
          <p:cNvSpPr txBox="1"/>
          <p:nvPr/>
        </p:nvSpPr>
        <p:spPr>
          <a:xfrm>
            <a:off x="2153246" y="4109884"/>
            <a:ext cx="530942" cy="369332"/>
          </a:xfrm>
          <a:prstGeom prst="rect">
            <a:avLst/>
          </a:prstGeom>
          <a:noFill/>
        </p:spPr>
        <p:txBody>
          <a:bodyPr wrap="square" rtlCol="0">
            <a:spAutoFit/>
          </a:bodyPr>
          <a:lstStyle/>
          <a:p>
            <a:r>
              <a:rPr lang="en-IN" dirty="0"/>
              <a:t>x=1</a:t>
            </a:r>
          </a:p>
        </p:txBody>
      </p:sp>
      <p:sp>
        <p:nvSpPr>
          <p:cNvPr id="26" name="TextBox 25">
            <a:extLst>
              <a:ext uri="{FF2B5EF4-FFF2-40B4-BE49-F238E27FC236}">
                <a16:creationId xmlns:a16="http://schemas.microsoft.com/office/drawing/2014/main" id="{40031632-7518-F537-1392-64370F64EFEF}"/>
              </a:ext>
            </a:extLst>
          </p:cNvPr>
          <p:cNvSpPr txBox="1"/>
          <p:nvPr/>
        </p:nvSpPr>
        <p:spPr>
          <a:xfrm>
            <a:off x="3515015" y="5009538"/>
            <a:ext cx="530942" cy="369332"/>
          </a:xfrm>
          <a:prstGeom prst="rect">
            <a:avLst/>
          </a:prstGeom>
          <a:noFill/>
        </p:spPr>
        <p:txBody>
          <a:bodyPr wrap="square" rtlCol="0">
            <a:spAutoFit/>
          </a:bodyPr>
          <a:lstStyle/>
          <a:p>
            <a:r>
              <a:rPr lang="en-IN" dirty="0"/>
              <a:t>y=1</a:t>
            </a:r>
          </a:p>
        </p:txBody>
      </p:sp>
      <p:sp>
        <p:nvSpPr>
          <p:cNvPr id="27" name="TextBox 26">
            <a:extLst>
              <a:ext uri="{FF2B5EF4-FFF2-40B4-BE49-F238E27FC236}">
                <a16:creationId xmlns:a16="http://schemas.microsoft.com/office/drawing/2014/main" id="{2D36EBB3-5755-47F1-C4D8-CEDF8FBD64F7}"/>
              </a:ext>
            </a:extLst>
          </p:cNvPr>
          <p:cNvSpPr txBox="1"/>
          <p:nvPr/>
        </p:nvSpPr>
        <p:spPr>
          <a:xfrm>
            <a:off x="3667415" y="3962400"/>
            <a:ext cx="530942" cy="369332"/>
          </a:xfrm>
          <a:prstGeom prst="rect">
            <a:avLst/>
          </a:prstGeom>
          <a:noFill/>
        </p:spPr>
        <p:txBody>
          <a:bodyPr wrap="square" rtlCol="0">
            <a:spAutoFit/>
          </a:bodyPr>
          <a:lstStyle/>
          <a:p>
            <a:r>
              <a:rPr lang="en-IN" dirty="0"/>
              <a:t>y=0</a:t>
            </a:r>
          </a:p>
        </p:txBody>
      </p:sp>
      <p:sp>
        <p:nvSpPr>
          <p:cNvPr id="28" name="TextBox 27">
            <a:extLst>
              <a:ext uri="{FF2B5EF4-FFF2-40B4-BE49-F238E27FC236}">
                <a16:creationId xmlns:a16="http://schemas.microsoft.com/office/drawing/2014/main" id="{832F033C-0F93-A983-4790-00F5244A10ED}"/>
              </a:ext>
            </a:extLst>
          </p:cNvPr>
          <p:cNvSpPr txBox="1"/>
          <p:nvPr/>
        </p:nvSpPr>
        <p:spPr>
          <a:xfrm>
            <a:off x="3534678" y="2482643"/>
            <a:ext cx="530942" cy="369332"/>
          </a:xfrm>
          <a:prstGeom prst="rect">
            <a:avLst/>
          </a:prstGeom>
          <a:noFill/>
        </p:spPr>
        <p:txBody>
          <a:bodyPr wrap="square" rtlCol="0">
            <a:spAutoFit/>
          </a:bodyPr>
          <a:lstStyle/>
          <a:p>
            <a:r>
              <a:rPr lang="en-IN"/>
              <a:t>y=0</a:t>
            </a:r>
            <a:endParaRPr lang="en-IN" dirty="0"/>
          </a:p>
        </p:txBody>
      </p:sp>
      <p:sp>
        <p:nvSpPr>
          <p:cNvPr id="29" name="TextBox 28">
            <a:extLst>
              <a:ext uri="{FF2B5EF4-FFF2-40B4-BE49-F238E27FC236}">
                <a16:creationId xmlns:a16="http://schemas.microsoft.com/office/drawing/2014/main" id="{D9C39335-8998-07F2-9849-0DEE740F23DC}"/>
              </a:ext>
            </a:extLst>
          </p:cNvPr>
          <p:cNvSpPr txBox="1"/>
          <p:nvPr/>
        </p:nvSpPr>
        <p:spPr>
          <a:xfrm>
            <a:off x="3529761" y="3333135"/>
            <a:ext cx="530942" cy="369332"/>
          </a:xfrm>
          <a:prstGeom prst="rect">
            <a:avLst/>
          </a:prstGeom>
          <a:noFill/>
        </p:spPr>
        <p:txBody>
          <a:bodyPr wrap="square" rtlCol="0">
            <a:spAutoFit/>
          </a:bodyPr>
          <a:lstStyle/>
          <a:p>
            <a:r>
              <a:rPr lang="en-IN" dirty="0"/>
              <a:t>y=1</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2D44E15-218B-D534-703F-7A54E827AEBB}"/>
                  </a:ext>
                </a:extLst>
              </p:cNvPr>
              <p:cNvSpPr txBox="1"/>
              <p:nvPr/>
            </p:nvSpPr>
            <p:spPr>
              <a:xfrm>
                <a:off x="2310563" y="3569108"/>
                <a:ext cx="53094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0" i="1" dirty="0" smtClean="0">
                          <a:latin typeface="Cambria Math" panose="02040503050406030204" pitchFamily="18" charset="0"/>
                        </a:rPr>
                        <m:t>∀</m:t>
                      </m:r>
                    </m:oMath>
                  </m:oMathPara>
                </a14:m>
                <a:endParaRPr lang="en-IN" dirty="0"/>
              </a:p>
            </p:txBody>
          </p:sp>
        </mc:Choice>
        <mc:Fallback>
          <p:sp>
            <p:nvSpPr>
              <p:cNvPr id="30" name="TextBox 29">
                <a:extLst>
                  <a:ext uri="{FF2B5EF4-FFF2-40B4-BE49-F238E27FC236}">
                    <a16:creationId xmlns:a16="http://schemas.microsoft.com/office/drawing/2014/main" id="{42D44E15-218B-D534-703F-7A54E827AEBB}"/>
                  </a:ext>
                </a:extLst>
              </p:cNvPr>
              <p:cNvSpPr txBox="1">
                <a:spLocks noRot="1" noChangeAspect="1" noMove="1" noResize="1" noEditPoints="1" noAdjustHandles="1" noChangeArrowheads="1" noChangeShapeType="1" noTextEdit="1"/>
              </p:cNvSpPr>
              <p:nvPr/>
            </p:nvSpPr>
            <p:spPr>
              <a:xfrm>
                <a:off x="2310563" y="3569108"/>
                <a:ext cx="530942"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F33AE57-14C4-F6E7-4B3F-164AC8D7F4F5}"/>
                  </a:ext>
                </a:extLst>
              </p:cNvPr>
              <p:cNvSpPr txBox="1"/>
              <p:nvPr/>
            </p:nvSpPr>
            <p:spPr>
              <a:xfrm>
                <a:off x="3406861" y="2984087"/>
                <a:ext cx="53094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0" i="1" dirty="0" smtClean="0">
                          <a:latin typeface="Cambria Math" panose="02040503050406030204" pitchFamily="18" charset="0"/>
                        </a:rPr>
                        <m:t>∃</m:t>
                      </m:r>
                    </m:oMath>
                  </m:oMathPara>
                </a14:m>
                <a:endParaRPr lang="en-IN" dirty="0"/>
              </a:p>
            </p:txBody>
          </p:sp>
        </mc:Choice>
        <mc:Fallback>
          <p:sp>
            <p:nvSpPr>
              <p:cNvPr id="31" name="TextBox 30">
                <a:extLst>
                  <a:ext uri="{FF2B5EF4-FFF2-40B4-BE49-F238E27FC236}">
                    <a16:creationId xmlns:a16="http://schemas.microsoft.com/office/drawing/2014/main" id="{FF33AE57-14C4-F6E7-4B3F-164AC8D7F4F5}"/>
                  </a:ext>
                </a:extLst>
              </p:cNvPr>
              <p:cNvSpPr txBox="1">
                <a:spLocks noRot="1" noChangeAspect="1" noMove="1" noResize="1" noEditPoints="1" noAdjustHandles="1" noChangeArrowheads="1" noChangeShapeType="1" noTextEdit="1"/>
              </p:cNvSpPr>
              <p:nvPr/>
            </p:nvSpPr>
            <p:spPr>
              <a:xfrm>
                <a:off x="3406861" y="2984087"/>
                <a:ext cx="530942"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04B02C01-B45F-0577-74E6-61D03807D475}"/>
                  </a:ext>
                </a:extLst>
              </p:cNvPr>
              <p:cNvSpPr txBox="1"/>
              <p:nvPr/>
            </p:nvSpPr>
            <p:spPr>
              <a:xfrm>
                <a:off x="3431442" y="4444178"/>
                <a:ext cx="53094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0" i="1" dirty="0" smtClean="0">
                          <a:latin typeface="Cambria Math" panose="02040503050406030204" pitchFamily="18" charset="0"/>
                        </a:rPr>
                        <m:t>∃</m:t>
                      </m:r>
                    </m:oMath>
                  </m:oMathPara>
                </a14:m>
                <a:endParaRPr lang="en-IN" dirty="0"/>
              </a:p>
            </p:txBody>
          </p:sp>
        </mc:Choice>
        <mc:Fallback>
          <p:sp>
            <p:nvSpPr>
              <p:cNvPr id="32" name="TextBox 31">
                <a:extLst>
                  <a:ext uri="{FF2B5EF4-FFF2-40B4-BE49-F238E27FC236}">
                    <a16:creationId xmlns:a16="http://schemas.microsoft.com/office/drawing/2014/main" id="{04B02C01-B45F-0577-74E6-61D03807D475}"/>
                  </a:ext>
                </a:extLst>
              </p:cNvPr>
              <p:cNvSpPr txBox="1">
                <a:spLocks noRot="1" noChangeAspect="1" noMove="1" noResize="1" noEditPoints="1" noAdjustHandles="1" noChangeArrowheads="1" noChangeShapeType="1" noTextEdit="1"/>
              </p:cNvSpPr>
              <p:nvPr/>
            </p:nvSpPr>
            <p:spPr>
              <a:xfrm>
                <a:off x="3431442" y="4444178"/>
                <a:ext cx="530942" cy="369332"/>
              </a:xfrm>
              <a:prstGeom prst="rect">
                <a:avLst/>
              </a:prstGeom>
              <a:blipFill>
                <a:blip r:embed="rId7"/>
                <a:stretch>
                  <a:fillRect/>
                </a:stretch>
              </a:blipFill>
            </p:spPr>
            <p:txBody>
              <a:bodyPr/>
              <a:lstStyle/>
              <a:p>
                <a:r>
                  <a:rPr lang="en-IN">
                    <a:noFill/>
                  </a:rPr>
                  <a:t> </a:t>
                </a:r>
              </a:p>
            </p:txBody>
          </p:sp>
        </mc:Fallback>
      </mc:AlternateContent>
      <p:sp>
        <p:nvSpPr>
          <p:cNvPr id="33" name="TextBox 32">
            <a:extLst>
              <a:ext uri="{FF2B5EF4-FFF2-40B4-BE49-F238E27FC236}">
                <a16:creationId xmlns:a16="http://schemas.microsoft.com/office/drawing/2014/main" id="{EA2344BA-4B45-A749-7492-198723020DA1}"/>
              </a:ext>
            </a:extLst>
          </p:cNvPr>
          <p:cNvSpPr txBox="1"/>
          <p:nvPr/>
        </p:nvSpPr>
        <p:spPr>
          <a:xfrm>
            <a:off x="6526146" y="2379404"/>
            <a:ext cx="4891543" cy="923330"/>
          </a:xfrm>
          <a:prstGeom prst="rect">
            <a:avLst/>
          </a:prstGeom>
          <a:noFill/>
        </p:spPr>
        <p:txBody>
          <a:bodyPr wrap="square" rtlCol="0">
            <a:spAutoFit/>
          </a:bodyPr>
          <a:lstStyle/>
          <a:p>
            <a:r>
              <a:rPr lang="en-US" dirty="0"/>
              <a:t>For a ∃ node, one of the children must be true.</a:t>
            </a:r>
          </a:p>
          <a:p>
            <a:r>
              <a:rPr lang="en-US" dirty="0"/>
              <a:t>For a ∀ node, both children must be true.</a:t>
            </a:r>
          </a:p>
          <a:p>
            <a:r>
              <a:rPr lang="en-US" dirty="0"/>
              <a:t>Because the root is true, the formula is satisfiable.</a:t>
            </a:r>
            <a:endParaRPr lang="en-IN" dirty="0"/>
          </a:p>
        </p:txBody>
      </p:sp>
    </p:spTree>
    <p:extLst>
      <p:ext uri="{BB962C8B-B14F-4D97-AF65-F5344CB8AC3E}">
        <p14:creationId xmlns:p14="http://schemas.microsoft.com/office/powerpoint/2010/main" val="3939638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8826-CD77-DDAC-3CB1-C3374C0D31C1}"/>
              </a:ext>
            </a:extLst>
          </p:cNvPr>
          <p:cNvSpPr>
            <a:spLocks noGrp="1"/>
          </p:cNvSpPr>
          <p:nvPr>
            <p:ph type="title"/>
          </p:nvPr>
        </p:nvSpPr>
        <p:spPr/>
        <p:txBody>
          <a:bodyPr/>
          <a:lstStyle/>
          <a:p>
            <a:r>
              <a:rPr lang="en-IN" dirty="0"/>
              <a:t>DPLL_QBF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A15EB1-7C8C-572D-F821-80A2DE7FD718}"/>
                  </a:ext>
                </a:extLst>
              </p:cNvPr>
              <p:cNvSpPr>
                <a:spLocks noGrp="1"/>
              </p:cNvSpPr>
              <p:nvPr>
                <p:ph idx="1"/>
              </p:nvPr>
            </p:nvSpPr>
            <p:spPr/>
            <p:txBody>
              <a:bodyPr>
                <a:normAutofit fontScale="92500" lnSpcReduction="20000"/>
              </a:bodyPr>
              <a:lstStyle/>
              <a:p>
                <a:pPr marL="0" indent="0">
                  <a:buNone/>
                </a:pPr>
                <a:r>
                  <a:rPr lang="en-IN" b="1" dirty="0"/>
                  <a:t>Algorithm</a:t>
                </a:r>
                <a:r>
                  <a:rPr lang="en-IN" dirty="0"/>
                  <a:t> DPLL_QBF(Q, n)</a:t>
                </a:r>
              </a:p>
              <a:p>
                <a:pPr marL="0" indent="0">
                  <a:buNone/>
                </a:pPr>
                <a:r>
                  <a:rPr lang="en-IN" dirty="0"/>
                  <a:t>Input: A QBF Q in PNF </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 </m:t>
                    </m:r>
                    <m:r>
                      <a:rPr lang="en-IN" b="0" i="1" smtClean="0">
                        <a:latin typeface="Cambria Math" panose="02040503050406030204" pitchFamily="18" charset="0"/>
                      </a:rPr>
                      <m:t>𝜙</m:t>
                    </m:r>
                    <m:r>
                      <a:rPr lang="en-IN" b="0" i="0" smtClean="0">
                        <a:latin typeface="Cambria Math" panose="02040503050406030204" pitchFamily="18" charset="0"/>
                      </a:rPr>
                      <m:t>,</m:t>
                    </m:r>
                  </m:oMath>
                </a14:m>
                <a:r>
                  <a:rPr lang="en-IN" dirty="0"/>
                  <a:t> where </a:t>
                </a:r>
                <a14:m>
                  <m:oMath xmlns:m="http://schemas.openxmlformats.org/officeDocument/2006/math">
                    <m:r>
                      <a:rPr lang="en-IN" b="0" i="1" smtClean="0">
                        <a:latin typeface="Cambria Math" panose="02040503050406030204" pitchFamily="18" charset="0"/>
                      </a:rPr>
                      <m:t>𝜙</m:t>
                    </m:r>
                  </m:oMath>
                </a14:m>
                <a:r>
                  <a:rPr lang="en-IN" dirty="0"/>
                  <a:t> is in CNF</a:t>
                </a:r>
              </a:p>
              <a:p>
                <a:pPr marL="0" indent="0">
                  <a:buNone/>
                </a:pPr>
                <a:r>
                  <a:rPr lang="en-IN" dirty="0"/>
                  <a:t>Output: </a:t>
                </a:r>
                <a14:m>
                  <m:oMath xmlns:m="http://schemas.openxmlformats.org/officeDocument/2006/math">
                    <m:r>
                      <m:rPr>
                        <m:nor/>
                      </m:rPr>
                      <a:rPr lang="en-IN" b="0" i="0" smtClean="0">
                        <a:latin typeface="Cambria Math" panose="02040503050406030204" pitchFamily="18" charset="0"/>
                      </a:rPr>
                      <m:t>Satifiable</m:t>
                    </m:r>
                  </m:oMath>
                </a14:m>
                <a:r>
                  <a:rPr lang="en-IN" dirty="0"/>
                  <a:t> if Q is satisfiable</a:t>
                </a:r>
              </a:p>
              <a:p>
                <a:pPr marL="0" indent="0">
                  <a:buNone/>
                </a:pPr>
                <a:r>
                  <a:rPr lang="en-IN" b="1" dirty="0"/>
                  <a:t>if</a:t>
                </a:r>
                <a:r>
                  <a:rPr lang="en-IN" dirty="0"/>
                  <a:t>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oMath>
                </a14:m>
                <a:r>
                  <a:rPr lang="en-IN" dirty="0"/>
                  <a:t> </a:t>
                </a:r>
                <a:r>
                  <a:rPr lang="en-IN" b="1" dirty="0"/>
                  <a:t>then</a:t>
                </a:r>
                <a:r>
                  <a:rPr lang="en-IN" dirty="0"/>
                  <a:t> false</a:t>
                </a:r>
              </a:p>
              <a:p>
                <a:pPr marL="0" indent="0">
                  <a:buNone/>
                </a:pPr>
                <a:r>
                  <a:rPr lang="en-IN" b="1" dirty="0"/>
                  <a:t>if</a:t>
                </a:r>
                <a:r>
                  <a:rPr lang="en-IN" dirty="0"/>
                  <a:t> </a:t>
                </a:r>
                <a14:m>
                  <m:oMath xmlns:m="http://schemas.openxmlformats.org/officeDocument/2006/math">
                    <m:r>
                      <a:rPr lang="en-IN" b="0" i="1" smtClean="0">
                        <a:latin typeface="Cambria Math" panose="02040503050406030204" pitchFamily="18" charset="0"/>
                      </a:rPr>
                      <m:t>𝜙</m:t>
                    </m:r>
                    <m:r>
                      <a:rPr lang="en-IN" b="0" i="0" smtClean="0">
                        <a:latin typeface="Cambria Math" panose="02040503050406030204" pitchFamily="18" charset="0"/>
                      </a:rPr>
                      <m:t>=</m:t>
                    </m:r>
                  </m:oMath>
                </a14:m>
                <a:r>
                  <a:rPr lang="en-IN" dirty="0"/>
                  <a:t> T </a:t>
                </a:r>
                <a:r>
                  <a:rPr lang="en-IN" b="1" dirty="0"/>
                  <a:t>then</a:t>
                </a:r>
                <a:r>
                  <a:rPr lang="en-IN" dirty="0"/>
                  <a:t> true</a:t>
                </a:r>
              </a:p>
              <a:p>
                <a:pPr marL="0" indent="0">
                  <a:buNone/>
                </a:pPr>
                <a:r>
                  <a:rPr lang="en-IN" b="1" dirty="0"/>
                  <a:t>if</a:t>
                </a:r>
                <a:r>
                  <a:rPr lang="en-IN" dirty="0"/>
                  <a:t> Q[n] = </a:t>
                </a:r>
                <a14:m>
                  <m:oMath xmlns:m="http://schemas.openxmlformats.org/officeDocument/2006/math">
                    <m:r>
                      <a:rPr lang="en-IN" b="0" i="1" smtClean="0">
                        <a:latin typeface="Cambria Math" panose="02040503050406030204" pitchFamily="18" charset="0"/>
                      </a:rPr>
                      <m:t>∀</m:t>
                    </m:r>
                  </m:oMath>
                </a14:m>
                <a:r>
                  <a:rPr lang="en-IN" dirty="0"/>
                  <a:t> </a:t>
                </a:r>
                <a:r>
                  <a:rPr lang="en-IN" b="1" dirty="0"/>
                  <a:t>then</a:t>
                </a:r>
              </a:p>
              <a:p>
                <a:pPr marL="0" indent="0">
                  <a:buNone/>
                </a:pPr>
                <a:r>
                  <a:rPr lang="en-IN" dirty="0"/>
                  <a:t>    </a:t>
                </a:r>
                <a:r>
                  <a:rPr lang="en-IN" b="1" dirty="0"/>
                  <a:t>return</a:t>
                </a:r>
                <a:r>
                  <a:rPr lang="en-IN" dirty="0"/>
                  <a:t> DPLL_QBF(</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𝑇</m:t>
                        </m:r>
                      </m:e>
                    </m:d>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1</m:t>
                    </m:r>
                  </m:oMath>
                </a14:m>
                <a:r>
                  <a:rPr lang="en-IN" dirty="0"/>
                  <a:t>) </a:t>
                </a:r>
                <a14:m>
                  <m:oMath xmlns:m="http://schemas.openxmlformats.org/officeDocument/2006/math">
                    <m:r>
                      <a:rPr lang="en-IN" b="0" i="1" smtClean="0">
                        <a:latin typeface="Cambria Math" panose="02040503050406030204" pitchFamily="18" charset="0"/>
                      </a:rPr>
                      <m:t>∧</m:t>
                    </m:r>
                  </m:oMath>
                </a14:m>
                <a:r>
                  <a:rPr lang="en-IN" dirty="0"/>
                  <a:t> DPLL_QBF(</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e>
                    </m:d>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1</m:t>
                    </m:r>
                  </m:oMath>
                </a14:m>
                <a:r>
                  <a:rPr lang="en-IN" dirty="0"/>
                  <a:t>);</a:t>
                </a:r>
              </a:p>
              <a:p>
                <a:pPr marL="0" indent="0">
                  <a:buNone/>
                </a:pPr>
                <a:r>
                  <a:rPr lang="en-IN" b="1" dirty="0"/>
                  <a:t>else</a:t>
                </a:r>
              </a:p>
              <a:p>
                <a:pPr marL="0" indent="0">
                  <a:buNone/>
                </a:pPr>
                <a:r>
                  <a:rPr lang="en-IN" dirty="0"/>
                  <a:t>    </a:t>
                </a:r>
                <a:r>
                  <a:rPr lang="en-IN" b="1" dirty="0"/>
                  <a:t>return</a:t>
                </a:r>
                <a:r>
                  <a:rPr lang="en-IN" dirty="0"/>
                  <a:t> DPLL_QBF(</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𝑇</m:t>
                        </m:r>
                      </m:e>
                    </m:d>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1</m:t>
                    </m:r>
                  </m:oMath>
                </a14:m>
                <a:r>
                  <a:rPr lang="en-IN" dirty="0"/>
                  <a:t>) </a:t>
                </a:r>
                <a14:m>
                  <m:oMath xmlns:m="http://schemas.openxmlformats.org/officeDocument/2006/math">
                    <m:r>
                      <a:rPr lang="en-IN" b="0" i="1" smtClean="0">
                        <a:latin typeface="Cambria Math" panose="02040503050406030204" pitchFamily="18" charset="0"/>
                      </a:rPr>
                      <m:t>∧</m:t>
                    </m:r>
                  </m:oMath>
                </a14:m>
                <a:r>
                  <a:rPr lang="en-IN" dirty="0"/>
                  <a:t> DPLL_QBF(</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e>
                    </m:d>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1</m:t>
                    </m:r>
                  </m:oMath>
                </a14:m>
                <a:r>
                  <a:rPr lang="en-IN" dirty="0"/>
                  <a:t>);</a:t>
                </a:r>
              </a:p>
              <a:p>
                <a:pPr marL="0" indent="0">
                  <a:buNone/>
                </a:pPr>
                <a:r>
                  <a:rPr lang="en-IN"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1CA15EB1-7C8C-572D-F821-80A2DE7FD718}"/>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IN">
                    <a:noFill/>
                  </a:rPr>
                  <a:t> </a:t>
                </a:r>
              </a:p>
            </p:txBody>
          </p:sp>
        </mc:Fallback>
      </mc:AlternateContent>
    </p:spTree>
    <p:extLst>
      <p:ext uri="{BB962C8B-B14F-4D97-AF65-F5344CB8AC3E}">
        <p14:creationId xmlns:p14="http://schemas.microsoft.com/office/powerpoint/2010/main" val="711986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B564-E90C-6EB2-CBE4-37DB92D5EC5D}"/>
              </a:ext>
            </a:extLst>
          </p:cNvPr>
          <p:cNvSpPr>
            <a:spLocks noGrp="1"/>
          </p:cNvSpPr>
          <p:nvPr>
            <p:ph type="title"/>
          </p:nvPr>
        </p:nvSpPr>
        <p:spPr/>
        <p:txBody>
          <a:bodyPr/>
          <a:lstStyle/>
          <a:p>
            <a:r>
              <a:rPr lang="en-IN" dirty="0"/>
              <a:t>DPLL_QBF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D8C5A9-B2A1-AA8F-4400-E4ACD9D9BB15}"/>
                  </a:ext>
                </a:extLst>
              </p:cNvPr>
              <p:cNvSpPr>
                <a:spLocks noGrp="1"/>
              </p:cNvSpPr>
              <p:nvPr>
                <p:ph idx="1"/>
              </p:nvPr>
            </p:nvSpPr>
            <p:spPr/>
            <p:txBody>
              <a:bodyPr/>
              <a:lstStyle/>
              <a:p>
                <a:r>
                  <a:rPr lang="en-IN" dirty="0"/>
                  <a:t>Can’t we choose variables in arbitrary order similar to the original DPLL algorithm?</a:t>
                </a:r>
              </a:p>
              <a:p>
                <a:pPr lvl="1"/>
                <a:r>
                  <a:rPr lang="en-IN" dirty="0"/>
                  <a:t>As discussed before, in a quantified formula, the order of the quantifiers matters. However, we can reorder the two consecutive quantifiers if both of them are of the same type, i.e., </a:t>
                </a:r>
                <a14:m>
                  <m:oMath xmlns:m="http://schemas.openxmlformats.org/officeDocument/2006/math">
                    <m:r>
                      <a:rPr lang="en-IN" b="0" i="1" smtClean="0">
                        <a:latin typeface="Cambria Math" panose="02040503050406030204" pitchFamily="18" charset="0"/>
                      </a:rPr>
                      <m:t>∀</m:t>
                    </m:r>
                  </m:oMath>
                </a14:m>
                <a:r>
                  <a:rPr lang="en-IN" dirty="0"/>
                  <a:t> or </a:t>
                </a:r>
                <a14:m>
                  <m:oMath xmlns:m="http://schemas.openxmlformats.org/officeDocument/2006/math">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98D8C5A9-B2A1-AA8F-4400-E4ACD9D9BB1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36651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 ∀</m:t>
                      </m:r>
                      <m:r>
                        <a:rPr lang="en-IN" sz="2000" b="0" i="1" smtClean="0">
                          <a:latin typeface="Cambria Math" panose="02040503050406030204" pitchFamily="18" charset="0"/>
                        </a:rPr>
                        <m:t>𝑥</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p:txBody>
          </p:sp>
        </mc:Choice>
        <mc:Fallback xmlns="">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p:spTree>
    <p:extLst>
      <p:ext uri="{BB962C8B-B14F-4D97-AF65-F5344CB8AC3E}">
        <p14:creationId xmlns:p14="http://schemas.microsoft.com/office/powerpoint/2010/main" val="323893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2000" dirty="0">
                    <a:latin typeface="Cambria Math" panose="02040503050406030204" pitchFamily="18" charset="0"/>
                  </a:rPr>
                  <a:t>Is the following formula satisfiable?</a:t>
                </a:r>
                <a:endParaRPr lang="en-IN" sz="20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 ∀</m:t>
                      </m:r>
                      <m:r>
                        <a:rPr lang="en-IN" sz="2000" b="0" i="1" smtClean="0">
                          <a:latin typeface="Cambria Math" panose="02040503050406030204" pitchFamily="18" charset="0"/>
                        </a:rPr>
                        <m:t>𝑥</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m:oMathPara>
                </a14:m>
                <a:endParaRPr lang="en-IN" sz="2000" dirty="0"/>
              </a:p>
            </p:txBody>
          </p:sp>
        </mc:Choice>
        <mc:Fallback xmlns="">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8F4DA976-A81F-3628-2C02-F687F1819B5F}"/>
                  </a:ext>
                </a:extLst>
              </p:cNvPr>
              <p:cNvSpPr/>
              <p:nvPr/>
            </p:nvSpPr>
            <p:spPr>
              <a:xfrm>
                <a:off x="1779639" y="3569110"/>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4" name="Oval 3">
                <a:extLst>
                  <a:ext uri="{FF2B5EF4-FFF2-40B4-BE49-F238E27FC236}">
                    <a16:creationId xmlns:a16="http://schemas.microsoft.com/office/drawing/2014/main" id="{8F4DA976-A81F-3628-2C02-F687F1819B5F}"/>
                  </a:ext>
                </a:extLst>
              </p:cNvPr>
              <p:cNvSpPr>
                <a:spLocks noRot="1" noChangeAspect="1" noMove="1" noResize="1" noEditPoints="1" noAdjustHandles="1" noChangeArrowheads="1" noChangeShapeType="1" noTextEdit="1"/>
              </p:cNvSpPr>
              <p:nvPr/>
            </p:nvSpPr>
            <p:spPr>
              <a:xfrm>
                <a:off x="1779639" y="3569110"/>
                <a:ext cx="530942" cy="471948"/>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D9ED3410-BF22-9590-1D32-20F513599E13}"/>
                  </a:ext>
                </a:extLst>
              </p:cNvPr>
              <p:cNvSpPr/>
              <p:nvPr/>
            </p:nvSpPr>
            <p:spPr>
              <a:xfrm>
                <a:off x="2934930" y="2925096"/>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5" name="Oval 4">
                <a:extLst>
                  <a:ext uri="{FF2B5EF4-FFF2-40B4-BE49-F238E27FC236}">
                    <a16:creationId xmlns:a16="http://schemas.microsoft.com/office/drawing/2014/main" id="{D9ED3410-BF22-9590-1D32-20F513599E13}"/>
                  </a:ext>
                </a:extLst>
              </p:cNvPr>
              <p:cNvSpPr>
                <a:spLocks noRot="1" noChangeAspect="1" noMove="1" noResize="1" noEditPoints="1" noAdjustHandles="1" noChangeArrowheads="1" noChangeShapeType="1" noTextEdit="1"/>
              </p:cNvSpPr>
              <p:nvPr/>
            </p:nvSpPr>
            <p:spPr>
              <a:xfrm>
                <a:off x="2934930" y="2925096"/>
                <a:ext cx="530942" cy="471948"/>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00D03F9C-34F7-6301-B25B-94A9C8CEE99E}"/>
                  </a:ext>
                </a:extLst>
              </p:cNvPr>
              <p:cNvSpPr/>
              <p:nvPr/>
            </p:nvSpPr>
            <p:spPr>
              <a:xfrm>
                <a:off x="2989007" y="4326194"/>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6" name="Oval 5">
                <a:extLst>
                  <a:ext uri="{FF2B5EF4-FFF2-40B4-BE49-F238E27FC236}">
                    <a16:creationId xmlns:a16="http://schemas.microsoft.com/office/drawing/2014/main" id="{00D03F9C-34F7-6301-B25B-94A9C8CEE99E}"/>
                  </a:ext>
                </a:extLst>
              </p:cNvPr>
              <p:cNvSpPr>
                <a:spLocks noRot="1" noChangeAspect="1" noMove="1" noResize="1" noEditPoints="1" noAdjustHandles="1" noChangeArrowheads="1" noChangeShapeType="1" noTextEdit="1"/>
              </p:cNvSpPr>
              <p:nvPr/>
            </p:nvSpPr>
            <p:spPr>
              <a:xfrm>
                <a:off x="2989007" y="4326194"/>
                <a:ext cx="530942" cy="471948"/>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67A6C66F-381A-EA8C-C98F-43511578144C}"/>
                  </a:ext>
                </a:extLst>
              </p:cNvPr>
              <p:cNvSpPr/>
              <p:nvPr/>
            </p:nvSpPr>
            <p:spPr>
              <a:xfrm>
                <a:off x="4522841" y="2379404"/>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7" name="Oval 6">
                <a:extLst>
                  <a:ext uri="{FF2B5EF4-FFF2-40B4-BE49-F238E27FC236}">
                    <a16:creationId xmlns:a16="http://schemas.microsoft.com/office/drawing/2014/main" id="{67A6C66F-381A-EA8C-C98F-43511578144C}"/>
                  </a:ext>
                </a:extLst>
              </p:cNvPr>
              <p:cNvSpPr>
                <a:spLocks noRot="1" noChangeAspect="1" noMove="1" noResize="1" noEditPoints="1" noAdjustHandles="1" noChangeArrowheads="1" noChangeShapeType="1" noTextEdit="1"/>
              </p:cNvSpPr>
              <p:nvPr/>
            </p:nvSpPr>
            <p:spPr>
              <a:xfrm>
                <a:off x="4522841" y="2379404"/>
                <a:ext cx="530942" cy="471948"/>
              </a:xfrm>
              <a:prstGeom prst="ellipse">
                <a:avLst/>
              </a:prstGeom>
              <a:blipFill>
                <a:blip r:embed="rId6"/>
                <a:stretch>
                  <a:fillRect/>
                </a:stretch>
              </a:blipFill>
            </p:spPr>
            <p:txBody>
              <a:bodyPr/>
              <a:lstStyle/>
              <a:p>
                <a:r>
                  <a:rPr lang="en-IN">
                    <a:noFill/>
                  </a:rPr>
                  <a:t> </a:t>
                </a:r>
              </a:p>
            </p:txBody>
          </p:sp>
        </mc:Fallback>
      </mc:AlternateContent>
      <p:sp>
        <p:nvSpPr>
          <p:cNvPr id="8" name="Oval 7">
            <a:extLst>
              <a:ext uri="{FF2B5EF4-FFF2-40B4-BE49-F238E27FC236}">
                <a16:creationId xmlns:a16="http://schemas.microsoft.com/office/drawing/2014/main" id="{31CCC3C4-3390-65F8-AB16-69EE67321955}"/>
              </a:ext>
            </a:extLst>
          </p:cNvPr>
          <p:cNvSpPr/>
          <p:nvPr/>
        </p:nvSpPr>
        <p:spPr>
          <a:xfrm>
            <a:off x="4547421" y="3298722"/>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9" name="Oval 8">
            <a:extLst>
              <a:ext uri="{FF2B5EF4-FFF2-40B4-BE49-F238E27FC236}">
                <a16:creationId xmlns:a16="http://schemas.microsoft.com/office/drawing/2014/main" id="{F59B2B1D-ACA0-A2BA-73FF-1D99EA8677A0}"/>
              </a:ext>
            </a:extLst>
          </p:cNvPr>
          <p:cNvSpPr/>
          <p:nvPr/>
        </p:nvSpPr>
        <p:spPr>
          <a:xfrm>
            <a:off x="4532671" y="4011564"/>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
            </a:r>
          </a:p>
        </p:txBody>
      </p:sp>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0D4E9AE6-3D38-F77D-8D73-9DE7D7EBCBBD}"/>
                  </a:ext>
                </a:extLst>
              </p:cNvPr>
              <p:cNvSpPr/>
              <p:nvPr/>
            </p:nvSpPr>
            <p:spPr>
              <a:xfrm>
                <a:off x="4537585" y="4999706"/>
                <a:ext cx="530942" cy="471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10" name="Oval 9">
                <a:extLst>
                  <a:ext uri="{FF2B5EF4-FFF2-40B4-BE49-F238E27FC236}">
                    <a16:creationId xmlns:a16="http://schemas.microsoft.com/office/drawing/2014/main" id="{0D4E9AE6-3D38-F77D-8D73-9DE7D7EBCBBD}"/>
                  </a:ext>
                </a:extLst>
              </p:cNvPr>
              <p:cNvSpPr>
                <a:spLocks noRot="1" noChangeAspect="1" noMove="1" noResize="1" noEditPoints="1" noAdjustHandles="1" noChangeArrowheads="1" noChangeShapeType="1" noTextEdit="1"/>
              </p:cNvSpPr>
              <p:nvPr/>
            </p:nvSpPr>
            <p:spPr>
              <a:xfrm>
                <a:off x="4537585" y="4999706"/>
                <a:ext cx="530942" cy="471948"/>
              </a:xfrm>
              <a:prstGeom prst="ellipse">
                <a:avLst/>
              </a:prstGeom>
              <a:blipFill>
                <a:blip r:embed="rId7"/>
                <a:stretch>
                  <a:fillRect/>
                </a:stretch>
              </a:blipFill>
            </p:spPr>
            <p:txBody>
              <a:bodyPr/>
              <a:lstStyle/>
              <a:p>
                <a:r>
                  <a:rPr lang="en-IN">
                    <a:noFill/>
                  </a:rPr>
                  <a:t> </a:t>
                </a:r>
              </a:p>
            </p:txBody>
          </p:sp>
        </mc:Fallback>
      </mc:AlternateContent>
      <p:cxnSp>
        <p:nvCxnSpPr>
          <p:cNvPr id="11" name="Straight Arrow Connector 10">
            <a:extLst>
              <a:ext uri="{FF2B5EF4-FFF2-40B4-BE49-F238E27FC236}">
                <a16:creationId xmlns:a16="http://schemas.microsoft.com/office/drawing/2014/main" id="{695BDDC3-8840-28FE-E804-82BF574C0BA3}"/>
              </a:ext>
            </a:extLst>
          </p:cNvPr>
          <p:cNvCxnSpPr>
            <a:stCxn id="4" idx="7"/>
            <a:endCxn id="5" idx="2"/>
          </p:cNvCxnSpPr>
          <p:nvPr/>
        </p:nvCxnSpPr>
        <p:spPr>
          <a:xfrm flipV="1">
            <a:off x="2232826" y="3161070"/>
            <a:ext cx="702104" cy="47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33A2550-FF26-5E3D-7CF6-44D568F38BF4}"/>
              </a:ext>
            </a:extLst>
          </p:cNvPr>
          <p:cNvCxnSpPr>
            <a:stCxn id="4" idx="5"/>
            <a:endCxn id="6" idx="1"/>
          </p:cNvCxnSpPr>
          <p:nvPr/>
        </p:nvCxnSpPr>
        <p:spPr>
          <a:xfrm>
            <a:off x="2232826" y="3971943"/>
            <a:ext cx="833936" cy="42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C2CF5CA-13AF-E0E7-1335-3C60706967CD}"/>
              </a:ext>
            </a:extLst>
          </p:cNvPr>
          <p:cNvCxnSpPr>
            <a:stCxn id="5" idx="7"/>
            <a:endCxn id="7" idx="2"/>
          </p:cNvCxnSpPr>
          <p:nvPr/>
        </p:nvCxnSpPr>
        <p:spPr>
          <a:xfrm flipV="1">
            <a:off x="3388117" y="2615378"/>
            <a:ext cx="1134724" cy="37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87DCE5-D923-A066-3F3E-3BF1471C756C}"/>
              </a:ext>
            </a:extLst>
          </p:cNvPr>
          <p:cNvCxnSpPr>
            <a:stCxn id="5" idx="5"/>
            <a:endCxn id="8" idx="2"/>
          </p:cNvCxnSpPr>
          <p:nvPr/>
        </p:nvCxnSpPr>
        <p:spPr>
          <a:xfrm>
            <a:off x="3388117" y="3327929"/>
            <a:ext cx="1159304" cy="20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D9DD14-4FCD-0317-E7BE-746C754C08A1}"/>
              </a:ext>
            </a:extLst>
          </p:cNvPr>
          <p:cNvCxnSpPr>
            <a:stCxn id="6" idx="7"/>
            <a:endCxn id="9" idx="2"/>
          </p:cNvCxnSpPr>
          <p:nvPr/>
        </p:nvCxnSpPr>
        <p:spPr>
          <a:xfrm flipV="1">
            <a:off x="3442194" y="4247538"/>
            <a:ext cx="1090477" cy="147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05BB9C8-359C-B452-CAE7-41639066D34D}"/>
              </a:ext>
            </a:extLst>
          </p:cNvPr>
          <p:cNvCxnSpPr>
            <a:stCxn id="6" idx="5"/>
            <a:endCxn id="10" idx="2"/>
          </p:cNvCxnSpPr>
          <p:nvPr/>
        </p:nvCxnSpPr>
        <p:spPr>
          <a:xfrm>
            <a:off x="3442194" y="4729027"/>
            <a:ext cx="1095391" cy="50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B92E1C8-0E44-4E5D-A47D-D531B7A3FD26}"/>
              </a:ext>
            </a:extLst>
          </p:cNvPr>
          <p:cNvSpPr txBox="1"/>
          <p:nvPr/>
        </p:nvSpPr>
        <p:spPr>
          <a:xfrm>
            <a:off x="2158163" y="3043082"/>
            <a:ext cx="530942" cy="369332"/>
          </a:xfrm>
          <a:prstGeom prst="rect">
            <a:avLst/>
          </a:prstGeom>
          <a:noFill/>
        </p:spPr>
        <p:txBody>
          <a:bodyPr wrap="square" rtlCol="0">
            <a:spAutoFit/>
          </a:bodyPr>
          <a:lstStyle/>
          <a:p>
            <a:r>
              <a:rPr lang="en-IN" dirty="0"/>
              <a:t>y=0</a:t>
            </a:r>
          </a:p>
        </p:txBody>
      </p:sp>
      <p:sp>
        <p:nvSpPr>
          <p:cNvPr id="18" name="TextBox 17">
            <a:extLst>
              <a:ext uri="{FF2B5EF4-FFF2-40B4-BE49-F238E27FC236}">
                <a16:creationId xmlns:a16="http://schemas.microsoft.com/office/drawing/2014/main" id="{96412862-E68A-E2C8-9E9D-D5F94C161450}"/>
              </a:ext>
            </a:extLst>
          </p:cNvPr>
          <p:cNvSpPr txBox="1"/>
          <p:nvPr/>
        </p:nvSpPr>
        <p:spPr>
          <a:xfrm>
            <a:off x="2153246" y="4109884"/>
            <a:ext cx="530942" cy="369332"/>
          </a:xfrm>
          <a:prstGeom prst="rect">
            <a:avLst/>
          </a:prstGeom>
          <a:noFill/>
        </p:spPr>
        <p:txBody>
          <a:bodyPr wrap="square" rtlCol="0">
            <a:spAutoFit/>
          </a:bodyPr>
          <a:lstStyle/>
          <a:p>
            <a:r>
              <a:rPr lang="en-IN" dirty="0"/>
              <a:t>y=1</a:t>
            </a:r>
          </a:p>
        </p:txBody>
      </p:sp>
      <p:sp>
        <p:nvSpPr>
          <p:cNvPr id="19" name="TextBox 18">
            <a:extLst>
              <a:ext uri="{FF2B5EF4-FFF2-40B4-BE49-F238E27FC236}">
                <a16:creationId xmlns:a16="http://schemas.microsoft.com/office/drawing/2014/main" id="{0F2EC57A-DAD9-F369-AFDB-57E02A6C597B}"/>
              </a:ext>
            </a:extLst>
          </p:cNvPr>
          <p:cNvSpPr txBox="1"/>
          <p:nvPr/>
        </p:nvSpPr>
        <p:spPr>
          <a:xfrm>
            <a:off x="3515015" y="5009538"/>
            <a:ext cx="530942" cy="369332"/>
          </a:xfrm>
          <a:prstGeom prst="rect">
            <a:avLst/>
          </a:prstGeom>
          <a:noFill/>
        </p:spPr>
        <p:txBody>
          <a:bodyPr wrap="square" rtlCol="0">
            <a:spAutoFit/>
          </a:bodyPr>
          <a:lstStyle/>
          <a:p>
            <a:r>
              <a:rPr lang="en-IN" dirty="0"/>
              <a:t>x=1</a:t>
            </a:r>
          </a:p>
        </p:txBody>
      </p:sp>
      <p:sp>
        <p:nvSpPr>
          <p:cNvPr id="20" name="TextBox 19">
            <a:extLst>
              <a:ext uri="{FF2B5EF4-FFF2-40B4-BE49-F238E27FC236}">
                <a16:creationId xmlns:a16="http://schemas.microsoft.com/office/drawing/2014/main" id="{B16E4533-3D5B-2003-1174-59D5C8D12260}"/>
              </a:ext>
            </a:extLst>
          </p:cNvPr>
          <p:cNvSpPr txBox="1"/>
          <p:nvPr/>
        </p:nvSpPr>
        <p:spPr>
          <a:xfrm>
            <a:off x="3667415" y="3962400"/>
            <a:ext cx="530942" cy="369332"/>
          </a:xfrm>
          <a:prstGeom prst="rect">
            <a:avLst/>
          </a:prstGeom>
          <a:noFill/>
        </p:spPr>
        <p:txBody>
          <a:bodyPr wrap="square" rtlCol="0">
            <a:spAutoFit/>
          </a:bodyPr>
          <a:lstStyle/>
          <a:p>
            <a:r>
              <a:rPr lang="en-IN" dirty="0"/>
              <a:t>x=0</a:t>
            </a:r>
          </a:p>
        </p:txBody>
      </p:sp>
      <p:sp>
        <p:nvSpPr>
          <p:cNvPr id="21" name="TextBox 20">
            <a:extLst>
              <a:ext uri="{FF2B5EF4-FFF2-40B4-BE49-F238E27FC236}">
                <a16:creationId xmlns:a16="http://schemas.microsoft.com/office/drawing/2014/main" id="{39AFAF4C-6F30-C739-D49C-2377B94245EB}"/>
              </a:ext>
            </a:extLst>
          </p:cNvPr>
          <p:cNvSpPr txBox="1"/>
          <p:nvPr/>
        </p:nvSpPr>
        <p:spPr>
          <a:xfrm>
            <a:off x="3534678" y="2482643"/>
            <a:ext cx="530942" cy="369332"/>
          </a:xfrm>
          <a:prstGeom prst="rect">
            <a:avLst/>
          </a:prstGeom>
          <a:noFill/>
        </p:spPr>
        <p:txBody>
          <a:bodyPr wrap="square" rtlCol="0">
            <a:spAutoFit/>
          </a:bodyPr>
          <a:lstStyle/>
          <a:p>
            <a:r>
              <a:rPr lang="en-IN" dirty="0"/>
              <a:t>x=0</a:t>
            </a:r>
          </a:p>
        </p:txBody>
      </p:sp>
      <p:sp>
        <p:nvSpPr>
          <p:cNvPr id="22" name="TextBox 21">
            <a:extLst>
              <a:ext uri="{FF2B5EF4-FFF2-40B4-BE49-F238E27FC236}">
                <a16:creationId xmlns:a16="http://schemas.microsoft.com/office/drawing/2014/main" id="{165A31AA-1B60-85D4-EACF-F440FC85A7A5}"/>
              </a:ext>
            </a:extLst>
          </p:cNvPr>
          <p:cNvSpPr txBox="1"/>
          <p:nvPr/>
        </p:nvSpPr>
        <p:spPr>
          <a:xfrm>
            <a:off x="3529761" y="3333135"/>
            <a:ext cx="530942" cy="369332"/>
          </a:xfrm>
          <a:prstGeom prst="rect">
            <a:avLst/>
          </a:prstGeom>
          <a:noFill/>
        </p:spPr>
        <p:txBody>
          <a:bodyPr wrap="square" rtlCol="0">
            <a:spAutoFit/>
          </a:bodyPr>
          <a:lstStyle/>
          <a:p>
            <a:r>
              <a:rPr lang="en-IN" dirty="0"/>
              <a:t>x=1</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95184E5-1DB9-02E3-1EEA-502E4187D47D}"/>
                  </a:ext>
                </a:extLst>
              </p:cNvPr>
              <p:cNvSpPr txBox="1"/>
              <p:nvPr/>
            </p:nvSpPr>
            <p:spPr>
              <a:xfrm>
                <a:off x="2310563" y="3569108"/>
                <a:ext cx="53094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23" name="TextBox 22">
                <a:extLst>
                  <a:ext uri="{FF2B5EF4-FFF2-40B4-BE49-F238E27FC236}">
                    <a16:creationId xmlns:a16="http://schemas.microsoft.com/office/drawing/2014/main" id="{E95184E5-1DB9-02E3-1EEA-502E4187D47D}"/>
                  </a:ext>
                </a:extLst>
              </p:cNvPr>
              <p:cNvSpPr txBox="1">
                <a:spLocks noRot="1" noChangeAspect="1" noMove="1" noResize="1" noEditPoints="1" noAdjustHandles="1" noChangeArrowheads="1" noChangeShapeType="1" noTextEdit="1"/>
              </p:cNvSpPr>
              <p:nvPr/>
            </p:nvSpPr>
            <p:spPr>
              <a:xfrm>
                <a:off x="2310563" y="3569108"/>
                <a:ext cx="530942"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45BC1A68-AFFB-F92C-E63F-A2241E1FEFFD}"/>
                  </a:ext>
                </a:extLst>
              </p:cNvPr>
              <p:cNvSpPr txBox="1"/>
              <p:nvPr/>
            </p:nvSpPr>
            <p:spPr>
              <a:xfrm>
                <a:off x="3406861" y="2984087"/>
                <a:ext cx="53094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24" name="TextBox 23">
                <a:extLst>
                  <a:ext uri="{FF2B5EF4-FFF2-40B4-BE49-F238E27FC236}">
                    <a16:creationId xmlns:a16="http://schemas.microsoft.com/office/drawing/2014/main" id="{45BC1A68-AFFB-F92C-E63F-A2241E1FEFFD}"/>
                  </a:ext>
                </a:extLst>
              </p:cNvPr>
              <p:cNvSpPr txBox="1">
                <a:spLocks noRot="1" noChangeAspect="1" noMove="1" noResize="1" noEditPoints="1" noAdjustHandles="1" noChangeArrowheads="1" noChangeShapeType="1" noTextEdit="1"/>
              </p:cNvSpPr>
              <p:nvPr/>
            </p:nvSpPr>
            <p:spPr>
              <a:xfrm>
                <a:off x="3406861" y="2984087"/>
                <a:ext cx="530942"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EB7115CF-1E9F-EF54-0853-45F51952BFEA}"/>
                  </a:ext>
                </a:extLst>
              </p:cNvPr>
              <p:cNvSpPr txBox="1"/>
              <p:nvPr/>
            </p:nvSpPr>
            <p:spPr>
              <a:xfrm>
                <a:off x="3431442" y="4444178"/>
                <a:ext cx="53094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p:sp>
            <p:nvSpPr>
              <p:cNvPr id="25" name="TextBox 24">
                <a:extLst>
                  <a:ext uri="{FF2B5EF4-FFF2-40B4-BE49-F238E27FC236}">
                    <a16:creationId xmlns:a16="http://schemas.microsoft.com/office/drawing/2014/main" id="{EB7115CF-1E9F-EF54-0853-45F51952BFEA}"/>
                  </a:ext>
                </a:extLst>
              </p:cNvPr>
              <p:cNvSpPr txBox="1">
                <a:spLocks noRot="1" noChangeAspect="1" noMove="1" noResize="1" noEditPoints="1" noAdjustHandles="1" noChangeArrowheads="1" noChangeShapeType="1" noTextEdit="1"/>
              </p:cNvSpPr>
              <p:nvPr/>
            </p:nvSpPr>
            <p:spPr>
              <a:xfrm>
                <a:off x="3431442" y="4444178"/>
                <a:ext cx="530942" cy="369332"/>
              </a:xfrm>
              <a:prstGeom prst="rect">
                <a:avLst/>
              </a:prstGeom>
              <a:blipFill>
                <a:blip r:embed="rId10"/>
                <a:stretch>
                  <a:fillRect/>
                </a:stretch>
              </a:blipFill>
            </p:spPr>
            <p:txBody>
              <a:bodyPr/>
              <a:lstStyle/>
              <a:p>
                <a:r>
                  <a:rPr lang="en-IN">
                    <a:noFill/>
                  </a:rPr>
                  <a:t> </a:t>
                </a:r>
              </a:p>
            </p:txBody>
          </p:sp>
        </mc:Fallback>
      </mc:AlternateContent>
      <p:sp>
        <p:nvSpPr>
          <p:cNvPr id="26" name="TextBox 25">
            <a:extLst>
              <a:ext uri="{FF2B5EF4-FFF2-40B4-BE49-F238E27FC236}">
                <a16:creationId xmlns:a16="http://schemas.microsoft.com/office/drawing/2014/main" id="{E8110FA3-5663-EBC7-5188-459C6A6EE152}"/>
              </a:ext>
            </a:extLst>
          </p:cNvPr>
          <p:cNvSpPr txBox="1"/>
          <p:nvPr/>
        </p:nvSpPr>
        <p:spPr>
          <a:xfrm>
            <a:off x="6526146" y="2379404"/>
            <a:ext cx="4891543" cy="1200329"/>
          </a:xfrm>
          <a:prstGeom prst="rect">
            <a:avLst/>
          </a:prstGeom>
          <a:noFill/>
        </p:spPr>
        <p:txBody>
          <a:bodyPr wrap="square" rtlCol="0">
            <a:spAutoFit/>
          </a:bodyPr>
          <a:lstStyle/>
          <a:p>
            <a:r>
              <a:rPr lang="en-US" dirty="0"/>
              <a:t>For a ∃ node, one of the children must be true.</a:t>
            </a:r>
          </a:p>
          <a:p>
            <a:r>
              <a:rPr lang="en-US" dirty="0"/>
              <a:t>For a ∀ node, both children must be true.</a:t>
            </a:r>
          </a:p>
          <a:p>
            <a:r>
              <a:rPr lang="en-US" dirty="0"/>
              <a:t>Because the root is false, the formula is unsatisfiable.</a:t>
            </a:r>
            <a:endParaRPr lang="en-IN" dirty="0"/>
          </a:p>
        </p:txBody>
      </p:sp>
    </p:spTree>
    <p:extLst>
      <p:ext uri="{BB962C8B-B14F-4D97-AF65-F5344CB8AC3E}">
        <p14:creationId xmlns:p14="http://schemas.microsoft.com/office/powerpoint/2010/main" val="2431659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58D7-E753-54A2-ABF3-894AB870D20E}"/>
              </a:ext>
            </a:extLst>
          </p:cNvPr>
          <p:cNvSpPr>
            <a:spLocks noGrp="1"/>
          </p:cNvSpPr>
          <p:nvPr>
            <p:ph type="title"/>
          </p:nvPr>
        </p:nvSpPr>
        <p:spPr/>
        <p:txBody>
          <a:bodyPr/>
          <a:lstStyle/>
          <a:p>
            <a:r>
              <a:rPr lang="en-IN" dirty="0" err="1"/>
              <a:t>Skolem</a:t>
            </a:r>
            <a:r>
              <a:rPr lang="en-IN" dirty="0"/>
              <a:t> normal form</a:t>
            </a:r>
          </a:p>
        </p:txBody>
      </p:sp>
      <p:sp>
        <p:nvSpPr>
          <p:cNvPr id="3" name="Text Placeholder 2">
            <a:extLst>
              <a:ext uri="{FF2B5EF4-FFF2-40B4-BE49-F238E27FC236}">
                <a16:creationId xmlns:a16="http://schemas.microsoft.com/office/drawing/2014/main" id="{58F69AE8-43D8-0D84-C4A5-61BC8CD0913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2419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3926-373F-7972-A431-572CA93F6133}"/>
              </a:ext>
            </a:extLst>
          </p:cNvPr>
          <p:cNvSpPr>
            <a:spLocks noGrp="1"/>
          </p:cNvSpPr>
          <p:nvPr>
            <p:ph type="title"/>
          </p:nvPr>
        </p:nvSpPr>
        <p:spPr/>
        <p:txBody>
          <a:bodyPr/>
          <a:lstStyle/>
          <a:p>
            <a:r>
              <a:rPr lang="en-IN" dirty="0" err="1"/>
              <a:t>Skolem</a:t>
            </a:r>
            <a:r>
              <a:rPr lang="en-IN" dirty="0"/>
              <a:t> normal form</a:t>
            </a:r>
          </a:p>
        </p:txBody>
      </p:sp>
      <p:sp>
        <p:nvSpPr>
          <p:cNvPr id="3" name="Content Placeholder 2">
            <a:extLst>
              <a:ext uri="{FF2B5EF4-FFF2-40B4-BE49-F238E27FC236}">
                <a16:creationId xmlns:a16="http://schemas.microsoft.com/office/drawing/2014/main" id="{161FB07B-D362-B533-4D6D-A26DB837413D}"/>
              </a:ext>
            </a:extLst>
          </p:cNvPr>
          <p:cNvSpPr>
            <a:spLocks noGrp="1"/>
          </p:cNvSpPr>
          <p:nvPr>
            <p:ph idx="1"/>
          </p:nvPr>
        </p:nvSpPr>
        <p:spPr/>
        <p:txBody>
          <a:bodyPr/>
          <a:lstStyle/>
          <a:p>
            <a:r>
              <a:rPr lang="en-IN" dirty="0"/>
              <a:t>A formula is in </a:t>
            </a:r>
            <a:r>
              <a:rPr lang="en-IN" dirty="0" err="1"/>
              <a:t>Skolem</a:t>
            </a:r>
            <a:r>
              <a:rPr lang="en-IN" dirty="0"/>
              <a:t> normal form if it is in PNF and has only universal quantifiers</a:t>
            </a:r>
          </a:p>
          <a:p>
            <a:endParaRPr lang="en-IN" dirty="0"/>
          </a:p>
          <a:p>
            <a:r>
              <a:rPr lang="en-US" dirty="0"/>
              <a:t>To </a:t>
            </a:r>
            <a:r>
              <a:rPr lang="en-US" dirty="0" err="1"/>
              <a:t>Skolemize</a:t>
            </a:r>
            <a:r>
              <a:rPr lang="en-US" dirty="0"/>
              <a:t> an FOL formula in PNF, we need to remove all existential quantifiers</a:t>
            </a:r>
            <a:endParaRPr lang="en-IN" dirty="0"/>
          </a:p>
        </p:txBody>
      </p:sp>
    </p:spTree>
    <p:extLst>
      <p:ext uri="{BB962C8B-B14F-4D97-AF65-F5344CB8AC3E}">
        <p14:creationId xmlns:p14="http://schemas.microsoft.com/office/powerpoint/2010/main" val="239301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E26E-75F7-6536-DA9E-A6F7A255770C}"/>
              </a:ext>
            </a:extLst>
          </p:cNvPr>
          <p:cNvSpPr>
            <a:spLocks noGrp="1"/>
          </p:cNvSpPr>
          <p:nvPr>
            <p:ph type="title"/>
          </p:nvPr>
        </p:nvSpPr>
        <p:spPr/>
        <p:txBody>
          <a:bodyPr/>
          <a:lstStyle/>
          <a:p>
            <a:r>
              <a:rPr lang="en-IN" dirty="0"/>
              <a:t>Quantifier-elimination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F71BCB-AC73-CA9A-D2CD-2E62F2E4DDB4}"/>
                  </a:ext>
                </a:extLst>
              </p:cNvPr>
              <p:cNvSpPr>
                <a:spLocks noGrp="1"/>
              </p:cNvSpPr>
              <p:nvPr>
                <p:ph idx="1"/>
              </p:nvPr>
            </p:nvSpPr>
            <p:spPr/>
            <p:txBody>
              <a:bodyPr>
                <a:normAutofit fontScale="77500" lnSpcReduction="20000"/>
              </a:bodyPr>
              <a:lstStyle/>
              <a:p>
                <a:pPr marL="0" indent="0">
                  <a:buNone/>
                </a:pPr>
                <a:r>
                  <a:rPr lang="en-IN" dirty="0"/>
                  <a:t>Quantifier_Elimination</a:t>
                </a:r>
              </a:p>
              <a:p>
                <a:pPr marL="0" indent="0">
                  <a:buNone/>
                </a:pPr>
                <a:r>
                  <a:rPr lang="en-IN" dirty="0"/>
                  <a:t>Input: </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 </m:t>
                    </m:r>
                    <m:r>
                      <a:rPr lang="en-IN" b="0" i="1" smtClean="0">
                        <a:latin typeface="Cambria Math" panose="02040503050406030204" pitchFamily="18" charset="0"/>
                      </a:rPr>
                      <m:t>𝜙</m:t>
                    </m:r>
                  </m:oMath>
                </a14:m>
                <a:endParaRPr lang="en-IN" b="0" dirty="0"/>
              </a:p>
              <a:p>
                <a:pPr marL="0" indent="0">
                  <a:buNone/>
                </a:pPr>
                <a:r>
                  <a:rPr lang="en-IN" dirty="0"/>
                  <a:t>Output: A quantifier-free formula over constants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which is valid if and only if </a:t>
                </a:r>
                <a14:m>
                  <m:oMath xmlns:m="http://schemas.openxmlformats.org/officeDocument/2006/math">
                    <m:r>
                      <a:rPr lang="en-IN" b="0" i="1" smtClean="0">
                        <a:latin typeface="Cambria Math" panose="02040503050406030204" pitchFamily="18" charset="0"/>
                      </a:rPr>
                      <m:t>𝜙</m:t>
                    </m:r>
                  </m:oMath>
                </a14:m>
                <a:r>
                  <a:rPr lang="en-IN" dirty="0"/>
                  <a:t> is valid</a:t>
                </a:r>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𝜙</m:t>
                      </m:r>
                    </m:oMath>
                  </m:oMathPara>
                </a14:m>
                <a:endParaRPr lang="en-IN" dirty="0"/>
              </a:p>
              <a:p>
                <a:pPr marL="0" indent="0">
                  <a:buNone/>
                </a:pPr>
                <a:r>
                  <a:rPr lang="en-IN" dirty="0"/>
                  <a:t>for </a:t>
                </a:r>
                <a:r>
                  <a:rPr lang="en-IN" dirty="0" err="1"/>
                  <a:t>i</a:t>
                </a:r>
                <a:r>
                  <a:rPr lang="en-IN" dirty="0"/>
                  <a:t> := 1 to n do</a:t>
                </a:r>
              </a:p>
              <a:p>
                <a:pPr marL="0" indent="0">
                  <a:buNone/>
                </a:pPr>
                <a:r>
                  <a:rPr lang="en-IN" dirty="0"/>
                  <a:t>    if </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oMath>
                </a14:m>
                <a:r>
                  <a:rPr lang="en-IN" dirty="0"/>
                  <a:t> then</a:t>
                </a:r>
              </a:p>
              <a:p>
                <a:pPr marL="0" indent="0">
                  <a:buNone/>
                </a:pPr>
                <a:r>
                  <a:rPr lang="en-IN"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oMath>
                </a14:m>
                <a:r>
                  <a:rPr lang="en-IN" dirty="0"/>
                  <a:t> := Project(</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V[</a:t>
                </a:r>
                <a:r>
                  <a:rPr lang="en-IN" dirty="0" err="1"/>
                  <a:t>i</a:t>
                </a:r>
                <a:r>
                  <a:rPr lang="en-IN" dirty="0"/>
                  <a:t>]);</a:t>
                </a:r>
              </a:p>
              <a:p>
                <a:pPr marL="0" indent="0">
                  <a:buNone/>
                </a:pPr>
                <a:r>
                  <a:rPr lang="en-IN" dirty="0"/>
                  <a:t>     else</a:t>
                </a:r>
              </a:p>
              <a:p>
                <a:pPr marL="0" indent="0">
                  <a:buNone/>
                </a:pPr>
                <a:r>
                  <a:rPr lang="en-IN"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𝑃𝑟𝑜𝑗𝑒𝑐𝑡</m:t>
                    </m:r>
                    <m:d>
                      <m:dPr>
                        <m:ctrlPr>
                          <a:rPr lang="en-IN" b="0" i="1" smtClean="0">
                            <a:latin typeface="Cambria Math" panose="02040503050406030204" pitchFamily="18" charset="0"/>
                          </a:rPr>
                        </m:ctrlPr>
                      </m:dPr>
                      <m:e>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e>
                    </m:d>
                    <m:r>
                      <a:rPr lang="en-IN" b="0" i="1" smtClean="0">
                        <a:latin typeface="Cambria Math" panose="02040503050406030204" pitchFamily="18" charset="0"/>
                      </a:rPr>
                      <m:t>;</m:t>
                    </m:r>
                  </m:oMath>
                </a14:m>
                <a:endParaRPr lang="en-IN" b="0" dirty="0"/>
              </a:p>
              <a:p>
                <a:pPr marL="0" indent="0">
                  <a:buNone/>
                </a:pPr>
                <a:r>
                  <a:rPr lang="en-IN" dirty="0"/>
                  <a:t>return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99F71BCB-AC73-CA9A-D2CD-2E62F2E4DDB4}"/>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IN">
                    <a:noFill/>
                  </a:rPr>
                  <a:t> </a:t>
                </a:r>
              </a:p>
            </p:txBody>
          </p:sp>
        </mc:Fallback>
      </mc:AlternateContent>
    </p:spTree>
    <p:extLst>
      <p:ext uri="{BB962C8B-B14F-4D97-AF65-F5344CB8AC3E}">
        <p14:creationId xmlns:p14="http://schemas.microsoft.com/office/powerpoint/2010/main" val="42353836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3926-373F-7972-A431-572CA93F6133}"/>
              </a:ext>
            </a:extLst>
          </p:cNvPr>
          <p:cNvSpPr>
            <a:spLocks noGrp="1"/>
          </p:cNvSpPr>
          <p:nvPr>
            <p:ph type="title"/>
          </p:nvPr>
        </p:nvSpPr>
        <p:spPr/>
        <p:txBody>
          <a:bodyPr/>
          <a:lstStyle/>
          <a:p>
            <a:r>
              <a:rPr lang="en-IN" dirty="0" err="1"/>
              <a:t>Skolem</a:t>
            </a:r>
            <a:r>
              <a:rPr lang="en-IN" dirty="0"/>
              <a:t>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1FB07B-D362-B533-4D6D-A26DB837413D}"/>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 ∃</m:t>
                    </m:r>
                    <m:r>
                      <a:rPr lang="en-IN" b="0" i="1" smtClean="0">
                        <a:latin typeface="Cambria Math" panose="02040503050406030204" pitchFamily="18" charset="0"/>
                      </a:rPr>
                      <m:t>𝑤</m:t>
                    </m:r>
                    <m:r>
                      <a:rPr lang="en-IN" b="0" i="1" smtClean="0">
                        <a:latin typeface="Cambria Math" panose="02040503050406030204" pitchFamily="18" charset="0"/>
                      </a:rPr>
                      <m:t> .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oMath>
                </a14:m>
                <a:endParaRPr lang="en-IN" dirty="0"/>
              </a:p>
              <a:p>
                <a:endParaRPr lang="en-IN" dirty="0"/>
              </a:p>
              <a:p>
                <a:r>
                  <a:rPr lang="en-US" dirty="0"/>
                  <a:t>Can’t we simply use existential instantiation to remove all existential quantifiers? In this example, u, y, and w are unique names, and therefore, after transformation the formula becomes:</a:t>
                </a:r>
              </a:p>
              <a:p>
                <a:endParaRPr lang="en-IN" dirty="0"/>
              </a:p>
              <a:p>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oMath>
                </a14:m>
                <a:endParaRPr lang="en-IN" dirty="0"/>
              </a:p>
            </p:txBody>
          </p:sp>
        </mc:Choice>
        <mc:Fallback>
          <p:sp>
            <p:nvSpPr>
              <p:cNvPr id="3" name="Content Placeholder 2">
                <a:extLst>
                  <a:ext uri="{FF2B5EF4-FFF2-40B4-BE49-F238E27FC236}">
                    <a16:creationId xmlns:a16="http://schemas.microsoft.com/office/drawing/2014/main" id="{161FB07B-D362-B533-4D6D-A26DB837413D}"/>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1665573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3926-373F-7972-A431-572CA93F6133}"/>
              </a:ext>
            </a:extLst>
          </p:cNvPr>
          <p:cNvSpPr>
            <a:spLocks noGrp="1"/>
          </p:cNvSpPr>
          <p:nvPr>
            <p:ph type="title"/>
          </p:nvPr>
        </p:nvSpPr>
        <p:spPr/>
        <p:txBody>
          <a:bodyPr/>
          <a:lstStyle/>
          <a:p>
            <a:r>
              <a:rPr lang="en-IN" dirty="0" err="1"/>
              <a:t>Skolem</a:t>
            </a:r>
            <a:r>
              <a:rPr lang="en-IN" dirty="0"/>
              <a:t>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1FB07B-D362-B533-4D6D-A26DB837413D}"/>
                  </a:ext>
                </a:extLst>
              </p:cNvPr>
              <p:cNvSpPr>
                <a:spLocks noGrp="1"/>
              </p:cNvSpPr>
              <p:nvPr>
                <p:ph idx="1"/>
              </p:nvPr>
            </p:nvSpPr>
            <p:spPr/>
            <p:txBody>
              <a:bodyPr>
                <a:normAutofit fontScale="92500" lnSpcReduction="20000"/>
              </a:bodyPr>
              <a:lstStyle/>
              <a:p>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 ∃</m:t>
                    </m:r>
                    <m:r>
                      <a:rPr lang="en-IN" b="0" i="1" smtClean="0">
                        <a:latin typeface="Cambria Math" panose="02040503050406030204" pitchFamily="18" charset="0"/>
                      </a:rPr>
                      <m:t>𝑤</m:t>
                    </m:r>
                    <m:r>
                      <a:rPr lang="en-IN" b="0" i="1" smtClean="0">
                        <a:latin typeface="Cambria Math" panose="02040503050406030204" pitchFamily="18" charset="0"/>
                      </a:rPr>
                      <m:t> .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oMath>
                </a14:m>
                <a:endParaRPr lang="en-IN" dirty="0"/>
              </a:p>
              <a:p>
                <a:endParaRPr lang="en-IN" dirty="0"/>
              </a:p>
              <a:p>
                <a:r>
                  <a:rPr lang="en-US" dirty="0"/>
                  <a:t>Can’t we simply use existential instantiation to remove all existential quantifiers? In this example, u, y, and w are unique names, and therefore, after transformation the formula becomes:</a:t>
                </a:r>
              </a:p>
              <a:p>
                <a:endParaRPr lang="en-IN" dirty="0"/>
              </a:p>
              <a:p>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oMath>
                </a14:m>
                <a:endParaRPr lang="en-IN" dirty="0"/>
              </a:p>
              <a:p>
                <a:endParaRPr lang="en-IN" dirty="0"/>
              </a:p>
              <a:p>
                <a:r>
                  <a:rPr lang="en-IN" dirty="0"/>
                  <a:t>This is wrong because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𝑤</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oMath>
                </a14:m>
                <a:r>
                  <a:rPr lang="en-IN" dirty="0"/>
                  <a:t> will have the same translation, and as discussed before, the order of existential and universal quantifiers matters</a:t>
                </a:r>
              </a:p>
            </p:txBody>
          </p:sp>
        </mc:Choice>
        <mc:Fallback>
          <p:sp>
            <p:nvSpPr>
              <p:cNvPr id="3" name="Content Placeholder 2">
                <a:extLst>
                  <a:ext uri="{FF2B5EF4-FFF2-40B4-BE49-F238E27FC236}">
                    <a16:creationId xmlns:a16="http://schemas.microsoft.com/office/drawing/2014/main" id="{161FB07B-D362-B533-4D6D-A26DB837413D}"/>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1629146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E8BC-03A9-9382-4755-BCA475BE39C4}"/>
              </a:ext>
            </a:extLst>
          </p:cNvPr>
          <p:cNvSpPr>
            <a:spLocks noGrp="1"/>
          </p:cNvSpPr>
          <p:nvPr>
            <p:ph type="title"/>
          </p:nvPr>
        </p:nvSpPr>
        <p:spPr/>
        <p:txBody>
          <a:bodyPr/>
          <a:lstStyle/>
          <a:p>
            <a:r>
              <a:rPr lang="en-IN" dirty="0" err="1"/>
              <a:t>Skolem</a:t>
            </a:r>
            <a:r>
              <a:rPr lang="en-IN" dirty="0"/>
              <a:t>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B8D024-AE26-17D1-F932-71FD41CC73BE}"/>
                  </a:ext>
                </a:extLst>
              </p:cNvPr>
              <p:cNvSpPr>
                <a:spLocks noGrp="1"/>
              </p:cNvSpPr>
              <p:nvPr>
                <p:ph idx="1"/>
              </p:nvPr>
            </p:nvSpPr>
            <p:spPr/>
            <p:txBody>
              <a:bodyPr>
                <a:normAutofit/>
              </a:bodyPr>
              <a:lstStyle/>
              <a:p>
                <a:r>
                  <a:rPr lang="en-IN" dirty="0"/>
                  <a:t>If an existential quantifier occurs within the scope of universal quantifiers, e.g.,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then the value of the existentially quantified variable will depend 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Therefore, we can remove the existential quantifier, say </a:t>
                </a:r>
                <a14:m>
                  <m:oMath xmlns:m="http://schemas.openxmlformats.org/officeDocument/2006/math">
                    <m:r>
                      <a:rPr lang="en-IN" i="1" dirty="0" smtClean="0">
                        <a:latin typeface="Cambria Math" panose="02040503050406030204" pitchFamily="18" charset="0"/>
                      </a:rPr>
                      <m:t>𝑦</m:t>
                    </m:r>
                  </m:oMath>
                </a14:m>
                <a:r>
                  <a:rPr lang="en-IN" dirty="0"/>
                  <a:t>, after instantiating </a:t>
                </a:r>
                <a14:m>
                  <m:oMath xmlns:m="http://schemas.openxmlformats.org/officeDocument/2006/math">
                    <m:r>
                      <a:rPr lang="en-IN" i="1" dirty="0" smtClean="0">
                        <a:latin typeface="Cambria Math" panose="02040503050406030204" pitchFamily="18" charset="0"/>
                      </a:rPr>
                      <m:t>𝑦</m:t>
                    </m:r>
                  </m:oMath>
                </a14:m>
                <a:r>
                  <a:rPr lang="en-IN" dirty="0"/>
                  <a:t> with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𝑦</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m:t>
                    </m:r>
                  </m:oMath>
                </a14:m>
                <a:r>
                  <a:rPr lang="en-IN" dirty="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𝑦</m:t>
                        </m:r>
                      </m:sub>
                    </m:sSub>
                  </m:oMath>
                </a14:m>
                <a:r>
                  <a:rPr lang="en-IN" dirty="0"/>
                  <a:t> is a new function symbol.</a:t>
                </a:r>
              </a:p>
              <a:p>
                <a:endParaRPr lang="en-IN" dirty="0"/>
              </a:p>
              <a:p>
                <a:r>
                  <a:rPr lang="en-IN" dirty="0"/>
                  <a:t>If an existential quantifier doesn’t occur within the scope of any universal quantifiers,</a:t>
                </a:r>
                <a14:m>
                  <m:oMath xmlns:m="http://schemas.openxmlformats.org/officeDocument/2006/math">
                    <m:r>
                      <a:rPr lang="en-IN" b="0" i="1" smtClean="0">
                        <a:latin typeface="Cambria Math" panose="02040503050406030204" pitchFamily="18" charset="0"/>
                      </a:rPr>
                      <m:t> </m:t>
                    </m:r>
                  </m:oMath>
                </a14:m>
                <a:r>
                  <a:rPr lang="en-IN" dirty="0"/>
                  <a:t>then we can instantiate the existentially quantified variable with a fresh variable</a:t>
                </a:r>
              </a:p>
              <a:p>
                <a:endParaRPr lang="en-IN" dirty="0"/>
              </a:p>
            </p:txBody>
          </p:sp>
        </mc:Choice>
        <mc:Fallback>
          <p:sp>
            <p:nvSpPr>
              <p:cNvPr id="3" name="Content Placeholder 2">
                <a:extLst>
                  <a:ext uri="{FF2B5EF4-FFF2-40B4-BE49-F238E27FC236}">
                    <a16:creationId xmlns:a16="http://schemas.microsoft.com/office/drawing/2014/main" id="{73B8D024-AE26-17D1-F932-71FD41CC73B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466767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E8BC-03A9-9382-4755-BCA475BE39C4}"/>
              </a:ext>
            </a:extLst>
          </p:cNvPr>
          <p:cNvSpPr>
            <a:spLocks noGrp="1"/>
          </p:cNvSpPr>
          <p:nvPr>
            <p:ph type="title"/>
          </p:nvPr>
        </p:nvSpPr>
        <p:spPr/>
        <p:txBody>
          <a:bodyPr/>
          <a:lstStyle/>
          <a:p>
            <a:r>
              <a:rPr lang="en-IN" dirty="0" err="1"/>
              <a:t>Skolem</a:t>
            </a:r>
            <a:r>
              <a:rPr lang="en-IN" dirty="0"/>
              <a:t>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B8D024-AE26-17D1-F932-71FD41CC73BE}"/>
                  </a:ext>
                </a:extLst>
              </p:cNvPr>
              <p:cNvSpPr>
                <a:spLocks noGrp="1"/>
              </p:cNvSpPr>
              <p:nvPr>
                <p:ph idx="1"/>
              </p:nvPr>
            </p:nvSpPr>
            <p:spPr/>
            <p:txBody>
              <a:bodyPr>
                <a:normAutofit/>
              </a:bodyPr>
              <a:lstStyle/>
              <a:p>
                <a:r>
                  <a:rPr lang="en-IN" dirty="0"/>
                  <a:t>Skolemize </a:t>
                </a:r>
                <a:endParaRPr lang="en-IN" b="0" i="1" dirty="0">
                  <a:latin typeface="Cambria Math" panose="02040503050406030204" pitchFamily="18" charset="0"/>
                </a:endParaRPr>
              </a:p>
              <a:p>
                <a:pPr lvl="1"/>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 ∃</m:t>
                    </m:r>
                    <m:r>
                      <a:rPr lang="en-IN" b="0" i="1" smtClean="0">
                        <a:latin typeface="Cambria Math" panose="02040503050406030204" pitchFamily="18" charset="0"/>
                      </a:rPr>
                      <m:t>𝑤</m:t>
                    </m:r>
                    <m:r>
                      <a:rPr lang="en-IN" b="0" i="1" smtClean="0">
                        <a:latin typeface="Cambria Math" panose="02040503050406030204" pitchFamily="18" charset="0"/>
                      </a:rPr>
                      <m:t> .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𝑤</m:t>
                        </m:r>
                      </m:e>
                    </m:d>
                  </m:oMath>
                </a14:m>
                <a:endParaRPr lang="en-IN" b="0" dirty="0"/>
              </a:p>
              <a:p>
                <a:pPr lvl="1"/>
                <a:endParaRPr lang="en-IN" dirty="0"/>
              </a:p>
              <a:p>
                <a:pPr lvl="1"/>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endParaRPr lang="en-IN" dirty="0"/>
              </a:p>
              <a:p>
                <a:pPr marL="0" indent="0">
                  <a:buNone/>
                </a:pPr>
                <a:r>
                  <a:rPr lang="en-IN" dirty="0"/>
                  <a:t> </a:t>
                </a:r>
              </a:p>
              <a:p>
                <a:endParaRPr lang="en-IN" dirty="0"/>
              </a:p>
            </p:txBody>
          </p:sp>
        </mc:Choice>
        <mc:Fallback>
          <p:sp>
            <p:nvSpPr>
              <p:cNvPr id="3" name="Content Placeholder 2">
                <a:extLst>
                  <a:ext uri="{FF2B5EF4-FFF2-40B4-BE49-F238E27FC236}">
                    <a16:creationId xmlns:a16="http://schemas.microsoft.com/office/drawing/2014/main" id="{73B8D024-AE26-17D1-F932-71FD41CC73B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983175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E8BC-03A9-9382-4755-BCA475BE39C4}"/>
              </a:ext>
            </a:extLst>
          </p:cNvPr>
          <p:cNvSpPr>
            <a:spLocks noGrp="1"/>
          </p:cNvSpPr>
          <p:nvPr>
            <p:ph type="title"/>
          </p:nvPr>
        </p:nvSpPr>
        <p:spPr/>
        <p:txBody>
          <a:bodyPr/>
          <a:lstStyle/>
          <a:p>
            <a:r>
              <a:rPr lang="en-IN" dirty="0" err="1"/>
              <a:t>Skolem</a:t>
            </a:r>
            <a:r>
              <a:rPr lang="en-IN" dirty="0"/>
              <a:t>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B8D024-AE26-17D1-F932-71FD41CC73BE}"/>
                  </a:ext>
                </a:extLst>
              </p:cNvPr>
              <p:cNvSpPr>
                <a:spLocks noGrp="1"/>
              </p:cNvSpPr>
              <p:nvPr>
                <p:ph idx="1"/>
              </p:nvPr>
            </p:nvSpPr>
            <p:spPr/>
            <p:txBody>
              <a:bodyPr>
                <a:normAutofit/>
              </a:bodyPr>
              <a:lstStyle/>
              <a:p>
                <a:r>
                  <a:rPr lang="en-IN" dirty="0"/>
                  <a:t>Skolemize </a:t>
                </a:r>
                <a:endParaRPr lang="en-IN" b="0" i="1" dirty="0">
                  <a:latin typeface="Cambria Math" panose="02040503050406030204" pitchFamily="18" charset="0"/>
                </a:endParaRPr>
              </a:p>
              <a:p>
                <a:pPr lvl="1"/>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 ∃</m:t>
                    </m:r>
                    <m:r>
                      <a:rPr lang="en-IN" b="0" i="1" smtClean="0">
                        <a:latin typeface="Cambria Math" panose="02040503050406030204" pitchFamily="18" charset="0"/>
                      </a:rPr>
                      <m:t>𝑤</m:t>
                    </m:r>
                    <m:r>
                      <a:rPr lang="en-IN" b="0" i="1" smtClean="0">
                        <a:latin typeface="Cambria Math" panose="02040503050406030204" pitchFamily="18" charset="0"/>
                      </a:rPr>
                      <m:t> .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𝑤</m:t>
                        </m:r>
                      </m:e>
                    </m:d>
                  </m:oMath>
                </a14:m>
                <a:endParaRPr lang="en-IN" b="0" dirty="0"/>
              </a:p>
              <a:p>
                <a:pPr lvl="2"/>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𝑦</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e>
                    </m:d>
                    <m:r>
                      <a:rPr lang="en-IN" b="0" i="1" smtClean="0">
                        <a:latin typeface="Cambria Math" panose="02040503050406030204" pitchFamily="18" charset="0"/>
                      </a:rPr>
                      <m:t>→</m:t>
                    </m:r>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𝑤</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oMath>
                </a14:m>
                <a:r>
                  <a:rPr lang="en-IN" b="0" dirty="0"/>
                  <a:t> </a:t>
                </a:r>
              </a:p>
              <a:p>
                <a:pPr lvl="1"/>
                <a:endParaRPr lang="en-IN" dirty="0"/>
              </a:p>
              <a:p>
                <a:pPr lvl="1"/>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endParaRPr lang="en-IN" dirty="0"/>
              </a:p>
              <a:p>
                <a:pPr lvl="2"/>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𝑦</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𝑧</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e>
                    </m:d>
                  </m:oMath>
                </a14:m>
                <a:endParaRPr lang="en-IN" dirty="0"/>
              </a:p>
              <a:p>
                <a:pPr marL="0" indent="0">
                  <a:buNone/>
                </a:pPr>
                <a:r>
                  <a:rPr lang="en-IN" dirty="0"/>
                  <a:t> </a:t>
                </a:r>
              </a:p>
              <a:p>
                <a:endParaRPr lang="en-IN" dirty="0"/>
              </a:p>
            </p:txBody>
          </p:sp>
        </mc:Choice>
        <mc:Fallback>
          <p:sp>
            <p:nvSpPr>
              <p:cNvPr id="3" name="Content Placeholder 2">
                <a:extLst>
                  <a:ext uri="{FF2B5EF4-FFF2-40B4-BE49-F238E27FC236}">
                    <a16:creationId xmlns:a16="http://schemas.microsoft.com/office/drawing/2014/main" id="{73B8D024-AE26-17D1-F932-71FD41CC73B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20168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B068-7399-A19F-C2CD-04F5BA36DF0B}"/>
              </a:ext>
            </a:extLst>
          </p:cNvPr>
          <p:cNvSpPr>
            <a:spLocks noGrp="1"/>
          </p:cNvSpPr>
          <p:nvPr>
            <p:ph type="title"/>
          </p:nvPr>
        </p:nvSpPr>
        <p:spPr/>
        <p:txBody>
          <a:bodyPr/>
          <a:lstStyle/>
          <a:p>
            <a:r>
              <a:rPr lang="en-IN" dirty="0"/>
              <a:t>Projection with Binary 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ED3690-5206-468A-2C2B-9092401917A0}"/>
                  </a:ext>
                </a:extLst>
              </p:cNvPr>
              <p:cNvSpPr>
                <a:spLocks noGrp="1"/>
              </p:cNvSpPr>
              <p:nvPr>
                <p:ph idx="1"/>
              </p:nvPr>
            </p:nvSpPr>
            <p:spPr/>
            <p:txBody>
              <a:bodyPr/>
              <a:lstStyle/>
              <a:p>
                <a:r>
                  <a:rPr lang="en-US" dirty="0"/>
                  <a:t>For Boolean formulas in the CNF form, we can eliminate an existentially quantified variable </a:t>
                </a:r>
                <a14:m>
                  <m:oMath xmlns:m="http://schemas.openxmlformats.org/officeDocument/2006/math">
                    <m:r>
                      <a:rPr lang="en-US" i="1" dirty="0" smtClean="0">
                        <a:latin typeface="Cambria Math" panose="02040503050406030204" pitchFamily="18" charset="0"/>
                      </a:rPr>
                      <m:t>𝑥</m:t>
                    </m:r>
                  </m:oMath>
                </a14:m>
                <a:r>
                  <a:rPr lang="en-US" dirty="0"/>
                  <a:t> by applying resolution to all pairs of clauses where </a:t>
                </a:r>
                <a14:m>
                  <m:oMath xmlns:m="http://schemas.openxmlformats.org/officeDocument/2006/math">
                    <m:r>
                      <a:rPr lang="en-US" i="1" dirty="0" smtClean="0">
                        <a:latin typeface="Cambria Math" panose="02040503050406030204" pitchFamily="18" charset="0"/>
                      </a:rPr>
                      <m:t>𝑥</m:t>
                    </m:r>
                  </m:oMath>
                </a14:m>
                <a:r>
                  <a:rPr lang="en-US" dirty="0"/>
                  <a:t> appears with opposite phases</a:t>
                </a:r>
              </a:p>
              <a:p>
                <a:pPr marL="0" indent="0">
                  <a:buNone/>
                </a:pPr>
                <a:endParaRPr lang="en-IN" sz="2400" dirty="0"/>
              </a:p>
              <a:p>
                <a:pPr marL="0" indent="0">
                  <a:buNone/>
                </a:pPr>
                <a:endParaRPr lang="en-IN" sz="2400" dirty="0"/>
              </a:p>
            </p:txBody>
          </p:sp>
        </mc:Choice>
        <mc:Fallback>
          <p:sp>
            <p:nvSpPr>
              <p:cNvPr id="3" name="Content Placeholder 2">
                <a:extLst>
                  <a:ext uri="{FF2B5EF4-FFF2-40B4-BE49-F238E27FC236}">
                    <a16:creationId xmlns:a16="http://schemas.microsoft.com/office/drawing/2014/main" id="{19ED3690-5206-468A-2C2B-9092401917A0}"/>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IN">
                    <a:noFill/>
                  </a:rPr>
                  <a:t> </a:t>
                </a:r>
              </a:p>
            </p:txBody>
          </p:sp>
        </mc:Fallback>
      </mc:AlternateContent>
    </p:spTree>
    <p:extLst>
      <p:ext uri="{BB962C8B-B14F-4D97-AF65-F5344CB8AC3E}">
        <p14:creationId xmlns:p14="http://schemas.microsoft.com/office/powerpoint/2010/main" val="180251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B068-7399-A19F-C2CD-04F5BA36DF0B}"/>
              </a:ext>
            </a:extLst>
          </p:cNvPr>
          <p:cNvSpPr>
            <a:spLocks noGrp="1"/>
          </p:cNvSpPr>
          <p:nvPr>
            <p:ph type="title"/>
          </p:nvPr>
        </p:nvSpPr>
        <p:spPr/>
        <p:txBody>
          <a:bodyPr/>
          <a:lstStyle/>
          <a:p>
            <a:r>
              <a:rPr lang="en-IN" dirty="0"/>
              <a:t>Projection with Binary 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ED3690-5206-468A-2C2B-9092401917A0}"/>
                  </a:ext>
                </a:extLst>
              </p:cNvPr>
              <p:cNvSpPr>
                <a:spLocks noGrp="1"/>
              </p:cNvSpPr>
              <p:nvPr>
                <p:ph idx="1"/>
              </p:nvPr>
            </p:nvSpPr>
            <p:spPr/>
            <p:txBody>
              <a:bodyPr/>
              <a:lstStyle/>
              <a:p>
                <a:r>
                  <a:rPr lang="en-US" dirty="0"/>
                  <a:t>We can eliminate a universally quantified variable x from a CNF formula by erasing it from the formula, called </a:t>
                </a:r>
                <a:r>
                  <a:rPr lang="en-US" dirty="0" err="1"/>
                  <a:t>forall</a:t>
                </a:r>
                <a:r>
                  <a:rPr lang="en-US" dirty="0"/>
                  <a:t> reduction. This is because the satisfiability of the formula doesn’t depend on </a:t>
                </a:r>
                <a14:m>
                  <m:oMath xmlns:m="http://schemas.openxmlformats.org/officeDocument/2006/math">
                    <m:r>
                      <a:rPr lang="en-US" i="1" dirty="0" smtClean="0">
                        <a:latin typeface="Cambria Math" panose="02040503050406030204" pitchFamily="18" charset="0"/>
                      </a:rPr>
                      <m:t>𝑥</m:t>
                    </m:r>
                  </m:oMath>
                </a14:m>
                <a:r>
                  <a:rPr lang="en-US" dirty="0"/>
                  <a:t>.</a:t>
                </a:r>
              </a:p>
              <a:p>
                <a:pPr lvl="1"/>
                <a:r>
                  <a:rPr lang="en-US" dirty="0"/>
                  <a:t>A CNF formula is satisfiable if all clauses evaluate to true for a given assignment. If a clause contains a universally quantified variable </a:t>
                </a:r>
                <a14:m>
                  <m:oMath xmlns:m="http://schemas.openxmlformats.org/officeDocument/2006/math">
                    <m:r>
                      <a:rPr lang="en-US" i="1" dirty="0" smtClean="0">
                        <a:latin typeface="Cambria Math" panose="02040503050406030204" pitchFamily="18" charset="0"/>
                      </a:rPr>
                      <m:t>𝑥</m:t>
                    </m:r>
                  </m:oMath>
                </a14:m>
                <a:r>
                  <a:rPr lang="en-US" dirty="0"/>
                  <a:t>, then the truth value of the clause doesn’t depend on the </a:t>
                </a:r>
                <a14:m>
                  <m:oMath xmlns:m="http://schemas.openxmlformats.org/officeDocument/2006/math">
                    <m:r>
                      <a:rPr lang="en-US" i="1" dirty="0" smtClean="0">
                        <a:latin typeface="Cambria Math" panose="02040503050406030204" pitchFamily="18" charset="0"/>
                      </a:rPr>
                      <m:t>𝑥</m:t>
                    </m:r>
                  </m:oMath>
                </a14:m>
                <a:r>
                  <a:rPr lang="en-US" dirty="0"/>
                  <a:t>. This is because the clause must evaluate to true regardless of the value of </a:t>
                </a:r>
                <a14:m>
                  <m:oMath xmlns:m="http://schemas.openxmlformats.org/officeDocument/2006/math">
                    <m:r>
                      <a:rPr lang="en-US" i="1" dirty="0" smtClean="0">
                        <a:latin typeface="Cambria Math" panose="02040503050406030204" pitchFamily="18" charset="0"/>
                      </a:rPr>
                      <m:t>𝑥</m:t>
                    </m:r>
                  </m:oMath>
                </a14:m>
                <a:r>
                  <a:rPr lang="en-US" dirty="0"/>
                  <a:t>, i.e., true or false.</a:t>
                </a:r>
                <a:endParaRPr lang="en-IN" dirty="0"/>
              </a:p>
              <a:p>
                <a:pPr marL="0" indent="0">
                  <a:buNone/>
                </a:pPr>
                <a:endParaRPr lang="en-IN" dirty="0"/>
              </a:p>
              <a:p>
                <a:r>
                  <a:rPr lang="en-IN" sz="2800" dirty="0"/>
                  <a:t>However, it should be applied only after removing tautology clauses, i.e., </a:t>
                </a:r>
                <a14:m>
                  <m:oMath xmlns:m="http://schemas.openxmlformats.org/officeDocument/2006/math">
                    <m:r>
                      <a:rPr lang="en-IN" sz="2800" b="0" i="0" smtClean="0">
                        <a:latin typeface="Cambria Math" panose="02040503050406030204" pitchFamily="18" charset="0"/>
                      </a:rPr>
                      <m:t>(</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a14:m>
                <a:r>
                  <a:rPr lang="en-IN" sz="2800" dirty="0"/>
                  <a:t>, which are always true</a:t>
                </a:r>
              </a:p>
              <a:p>
                <a:pPr marL="0" indent="0">
                  <a:buNone/>
                </a:pPr>
                <a:endParaRPr lang="en-IN" dirty="0"/>
              </a:p>
            </p:txBody>
          </p:sp>
        </mc:Choice>
        <mc:Fallback>
          <p:sp>
            <p:nvSpPr>
              <p:cNvPr id="3" name="Content Placeholder 2">
                <a:extLst>
                  <a:ext uri="{FF2B5EF4-FFF2-40B4-BE49-F238E27FC236}">
                    <a16:creationId xmlns:a16="http://schemas.microsoft.com/office/drawing/2014/main" id="{19ED3690-5206-468A-2C2B-9092401917A0}"/>
                  </a:ext>
                </a:extLst>
              </p:cNvPr>
              <p:cNvSpPr>
                <a:spLocks noGrp="1" noRot="1" noChangeAspect="1" noMove="1" noResize="1" noEditPoints="1" noAdjustHandles="1" noChangeArrowheads="1" noChangeShapeType="1" noTextEdit="1"/>
              </p:cNvSpPr>
              <p:nvPr>
                <p:ph idx="1"/>
              </p:nvPr>
            </p:nvSpPr>
            <p:spPr>
              <a:blipFill>
                <a:blip r:embed="rId2"/>
                <a:stretch>
                  <a:fillRect l="-1043" t="-2241" r="-290"/>
                </a:stretch>
              </a:blipFill>
            </p:spPr>
            <p:txBody>
              <a:bodyPr/>
              <a:lstStyle/>
              <a:p>
                <a:r>
                  <a:rPr lang="en-IN">
                    <a:noFill/>
                  </a:rPr>
                  <a:t> </a:t>
                </a:r>
              </a:p>
            </p:txBody>
          </p:sp>
        </mc:Fallback>
      </mc:AlternateContent>
    </p:spTree>
    <p:extLst>
      <p:ext uri="{BB962C8B-B14F-4D97-AF65-F5344CB8AC3E}">
        <p14:creationId xmlns:p14="http://schemas.microsoft.com/office/powerpoint/2010/main" val="217499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1800" dirty="0">
                    <a:latin typeface="Cambria Math" panose="02040503050406030204" pitchFamily="18" charset="0"/>
                  </a:rPr>
                  <a:t>Is the following formula satisfiable?</a:t>
                </a:r>
                <a:endParaRPr lang="en-IN" sz="1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e>
                      </m:d>
                      <m:r>
                        <a:rPr lang="en-IN" sz="1800" b="0" i="1" smtClean="0">
                          <a:latin typeface="Cambria Math" panose="02040503050406030204" pitchFamily="18" charset="0"/>
                        </a:rPr>
                        <m:t>∧</m:t>
                      </m:r>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oMath>
                  </m:oMathPara>
                </a14:m>
                <a:endParaRPr lang="en-IN" sz="1800" dirty="0"/>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IN">
                    <a:noFill/>
                  </a:rPr>
                  <a:t> </a:t>
                </a:r>
              </a:p>
            </p:txBody>
          </p:sp>
        </mc:Fallback>
      </mc:AlternateContent>
    </p:spTree>
    <p:extLst>
      <p:ext uri="{BB962C8B-B14F-4D97-AF65-F5344CB8AC3E}">
        <p14:creationId xmlns:p14="http://schemas.microsoft.com/office/powerpoint/2010/main" val="210579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fontScale="85000" lnSpcReduction="10000"/>
              </a:bodyPr>
              <a:lstStyle/>
              <a:p>
                <a:pPr marL="0" indent="0">
                  <a:buNone/>
                </a:pPr>
                <a:r>
                  <a:rPr lang="en-IN" sz="1800" dirty="0">
                    <a:latin typeface="Cambria Math" panose="02040503050406030204" pitchFamily="18" charset="0"/>
                  </a:rPr>
                  <a:t>Is the following formula satisfiable?</a:t>
                </a:r>
                <a:endParaRPr lang="en-IN" sz="1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𝟐</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𝟐</m:t>
                              </m:r>
                            </m:sub>
                          </m:sSub>
                        </m:e>
                      </m:d>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oMath>
                  </m:oMathPara>
                </a14:m>
                <a:endParaRPr lang="en-IN" sz="1800"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𝟐</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𝟐</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i="1" smtClean="0">
                                  <a:latin typeface="Cambria Math" panose="02040503050406030204" pitchFamily="18" charset="0"/>
                                </a:rPr>
                                <m:t>𝑢</m:t>
                              </m:r>
                            </m:e>
                            <m:sub>
                              <m:r>
                                <a:rPr lang="en-IN" sz="1800" b="0" i="1" smtClean="0">
                                  <a:latin typeface="Cambria Math" panose="02040503050406030204" pitchFamily="18" charset="0"/>
                                </a:rPr>
                                <m:t>2</m:t>
                              </m:r>
                            </m:sub>
                          </m:sSub>
                        </m:e>
                      </m:d>
                    </m:oMath>
                  </m:oMathPara>
                </a14:m>
                <a:endParaRPr lang="en-IN" sz="1800" b="1" dirty="0"/>
              </a:p>
              <a:p>
                <a:pPr marL="0" indent="0">
                  <a:buNone/>
                </a:pPr>
                <a:r>
                  <a:rPr lang="en-IN" sz="1800" dirty="0"/>
                  <a:t>Removing </a:t>
                </a:r>
                <a14:m>
                  <m:oMath xmlns:m="http://schemas.openxmlformats.org/officeDocument/2006/math">
                    <m:r>
                      <a:rPr lang="en-IN" sz="1800" b="0" i="1" smtClean="0">
                        <a:latin typeface="Cambria Math" panose="02040503050406030204" pitchFamily="18" charset="0"/>
                      </a:rPr>
                      <m:t>𝑇𝑎𝑢𝑡𝑜𝑙𝑜𝑔𝑖𝑒𝑠</m:t>
                    </m:r>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 </m:t>
                      </m:r>
                      <m:d>
                        <m:dPr>
                          <m:ctrlPr>
                            <a:rPr lang="en-IN" sz="1800" b="1"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𝟐</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 </m:t>
                      </m:r>
                      <m:d>
                        <m:dPr>
                          <m:ctrlPr>
                            <a:rPr lang="en-IN" sz="1800"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oMath>
                </a14:m>
                <a:endParaRPr lang="en-IN" sz="1800" dirty="0"/>
              </a:p>
              <a:p>
                <a:pPr marL="0" indent="0">
                  <a:buNone/>
                </a:pPr>
                <a14:m>
                  <m:oMath xmlns:m="http://schemas.openxmlformats.org/officeDocument/2006/math">
                    <m:r>
                      <a:rPr lang="en-IN" sz="1800" b="0" i="1" smtClean="0">
                        <a:latin typeface="Cambria Math" panose="02040503050406030204" pitchFamily="18" charset="0"/>
                      </a:rPr>
                      <m:t>𝐴𝑛</m:t>
                    </m:r>
                    <m:r>
                      <a:rPr lang="en-IN" sz="1800" b="0" i="1" smtClean="0">
                        <a:latin typeface="Cambria Math" panose="02040503050406030204" pitchFamily="18" charset="0"/>
                      </a:rPr>
                      <m:t> </m:t>
                    </m:r>
                    <m:r>
                      <a:rPr lang="en-IN" sz="1800" b="0" i="1" smtClean="0">
                        <a:latin typeface="Cambria Math" panose="02040503050406030204" pitchFamily="18" charset="0"/>
                      </a:rPr>
                      <m:t>𝑒𝑚𝑝𝑡𝑦</m:t>
                    </m:r>
                    <m:r>
                      <a:rPr lang="en-IN" sz="1800" b="0" i="1" smtClean="0">
                        <a:latin typeface="Cambria Math" panose="02040503050406030204" pitchFamily="18" charset="0"/>
                      </a:rPr>
                      <m:t> </m:t>
                    </m:r>
                    <m:r>
                      <a:rPr lang="en-IN" sz="1800" b="0" i="1" smtClean="0">
                        <a:latin typeface="Cambria Math" panose="02040503050406030204" pitchFamily="18" charset="0"/>
                      </a:rPr>
                      <m:t>𝑐𝑙𝑎𝑢𝑠𝑒</m:t>
                    </m:r>
                    <m:r>
                      <a:rPr lang="en-IN" sz="1800" b="0" i="1" smtClean="0">
                        <a:latin typeface="Cambria Math" panose="02040503050406030204" pitchFamily="18" charset="0"/>
                      </a:rPr>
                      <m:t>.</m:t>
                    </m:r>
                  </m:oMath>
                </a14:m>
                <a:r>
                  <a:rPr lang="en-IN" sz="1800" b="1" dirty="0"/>
                  <a:t> </a:t>
                </a:r>
                <a:r>
                  <a:rPr lang="en-IN" sz="1800" dirty="0"/>
                  <a:t>Therefore, the formula is unsatisfiable.</a:t>
                </a:r>
              </a:p>
              <a:p>
                <a:pPr marL="0" indent="0">
                  <a:buNone/>
                </a:pPr>
                <a:endParaRPr lang="en-IN" sz="1800" dirty="0"/>
              </a:p>
            </p:txBody>
          </p:sp>
        </mc:Choice>
        <mc:Fallback xmlns="">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232" t="-1261"/>
                </a:stretch>
              </a:blipFill>
            </p:spPr>
            <p:txBody>
              <a:bodyPr/>
              <a:lstStyle/>
              <a:p>
                <a:r>
                  <a:rPr lang="en-IN">
                    <a:noFill/>
                  </a:rPr>
                  <a:t> </a:t>
                </a:r>
              </a:p>
            </p:txBody>
          </p:sp>
        </mc:Fallback>
      </mc:AlternateContent>
    </p:spTree>
    <p:extLst>
      <p:ext uri="{BB962C8B-B14F-4D97-AF65-F5344CB8AC3E}">
        <p14:creationId xmlns:p14="http://schemas.microsoft.com/office/powerpoint/2010/main" val="721362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4434</TotalTime>
  <Words>2906</Words>
  <Application>Microsoft Office PowerPoint</Application>
  <PresentationFormat>Widescreen</PresentationFormat>
  <Paragraphs>352</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Office Theme</vt:lpstr>
      <vt:lpstr>PowerPoint Presentation</vt:lpstr>
      <vt:lpstr>Today’s topics</vt:lpstr>
      <vt:lpstr>Projection</vt:lpstr>
      <vt:lpstr>Quantifier-elimination</vt:lpstr>
      <vt:lpstr>Quantifier-elimination</vt:lpstr>
      <vt:lpstr>Projection with Binary resolution</vt:lpstr>
      <vt:lpstr>Projection with Binary resolution</vt:lpstr>
      <vt:lpstr>Example</vt:lpstr>
      <vt:lpstr>Example</vt:lpstr>
      <vt:lpstr>Example</vt:lpstr>
      <vt:lpstr>Example</vt:lpstr>
      <vt:lpstr>Quantifier elimination</vt:lpstr>
      <vt:lpstr>Quantifier elimination</vt:lpstr>
      <vt:lpstr>Example</vt:lpstr>
      <vt:lpstr>Example</vt:lpstr>
      <vt:lpstr>Example</vt:lpstr>
      <vt:lpstr>Time complexity</vt:lpstr>
      <vt:lpstr>Time complexity</vt:lpstr>
      <vt:lpstr>Time complexity</vt:lpstr>
      <vt:lpstr>Expansion-based quantifier elimination</vt:lpstr>
      <vt:lpstr>Example</vt:lpstr>
      <vt:lpstr>Example</vt:lpstr>
      <vt:lpstr>Expansion-based method</vt:lpstr>
      <vt:lpstr>Example</vt:lpstr>
      <vt:lpstr>Example</vt:lpstr>
      <vt:lpstr>Example</vt:lpstr>
      <vt:lpstr>Example</vt:lpstr>
      <vt:lpstr>Time complexity</vt:lpstr>
      <vt:lpstr>Time complexity</vt:lpstr>
      <vt:lpstr>Quantified Disjunctive Linear Arithmetic (QDLA) </vt:lpstr>
      <vt:lpstr>Quantified Disjunctive Linear Arithmetic (QDLA) </vt:lpstr>
      <vt:lpstr>QDLA</vt:lpstr>
      <vt:lpstr>Quantifier elimination for QDLA</vt:lpstr>
      <vt:lpstr>Quantifier elimination for QDLA</vt:lpstr>
      <vt:lpstr>Quantifier elimination for QDLA</vt:lpstr>
      <vt:lpstr>Quantifier elimination for QDLA</vt:lpstr>
      <vt:lpstr>Quantifier elimination for QDLA</vt:lpstr>
      <vt:lpstr>Quantifier elimination for QDLA</vt:lpstr>
      <vt:lpstr>Quantifier elimination for QDLA</vt:lpstr>
      <vt:lpstr>Search-based algorithm for quantified Boolean formulas</vt:lpstr>
      <vt:lpstr>Search-based algorithm</vt:lpstr>
      <vt:lpstr>Example</vt:lpstr>
      <vt:lpstr>Example</vt:lpstr>
      <vt:lpstr>DPLL_QBF</vt:lpstr>
      <vt:lpstr>DPLL_QBF</vt:lpstr>
      <vt:lpstr>Example</vt:lpstr>
      <vt:lpstr>Example</vt:lpstr>
      <vt:lpstr>Skolem normal form</vt:lpstr>
      <vt:lpstr>Skolem normal form</vt:lpstr>
      <vt:lpstr>Skolem normal form</vt:lpstr>
      <vt:lpstr>Skolem normal form</vt:lpstr>
      <vt:lpstr>Skolem normal form</vt:lpstr>
      <vt:lpstr>Skolem normal form</vt:lpstr>
      <vt:lpstr>Skolem normal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44</cp:revision>
  <dcterms:created xsi:type="dcterms:W3CDTF">2023-10-08T13:48:01Z</dcterms:created>
  <dcterms:modified xsi:type="dcterms:W3CDTF">2023-10-25T16:33:54Z</dcterms:modified>
</cp:coreProperties>
</file>