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57" r:id="rId3"/>
    <p:sldId id="514" r:id="rId4"/>
    <p:sldId id="513" r:id="rId5"/>
    <p:sldId id="515" r:id="rId6"/>
    <p:sldId id="516" r:id="rId7"/>
    <p:sldId id="517" r:id="rId8"/>
    <p:sldId id="518" r:id="rId9"/>
    <p:sldId id="531" r:id="rId10"/>
    <p:sldId id="530" r:id="rId11"/>
    <p:sldId id="532" r:id="rId12"/>
    <p:sldId id="533" r:id="rId13"/>
    <p:sldId id="527" r:id="rId14"/>
    <p:sldId id="534" r:id="rId15"/>
    <p:sldId id="547" r:id="rId16"/>
    <p:sldId id="549" r:id="rId17"/>
    <p:sldId id="548" r:id="rId18"/>
    <p:sldId id="550" r:id="rId19"/>
    <p:sldId id="551" r:id="rId20"/>
    <p:sldId id="552" r:id="rId21"/>
    <p:sldId id="553" r:id="rId22"/>
    <p:sldId id="554" r:id="rId23"/>
    <p:sldId id="555" r:id="rId24"/>
    <p:sldId id="558" r:id="rId25"/>
    <p:sldId id="556" r:id="rId26"/>
    <p:sldId id="557" r:id="rId27"/>
    <p:sldId id="560" r:id="rId28"/>
    <p:sldId id="561" r:id="rId29"/>
    <p:sldId id="559" r:id="rId30"/>
    <p:sldId id="535" r:id="rId31"/>
    <p:sldId id="536" r:id="rId32"/>
    <p:sldId id="537" r:id="rId33"/>
    <p:sldId id="538" r:id="rId34"/>
    <p:sldId id="539" r:id="rId35"/>
    <p:sldId id="562" r:id="rId36"/>
    <p:sldId id="563" r:id="rId37"/>
    <p:sldId id="565" r:id="rId38"/>
    <p:sldId id="566" r:id="rId39"/>
    <p:sldId id="567" r:id="rId40"/>
    <p:sldId id="568" r:id="rId41"/>
    <p:sldId id="583" r:id="rId42"/>
    <p:sldId id="585" r:id="rId43"/>
    <p:sldId id="586" r:id="rId44"/>
    <p:sldId id="569" r:id="rId45"/>
    <p:sldId id="584" r:id="rId46"/>
    <p:sldId id="587" r:id="rId47"/>
    <p:sldId id="588" r:id="rId48"/>
    <p:sldId id="602" r:id="rId49"/>
    <p:sldId id="590" r:id="rId50"/>
    <p:sldId id="575" r:id="rId51"/>
    <p:sldId id="606" r:id="rId52"/>
    <p:sldId id="542" r:id="rId53"/>
    <p:sldId id="576" r:id="rId54"/>
    <p:sldId id="577" r:id="rId55"/>
    <p:sldId id="578" r:id="rId56"/>
    <p:sldId id="579" r:id="rId57"/>
    <p:sldId id="580" r:id="rId58"/>
    <p:sldId id="581"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6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0ACAF8-6340-4DA6-AF6D-0BE72267F94B}" type="datetimeFigureOut">
              <a:rPr lang="en-IN" smtClean="0"/>
              <a:t>30-10-2023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2D5142-EA5D-4673-91AD-854B9633A5C0}" type="slidenum">
              <a:rPr lang="en-IN" smtClean="0"/>
              <a:t>‹#›</a:t>
            </a:fld>
            <a:endParaRPr lang="en-IN"/>
          </a:p>
        </p:txBody>
      </p:sp>
    </p:spTree>
    <p:extLst>
      <p:ext uri="{BB962C8B-B14F-4D97-AF65-F5344CB8AC3E}">
        <p14:creationId xmlns:p14="http://schemas.microsoft.com/office/powerpoint/2010/main" val="3879652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34940-6ABF-9E94-3F60-F4BE5B89B1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9BE183C-970E-184E-FC22-E6B4DEE817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B402607-4859-82A2-6812-D134B2B8679D}"/>
              </a:ext>
            </a:extLst>
          </p:cNvPr>
          <p:cNvSpPr>
            <a:spLocks noGrp="1"/>
          </p:cNvSpPr>
          <p:nvPr>
            <p:ph type="dt" sz="half" idx="10"/>
          </p:nvPr>
        </p:nvSpPr>
        <p:spPr/>
        <p:txBody>
          <a:bodyPr/>
          <a:lstStyle/>
          <a:p>
            <a:fld id="{9F18236B-CE04-430A-92A3-9352467EFD31}" type="datetimeFigureOut">
              <a:rPr lang="en-IN" smtClean="0"/>
              <a:t>30-10-2023</a:t>
            </a:fld>
            <a:endParaRPr lang="en-IN"/>
          </a:p>
        </p:txBody>
      </p:sp>
      <p:sp>
        <p:nvSpPr>
          <p:cNvPr id="5" name="Footer Placeholder 4">
            <a:extLst>
              <a:ext uri="{FF2B5EF4-FFF2-40B4-BE49-F238E27FC236}">
                <a16:creationId xmlns:a16="http://schemas.microsoft.com/office/drawing/2014/main" id="{A2DC981C-8689-7517-DFC0-027F98DAE0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7432CD-2A30-00D3-D048-51C85947004C}"/>
              </a:ext>
            </a:extLst>
          </p:cNvPr>
          <p:cNvSpPr>
            <a:spLocks noGrp="1"/>
          </p:cNvSpPr>
          <p:nvPr>
            <p:ph type="sldNum" sz="quarter" idx="12"/>
          </p:nvPr>
        </p:nvSpPr>
        <p:spPr/>
        <p:txBody>
          <a:bodyPr/>
          <a:lstStyle/>
          <a:p>
            <a:fld id="{D928E8AD-A772-4A7E-AF8C-D029111B78FC}" type="slidenum">
              <a:rPr lang="en-IN" smtClean="0"/>
              <a:t>‹#›</a:t>
            </a:fld>
            <a:endParaRPr lang="en-IN"/>
          </a:p>
        </p:txBody>
      </p:sp>
    </p:spTree>
    <p:extLst>
      <p:ext uri="{BB962C8B-B14F-4D97-AF65-F5344CB8AC3E}">
        <p14:creationId xmlns:p14="http://schemas.microsoft.com/office/powerpoint/2010/main" val="488468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A8EB1-64F4-B467-59A0-3A6C638A218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73B97A-A6CF-84D1-DD26-AF8B18AAF6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5DEE28-4344-CD4D-25EB-E8860144ACCB}"/>
              </a:ext>
            </a:extLst>
          </p:cNvPr>
          <p:cNvSpPr>
            <a:spLocks noGrp="1"/>
          </p:cNvSpPr>
          <p:nvPr>
            <p:ph type="dt" sz="half" idx="10"/>
          </p:nvPr>
        </p:nvSpPr>
        <p:spPr/>
        <p:txBody>
          <a:bodyPr/>
          <a:lstStyle/>
          <a:p>
            <a:fld id="{9F18236B-CE04-430A-92A3-9352467EFD31}" type="datetimeFigureOut">
              <a:rPr lang="en-IN" smtClean="0"/>
              <a:t>30-10-2023</a:t>
            </a:fld>
            <a:endParaRPr lang="en-IN"/>
          </a:p>
        </p:txBody>
      </p:sp>
      <p:sp>
        <p:nvSpPr>
          <p:cNvPr id="5" name="Footer Placeholder 4">
            <a:extLst>
              <a:ext uri="{FF2B5EF4-FFF2-40B4-BE49-F238E27FC236}">
                <a16:creationId xmlns:a16="http://schemas.microsoft.com/office/drawing/2014/main" id="{799E99B0-49EA-1577-8E04-A1538774C0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E637E5-9580-AC8F-8C6F-88FD26547C5C}"/>
              </a:ext>
            </a:extLst>
          </p:cNvPr>
          <p:cNvSpPr>
            <a:spLocks noGrp="1"/>
          </p:cNvSpPr>
          <p:nvPr>
            <p:ph type="sldNum" sz="quarter" idx="12"/>
          </p:nvPr>
        </p:nvSpPr>
        <p:spPr/>
        <p:txBody>
          <a:bodyPr/>
          <a:lstStyle/>
          <a:p>
            <a:fld id="{D928E8AD-A772-4A7E-AF8C-D029111B78FC}" type="slidenum">
              <a:rPr lang="en-IN" smtClean="0"/>
              <a:t>‹#›</a:t>
            </a:fld>
            <a:endParaRPr lang="en-IN"/>
          </a:p>
        </p:txBody>
      </p:sp>
    </p:spTree>
    <p:extLst>
      <p:ext uri="{BB962C8B-B14F-4D97-AF65-F5344CB8AC3E}">
        <p14:creationId xmlns:p14="http://schemas.microsoft.com/office/powerpoint/2010/main" val="1929567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44DECD-2573-6654-75FC-EEDCCC65D0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96F9B3-7DE2-09F4-B671-F303C0D0F5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F330C2-B910-04B8-46DD-E49CBEAB064A}"/>
              </a:ext>
            </a:extLst>
          </p:cNvPr>
          <p:cNvSpPr>
            <a:spLocks noGrp="1"/>
          </p:cNvSpPr>
          <p:nvPr>
            <p:ph type="dt" sz="half" idx="10"/>
          </p:nvPr>
        </p:nvSpPr>
        <p:spPr/>
        <p:txBody>
          <a:bodyPr/>
          <a:lstStyle/>
          <a:p>
            <a:fld id="{9F18236B-CE04-430A-92A3-9352467EFD31}" type="datetimeFigureOut">
              <a:rPr lang="en-IN" smtClean="0"/>
              <a:t>30-10-2023</a:t>
            </a:fld>
            <a:endParaRPr lang="en-IN"/>
          </a:p>
        </p:txBody>
      </p:sp>
      <p:sp>
        <p:nvSpPr>
          <p:cNvPr id="5" name="Footer Placeholder 4">
            <a:extLst>
              <a:ext uri="{FF2B5EF4-FFF2-40B4-BE49-F238E27FC236}">
                <a16:creationId xmlns:a16="http://schemas.microsoft.com/office/drawing/2014/main" id="{DAF16BA7-DEC1-5D1C-6829-B8ABBE4C04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EDEBE7-A4CB-0338-34D7-D34B3F5F5809}"/>
              </a:ext>
            </a:extLst>
          </p:cNvPr>
          <p:cNvSpPr>
            <a:spLocks noGrp="1"/>
          </p:cNvSpPr>
          <p:nvPr>
            <p:ph type="sldNum" sz="quarter" idx="12"/>
          </p:nvPr>
        </p:nvSpPr>
        <p:spPr/>
        <p:txBody>
          <a:bodyPr/>
          <a:lstStyle/>
          <a:p>
            <a:fld id="{D928E8AD-A772-4A7E-AF8C-D029111B78FC}" type="slidenum">
              <a:rPr lang="en-IN" smtClean="0"/>
              <a:t>‹#›</a:t>
            </a:fld>
            <a:endParaRPr lang="en-IN"/>
          </a:p>
        </p:txBody>
      </p:sp>
    </p:spTree>
    <p:extLst>
      <p:ext uri="{BB962C8B-B14F-4D97-AF65-F5344CB8AC3E}">
        <p14:creationId xmlns:p14="http://schemas.microsoft.com/office/powerpoint/2010/main" val="2429128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FDE5A-0A4A-D88C-E971-9C3555CE90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60CF06-4D4C-E1E3-9DBB-117170AA08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9B4277-149D-B433-0E2A-EEA7FC285A64}"/>
              </a:ext>
            </a:extLst>
          </p:cNvPr>
          <p:cNvSpPr>
            <a:spLocks noGrp="1"/>
          </p:cNvSpPr>
          <p:nvPr>
            <p:ph type="dt" sz="half" idx="10"/>
          </p:nvPr>
        </p:nvSpPr>
        <p:spPr/>
        <p:txBody>
          <a:bodyPr/>
          <a:lstStyle/>
          <a:p>
            <a:fld id="{9F18236B-CE04-430A-92A3-9352467EFD31}" type="datetimeFigureOut">
              <a:rPr lang="en-IN" smtClean="0"/>
              <a:t>30-10-2023</a:t>
            </a:fld>
            <a:endParaRPr lang="en-IN"/>
          </a:p>
        </p:txBody>
      </p:sp>
      <p:sp>
        <p:nvSpPr>
          <p:cNvPr id="5" name="Footer Placeholder 4">
            <a:extLst>
              <a:ext uri="{FF2B5EF4-FFF2-40B4-BE49-F238E27FC236}">
                <a16:creationId xmlns:a16="http://schemas.microsoft.com/office/drawing/2014/main" id="{5DB0DB38-92C7-D7D1-4A26-0A6AE93F4C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718C1C-9A37-515D-C3D5-FB75709C8AD9}"/>
              </a:ext>
            </a:extLst>
          </p:cNvPr>
          <p:cNvSpPr>
            <a:spLocks noGrp="1"/>
          </p:cNvSpPr>
          <p:nvPr>
            <p:ph type="sldNum" sz="quarter" idx="12"/>
          </p:nvPr>
        </p:nvSpPr>
        <p:spPr/>
        <p:txBody>
          <a:bodyPr/>
          <a:lstStyle/>
          <a:p>
            <a:fld id="{D928E8AD-A772-4A7E-AF8C-D029111B78FC}" type="slidenum">
              <a:rPr lang="en-IN" smtClean="0"/>
              <a:t>‹#›</a:t>
            </a:fld>
            <a:endParaRPr lang="en-IN"/>
          </a:p>
        </p:txBody>
      </p:sp>
    </p:spTree>
    <p:extLst>
      <p:ext uri="{BB962C8B-B14F-4D97-AF65-F5344CB8AC3E}">
        <p14:creationId xmlns:p14="http://schemas.microsoft.com/office/powerpoint/2010/main" val="1443546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EBF17-35D7-2388-1DE2-544C13FC6F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1590D24-51A3-F186-B28F-620A2E0E0E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760BF5-FB3E-814C-2592-5F698ACA9820}"/>
              </a:ext>
            </a:extLst>
          </p:cNvPr>
          <p:cNvSpPr>
            <a:spLocks noGrp="1"/>
          </p:cNvSpPr>
          <p:nvPr>
            <p:ph type="dt" sz="half" idx="10"/>
          </p:nvPr>
        </p:nvSpPr>
        <p:spPr/>
        <p:txBody>
          <a:bodyPr/>
          <a:lstStyle/>
          <a:p>
            <a:fld id="{9F18236B-CE04-430A-92A3-9352467EFD31}" type="datetimeFigureOut">
              <a:rPr lang="en-IN" smtClean="0"/>
              <a:t>30-10-2023</a:t>
            </a:fld>
            <a:endParaRPr lang="en-IN"/>
          </a:p>
        </p:txBody>
      </p:sp>
      <p:sp>
        <p:nvSpPr>
          <p:cNvPr id="5" name="Footer Placeholder 4">
            <a:extLst>
              <a:ext uri="{FF2B5EF4-FFF2-40B4-BE49-F238E27FC236}">
                <a16:creationId xmlns:a16="http://schemas.microsoft.com/office/drawing/2014/main" id="{6769B255-9D25-9ACD-04EC-AECA2B9F4F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CB8A24-7882-B949-D3E8-5778AB396E10}"/>
              </a:ext>
            </a:extLst>
          </p:cNvPr>
          <p:cNvSpPr>
            <a:spLocks noGrp="1"/>
          </p:cNvSpPr>
          <p:nvPr>
            <p:ph type="sldNum" sz="quarter" idx="12"/>
          </p:nvPr>
        </p:nvSpPr>
        <p:spPr/>
        <p:txBody>
          <a:bodyPr/>
          <a:lstStyle/>
          <a:p>
            <a:fld id="{D928E8AD-A772-4A7E-AF8C-D029111B78FC}" type="slidenum">
              <a:rPr lang="en-IN" smtClean="0"/>
              <a:t>‹#›</a:t>
            </a:fld>
            <a:endParaRPr lang="en-IN"/>
          </a:p>
        </p:txBody>
      </p:sp>
    </p:spTree>
    <p:extLst>
      <p:ext uri="{BB962C8B-B14F-4D97-AF65-F5344CB8AC3E}">
        <p14:creationId xmlns:p14="http://schemas.microsoft.com/office/powerpoint/2010/main" val="567678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B09F2-A092-FCD7-F1F2-760B09ABA5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E49593-5FDB-1EC1-90B0-8E1B7DE276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7CC00D6-4C6F-57B0-4B5E-F78E304CC6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D1F27C2-6E8A-4B2E-7AA5-2D4011D5D74C}"/>
              </a:ext>
            </a:extLst>
          </p:cNvPr>
          <p:cNvSpPr>
            <a:spLocks noGrp="1"/>
          </p:cNvSpPr>
          <p:nvPr>
            <p:ph type="dt" sz="half" idx="10"/>
          </p:nvPr>
        </p:nvSpPr>
        <p:spPr/>
        <p:txBody>
          <a:bodyPr/>
          <a:lstStyle/>
          <a:p>
            <a:fld id="{9F18236B-CE04-430A-92A3-9352467EFD31}" type="datetimeFigureOut">
              <a:rPr lang="en-IN" smtClean="0"/>
              <a:t>30-10-2023</a:t>
            </a:fld>
            <a:endParaRPr lang="en-IN"/>
          </a:p>
        </p:txBody>
      </p:sp>
      <p:sp>
        <p:nvSpPr>
          <p:cNvPr id="6" name="Footer Placeholder 5">
            <a:extLst>
              <a:ext uri="{FF2B5EF4-FFF2-40B4-BE49-F238E27FC236}">
                <a16:creationId xmlns:a16="http://schemas.microsoft.com/office/drawing/2014/main" id="{31B25019-41FC-D40B-FFC3-161C01F358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CB5B39-61AD-5788-4CFB-8746A847C2A0}"/>
              </a:ext>
            </a:extLst>
          </p:cNvPr>
          <p:cNvSpPr>
            <a:spLocks noGrp="1"/>
          </p:cNvSpPr>
          <p:nvPr>
            <p:ph type="sldNum" sz="quarter" idx="12"/>
          </p:nvPr>
        </p:nvSpPr>
        <p:spPr/>
        <p:txBody>
          <a:bodyPr/>
          <a:lstStyle/>
          <a:p>
            <a:fld id="{D928E8AD-A772-4A7E-AF8C-D029111B78FC}" type="slidenum">
              <a:rPr lang="en-IN" smtClean="0"/>
              <a:t>‹#›</a:t>
            </a:fld>
            <a:endParaRPr lang="en-IN"/>
          </a:p>
        </p:txBody>
      </p:sp>
    </p:spTree>
    <p:extLst>
      <p:ext uri="{BB962C8B-B14F-4D97-AF65-F5344CB8AC3E}">
        <p14:creationId xmlns:p14="http://schemas.microsoft.com/office/powerpoint/2010/main" val="259367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06296-0D92-D121-6FD3-67FFBFFE89F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124DF7-A9D2-52E6-2A72-5C444A4561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18750B-A643-3F63-144A-F87FBE1783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DD6BE92-9BEB-53C5-7B51-1986F0D475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0BE4DB-9492-77FE-C665-8226265515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227B6D9-4123-E8F6-BCE6-2F3950C54D09}"/>
              </a:ext>
            </a:extLst>
          </p:cNvPr>
          <p:cNvSpPr>
            <a:spLocks noGrp="1"/>
          </p:cNvSpPr>
          <p:nvPr>
            <p:ph type="dt" sz="half" idx="10"/>
          </p:nvPr>
        </p:nvSpPr>
        <p:spPr/>
        <p:txBody>
          <a:bodyPr/>
          <a:lstStyle/>
          <a:p>
            <a:fld id="{9F18236B-CE04-430A-92A3-9352467EFD31}" type="datetimeFigureOut">
              <a:rPr lang="en-IN" smtClean="0"/>
              <a:t>30-10-2023</a:t>
            </a:fld>
            <a:endParaRPr lang="en-IN"/>
          </a:p>
        </p:txBody>
      </p:sp>
      <p:sp>
        <p:nvSpPr>
          <p:cNvPr id="8" name="Footer Placeholder 7">
            <a:extLst>
              <a:ext uri="{FF2B5EF4-FFF2-40B4-BE49-F238E27FC236}">
                <a16:creationId xmlns:a16="http://schemas.microsoft.com/office/drawing/2014/main" id="{90B4181C-F0FC-6128-86D4-0A3DDF83C15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0475D8B-FD9F-0C0B-5874-26E0D31CC550}"/>
              </a:ext>
            </a:extLst>
          </p:cNvPr>
          <p:cNvSpPr>
            <a:spLocks noGrp="1"/>
          </p:cNvSpPr>
          <p:nvPr>
            <p:ph type="sldNum" sz="quarter" idx="12"/>
          </p:nvPr>
        </p:nvSpPr>
        <p:spPr/>
        <p:txBody>
          <a:bodyPr/>
          <a:lstStyle/>
          <a:p>
            <a:fld id="{D928E8AD-A772-4A7E-AF8C-D029111B78FC}" type="slidenum">
              <a:rPr lang="en-IN" smtClean="0"/>
              <a:t>‹#›</a:t>
            </a:fld>
            <a:endParaRPr lang="en-IN"/>
          </a:p>
        </p:txBody>
      </p:sp>
    </p:spTree>
    <p:extLst>
      <p:ext uri="{BB962C8B-B14F-4D97-AF65-F5344CB8AC3E}">
        <p14:creationId xmlns:p14="http://schemas.microsoft.com/office/powerpoint/2010/main" val="1898633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2690D-FEEB-B15B-ECC5-36B3FB84862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AB4AB27-632B-BB55-5BF3-36331E64EC92}"/>
              </a:ext>
            </a:extLst>
          </p:cNvPr>
          <p:cNvSpPr>
            <a:spLocks noGrp="1"/>
          </p:cNvSpPr>
          <p:nvPr>
            <p:ph type="dt" sz="half" idx="10"/>
          </p:nvPr>
        </p:nvSpPr>
        <p:spPr/>
        <p:txBody>
          <a:bodyPr/>
          <a:lstStyle/>
          <a:p>
            <a:fld id="{9F18236B-CE04-430A-92A3-9352467EFD31}" type="datetimeFigureOut">
              <a:rPr lang="en-IN" smtClean="0"/>
              <a:t>30-10-2023</a:t>
            </a:fld>
            <a:endParaRPr lang="en-IN"/>
          </a:p>
        </p:txBody>
      </p:sp>
      <p:sp>
        <p:nvSpPr>
          <p:cNvPr id="4" name="Footer Placeholder 3">
            <a:extLst>
              <a:ext uri="{FF2B5EF4-FFF2-40B4-BE49-F238E27FC236}">
                <a16:creationId xmlns:a16="http://schemas.microsoft.com/office/drawing/2014/main" id="{23FD3CD8-A4FF-1D5A-29C1-72BAFECC79C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F4FA0A8-7DC4-F785-971A-91EF63DB6B69}"/>
              </a:ext>
            </a:extLst>
          </p:cNvPr>
          <p:cNvSpPr>
            <a:spLocks noGrp="1"/>
          </p:cNvSpPr>
          <p:nvPr>
            <p:ph type="sldNum" sz="quarter" idx="12"/>
          </p:nvPr>
        </p:nvSpPr>
        <p:spPr/>
        <p:txBody>
          <a:bodyPr/>
          <a:lstStyle/>
          <a:p>
            <a:fld id="{D928E8AD-A772-4A7E-AF8C-D029111B78FC}" type="slidenum">
              <a:rPr lang="en-IN" smtClean="0"/>
              <a:t>‹#›</a:t>
            </a:fld>
            <a:endParaRPr lang="en-IN"/>
          </a:p>
        </p:txBody>
      </p:sp>
    </p:spTree>
    <p:extLst>
      <p:ext uri="{BB962C8B-B14F-4D97-AF65-F5344CB8AC3E}">
        <p14:creationId xmlns:p14="http://schemas.microsoft.com/office/powerpoint/2010/main" val="41841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1EE25B-8A40-A92E-9837-8BBFD0DF0319}"/>
              </a:ext>
            </a:extLst>
          </p:cNvPr>
          <p:cNvSpPr>
            <a:spLocks noGrp="1"/>
          </p:cNvSpPr>
          <p:nvPr>
            <p:ph type="dt" sz="half" idx="10"/>
          </p:nvPr>
        </p:nvSpPr>
        <p:spPr/>
        <p:txBody>
          <a:bodyPr/>
          <a:lstStyle/>
          <a:p>
            <a:fld id="{9F18236B-CE04-430A-92A3-9352467EFD31}" type="datetimeFigureOut">
              <a:rPr lang="en-IN" smtClean="0"/>
              <a:t>30-10-2023</a:t>
            </a:fld>
            <a:endParaRPr lang="en-IN"/>
          </a:p>
        </p:txBody>
      </p:sp>
      <p:sp>
        <p:nvSpPr>
          <p:cNvPr id="3" name="Footer Placeholder 2">
            <a:extLst>
              <a:ext uri="{FF2B5EF4-FFF2-40B4-BE49-F238E27FC236}">
                <a16:creationId xmlns:a16="http://schemas.microsoft.com/office/drawing/2014/main" id="{523321C7-D0E4-2D00-33D5-7B647B79B8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167B0C0-3378-093B-6A10-A42BAFECACAA}"/>
              </a:ext>
            </a:extLst>
          </p:cNvPr>
          <p:cNvSpPr>
            <a:spLocks noGrp="1"/>
          </p:cNvSpPr>
          <p:nvPr>
            <p:ph type="sldNum" sz="quarter" idx="12"/>
          </p:nvPr>
        </p:nvSpPr>
        <p:spPr/>
        <p:txBody>
          <a:bodyPr/>
          <a:lstStyle/>
          <a:p>
            <a:fld id="{D928E8AD-A772-4A7E-AF8C-D029111B78FC}" type="slidenum">
              <a:rPr lang="en-IN" smtClean="0"/>
              <a:t>‹#›</a:t>
            </a:fld>
            <a:endParaRPr lang="en-IN"/>
          </a:p>
        </p:txBody>
      </p:sp>
    </p:spTree>
    <p:extLst>
      <p:ext uri="{BB962C8B-B14F-4D97-AF65-F5344CB8AC3E}">
        <p14:creationId xmlns:p14="http://schemas.microsoft.com/office/powerpoint/2010/main" val="1525199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C210A-0BBD-AE1F-6BA3-DF90173534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50944EF-B10F-B9F6-1FDC-E1B143AF22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3D29F25-0DAB-4D4D-D124-26693D7DDA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7B3778-048B-9983-796E-036F297EB490}"/>
              </a:ext>
            </a:extLst>
          </p:cNvPr>
          <p:cNvSpPr>
            <a:spLocks noGrp="1"/>
          </p:cNvSpPr>
          <p:nvPr>
            <p:ph type="dt" sz="half" idx="10"/>
          </p:nvPr>
        </p:nvSpPr>
        <p:spPr/>
        <p:txBody>
          <a:bodyPr/>
          <a:lstStyle/>
          <a:p>
            <a:fld id="{9F18236B-CE04-430A-92A3-9352467EFD31}" type="datetimeFigureOut">
              <a:rPr lang="en-IN" smtClean="0"/>
              <a:t>30-10-2023</a:t>
            </a:fld>
            <a:endParaRPr lang="en-IN"/>
          </a:p>
        </p:txBody>
      </p:sp>
      <p:sp>
        <p:nvSpPr>
          <p:cNvPr id="6" name="Footer Placeholder 5">
            <a:extLst>
              <a:ext uri="{FF2B5EF4-FFF2-40B4-BE49-F238E27FC236}">
                <a16:creationId xmlns:a16="http://schemas.microsoft.com/office/drawing/2014/main" id="{504CBA76-5405-F66B-CFF0-D9482A4285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DBFB41-43F9-8E04-9850-0CAB7E4F75A6}"/>
              </a:ext>
            </a:extLst>
          </p:cNvPr>
          <p:cNvSpPr>
            <a:spLocks noGrp="1"/>
          </p:cNvSpPr>
          <p:nvPr>
            <p:ph type="sldNum" sz="quarter" idx="12"/>
          </p:nvPr>
        </p:nvSpPr>
        <p:spPr/>
        <p:txBody>
          <a:bodyPr/>
          <a:lstStyle/>
          <a:p>
            <a:fld id="{D928E8AD-A772-4A7E-AF8C-D029111B78FC}" type="slidenum">
              <a:rPr lang="en-IN" smtClean="0"/>
              <a:t>‹#›</a:t>
            </a:fld>
            <a:endParaRPr lang="en-IN"/>
          </a:p>
        </p:txBody>
      </p:sp>
    </p:spTree>
    <p:extLst>
      <p:ext uri="{BB962C8B-B14F-4D97-AF65-F5344CB8AC3E}">
        <p14:creationId xmlns:p14="http://schemas.microsoft.com/office/powerpoint/2010/main" val="287904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C4749-92B1-CF0F-30D6-B59519B6AA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8724E17-5F40-8F8E-43E9-D3D0B8E607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FA5DBD0-EF06-D25F-7937-35E5890BB6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ECC26B-4CDA-B8EC-44EE-169E0A9E7F23}"/>
              </a:ext>
            </a:extLst>
          </p:cNvPr>
          <p:cNvSpPr>
            <a:spLocks noGrp="1"/>
          </p:cNvSpPr>
          <p:nvPr>
            <p:ph type="dt" sz="half" idx="10"/>
          </p:nvPr>
        </p:nvSpPr>
        <p:spPr/>
        <p:txBody>
          <a:bodyPr/>
          <a:lstStyle/>
          <a:p>
            <a:fld id="{9F18236B-CE04-430A-92A3-9352467EFD31}" type="datetimeFigureOut">
              <a:rPr lang="en-IN" smtClean="0"/>
              <a:t>30-10-2023</a:t>
            </a:fld>
            <a:endParaRPr lang="en-IN"/>
          </a:p>
        </p:txBody>
      </p:sp>
      <p:sp>
        <p:nvSpPr>
          <p:cNvPr id="6" name="Footer Placeholder 5">
            <a:extLst>
              <a:ext uri="{FF2B5EF4-FFF2-40B4-BE49-F238E27FC236}">
                <a16:creationId xmlns:a16="http://schemas.microsoft.com/office/drawing/2014/main" id="{AE33B636-3624-5118-8484-C41C146660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315E86-33C4-B820-4EEC-491E5BF9E111}"/>
              </a:ext>
            </a:extLst>
          </p:cNvPr>
          <p:cNvSpPr>
            <a:spLocks noGrp="1"/>
          </p:cNvSpPr>
          <p:nvPr>
            <p:ph type="sldNum" sz="quarter" idx="12"/>
          </p:nvPr>
        </p:nvSpPr>
        <p:spPr/>
        <p:txBody>
          <a:bodyPr/>
          <a:lstStyle/>
          <a:p>
            <a:fld id="{D928E8AD-A772-4A7E-AF8C-D029111B78FC}" type="slidenum">
              <a:rPr lang="en-IN" smtClean="0"/>
              <a:t>‹#›</a:t>
            </a:fld>
            <a:endParaRPr lang="en-IN"/>
          </a:p>
        </p:txBody>
      </p:sp>
    </p:spTree>
    <p:extLst>
      <p:ext uri="{BB962C8B-B14F-4D97-AF65-F5344CB8AC3E}">
        <p14:creationId xmlns:p14="http://schemas.microsoft.com/office/powerpoint/2010/main" val="1301849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B0CBA0-2980-AA4B-B350-76D57D8424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FCB31D-F368-2AD6-E11A-901AB6382E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4569D9-1E70-EB39-CEFA-5F8EC517CB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18236B-CE04-430A-92A3-9352467EFD31}" type="datetimeFigureOut">
              <a:rPr lang="en-IN" smtClean="0"/>
              <a:t>30-10-2023</a:t>
            </a:fld>
            <a:endParaRPr lang="en-IN"/>
          </a:p>
        </p:txBody>
      </p:sp>
      <p:sp>
        <p:nvSpPr>
          <p:cNvPr id="5" name="Footer Placeholder 4">
            <a:extLst>
              <a:ext uri="{FF2B5EF4-FFF2-40B4-BE49-F238E27FC236}">
                <a16:creationId xmlns:a16="http://schemas.microsoft.com/office/drawing/2014/main" id="{659C0CB2-2A04-6307-3DD1-5DD8196E21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0010C1F-2F22-6F8F-CCA7-B45A744477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28E8AD-A772-4A7E-AF8C-D029111B78FC}" type="slidenum">
              <a:rPr lang="en-IN" smtClean="0"/>
              <a:t>‹#›</a:t>
            </a:fld>
            <a:endParaRPr lang="en-IN"/>
          </a:p>
        </p:txBody>
      </p:sp>
    </p:spTree>
    <p:extLst>
      <p:ext uri="{BB962C8B-B14F-4D97-AF65-F5344CB8AC3E}">
        <p14:creationId xmlns:p14="http://schemas.microsoft.com/office/powerpoint/2010/main" val="801496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3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3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157EC-AF93-7719-B35D-A7085A685438}"/>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63A1B618-8647-3136-F08B-9816E03C9BB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6661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77074-D29C-71A5-009B-134B521E5064}"/>
              </a:ext>
            </a:extLst>
          </p:cNvPr>
          <p:cNvSpPr>
            <a:spLocks noGrp="1"/>
          </p:cNvSpPr>
          <p:nvPr>
            <p:ph type="title"/>
          </p:nvPr>
        </p:nvSpPr>
        <p:spPr/>
        <p:txBody>
          <a:bodyPr/>
          <a:lstStyle/>
          <a:p>
            <a:r>
              <a:rPr lang="en-IN"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E1FF78-D9C5-4168-652A-61F5EE59913A}"/>
                  </a:ext>
                </a:extLst>
              </p:cNvPr>
              <p:cNvSpPr>
                <a:spLocks noGrp="1"/>
              </p:cNvSpPr>
              <p:nvPr>
                <p:ph idx="1"/>
              </p:nvPr>
            </p:nvSpPr>
            <p:spPr/>
            <p:txBody>
              <a:bodyPr/>
              <a:lstStyle/>
              <a:p>
                <a:pPr marL="0" indent="0">
                  <a:buNone/>
                </a:pPr>
                <a:r>
                  <a:rPr lang="en-IN" dirty="0"/>
                  <a:t>Prove the validity of</a:t>
                </a:r>
              </a:p>
              <a:p>
                <a:pPr marL="0" indent="0">
                  <a:buNone/>
                </a:pPr>
                <a:r>
                  <a:rPr lang="en-IN" b="0" dirty="0"/>
                  <a:t>Ground formula, </a:t>
                </a:r>
                <a:r>
                  <a:rPr lang="en-IN" b="1" dirty="0"/>
                  <a:t>G : </a:t>
                </a:r>
                <a14:m>
                  <m:oMath xmlns:m="http://schemas.openxmlformats.org/officeDocument/2006/math">
                    <m:r>
                      <a:rPr lang="en-IN" b="1" i="1" smtClean="0">
                        <a:latin typeface="Cambria Math" panose="02040503050406030204" pitchFamily="18" charset="0"/>
                      </a:rPr>
                      <m:t>𝒇</m:t>
                    </m:r>
                    <m:d>
                      <m:dPr>
                        <m:ctrlPr>
                          <a:rPr lang="en-IN" b="1" i="1" smtClean="0">
                            <a:latin typeface="Cambria Math" panose="02040503050406030204" pitchFamily="18" charset="0"/>
                          </a:rPr>
                        </m:ctrlPr>
                      </m:dPr>
                      <m:e>
                        <m:r>
                          <a:rPr lang="en-IN" b="1" i="1" smtClean="0">
                            <a:latin typeface="Cambria Math" panose="02040503050406030204" pitchFamily="18" charset="0"/>
                          </a:rPr>
                          <m:t>𝒉</m:t>
                        </m:r>
                        <m:d>
                          <m:dPr>
                            <m:ctrlPr>
                              <a:rPr lang="en-IN" b="1" i="1" smtClean="0">
                                <a:latin typeface="Cambria Math" panose="02040503050406030204" pitchFamily="18" charset="0"/>
                              </a:rPr>
                            </m:ctrlPr>
                          </m:dPr>
                          <m:e>
                            <m:r>
                              <a:rPr lang="en-IN" b="1" i="1" smtClean="0">
                                <a:latin typeface="Cambria Math" panose="02040503050406030204" pitchFamily="18" charset="0"/>
                              </a:rPr>
                              <m:t>𝒂</m:t>
                            </m:r>
                          </m:e>
                        </m:d>
                        <m:r>
                          <a:rPr lang="en-IN" b="1" i="1" smtClean="0">
                            <a:latin typeface="Cambria Math" panose="02040503050406030204" pitchFamily="18" charset="0"/>
                          </a:rPr>
                          <m:t>,</m:t>
                        </m:r>
                        <m:r>
                          <a:rPr lang="en-IN" b="1" i="1" smtClean="0">
                            <a:latin typeface="Cambria Math" panose="02040503050406030204" pitchFamily="18" charset="0"/>
                          </a:rPr>
                          <m:t>𝒃</m:t>
                        </m:r>
                      </m:e>
                    </m:d>
                    <m:r>
                      <a:rPr lang="en-IN" b="1" i="1" smtClean="0">
                        <a:latin typeface="Cambria Math" panose="02040503050406030204" pitchFamily="18" charset="0"/>
                      </a:rPr>
                      <m:t>=</m:t>
                    </m:r>
                    <m:r>
                      <a:rPr lang="en-IN" b="1" i="1" smtClean="0">
                        <a:latin typeface="Cambria Math" panose="02040503050406030204" pitchFamily="18" charset="0"/>
                      </a:rPr>
                      <m:t>𝒇</m:t>
                    </m:r>
                    <m:r>
                      <a:rPr lang="en-IN" b="1" i="1" smtClean="0">
                        <a:latin typeface="Cambria Math" panose="02040503050406030204" pitchFamily="18" charset="0"/>
                      </a:rPr>
                      <m:t>(</m:t>
                    </m:r>
                    <m:r>
                      <a:rPr lang="en-IN" b="1" i="1" smtClean="0">
                        <a:latin typeface="Cambria Math" panose="02040503050406030204" pitchFamily="18" charset="0"/>
                      </a:rPr>
                      <m:t>𝒃</m:t>
                    </m:r>
                    <m:r>
                      <a:rPr lang="en-IN" b="1" i="1" smtClean="0">
                        <a:latin typeface="Cambria Math" panose="02040503050406030204" pitchFamily="18" charset="0"/>
                      </a:rPr>
                      <m:t>,</m:t>
                    </m:r>
                    <m:r>
                      <a:rPr lang="en-IN" b="1" i="1" smtClean="0">
                        <a:latin typeface="Cambria Math" panose="02040503050406030204" pitchFamily="18" charset="0"/>
                      </a:rPr>
                      <m:t>𝒉</m:t>
                    </m:r>
                    <m:r>
                      <a:rPr lang="en-IN" b="1" i="1" smtClean="0">
                        <a:latin typeface="Cambria Math" panose="02040503050406030204" pitchFamily="18" charset="0"/>
                      </a:rPr>
                      <m:t>(</m:t>
                    </m:r>
                    <m:r>
                      <a:rPr lang="en-IN" b="1" i="1" smtClean="0">
                        <a:latin typeface="Cambria Math" panose="02040503050406030204" pitchFamily="18" charset="0"/>
                      </a:rPr>
                      <m:t>𝒂</m:t>
                    </m:r>
                    <m:r>
                      <a:rPr lang="en-IN" b="1" i="1" smtClean="0">
                        <a:latin typeface="Cambria Math" panose="02040503050406030204" pitchFamily="18" charset="0"/>
                      </a:rPr>
                      <m:t>))</m:t>
                    </m:r>
                  </m:oMath>
                </a14:m>
                <a:endParaRPr lang="en-IN" b="1" dirty="0"/>
              </a:p>
              <a:p>
                <a:pPr marL="0" indent="0">
                  <a:buNone/>
                </a:pPr>
                <a:r>
                  <a:rPr lang="en-IN" dirty="0"/>
                  <a:t>Axiom: </a:t>
                </a:r>
                <a14:m>
                  <m:oMath xmlns:m="http://schemas.openxmlformats.org/officeDocument/2006/math">
                    <m:r>
                      <a:rPr lang="en-IN" b="1" i="1" smtClean="0">
                        <a:latin typeface="Cambria Math" panose="02040503050406030204" pitchFamily="18" charset="0"/>
                      </a:rPr>
                      <m:t>∀</m:t>
                    </m:r>
                    <m:r>
                      <a:rPr lang="en-IN" b="1" i="1" smtClean="0">
                        <a:latin typeface="Cambria Math" panose="02040503050406030204" pitchFamily="18" charset="0"/>
                      </a:rPr>
                      <m:t>𝒙</m:t>
                    </m:r>
                    <m:r>
                      <a:rPr lang="en-IN" b="1" i="1" smtClean="0">
                        <a:latin typeface="Cambria Math" panose="02040503050406030204" pitchFamily="18" charset="0"/>
                      </a:rPr>
                      <m:t>. ∀</m:t>
                    </m:r>
                    <m:r>
                      <a:rPr lang="en-IN" b="1" i="1" smtClean="0">
                        <a:latin typeface="Cambria Math" panose="02040503050406030204" pitchFamily="18" charset="0"/>
                      </a:rPr>
                      <m:t>𝒚</m:t>
                    </m:r>
                    <m:r>
                      <a:rPr lang="en-IN" b="1" i="1" smtClean="0">
                        <a:latin typeface="Cambria Math" panose="02040503050406030204" pitchFamily="18" charset="0"/>
                      </a:rPr>
                      <m:t>. </m:t>
                    </m:r>
                    <m:r>
                      <a:rPr lang="en-IN" b="1" i="1" smtClean="0">
                        <a:latin typeface="Cambria Math" panose="02040503050406030204" pitchFamily="18" charset="0"/>
                      </a:rPr>
                      <m:t>𝒇</m:t>
                    </m:r>
                    <m:d>
                      <m:dPr>
                        <m:ctrlPr>
                          <a:rPr lang="en-IN" b="1" i="1" smtClean="0">
                            <a:latin typeface="Cambria Math" panose="02040503050406030204" pitchFamily="18" charset="0"/>
                          </a:rPr>
                        </m:ctrlPr>
                      </m:dPr>
                      <m:e>
                        <m:r>
                          <a:rPr lang="en-IN" b="1" i="1" smtClean="0">
                            <a:latin typeface="Cambria Math" panose="02040503050406030204" pitchFamily="18" charset="0"/>
                          </a:rPr>
                          <m:t>𝒙</m:t>
                        </m:r>
                        <m:r>
                          <a:rPr lang="en-IN" b="1" i="1" smtClean="0">
                            <a:latin typeface="Cambria Math" panose="02040503050406030204" pitchFamily="18" charset="0"/>
                          </a:rPr>
                          <m:t>,</m:t>
                        </m:r>
                        <m:r>
                          <a:rPr lang="en-IN" b="1" i="1" smtClean="0">
                            <a:latin typeface="Cambria Math" panose="02040503050406030204" pitchFamily="18" charset="0"/>
                          </a:rPr>
                          <m:t>𝒚</m:t>
                        </m:r>
                      </m:e>
                    </m:d>
                    <m:r>
                      <a:rPr lang="en-IN" b="1" i="1" smtClean="0">
                        <a:latin typeface="Cambria Math" panose="02040503050406030204" pitchFamily="18" charset="0"/>
                      </a:rPr>
                      <m:t>=</m:t>
                    </m:r>
                    <m:r>
                      <a:rPr lang="en-IN" b="1" i="1" smtClean="0">
                        <a:latin typeface="Cambria Math" panose="02040503050406030204" pitchFamily="18" charset="0"/>
                      </a:rPr>
                      <m:t>𝒇</m:t>
                    </m:r>
                    <m:r>
                      <a:rPr lang="en-IN" b="1" i="1" smtClean="0">
                        <a:latin typeface="Cambria Math" panose="02040503050406030204" pitchFamily="18" charset="0"/>
                      </a:rPr>
                      <m:t>(</m:t>
                    </m:r>
                    <m:r>
                      <a:rPr lang="en-IN" b="1" i="1" smtClean="0">
                        <a:latin typeface="Cambria Math" panose="02040503050406030204" pitchFamily="18" charset="0"/>
                      </a:rPr>
                      <m:t>𝒚</m:t>
                    </m:r>
                    <m:r>
                      <a:rPr lang="en-IN" b="1" i="1" smtClean="0">
                        <a:latin typeface="Cambria Math" panose="02040503050406030204" pitchFamily="18" charset="0"/>
                      </a:rPr>
                      <m:t>,</m:t>
                    </m:r>
                    <m:r>
                      <a:rPr lang="en-IN" b="1" i="1" smtClean="0">
                        <a:latin typeface="Cambria Math" panose="02040503050406030204" pitchFamily="18" charset="0"/>
                      </a:rPr>
                      <m:t>𝒙</m:t>
                    </m:r>
                    <m:r>
                      <a:rPr lang="en-IN" b="1" i="1" smtClean="0">
                        <a:latin typeface="Cambria Math" panose="02040503050406030204" pitchFamily="18" charset="0"/>
                      </a:rPr>
                      <m:t>)</m:t>
                    </m:r>
                  </m:oMath>
                </a14:m>
                <a:endParaRPr lang="en-IN" b="1"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9BE1FF78-D9C5-4168-652A-61F5EE59913A}"/>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p:spTree>
    <p:extLst>
      <p:ext uri="{BB962C8B-B14F-4D97-AF65-F5344CB8AC3E}">
        <p14:creationId xmlns:p14="http://schemas.microsoft.com/office/powerpoint/2010/main" val="3308691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77074-D29C-71A5-009B-134B521E5064}"/>
              </a:ext>
            </a:extLst>
          </p:cNvPr>
          <p:cNvSpPr>
            <a:spLocks noGrp="1"/>
          </p:cNvSpPr>
          <p:nvPr>
            <p:ph type="title"/>
          </p:nvPr>
        </p:nvSpPr>
        <p:spPr/>
        <p:txBody>
          <a:bodyPr/>
          <a:lstStyle/>
          <a:p>
            <a:r>
              <a:rPr lang="en-IN"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E1FF78-D9C5-4168-652A-61F5EE59913A}"/>
                  </a:ext>
                </a:extLst>
              </p:cNvPr>
              <p:cNvSpPr>
                <a:spLocks noGrp="1"/>
              </p:cNvSpPr>
              <p:nvPr>
                <p:ph idx="1"/>
              </p:nvPr>
            </p:nvSpPr>
            <p:spPr/>
            <p:txBody>
              <a:bodyPr>
                <a:normAutofit/>
              </a:bodyPr>
              <a:lstStyle/>
              <a:p>
                <a:pPr marL="0" indent="0">
                  <a:buNone/>
                </a:pPr>
                <a:r>
                  <a:rPr lang="en-IN" dirty="0"/>
                  <a:t>Prove the validity of</a:t>
                </a:r>
              </a:p>
              <a:p>
                <a:pPr marL="0" indent="0">
                  <a:buNone/>
                </a:pPr>
                <a:r>
                  <a:rPr lang="en-IN" b="0" dirty="0"/>
                  <a:t>Ground formula, </a:t>
                </a:r>
                <a:r>
                  <a:rPr lang="en-IN" b="1" dirty="0"/>
                  <a:t>G : </a:t>
                </a:r>
                <a14:m>
                  <m:oMath xmlns:m="http://schemas.openxmlformats.org/officeDocument/2006/math">
                    <m:r>
                      <a:rPr lang="en-IN" b="1" i="1" smtClean="0">
                        <a:latin typeface="Cambria Math" panose="02040503050406030204" pitchFamily="18" charset="0"/>
                      </a:rPr>
                      <m:t>𝒇</m:t>
                    </m:r>
                    <m:d>
                      <m:dPr>
                        <m:ctrlPr>
                          <a:rPr lang="en-IN" b="1" i="1" smtClean="0">
                            <a:latin typeface="Cambria Math" panose="02040503050406030204" pitchFamily="18" charset="0"/>
                          </a:rPr>
                        </m:ctrlPr>
                      </m:dPr>
                      <m:e>
                        <m:r>
                          <a:rPr lang="en-IN" b="1" i="1" smtClean="0">
                            <a:latin typeface="Cambria Math" panose="02040503050406030204" pitchFamily="18" charset="0"/>
                          </a:rPr>
                          <m:t>𝒉</m:t>
                        </m:r>
                        <m:d>
                          <m:dPr>
                            <m:ctrlPr>
                              <a:rPr lang="en-IN" b="1" i="1" smtClean="0">
                                <a:latin typeface="Cambria Math" panose="02040503050406030204" pitchFamily="18" charset="0"/>
                              </a:rPr>
                            </m:ctrlPr>
                          </m:dPr>
                          <m:e>
                            <m:r>
                              <a:rPr lang="en-IN" b="1" i="1" smtClean="0">
                                <a:latin typeface="Cambria Math" panose="02040503050406030204" pitchFamily="18" charset="0"/>
                              </a:rPr>
                              <m:t>𝒂</m:t>
                            </m:r>
                          </m:e>
                        </m:d>
                        <m:r>
                          <a:rPr lang="en-IN" b="1" i="1" smtClean="0">
                            <a:latin typeface="Cambria Math" panose="02040503050406030204" pitchFamily="18" charset="0"/>
                          </a:rPr>
                          <m:t>,</m:t>
                        </m:r>
                        <m:r>
                          <a:rPr lang="en-IN" b="1" i="1" smtClean="0">
                            <a:latin typeface="Cambria Math" panose="02040503050406030204" pitchFamily="18" charset="0"/>
                          </a:rPr>
                          <m:t>𝒃</m:t>
                        </m:r>
                      </m:e>
                    </m:d>
                    <m:r>
                      <a:rPr lang="en-IN" b="1" i="1" smtClean="0">
                        <a:latin typeface="Cambria Math" panose="02040503050406030204" pitchFamily="18" charset="0"/>
                      </a:rPr>
                      <m:t>=</m:t>
                    </m:r>
                    <m:r>
                      <a:rPr lang="en-IN" b="1" i="1" smtClean="0">
                        <a:latin typeface="Cambria Math" panose="02040503050406030204" pitchFamily="18" charset="0"/>
                      </a:rPr>
                      <m:t>𝒇</m:t>
                    </m:r>
                    <m:r>
                      <a:rPr lang="en-IN" b="1" i="1" smtClean="0">
                        <a:latin typeface="Cambria Math" panose="02040503050406030204" pitchFamily="18" charset="0"/>
                      </a:rPr>
                      <m:t>(</m:t>
                    </m:r>
                    <m:r>
                      <a:rPr lang="en-IN" b="1" i="1" smtClean="0">
                        <a:latin typeface="Cambria Math" panose="02040503050406030204" pitchFamily="18" charset="0"/>
                      </a:rPr>
                      <m:t>𝒃</m:t>
                    </m:r>
                    <m:r>
                      <a:rPr lang="en-IN" b="1" i="1" smtClean="0">
                        <a:latin typeface="Cambria Math" panose="02040503050406030204" pitchFamily="18" charset="0"/>
                      </a:rPr>
                      <m:t>,</m:t>
                    </m:r>
                    <m:r>
                      <a:rPr lang="en-IN" b="1" i="1" smtClean="0">
                        <a:latin typeface="Cambria Math" panose="02040503050406030204" pitchFamily="18" charset="0"/>
                      </a:rPr>
                      <m:t>𝒉</m:t>
                    </m:r>
                    <m:r>
                      <a:rPr lang="en-IN" b="1" i="1" smtClean="0">
                        <a:latin typeface="Cambria Math" panose="02040503050406030204" pitchFamily="18" charset="0"/>
                      </a:rPr>
                      <m:t>(</m:t>
                    </m:r>
                    <m:r>
                      <a:rPr lang="en-IN" b="1" i="1" smtClean="0">
                        <a:latin typeface="Cambria Math" panose="02040503050406030204" pitchFamily="18" charset="0"/>
                      </a:rPr>
                      <m:t>𝒂</m:t>
                    </m:r>
                    <m:r>
                      <a:rPr lang="en-IN" b="1" i="1" smtClean="0">
                        <a:latin typeface="Cambria Math" panose="02040503050406030204" pitchFamily="18" charset="0"/>
                      </a:rPr>
                      <m:t>))</m:t>
                    </m:r>
                  </m:oMath>
                </a14:m>
                <a:endParaRPr lang="en-IN" b="1" dirty="0"/>
              </a:p>
              <a:p>
                <a:pPr marL="0" indent="0">
                  <a:buNone/>
                </a:pPr>
                <a:r>
                  <a:rPr lang="en-IN" dirty="0"/>
                  <a:t>Axiom: </a:t>
                </a:r>
                <a14:m>
                  <m:oMath xmlns:m="http://schemas.openxmlformats.org/officeDocument/2006/math">
                    <m:r>
                      <a:rPr lang="en-IN" b="1" i="1" smtClean="0">
                        <a:latin typeface="Cambria Math" panose="02040503050406030204" pitchFamily="18" charset="0"/>
                      </a:rPr>
                      <m:t>∀</m:t>
                    </m:r>
                    <m:r>
                      <a:rPr lang="en-IN" b="1" i="1" smtClean="0">
                        <a:latin typeface="Cambria Math" panose="02040503050406030204" pitchFamily="18" charset="0"/>
                      </a:rPr>
                      <m:t>𝒙</m:t>
                    </m:r>
                    <m:r>
                      <a:rPr lang="en-IN" b="1" i="1" smtClean="0">
                        <a:latin typeface="Cambria Math" panose="02040503050406030204" pitchFamily="18" charset="0"/>
                      </a:rPr>
                      <m:t>. ∀</m:t>
                    </m:r>
                    <m:r>
                      <a:rPr lang="en-IN" b="1" i="1" smtClean="0">
                        <a:latin typeface="Cambria Math" panose="02040503050406030204" pitchFamily="18" charset="0"/>
                      </a:rPr>
                      <m:t>𝒚</m:t>
                    </m:r>
                    <m:r>
                      <a:rPr lang="en-IN" b="1" i="1" smtClean="0">
                        <a:latin typeface="Cambria Math" panose="02040503050406030204" pitchFamily="18" charset="0"/>
                      </a:rPr>
                      <m:t>. </m:t>
                    </m:r>
                    <m:r>
                      <a:rPr lang="en-IN" b="1" i="1" smtClean="0">
                        <a:latin typeface="Cambria Math" panose="02040503050406030204" pitchFamily="18" charset="0"/>
                      </a:rPr>
                      <m:t>𝒇</m:t>
                    </m:r>
                    <m:d>
                      <m:dPr>
                        <m:ctrlPr>
                          <a:rPr lang="en-IN" b="1" i="1" smtClean="0">
                            <a:latin typeface="Cambria Math" panose="02040503050406030204" pitchFamily="18" charset="0"/>
                          </a:rPr>
                        </m:ctrlPr>
                      </m:dPr>
                      <m:e>
                        <m:r>
                          <a:rPr lang="en-IN" b="1" i="1" smtClean="0">
                            <a:latin typeface="Cambria Math" panose="02040503050406030204" pitchFamily="18" charset="0"/>
                          </a:rPr>
                          <m:t>𝒙</m:t>
                        </m:r>
                        <m:r>
                          <a:rPr lang="en-IN" b="1" i="1" smtClean="0">
                            <a:latin typeface="Cambria Math" panose="02040503050406030204" pitchFamily="18" charset="0"/>
                          </a:rPr>
                          <m:t>,</m:t>
                        </m:r>
                        <m:r>
                          <a:rPr lang="en-IN" b="1" i="1" smtClean="0">
                            <a:latin typeface="Cambria Math" panose="02040503050406030204" pitchFamily="18" charset="0"/>
                          </a:rPr>
                          <m:t>𝒚</m:t>
                        </m:r>
                      </m:e>
                    </m:d>
                    <m:r>
                      <a:rPr lang="en-IN" b="1" i="1" smtClean="0">
                        <a:latin typeface="Cambria Math" panose="02040503050406030204" pitchFamily="18" charset="0"/>
                      </a:rPr>
                      <m:t>=</m:t>
                    </m:r>
                    <m:r>
                      <a:rPr lang="en-IN" b="1" i="1" smtClean="0">
                        <a:latin typeface="Cambria Math" panose="02040503050406030204" pitchFamily="18" charset="0"/>
                      </a:rPr>
                      <m:t>𝒇</m:t>
                    </m:r>
                    <m:r>
                      <a:rPr lang="en-IN" b="1" i="1" smtClean="0">
                        <a:latin typeface="Cambria Math" panose="02040503050406030204" pitchFamily="18" charset="0"/>
                      </a:rPr>
                      <m:t>(</m:t>
                    </m:r>
                    <m:r>
                      <a:rPr lang="en-IN" b="1" i="1" smtClean="0">
                        <a:latin typeface="Cambria Math" panose="02040503050406030204" pitchFamily="18" charset="0"/>
                      </a:rPr>
                      <m:t>𝒚</m:t>
                    </m:r>
                    <m:r>
                      <a:rPr lang="en-IN" b="1" i="1" smtClean="0">
                        <a:latin typeface="Cambria Math" panose="02040503050406030204" pitchFamily="18" charset="0"/>
                      </a:rPr>
                      <m:t>,</m:t>
                    </m:r>
                    <m:r>
                      <a:rPr lang="en-IN" b="1" i="1" smtClean="0">
                        <a:latin typeface="Cambria Math" panose="02040503050406030204" pitchFamily="18" charset="0"/>
                      </a:rPr>
                      <m:t>𝒙</m:t>
                    </m:r>
                    <m:r>
                      <a:rPr lang="en-IN" b="1" i="1" smtClean="0">
                        <a:latin typeface="Cambria Math" panose="02040503050406030204" pitchFamily="18" charset="0"/>
                      </a:rPr>
                      <m:t>)</m:t>
                    </m:r>
                  </m:oMath>
                </a14:m>
                <a:endParaRPr lang="en-IN" b="1" dirty="0"/>
              </a:p>
              <a:p>
                <a:pPr marL="0" indent="0">
                  <a:buNone/>
                </a:pPr>
                <a:endParaRPr lang="en-IN" dirty="0"/>
              </a:p>
              <a:p>
                <a:pPr marL="0" indent="0">
                  <a:buNone/>
                </a:pPr>
                <a:r>
                  <a:rPr lang="en-IN" sz="2600" dirty="0"/>
                  <a:t>Prove</a:t>
                </a:r>
                <a14:m>
                  <m:oMath xmlns:m="http://schemas.openxmlformats.org/officeDocument/2006/math">
                    <m:r>
                      <a:rPr lang="en-IN" sz="2600" b="0" i="0" smtClean="0">
                        <a:latin typeface="Cambria Math" panose="02040503050406030204" pitchFamily="18" charset="0"/>
                      </a:rPr>
                      <m:t>  </m:t>
                    </m:r>
                    <m:r>
                      <a:rPr lang="en-IN" sz="2600" i="1">
                        <a:latin typeface="Cambria Math" panose="02040503050406030204" pitchFamily="18" charset="0"/>
                      </a:rPr>
                      <m:t>∀</m:t>
                    </m:r>
                    <m:r>
                      <a:rPr lang="en-IN" sz="2600" i="1">
                        <a:latin typeface="Cambria Math" panose="02040503050406030204" pitchFamily="18" charset="0"/>
                      </a:rPr>
                      <m:t>𝑥</m:t>
                    </m:r>
                    <m:r>
                      <a:rPr lang="en-IN" sz="2600" i="1">
                        <a:latin typeface="Cambria Math" panose="02040503050406030204" pitchFamily="18" charset="0"/>
                      </a:rPr>
                      <m:t>. ∀</m:t>
                    </m:r>
                    <m:r>
                      <a:rPr lang="en-IN" sz="2600" i="1">
                        <a:latin typeface="Cambria Math" panose="02040503050406030204" pitchFamily="18" charset="0"/>
                      </a:rPr>
                      <m:t>𝑦</m:t>
                    </m:r>
                    <m:r>
                      <a:rPr lang="en-IN" sz="2600" i="1">
                        <a:latin typeface="Cambria Math" panose="02040503050406030204" pitchFamily="18" charset="0"/>
                      </a:rPr>
                      <m:t>. </m:t>
                    </m:r>
                    <m:r>
                      <a:rPr lang="en-IN" sz="2600" i="1">
                        <a:latin typeface="Cambria Math" panose="02040503050406030204" pitchFamily="18" charset="0"/>
                      </a:rPr>
                      <m:t>𝑓</m:t>
                    </m:r>
                    <m:d>
                      <m:dPr>
                        <m:ctrlPr>
                          <a:rPr lang="en-IN" sz="2600" i="1">
                            <a:latin typeface="Cambria Math" panose="02040503050406030204" pitchFamily="18" charset="0"/>
                          </a:rPr>
                        </m:ctrlPr>
                      </m:dPr>
                      <m:e>
                        <m:r>
                          <a:rPr lang="en-IN" sz="2600" i="1">
                            <a:latin typeface="Cambria Math" panose="02040503050406030204" pitchFamily="18" charset="0"/>
                          </a:rPr>
                          <m:t>𝑥</m:t>
                        </m:r>
                        <m:r>
                          <a:rPr lang="en-IN" sz="2600" i="1">
                            <a:latin typeface="Cambria Math" panose="02040503050406030204" pitchFamily="18" charset="0"/>
                          </a:rPr>
                          <m:t>,</m:t>
                        </m:r>
                        <m:r>
                          <a:rPr lang="en-IN" sz="2600" i="1">
                            <a:latin typeface="Cambria Math" panose="02040503050406030204" pitchFamily="18" charset="0"/>
                          </a:rPr>
                          <m:t>𝑦</m:t>
                        </m:r>
                      </m:e>
                    </m:d>
                    <m:r>
                      <a:rPr lang="en-IN" sz="2600" i="1">
                        <a:latin typeface="Cambria Math" panose="02040503050406030204" pitchFamily="18" charset="0"/>
                      </a:rPr>
                      <m:t>=</m:t>
                    </m:r>
                    <m:r>
                      <a:rPr lang="en-IN" sz="2600" i="1">
                        <a:latin typeface="Cambria Math" panose="02040503050406030204" pitchFamily="18" charset="0"/>
                      </a:rPr>
                      <m:t>𝑓</m:t>
                    </m:r>
                    <m:d>
                      <m:dPr>
                        <m:ctrlPr>
                          <a:rPr lang="en-IN" sz="2600" i="1">
                            <a:latin typeface="Cambria Math" panose="02040503050406030204" pitchFamily="18" charset="0"/>
                          </a:rPr>
                        </m:ctrlPr>
                      </m:dPr>
                      <m:e>
                        <m:r>
                          <a:rPr lang="en-IN" sz="2600" i="1">
                            <a:latin typeface="Cambria Math" panose="02040503050406030204" pitchFamily="18" charset="0"/>
                          </a:rPr>
                          <m:t>𝑦</m:t>
                        </m:r>
                        <m:r>
                          <a:rPr lang="en-IN" sz="2600" i="1">
                            <a:latin typeface="Cambria Math" panose="02040503050406030204" pitchFamily="18" charset="0"/>
                          </a:rPr>
                          <m:t>,</m:t>
                        </m:r>
                        <m:r>
                          <a:rPr lang="en-IN" sz="2600" i="1">
                            <a:latin typeface="Cambria Math" panose="02040503050406030204" pitchFamily="18" charset="0"/>
                          </a:rPr>
                          <m:t>𝑥</m:t>
                        </m:r>
                      </m:e>
                    </m:d>
                    <m:r>
                      <a:rPr lang="en-IN" sz="2600" b="0" i="1" smtClean="0">
                        <a:latin typeface="Cambria Math" panose="02040503050406030204" pitchFamily="18" charset="0"/>
                      </a:rPr>
                      <m:t>∧</m:t>
                    </m:r>
                    <m:r>
                      <a:rPr lang="en-IN" sz="2600" i="1">
                        <a:latin typeface="Cambria Math" panose="02040503050406030204" pitchFamily="18" charset="0"/>
                      </a:rPr>
                      <m:t>𝑓</m:t>
                    </m:r>
                    <m:d>
                      <m:dPr>
                        <m:ctrlPr>
                          <a:rPr lang="en-IN" sz="2600" i="1">
                            <a:latin typeface="Cambria Math" panose="02040503050406030204" pitchFamily="18" charset="0"/>
                          </a:rPr>
                        </m:ctrlPr>
                      </m:dPr>
                      <m:e>
                        <m:r>
                          <a:rPr lang="en-IN" sz="2600" i="1">
                            <a:latin typeface="Cambria Math" panose="02040503050406030204" pitchFamily="18" charset="0"/>
                          </a:rPr>
                          <m:t>h</m:t>
                        </m:r>
                        <m:d>
                          <m:dPr>
                            <m:ctrlPr>
                              <a:rPr lang="en-IN" sz="2600" i="1">
                                <a:latin typeface="Cambria Math" panose="02040503050406030204" pitchFamily="18" charset="0"/>
                              </a:rPr>
                            </m:ctrlPr>
                          </m:dPr>
                          <m:e>
                            <m:r>
                              <a:rPr lang="en-IN" sz="2600" i="1">
                                <a:latin typeface="Cambria Math" panose="02040503050406030204" pitchFamily="18" charset="0"/>
                              </a:rPr>
                              <m:t>𝑎</m:t>
                            </m:r>
                          </m:e>
                        </m:d>
                        <m:r>
                          <a:rPr lang="en-IN" sz="2600" i="1">
                            <a:latin typeface="Cambria Math" panose="02040503050406030204" pitchFamily="18" charset="0"/>
                          </a:rPr>
                          <m:t>,</m:t>
                        </m:r>
                        <m:r>
                          <a:rPr lang="en-IN" sz="2600" i="1">
                            <a:latin typeface="Cambria Math" panose="02040503050406030204" pitchFamily="18" charset="0"/>
                          </a:rPr>
                          <m:t>𝑏</m:t>
                        </m:r>
                      </m:e>
                    </m:d>
                    <m:r>
                      <a:rPr lang="en-IN" sz="2600" b="0" i="1" smtClean="0">
                        <a:latin typeface="Cambria Math" panose="02040503050406030204" pitchFamily="18" charset="0"/>
                      </a:rPr>
                      <m:t> ≠</m:t>
                    </m:r>
                    <m:r>
                      <a:rPr lang="en-IN" sz="2600" i="1">
                        <a:latin typeface="Cambria Math" panose="02040503050406030204" pitchFamily="18" charset="0"/>
                      </a:rPr>
                      <m:t>𝑓</m:t>
                    </m:r>
                    <m:r>
                      <a:rPr lang="en-IN" sz="2600" i="1">
                        <a:latin typeface="Cambria Math" panose="02040503050406030204" pitchFamily="18" charset="0"/>
                      </a:rPr>
                      <m:t>(</m:t>
                    </m:r>
                    <m:r>
                      <a:rPr lang="en-IN" sz="2600" i="1">
                        <a:latin typeface="Cambria Math" panose="02040503050406030204" pitchFamily="18" charset="0"/>
                      </a:rPr>
                      <m:t>𝑏</m:t>
                    </m:r>
                    <m:r>
                      <a:rPr lang="en-IN" sz="2600" i="1">
                        <a:latin typeface="Cambria Math" panose="02040503050406030204" pitchFamily="18" charset="0"/>
                      </a:rPr>
                      <m:t>,</m:t>
                    </m:r>
                    <m:r>
                      <a:rPr lang="en-IN" sz="2600" i="1">
                        <a:latin typeface="Cambria Math" panose="02040503050406030204" pitchFamily="18" charset="0"/>
                      </a:rPr>
                      <m:t>h</m:t>
                    </m:r>
                    <m:r>
                      <a:rPr lang="en-IN" sz="2600" i="1">
                        <a:latin typeface="Cambria Math" panose="02040503050406030204" pitchFamily="18" charset="0"/>
                      </a:rPr>
                      <m:t>(</m:t>
                    </m:r>
                    <m:r>
                      <a:rPr lang="en-IN" sz="2600" i="1">
                        <a:latin typeface="Cambria Math" panose="02040503050406030204" pitchFamily="18" charset="0"/>
                      </a:rPr>
                      <m:t>𝑎</m:t>
                    </m:r>
                    <m:r>
                      <a:rPr lang="en-IN" sz="2600" i="1">
                        <a:latin typeface="Cambria Math" panose="02040503050406030204" pitchFamily="18" charset="0"/>
                      </a:rPr>
                      <m:t>))</m:t>
                    </m:r>
                  </m:oMath>
                </a14:m>
                <a:r>
                  <a:rPr lang="en-IN" sz="2600" dirty="0"/>
                  <a:t> is unsatisfiable.</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9BE1FF78-D9C5-4168-652A-61F5EE59913A}"/>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p:spTree>
    <p:extLst>
      <p:ext uri="{BB962C8B-B14F-4D97-AF65-F5344CB8AC3E}">
        <p14:creationId xmlns:p14="http://schemas.microsoft.com/office/powerpoint/2010/main" val="757140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77074-D29C-71A5-009B-134B521E5064}"/>
              </a:ext>
            </a:extLst>
          </p:cNvPr>
          <p:cNvSpPr>
            <a:spLocks noGrp="1"/>
          </p:cNvSpPr>
          <p:nvPr>
            <p:ph type="title"/>
          </p:nvPr>
        </p:nvSpPr>
        <p:spPr/>
        <p:txBody>
          <a:bodyPr/>
          <a:lstStyle/>
          <a:p>
            <a:r>
              <a:rPr lang="en-IN"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E1FF78-D9C5-4168-652A-61F5EE59913A}"/>
                  </a:ext>
                </a:extLst>
              </p:cNvPr>
              <p:cNvSpPr>
                <a:spLocks noGrp="1"/>
              </p:cNvSpPr>
              <p:nvPr>
                <p:ph idx="1"/>
              </p:nvPr>
            </p:nvSpPr>
            <p:spPr/>
            <p:txBody>
              <a:bodyPr>
                <a:normAutofit fontScale="92500" lnSpcReduction="10000"/>
              </a:bodyPr>
              <a:lstStyle/>
              <a:p>
                <a:pPr marL="0" indent="0">
                  <a:buNone/>
                </a:pPr>
                <a:r>
                  <a:rPr lang="en-IN" dirty="0"/>
                  <a:t>Prove the validity of</a:t>
                </a:r>
              </a:p>
              <a:p>
                <a:pPr marL="0" indent="0">
                  <a:buNone/>
                </a:pPr>
                <a:r>
                  <a:rPr lang="en-IN" b="0" dirty="0"/>
                  <a:t>Ground formula, </a:t>
                </a:r>
                <a:r>
                  <a:rPr lang="en-IN" b="1" dirty="0"/>
                  <a:t>G : </a:t>
                </a:r>
                <a14:m>
                  <m:oMath xmlns:m="http://schemas.openxmlformats.org/officeDocument/2006/math">
                    <m:r>
                      <a:rPr lang="en-IN" b="1" i="1" smtClean="0">
                        <a:latin typeface="Cambria Math" panose="02040503050406030204" pitchFamily="18" charset="0"/>
                      </a:rPr>
                      <m:t>𝒇</m:t>
                    </m:r>
                    <m:d>
                      <m:dPr>
                        <m:ctrlPr>
                          <a:rPr lang="en-IN" b="1" i="1" smtClean="0">
                            <a:latin typeface="Cambria Math" panose="02040503050406030204" pitchFamily="18" charset="0"/>
                          </a:rPr>
                        </m:ctrlPr>
                      </m:dPr>
                      <m:e>
                        <m:r>
                          <a:rPr lang="en-IN" b="1" i="1" smtClean="0">
                            <a:latin typeface="Cambria Math" panose="02040503050406030204" pitchFamily="18" charset="0"/>
                          </a:rPr>
                          <m:t>𝒉</m:t>
                        </m:r>
                        <m:d>
                          <m:dPr>
                            <m:ctrlPr>
                              <a:rPr lang="en-IN" b="1" i="1" smtClean="0">
                                <a:latin typeface="Cambria Math" panose="02040503050406030204" pitchFamily="18" charset="0"/>
                              </a:rPr>
                            </m:ctrlPr>
                          </m:dPr>
                          <m:e>
                            <m:r>
                              <a:rPr lang="en-IN" b="1" i="1" smtClean="0">
                                <a:latin typeface="Cambria Math" panose="02040503050406030204" pitchFamily="18" charset="0"/>
                              </a:rPr>
                              <m:t>𝒂</m:t>
                            </m:r>
                          </m:e>
                        </m:d>
                        <m:r>
                          <a:rPr lang="en-IN" b="1" i="1" smtClean="0">
                            <a:latin typeface="Cambria Math" panose="02040503050406030204" pitchFamily="18" charset="0"/>
                          </a:rPr>
                          <m:t>,</m:t>
                        </m:r>
                        <m:r>
                          <a:rPr lang="en-IN" b="1" i="1" smtClean="0">
                            <a:latin typeface="Cambria Math" panose="02040503050406030204" pitchFamily="18" charset="0"/>
                          </a:rPr>
                          <m:t>𝒃</m:t>
                        </m:r>
                      </m:e>
                    </m:d>
                    <m:r>
                      <a:rPr lang="en-IN" b="1" i="1" smtClean="0">
                        <a:latin typeface="Cambria Math" panose="02040503050406030204" pitchFamily="18" charset="0"/>
                      </a:rPr>
                      <m:t>=</m:t>
                    </m:r>
                    <m:r>
                      <a:rPr lang="en-IN" b="1" i="1" smtClean="0">
                        <a:latin typeface="Cambria Math" panose="02040503050406030204" pitchFamily="18" charset="0"/>
                      </a:rPr>
                      <m:t>𝒇</m:t>
                    </m:r>
                    <m:r>
                      <a:rPr lang="en-IN" b="1" i="1" smtClean="0">
                        <a:latin typeface="Cambria Math" panose="02040503050406030204" pitchFamily="18" charset="0"/>
                      </a:rPr>
                      <m:t>(</m:t>
                    </m:r>
                    <m:r>
                      <a:rPr lang="en-IN" b="1" i="1" smtClean="0">
                        <a:latin typeface="Cambria Math" panose="02040503050406030204" pitchFamily="18" charset="0"/>
                      </a:rPr>
                      <m:t>𝒃</m:t>
                    </m:r>
                    <m:r>
                      <a:rPr lang="en-IN" b="1" i="1" smtClean="0">
                        <a:latin typeface="Cambria Math" panose="02040503050406030204" pitchFamily="18" charset="0"/>
                      </a:rPr>
                      <m:t>,</m:t>
                    </m:r>
                    <m:r>
                      <a:rPr lang="en-IN" b="1" i="1" smtClean="0">
                        <a:latin typeface="Cambria Math" panose="02040503050406030204" pitchFamily="18" charset="0"/>
                      </a:rPr>
                      <m:t>𝒉</m:t>
                    </m:r>
                    <m:r>
                      <a:rPr lang="en-IN" b="1" i="1" smtClean="0">
                        <a:latin typeface="Cambria Math" panose="02040503050406030204" pitchFamily="18" charset="0"/>
                      </a:rPr>
                      <m:t>(</m:t>
                    </m:r>
                    <m:r>
                      <a:rPr lang="en-IN" b="1" i="1" smtClean="0">
                        <a:latin typeface="Cambria Math" panose="02040503050406030204" pitchFamily="18" charset="0"/>
                      </a:rPr>
                      <m:t>𝒂</m:t>
                    </m:r>
                    <m:r>
                      <a:rPr lang="en-IN" b="1" i="1" smtClean="0">
                        <a:latin typeface="Cambria Math" panose="02040503050406030204" pitchFamily="18" charset="0"/>
                      </a:rPr>
                      <m:t>))</m:t>
                    </m:r>
                  </m:oMath>
                </a14:m>
                <a:endParaRPr lang="en-IN" b="1" dirty="0"/>
              </a:p>
              <a:p>
                <a:pPr marL="0" indent="0">
                  <a:buNone/>
                </a:pPr>
                <a:r>
                  <a:rPr lang="en-IN" dirty="0"/>
                  <a:t>Axiom: </a:t>
                </a:r>
                <a14:m>
                  <m:oMath xmlns:m="http://schemas.openxmlformats.org/officeDocument/2006/math">
                    <m:r>
                      <a:rPr lang="en-IN" b="1" i="1" smtClean="0">
                        <a:latin typeface="Cambria Math" panose="02040503050406030204" pitchFamily="18" charset="0"/>
                      </a:rPr>
                      <m:t>∀</m:t>
                    </m:r>
                    <m:r>
                      <a:rPr lang="en-IN" b="1" i="1" smtClean="0">
                        <a:latin typeface="Cambria Math" panose="02040503050406030204" pitchFamily="18" charset="0"/>
                      </a:rPr>
                      <m:t>𝒙</m:t>
                    </m:r>
                    <m:r>
                      <a:rPr lang="en-IN" b="1" i="1" smtClean="0">
                        <a:latin typeface="Cambria Math" panose="02040503050406030204" pitchFamily="18" charset="0"/>
                      </a:rPr>
                      <m:t>. ∀</m:t>
                    </m:r>
                    <m:r>
                      <a:rPr lang="en-IN" b="1" i="1" smtClean="0">
                        <a:latin typeface="Cambria Math" panose="02040503050406030204" pitchFamily="18" charset="0"/>
                      </a:rPr>
                      <m:t>𝒚</m:t>
                    </m:r>
                    <m:r>
                      <a:rPr lang="en-IN" b="1" i="1" smtClean="0">
                        <a:latin typeface="Cambria Math" panose="02040503050406030204" pitchFamily="18" charset="0"/>
                      </a:rPr>
                      <m:t>. </m:t>
                    </m:r>
                    <m:r>
                      <a:rPr lang="en-IN" b="1" i="1" smtClean="0">
                        <a:latin typeface="Cambria Math" panose="02040503050406030204" pitchFamily="18" charset="0"/>
                      </a:rPr>
                      <m:t>𝒇</m:t>
                    </m:r>
                    <m:d>
                      <m:dPr>
                        <m:ctrlPr>
                          <a:rPr lang="en-IN" b="1" i="1" smtClean="0">
                            <a:latin typeface="Cambria Math" panose="02040503050406030204" pitchFamily="18" charset="0"/>
                          </a:rPr>
                        </m:ctrlPr>
                      </m:dPr>
                      <m:e>
                        <m:r>
                          <a:rPr lang="en-IN" b="1" i="1" smtClean="0">
                            <a:latin typeface="Cambria Math" panose="02040503050406030204" pitchFamily="18" charset="0"/>
                          </a:rPr>
                          <m:t>𝒙</m:t>
                        </m:r>
                        <m:r>
                          <a:rPr lang="en-IN" b="1" i="1" smtClean="0">
                            <a:latin typeface="Cambria Math" panose="02040503050406030204" pitchFamily="18" charset="0"/>
                          </a:rPr>
                          <m:t>,</m:t>
                        </m:r>
                        <m:r>
                          <a:rPr lang="en-IN" b="1" i="1" smtClean="0">
                            <a:latin typeface="Cambria Math" panose="02040503050406030204" pitchFamily="18" charset="0"/>
                          </a:rPr>
                          <m:t>𝒚</m:t>
                        </m:r>
                      </m:e>
                    </m:d>
                    <m:r>
                      <a:rPr lang="en-IN" b="1" i="1" smtClean="0">
                        <a:latin typeface="Cambria Math" panose="02040503050406030204" pitchFamily="18" charset="0"/>
                      </a:rPr>
                      <m:t>=</m:t>
                    </m:r>
                    <m:r>
                      <a:rPr lang="en-IN" b="1" i="1" smtClean="0">
                        <a:latin typeface="Cambria Math" panose="02040503050406030204" pitchFamily="18" charset="0"/>
                      </a:rPr>
                      <m:t>𝒇</m:t>
                    </m:r>
                    <m:r>
                      <a:rPr lang="en-IN" b="1" i="1" smtClean="0">
                        <a:latin typeface="Cambria Math" panose="02040503050406030204" pitchFamily="18" charset="0"/>
                      </a:rPr>
                      <m:t>(</m:t>
                    </m:r>
                    <m:r>
                      <a:rPr lang="en-IN" b="1" i="1" smtClean="0">
                        <a:latin typeface="Cambria Math" panose="02040503050406030204" pitchFamily="18" charset="0"/>
                      </a:rPr>
                      <m:t>𝒚</m:t>
                    </m:r>
                    <m:r>
                      <a:rPr lang="en-IN" b="1" i="1" smtClean="0">
                        <a:latin typeface="Cambria Math" panose="02040503050406030204" pitchFamily="18" charset="0"/>
                      </a:rPr>
                      <m:t>,</m:t>
                    </m:r>
                    <m:r>
                      <a:rPr lang="en-IN" b="1" i="1" smtClean="0">
                        <a:latin typeface="Cambria Math" panose="02040503050406030204" pitchFamily="18" charset="0"/>
                      </a:rPr>
                      <m:t>𝒙</m:t>
                    </m:r>
                    <m:r>
                      <a:rPr lang="en-IN" b="1" i="1" smtClean="0">
                        <a:latin typeface="Cambria Math" panose="02040503050406030204" pitchFamily="18" charset="0"/>
                      </a:rPr>
                      <m:t>)</m:t>
                    </m:r>
                  </m:oMath>
                </a14:m>
                <a:endParaRPr lang="en-IN" b="1" dirty="0"/>
              </a:p>
              <a:p>
                <a:pPr marL="0" indent="0">
                  <a:buNone/>
                </a:pPr>
                <a:endParaRPr lang="en-IN" dirty="0"/>
              </a:p>
              <a:p>
                <a:pPr marL="0" indent="0">
                  <a:buNone/>
                </a:pPr>
                <a:r>
                  <a:rPr lang="en-IN" dirty="0"/>
                  <a:t>Prove</a:t>
                </a:r>
                <a14:m>
                  <m:oMath xmlns:m="http://schemas.openxmlformats.org/officeDocument/2006/math">
                    <m:r>
                      <a:rPr lang="en-IN" b="0" i="0" smtClean="0">
                        <a:latin typeface="Cambria Math" panose="02040503050406030204" pitchFamily="18" charset="0"/>
                      </a:rPr>
                      <m:t> </m:t>
                    </m:r>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 ∀</m:t>
                    </m:r>
                    <m:r>
                      <a:rPr lang="en-IN" i="1">
                        <a:latin typeface="Cambria Math" panose="02040503050406030204" pitchFamily="18" charset="0"/>
                      </a:rPr>
                      <m:t>𝑦</m:t>
                    </m:r>
                    <m:r>
                      <a:rPr lang="en-IN" i="1">
                        <a:latin typeface="Cambria Math" panose="02040503050406030204" pitchFamily="18" charset="0"/>
                      </a:rPr>
                      <m:t>. </m:t>
                    </m:r>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𝑥</m:t>
                        </m:r>
                        <m:r>
                          <a:rPr lang="en-IN" i="1">
                            <a:latin typeface="Cambria Math" panose="02040503050406030204" pitchFamily="18" charset="0"/>
                          </a:rPr>
                          <m:t>,</m:t>
                        </m:r>
                        <m:r>
                          <a:rPr lang="en-IN" i="1">
                            <a:latin typeface="Cambria Math" panose="02040503050406030204" pitchFamily="18" charset="0"/>
                          </a:rPr>
                          <m:t>𝑦</m:t>
                        </m:r>
                      </m:e>
                    </m:d>
                    <m:r>
                      <a:rPr lang="en-IN" i="1">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𝑦</m:t>
                        </m:r>
                        <m:r>
                          <a:rPr lang="en-IN" i="1">
                            <a:latin typeface="Cambria Math" panose="02040503050406030204" pitchFamily="18" charset="0"/>
                          </a:rPr>
                          <m:t>,</m:t>
                        </m:r>
                        <m:r>
                          <a:rPr lang="en-IN" i="1">
                            <a:latin typeface="Cambria Math" panose="02040503050406030204" pitchFamily="18" charset="0"/>
                          </a:rPr>
                          <m:t>𝑥</m:t>
                        </m:r>
                      </m:e>
                    </m:d>
                    <m:r>
                      <a:rPr lang="en-IN" b="0" i="1" smtClean="0">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h</m:t>
                        </m:r>
                        <m:d>
                          <m:dPr>
                            <m:ctrlPr>
                              <a:rPr lang="en-IN" i="1">
                                <a:latin typeface="Cambria Math" panose="02040503050406030204" pitchFamily="18" charset="0"/>
                              </a:rPr>
                            </m:ctrlPr>
                          </m:dPr>
                          <m:e>
                            <m:r>
                              <a:rPr lang="en-IN" i="1">
                                <a:latin typeface="Cambria Math" panose="02040503050406030204" pitchFamily="18" charset="0"/>
                              </a:rPr>
                              <m:t>𝑎</m:t>
                            </m:r>
                          </m:e>
                        </m:d>
                        <m:r>
                          <a:rPr lang="en-IN" i="1">
                            <a:latin typeface="Cambria Math" panose="02040503050406030204" pitchFamily="18" charset="0"/>
                          </a:rPr>
                          <m:t>,</m:t>
                        </m:r>
                        <m:r>
                          <a:rPr lang="en-IN" i="1">
                            <a:latin typeface="Cambria Math" panose="02040503050406030204" pitchFamily="18" charset="0"/>
                          </a:rPr>
                          <m:t>𝑏</m:t>
                        </m:r>
                      </m:e>
                    </m:d>
                    <m:r>
                      <a:rPr lang="en-IN" b="0" i="1" smtClean="0">
                        <a:latin typeface="Cambria Math" panose="02040503050406030204" pitchFamily="18" charset="0"/>
                      </a:rPr>
                      <m:t> ≠</m:t>
                    </m:r>
                    <m:r>
                      <a:rPr lang="en-IN" i="1">
                        <a:latin typeface="Cambria Math" panose="02040503050406030204" pitchFamily="18" charset="0"/>
                      </a:rPr>
                      <m:t>𝑓</m:t>
                    </m:r>
                    <m:r>
                      <a:rPr lang="en-IN" i="1">
                        <a:latin typeface="Cambria Math" panose="02040503050406030204" pitchFamily="18" charset="0"/>
                      </a:rPr>
                      <m:t>(</m:t>
                    </m:r>
                    <m:r>
                      <a:rPr lang="en-IN" i="1">
                        <a:latin typeface="Cambria Math" panose="02040503050406030204" pitchFamily="18" charset="0"/>
                      </a:rPr>
                      <m:t>𝑏</m:t>
                    </m:r>
                    <m:r>
                      <a:rPr lang="en-IN" i="1">
                        <a:latin typeface="Cambria Math" panose="02040503050406030204" pitchFamily="18" charset="0"/>
                      </a:rPr>
                      <m:t>,</m:t>
                    </m:r>
                    <m:r>
                      <a:rPr lang="en-IN" i="1">
                        <a:latin typeface="Cambria Math" panose="02040503050406030204" pitchFamily="18" charset="0"/>
                      </a:rPr>
                      <m:t>h</m:t>
                    </m:r>
                    <m:r>
                      <a:rPr lang="en-IN" i="1">
                        <a:latin typeface="Cambria Math" panose="02040503050406030204" pitchFamily="18" charset="0"/>
                      </a:rPr>
                      <m:t>(</m:t>
                    </m:r>
                    <m:r>
                      <a:rPr lang="en-IN" i="1">
                        <a:latin typeface="Cambria Math" panose="02040503050406030204" pitchFamily="18" charset="0"/>
                      </a:rPr>
                      <m:t>𝑎</m:t>
                    </m:r>
                    <m:r>
                      <a:rPr lang="en-IN" i="1">
                        <a:latin typeface="Cambria Math" panose="02040503050406030204" pitchFamily="18" charset="0"/>
                      </a:rPr>
                      <m:t>))</m:t>
                    </m:r>
                  </m:oMath>
                </a14:m>
                <a:r>
                  <a:rPr lang="en-IN" dirty="0"/>
                  <a:t> is unsatisfiable.</a:t>
                </a:r>
              </a:p>
              <a:p>
                <a:pPr marL="0" indent="0">
                  <a:buNone/>
                </a:pPr>
                <a:endParaRPr lang="en-IN" dirty="0"/>
              </a:p>
              <a:p>
                <a:pPr marL="0" indent="0">
                  <a:buNone/>
                </a:pPr>
                <a:r>
                  <a:rPr lang="en-IN" dirty="0"/>
                  <a:t>Instantiate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𝑦</m:t>
                    </m:r>
                  </m:oMath>
                </a14:m>
                <a:r>
                  <a:rPr lang="en-IN" dirty="0"/>
                  <a:t> with </a:t>
                </a:r>
                <a14:m>
                  <m:oMath xmlns:m="http://schemas.openxmlformats.org/officeDocument/2006/math">
                    <m:r>
                      <a:rPr lang="en-IN" b="0" i="1" smtClean="0">
                        <a:latin typeface="Cambria Math" panose="02040503050406030204" pitchFamily="18" charset="0"/>
                      </a:rPr>
                      <m:t>h</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m:t>
                    </m:r>
                  </m:oMath>
                </a14:m>
                <a:r>
                  <a:rPr lang="en-IN" dirty="0"/>
                  <a:t>, </a:t>
                </a:r>
                <a14:m>
                  <m:oMath xmlns:m="http://schemas.openxmlformats.org/officeDocument/2006/math">
                    <m:r>
                      <a:rPr lang="en-IN" b="0" i="1" dirty="0" smtClean="0">
                        <a:latin typeface="Cambria Math" panose="02040503050406030204" pitchFamily="18" charset="0"/>
                      </a:rPr>
                      <m:t>𝑏</m:t>
                    </m:r>
                  </m:oMath>
                </a14:m>
                <a:r>
                  <a:rPr lang="en-IN" dirty="0"/>
                  <a:t>.</a:t>
                </a:r>
              </a:p>
              <a:p>
                <a:pPr marL="0" indent="0">
                  <a:buNone/>
                </a:pPr>
                <a:r>
                  <a:rPr lang="en-IN" dirty="0"/>
                  <a:t>The formula becomes:</a:t>
                </a:r>
              </a:p>
              <a:p>
                <a:pPr marL="0" indent="0">
                  <a:buNone/>
                </a:pPr>
                <a14:m>
                  <m:oMath xmlns:m="http://schemas.openxmlformats.org/officeDocument/2006/math">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h</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m:t>
                        </m:r>
                        <m:r>
                          <a:rPr lang="en-IN" b="0" i="1" smtClean="0">
                            <a:latin typeface="Cambria Math" panose="02040503050406030204" pitchFamily="18" charset="0"/>
                          </a:rPr>
                          <m:t>𝑏</m:t>
                        </m:r>
                      </m:e>
                    </m:d>
                    <m:r>
                      <a:rPr lang="en-IN" b="0" i="1" smtClean="0">
                        <a:latin typeface="Cambria Math" panose="02040503050406030204" pitchFamily="18" charset="0"/>
                      </a:rPr>
                      <m:t>=</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h</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e>
                    </m:d>
                    <m:r>
                      <a:rPr lang="en-IN" b="0" i="1" smtClean="0">
                        <a:latin typeface="Cambria Math" panose="02040503050406030204" pitchFamily="18" charset="0"/>
                      </a:rPr>
                      <m:t>∧</m:t>
                    </m:r>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h</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h</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m:t>
                    </m:r>
                  </m:oMath>
                </a14:m>
                <a:r>
                  <a:rPr lang="en-IN" dirty="0"/>
                  <a:t> which is unsatisfiable.</a:t>
                </a:r>
              </a:p>
            </p:txBody>
          </p:sp>
        </mc:Choice>
        <mc:Fallback xmlns="">
          <p:sp>
            <p:nvSpPr>
              <p:cNvPr id="3" name="Content Placeholder 2">
                <a:extLst>
                  <a:ext uri="{FF2B5EF4-FFF2-40B4-BE49-F238E27FC236}">
                    <a16:creationId xmlns:a16="http://schemas.microsoft.com/office/drawing/2014/main" id="{9BE1FF78-D9C5-4168-652A-61F5EE59913A}"/>
                  </a:ext>
                </a:extLst>
              </p:cNvPr>
              <p:cNvSpPr>
                <a:spLocks noGrp="1" noRot="1" noChangeAspect="1" noMove="1" noResize="1" noEditPoints="1" noAdjustHandles="1" noChangeArrowheads="1" noChangeShapeType="1" noTextEdit="1"/>
              </p:cNvSpPr>
              <p:nvPr>
                <p:ph idx="1"/>
              </p:nvPr>
            </p:nvSpPr>
            <p:spPr>
              <a:blipFill>
                <a:blip r:embed="rId2"/>
                <a:stretch>
                  <a:fillRect l="-1043" t="-2801"/>
                </a:stretch>
              </a:blipFill>
            </p:spPr>
            <p:txBody>
              <a:bodyPr/>
              <a:lstStyle/>
              <a:p>
                <a:r>
                  <a:rPr lang="en-IN">
                    <a:noFill/>
                  </a:rPr>
                  <a:t> </a:t>
                </a:r>
              </a:p>
            </p:txBody>
          </p:sp>
        </mc:Fallback>
      </mc:AlternateContent>
    </p:spTree>
    <p:extLst>
      <p:ext uri="{BB962C8B-B14F-4D97-AF65-F5344CB8AC3E}">
        <p14:creationId xmlns:p14="http://schemas.microsoft.com/office/powerpoint/2010/main" val="1303590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3A08F-5294-F24B-98FC-FCA150CDC7AC}"/>
              </a:ext>
            </a:extLst>
          </p:cNvPr>
          <p:cNvSpPr>
            <a:spLocks noGrp="1"/>
          </p:cNvSpPr>
          <p:nvPr>
            <p:ph type="title"/>
          </p:nvPr>
        </p:nvSpPr>
        <p:spPr/>
        <p:txBody>
          <a:bodyPr/>
          <a:lstStyle/>
          <a:p>
            <a:r>
              <a:rPr lang="en-IN" dirty="0"/>
              <a:t>Instantiation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A5B307-618F-DA3E-1FDD-6200FE63E9FE}"/>
                  </a:ext>
                </a:extLst>
              </p:cNvPr>
              <p:cNvSpPr>
                <a:spLocks noGrp="1"/>
              </p:cNvSpPr>
              <p:nvPr>
                <p:ph idx="1"/>
              </p:nvPr>
            </p:nvSpPr>
            <p:spPr/>
            <p:txBody>
              <a:bodyPr numCol="1">
                <a:normAutofit lnSpcReduction="10000"/>
              </a:bodyPr>
              <a:lstStyle/>
              <a:p>
                <a:r>
                  <a:rPr lang="en-IN" dirty="0"/>
                  <a:t>One strategy is to instantiate for all ground terms</a:t>
                </a:r>
              </a:p>
              <a:p>
                <a:endParaRPr lang="en-IN" dirty="0"/>
              </a:p>
              <a:p>
                <a:r>
                  <a:rPr lang="en-IN" sz="2600" dirty="0"/>
                  <a:t>Prove</a:t>
                </a:r>
                <a14:m>
                  <m:oMath xmlns:m="http://schemas.openxmlformats.org/officeDocument/2006/math">
                    <m:r>
                      <a:rPr lang="en-IN" sz="2600" b="0" i="0" smtClean="0">
                        <a:latin typeface="Cambria Math" panose="02040503050406030204" pitchFamily="18" charset="0"/>
                      </a:rPr>
                      <m:t> </m:t>
                    </m:r>
                    <m:r>
                      <a:rPr lang="en-IN" sz="2600" i="1">
                        <a:latin typeface="Cambria Math" panose="02040503050406030204" pitchFamily="18" charset="0"/>
                      </a:rPr>
                      <m:t>∀</m:t>
                    </m:r>
                    <m:r>
                      <a:rPr lang="en-IN" sz="2600" i="1">
                        <a:latin typeface="Cambria Math" panose="02040503050406030204" pitchFamily="18" charset="0"/>
                      </a:rPr>
                      <m:t>𝑥</m:t>
                    </m:r>
                    <m:r>
                      <a:rPr lang="en-IN" sz="2600" i="1">
                        <a:latin typeface="Cambria Math" panose="02040503050406030204" pitchFamily="18" charset="0"/>
                      </a:rPr>
                      <m:t>. ∀</m:t>
                    </m:r>
                    <m:r>
                      <a:rPr lang="en-IN" sz="2600" i="1">
                        <a:latin typeface="Cambria Math" panose="02040503050406030204" pitchFamily="18" charset="0"/>
                      </a:rPr>
                      <m:t>𝑦</m:t>
                    </m:r>
                    <m:r>
                      <a:rPr lang="en-IN" sz="2600" i="1">
                        <a:latin typeface="Cambria Math" panose="02040503050406030204" pitchFamily="18" charset="0"/>
                      </a:rPr>
                      <m:t>. </m:t>
                    </m:r>
                    <m:r>
                      <a:rPr lang="en-IN" sz="2600" i="1">
                        <a:latin typeface="Cambria Math" panose="02040503050406030204" pitchFamily="18" charset="0"/>
                      </a:rPr>
                      <m:t>𝑓</m:t>
                    </m:r>
                    <m:d>
                      <m:dPr>
                        <m:ctrlPr>
                          <a:rPr lang="en-IN" sz="2600" i="1">
                            <a:latin typeface="Cambria Math" panose="02040503050406030204" pitchFamily="18" charset="0"/>
                          </a:rPr>
                        </m:ctrlPr>
                      </m:dPr>
                      <m:e>
                        <m:r>
                          <a:rPr lang="en-IN" sz="2600" i="1">
                            <a:latin typeface="Cambria Math" panose="02040503050406030204" pitchFamily="18" charset="0"/>
                          </a:rPr>
                          <m:t>𝑥</m:t>
                        </m:r>
                        <m:r>
                          <a:rPr lang="en-IN" sz="2600" i="1">
                            <a:latin typeface="Cambria Math" panose="02040503050406030204" pitchFamily="18" charset="0"/>
                          </a:rPr>
                          <m:t>,</m:t>
                        </m:r>
                        <m:r>
                          <a:rPr lang="en-IN" sz="2600" i="1">
                            <a:latin typeface="Cambria Math" panose="02040503050406030204" pitchFamily="18" charset="0"/>
                          </a:rPr>
                          <m:t>𝑦</m:t>
                        </m:r>
                      </m:e>
                    </m:d>
                    <m:r>
                      <a:rPr lang="en-IN" sz="2600" i="1">
                        <a:latin typeface="Cambria Math" panose="02040503050406030204" pitchFamily="18" charset="0"/>
                      </a:rPr>
                      <m:t>=</m:t>
                    </m:r>
                    <m:r>
                      <a:rPr lang="en-IN" sz="2600" i="1">
                        <a:latin typeface="Cambria Math" panose="02040503050406030204" pitchFamily="18" charset="0"/>
                      </a:rPr>
                      <m:t>𝑓</m:t>
                    </m:r>
                    <m:d>
                      <m:dPr>
                        <m:ctrlPr>
                          <a:rPr lang="en-IN" sz="2600" i="1">
                            <a:latin typeface="Cambria Math" panose="02040503050406030204" pitchFamily="18" charset="0"/>
                          </a:rPr>
                        </m:ctrlPr>
                      </m:dPr>
                      <m:e>
                        <m:r>
                          <a:rPr lang="en-IN" sz="2600" i="1">
                            <a:latin typeface="Cambria Math" panose="02040503050406030204" pitchFamily="18" charset="0"/>
                          </a:rPr>
                          <m:t>𝑦</m:t>
                        </m:r>
                        <m:r>
                          <a:rPr lang="en-IN" sz="2600" i="1">
                            <a:latin typeface="Cambria Math" panose="02040503050406030204" pitchFamily="18" charset="0"/>
                          </a:rPr>
                          <m:t>,</m:t>
                        </m:r>
                        <m:r>
                          <a:rPr lang="en-IN" sz="2600" i="1">
                            <a:latin typeface="Cambria Math" panose="02040503050406030204" pitchFamily="18" charset="0"/>
                          </a:rPr>
                          <m:t>𝑥</m:t>
                        </m:r>
                      </m:e>
                    </m:d>
                    <m:r>
                      <a:rPr lang="en-IN" sz="2600" b="0" i="1" smtClean="0">
                        <a:latin typeface="Cambria Math" panose="02040503050406030204" pitchFamily="18" charset="0"/>
                      </a:rPr>
                      <m:t>∧</m:t>
                    </m:r>
                    <m:r>
                      <a:rPr lang="en-IN" sz="2600" b="1" i="1">
                        <a:latin typeface="Cambria Math" panose="02040503050406030204" pitchFamily="18" charset="0"/>
                      </a:rPr>
                      <m:t>𝒇</m:t>
                    </m:r>
                    <m:d>
                      <m:dPr>
                        <m:ctrlPr>
                          <a:rPr lang="en-IN" sz="2600" b="1" i="1">
                            <a:latin typeface="Cambria Math" panose="02040503050406030204" pitchFamily="18" charset="0"/>
                          </a:rPr>
                        </m:ctrlPr>
                      </m:dPr>
                      <m:e>
                        <m:r>
                          <a:rPr lang="en-IN" sz="2600" b="1" i="1">
                            <a:latin typeface="Cambria Math" panose="02040503050406030204" pitchFamily="18" charset="0"/>
                          </a:rPr>
                          <m:t>𝒉</m:t>
                        </m:r>
                        <m:d>
                          <m:dPr>
                            <m:ctrlPr>
                              <a:rPr lang="en-IN" sz="2600" b="1" i="1">
                                <a:latin typeface="Cambria Math" panose="02040503050406030204" pitchFamily="18" charset="0"/>
                              </a:rPr>
                            </m:ctrlPr>
                          </m:dPr>
                          <m:e>
                            <m:r>
                              <a:rPr lang="en-IN" sz="2600" b="1" i="1">
                                <a:latin typeface="Cambria Math" panose="02040503050406030204" pitchFamily="18" charset="0"/>
                              </a:rPr>
                              <m:t>𝒂</m:t>
                            </m:r>
                          </m:e>
                        </m:d>
                        <m:r>
                          <a:rPr lang="en-IN" sz="2600" b="1" i="1">
                            <a:latin typeface="Cambria Math" panose="02040503050406030204" pitchFamily="18" charset="0"/>
                          </a:rPr>
                          <m:t>,</m:t>
                        </m:r>
                        <m:r>
                          <a:rPr lang="en-IN" sz="2600" b="1" i="1">
                            <a:latin typeface="Cambria Math" panose="02040503050406030204" pitchFamily="18" charset="0"/>
                          </a:rPr>
                          <m:t>𝒃</m:t>
                        </m:r>
                      </m:e>
                    </m:d>
                    <m:r>
                      <a:rPr lang="en-IN" sz="2600" b="1" i="1" smtClean="0">
                        <a:latin typeface="Cambria Math" panose="02040503050406030204" pitchFamily="18" charset="0"/>
                      </a:rPr>
                      <m:t> ≠</m:t>
                    </m:r>
                    <m:r>
                      <a:rPr lang="en-IN" sz="2600" b="1" i="1">
                        <a:latin typeface="Cambria Math" panose="02040503050406030204" pitchFamily="18" charset="0"/>
                      </a:rPr>
                      <m:t>𝒇</m:t>
                    </m:r>
                    <m:r>
                      <a:rPr lang="en-IN" sz="2600" b="1" i="1">
                        <a:latin typeface="Cambria Math" panose="02040503050406030204" pitchFamily="18" charset="0"/>
                      </a:rPr>
                      <m:t>(</m:t>
                    </m:r>
                    <m:r>
                      <a:rPr lang="en-IN" sz="2600" b="1" i="1">
                        <a:latin typeface="Cambria Math" panose="02040503050406030204" pitchFamily="18" charset="0"/>
                      </a:rPr>
                      <m:t>𝒃</m:t>
                    </m:r>
                    <m:r>
                      <a:rPr lang="en-IN" sz="2600" b="1" i="1">
                        <a:latin typeface="Cambria Math" panose="02040503050406030204" pitchFamily="18" charset="0"/>
                      </a:rPr>
                      <m:t>,</m:t>
                    </m:r>
                    <m:r>
                      <a:rPr lang="en-IN" sz="2600" b="1" i="1">
                        <a:latin typeface="Cambria Math" panose="02040503050406030204" pitchFamily="18" charset="0"/>
                      </a:rPr>
                      <m:t>𝒉</m:t>
                    </m:r>
                    <m:r>
                      <a:rPr lang="en-IN" sz="2600" b="1" i="1">
                        <a:latin typeface="Cambria Math" panose="02040503050406030204" pitchFamily="18" charset="0"/>
                      </a:rPr>
                      <m:t>(</m:t>
                    </m:r>
                    <m:r>
                      <a:rPr lang="en-IN" sz="2600" b="1" i="1">
                        <a:latin typeface="Cambria Math" panose="02040503050406030204" pitchFamily="18" charset="0"/>
                      </a:rPr>
                      <m:t>𝒂</m:t>
                    </m:r>
                    <m:r>
                      <a:rPr lang="en-IN" sz="2600" b="1" i="1">
                        <a:latin typeface="Cambria Math" panose="02040503050406030204" pitchFamily="18" charset="0"/>
                      </a:rPr>
                      <m:t>))</m:t>
                    </m:r>
                  </m:oMath>
                </a14:m>
                <a:r>
                  <a:rPr lang="en-IN" sz="2600" dirty="0"/>
                  <a:t> is unsatisfiable.</a:t>
                </a:r>
              </a:p>
              <a:p>
                <a:endParaRPr lang="en-IN" dirty="0"/>
              </a:p>
              <a:p>
                <a:r>
                  <a:rPr lang="en-IN" dirty="0"/>
                  <a:t>The bold part is the ground formula. Instantiate the axiom for all possible values of </a:t>
                </a:r>
                <a14:m>
                  <m:oMath xmlns:m="http://schemas.openxmlformats.org/officeDocument/2006/math">
                    <m:r>
                      <a:rPr lang="en-IN" i="1" dirty="0" smtClean="0">
                        <a:latin typeface="Cambria Math" panose="02040503050406030204" pitchFamily="18" charset="0"/>
                      </a:rPr>
                      <m:t>𝑥</m:t>
                    </m:r>
                  </m:oMath>
                </a14:m>
                <a:r>
                  <a:rPr lang="en-IN" dirty="0"/>
                  <a:t> and </a:t>
                </a:r>
                <a14:m>
                  <m:oMath xmlns:m="http://schemas.openxmlformats.org/officeDocument/2006/math">
                    <m:r>
                      <a:rPr lang="en-IN" i="1" dirty="0" smtClean="0">
                        <a:latin typeface="Cambria Math" panose="02040503050406030204" pitchFamily="18" charset="0"/>
                      </a:rPr>
                      <m:t>𝑦</m:t>
                    </m:r>
                  </m:oMath>
                </a14:m>
                <a:r>
                  <a:rPr lang="en-IN" dirty="0"/>
                  <a:t> in the set </a:t>
                </a:r>
                <a:r>
                  <a:rPr lang="en-IN" b="0" i="0" dirty="0">
                    <a:latin typeface="+mj-lt"/>
                  </a:rPr>
                  <a:t>{ f(h(a),b), f(</a:t>
                </a:r>
                <a:r>
                  <a:rPr lang="en-IN" b="0" i="0" dirty="0" err="1">
                    <a:latin typeface="+mj-lt"/>
                  </a:rPr>
                  <a:t>b,h</a:t>
                </a:r>
                <a:r>
                  <a:rPr lang="en-IN" b="0" i="0" dirty="0">
                    <a:latin typeface="+mj-lt"/>
                  </a:rPr>
                  <a:t>(a)), h(a), b, a}</a:t>
                </a:r>
              </a:p>
              <a:p>
                <a:pPr lvl="1"/>
                <a:r>
                  <a:rPr lang="en-IN" b="0" dirty="0"/>
                  <a:t>Here, the set contains all the terms in the ground formula</a:t>
                </a:r>
              </a:p>
              <a:p>
                <a:pPr lvl="1"/>
                <a:endParaRPr lang="en-IN" b="0" dirty="0"/>
              </a:p>
              <a:p>
                <a:pPr marL="0" indent="0">
                  <a:buNone/>
                </a:pPr>
                <a:r>
                  <a:rPr lang="en-IN" dirty="0"/>
                  <a:t>Notice that the instantiation would yield 25 new predicates. </a:t>
                </a:r>
              </a:p>
              <a:p>
                <a:endParaRPr lang="en-IN" dirty="0"/>
              </a:p>
            </p:txBody>
          </p:sp>
        </mc:Choice>
        <mc:Fallback xmlns="">
          <p:sp>
            <p:nvSpPr>
              <p:cNvPr id="3" name="Content Placeholder 2">
                <a:extLst>
                  <a:ext uri="{FF2B5EF4-FFF2-40B4-BE49-F238E27FC236}">
                    <a16:creationId xmlns:a16="http://schemas.microsoft.com/office/drawing/2014/main" id="{F6A5B307-618F-DA3E-1FDD-6200FE63E9FE}"/>
                  </a:ext>
                </a:extLst>
              </p:cNvPr>
              <p:cNvSpPr>
                <a:spLocks noGrp="1" noRot="1" noChangeAspect="1" noMove="1" noResize="1" noEditPoints="1" noAdjustHandles="1" noChangeArrowheads="1" noChangeShapeType="1" noTextEdit="1"/>
              </p:cNvSpPr>
              <p:nvPr>
                <p:ph idx="1"/>
              </p:nvPr>
            </p:nvSpPr>
            <p:spPr>
              <a:blipFill>
                <a:blip r:embed="rId2"/>
                <a:stretch>
                  <a:fillRect l="-1217" t="-3081"/>
                </a:stretch>
              </a:blipFill>
            </p:spPr>
            <p:txBody>
              <a:bodyPr/>
              <a:lstStyle/>
              <a:p>
                <a:r>
                  <a:rPr lang="en-IN">
                    <a:noFill/>
                  </a:rPr>
                  <a:t> </a:t>
                </a:r>
              </a:p>
            </p:txBody>
          </p:sp>
        </mc:Fallback>
      </mc:AlternateContent>
    </p:spTree>
    <p:extLst>
      <p:ext uri="{BB962C8B-B14F-4D97-AF65-F5344CB8AC3E}">
        <p14:creationId xmlns:p14="http://schemas.microsoft.com/office/powerpoint/2010/main" val="3460842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3A08F-5294-F24B-98FC-FCA150CDC7AC}"/>
              </a:ext>
            </a:extLst>
          </p:cNvPr>
          <p:cNvSpPr>
            <a:spLocks noGrp="1"/>
          </p:cNvSpPr>
          <p:nvPr>
            <p:ph type="title"/>
          </p:nvPr>
        </p:nvSpPr>
        <p:spPr/>
        <p:txBody>
          <a:bodyPr/>
          <a:lstStyle/>
          <a:p>
            <a:r>
              <a:rPr lang="en-IN" dirty="0"/>
              <a:t>Instantiation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A5B307-618F-DA3E-1FDD-6200FE63E9FE}"/>
                  </a:ext>
                </a:extLst>
              </p:cNvPr>
              <p:cNvSpPr>
                <a:spLocks noGrp="1"/>
              </p:cNvSpPr>
              <p:nvPr>
                <p:ph idx="1"/>
              </p:nvPr>
            </p:nvSpPr>
            <p:spPr/>
            <p:txBody>
              <a:bodyPr numCol="1">
                <a:normAutofit fontScale="92500" lnSpcReduction="10000"/>
              </a:bodyPr>
              <a:lstStyle/>
              <a:p>
                <a:r>
                  <a:rPr lang="en-IN" dirty="0"/>
                  <a:t>One strategy is to instantiate for all ground terms</a:t>
                </a:r>
              </a:p>
              <a:p>
                <a:endParaRPr lang="en-IN" dirty="0"/>
              </a:p>
              <a:p>
                <a:r>
                  <a:rPr lang="en-IN" sz="2600" dirty="0"/>
                  <a:t>Prove</a:t>
                </a:r>
                <a14:m>
                  <m:oMath xmlns:m="http://schemas.openxmlformats.org/officeDocument/2006/math">
                    <m:r>
                      <a:rPr lang="en-IN" sz="2600" b="0" i="0" smtClean="0">
                        <a:latin typeface="Cambria Math" panose="02040503050406030204" pitchFamily="18" charset="0"/>
                      </a:rPr>
                      <m:t> </m:t>
                    </m:r>
                    <m:r>
                      <a:rPr lang="en-IN" sz="2600" i="1">
                        <a:latin typeface="Cambria Math" panose="02040503050406030204" pitchFamily="18" charset="0"/>
                      </a:rPr>
                      <m:t>∀</m:t>
                    </m:r>
                    <m:r>
                      <a:rPr lang="en-IN" sz="2600" i="1">
                        <a:latin typeface="Cambria Math" panose="02040503050406030204" pitchFamily="18" charset="0"/>
                      </a:rPr>
                      <m:t>𝑥</m:t>
                    </m:r>
                    <m:r>
                      <a:rPr lang="en-IN" sz="2600" i="1">
                        <a:latin typeface="Cambria Math" panose="02040503050406030204" pitchFamily="18" charset="0"/>
                      </a:rPr>
                      <m:t>. ∀</m:t>
                    </m:r>
                    <m:r>
                      <a:rPr lang="en-IN" sz="2600" i="1">
                        <a:latin typeface="Cambria Math" panose="02040503050406030204" pitchFamily="18" charset="0"/>
                      </a:rPr>
                      <m:t>𝑦</m:t>
                    </m:r>
                    <m:r>
                      <a:rPr lang="en-IN" sz="2600" i="1">
                        <a:latin typeface="Cambria Math" panose="02040503050406030204" pitchFamily="18" charset="0"/>
                      </a:rPr>
                      <m:t>. </m:t>
                    </m:r>
                    <m:r>
                      <a:rPr lang="en-IN" sz="2600" i="1">
                        <a:latin typeface="Cambria Math" panose="02040503050406030204" pitchFamily="18" charset="0"/>
                      </a:rPr>
                      <m:t>𝑓</m:t>
                    </m:r>
                    <m:d>
                      <m:dPr>
                        <m:ctrlPr>
                          <a:rPr lang="en-IN" sz="2600" i="1">
                            <a:latin typeface="Cambria Math" panose="02040503050406030204" pitchFamily="18" charset="0"/>
                          </a:rPr>
                        </m:ctrlPr>
                      </m:dPr>
                      <m:e>
                        <m:r>
                          <a:rPr lang="en-IN" sz="2600" i="1">
                            <a:latin typeface="Cambria Math" panose="02040503050406030204" pitchFamily="18" charset="0"/>
                          </a:rPr>
                          <m:t>𝑥</m:t>
                        </m:r>
                        <m:r>
                          <a:rPr lang="en-IN" sz="2600" i="1">
                            <a:latin typeface="Cambria Math" panose="02040503050406030204" pitchFamily="18" charset="0"/>
                          </a:rPr>
                          <m:t>,</m:t>
                        </m:r>
                        <m:r>
                          <a:rPr lang="en-IN" sz="2600" i="1">
                            <a:latin typeface="Cambria Math" panose="02040503050406030204" pitchFamily="18" charset="0"/>
                          </a:rPr>
                          <m:t>𝑦</m:t>
                        </m:r>
                      </m:e>
                    </m:d>
                    <m:r>
                      <a:rPr lang="en-IN" sz="2600" i="1">
                        <a:latin typeface="Cambria Math" panose="02040503050406030204" pitchFamily="18" charset="0"/>
                      </a:rPr>
                      <m:t>=</m:t>
                    </m:r>
                    <m:r>
                      <a:rPr lang="en-IN" sz="2600" i="1">
                        <a:latin typeface="Cambria Math" panose="02040503050406030204" pitchFamily="18" charset="0"/>
                      </a:rPr>
                      <m:t>𝑓</m:t>
                    </m:r>
                    <m:d>
                      <m:dPr>
                        <m:ctrlPr>
                          <a:rPr lang="en-IN" sz="2600" i="1">
                            <a:latin typeface="Cambria Math" panose="02040503050406030204" pitchFamily="18" charset="0"/>
                          </a:rPr>
                        </m:ctrlPr>
                      </m:dPr>
                      <m:e>
                        <m:r>
                          <a:rPr lang="en-IN" sz="2600" i="1">
                            <a:latin typeface="Cambria Math" panose="02040503050406030204" pitchFamily="18" charset="0"/>
                          </a:rPr>
                          <m:t>𝑦</m:t>
                        </m:r>
                        <m:r>
                          <a:rPr lang="en-IN" sz="2600" i="1">
                            <a:latin typeface="Cambria Math" panose="02040503050406030204" pitchFamily="18" charset="0"/>
                          </a:rPr>
                          <m:t>,</m:t>
                        </m:r>
                        <m:r>
                          <a:rPr lang="en-IN" sz="2600" i="1">
                            <a:latin typeface="Cambria Math" panose="02040503050406030204" pitchFamily="18" charset="0"/>
                          </a:rPr>
                          <m:t>𝑥</m:t>
                        </m:r>
                      </m:e>
                    </m:d>
                    <m:r>
                      <a:rPr lang="en-IN" sz="2600" b="0" i="1" smtClean="0">
                        <a:latin typeface="Cambria Math" panose="02040503050406030204" pitchFamily="18" charset="0"/>
                      </a:rPr>
                      <m:t>∧</m:t>
                    </m:r>
                    <m:r>
                      <a:rPr lang="en-IN" sz="2600" b="1" i="1">
                        <a:latin typeface="Cambria Math" panose="02040503050406030204" pitchFamily="18" charset="0"/>
                      </a:rPr>
                      <m:t>𝒇</m:t>
                    </m:r>
                    <m:d>
                      <m:dPr>
                        <m:ctrlPr>
                          <a:rPr lang="en-IN" sz="2600" b="1" i="1">
                            <a:latin typeface="Cambria Math" panose="02040503050406030204" pitchFamily="18" charset="0"/>
                          </a:rPr>
                        </m:ctrlPr>
                      </m:dPr>
                      <m:e>
                        <m:r>
                          <a:rPr lang="en-IN" sz="2600" b="1" i="1">
                            <a:latin typeface="Cambria Math" panose="02040503050406030204" pitchFamily="18" charset="0"/>
                          </a:rPr>
                          <m:t>𝒉</m:t>
                        </m:r>
                        <m:d>
                          <m:dPr>
                            <m:ctrlPr>
                              <a:rPr lang="en-IN" sz="2600" b="1" i="1">
                                <a:latin typeface="Cambria Math" panose="02040503050406030204" pitchFamily="18" charset="0"/>
                              </a:rPr>
                            </m:ctrlPr>
                          </m:dPr>
                          <m:e>
                            <m:r>
                              <a:rPr lang="en-IN" sz="2600" b="1" i="1">
                                <a:latin typeface="Cambria Math" panose="02040503050406030204" pitchFamily="18" charset="0"/>
                              </a:rPr>
                              <m:t>𝒂</m:t>
                            </m:r>
                          </m:e>
                        </m:d>
                        <m:r>
                          <a:rPr lang="en-IN" sz="2600" b="1" i="1">
                            <a:latin typeface="Cambria Math" panose="02040503050406030204" pitchFamily="18" charset="0"/>
                          </a:rPr>
                          <m:t>,</m:t>
                        </m:r>
                        <m:r>
                          <a:rPr lang="en-IN" sz="2600" b="1" i="1">
                            <a:latin typeface="Cambria Math" panose="02040503050406030204" pitchFamily="18" charset="0"/>
                          </a:rPr>
                          <m:t>𝒃</m:t>
                        </m:r>
                      </m:e>
                    </m:d>
                    <m:r>
                      <a:rPr lang="en-IN" sz="2600" b="1" i="1" smtClean="0">
                        <a:latin typeface="Cambria Math" panose="02040503050406030204" pitchFamily="18" charset="0"/>
                      </a:rPr>
                      <m:t> ≠</m:t>
                    </m:r>
                    <m:r>
                      <a:rPr lang="en-IN" sz="2600" b="1" i="1">
                        <a:latin typeface="Cambria Math" panose="02040503050406030204" pitchFamily="18" charset="0"/>
                      </a:rPr>
                      <m:t>𝒇</m:t>
                    </m:r>
                    <m:r>
                      <a:rPr lang="en-IN" sz="2600" b="1" i="1">
                        <a:latin typeface="Cambria Math" panose="02040503050406030204" pitchFamily="18" charset="0"/>
                      </a:rPr>
                      <m:t>(</m:t>
                    </m:r>
                    <m:r>
                      <a:rPr lang="en-IN" sz="2600" b="1" i="1">
                        <a:latin typeface="Cambria Math" panose="02040503050406030204" pitchFamily="18" charset="0"/>
                      </a:rPr>
                      <m:t>𝒃</m:t>
                    </m:r>
                    <m:r>
                      <a:rPr lang="en-IN" sz="2600" b="1" i="1">
                        <a:latin typeface="Cambria Math" panose="02040503050406030204" pitchFamily="18" charset="0"/>
                      </a:rPr>
                      <m:t>,</m:t>
                    </m:r>
                    <m:r>
                      <a:rPr lang="en-IN" sz="2600" b="1" i="1">
                        <a:latin typeface="Cambria Math" panose="02040503050406030204" pitchFamily="18" charset="0"/>
                      </a:rPr>
                      <m:t>𝒉</m:t>
                    </m:r>
                    <m:r>
                      <a:rPr lang="en-IN" sz="2600" b="1" i="1">
                        <a:latin typeface="Cambria Math" panose="02040503050406030204" pitchFamily="18" charset="0"/>
                      </a:rPr>
                      <m:t>(</m:t>
                    </m:r>
                    <m:r>
                      <a:rPr lang="en-IN" sz="2600" b="1" i="1">
                        <a:latin typeface="Cambria Math" panose="02040503050406030204" pitchFamily="18" charset="0"/>
                      </a:rPr>
                      <m:t>𝒂</m:t>
                    </m:r>
                    <m:r>
                      <a:rPr lang="en-IN" sz="2600" b="1" i="1">
                        <a:latin typeface="Cambria Math" panose="02040503050406030204" pitchFamily="18" charset="0"/>
                      </a:rPr>
                      <m:t>))</m:t>
                    </m:r>
                  </m:oMath>
                </a14:m>
                <a:r>
                  <a:rPr lang="en-IN" sz="2600" dirty="0"/>
                  <a:t> is unsatisfiable.</a:t>
                </a:r>
              </a:p>
              <a:p>
                <a:endParaRPr lang="en-IN" dirty="0"/>
              </a:p>
              <a:p>
                <a:r>
                  <a:rPr lang="en-IN" dirty="0"/>
                  <a:t>The bold part is the ground formula. Instantiate the axiom for all possible values of </a:t>
                </a:r>
                <a14:m>
                  <m:oMath xmlns:m="http://schemas.openxmlformats.org/officeDocument/2006/math">
                    <m:r>
                      <a:rPr lang="en-IN" i="1" dirty="0" smtClean="0">
                        <a:latin typeface="Cambria Math" panose="02040503050406030204" pitchFamily="18" charset="0"/>
                      </a:rPr>
                      <m:t>𝑥</m:t>
                    </m:r>
                  </m:oMath>
                </a14:m>
                <a:r>
                  <a:rPr lang="en-IN" dirty="0"/>
                  <a:t> and </a:t>
                </a:r>
                <a14:m>
                  <m:oMath xmlns:m="http://schemas.openxmlformats.org/officeDocument/2006/math">
                    <m:r>
                      <a:rPr lang="en-IN" i="1" dirty="0" smtClean="0">
                        <a:latin typeface="Cambria Math" panose="02040503050406030204" pitchFamily="18" charset="0"/>
                      </a:rPr>
                      <m:t>𝑦</m:t>
                    </m:r>
                  </m:oMath>
                </a14:m>
                <a:r>
                  <a:rPr lang="en-IN" dirty="0"/>
                  <a:t> in the set </a:t>
                </a:r>
                <a:r>
                  <a:rPr lang="en-IN" b="0" i="0" dirty="0">
                    <a:latin typeface="+mj-lt"/>
                  </a:rPr>
                  <a:t>{ f(h(a),b), f(</a:t>
                </a:r>
                <a:r>
                  <a:rPr lang="en-IN" b="0" i="0" dirty="0" err="1">
                    <a:latin typeface="+mj-lt"/>
                  </a:rPr>
                  <a:t>b,h</a:t>
                </a:r>
                <a:r>
                  <a:rPr lang="en-IN" b="0" i="0" dirty="0">
                    <a:latin typeface="+mj-lt"/>
                  </a:rPr>
                  <a:t>(a)), h(a),  b,  a}</a:t>
                </a:r>
                <a:endParaRPr lang="en-IN" dirty="0">
                  <a:latin typeface="+mj-lt"/>
                </a:endParaRPr>
              </a:p>
              <a:p>
                <a:pPr lvl="1"/>
                <a:r>
                  <a:rPr lang="en-IN" b="0" dirty="0"/>
                  <a:t>Here, the set contains all the terms in the ground formula</a:t>
                </a:r>
              </a:p>
              <a:p>
                <a:pPr marL="0" indent="0" algn="ctr">
                  <a:buNone/>
                </a:pPr>
                <a:endParaRPr lang="en-IN" b="0" dirty="0"/>
              </a:p>
              <a:p>
                <a:pPr marL="0" indent="0">
                  <a:buNone/>
                </a:pPr>
                <a:r>
                  <a:rPr lang="en-IN" dirty="0"/>
                  <a:t>Notice that the instantiation would yield 25 new predicates.</a:t>
                </a:r>
              </a:p>
              <a:p>
                <a:pPr marL="0" indent="0">
                  <a:buNone/>
                </a:pPr>
                <a:r>
                  <a:rPr lang="en-IN" dirty="0"/>
                  <a:t>The exponential growth of the predicates makes this approach impractical.  </a:t>
                </a:r>
              </a:p>
              <a:p>
                <a:endParaRPr lang="en-IN" dirty="0"/>
              </a:p>
            </p:txBody>
          </p:sp>
        </mc:Choice>
        <mc:Fallback xmlns="">
          <p:sp>
            <p:nvSpPr>
              <p:cNvPr id="3" name="Content Placeholder 2">
                <a:extLst>
                  <a:ext uri="{FF2B5EF4-FFF2-40B4-BE49-F238E27FC236}">
                    <a16:creationId xmlns:a16="http://schemas.microsoft.com/office/drawing/2014/main" id="{F6A5B307-618F-DA3E-1FDD-6200FE63E9FE}"/>
                  </a:ext>
                </a:extLst>
              </p:cNvPr>
              <p:cNvSpPr>
                <a:spLocks noGrp="1" noRot="1" noChangeAspect="1" noMove="1" noResize="1" noEditPoints="1" noAdjustHandles="1" noChangeArrowheads="1" noChangeShapeType="1" noTextEdit="1"/>
              </p:cNvSpPr>
              <p:nvPr>
                <p:ph idx="1"/>
              </p:nvPr>
            </p:nvSpPr>
            <p:spPr>
              <a:blipFill>
                <a:blip r:embed="rId2"/>
                <a:stretch>
                  <a:fillRect l="-1043" t="-2801"/>
                </a:stretch>
              </a:blipFill>
            </p:spPr>
            <p:txBody>
              <a:bodyPr/>
              <a:lstStyle/>
              <a:p>
                <a:r>
                  <a:rPr lang="en-IN">
                    <a:noFill/>
                  </a:rPr>
                  <a:t> </a:t>
                </a:r>
              </a:p>
            </p:txBody>
          </p:sp>
        </mc:Fallback>
      </mc:AlternateContent>
    </p:spTree>
    <p:extLst>
      <p:ext uri="{BB962C8B-B14F-4D97-AF65-F5344CB8AC3E}">
        <p14:creationId xmlns:p14="http://schemas.microsoft.com/office/powerpoint/2010/main" val="3353141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70B34-8F65-D6E2-E347-5B1AD074A9B7}"/>
              </a:ext>
            </a:extLst>
          </p:cNvPr>
          <p:cNvSpPr>
            <a:spLocks noGrp="1"/>
          </p:cNvSpPr>
          <p:nvPr>
            <p:ph type="title"/>
          </p:nvPr>
        </p:nvSpPr>
        <p:spPr/>
        <p:txBody>
          <a:bodyPr/>
          <a:lstStyle/>
          <a:p>
            <a:r>
              <a:rPr lang="en-IN" dirty="0"/>
              <a:t>Instantiation</a:t>
            </a:r>
          </a:p>
        </p:txBody>
      </p:sp>
      <p:sp>
        <p:nvSpPr>
          <p:cNvPr id="3" name="Content Placeholder 2">
            <a:extLst>
              <a:ext uri="{FF2B5EF4-FFF2-40B4-BE49-F238E27FC236}">
                <a16:creationId xmlns:a16="http://schemas.microsoft.com/office/drawing/2014/main" id="{E83FF865-A401-ED03-218E-4FA51F5EC7A2}"/>
              </a:ext>
            </a:extLst>
          </p:cNvPr>
          <p:cNvSpPr>
            <a:spLocks noGrp="1"/>
          </p:cNvSpPr>
          <p:nvPr>
            <p:ph idx="1"/>
          </p:nvPr>
        </p:nvSpPr>
        <p:spPr/>
        <p:txBody>
          <a:bodyPr>
            <a:normAutofit fontScale="92500"/>
          </a:bodyPr>
          <a:lstStyle/>
          <a:p>
            <a:r>
              <a:rPr lang="en-IN" dirty="0"/>
              <a:t>The techniques used in practice use some heuristics to find a contradiction</a:t>
            </a:r>
          </a:p>
          <a:p>
            <a:endParaRPr lang="en-IN" dirty="0"/>
          </a:p>
          <a:p>
            <a:r>
              <a:rPr lang="en-US" dirty="0"/>
              <a:t>Because most of the theories allow the equality predicate, these techniques try to instantiate the axioms (in the hope of deriving a contradiction) in such a way that it augments the ground formula with additional equalities and inequalities between the existing terms in the ground formula</a:t>
            </a:r>
          </a:p>
          <a:p>
            <a:endParaRPr lang="en-IN" dirty="0"/>
          </a:p>
          <a:p>
            <a:r>
              <a:rPr lang="en-IN" dirty="0"/>
              <a:t>A DAG with the union-find data structure is used to check for contradiction</a:t>
            </a:r>
          </a:p>
          <a:p>
            <a:endParaRPr lang="en-IN" dirty="0"/>
          </a:p>
          <a:p>
            <a:endParaRPr lang="en-IN" dirty="0"/>
          </a:p>
        </p:txBody>
      </p:sp>
    </p:spTree>
    <p:extLst>
      <p:ext uri="{BB962C8B-B14F-4D97-AF65-F5344CB8AC3E}">
        <p14:creationId xmlns:p14="http://schemas.microsoft.com/office/powerpoint/2010/main" val="1992798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8AD42-271D-68EB-1851-E0995F5C44A4}"/>
              </a:ext>
            </a:extLst>
          </p:cNvPr>
          <p:cNvSpPr>
            <a:spLocks noGrp="1"/>
          </p:cNvSpPr>
          <p:nvPr>
            <p:ph type="title"/>
          </p:nvPr>
        </p:nvSpPr>
        <p:spPr/>
        <p:txBody>
          <a:bodyPr/>
          <a:lstStyle/>
          <a:p>
            <a:r>
              <a:rPr lang="en-IN" dirty="0"/>
              <a:t>Instantiation</a:t>
            </a:r>
          </a:p>
        </p:txBody>
      </p:sp>
      <p:sp>
        <p:nvSpPr>
          <p:cNvPr id="3" name="Content Placeholder 2">
            <a:extLst>
              <a:ext uri="{FF2B5EF4-FFF2-40B4-BE49-F238E27FC236}">
                <a16:creationId xmlns:a16="http://schemas.microsoft.com/office/drawing/2014/main" id="{3ED46D85-5E83-521E-9FCB-08B99552396E}"/>
              </a:ext>
            </a:extLst>
          </p:cNvPr>
          <p:cNvSpPr>
            <a:spLocks noGrp="1"/>
          </p:cNvSpPr>
          <p:nvPr>
            <p:ph idx="1"/>
          </p:nvPr>
        </p:nvSpPr>
        <p:spPr/>
        <p:txBody>
          <a:bodyPr/>
          <a:lstStyle/>
          <a:p>
            <a:r>
              <a:rPr lang="en-US" dirty="0"/>
              <a:t>After the instantiation, one of the terms in the axiom becomes a ground term, i.e., a term in the ground formula</a:t>
            </a:r>
          </a:p>
          <a:p>
            <a:endParaRPr lang="en-IN" dirty="0"/>
          </a:p>
          <a:p>
            <a:r>
              <a:rPr lang="en-IN" dirty="0"/>
              <a:t>To achieve this, we need to do some sort of pattern matching between the terms of axioms and the ground terms</a:t>
            </a:r>
          </a:p>
          <a:p>
            <a:endParaRPr lang="en-IN" dirty="0"/>
          </a:p>
          <a:p>
            <a:r>
              <a:rPr lang="en-IN" dirty="0"/>
              <a:t>The pattern-matching algorithm generates a substitution for all quantified variables in the axioms</a:t>
            </a:r>
          </a:p>
          <a:p>
            <a:endParaRPr lang="en-IN" dirty="0"/>
          </a:p>
          <a:p>
            <a:endParaRPr lang="en-IN" dirty="0"/>
          </a:p>
          <a:p>
            <a:endParaRPr lang="en-IN" dirty="0"/>
          </a:p>
        </p:txBody>
      </p:sp>
    </p:spTree>
    <p:extLst>
      <p:ext uri="{BB962C8B-B14F-4D97-AF65-F5344CB8AC3E}">
        <p14:creationId xmlns:p14="http://schemas.microsoft.com/office/powerpoint/2010/main" val="2661074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775AB-D90B-F7FD-5615-FF55FCA78642}"/>
              </a:ext>
            </a:extLst>
          </p:cNvPr>
          <p:cNvSpPr>
            <a:spLocks noGrp="1"/>
          </p:cNvSpPr>
          <p:nvPr>
            <p:ph type="title"/>
          </p:nvPr>
        </p:nvSpPr>
        <p:spPr/>
        <p:txBody>
          <a:bodyPr/>
          <a:lstStyle/>
          <a:p>
            <a:r>
              <a:rPr lang="en-IN"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A1CBC87-6254-027F-DCE1-9A7C09ADD062}"/>
                  </a:ext>
                </a:extLst>
              </p:cNvPr>
              <p:cNvSpPr>
                <a:spLocks noGrp="1"/>
              </p:cNvSpPr>
              <p:nvPr>
                <p:ph idx="1"/>
              </p:nvPr>
            </p:nvSpPr>
            <p:spPr/>
            <p:txBody>
              <a:bodyPr>
                <a:normAutofit/>
              </a:bodyPr>
              <a:lstStyle/>
              <a:p>
                <a:pPr marL="0" indent="0">
                  <a:buNone/>
                </a:pPr>
                <a:r>
                  <a:rPr lang="en-IN" b="0" dirty="0"/>
                  <a:t>G: </a:t>
                </a:r>
                <a14:m>
                  <m:oMath xmlns:m="http://schemas.openxmlformats.org/officeDocument/2006/math">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 →</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h</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m:t>
                        </m:r>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𝑐</m:t>
                            </m:r>
                          </m:e>
                        </m:d>
                      </m:e>
                    </m:d>
                    <m:r>
                      <a:rPr lang="en-IN" b="0" i="1" smtClean="0">
                        <a:latin typeface="Cambria Math" panose="02040503050406030204" pitchFamily="18" charset="0"/>
                      </a:rPr>
                      <m:t>=</m:t>
                    </m:r>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𝑏</m:t>
                        </m:r>
                      </m:e>
                    </m:d>
                    <m:r>
                      <a:rPr lang="en-IN" b="0" i="1" smtClean="0">
                        <a:latin typeface="Cambria Math" panose="02040503050406030204" pitchFamily="18" charset="0"/>
                      </a:rPr>
                      <m:t>,</m:t>
                    </m:r>
                    <m:r>
                      <a:rPr lang="en-IN" b="0" i="1" smtClean="0">
                        <a:latin typeface="Cambria Math" panose="02040503050406030204" pitchFamily="18" charset="0"/>
                      </a:rPr>
                      <m:t>h</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m:t>
                    </m:r>
                  </m:oMath>
                </a14:m>
                <a:endParaRPr lang="en-IN" dirty="0"/>
              </a:p>
              <a:p>
                <a:pPr marL="0" indent="0">
                  <a:buNone/>
                </a:pPr>
                <a:endParaRPr lang="en-IN" dirty="0"/>
              </a:p>
              <a:p>
                <a:pPr marL="0" indent="0">
                  <a:buNone/>
                </a:pPr>
                <a:r>
                  <a:rPr lang="en-IN" dirty="0"/>
                  <a:t>Axiom: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𝑦</m:t>
                    </m:r>
                    <m:r>
                      <a:rPr lang="en-IN" b="0" i="1" smtClean="0">
                        <a:latin typeface="Cambria Math" panose="02040503050406030204" pitchFamily="18" charset="0"/>
                      </a:rPr>
                      <m:t>. </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e>
                    </m:d>
                  </m:oMath>
                </a14:m>
                <a:endParaRPr lang="en-IN" b="0" dirty="0"/>
              </a:p>
              <a:p>
                <a:pPr marL="0" indent="0">
                  <a:buNone/>
                </a:pPr>
                <a:endParaRPr lang="en-IN" dirty="0"/>
              </a:p>
              <a:p>
                <a:pPr marL="0" indent="0">
                  <a:buNone/>
                </a:pPr>
                <a:r>
                  <a:rPr lang="en-IN" dirty="0"/>
                  <a:t>Let’s pick </a:t>
                </a:r>
                <a14:m>
                  <m:oMath xmlns:m="http://schemas.openxmlformats.org/officeDocument/2006/math">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oMath>
                </a14:m>
                <a:r>
                  <a:rPr lang="en-IN" dirty="0"/>
                  <a:t> from the axiom for pattern matching because it contains all quantified variables.</a:t>
                </a:r>
              </a:p>
              <a:p>
                <a:pPr marL="0" indent="0">
                  <a:buNone/>
                </a:pPr>
                <a:endParaRPr lang="en-IN" dirty="0"/>
              </a:p>
              <a:p>
                <a:pPr marL="0" indent="0">
                  <a:buNone/>
                </a:pPr>
                <a:r>
                  <a:rPr lang="en-IN" dirty="0"/>
                  <a:t>Build a DAG for the ground formula. </a:t>
                </a:r>
              </a:p>
            </p:txBody>
          </p:sp>
        </mc:Choice>
        <mc:Fallback xmlns="">
          <p:sp>
            <p:nvSpPr>
              <p:cNvPr id="3" name="Content Placeholder 2">
                <a:extLst>
                  <a:ext uri="{FF2B5EF4-FFF2-40B4-BE49-F238E27FC236}">
                    <a16:creationId xmlns:a16="http://schemas.microsoft.com/office/drawing/2014/main" id="{6A1CBC87-6254-027F-DCE1-9A7C09ADD062}"/>
                  </a:ext>
                </a:extLst>
              </p:cNvPr>
              <p:cNvSpPr>
                <a:spLocks noGrp="1" noRot="1" noChangeAspect="1" noMove="1" noResize="1" noEditPoints="1" noAdjustHandles="1" noChangeArrowheads="1" noChangeShapeType="1" noTextEdit="1"/>
              </p:cNvSpPr>
              <p:nvPr>
                <p:ph idx="1"/>
              </p:nvPr>
            </p:nvSpPr>
            <p:spPr>
              <a:blipFill>
                <a:blip r:embed="rId2"/>
                <a:stretch>
                  <a:fillRect l="-1217" t="-1541"/>
                </a:stretch>
              </a:blipFill>
            </p:spPr>
            <p:txBody>
              <a:bodyPr/>
              <a:lstStyle/>
              <a:p>
                <a:r>
                  <a:rPr lang="en-IN">
                    <a:noFill/>
                  </a:rPr>
                  <a:t> </a:t>
                </a:r>
              </a:p>
            </p:txBody>
          </p:sp>
        </mc:Fallback>
      </mc:AlternateContent>
    </p:spTree>
    <p:extLst>
      <p:ext uri="{BB962C8B-B14F-4D97-AF65-F5344CB8AC3E}">
        <p14:creationId xmlns:p14="http://schemas.microsoft.com/office/powerpoint/2010/main" val="2101114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7B0F8-364B-4D5B-91A7-FC18204C738F}"/>
              </a:ext>
            </a:extLst>
          </p:cNvPr>
          <p:cNvSpPr>
            <a:spLocks noGrp="1"/>
          </p:cNvSpPr>
          <p:nvPr>
            <p:ph type="title"/>
          </p:nvPr>
        </p:nvSpPr>
        <p:spPr/>
        <p:txBody>
          <a:bodyPr/>
          <a:lstStyle/>
          <a:p>
            <a:r>
              <a:rPr lang="en-IN" dirty="0"/>
              <a:t>Example</a:t>
            </a:r>
          </a:p>
        </p:txBody>
      </p:sp>
      <p:sp>
        <p:nvSpPr>
          <p:cNvPr id="4" name="Oval 3">
            <a:extLst>
              <a:ext uri="{FF2B5EF4-FFF2-40B4-BE49-F238E27FC236}">
                <a16:creationId xmlns:a16="http://schemas.microsoft.com/office/drawing/2014/main" id="{6A5BB0A9-D549-C1AF-46F5-165497CBF25E}"/>
              </a:ext>
            </a:extLst>
          </p:cNvPr>
          <p:cNvSpPr/>
          <p:nvPr/>
        </p:nvSpPr>
        <p:spPr>
          <a:xfrm>
            <a:off x="1986116" y="2300748"/>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a:t>
            </a:r>
          </a:p>
        </p:txBody>
      </p:sp>
      <p:sp>
        <p:nvSpPr>
          <p:cNvPr id="6" name="Oval 5">
            <a:extLst>
              <a:ext uri="{FF2B5EF4-FFF2-40B4-BE49-F238E27FC236}">
                <a16:creationId xmlns:a16="http://schemas.microsoft.com/office/drawing/2014/main" id="{25CCAF84-0B6A-2F2A-31A3-E4ACCE21B814}"/>
              </a:ext>
            </a:extLst>
          </p:cNvPr>
          <p:cNvSpPr/>
          <p:nvPr/>
        </p:nvSpPr>
        <p:spPr>
          <a:xfrm>
            <a:off x="1292940" y="3220066"/>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h</a:t>
            </a:r>
          </a:p>
        </p:txBody>
      </p:sp>
      <p:sp>
        <p:nvSpPr>
          <p:cNvPr id="7" name="Oval 6">
            <a:extLst>
              <a:ext uri="{FF2B5EF4-FFF2-40B4-BE49-F238E27FC236}">
                <a16:creationId xmlns:a16="http://schemas.microsoft.com/office/drawing/2014/main" id="{F09CFB50-BCBB-D1EA-FDE0-7488B14E1002}"/>
              </a:ext>
            </a:extLst>
          </p:cNvPr>
          <p:cNvSpPr/>
          <p:nvPr/>
        </p:nvSpPr>
        <p:spPr>
          <a:xfrm>
            <a:off x="2536723" y="3215150"/>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g</a:t>
            </a:r>
          </a:p>
        </p:txBody>
      </p:sp>
      <p:sp>
        <p:nvSpPr>
          <p:cNvPr id="8" name="Oval 7">
            <a:extLst>
              <a:ext uri="{FF2B5EF4-FFF2-40B4-BE49-F238E27FC236}">
                <a16:creationId xmlns:a16="http://schemas.microsoft.com/office/drawing/2014/main" id="{2052130A-1998-EE74-FD3A-8B99F94E7AD5}"/>
              </a:ext>
            </a:extLst>
          </p:cNvPr>
          <p:cNvSpPr/>
          <p:nvPr/>
        </p:nvSpPr>
        <p:spPr>
          <a:xfrm>
            <a:off x="1273275" y="4065643"/>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a:t>
            </a:r>
          </a:p>
        </p:txBody>
      </p:sp>
      <p:sp>
        <p:nvSpPr>
          <p:cNvPr id="9" name="Oval 8">
            <a:extLst>
              <a:ext uri="{FF2B5EF4-FFF2-40B4-BE49-F238E27FC236}">
                <a16:creationId xmlns:a16="http://schemas.microsoft.com/office/drawing/2014/main" id="{A29A7C61-A10E-1668-9301-112705958311}"/>
              </a:ext>
            </a:extLst>
          </p:cNvPr>
          <p:cNvSpPr/>
          <p:nvPr/>
        </p:nvSpPr>
        <p:spPr>
          <a:xfrm>
            <a:off x="2536721" y="4119720"/>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a:t>
            </a:r>
          </a:p>
        </p:txBody>
      </p:sp>
      <p:sp>
        <p:nvSpPr>
          <p:cNvPr id="10" name="Oval 9">
            <a:extLst>
              <a:ext uri="{FF2B5EF4-FFF2-40B4-BE49-F238E27FC236}">
                <a16:creationId xmlns:a16="http://schemas.microsoft.com/office/drawing/2014/main" id="{44FA5162-B0DB-235C-B114-35CAC23FE62B}"/>
              </a:ext>
            </a:extLst>
          </p:cNvPr>
          <p:cNvSpPr/>
          <p:nvPr/>
        </p:nvSpPr>
        <p:spPr>
          <a:xfrm>
            <a:off x="5373334" y="2177844"/>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a:t>
            </a:r>
          </a:p>
        </p:txBody>
      </p:sp>
      <p:sp>
        <p:nvSpPr>
          <p:cNvPr id="11" name="Oval 10">
            <a:extLst>
              <a:ext uri="{FF2B5EF4-FFF2-40B4-BE49-F238E27FC236}">
                <a16:creationId xmlns:a16="http://schemas.microsoft.com/office/drawing/2014/main" id="{BEC760B3-9041-2ADE-0BB7-F9E903C0A84E}"/>
              </a:ext>
            </a:extLst>
          </p:cNvPr>
          <p:cNvSpPr/>
          <p:nvPr/>
        </p:nvSpPr>
        <p:spPr>
          <a:xfrm>
            <a:off x="4517926" y="3092246"/>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g</a:t>
            </a:r>
          </a:p>
        </p:txBody>
      </p:sp>
      <p:sp>
        <p:nvSpPr>
          <p:cNvPr id="13" name="Oval 12">
            <a:extLst>
              <a:ext uri="{FF2B5EF4-FFF2-40B4-BE49-F238E27FC236}">
                <a16:creationId xmlns:a16="http://schemas.microsoft.com/office/drawing/2014/main" id="{F744156A-4925-A764-E23A-F1BF76015515}"/>
              </a:ext>
            </a:extLst>
          </p:cNvPr>
          <p:cNvSpPr/>
          <p:nvPr/>
        </p:nvSpPr>
        <p:spPr>
          <a:xfrm>
            <a:off x="4517926" y="4075474"/>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b</a:t>
            </a:r>
          </a:p>
        </p:txBody>
      </p:sp>
      <p:cxnSp>
        <p:nvCxnSpPr>
          <p:cNvPr id="16" name="Straight Arrow Connector 15">
            <a:extLst>
              <a:ext uri="{FF2B5EF4-FFF2-40B4-BE49-F238E27FC236}">
                <a16:creationId xmlns:a16="http://schemas.microsoft.com/office/drawing/2014/main" id="{1DC03F2B-A745-DE2D-DFC9-61B633962C3F}"/>
              </a:ext>
            </a:extLst>
          </p:cNvPr>
          <p:cNvCxnSpPr>
            <a:stCxn id="4" idx="4"/>
            <a:endCxn id="6" idx="7"/>
          </p:cNvCxnSpPr>
          <p:nvPr/>
        </p:nvCxnSpPr>
        <p:spPr>
          <a:xfrm flipH="1">
            <a:off x="1762912" y="2792361"/>
            <a:ext cx="498508" cy="499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70184AD-AAA1-10FE-CD37-918C4D89B248}"/>
              </a:ext>
            </a:extLst>
          </p:cNvPr>
          <p:cNvCxnSpPr>
            <a:stCxn id="4" idx="4"/>
            <a:endCxn id="7" idx="0"/>
          </p:cNvCxnSpPr>
          <p:nvPr/>
        </p:nvCxnSpPr>
        <p:spPr>
          <a:xfrm>
            <a:off x="2261420" y="2792361"/>
            <a:ext cx="550607" cy="4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3F2FEC7-24FE-44FF-975D-58420376D76A}"/>
              </a:ext>
            </a:extLst>
          </p:cNvPr>
          <p:cNvCxnSpPr>
            <a:stCxn id="6" idx="4"/>
            <a:endCxn id="8" idx="0"/>
          </p:cNvCxnSpPr>
          <p:nvPr/>
        </p:nvCxnSpPr>
        <p:spPr>
          <a:xfrm flipH="1">
            <a:off x="1548579" y="3711679"/>
            <a:ext cx="19665" cy="353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E8D3D60-3142-15D5-8ACB-1A2F95EFDD35}"/>
              </a:ext>
            </a:extLst>
          </p:cNvPr>
          <p:cNvCxnSpPr>
            <a:stCxn id="7" idx="4"/>
            <a:endCxn id="9" idx="0"/>
          </p:cNvCxnSpPr>
          <p:nvPr/>
        </p:nvCxnSpPr>
        <p:spPr>
          <a:xfrm flipH="1">
            <a:off x="2812025" y="3706763"/>
            <a:ext cx="2" cy="412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FCA4218-C480-9ECC-4BE7-11A7833A2F2D}"/>
              </a:ext>
            </a:extLst>
          </p:cNvPr>
          <p:cNvCxnSpPr>
            <a:stCxn id="11" idx="4"/>
            <a:endCxn id="13" idx="0"/>
          </p:cNvCxnSpPr>
          <p:nvPr/>
        </p:nvCxnSpPr>
        <p:spPr>
          <a:xfrm>
            <a:off x="4793230" y="3583859"/>
            <a:ext cx="0" cy="491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EE685928-4F37-5BD0-7D02-D647B50CE28D}"/>
                  </a:ext>
                </a:extLst>
              </p:cNvPr>
              <p:cNvSpPr txBox="1"/>
              <p:nvPr/>
            </p:nvSpPr>
            <p:spPr>
              <a:xfrm>
                <a:off x="7452865" y="1061884"/>
                <a:ext cx="4370907" cy="5533566"/>
              </a:xfrm>
              <a:prstGeom prst="rect">
                <a:avLst/>
              </a:prstGeom>
              <a:noFill/>
            </p:spPr>
            <p:txBody>
              <a:bodyPr wrap="square" rtlCol="0">
                <a:spAutoFit/>
              </a:bodyPr>
              <a:lstStyle/>
              <a:p>
                <a:r>
                  <a:rPr lang="en-IN" b="0" dirty="0"/>
                  <a:t>G: </a:t>
                </a:r>
                <a14:m>
                  <m:oMath xmlns:m="http://schemas.openxmlformats.org/officeDocument/2006/math">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 →</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h</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m:t>
                        </m:r>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𝑐</m:t>
                            </m:r>
                          </m:e>
                        </m:d>
                      </m:e>
                    </m:d>
                    <m:r>
                      <a:rPr lang="en-IN" b="0" i="1" smtClean="0">
                        <a:latin typeface="Cambria Math" panose="02040503050406030204" pitchFamily="18" charset="0"/>
                      </a:rPr>
                      <m:t>=</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𝑏</m:t>
                            </m:r>
                          </m:e>
                        </m:d>
                        <m:r>
                          <a:rPr lang="en-IN" b="0" i="1" smtClean="0">
                            <a:latin typeface="Cambria Math" panose="02040503050406030204" pitchFamily="18" charset="0"/>
                          </a:rPr>
                          <m:t>,</m:t>
                        </m:r>
                        <m:r>
                          <a:rPr lang="en-IN" b="0" i="1" smtClean="0">
                            <a:latin typeface="Cambria Math" panose="02040503050406030204" pitchFamily="18" charset="0"/>
                          </a:rPr>
                          <m:t>h</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e>
                    </m:d>
                  </m:oMath>
                </a14:m>
                <a:endParaRPr lang="en-IN" b="0" dirty="0"/>
              </a:p>
              <a:p>
                <a:pPr/>
                <a14:m>
                  <m:oMathPara xmlns:m="http://schemas.openxmlformats.org/officeDocument/2006/math">
                    <m:oMathParaPr>
                      <m:jc m:val="left"/>
                    </m:oMathParaPr>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𝐺</m:t>
                          </m:r>
                        </m:e>
                        <m:sup>
                          <m:r>
                            <a:rPr lang="en-IN" b="0" i="1" smtClean="0">
                              <a:latin typeface="Cambria Math" panose="02040503050406030204" pitchFamily="18" charset="0"/>
                            </a:rPr>
                            <m:t>′</m:t>
                          </m:r>
                        </m:sup>
                      </m:sSup>
                      <m:r>
                        <a:rPr lang="en-IN" i="1">
                          <a:latin typeface="Cambria Math" panose="02040503050406030204" pitchFamily="18" charset="0"/>
                        </a:rPr>
                        <m:t>:</m:t>
                      </m:r>
                      <m:r>
                        <a:rPr lang="en-IN" i="1">
                          <a:latin typeface="Cambria Math" panose="02040503050406030204" pitchFamily="18" charset="0"/>
                        </a:rPr>
                        <m:t>𝑏</m:t>
                      </m:r>
                      <m:r>
                        <a:rPr lang="en-IN" i="1">
                          <a:latin typeface="Cambria Math" panose="02040503050406030204" pitchFamily="18" charset="0"/>
                        </a:rPr>
                        <m:t>=</m:t>
                      </m:r>
                      <m:r>
                        <a:rPr lang="en-IN" i="1">
                          <a:latin typeface="Cambria Math" panose="02040503050406030204" pitchFamily="18" charset="0"/>
                        </a:rPr>
                        <m:t>𝑐</m:t>
                      </m:r>
                      <m:r>
                        <a:rPr lang="en-IN" i="1">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h</m:t>
                          </m:r>
                          <m:d>
                            <m:dPr>
                              <m:ctrlPr>
                                <a:rPr lang="en-IN" i="1">
                                  <a:latin typeface="Cambria Math" panose="02040503050406030204" pitchFamily="18" charset="0"/>
                                </a:rPr>
                              </m:ctrlPr>
                            </m:dPr>
                            <m:e>
                              <m:r>
                                <a:rPr lang="en-IN" i="1">
                                  <a:latin typeface="Cambria Math" panose="02040503050406030204" pitchFamily="18" charset="0"/>
                                </a:rPr>
                                <m:t>𝑎</m:t>
                              </m:r>
                            </m:e>
                          </m:d>
                          <m:r>
                            <a:rPr lang="en-IN" i="1">
                              <a:latin typeface="Cambria Math" panose="02040503050406030204" pitchFamily="18" charset="0"/>
                            </a:rPr>
                            <m:t>,</m:t>
                          </m:r>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𝑐</m:t>
                              </m:r>
                            </m:e>
                          </m:d>
                        </m:e>
                      </m:d>
                      <m:r>
                        <a:rPr lang="en-IN" b="0" i="1" smtClean="0">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𝑏</m:t>
                              </m:r>
                            </m:e>
                          </m:d>
                          <m:r>
                            <a:rPr lang="en-IN" i="1">
                              <a:latin typeface="Cambria Math" panose="02040503050406030204" pitchFamily="18" charset="0"/>
                            </a:rPr>
                            <m:t>,</m:t>
                          </m:r>
                          <m:r>
                            <a:rPr lang="en-IN" i="1">
                              <a:latin typeface="Cambria Math" panose="02040503050406030204" pitchFamily="18" charset="0"/>
                            </a:rPr>
                            <m:t>h</m:t>
                          </m:r>
                          <m:d>
                            <m:dPr>
                              <m:ctrlPr>
                                <a:rPr lang="en-IN" i="1">
                                  <a:latin typeface="Cambria Math" panose="02040503050406030204" pitchFamily="18" charset="0"/>
                                </a:rPr>
                              </m:ctrlPr>
                            </m:dPr>
                            <m:e>
                              <m:r>
                                <a:rPr lang="en-IN" i="1">
                                  <a:latin typeface="Cambria Math" panose="02040503050406030204" pitchFamily="18" charset="0"/>
                                </a:rPr>
                                <m:t>𝑎</m:t>
                              </m:r>
                            </m:e>
                          </m:d>
                        </m:e>
                      </m:d>
                    </m:oMath>
                  </m:oMathPara>
                </a14:m>
                <a:endParaRPr lang="en-IN" dirty="0"/>
              </a:p>
              <a:p>
                <a:r>
                  <a:rPr lang="en-IN" dirty="0"/>
                  <a:t>DAG for </a:t>
                </a:r>
                <a14:m>
                  <m:oMath xmlns:m="http://schemas.openxmlformats.org/officeDocument/2006/math">
                    <m:r>
                      <a:rPr lang="en-IN" b="0" i="1" smtClean="0">
                        <a:latin typeface="Cambria Math" panose="02040503050406030204" pitchFamily="18" charset="0"/>
                      </a:rPr>
                      <m:t>𝐺</m:t>
                    </m:r>
                    <m:r>
                      <a:rPr lang="en-IN" b="0" i="1" smtClean="0">
                        <a:latin typeface="Cambria Math" panose="02040503050406030204" pitchFamily="18" charset="0"/>
                      </a:rPr>
                      <m:t>′</m:t>
                    </m:r>
                  </m:oMath>
                </a14:m>
                <a:endParaRPr lang="en-IN" dirty="0"/>
              </a:p>
              <a:p>
                <a:r>
                  <a:rPr lang="en-IN" dirty="0"/>
                  <a:t>Axiom: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𝑦</m:t>
                    </m:r>
                    <m:r>
                      <a:rPr lang="en-IN" b="0" i="1" smtClean="0">
                        <a:latin typeface="Cambria Math" panose="02040503050406030204" pitchFamily="18" charset="0"/>
                      </a:rPr>
                      <m:t>. </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e>
                    </m:d>
                  </m:oMath>
                </a14:m>
                <a:endParaRPr lang="en-IN" dirty="0"/>
              </a:p>
              <a:p>
                <a:endParaRPr lang="en-IN" dirty="0"/>
              </a:p>
              <a:p>
                <a:r>
                  <a:rPr lang="en-IN" dirty="0"/>
                  <a:t>Pattern matching using </a:t>
                </a:r>
                <a14:m>
                  <m:oMath xmlns:m="http://schemas.openxmlformats.org/officeDocument/2006/math">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𝑦</m:t>
                    </m:r>
                    <m:r>
                      <a:rPr lang="en-IN" b="0" i="1" smtClean="0">
                        <a:latin typeface="Cambria Math" panose="02040503050406030204" pitchFamily="18" charset="0"/>
                      </a:rPr>
                      <m:t>)</m:t>
                    </m:r>
                  </m:oMath>
                </a14:m>
                <a:endParaRPr lang="en-IN" dirty="0"/>
              </a:p>
              <a:p>
                <a:endParaRPr lang="en-IN" dirty="0"/>
              </a:p>
              <a:p>
                <a:r>
                  <a:rPr lang="en-IN" dirty="0"/>
                  <a:t>Look at all nodes </a:t>
                </a:r>
                <a14:m>
                  <m:oMath xmlns:m="http://schemas.openxmlformats.org/officeDocument/2006/math">
                    <m:r>
                      <a:rPr lang="en-IN" b="0" i="1" smtClean="0">
                        <a:latin typeface="Cambria Math" panose="02040503050406030204" pitchFamily="18" charset="0"/>
                      </a:rPr>
                      <m:t>𝑓</m:t>
                    </m:r>
                  </m:oMath>
                </a14:m>
                <a:endParaRPr lang="en-IN" dirty="0"/>
              </a:p>
              <a:p>
                <a:r>
                  <a:rPr lang="en-IN" dirty="0"/>
                  <a:t>Node-1 matching.</a:t>
                </a:r>
              </a:p>
              <a:p>
                <a:r>
                  <a:rPr lang="en-IN" dirty="0"/>
                  <a:t>Replacement for x, y</a:t>
                </a:r>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h</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0" smtClean="0">
                          <a:latin typeface="Cambria Math" panose="02040503050406030204" pitchFamily="18" charset="0"/>
                        </a:rPr>
                        <m:t>, </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𝑐</m:t>
                          </m:r>
                        </m:e>
                      </m:d>
                    </m:oMath>
                  </m:oMathPara>
                </a14:m>
                <a:endParaRPr lang="en-IN" b="0" dirty="0"/>
              </a:p>
              <a:p>
                <a:r>
                  <a:rPr lang="en-IN" dirty="0"/>
                  <a:t>Node-2 matching</a:t>
                </a:r>
              </a:p>
              <a:p>
                <a:r>
                  <a:rPr lang="en-IN" b="0" dirty="0"/>
                  <a:t>Replacement for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𝑦</m:t>
                    </m:r>
                  </m:oMath>
                </a14:m>
                <a:endParaRPr lang="en-IN" b="0" dirty="0"/>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𝑏</m:t>
                          </m:r>
                        </m:e>
                      </m:d>
                      <m:r>
                        <a:rPr lang="en-IN" b="0" i="1" smtClean="0">
                          <a:latin typeface="Cambria Math" panose="02040503050406030204" pitchFamily="18" charset="0"/>
                        </a:rPr>
                        <m:t>, </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h</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m:t>
                      </m:r>
                    </m:oMath>
                  </m:oMathPara>
                </a14:m>
                <a:endParaRPr lang="en-IN" b="0" dirty="0"/>
              </a:p>
              <a:p>
                <a:r>
                  <a:rPr lang="en-IN" dirty="0"/>
                  <a:t>New ground formula after instantiation</a:t>
                </a:r>
              </a:p>
              <a:p>
                <a:pPr/>
                <a14:m>
                  <m:oMathPara xmlns:m="http://schemas.openxmlformats.org/officeDocument/2006/math">
                    <m:oMathParaPr>
                      <m:jc m:val="left"/>
                    </m:oMathParaPr>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𝐺</m:t>
                          </m:r>
                        </m:e>
                        <m:sup>
                          <m:r>
                            <a:rPr lang="en-IN" b="0" i="1" smtClean="0">
                              <a:latin typeface="Cambria Math" panose="02040503050406030204" pitchFamily="18" charset="0"/>
                            </a:rPr>
                            <m:t>′</m:t>
                          </m:r>
                        </m:sup>
                      </m:sSup>
                      <m:r>
                        <a:rPr lang="en-IN" i="1">
                          <a:latin typeface="Cambria Math" panose="02040503050406030204" pitchFamily="18" charset="0"/>
                        </a:rPr>
                        <m:t>:</m:t>
                      </m:r>
                      <m:r>
                        <a:rPr lang="en-IN" i="1">
                          <a:latin typeface="Cambria Math" panose="02040503050406030204" pitchFamily="18" charset="0"/>
                        </a:rPr>
                        <m:t>𝑏</m:t>
                      </m:r>
                      <m:r>
                        <a:rPr lang="en-IN" i="1">
                          <a:latin typeface="Cambria Math" panose="02040503050406030204" pitchFamily="18" charset="0"/>
                        </a:rPr>
                        <m:t>=</m:t>
                      </m:r>
                      <m:r>
                        <a:rPr lang="en-IN" i="1">
                          <a:latin typeface="Cambria Math" panose="02040503050406030204" pitchFamily="18" charset="0"/>
                        </a:rPr>
                        <m:t>𝑐</m:t>
                      </m:r>
                      <m:r>
                        <a:rPr lang="en-IN" i="1">
                          <a:latin typeface="Cambria Math" panose="02040503050406030204" pitchFamily="18" charset="0"/>
                        </a:rPr>
                        <m:t>∧</m:t>
                      </m:r>
                    </m:oMath>
                  </m:oMathPara>
                </a14:m>
                <a:endParaRPr lang="en-I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h</m:t>
                          </m:r>
                          <m:d>
                            <m:dPr>
                              <m:ctrlPr>
                                <a:rPr lang="en-IN" i="1">
                                  <a:latin typeface="Cambria Math" panose="02040503050406030204" pitchFamily="18" charset="0"/>
                                </a:rPr>
                              </m:ctrlPr>
                            </m:dPr>
                            <m:e>
                              <m:r>
                                <a:rPr lang="en-IN" i="1">
                                  <a:latin typeface="Cambria Math" panose="02040503050406030204" pitchFamily="18" charset="0"/>
                                </a:rPr>
                                <m:t>𝑎</m:t>
                              </m:r>
                            </m:e>
                          </m:d>
                          <m:r>
                            <a:rPr lang="en-IN" i="1">
                              <a:latin typeface="Cambria Math" panose="02040503050406030204" pitchFamily="18" charset="0"/>
                            </a:rPr>
                            <m:t>,</m:t>
                          </m:r>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𝑐</m:t>
                              </m:r>
                            </m:e>
                          </m:d>
                        </m:e>
                      </m:d>
                      <m:r>
                        <a:rPr lang="en-IN" b="0" i="1" smtClean="0">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𝑏</m:t>
                              </m:r>
                            </m:e>
                          </m:d>
                          <m:r>
                            <a:rPr lang="en-IN" i="1">
                              <a:latin typeface="Cambria Math" panose="02040503050406030204" pitchFamily="18" charset="0"/>
                            </a:rPr>
                            <m:t>,</m:t>
                          </m:r>
                          <m:r>
                            <a:rPr lang="en-IN" i="1">
                              <a:latin typeface="Cambria Math" panose="02040503050406030204" pitchFamily="18" charset="0"/>
                            </a:rPr>
                            <m:t>h</m:t>
                          </m:r>
                          <m:d>
                            <m:dPr>
                              <m:ctrlPr>
                                <a:rPr lang="en-IN" i="1">
                                  <a:latin typeface="Cambria Math" panose="02040503050406030204" pitchFamily="18" charset="0"/>
                                </a:rPr>
                              </m:ctrlPr>
                            </m:dPr>
                            <m:e>
                              <m:r>
                                <a:rPr lang="en-IN" i="1">
                                  <a:latin typeface="Cambria Math" panose="02040503050406030204" pitchFamily="18" charset="0"/>
                                </a:rPr>
                                <m:t>𝑎</m:t>
                              </m:r>
                            </m:e>
                          </m:d>
                        </m:e>
                      </m:d>
                      <m:r>
                        <a:rPr lang="en-IN" b="0" i="1" smtClean="0">
                          <a:latin typeface="Cambria Math" panose="02040503050406030204" pitchFamily="18" charset="0"/>
                        </a:rPr>
                        <m:t>∧</m:t>
                      </m:r>
                    </m:oMath>
                  </m:oMathPara>
                </a14:m>
                <a:endParaRPr lang="en-IN"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h</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m:t>
                          </m:r>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𝑐</m:t>
                              </m:r>
                            </m:e>
                          </m:d>
                        </m:e>
                      </m:d>
                      <m:r>
                        <a:rPr lang="en-IN" b="0" i="1" smtClean="0">
                          <a:latin typeface="Cambria Math" panose="02040503050406030204" pitchFamily="18" charset="0"/>
                        </a:rPr>
                        <m:t>=</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𝑐</m:t>
                              </m:r>
                            </m:e>
                          </m:d>
                          <m:r>
                            <a:rPr lang="en-IN" b="0" i="1" smtClean="0">
                              <a:latin typeface="Cambria Math" panose="02040503050406030204" pitchFamily="18" charset="0"/>
                            </a:rPr>
                            <m:t>, </m:t>
                          </m:r>
                          <m:r>
                            <a:rPr lang="en-IN" b="0" i="1" smtClean="0">
                              <a:latin typeface="Cambria Math" panose="02040503050406030204" pitchFamily="18" charset="0"/>
                            </a:rPr>
                            <m:t>h</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e>
                      </m:d>
                      <m:r>
                        <a:rPr lang="en-IN" b="0" i="1" smtClean="0">
                          <a:latin typeface="Cambria Math" panose="02040503050406030204" pitchFamily="18" charset="0"/>
                        </a:rPr>
                        <m:t>∧</m:t>
                      </m:r>
                    </m:oMath>
                  </m:oMathPara>
                </a14:m>
                <a:endParaRPr lang="en-IN"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𝑏</m:t>
                              </m:r>
                            </m:e>
                          </m:d>
                          <m:r>
                            <a:rPr lang="en-IN" b="0" i="1" smtClean="0">
                              <a:latin typeface="Cambria Math" panose="02040503050406030204" pitchFamily="18" charset="0"/>
                            </a:rPr>
                            <m:t>,</m:t>
                          </m:r>
                          <m:r>
                            <a:rPr lang="en-IN" b="0" i="1" smtClean="0">
                              <a:latin typeface="Cambria Math" panose="02040503050406030204" pitchFamily="18" charset="0"/>
                            </a:rPr>
                            <m:t>h</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e>
                      </m:d>
                      <m:r>
                        <a:rPr lang="en-IN" b="0" i="1" smtClean="0">
                          <a:latin typeface="Cambria Math" panose="02040503050406030204" pitchFamily="18" charset="0"/>
                        </a:rPr>
                        <m:t>=</m:t>
                      </m:r>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h</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 </m:t>
                      </m:r>
                      <m:r>
                        <a:rPr lang="en-IN" b="0" i="1" smtClean="0">
                          <a:latin typeface="Cambria Math" panose="02040503050406030204" pitchFamily="18" charset="0"/>
                        </a:rPr>
                        <m:t>𝑔</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oMath>
                  </m:oMathPara>
                </a14:m>
                <a:endParaRPr lang="en-IN" dirty="0"/>
              </a:p>
            </p:txBody>
          </p:sp>
        </mc:Choice>
        <mc:Fallback xmlns="">
          <p:sp>
            <p:nvSpPr>
              <p:cNvPr id="32" name="TextBox 31">
                <a:extLst>
                  <a:ext uri="{FF2B5EF4-FFF2-40B4-BE49-F238E27FC236}">
                    <a16:creationId xmlns:a16="http://schemas.microsoft.com/office/drawing/2014/main" id="{EE685928-4F37-5BD0-7D02-D647B50CE28D}"/>
                  </a:ext>
                </a:extLst>
              </p:cNvPr>
              <p:cNvSpPr txBox="1">
                <a:spLocks noRot="1" noChangeAspect="1" noMove="1" noResize="1" noEditPoints="1" noAdjustHandles="1" noChangeArrowheads="1" noChangeShapeType="1" noTextEdit="1"/>
              </p:cNvSpPr>
              <p:nvPr/>
            </p:nvSpPr>
            <p:spPr>
              <a:xfrm>
                <a:off x="7452865" y="1061884"/>
                <a:ext cx="4370907" cy="5533566"/>
              </a:xfrm>
              <a:prstGeom prst="rect">
                <a:avLst/>
              </a:prstGeom>
              <a:blipFill>
                <a:blip r:embed="rId2"/>
                <a:stretch>
                  <a:fillRect l="-1255" t="-110"/>
                </a:stretch>
              </a:blipFill>
            </p:spPr>
            <p:txBody>
              <a:bodyPr/>
              <a:lstStyle/>
              <a:p>
                <a:r>
                  <a:rPr lang="en-IN">
                    <a:noFill/>
                  </a:rPr>
                  <a:t> </a:t>
                </a:r>
              </a:p>
            </p:txBody>
          </p:sp>
        </mc:Fallback>
      </mc:AlternateContent>
      <p:sp>
        <p:nvSpPr>
          <p:cNvPr id="33" name="TextBox 32">
            <a:extLst>
              <a:ext uri="{FF2B5EF4-FFF2-40B4-BE49-F238E27FC236}">
                <a16:creationId xmlns:a16="http://schemas.microsoft.com/office/drawing/2014/main" id="{1D153B52-D7CD-3AE4-F3B1-17A7B8DACD6C}"/>
              </a:ext>
            </a:extLst>
          </p:cNvPr>
          <p:cNvSpPr txBox="1"/>
          <p:nvPr/>
        </p:nvSpPr>
        <p:spPr>
          <a:xfrm>
            <a:off x="1651821" y="2300748"/>
            <a:ext cx="688257" cy="369332"/>
          </a:xfrm>
          <a:prstGeom prst="rect">
            <a:avLst/>
          </a:prstGeom>
          <a:noFill/>
        </p:spPr>
        <p:txBody>
          <a:bodyPr wrap="square" rtlCol="0">
            <a:spAutoFit/>
          </a:bodyPr>
          <a:lstStyle/>
          <a:p>
            <a:r>
              <a:rPr lang="en-IN" dirty="0"/>
              <a:t>1</a:t>
            </a:r>
          </a:p>
        </p:txBody>
      </p:sp>
      <p:sp>
        <p:nvSpPr>
          <p:cNvPr id="34" name="TextBox 33">
            <a:extLst>
              <a:ext uri="{FF2B5EF4-FFF2-40B4-BE49-F238E27FC236}">
                <a16:creationId xmlns:a16="http://schemas.microsoft.com/office/drawing/2014/main" id="{5CEE4683-A60D-328A-7706-CC517C133C16}"/>
              </a:ext>
            </a:extLst>
          </p:cNvPr>
          <p:cNvSpPr txBox="1"/>
          <p:nvPr/>
        </p:nvSpPr>
        <p:spPr>
          <a:xfrm>
            <a:off x="4999712" y="2207338"/>
            <a:ext cx="688257" cy="369332"/>
          </a:xfrm>
          <a:prstGeom prst="rect">
            <a:avLst/>
          </a:prstGeom>
          <a:noFill/>
        </p:spPr>
        <p:txBody>
          <a:bodyPr wrap="square" rtlCol="0">
            <a:spAutoFit/>
          </a:bodyPr>
          <a:lstStyle/>
          <a:p>
            <a:r>
              <a:rPr lang="en-IN" dirty="0"/>
              <a:t>2</a:t>
            </a:r>
          </a:p>
        </p:txBody>
      </p:sp>
      <p:cxnSp>
        <p:nvCxnSpPr>
          <p:cNvPr id="36" name="Connector: Curved 35">
            <a:extLst>
              <a:ext uri="{FF2B5EF4-FFF2-40B4-BE49-F238E27FC236}">
                <a16:creationId xmlns:a16="http://schemas.microsoft.com/office/drawing/2014/main" id="{11CD4B5C-57F5-55D1-D514-09101534DEB1}"/>
              </a:ext>
            </a:extLst>
          </p:cNvPr>
          <p:cNvCxnSpPr>
            <a:stCxn id="13" idx="2"/>
            <a:endCxn id="9" idx="6"/>
          </p:cNvCxnSpPr>
          <p:nvPr/>
        </p:nvCxnSpPr>
        <p:spPr>
          <a:xfrm rot="10800000" flipV="1">
            <a:off x="3087328" y="4321281"/>
            <a:ext cx="1430598" cy="44246"/>
          </a:xfrm>
          <a:prstGeom prst="curvedConnector3">
            <a:avLst/>
          </a:prstGeom>
          <a:ln>
            <a:solidFill>
              <a:srgbClr val="FF000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D0D296B-3F93-D7F7-C1C2-483ABEC8BB10}"/>
              </a:ext>
            </a:extLst>
          </p:cNvPr>
          <p:cNvCxnSpPr>
            <a:stCxn id="10" idx="3"/>
            <a:endCxn id="11" idx="0"/>
          </p:cNvCxnSpPr>
          <p:nvPr/>
        </p:nvCxnSpPr>
        <p:spPr>
          <a:xfrm flipH="1">
            <a:off x="4793230" y="2597462"/>
            <a:ext cx="660739" cy="494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F2594FF9-80F4-4E2A-0601-A9FBAF2DC1D1}"/>
              </a:ext>
            </a:extLst>
          </p:cNvPr>
          <p:cNvCxnSpPr>
            <a:stCxn id="10" idx="5"/>
            <a:endCxn id="6" idx="0"/>
          </p:cNvCxnSpPr>
          <p:nvPr/>
        </p:nvCxnSpPr>
        <p:spPr>
          <a:xfrm rot="5400000">
            <a:off x="3394473" y="771233"/>
            <a:ext cx="622604" cy="427506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54726E38-F620-40C1-D75F-C3B6D5746614}"/>
              </a:ext>
            </a:extLst>
          </p:cNvPr>
          <p:cNvCxnSpPr>
            <a:stCxn id="11" idx="2"/>
            <a:endCxn id="7" idx="6"/>
          </p:cNvCxnSpPr>
          <p:nvPr/>
        </p:nvCxnSpPr>
        <p:spPr>
          <a:xfrm flipH="1">
            <a:off x="3087330" y="3338053"/>
            <a:ext cx="1430596" cy="122904"/>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8041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7B0F8-364B-4D5B-91A7-FC18204C738F}"/>
              </a:ext>
            </a:extLst>
          </p:cNvPr>
          <p:cNvSpPr>
            <a:spLocks noGrp="1"/>
          </p:cNvSpPr>
          <p:nvPr>
            <p:ph type="title"/>
          </p:nvPr>
        </p:nvSpPr>
        <p:spPr/>
        <p:txBody>
          <a:bodyPr/>
          <a:lstStyle/>
          <a:p>
            <a:r>
              <a:rPr lang="en-IN" dirty="0"/>
              <a:t>Example</a:t>
            </a:r>
          </a:p>
        </p:txBody>
      </p:sp>
      <p:sp>
        <p:nvSpPr>
          <p:cNvPr id="4" name="Oval 3">
            <a:extLst>
              <a:ext uri="{FF2B5EF4-FFF2-40B4-BE49-F238E27FC236}">
                <a16:creationId xmlns:a16="http://schemas.microsoft.com/office/drawing/2014/main" id="{6A5BB0A9-D549-C1AF-46F5-165497CBF25E}"/>
              </a:ext>
            </a:extLst>
          </p:cNvPr>
          <p:cNvSpPr/>
          <p:nvPr/>
        </p:nvSpPr>
        <p:spPr>
          <a:xfrm>
            <a:off x="2684208" y="2300748"/>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a:t>
            </a:r>
          </a:p>
        </p:txBody>
      </p:sp>
      <p:sp>
        <p:nvSpPr>
          <p:cNvPr id="6" name="Oval 5">
            <a:extLst>
              <a:ext uri="{FF2B5EF4-FFF2-40B4-BE49-F238E27FC236}">
                <a16:creationId xmlns:a16="http://schemas.microsoft.com/office/drawing/2014/main" id="{25CCAF84-0B6A-2F2A-31A3-E4ACCE21B814}"/>
              </a:ext>
            </a:extLst>
          </p:cNvPr>
          <p:cNvSpPr/>
          <p:nvPr/>
        </p:nvSpPr>
        <p:spPr>
          <a:xfrm>
            <a:off x="1991032" y="3220066"/>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h</a:t>
            </a:r>
          </a:p>
        </p:txBody>
      </p:sp>
      <p:sp>
        <p:nvSpPr>
          <p:cNvPr id="7" name="Oval 6">
            <a:extLst>
              <a:ext uri="{FF2B5EF4-FFF2-40B4-BE49-F238E27FC236}">
                <a16:creationId xmlns:a16="http://schemas.microsoft.com/office/drawing/2014/main" id="{F09CFB50-BCBB-D1EA-FDE0-7488B14E1002}"/>
              </a:ext>
            </a:extLst>
          </p:cNvPr>
          <p:cNvSpPr/>
          <p:nvPr/>
        </p:nvSpPr>
        <p:spPr>
          <a:xfrm>
            <a:off x="3234815" y="3215150"/>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g</a:t>
            </a:r>
          </a:p>
        </p:txBody>
      </p:sp>
      <p:sp>
        <p:nvSpPr>
          <p:cNvPr id="8" name="Oval 7">
            <a:extLst>
              <a:ext uri="{FF2B5EF4-FFF2-40B4-BE49-F238E27FC236}">
                <a16:creationId xmlns:a16="http://schemas.microsoft.com/office/drawing/2014/main" id="{2052130A-1998-EE74-FD3A-8B99F94E7AD5}"/>
              </a:ext>
            </a:extLst>
          </p:cNvPr>
          <p:cNvSpPr/>
          <p:nvPr/>
        </p:nvSpPr>
        <p:spPr>
          <a:xfrm>
            <a:off x="1971367" y="4065643"/>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a:t>
            </a:r>
          </a:p>
        </p:txBody>
      </p:sp>
      <p:sp>
        <p:nvSpPr>
          <p:cNvPr id="9" name="Oval 8">
            <a:extLst>
              <a:ext uri="{FF2B5EF4-FFF2-40B4-BE49-F238E27FC236}">
                <a16:creationId xmlns:a16="http://schemas.microsoft.com/office/drawing/2014/main" id="{A29A7C61-A10E-1668-9301-112705958311}"/>
              </a:ext>
            </a:extLst>
          </p:cNvPr>
          <p:cNvSpPr/>
          <p:nvPr/>
        </p:nvSpPr>
        <p:spPr>
          <a:xfrm>
            <a:off x="3234813" y="4119720"/>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a:t>
            </a:r>
          </a:p>
        </p:txBody>
      </p:sp>
      <p:sp>
        <p:nvSpPr>
          <p:cNvPr id="10" name="Oval 9">
            <a:extLst>
              <a:ext uri="{FF2B5EF4-FFF2-40B4-BE49-F238E27FC236}">
                <a16:creationId xmlns:a16="http://schemas.microsoft.com/office/drawing/2014/main" id="{44FA5162-B0DB-235C-B114-35CAC23FE62B}"/>
              </a:ext>
            </a:extLst>
          </p:cNvPr>
          <p:cNvSpPr/>
          <p:nvPr/>
        </p:nvSpPr>
        <p:spPr>
          <a:xfrm>
            <a:off x="6071426" y="2177844"/>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a:t>
            </a:r>
          </a:p>
        </p:txBody>
      </p:sp>
      <p:sp>
        <p:nvSpPr>
          <p:cNvPr id="11" name="Oval 10">
            <a:extLst>
              <a:ext uri="{FF2B5EF4-FFF2-40B4-BE49-F238E27FC236}">
                <a16:creationId xmlns:a16="http://schemas.microsoft.com/office/drawing/2014/main" id="{BEC760B3-9041-2ADE-0BB7-F9E903C0A84E}"/>
              </a:ext>
            </a:extLst>
          </p:cNvPr>
          <p:cNvSpPr/>
          <p:nvPr/>
        </p:nvSpPr>
        <p:spPr>
          <a:xfrm>
            <a:off x="5216018" y="3092246"/>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g</a:t>
            </a:r>
          </a:p>
        </p:txBody>
      </p:sp>
      <p:sp>
        <p:nvSpPr>
          <p:cNvPr id="13" name="Oval 12">
            <a:extLst>
              <a:ext uri="{FF2B5EF4-FFF2-40B4-BE49-F238E27FC236}">
                <a16:creationId xmlns:a16="http://schemas.microsoft.com/office/drawing/2014/main" id="{F744156A-4925-A764-E23A-F1BF76015515}"/>
              </a:ext>
            </a:extLst>
          </p:cNvPr>
          <p:cNvSpPr/>
          <p:nvPr/>
        </p:nvSpPr>
        <p:spPr>
          <a:xfrm>
            <a:off x="5216018" y="4075474"/>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b</a:t>
            </a:r>
          </a:p>
        </p:txBody>
      </p:sp>
      <p:cxnSp>
        <p:nvCxnSpPr>
          <p:cNvPr id="16" name="Straight Arrow Connector 15">
            <a:extLst>
              <a:ext uri="{FF2B5EF4-FFF2-40B4-BE49-F238E27FC236}">
                <a16:creationId xmlns:a16="http://schemas.microsoft.com/office/drawing/2014/main" id="{1DC03F2B-A745-DE2D-DFC9-61B633962C3F}"/>
              </a:ext>
            </a:extLst>
          </p:cNvPr>
          <p:cNvCxnSpPr>
            <a:stCxn id="4" idx="4"/>
            <a:endCxn id="6" idx="7"/>
          </p:cNvCxnSpPr>
          <p:nvPr/>
        </p:nvCxnSpPr>
        <p:spPr>
          <a:xfrm flipH="1">
            <a:off x="2461004" y="2792361"/>
            <a:ext cx="498508" cy="499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70184AD-AAA1-10FE-CD37-918C4D89B248}"/>
              </a:ext>
            </a:extLst>
          </p:cNvPr>
          <p:cNvCxnSpPr>
            <a:stCxn id="4" idx="4"/>
            <a:endCxn id="7" idx="0"/>
          </p:cNvCxnSpPr>
          <p:nvPr/>
        </p:nvCxnSpPr>
        <p:spPr>
          <a:xfrm>
            <a:off x="2959512" y="2792361"/>
            <a:ext cx="550607" cy="42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3F2FEC7-24FE-44FF-975D-58420376D76A}"/>
              </a:ext>
            </a:extLst>
          </p:cNvPr>
          <p:cNvCxnSpPr>
            <a:stCxn id="6" idx="4"/>
            <a:endCxn id="8" idx="0"/>
          </p:cNvCxnSpPr>
          <p:nvPr/>
        </p:nvCxnSpPr>
        <p:spPr>
          <a:xfrm flipH="1">
            <a:off x="2246671" y="3711679"/>
            <a:ext cx="19665" cy="353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E8D3D60-3142-15D5-8ACB-1A2F95EFDD35}"/>
              </a:ext>
            </a:extLst>
          </p:cNvPr>
          <p:cNvCxnSpPr>
            <a:stCxn id="7" idx="4"/>
            <a:endCxn id="9" idx="0"/>
          </p:cNvCxnSpPr>
          <p:nvPr/>
        </p:nvCxnSpPr>
        <p:spPr>
          <a:xfrm flipH="1">
            <a:off x="3510117" y="3706763"/>
            <a:ext cx="2" cy="412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FCA4218-C480-9ECC-4BE7-11A7833A2F2D}"/>
              </a:ext>
            </a:extLst>
          </p:cNvPr>
          <p:cNvCxnSpPr>
            <a:stCxn id="11" idx="4"/>
            <a:endCxn id="13" idx="0"/>
          </p:cNvCxnSpPr>
          <p:nvPr/>
        </p:nvCxnSpPr>
        <p:spPr>
          <a:xfrm>
            <a:off x="5491322" y="3583859"/>
            <a:ext cx="0" cy="491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EE685928-4F37-5BD0-7D02-D647B50CE28D}"/>
                  </a:ext>
                </a:extLst>
              </p:cNvPr>
              <p:cNvSpPr txBox="1"/>
              <p:nvPr/>
            </p:nvSpPr>
            <p:spPr>
              <a:xfrm>
                <a:off x="7452865" y="4001741"/>
                <a:ext cx="4370907" cy="2692275"/>
              </a:xfrm>
              <a:prstGeom prst="rect">
                <a:avLst/>
              </a:prstGeom>
              <a:noFill/>
            </p:spPr>
            <p:txBody>
              <a:bodyPr wrap="square" rtlCol="0">
                <a:spAutoFit/>
              </a:bodyPr>
              <a:lstStyle/>
              <a:p>
                <a:r>
                  <a:rPr lang="en-IN" dirty="0"/>
                  <a:t>New ground formula after instantiation</a:t>
                </a:r>
              </a:p>
              <a:p>
                <a:pPr/>
                <a14:m>
                  <m:oMathPara xmlns:m="http://schemas.openxmlformats.org/officeDocument/2006/math">
                    <m:oMathParaPr>
                      <m:jc m:val="left"/>
                    </m:oMathParaPr>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𝐺</m:t>
                          </m:r>
                        </m:e>
                        <m:sup>
                          <m:r>
                            <a:rPr lang="en-IN" i="1">
                              <a:latin typeface="Cambria Math" panose="02040503050406030204" pitchFamily="18" charset="0"/>
                            </a:rPr>
                            <m:t>′</m:t>
                          </m:r>
                        </m:sup>
                      </m:sSup>
                      <m:r>
                        <a:rPr lang="en-IN" i="1">
                          <a:latin typeface="Cambria Math" panose="02040503050406030204" pitchFamily="18" charset="0"/>
                        </a:rPr>
                        <m:t>:</m:t>
                      </m:r>
                      <m:r>
                        <a:rPr lang="en-IN" i="1">
                          <a:latin typeface="Cambria Math" panose="02040503050406030204" pitchFamily="18" charset="0"/>
                        </a:rPr>
                        <m:t>𝑏</m:t>
                      </m:r>
                      <m:r>
                        <a:rPr lang="en-IN" i="1">
                          <a:latin typeface="Cambria Math" panose="02040503050406030204" pitchFamily="18" charset="0"/>
                        </a:rPr>
                        <m:t>=</m:t>
                      </m:r>
                      <m:r>
                        <a:rPr lang="en-IN" i="1">
                          <a:latin typeface="Cambria Math" panose="02040503050406030204" pitchFamily="18" charset="0"/>
                        </a:rPr>
                        <m:t>𝑐</m:t>
                      </m:r>
                      <m:r>
                        <a:rPr lang="en-IN" i="1">
                          <a:latin typeface="Cambria Math" panose="02040503050406030204" pitchFamily="18" charset="0"/>
                        </a:rPr>
                        <m:t>∧</m:t>
                      </m:r>
                    </m:oMath>
                  </m:oMathPara>
                </a14:m>
                <a:endParaRPr lang="en-I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h</m:t>
                          </m:r>
                          <m:d>
                            <m:dPr>
                              <m:ctrlPr>
                                <a:rPr lang="en-IN" i="1">
                                  <a:latin typeface="Cambria Math" panose="02040503050406030204" pitchFamily="18" charset="0"/>
                                </a:rPr>
                              </m:ctrlPr>
                            </m:dPr>
                            <m:e>
                              <m:r>
                                <a:rPr lang="en-IN" i="1">
                                  <a:latin typeface="Cambria Math" panose="02040503050406030204" pitchFamily="18" charset="0"/>
                                </a:rPr>
                                <m:t>𝑎</m:t>
                              </m:r>
                            </m:e>
                          </m:d>
                          <m:r>
                            <a:rPr lang="en-IN" i="1">
                              <a:latin typeface="Cambria Math" panose="02040503050406030204" pitchFamily="18" charset="0"/>
                            </a:rPr>
                            <m:t>,</m:t>
                          </m:r>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𝑐</m:t>
                              </m:r>
                            </m:e>
                          </m:d>
                        </m:e>
                      </m:d>
                      <m:r>
                        <a:rPr lang="en-IN" i="1">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𝑏</m:t>
                              </m:r>
                            </m:e>
                          </m:d>
                          <m:r>
                            <a:rPr lang="en-IN" i="1">
                              <a:latin typeface="Cambria Math" panose="02040503050406030204" pitchFamily="18" charset="0"/>
                            </a:rPr>
                            <m:t>,</m:t>
                          </m:r>
                          <m:r>
                            <a:rPr lang="en-IN" i="1">
                              <a:latin typeface="Cambria Math" panose="02040503050406030204" pitchFamily="18" charset="0"/>
                            </a:rPr>
                            <m:t>h</m:t>
                          </m:r>
                          <m:d>
                            <m:dPr>
                              <m:ctrlPr>
                                <a:rPr lang="en-IN" i="1">
                                  <a:latin typeface="Cambria Math" panose="02040503050406030204" pitchFamily="18" charset="0"/>
                                </a:rPr>
                              </m:ctrlPr>
                            </m:dPr>
                            <m:e>
                              <m:r>
                                <a:rPr lang="en-IN" i="1">
                                  <a:latin typeface="Cambria Math" panose="02040503050406030204" pitchFamily="18" charset="0"/>
                                </a:rPr>
                                <m:t>𝑎</m:t>
                              </m:r>
                            </m:e>
                          </m:d>
                        </m:e>
                      </m:d>
                      <m:r>
                        <a:rPr lang="en-IN" i="1">
                          <a:latin typeface="Cambria Math" panose="02040503050406030204" pitchFamily="18" charset="0"/>
                        </a:rPr>
                        <m:t>∧</m:t>
                      </m:r>
                    </m:oMath>
                  </m:oMathPara>
                </a14:m>
                <a:endParaRPr lang="en-I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h</m:t>
                          </m:r>
                          <m:d>
                            <m:dPr>
                              <m:ctrlPr>
                                <a:rPr lang="en-IN" i="1">
                                  <a:latin typeface="Cambria Math" panose="02040503050406030204" pitchFamily="18" charset="0"/>
                                </a:rPr>
                              </m:ctrlPr>
                            </m:dPr>
                            <m:e>
                              <m:r>
                                <a:rPr lang="en-IN" i="1">
                                  <a:latin typeface="Cambria Math" panose="02040503050406030204" pitchFamily="18" charset="0"/>
                                </a:rPr>
                                <m:t>𝑎</m:t>
                              </m:r>
                            </m:e>
                          </m:d>
                          <m:r>
                            <a:rPr lang="en-IN" i="1">
                              <a:latin typeface="Cambria Math" panose="02040503050406030204" pitchFamily="18" charset="0"/>
                            </a:rPr>
                            <m:t>,</m:t>
                          </m:r>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𝑐</m:t>
                              </m:r>
                            </m:e>
                          </m:d>
                        </m:e>
                      </m:d>
                      <m:r>
                        <a:rPr lang="en-IN" i="1">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𝑐</m:t>
                              </m:r>
                            </m:e>
                          </m:d>
                          <m:r>
                            <a:rPr lang="en-IN" i="1">
                              <a:latin typeface="Cambria Math" panose="02040503050406030204" pitchFamily="18" charset="0"/>
                            </a:rPr>
                            <m:t>, </m:t>
                          </m:r>
                          <m:r>
                            <a:rPr lang="en-IN" i="1">
                              <a:latin typeface="Cambria Math" panose="02040503050406030204" pitchFamily="18" charset="0"/>
                            </a:rPr>
                            <m:t>h</m:t>
                          </m:r>
                          <m:d>
                            <m:dPr>
                              <m:ctrlPr>
                                <a:rPr lang="en-IN" i="1">
                                  <a:latin typeface="Cambria Math" panose="02040503050406030204" pitchFamily="18" charset="0"/>
                                </a:rPr>
                              </m:ctrlPr>
                            </m:dPr>
                            <m:e>
                              <m:r>
                                <a:rPr lang="en-IN" i="1">
                                  <a:latin typeface="Cambria Math" panose="02040503050406030204" pitchFamily="18" charset="0"/>
                                </a:rPr>
                                <m:t>𝑎</m:t>
                              </m:r>
                            </m:e>
                          </m:d>
                        </m:e>
                      </m:d>
                      <m:r>
                        <a:rPr lang="en-IN" i="1">
                          <a:latin typeface="Cambria Math" panose="02040503050406030204" pitchFamily="18" charset="0"/>
                        </a:rPr>
                        <m:t>∧</m:t>
                      </m:r>
                    </m:oMath>
                  </m:oMathPara>
                </a14:m>
                <a:endParaRPr lang="en-I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𝑏</m:t>
                              </m:r>
                            </m:e>
                          </m:d>
                          <m:r>
                            <a:rPr lang="en-IN" i="1">
                              <a:latin typeface="Cambria Math" panose="02040503050406030204" pitchFamily="18" charset="0"/>
                            </a:rPr>
                            <m:t>,</m:t>
                          </m:r>
                          <m:r>
                            <a:rPr lang="en-IN" i="1">
                              <a:latin typeface="Cambria Math" panose="02040503050406030204" pitchFamily="18" charset="0"/>
                            </a:rPr>
                            <m:t>h</m:t>
                          </m:r>
                          <m:d>
                            <m:dPr>
                              <m:ctrlPr>
                                <a:rPr lang="en-IN" i="1">
                                  <a:latin typeface="Cambria Math" panose="02040503050406030204" pitchFamily="18" charset="0"/>
                                </a:rPr>
                              </m:ctrlPr>
                            </m:dPr>
                            <m:e>
                              <m:r>
                                <a:rPr lang="en-IN" i="1">
                                  <a:latin typeface="Cambria Math" panose="02040503050406030204" pitchFamily="18" charset="0"/>
                                </a:rPr>
                                <m:t>𝑎</m:t>
                              </m:r>
                            </m:e>
                          </m:d>
                        </m:e>
                      </m:d>
                      <m:r>
                        <a:rPr lang="en-IN" i="1">
                          <a:latin typeface="Cambria Math" panose="02040503050406030204" pitchFamily="18" charset="0"/>
                        </a:rPr>
                        <m:t>=</m:t>
                      </m:r>
                      <m:r>
                        <a:rPr lang="en-IN" i="1">
                          <a:latin typeface="Cambria Math" panose="02040503050406030204" pitchFamily="18" charset="0"/>
                        </a:rPr>
                        <m:t>𝑓</m:t>
                      </m:r>
                      <m:r>
                        <a:rPr lang="en-IN" i="1">
                          <a:latin typeface="Cambria Math" panose="02040503050406030204" pitchFamily="18" charset="0"/>
                        </a:rPr>
                        <m:t>(</m:t>
                      </m:r>
                      <m:r>
                        <a:rPr lang="en-IN" i="1">
                          <a:latin typeface="Cambria Math" panose="02040503050406030204" pitchFamily="18" charset="0"/>
                        </a:rPr>
                        <m:t>h</m:t>
                      </m:r>
                      <m:d>
                        <m:dPr>
                          <m:ctrlPr>
                            <a:rPr lang="en-IN" i="1">
                              <a:latin typeface="Cambria Math" panose="02040503050406030204" pitchFamily="18" charset="0"/>
                            </a:rPr>
                          </m:ctrlPr>
                        </m:dPr>
                        <m:e>
                          <m:r>
                            <a:rPr lang="en-IN" i="1">
                              <a:latin typeface="Cambria Math" panose="02040503050406030204" pitchFamily="18" charset="0"/>
                            </a:rPr>
                            <m:t>𝑎</m:t>
                          </m:r>
                        </m:e>
                      </m:d>
                      <m:r>
                        <a:rPr lang="en-IN" i="1">
                          <a:latin typeface="Cambria Math" panose="02040503050406030204" pitchFamily="18" charset="0"/>
                        </a:rPr>
                        <m:t>, </m:t>
                      </m:r>
                      <m:r>
                        <a:rPr lang="en-IN" i="1">
                          <a:latin typeface="Cambria Math" panose="02040503050406030204" pitchFamily="18" charset="0"/>
                        </a:rPr>
                        <m:t>𝑔</m:t>
                      </m:r>
                      <m:r>
                        <a:rPr lang="en-IN" i="1">
                          <a:latin typeface="Cambria Math" panose="02040503050406030204" pitchFamily="18" charset="0"/>
                        </a:rPr>
                        <m:t>(</m:t>
                      </m:r>
                      <m:r>
                        <a:rPr lang="en-IN" i="1">
                          <a:latin typeface="Cambria Math" panose="02040503050406030204" pitchFamily="18" charset="0"/>
                        </a:rPr>
                        <m:t>𝑏</m:t>
                      </m:r>
                      <m:r>
                        <a:rPr lang="en-IN" i="1">
                          <a:latin typeface="Cambria Math" panose="02040503050406030204" pitchFamily="18" charset="0"/>
                        </a:rPr>
                        <m:t>))</m:t>
                      </m:r>
                    </m:oMath>
                  </m:oMathPara>
                </a14:m>
                <a:endParaRPr lang="en-IN" dirty="0"/>
              </a:p>
              <a:p>
                <a:endParaRPr lang="en-IN" dirty="0"/>
              </a:p>
              <a:p>
                <a:r>
                  <a:rPr lang="en-IN" dirty="0"/>
                  <a:t>DAG for G’. </a:t>
                </a:r>
              </a:p>
              <a:p>
                <a:r>
                  <a:rPr lang="en-IN" dirty="0"/>
                  <a:t>Contradiction because 1 and 2 are in the same equivalence class.</a:t>
                </a:r>
              </a:p>
            </p:txBody>
          </p:sp>
        </mc:Choice>
        <mc:Fallback xmlns="">
          <p:sp>
            <p:nvSpPr>
              <p:cNvPr id="32" name="TextBox 31">
                <a:extLst>
                  <a:ext uri="{FF2B5EF4-FFF2-40B4-BE49-F238E27FC236}">
                    <a16:creationId xmlns:a16="http://schemas.microsoft.com/office/drawing/2014/main" id="{EE685928-4F37-5BD0-7D02-D647B50CE28D}"/>
                  </a:ext>
                </a:extLst>
              </p:cNvPr>
              <p:cNvSpPr txBox="1">
                <a:spLocks noRot="1" noChangeAspect="1" noMove="1" noResize="1" noEditPoints="1" noAdjustHandles="1" noChangeArrowheads="1" noChangeShapeType="1" noTextEdit="1"/>
              </p:cNvSpPr>
              <p:nvPr/>
            </p:nvSpPr>
            <p:spPr>
              <a:xfrm>
                <a:off x="7452865" y="4001741"/>
                <a:ext cx="4370907" cy="2692275"/>
              </a:xfrm>
              <a:prstGeom prst="rect">
                <a:avLst/>
              </a:prstGeom>
              <a:blipFill>
                <a:blip r:embed="rId2"/>
                <a:stretch>
                  <a:fillRect l="-1255" t="-1131" b="-2489"/>
                </a:stretch>
              </a:blipFill>
            </p:spPr>
            <p:txBody>
              <a:bodyPr/>
              <a:lstStyle/>
              <a:p>
                <a:r>
                  <a:rPr lang="en-IN">
                    <a:noFill/>
                  </a:rPr>
                  <a:t> </a:t>
                </a:r>
              </a:p>
            </p:txBody>
          </p:sp>
        </mc:Fallback>
      </mc:AlternateContent>
      <p:sp>
        <p:nvSpPr>
          <p:cNvPr id="33" name="TextBox 32">
            <a:extLst>
              <a:ext uri="{FF2B5EF4-FFF2-40B4-BE49-F238E27FC236}">
                <a16:creationId xmlns:a16="http://schemas.microsoft.com/office/drawing/2014/main" id="{1D153B52-D7CD-3AE4-F3B1-17A7B8DACD6C}"/>
              </a:ext>
            </a:extLst>
          </p:cNvPr>
          <p:cNvSpPr txBox="1"/>
          <p:nvPr/>
        </p:nvSpPr>
        <p:spPr>
          <a:xfrm>
            <a:off x="2349913" y="2300748"/>
            <a:ext cx="688257" cy="369332"/>
          </a:xfrm>
          <a:prstGeom prst="rect">
            <a:avLst/>
          </a:prstGeom>
          <a:noFill/>
        </p:spPr>
        <p:txBody>
          <a:bodyPr wrap="square" rtlCol="0">
            <a:spAutoFit/>
          </a:bodyPr>
          <a:lstStyle/>
          <a:p>
            <a:r>
              <a:rPr lang="en-IN" dirty="0"/>
              <a:t>1</a:t>
            </a:r>
          </a:p>
        </p:txBody>
      </p:sp>
      <p:sp>
        <p:nvSpPr>
          <p:cNvPr id="34" name="TextBox 33">
            <a:extLst>
              <a:ext uri="{FF2B5EF4-FFF2-40B4-BE49-F238E27FC236}">
                <a16:creationId xmlns:a16="http://schemas.microsoft.com/office/drawing/2014/main" id="{5CEE4683-A60D-328A-7706-CC517C133C16}"/>
              </a:ext>
            </a:extLst>
          </p:cNvPr>
          <p:cNvSpPr txBox="1"/>
          <p:nvPr/>
        </p:nvSpPr>
        <p:spPr>
          <a:xfrm>
            <a:off x="5697804" y="2207338"/>
            <a:ext cx="688257" cy="369332"/>
          </a:xfrm>
          <a:prstGeom prst="rect">
            <a:avLst/>
          </a:prstGeom>
          <a:noFill/>
        </p:spPr>
        <p:txBody>
          <a:bodyPr wrap="square" rtlCol="0">
            <a:spAutoFit/>
          </a:bodyPr>
          <a:lstStyle/>
          <a:p>
            <a:r>
              <a:rPr lang="en-IN" dirty="0"/>
              <a:t>2</a:t>
            </a:r>
          </a:p>
        </p:txBody>
      </p:sp>
      <p:cxnSp>
        <p:nvCxnSpPr>
          <p:cNvPr id="36" name="Connector: Curved 35">
            <a:extLst>
              <a:ext uri="{FF2B5EF4-FFF2-40B4-BE49-F238E27FC236}">
                <a16:creationId xmlns:a16="http://schemas.microsoft.com/office/drawing/2014/main" id="{11CD4B5C-57F5-55D1-D514-09101534DEB1}"/>
              </a:ext>
            </a:extLst>
          </p:cNvPr>
          <p:cNvCxnSpPr>
            <a:stCxn id="13" idx="2"/>
            <a:endCxn id="9" idx="6"/>
          </p:cNvCxnSpPr>
          <p:nvPr/>
        </p:nvCxnSpPr>
        <p:spPr>
          <a:xfrm rot="10800000" flipV="1">
            <a:off x="3785420" y="4321281"/>
            <a:ext cx="1430598" cy="44246"/>
          </a:xfrm>
          <a:prstGeom prst="curvedConnector3">
            <a:avLst/>
          </a:prstGeom>
          <a:ln>
            <a:solidFill>
              <a:srgbClr val="FF0000"/>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2783DD2B-0458-7981-65E5-A7057320FD80}"/>
              </a:ext>
            </a:extLst>
          </p:cNvPr>
          <p:cNvSpPr/>
          <p:nvPr/>
        </p:nvSpPr>
        <p:spPr>
          <a:xfrm>
            <a:off x="609584" y="2310579"/>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a:t>
            </a:r>
          </a:p>
        </p:txBody>
      </p:sp>
      <p:cxnSp>
        <p:nvCxnSpPr>
          <p:cNvPr id="31" name="Connector: Curved 30">
            <a:extLst>
              <a:ext uri="{FF2B5EF4-FFF2-40B4-BE49-F238E27FC236}">
                <a16:creationId xmlns:a16="http://schemas.microsoft.com/office/drawing/2014/main" id="{D1A714D6-C1B0-1C3F-C5B2-922C7AD91819}"/>
              </a:ext>
            </a:extLst>
          </p:cNvPr>
          <p:cNvCxnSpPr>
            <a:stCxn id="3" idx="3"/>
            <a:endCxn id="7" idx="1"/>
          </p:cNvCxnSpPr>
          <p:nvPr/>
        </p:nvCxnSpPr>
        <p:spPr>
          <a:xfrm rot="16200000" flipH="1">
            <a:off x="1724360" y="1696055"/>
            <a:ext cx="556948" cy="262523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or: Curved 36">
            <a:extLst>
              <a:ext uri="{FF2B5EF4-FFF2-40B4-BE49-F238E27FC236}">
                <a16:creationId xmlns:a16="http://schemas.microsoft.com/office/drawing/2014/main" id="{EE048487-F719-6520-D7F8-82DB142B439B}"/>
              </a:ext>
            </a:extLst>
          </p:cNvPr>
          <p:cNvCxnSpPr>
            <a:stCxn id="3" idx="5"/>
            <a:endCxn id="6" idx="0"/>
          </p:cNvCxnSpPr>
          <p:nvPr/>
        </p:nvCxnSpPr>
        <p:spPr>
          <a:xfrm rot="16200000" flipH="1">
            <a:off x="1428012" y="2381741"/>
            <a:ext cx="489869" cy="118678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D668D02F-F6D2-9910-B9C0-550B8B0BAA5B}"/>
              </a:ext>
            </a:extLst>
          </p:cNvPr>
          <p:cNvCxnSpPr>
            <a:stCxn id="3" idx="0"/>
            <a:endCxn id="4" idx="0"/>
          </p:cNvCxnSpPr>
          <p:nvPr/>
        </p:nvCxnSpPr>
        <p:spPr>
          <a:xfrm rot="5400000" flipH="1" flipV="1">
            <a:off x="1917285" y="1268352"/>
            <a:ext cx="9831" cy="2074624"/>
          </a:xfrm>
          <a:prstGeom prst="curvedConnector3">
            <a:avLst>
              <a:gd name="adj1" fmla="val 2425298"/>
            </a:avLst>
          </a:prstGeom>
          <a:ln>
            <a:solidFill>
              <a:srgbClr val="FF000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E4863014-9E3A-FDC3-C8C1-C0DCD1D0488C}"/>
              </a:ext>
            </a:extLst>
          </p:cNvPr>
          <p:cNvCxnSpPr>
            <a:endCxn id="4" idx="7"/>
          </p:cNvCxnSpPr>
          <p:nvPr/>
        </p:nvCxnSpPr>
        <p:spPr>
          <a:xfrm rot="10800000" flipV="1">
            <a:off x="3154181" y="2177843"/>
            <a:ext cx="3192549" cy="194900"/>
          </a:xfrm>
          <a:prstGeom prst="curvedConnector2">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F05965E-33AD-F7C0-8C66-9B65270E84A2}"/>
              </a:ext>
            </a:extLst>
          </p:cNvPr>
          <p:cNvCxnSpPr>
            <a:stCxn id="10" idx="3"/>
            <a:endCxn id="11" idx="0"/>
          </p:cNvCxnSpPr>
          <p:nvPr/>
        </p:nvCxnSpPr>
        <p:spPr>
          <a:xfrm flipH="1">
            <a:off x="5491322" y="2597462"/>
            <a:ext cx="660739" cy="494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Curved 18">
            <a:extLst>
              <a:ext uri="{FF2B5EF4-FFF2-40B4-BE49-F238E27FC236}">
                <a16:creationId xmlns:a16="http://schemas.microsoft.com/office/drawing/2014/main" id="{DC853927-E786-E2E1-44FA-B0F83345A1CD}"/>
              </a:ext>
            </a:extLst>
          </p:cNvPr>
          <p:cNvCxnSpPr>
            <a:stCxn id="10" idx="5"/>
            <a:endCxn id="6" idx="0"/>
          </p:cNvCxnSpPr>
          <p:nvPr/>
        </p:nvCxnSpPr>
        <p:spPr>
          <a:xfrm rot="5400000">
            <a:off x="4092565" y="771233"/>
            <a:ext cx="622604" cy="427506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2365E62-0266-0AB2-8261-8194360876FC}"/>
              </a:ext>
            </a:extLst>
          </p:cNvPr>
          <p:cNvSpPr/>
          <p:nvPr/>
        </p:nvSpPr>
        <p:spPr>
          <a:xfrm>
            <a:off x="7698671" y="2261417"/>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a:t>
            </a:r>
          </a:p>
        </p:txBody>
      </p:sp>
      <p:cxnSp>
        <p:nvCxnSpPr>
          <p:cNvPr id="40" name="Connector: Curved 39">
            <a:extLst>
              <a:ext uri="{FF2B5EF4-FFF2-40B4-BE49-F238E27FC236}">
                <a16:creationId xmlns:a16="http://schemas.microsoft.com/office/drawing/2014/main" id="{84605199-6334-65CD-DCF4-F3A5C199F792}"/>
              </a:ext>
            </a:extLst>
          </p:cNvPr>
          <p:cNvCxnSpPr>
            <a:stCxn id="35" idx="3"/>
            <a:endCxn id="6" idx="0"/>
          </p:cNvCxnSpPr>
          <p:nvPr/>
        </p:nvCxnSpPr>
        <p:spPr>
          <a:xfrm rot="5400000">
            <a:off x="4753306" y="194065"/>
            <a:ext cx="539031" cy="551297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Curved 42">
            <a:extLst>
              <a:ext uri="{FF2B5EF4-FFF2-40B4-BE49-F238E27FC236}">
                <a16:creationId xmlns:a16="http://schemas.microsoft.com/office/drawing/2014/main" id="{43BC0657-0456-2686-6391-DF3E26F291B7}"/>
              </a:ext>
            </a:extLst>
          </p:cNvPr>
          <p:cNvCxnSpPr>
            <a:stCxn id="35" idx="5"/>
            <a:endCxn id="11" idx="7"/>
          </p:cNvCxnSpPr>
          <p:nvPr/>
        </p:nvCxnSpPr>
        <p:spPr>
          <a:xfrm rot="5400000">
            <a:off x="6685714" y="1681312"/>
            <a:ext cx="483206" cy="248265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98BE006-12A1-32BE-AD32-AE6C7FB74CC8}"/>
              </a:ext>
            </a:extLst>
          </p:cNvPr>
          <p:cNvCxnSpPr>
            <a:stCxn id="11" idx="2"/>
            <a:endCxn id="7" idx="6"/>
          </p:cNvCxnSpPr>
          <p:nvPr/>
        </p:nvCxnSpPr>
        <p:spPr>
          <a:xfrm flipH="1">
            <a:off x="3785422" y="3338053"/>
            <a:ext cx="1430596" cy="122904"/>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82A813E0-AB19-8C30-EECA-137A417915A1}"/>
              </a:ext>
            </a:extLst>
          </p:cNvPr>
          <p:cNvCxnSpPr>
            <a:stCxn id="35" idx="1"/>
            <a:endCxn id="10" idx="7"/>
          </p:cNvCxnSpPr>
          <p:nvPr/>
        </p:nvCxnSpPr>
        <p:spPr>
          <a:xfrm rot="16200000" flipV="1">
            <a:off x="7118566" y="1672672"/>
            <a:ext cx="83573" cy="1237908"/>
          </a:xfrm>
          <a:prstGeom prst="curvedConnector3">
            <a:avLst>
              <a:gd name="adj1" fmla="val 459680"/>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1228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1A4CB-0443-1DFC-9A83-1443FA85B23E}"/>
              </a:ext>
            </a:extLst>
          </p:cNvPr>
          <p:cNvSpPr>
            <a:spLocks noGrp="1"/>
          </p:cNvSpPr>
          <p:nvPr>
            <p:ph type="title"/>
          </p:nvPr>
        </p:nvSpPr>
        <p:spPr/>
        <p:txBody>
          <a:bodyPr/>
          <a:lstStyle/>
          <a:p>
            <a:r>
              <a:rPr lang="en-IN" dirty="0"/>
              <a:t>Today’s topics</a:t>
            </a:r>
          </a:p>
        </p:txBody>
      </p:sp>
      <p:sp>
        <p:nvSpPr>
          <p:cNvPr id="3" name="Content Placeholder 2">
            <a:extLst>
              <a:ext uri="{FF2B5EF4-FFF2-40B4-BE49-F238E27FC236}">
                <a16:creationId xmlns:a16="http://schemas.microsoft.com/office/drawing/2014/main" id="{397083B8-9FE2-0CA3-4258-C0609FFA6B46}"/>
              </a:ext>
            </a:extLst>
          </p:cNvPr>
          <p:cNvSpPr>
            <a:spLocks noGrp="1"/>
          </p:cNvSpPr>
          <p:nvPr>
            <p:ph idx="1"/>
          </p:nvPr>
        </p:nvSpPr>
        <p:spPr/>
        <p:txBody>
          <a:bodyPr/>
          <a:lstStyle/>
          <a:p>
            <a:r>
              <a:rPr lang="en-IN" dirty="0"/>
              <a:t>Quantified formulas</a:t>
            </a:r>
          </a:p>
        </p:txBody>
      </p:sp>
    </p:spTree>
    <p:extLst>
      <p:ext uri="{BB962C8B-B14F-4D97-AF65-F5344CB8AC3E}">
        <p14:creationId xmlns:p14="http://schemas.microsoft.com/office/powerpoint/2010/main" val="3161715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85EBA-4AA6-CD5B-0667-6A4DB52A0B77}"/>
              </a:ext>
            </a:extLst>
          </p:cNvPr>
          <p:cNvSpPr>
            <a:spLocks noGrp="1"/>
          </p:cNvSpPr>
          <p:nvPr>
            <p:ph type="title"/>
          </p:nvPr>
        </p:nvSpPr>
        <p:spPr/>
        <p:txBody>
          <a:bodyPr/>
          <a:lstStyle/>
          <a:p>
            <a:r>
              <a:rPr lang="en-IN"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176E0D7-7E36-6412-7652-4779F7CBE9FB}"/>
                  </a:ext>
                </a:extLst>
              </p:cNvPr>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𝐺</m:t>
                      </m:r>
                      <m:r>
                        <a:rPr lang="en-IN" b="0" i="1" smtClean="0">
                          <a:latin typeface="Cambria Math" panose="02040503050406030204" pitchFamily="18" charset="0"/>
                        </a:rPr>
                        <m:t>:   </m:t>
                      </m:r>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e>
                          </m:d>
                        </m:e>
                      </m:d>
                      <m:r>
                        <a:rPr lang="en-IN" b="0" i="1" smtClean="0">
                          <a:latin typeface="Cambria Math" panose="02040503050406030204" pitchFamily="18" charset="0"/>
                        </a:rPr>
                        <m:t>=</m:t>
                      </m:r>
                      <m:r>
                        <a:rPr lang="en-IN" b="0" i="1" smtClean="0">
                          <a:latin typeface="Cambria Math" panose="02040503050406030204" pitchFamily="18" charset="0"/>
                        </a:rPr>
                        <m:t>𝑎</m:t>
                      </m:r>
                    </m:oMath>
                  </m:oMathPara>
                </a14:m>
                <a:endParaRPr lang="en-IN" dirty="0"/>
              </a:p>
              <a:p>
                <a:pPr marL="0" indent="0">
                  <a:buNone/>
                </a:pPr>
                <a:r>
                  <a:rPr lang="en-IN" b="0" dirty="0"/>
                  <a:t>Axioms: </a:t>
                </a: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r>
                        <a:rPr lang="en-IN" b="0" i="1" smtClean="0">
                          <a:latin typeface="Cambria Math" panose="02040503050406030204" pitchFamily="18" charset="0"/>
                        </a:rPr>
                        <m:t>𝑥</m:t>
                      </m:r>
                    </m:oMath>
                  </m:oMathPara>
                </a14:m>
                <a:endParaRPr lang="en-IN" dirty="0"/>
              </a:p>
              <a:p>
                <a:pPr marL="0" indent="0">
                  <a:buNone/>
                </a:pPr>
                <a14:m>
                  <m:oMathPara xmlns:m="http://schemas.openxmlformats.org/officeDocument/2006/math">
                    <m:oMathParaPr>
                      <m:jc m:val="left"/>
                    </m:oMathParaPr>
                    <m:oMath xmlns:m="http://schemas.openxmlformats.org/officeDocument/2006/math">
                      <m:r>
                        <a:rPr lang="en-IN" i="1" smtClean="0">
                          <a:latin typeface="Cambria Math" panose="02040503050406030204" pitchFamily="18" charset="0"/>
                        </a:rPr>
                        <m:t>∀</m:t>
                      </m:r>
                      <m:r>
                        <a:rPr lang="en-IN" i="1" smtClean="0">
                          <a:latin typeface="Cambria Math" panose="02040503050406030204" pitchFamily="18" charset="0"/>
                        </a:rPr>
                        <m:t>𝑥</m:t>
                      </m:r>
                      <m:r>
                        <a:rPr lang="en-IN" i="1" smtClean="0">
                          <a:latin typeface="Cambria Math" panose="02040503050406030204" pitchFamily="18" charset="0"/>
                        </a:rPr>
                        <m:t>.</m:t>
                      </m:r>
                      <m:r>
                        <a:rPr lang="en-IN" i="1" smtClean="0">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𝑥</m:t>
                              </m:r>
                            </m:e>
                          </m:d>
                        </m:e>
                      </m:d>
                      <m:r>
                        <a:rPr lang="en-IN" i="1">
                          <a:latin typeface="Cambria Math" panose="02040503050406030204" pitchFamily="18" charset="0"/>
                        </a:rPr>
                        <m:t>=</m:t>
                      </m:r>
                      <m:r>
                        <a:rPr lang="en-IN" i="1">
                          <a:latin typeface="Cambria Math" panose="02040503050406030204" pitchFamily="18" charset="0"/>
                        </a:rPr>
                        <m:t>𝑥</m:t>
                      </m:r>
                    </m:oMath>
                  </m:oMathPara>
                </a14:m>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F176E0D7-7E36-6412-7652-4779F7CBE9FB}"/>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IN">
                    <a:noFill/>
                  </a:rPr>
                  <a:t> </a:t>
                </a:r>
              </a:p>
            </p:txBody>
          </p:sp>
        </mc:Fallback>
      </mc:AlternateContent>
    </p:spTree>
    <p:extLst>
      <p:ext uri="{BB962C8B-B14F-4D97-AF65-F5344CB8AC3E}">
        <p14:creationId xmlns:p14="http://schemas.microsoft.com/office/powerpoint/2010/main" val="2245661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85EBA-4AA6-CD5B-0667-6A4DB52A0B77}"/>
              </a:ext>
            </a:extLst>
          </p:cNvPr>
          <p:cNvSpPr>
            <a:spLocks noGrp="1"/>
          </p:cNvSpPr>
          <p:nvPr>
            <p:ph type="title"/>
          </p:nvPr>
        </p:nvSpPr>
        <p:spPr/>
        <p:txBody>
          <a:bodyPr/>
          <a:lstStyle/>
          <a:p>
            <a:r>
              <a:rPr lang="en-IN" dirty="0"/>
              <a:t>Example</a:t>
            </a:r>
          </a:p>
        </p:txBody>
      </p:sp>
      <p:sp>
        <p:nvSpPr>
          <p:cNvPr id="6" name="Oval 5">
            <a:extLst>
              <a:ext uri="{FF2B5EF4-FFF2-40B4-BE49-F238E27FC236}">
                <a16:creationId xmlns:a16="http://schemas.microsoft.com/office/drawing/2014/main" id="{E7AD5D71-2775-5AF1-FD22-31C9EF6D54F2}"/>
              </a:ext>
            </a:extLst>
          </p:cNvPr>
          <p:cNvSpPr/>
          <p:nvPr/>
        </p:nvSpPr>
        <p:spPr>
          <a:xfrm>
            <a:off x="2561301" y="1951701"/>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g</a:t>
            </a:r>
          </a:p>
        </p:txBody>
      </p:sp>
      <p:sp>
        <p:nvSpPr>
          <p:cNvPr id="7" name="Oval 6">
            <a:extLst>
              <a:ext uri="{FF2B5EF4-FFF2-40B4-BE49-F238E27FC236}">
                <a16:creationId xmlns:a16="http://schemas.microsoft.com/office/drawing/2014/main" id="{3740B982-431E-BCB8-9A23-E8C71B0BB385}"/>
              </a:ext>
            </a:extLst>
          </p:cNvPr>
          <p:cNvSpPr/>
          <p:nvPr/>
        </p:nvSpPr>
        <p:spPr>
          <a:xfrm>
            <a:off x="2566217" y="2802193"/>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a:t>
            </a:r>
          </a:p>
        </p:txBody>
      </p:sp>
      <p:sp>
        <p:nvSpPr>
          <p:cNvPr id="8" name="Oval 7">
            <a:extLst>
              <a:ext uri="{FF2B5EF4-FFF2-40B4-BE49-F238E27FC236}">
                <a16:creationId xmlns:a16="http://schemas.microsoft.com/office/drawing/2014/main" id="{E8104C88-08A3-448F-9431-52400815AC16}"/>
              </a:ext>
            </a:extLst>
          </p:cNvPr>
          <p:cNvSpPr/>
          <p:nvPr/>
        </p:nvSpPr>
        <p:spPr>
          <a:xfrm>
            <a:off x="2571131" y="3741174"/>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g</a:t>
            </a:r>
          </a:p>
        </p:txBody>
      </p:sp>
      <p:sp>
        <p:nvSpPr>
          <p:cNvPr id="9" name="Oval 8">
            <a:extLst>
              <a:ext uri="{FF2B5EF4-FFF2-40B4-BE49-F238E27FC236}">
                <a16:creationId xmlns:a16="http://schemas.microsoft.com/office/drawing/2014/main" id="{35FBD7B2-F88F-C731-FD34-E8649C423D92}"/>
              </a:ext>
            </a:extLst>
          </p:cNvPr>
          <p:cNvSpPr/>
          <p:nvPr/>
        </p:nvSpPr>
        <p:spPr>
          <a:xfrm>
            <a:off x="2556382" y="4965292"/>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a:t>
            </a:r>
          </a:p>
        </p:txBody>
      </p:sp>
      <p:cxnSp>
        <p:nvCxnSpPr>
          <p:cNvPr id="11" name="Straight Arrow Connector 10">
            <a:extLst>
              <a:ext uri="{FF2B5EF4-FFF2-40B4-BE49-F238E27FC236}">
                <a16:creationId xmlns:a16="http://schemas.microsoft.com/office/drawing/2014/main" id="{3A21CFD8-6936-A963-6257-AD64BBE62FBF}"/>
              </a:ext>
            </a:extLst>
          </p:cNvPr>
          <p:cNvCxnSpPr>
            <a:stCxn id="6" idx="4"/>
            <a:endCxn id="7" idx="0"/>
          </p:cNvCxnSpPr>
          <p:nvPr/>
        </p:nvCxnSpPr>
        <p:spPr>
          <a:xfrm>
            <a:off x="2836605" y="2443314"/>
            <a:ext cx="4916" cy="358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3484704-A275-D19C-5572-0594E3C4621C}"/>
              </a:ext>
            </a:extLst>
          </p:cNvPr>
          <p:cNvCxnSpPr>
            <a:stCxn id="7" idx="4"/>
            <a:endCxn id="8" idx="0"/>
          </p:cNvCxnSpPr>
          <p:nvPr/>
        </p:nvCxnSpPr>
        <p:spPr>
          <a:xfrm>
            <a:off x="2841521" y="3293806"/>
            <a:ext cx="4914" cy="447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FB0C02A-ED18-AB04-D348-2E5638480E40}"/>
              </a:ext>
            </a:extLst>
          </p:cNvPr>
          <p:cNvCxnSpPr>
            <a:stCxn id="8" idx="4"/>
            <a:endCxn id="9" idx="0"/>
          </p:cNvCxnSpPr>
          <p:nvPr/>
        </p:nvCxnSpPr>
        <p:spPr>
          <a:xfrm flipH="1">
            <a:off x="2831686" y="4232787"/>
            <a:ext cx="14749" cy="732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5216974-9C58-8CB9-72C9-00007B8341DA}"/>
                  </a:ext>
                </a:extLst>
              </p:cNvPr>
              <p:cNvSpPr txBox="1"/>
              <p:nvPr/>
            </p:nvSpPr>
            <p:spPr>
              <a:xfrm>
                <a:off x="7452865" y="796411"/>
                <a:ext cx="4370907" cy="4659930"/>
              </a:xfrm>
              <a:prstGeom prst="rect">
                <a:avLst/>
              </a:prstGeom>
              <a:noFill/>
            </p:spPr>
            <p:txBody>
              <a:bodyPr wrap="square" rtlCol="0">
                <a:spAutoFit/>
              </a:bodyPr>
              <a:lstStyle/>
              <a:p>
                <a:r>
                  <a:rPr lang="en-IN" b="0" dirty="0"/>
                  <a:t>G: </a:t>
                </a:r>
                <a14:m>
                  <m:oMath xmlns:m="http://schemas.openxmlformats.org/officeDocument/2006/math">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𝑎</m:t>
                                </m:r>
                              </m:e>
                            </m:d>
                          </m:e>
                        </m:d>
                      </m:e>
                    </m:d>
                    <m:r>
                      <a:rPr lang="en-IN" i="1">
                        <a:latin typeface="Cambria Math" panose="02040503050406030204" pitchFamily="18" charset="0"/>
                      </a:rPr>
                      <m:t>=</m:t>
                    </m:r>
                    <m:r>
                      <a:rPr lang="en-IN" i="1">
                        <a:latin typeface="Cambria Math" panose="02040503050406030204" pitchFamily="18" charset="0"/>
                      </a:rPr>
                      <m:t>𝑎</m:t>
                    </m:r>
                  </m:oMath>
                </a14:m>
                <a:r>
                  <a:rPr lang="en-IN" dirty="0"/>
                  <a:t>  </a:t>
                </a:r>
                <a:endParaRPr lang="en-IN" b="0" dirty="0"/>
              </a:p>
              <a:p>
                <a:pPr/>
                <a14:m>
                  <m:oMathPara xmlns:m="http://schemas.openxmlformats.org/officeDocument/2006/math">
                    <m:oMathParaPr>
                      <m:jc m:val="left"/>
                    </m:oMathParaPr>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𝐺</m:t>
                          </m:r>
                        </m:e>
                        <m:sup>
                          <m:r>
                            <a:rPr lang="en-IN" b="0" i="1" smtClean="0">
                              <a:latin typeface="Cambria Math" panose="02040503050406030204" pitchFamily="18" charset="0"/>
                            </a:rPr>
                            <m:t>′</m:t>
                          </m:r>
                        </m:sup>
                      </m:sSup>
                      <m:r>
                        <a:rPr lang="en-IN" i="1">
                          <a:latin typeface="Cambria Math" panose="02040503050406030204" pitchFamily="18" charset="0"/>
                        </a:rPr>
                        <m:t>:</m:t>
                      </m:r>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𝑎</m:t>
                                  </m:r>
                                </m:e>
                              </m:d>
                            </m:e>
                          </m:d>
                        </m:e>
                      </m:d>
                      <m:r>
                        <a:rPr lang="en-IN" b="0" i="1" smtClean="0">
                          <a:latin typeface="Cambria Math" panose="02040503050406030204" pitchFamily="18" charset="0"/>
                        </a:rPr>
                        <m:t>≠</m:t>
                      </m:r>
                      <m:r>
                        <a:rPr lang="en-IN" i="1">
                          <a:latin typeface="Cambria Math" panose="02040503050406030204" pitchFamily="18" charset="0"/>
                        </a:rPr>
                        <m:t>𝑎</m:t>
                      </m:r>
                    </m:oMath>
                  </m:oMathPara>
                </a14:m>
                <a:endParaRPr lang="en-IN" dirty="0"/>
              </a:p>
              <a:p>
                <a:r>
                  <a:rPr lang="en-IN" dirty="0"/>
                  <a:t>DAG for </a:t>
                </a:r>
                <a14:m>
                  <m:oMath xmlns:m="http://schemas.openxmlformats.org/officeDocument/2006/math">
                    <m:r>
                      <a:rPr lang="en-IN" b="0" i="1" smtClean="0">
                        <a:latin typeface="Cambria Math" panose="02040503050406030204" pitchFamily="18" charset="0"/>
                      </a:rPr>
                      <m:t>𝐺</m:t>
                    </m:r>
                    <m:r>
                      <a:rPr lang="en-IN" b="0" i="1" smtClean="0">
                        <a:latin typeface="Cambria Math" panose="02040503050406030204" pitchFamily="18" charset="0"/>
                      </a:rPr>
                      <m:t>′</m:t>
                    </m:r>
                  </m:oMath>
                </a14:m>
                <a:endParaRPr lang="en-IN" dirty="0"/>
              </a:p>
              <a:p>
                <a:r>
                  <a:rPr lang="en-IN" b="0" dirty="0"/>
                  <a:t>Axioms: </a:t>
                </a:r>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r>
                        <a:rPr lang="en-IN" b="0" i="1" smtClean="0">
                          <a:latin typeface="Cambria Math" panose="02040503050406030204" pitchFamily="18" charset="0"/>
                        </a:rPr>
                        <m:t>𝑥</m:t>
                      </m:r>
                    </m:oMath>
                  </m:oMathPara>
                </a14:m>
                <a:endParaRPr lang="en-IN" b="0" dirty="0"/>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e>
                      </m:d>
                      <m:r>
                        <a:rPr lang="en-IN" b="0" i="1" smtClean="0">
                          <a:latin typeface="Cambria Math" panose="02040503050406030204" pitchFamily="18" charset="0"/>
                        </a:rPr>
                        <m:t>=</m:t>
                      </m:r>
                      <m:r>
                        <a:rPr lang="en-IN" b="0" i="1" smtClean="0">
                          <a:latin typeface="Cambria Math" panose="02040503050406030204" pitchFamily="18" charset="0"/>
                        </a:rPr>
                        <m:t>𝑥</m:t>
                      </m:r>
                    </m:oMath>
                  </m:oMathPara>
                </a14:m>
                <a:endParaRPr lang="en-IN" dirty="0"/>
              </a:p>
              <a:p>
                <a:endParaRPr lang="en-IN" dirty="0"/>
              </a:p>
              <a:p>
                <a:r>
                  <a:rPr lang="en-IN" dirty="0"/>
                  <a:t>Pattern matching using </a:t>
                </a:r>
                <a14:m>
                  <m:oMath xmlns:m="http://schemas.openxmlformats.org/officeDocument/2006/math">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oMath>
                </a14:m>
                <a:endParaRPr lang="en-IN" dirty="0"/>
              </a:p>
              <a:p>
                <a:endParaRPr lang="en-IN" dirty="0"/>
              </a:p>
              <a:p>
                <a:r>
                  <a:rPr lang="en-IN" dirty="0"/>
                  <a:t>Look at all nodes </a:t>
                </a:r>
                <a14:m>
                  <m:oMath xmlns:m="http://schemas.openxmlformats.org/officeDocument/2006/math">
                    <m:r>
                      <a:rPr lang="en-IN" b="0" i="1" smtClean="0">
                        <a:latin typeface="Cambria Math" panose="02040503050406030204" pitchFamily="18" charset="0"/>
                      </a:rPr>
                      <m:t>𝑓</m:t>
                    </m:r>
                  </m:oMath>
                </a14:m>
                <a:endParaRPr lang="en-IN" dirty="0"/>
              </a:p>
              <a:p>
                <a:r>
                  <a:rPr lang="en-IN" dirty="0"/>
                  <a:t>Node-1 matching.</a:t>
                </a:r>
              </a:p>
              <a:p>
                <a:r>
                  <a:rPr lang="en-IN" dirty="0"/>
                  <a:t>Replacement for x</a:t>
                </a:r>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𝑔</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m:t>
                      </m:r>
                    </m:oMath>
                  </m:oMathPara>
                </a14:m>
                <a:endParaRPr lang="en-IN" b="0" dirty="0"/>
              </a:p>
              <a:p>
                <a:r>
                  <a:rPr lang="en-IN" dirty="0"/>
                  <a:t>New ground formula after instantiation</a:t>
                </a:r>
              </a:p>
              <a:p>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𝐺</m:t>
                        </m:r>
                      </m:e>
                      <m:sup>
                        <m:r>
                          <a:rPr lang="en-IN" b="0" i="1" smtClean="0">
                            <a:latin typeface="Cambria Math" panose="02040503050406030204" pitchFamily="18" charset="0"/>
                          </a:rPr>
                          <m:t>′</m:t>
                        </m:r>
                      </m:sup>
                    </m:sSup>
                    <m:r>
                      <a:rPr lang="en-IN" i="1">
                        <a:latin typeface="Cambria Math" panose="02040503050406030204" pitchFamily="18" charset="0"/>
                      </a:rPr>
                      <m:t>:</m:t>
                    </m:r>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𝑎</m:t>
                                </m:r>
                              </m:e>
                            </m:d>
                          </m:e>
                        </m:d>
                      </m:e>
                    </m:d>
                    <m:r>
                      <a:rPr lang="en-IN" i="1">
                        <a:latin typeface="Cambria Math" panose="02040503050406030204" pitchFamily="18" charset="0"/>
                      </a:rPr>
                      <m:t>≠</m:t>
                    </m:r>
                    <m:r>
                      <a:rPr lang="en-IN" i="1">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e>
                    </m:d>
                    <m:r>
                      <a:rPr lang="en-IN" b="0" i="1" smtClean="0">
                        <a:latin typeface="Cambria Math" panose="02040503050406030204" pitchFamily="18" charset="0"/>
                      </a:rPr>
                      <m:t>=</m:t>
                    </m:r>
                    <m:r>
                      <a:rPr lang="en-IN" b="0" i="1" smtClean="0">
                        <a:latin typeface="Cambria Math" panose="02040503050406030204" pitchFamily="18" charset="0"/>
                      </a:rPr>
                      <m:t>𝑔</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m:t>
                    </m:r>
                  </m:oMath>
                </a14:m>
                <a:r>
                  <a:rPr lang="en-IN" dirty="0"/>
                  <a:t> </a:t>
                </a:r>
              </a:p>
            </p:txBody>
          </p:sp>
        </mc:Choice>
        <mc:Fallback xmlns="">
          <p:sp>
            <p:nvSpPr>
              <p:cNvPr id="16" name="TextBox 15">
                <a:extLst>
                  <a:ext uri="{FF2B5EF4-FFF2-40B4-BE49-F238E27FC236}">
                    <a16:creationId xmlns:a16="http://schemas.microsoft.com/office/drawing/2014/main" id="{45216974-9C58-8CB9-72C9-00007B8341DA}"/>
                  </a:ext>
                </a:extLst>
              </p:cNvPr>
              <p:cNvSpPr txBox="1">
                <a:spLocks noRot="1" noChangeAspect="1" noMove="1" noResize="1" noEditPoints="1" noAdjustHandles="1" noChangeArrowheads="1" noChangeShapeType="1" noTextEdit="1"/>
              </p:cNvSpPr>
              <p:nvPr/>
            </p:nvSpPr>
            <p:spPr>
              <a:xfrm>
                <a:off x="7452865" y="796411"/>
                <a:ext cx="4370907" cy="4659930"/>
              </a:xfrm>
              <a:prstGeom prst="rect">
                <a:avLst/>
              </a:prstGeom>
              <a:blipFill>
                <a:blip r:embed="rId2"/>
                <a:stretch>
                  <a:fillRect l="-1255"/>
                </a:stretch>
              </a:blipFill>
            </p:spPr>
            <p:txBody>
              <a:bodyPr/>
              <a:lstStyle/>
              <a:p>
                <a:r>
                  <a:rPr lang="en-IN">
                    <a:noFill/>
                  </a:rPr>
                  <a:t> </a:t>
                </a:r>
              </a:p>
            </p:txBody>
          </p:sp>
        </mc:Fallback>
      </mc:AlternateContent>
      <p:sp>
        <p:nvSpPr>
          <p:cNvPr id="17" name="TextBox 16">
            <a:extLst>
              <a:ext uri="{FF2B5EF4-FFF2-40B4-BE49-F238E27FC236}">
                <a16:creationId xmlns:a16="http://schemas.microsoft.com/office/drawing/2014/main" id="{C78AF511-05CA-BAB8-DA2D-E217C46A80F2}"/>
              </a:ext>
            </a:extLst>
          </p:cNvPr>
          <p:cNvSpPr txBox="1"/>
          <p:nvPr/>
        </p:nvSpPr>
        <p:spPr>
          <a:xfrm>
            <a:off x="2133602" y="2861188"/>
            <a:ext cx="688257" cy="369332"/>
          </a:xfrm>
          <a:prstGeom prst="rect">
            <a:avLst/>
          </a:prstGeom>
          <a:noFill/>
        </p:spPr>
        <p:txBody>
          <a:bodyPr wrap="square" rtlCol="0">
            <a:spAutoFit/>
          </a:bodyPr>
          <a:lstStyle/>
          <a:p>
            <a:r>
              <a:rPr lang="en-IN" dirty="0"/>
              <a:t>1</a:t>
            </a:r>
          </a:p>
        </p:txBody>
      </p:sp>
    </p:spTree>
    <p:extLst>
      <p:ext uri="{BB962C8B-B14F-4D97-AF65-F5344CB8AC3E}">
        <p14:creationId xmlns:p14="http://schemas.microsoft.com/office/powerpoint/2010/main" val="833209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85EBA-4AA6-CD5B-0667-6A4DB52A0B77}"/>
              </a:ext>
            </a:extLst>
          </p:cNvPr>
          <p:cNvSpPr>
            <a:spLocks noGrp="1"/>
          </p:cNvSpPr>
          <p:nvPr>
            <p:ph type="title"/>
          </p:nvPr>
        </p:nvSpPr>
        <p:spPr/>
        <p:txBody>
          <a:bodyPr/>
          <a:lstStyle/>
          <a:p>
            <a:r>
              <a:rPr lang="en-IN" dirty="0"/>
              <a:t>Example</a:t>
            </a:r>
          </a:p>
        </p:txBody>
      </p:sp>
      <p:sp>
        <p:nvSpPr>
          <p:cNvPr id="6" name="Oval 5">
            <a:extLst>
              <a:ext uri="{FF2B5EF4-FFF2-40B4-BE49-F238E27FC236}">
                <a16:creationId xmlns:a16="http://schemas.microsoft.com/office/drawing/2014/main" id="{E7AD5D71-2775-5AF1-FD22-31C9EF6D54F2}"/>
              </a:ext>
            </a:extLst>
          </p:cNvPr>
          <p:cNvSpPr/>
          <p:nvPr/>
        </p:nvSpPr>
        <p:spPr>
          <a:xfrm>
            <a:off x="2561301" y="1951701"/>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g</a:t>
            </a:r>
          </a:p>
        </p:txBody>
      </p:sp>
      <p:sp>
        <p:nvSpPr>
          <p:cNvPr id="7" name="Oval 6">
            <a:extLst>
              <a:ext uri="{FF2B5EF4-FFF2-40B4-BE49-F238E27FC236}">
                <a16:creationId xmlns:a16="http://schemas.microsoft.com/office/drawing/2014/main" id="{3740B982-431E-BCB8-9A23-E8C71B0BB385}"/>
              </a:ext>
            </a:extLst>
          </p:cNvPr>
          <p:cNvSpPr/>
          <p:nvPr/>
        </p:nvSpPr>
        <p:spPr>
          <a:xfrm>
            <a:off x="2566217" y="2802193"/>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a:t>
            </a:r>
          </a:p>
        </p:txBody>
      </p:sp>
      <p:sp>
        <p:nvSpPr>
          <p:cNvPr id="8" name="Oval 7">
            <a:extLst>
              <a:ext uri="{FF2B5EF4-FFF2-40B4-BE49-F238E27FC236}">
                <a16:creationId xmlns:a16="http://schemas.microsoft.com/office/drawing/2014/main" id="{E8104C88-08A3-448F-9431-52400815AC16}"/>
              </a:ext>
            </a:extLst>
          </p:cNvPr>
          <p:cNvSpPr/>
          <p:nvPr/>
        </p:nvSpPr>
        <p:spPr>
          <a:xfrm>
            <a:off x="2571131" y="3741174"/>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g</a:t>
            </a:r>
          </a:p>
        </p:txBody>
      </p:sp>
      <p:sp>
        <p:nvSpPr>
          <p:cNvPr id="9" name="Oval 8">
            <a:extLst>
              <a:ext uri="{FF2B5EF4-FFF2-40B4-BE49-F238E27FC236}">
                <a16:creationId xmlns:a16="http://schemas.microsoft.com/office/drawing/2014/main" id="{35FBD7B2-F88F-C731-FD34-E8649C423D92}"/>
              </a:ext>
            </a:extLst>
          </p:cNvPr>
          <p:cNvSpPr/>
          <p:nvPr/>
        </p:nvSpPr>
        <p:spPr>
          <a:xfrm>
            <a:off x="2556382" y="4965292"/>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a:t>
            </a:r>
          </a:p>
        </p:txBody>
      </p:sp>
      <p:cxnSp>
        <p:nvCxnSpPr>
          <p:cNvPr id="11" name="Straight Arrow Connector 10">
            <a:extLst>
              <a:ext uri="{FF2B5EF4-FFF2-40B4-BE49-F238E27FC236}">
                <a16:creationId xmlns:a16="http://schemas.microsoft.com/office/drawing/2014/main" id="{3A21CFD8-6936-A963-6257-AD64BBE62FBF}"/>
              </a:ext>
            </a:extLst>
          </p:cNvPr>
          <p:cNvCxnSpPr>
            <a:stCxn id="6" idx="4"/>
            <a:endCxn id="7" idx="0"/>
          </p:cNvCxnSpPr>
          <p:nvPr/>
        </p:nvCxnSpPr>
        <p:spPr>
          <a:xfrm>
            <a:off x="2836605" y="2443314"/>
            <a:ext cx="4916" cy="358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3484704-A275-D19C-5572-0594E3C4621C}"/>
              </a:ext>
            </a:extLst>
          </p:cNvPr>
          <p:cNvCxnSpPr>
            <a:stCxn id="7" idx="4"/>
            <a:endCxn id="8" idx="0"/>
          </p:cNvCxnSpPr>
          <p:nvPr/>
        </p:nvCxnSpPr>
        <p:spPr>
          <a:xfrm>
            <a:off x="2841521" y="3293806"/>
            <a:ext cx="4914" cy="447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FB0C02A-ED18-AB04-D348-2E5638480E40}"/>
              </a:ext>
            </a:extLst>
          </p:cNvPr>
          <p:cNvCxnSpPr>
            <a:stCxn id="8" idx="4"/>
            <a:endCxn id="9" idx="0"/>
          </p:cNvCxnSpPr>
          <p:nvPr/>
        </p:nvCxnSpPr>
        <p:spPr>
          <a:xfrm flipH="1">
            <a:off x="2831686" y="4232787"/>
            <a:ext cx="14749" cy="732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5216974-9C58-8CB9-72C9-00007B8341DA}"/>
                  </a:ext>
                </a:extLst>
              </p:cNvPr>
              <p:cNvSpPr txBox="1"/>
              <p:nvPr/>
            </p:nvSpPr>
            <p:spPr>
              <a:xfrm>
                <a:off x="7157885" y="806243"/>
                <a:ext cx="4656056" cy="4835042"/>
              </a:xfrm>
              <a:prstGeom prst="rect">
                <a:avLst/>
              </a:prstGeom>
              <a:noFill/>
            </p:spPr>
            <p:txBody>
              <a:bodyPr wrap="square" rtlCol="0">
                <a:spAutoFit/>
              </a:bodyPr>
              <a:lstStyle/>
              <a:p>
                <a14:m>
                  <m:oMath xmlns:m="http://schemas.openxmlformats.org/officeDocument/2006/math">
                    <m:sSup>
                      <m:sSupPr>
                        <m:ctrlPr>
                          <a:rPr lang="en-IN" i="1" smtClean="0">
                            <a:latin typeface="Cambria Math" panose="02040503050406030204" pitchFamily="18" charset="0"/>
                          </a:rPr>
                        </m:ctrlPr>
                      </m:sSupPr>
                      <m:e>
                        <m:r>
                          <a:rPr lang="en-IN" i="1">
                            <a:latin typeface="Cambria Math" panose="02040503050406030204" pitchFamily="18" charset="0"/>
                          </a:rPr>
                          <m:t>𝐺</m:t>
                        </m:r>
                      </m:e>
                      <m:sup>
                        <m:r>
                          <a:rPr lang="en-IN" i="1">
                            <a:latin typeface="Cambria Math" panose="02040503050406030204" pitchFamily="18" charset="0"/>
                          </a:rPr>
                          <m:t>′</m:t>
                        </m:r>
                      </m:sup>
                    </m:sSup>
                    <m:r>
                      <a:rPr lang="en-IN" i="1">
                        <a:latin typeface="Cambria Math" panose="02040503050406030204" pitchFamily="18" charset="0"/>
                      </a:rPr>
                      <m:t>:</m:t>
                    </m:r>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𝑎</m:t>
                                </m:r>
                              </m:e>
                            </m:d>
                          </m:e>
                        </m:d>
                      </m:e>
                    </m:d>
                    <m:r>
                      <a:rPr lang="en-IN" i="1">
                        <a:latin typeface="Cambria Math" panose="02040503050406030204" pitchFamily="18" charset="0"/>
                      </a:rPr>
                      <m:t>≠</m:t>
                    </m:r>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𝑎</m:t>
                            </m:r>
                          </m:e>
                        </m:d>
                      </m:e>
                    </m:d>
                    <m:r>
                      <a:rPr lang="en-IN" i="1">
                        <a:latin typeface="Cambria Math" panose="02040503050406030204" pitchFamily="18" charset="0"/>
                      </a:rPr>
                      <m:t>=</m:t>
                    </m:r>
                    <m:r>
                      <a:rPr lang="en-IN" i="1">
                        <a:latin typeface="Cambria Math" panose="02040503050406030204" pitchFamily="18" charset="0"/>
                      </a:rPr>
                      <m:t>𝑔</m:t>
                    </m:r>
                    <m:r>
                      <a:rPr lang="en-IN" i="1">
                        <a:latin typeface="Cambria Math" panose="02040503050406030204" pitchFamily="18" charset="0"/>
                      </a:rPr>
                      <m:t>(</m:t>
                    </m:r>
                    <m:r>
                      <a:rPr lang="en-IN" i="1">
                        <a:latin typeface="Cambria Math" panose="02040503050406030204" pitchFamily="18" charset="0"/>
                      </a:rPr>
                      <m:t>𝑎</m:t>
                    </m:r>
                    <m:r>
                      <a:rPr lang="en-IN" i="1">
                        <a:latin typeface="Cambria Math" panose="02040503050406030204" pitchFamily="18" charset="0"/>
                      </a:rPr>
                      <m:t>)</m:t>
                    </m:r>
                  </m:oMath>
                </a14:m>
                <a:r>
                  <a:rPr lang="en-IN" dirty="0"/>
                  <a:t> </a:t>
                </a:r>
              </a:p>
              <a:p>
                <a:r>
                  <a:rPr lang="en-IN" dirty="0"/>
                  <a:t>DAG for </a:t>
                </a:r>
                <a14:m>
                  <m:oMath xmlns:m="http://schemas.openxmlformats.org/officeDocument/2006/math">
                    <m:r>
                      <a:rPr lang="en-IN" b="0" i="1" smtClean="0">
                        <a:latin typeface="Cambria Math" panose="02040503050406030204" pitchFamily="18" charset="0"/>
                      </a:rPr>
                      <m:t>𝐺</m:t>
                    </m:r>
                    <m:r>
                      <a:rPr lang="en-IN" b="0" i="1" smtClean="0">
                        <a:latin typeface="Cambria Math" panose="02040503050406030204" pitchFamily="18" charset="0"/>
                      </a:rPr>
                      <m:t>′</m:t>
                    </m:r>
                  </m:oMath>
                </a14:m>
                <a:endParaRPr lang="en-IN" dirty="0"/>
              </a:p>
              <a:p>
                <a:r>
                  <a:rPr lang="en-IN" b="0" dirty="0"/>
                  <a:t>Axioms: </a:t>
                </a:r>
                <a:endParaRPr lang="en-IN"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 </m:t>
                      </m:r>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𝑥</m:t>
                          </m:r>
                        </m:e>
                      </m:d>
                      <m:r>
                        <a:rPr lang="en-IN" i="1">
                          <a:latin typeface="Cambria Math" panose="02040503050406030204" pitchFamily="18" charset="0"/>
                        </a:rPr>
                        <m:t>=</m:t>
                      </m:r>
                      <m:r>
                        <a:rPr lang="en-IN" i="1">
                          <a:latin typeface="Cambria Math" panose="02040503050406030204" pitchFamily="18" charset="0"/>
                        </a:rPr>
                        <m:t>𝑥</m:t>
                      </m:r>
                    </m:oMath>
                  </m:oMathPara>
                </a14:m>
                <a:endParaRPr lang="en-IN" dirty="0"/>
              </a:p>
              <a:p>
                <a:pPr/>
                <a14:m>
                  <m:oMathPara xmlns:m="http://schemas.openxmlformats.org/officeDocument/2006/math">
                    <m:oMathParaPr>
                      <m:jc m:val="left"/>
                    </m:oMathParaPr>
                    <m:oMath xmlns:m="http://schemas.openxmlformats.org/officeDocument/2006/math">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m:t>
                      </m:r>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𝑥</m:t>
                              </m:r>
                            </m:e>
                          </m:d>
                        </m:e>
                      </m:d>
                      <m:r>
                        <a:rPr lang="en-IN" i="1">
                          <a:latin typeface="Cambria Math" panose="02040503050406030204" pitchFamily="18" charset="0"/>
                        </a:rPr>
                        <m:t>=</m:t>
                      </m:r>
                      <m:r>
                        <a:rPr lang="en-IN" i="1">
                          <a:latin typeface="Cambria Math" panose="02040503050406030204" pitchFamily="18" charset="0"/>
                        </a:rPr>
                        <m:t>𝑥</m:t>
                      </m:r>
                    </m:oMath>
                  </m:oMathPara>
                </a14:m>
                <a:endParaRPr lang="en-IN" dirty="0"/>
              </a:p>
              <a:p>
                <a:endParaRPr lang="en-IN" dirty="0"/>
              </a:p>
              <a:p>
                <a:r>
                  <a:rPr lang="en-IN" dirty="0"/>
                  <a:t>Pattern matching using </a:t>
                </a:r>
                <a14:m>
                  <m:oMath xmlns:m="http://schemas.openxmlformats.org/officeDocument/2006/math">
                    <m:r>
                      <m:rPr>
                        <m:sty m:val="p"/>
                      </m:rPr>
                      <a:rPr lang="en-IN" b="0" i="0" smtClean="0">
                        <a:latin typeface="Cambria Math" panose="02040503050406030204" pitchFamily="18" charset="0"/>
                      </a:rPr>
                      <m:t>g</m:t>
                    </m:r>
                    <m:r>
                      <a:rPr lang="en-IN" b="0" i="1" smtClean="0">
                        <a:latin typeface="Cambria Math" panose="02040503050406030204" pitchFamily="18" charset="0"/>
                      </a:rPr>
                      <m:t>(</m:t>
                    </m:r>
                    <m:r>
                      <a:rPr lang="en-IN" b="0" i="1" smtClean="0">
                        <a:latin typeface="Cambria Math" panose="02040503050406030204" pitchFamily="18" charset="0"/>
                      </a:rPr>
                      <m:t>𝑔</m:t>
                    </m:r>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oMath>
                </a14:m>
                <a:endParaRPr lang="en-IN" dirty="0"/>
              </a:p>
              <a:p>
                <a:endParaRPr lang="en-IN" dirty="0"/>
              </a:p>
              <a:p>
                <a:r>
                  <a:rPr lang="en-IN" dirty="0"/>
                  <a:t>Look at all nodes </a:t>
                </a:r>
                <a14:m>
                  <m:oMath xmlns:m="http://schemas.openxmlformats.org/officeDocument/2006/math">
                    <m:r>
                      <a:rPr lang="en-IN" b="0" i="1" smtClean="0">
                        <a:latin typeface="Cambria Math" panose="02040503050406030204" pitchFamily="18" charset="0"/>
                      </a:rPr>
                      <m:t>𝑔</m:t>
                    </m:r>
                  </m:oMath>
                </a14:m>
                <a:endParaRPr lang="en-IN" dirty="0"/>
              </a:p>
              <a:p>
                <a:r>
                  <a:rPr lang="en-IN" dirty="0"/>
                  <a:t>Node-3 not matching.</a:t>
                </a:r>
              </a:p>
              <a:p>
                <a:r>
                  <a:rPr lang="en-IN" dirty="0"/>
                  <a:t>Node-2 matching (g is in f’s equivalence class).</a:t>
                </a:r>
              </a:p>
              <a:p>
                <a:r>
                  <a:rPr lang="en-IN" dirty="0"/>
                  <a:t>Replacement for </a:t>
                </a:r>
                <a14:m>
                  <m:oMath xmlns:m="http://schemas.openxmlformats.org/officeDocument/2006/math">
                    <m:r>
                      <a:rPr lang="en-IN" i="1" dirty="0" smtClean="0">
                        <a:latin typeface="Cambria Math" panose="02040503050406030204" pitchFamily="18" charset="0"/>
                      </a:rPr>
                      <m:t>𝑥</m:t>
                    </m:r>
                  </m:oMath>
                </a14:m>
                <a:endParaRPr lang="en-IN" dirty="0"/>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𝑎</m:t>
                      </m:r>
                    </m:oMath>
                  </m:oMathPara>
                </a14:m>
                <a:endParaRPr lang="en-IN" b="0" dirty="0"/>
              </a:p>
              <a:p>
                <a:r>
                  <a:rPr lang="en-IN" dirty="0"/>
                  <a:t>New ground formula after instantiation</a:t>
                </a:r>
              </a:p>
              <a:p>
                <a:pPr/>
                <a14:m>
                  <m:oMathPara xmlns:m="http://schemas.openxmlformats.org/officeDocument/2006/math">
                    <m:oMathParaPr>
                      <m:jc m:val="centerGroup"/>
                    </m:oMathParaPr>
                    <m:oMath xmlns:m="http://schemas.openxmlformats.org/officeDocument/2006/math">
                      <m:sSup>
                        <m:sSupPr>
                          <m:ctrlPr>
                            <a:rPr lang="en-IN" i="1" smtClean="0">
                              <a:latin typeface="Cambria Math" panose="02040503050406030204" pitchFamily="18" charset="0"/>
                            </a:rPr>
                          </m:ctrlPr>
                        </m:sSupPr>
                        <m:e>
                          <m:r>
                            <a:rPr lang="en-IN" i="1">
                              <a:latin typeface="Cambria Math" panose="02040503050406030204" pitchFamily="18" charset="0"/>
                            </a:rPr>
                            <m:t>𝐺</m:t>
                          </m:r>
                        </m:e>
                        <m:sup>
                          <m:r>
                            <a:rPr lang="en-IN" i="1">
                              <a:latin typeface="Cambria Math" panose="02040503050406030204" pitchFamily="18" charset="0"/>
                            </a:rPr>
                            <m:t>′</m:t>
                          </m:r>
                        </m:sup>
                      </m:sSup>
                      <m:r>
                        <a:rPr lang="en-IN" i="1">
                          <a:latin typeface="Cambria Math" panose="02040503050406030204" pitchFamily="18" charset="0"/>
                        </a:rPr>
                        <m:t>:</m:t>
                      </m:r>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𝑎</m:t>
                                  </m:r>
                                </m:e>
                              </m:d>
                            </m:e>
                          </m:d>
                        </m:e>
                      </m:d>
                      <m:r>
                        <a:rPr lang="en-IN" i="1">
                          <a:latin typeface="Cambria Math" panose="02040503050406030204" pitchFamily="18" charset="0"/>
                        </a:rPr>
                        <m:t>≠</m:t>
                      </m:r>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𝑎</m:t>
                              </m:r>
                            </m:e>
                          </m:d>
                        </m:e>
                      </m:d>
                      <m:r>
                        <a:rPr lang="en-IN" i="1">
                          <a:latin typeface="Cambria Math" panose="02040503050406030204" pitchFamily="18" charset="0"/>
                        </a:rPr>
                        <m:t>=</m:t>
                      </m:r>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𝑎</m:t>
                          </m:r>
                        </m:e>
                      </m:d>
                      <m:r>
                        <a:rPr lang="en-IN" b="0" i="1" smtClean="0">
                          <a:latin typeface="Cambria Math" panose="02040503050406030204" pitchFamily="18" charset="0"/>
                        </a:rPr>
                        <m:t>∧</m:t>
                      </m:r>
                    </m:oMath>
                  </m:oMathPara>
                </a14:m>
                <a:endParaRPr lang="en-IN" b="0" dirty="0"/>
              </a:p>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e>
                      </m:d>
                      <m:r>
                        <a:rPr lang="en-IN" b="0" i="1" smtClean="0">
                          <a:latin typeface="Cambria Math" panose="02040503050406030204" pitchFamily="18" charset="0"/>
                        </a:rPr>
                        <m:t>=</m:t>
                      </m:r>
                      <m:r>
                        <a:rPr lang="en-IN" b="0" i="1" smtClean="0">
                          <a:latin typeface="Cambria Math" panose="02040503050406030204" pitchFamily="18" charset="0"/>
                        </a:rPr>
                        <m:t>𝑎</m:t>
                      </m:r>
                    </m:oMath>
                  </m:oMathPara>
                </a14:m>
                <a:endParaRPr lang="en-IN" dirty="0"/>
              </a:p>
            </p:txBody>
          </p:sp>
        </mc:Choice>
        <mc:Fallback xmlns="">
          <p:sp>
            <p:nvSpPr>
              <p:cNvPr id="16" name="TextBox 15">
                <a:extLst>
                  <a:ext uri="{FF2B5EF4-FFF2-40B4-BE49-F238E27FC236}">
                    <a16:creationId xmlns:a16="http://schemas.microsoft.com/office/drawing/2014/main" id="{45216974-9C58-8CB9-72C9-00007B8341DA}"/>
                  </a:ext>
                </a:extLst>
              </p:cNvPr>
              <p:cNvSpPr txBox="1">
                <a:spLocks noRot="1" noChangeAspect="1" noMove="1" noResize="1" noEditPoints="1" noAdjustHandles="1" noChangeArrowheads="1" noChangeShapeType="1" noTextEdit="1"/>
              </p:cNvSpPr>
              <p:nvPr/>
            </p:nvSpPr>
            <p:spPr>
              <a:xfrm>
                <a:off x="7157885" y="806243"/>
                <a:ext cx="4656056" cy="4835042"/>
              </a:xfrm>
              <a:prstGeom prst="rect">
                <a:avLst/>
              </a:prstGeom>
              <a:blipFill>
                <a:blip r:embed="rId2"/>
                <a:stretch>
                  <a:fillRect l="-1047" b="-126"/>
                </a:stretch>
              </a:blipFill>
            </p:spPr>
            <p:txBody>
              <a:bodyPr/>
              <a:lstStyle/>
              <a:p>
                <a:r>
                  <a:rPr lang="en-IN">
                    <a:noFill/>
                  </a:rPr>
                  <a:t> </a:t>
                </a:r>
              </a:p>
            </p:txBody>
          </p:sp>
        </mc:Fallback>
      </mc:AlternateContent>
      <p:sp>
        <p:nvSpPr>
          <p:cNvPr id="17" name="TextBox 16">
            <a:extLst>
              <a:ext uri="{FF2B5EF4-FFF2-40B4-BE49-F238E27FC236}">
                <a16:creationId xmlns:a16="http://schemas.microsoft.com/office/drawing/2014/main" id="{C78AF511-05CA-BAB8-DA2D-E217C46A80F2}"/>
              </a:ext>
            </a:extLst>
          </p:cNvPr>
          <p:cNvSpPr txBox="1"/>
          <p:nvPr/>
        </p:nvSpPr>
        <p:spPr>
          <a:xfrm>
            <a:off x="2133602" y="2861188"/>
            <a:ext cx="688257" cy="369332"/>
          </a:xfrm>
          <a:prstGeom prst="rect">
            <a:avLst/>
          </a:prstGeom>
          <a:noFill/>
        </p:spPr>
        <p:txBody>
          <a:bodyPr wrap="square" rtlCol="0">
            <a:spAutoFit/>
          </a:bodyPr>
          <a:lstStyle/>
          <a:p>
            <a:r>
              <a:rPr lang="en-IN" dirty="0"/>
              <a:t>1</a:t>
            </a:r>
          </a:p>
        </p:txBody>
      </p:sp>
      <p:cxnSp>
        <p:nvCxnSpPr>
          <p:cNvPr id="4" name="Connector: Curved 3">
            <a:extLst>
              <a:ext uri="{FF2B5EF4-FFF2-40B4-BE49-F238E27FC236}">
                <a16:creationId xmlns:a16="http://schemas.microsoft.com/office/drawing/2014/main" id="{4BE12E5E-3A61-2C5E-264C-8883E6F80537}"/>
              </a:ext>
            </a:extLst>
          </p:cNvPr>
          <p:cNvCxnSpPr>
            <a:stCxn id="7" idx="6"/>
            <a:endCxn id="8" idx="6"/>
          </p:cNvCxnSpPr>
          <p:nvPr/>
        </p:nvCxnSpPr>
        <p:spPr>
          <a:xfrm>
            <a:off x="3116824" y="3048000"/>
            <a:ext cx="4914" cy="938981"/>
          </a:xfrm>
          <a:prstGeom prst="curvedConnector3">
            <a:avLst>
              <a:gd name="adj1" fmla="val 4752015"/>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4AA1737-C3DD-E393-2999-FC3B955A4E64}"/>
              </a:ext>
            </a:extLst>
          </p:cNvPr>
          <p:cNvSpPr txBox="1"/>
          <p:nvPr/>
        </p:nvSpPr>
        <p:spPr>
          <a:xfrm>
            <a:off x="2118854" y="1971366"/>
            <a:ext cx="688257" cy="369332"/>
          </a:xfrm>
          <a:prstGeom prst="rect">
            <a:avLst/>
          </a:prstGeom>
          <a:noFill/>
        </p:spPr>
        <p:txBody>
          <a:bodyPr wrap="square" rtlCol="0">
            <a:spAutoFit/>
          </a:bodyPr>
          <a:lstStyle/>
          <a:p>
            <a:r>
              <a:rPr lang="en-IN" dirty="0"/>
              <a:t>2</a:t>
            </a:r>
          </a:p>
        </p:txBody>
      </p:sp>
      <p:sp>
        <p:nvSpPr>
          <p:cNvPr id="10" name="TextBox 9">
            <a:extLst>
              <a:ext uri="{FF2B5EF4-FFF2-40B4-BE49-F238E27FC236}">
                <a16:creationId xmlns:a16="http://schemas.microsoft.com/office/drawing/2014/main" id="{BE741A5F-F87E-D271-E669-3E09CC973E14}"/>
              </a:ext>
            </a:extLst>
          </p:cNvPr>
          <p:cNvSpPr txBox="1"/>
          <p:nvPr/>
        </p:nvSpPr>
        <p:spPr>
          <a:xfrm>
            <a:off x="2143434" y="3785420"/>
            <a:ext cx="688257" cy="369332"/>
          </a:xfrm>
          <a:prstGeom prst="rect">
            <a:avLst/>
          </a:prstGeom>
          <a:noFill/>
        </p:spPr>
        <p:txBody>
          <a:bodyPr wrap="square" rtlCol="0">
            <a:spAutoFit/>
          </a:bodyPr>
          <a:lstStyle/>
          <a:p>
            <a:r>
              <a:rPr lang="en-IN" dirty="0"/>
              <a:t>3</a:t>
            </a:r>
          </a:p>
        </p:txBody>
      </p:sp>
    </p:spTree>
    <p:extLst>
      <p:ext uri="{BB962C8B-B14F-4D97-AF65-F5344CB8AC3E}">
        <p14:creationId xmlns:p14="http://schemas.microsoft.com/office/powerpoint/2010/main" val="28486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85EBA-4AA6-CD5B-0667-6A4DB52A0B77}"/>
              </a:ext>
            </a:extLst>
          </p:cNvPr>
          <p:cNvSpPr>
            <a:spLocks noGrp="1"/>
          </p:cNvSpPr>
          <p:nvPr>
            <p:ph type="title"/>
          </p:nvPr>
        </p:nvSpPr>
        <p:spPr/>
        <p:txBody>
          <a:bodyPr/>
          <a:lstStyle/>
          <a:p>
            <a:r>
              <a:rPr lang="en-IN" dirty="0"/>
              <a:t>Example</a:t>
            </a:r>
          </a:p>
        </p:txBody>
      </p:sp>
      <p:sp>
        <p:nvSpPr>
          <p:cNvPr id="6" name="Oval 5">
            <a:extLst>
              <a:ext uri="{FF2B5EF4-FFF2-40B4-BE49-F238E27FC236}">
                <a16:creationId xmlns:a16="http://schemas.microsoft.com/office/drawing/2014/main" id="{E7AD5D71-2775-5AF1-FD22-31C9EF6D54F2}"/>
              </a:ext>
            </a:extLst>
          </p:cNvPr>
          <p:cNvSpPr/>
          <p:nvPr/>
        </p:nvSpPr>
        <p:spPr>
          <a:xfrm>
            <a:off x="2561301" y="1951701"/>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g</a:t>
            </a:r>
          </a:p>
        </p:txBody>
      </p:sp>
      <p:sp>
        <p:nvSpPr>
          <p:cNvPr id="7" name="Oval 6">
            <a:extLst>
              <a:ext uri="{FF2B5EF4-FFF2-40B4-BE49-F238E27FC236}">
                <a16:creationId xmlns:a16="http://schemas.microsoft.com/office/drawing/2014/main" id="{3740B982-431E-BCB8-9A23-E8C71B0BB385}"/>
              </a:ext>
            </a:extLst>
          </p:cNvPr>
          <p:cNvSpPr/>
          <p:nvPr/>
        </p:nvSpPr>
        <p:spPr>
          <a:xfrm>
            <a:off x="2566217" y="2802193"/>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a:t>
            </a:r>
          </a:p>
        </p:txBody>
      </p:sp>
      <p:sp>
        <p:nvSpPr>
          <p:cNvPr id="8" name="Oval 7">
            <a:extLst>
              <a:ext uri="{FF2B5EF4-FFF2-40B4-BE49-F238E27FC236}">
                <a16:creationId xmlns:a16="http://schemas.microsoft.com/office/drawing/2014/main" id="{E8104C88-08A3-448F-9431-52400815AC16}"/>
              </a:ext>
            </a:extLst>
          </p:cNvPr>
          <p:cNvSpPr/>
          <p:nvPr/>
        </p:nvSpPr>
        <p:spPr>
          <a:xfrm>
            <a:off x="2571131" y="3741174"/>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g</a:t>
            </a:r>
          </a:p>
        </p:txBody>
      </p:sp>
      <p:sp>
        <p:nvSpPr>
          <p:cNvPr id="9" name="Oval 8">
            <a:extLst>
              <a:ext uri="{FF2B5EF4-FFF2-40B4-BE49-F238E27FC236}">
                <a16:creationId xmlns:a16="http://schemas.microsoft.com/office/drawing/2014/main" id="{35FBD7B2-F88F-C731-FD34-E8649C423D92}"/>
              </a:ext>
            </a:extLst>
          </p:cNvPr>
          <p:cNvSpPr/>
          <p:nvPr/>
        </p:nvSpPr>
        <p:spPr>
          <a:xfrm>
            <a:off x="2556382" y="4965292"/>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a:t>
            </a:r>
          </a:p>
        </p:txBody>
      </p:sp>
      <p:cxnSp>
        <p:nvCxnSpPr>
          <p:cNvPr id="11" name="Straight Arrow Connector 10">
            <a:extLst>
              <a:ext uri="{FF2B5EF4-FFF2-40B4-BE49-F238E27FC236}">
                <a16:creationId xmlns:a16="http://schemas.microsoft.com/office/drawing/2014/main" id="{3A21CFD8-6936-A963-6257-AD64BBE62FBF}"/>
              </a:ext>
            </a:extLst>
          </p:cNvPr>
          <p:cNvCxnSpPr>
            <a:stCxn id="6" idx="4"/>
            <a:endCxn id="7" idx="0"/>
          </p:cNvCxnSpPr>
          <p:nvPr/>
        </p:nvCxnSpPr>
        <p:spPr>
          <a:xfrm>
            <a:off x="2836605" y="2443314"/>
            <a:ext cx="4916" cy="358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3484704-A275-D19C-5572-0594E3C4621C}"/>
              </a:ext>
            </a:extLst>
          </p:cNvPr>
          <p:cNvCxnSpPr>
            <a:stCxn id="7" idx="4"/>
            <a:endCxn id="8" idx="0"/>
          </p:cNvCxnSpPr>
          <p:nvPr/>
        </p:nvCxnSpPr>
        <p:spPr>
          <a:xfrm>
            <a:off x="2841521" y="3293806"/>
            <a:ext cx="4914" cy="447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FB0C02A-ED18-AB04-D348-2E5638480E40}"/>
              </a:ext>
            </a:extLst>
          </p:cNvPr>
          <p:cNvCxnSpPr>
            <a:stCxn id="8" idx="4"/>
            <a:endCxn id="9" idx="0"/>
          </p:cNvCxnSpPr>
          <p:nvPr/>
        </p:nvCxnSpPr>
        <p:spPr>
          <a:xfrm flipH="1">
            <a:off x="2831686" y="4232787"/>
            <a:ext cx="14749" cy="732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5216974-9C58-8CB9-72C9-00007B8341DA}"/>
                  </a:ext>
                </a:extLst>
              </p:cNvPr>
              <p:cNvSpPr txBox="1"/>
              <p:nvPr/>
            </p:nvSpPr>
            <p:spPr>
              <a:xfrm>
                <a:off x="7157885" y="806243"/>
                <a:ext cx="4656056" cy="192751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IN" i="1" smtClean="0">
                              <a:latin typeface="Cambria Math" panose="02040503050406030204" pitchFamily="18" charset="0"/>
                            </a:rPr>
                          </m:ctrlPr>
                        </m:sSupPr>
                        <m:e>
                          <m:r>
                            <a:rPr lang="en-IN" i="1">
                              <a:latin typeface="Cambria Math" panose="02040503050406030204" pitchFamily="18" charset="0"/>
                            </a:rPr>
                            <m:t>𝐺</m:t>
                          </m:r>
                        </m:e>
                        <m:sup>
                          <m:r>
                            <a:rPr lang="en-IN" i="1">
                              <a:latin typeface="Cambria Math" panose="02040503050406030204" pitchFamily="18" charset="0"/>
                            </a:rPr>
                            <m:t>′</m:t>
                          </m:r>
                        </m:sup>
                      </m:sSup>
                      <m:r>
                        <a:rPr lang="en-IN" i="1">
                          <a:latin typeface="Cambria Math" panose="02040503050406030204" pitchFamily="18" charset="0"/>
                        </a:rPr>
                        <m:t>:</m:t>
                      </m:r>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𝑎</m:t>
                                  </m:r>
                                </m:e>
                              </m:d>
                            </m:e>
                          </m:d>
                        </m:e>
                      </m:d>
                      <m:r>
                        <a:rPr lang="en-IN" i="1">
                          <a:latin typeface="Cambria Math" panose="02040503050406030204" pitchFamily="18" charset="0"/>
                        </a:rPr>
                        <m:t>≠</m:t>
                      </m:r>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𝑎</m:t>
                              </m:r>
                            </m:e>
                          </m:d>
                        </m:e>
                      </m:d>
                      <m:r>
                        <a:rPr lang="en-IN" i="1">
                          <a:latin typeface="Cambria Math" panose="02040503050406030204" pitchFamily="18" charset="0"/>
                        </a:rPr>
                        <m:t>=</m:t>
                      </m:r>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𝑎</m:t>
                          </m:r>
                        </m:e>
                      </m:d>
                      <m:r>
                        <a:rPr lang="en-IN" i="1">
                          <a:latin typeface="Cambria Math" panose="02040503050406030204" pitchFamily="18" charset="0"/>
                        </a:rPr>
                        <m:t>∧</m:t>
                      </m:r>
                    </m:oMath>
                  </m:oMathPara>
                </a14:m>
                <a:endParaRPr lang="en-IN" dirty="0"/>
              </a:p>
              <a:p>
                <a:r>
                  <a:rPr lang="en-IN" dirty="0"/>
                  <a:t>      </a:t>
                </a:r>
                <a14:m>
                  <m:oMath xmlns:m="http://schemas.openxmlformats.org/officeDocument/2006/math">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𝑎</m:t>
                            </m:r>
                          </m:e>
                        </m:d>
                      </m:e>
                    </m:d>
                    <m:r>
                      <a:rPr lang="en-IN" i="1">
                        <a:latin typeface="Cambria Math" panose="02040503050406030204" pitchFamily="18" charset="0"/>
                      </a:rPr>
                      <m:t>=</m:t>
                    </m:r>
                    <m:r>
                      <a:rPr lang="en-IN" b="0" i="1" smtClean="0">
                        <a:latin typeface="Cambria Math" panose="02040503050406030204" pitchFamily="18" charset="0"/>
                      </a:rPr>
                      <m:t>𝑎</m:t>
                    </m:r>
                  </m:oMath>
                </a14:m>
                <a:endParaRPr lang="en-IN" dirty="0"/>
              </a:p>
              <a:p>
                <a:endParaRPr lang="en-IN" dirty="0"/>
              </a:p>
              <a:p>
                <a:r>
                  <a:rPr lang="en-IN" dirty="0"/>
                  <a:t>DAG for </a:t>
                </a:r>
                <a14:m>
                  <m:oMath xmlns:m="http://schemas.openxmlformats.org/officeDocument/2006/math">
                    <m:r>
                      <a:rPr lang="en-IN" b="0" i="1" smtClean="0">
                        <a:latin typeface="Cambria Math" panose="02040503050406030204" pitchFamily="18" charset="0"/>
                      </a:rPr>
                      <m:t>𝐺</m:t>
                    </m:r>
                    <m:r>
                      <a:rPr lang="en-IN" b="0" i="1" smtClean="0">
                        <a:latin typeface="Cambria Math" panose="02040503050406030204" pitchFamily="18" charset="0"/>
                      </a:rPr>
                      <m:t>′</m:t>
                    </m:r>
                  </m:oMath>
                </a14:m>
                <a:endParaRPr lang="en-IN" dirty="0"/>
              </a:p>
              <a:p>
                <a:r>
                  <a:rPr lang="en-IN" dirty="0"/>
                  <a:t>Contradiction because 2 and 5 are in the same equivalence class.</a:t>
                </a:r>
              </a:p>
            </p:txBody>
          </p:sp>
        </mc:Choice>
        <mc:Fallback xmlns="">
          <p:sp>
            <p:nvSpPr>
              <p:cNvPr id="16" name="TextBox 15">
                <a:extLst>
                  <a:ext uri="{FF2B5EF4-FFF2-40B4-BE49-F238E27FC236}">
                    <a16:creationId xmlns:a16="http://schemas.microsoft.com/office/drawing/2014/main" id="{45216974-9C58-8CB9-72C9-00007B8341DA}"/>
                  </a:ext>
                </a:extLst>
              </p:cNvPr>
              <p:cNvSpPr txBox="1">
                <a:spLocks noRot="1" noChangeAspect="1" noMove="1" noResize="1" noEditPoints="1" noAdjustHandles="1" noChangeArrowheads="1" noChangeShapeType="1" noTextEdit="1"/>
              </p:cNvSpPr>
              <p:nvPr/>
            </p:nvSpPr>
            <p:spPr>
              <a:xfrm>
                <a:off x="7157885" y="806243"/>
                <a:ext cx="4656056" cy="1927515"/>
              </a:xfrm>
              <a:prstGeom prst="rect">
                <a:avLst/>
              </a:prstGeom>
              <a:blipFill>
                <a:blip r:embed="rId2"/>
                <a:stretch>
                  <a:fillRect l="-1047" b="-4114"/>
                </a:stretch>
              </a:blipFill>
            </p:spPr>
            <p:txBody>
              <a:bodyPr/>
              <a:lstStyle/>
              <a:p>
                <a:r>
                  <a:rPr lang="en-IN">
                    <a:noFill/>
                  </a:rPr>
                  <a:t> </a:t>
                </a:r>
              </a:p>
            </p:txBody>
          </p:sp>
        </mc:Fallback>
      </mc:AlternateContent>
      <p:sp>
        <p:nvSpPr>
          <p:cNvPr id="17" name="TextBox 16">
            <a:extLst>
              <a:ext uri="{FF2B5EF4-FFF2-40B4-BE49-F238E27FC236}">
                <a16:creationId xmlns:a16="http://schemas.microsoft.com/office/drawing/2014/main" id="{C78AF511-05CA-BAB8-DA2D-E217C46A80F2}"/>
              </a:ext>
            </a:extLst>
          </p:cNvPr>
          <p:cNvSpPr txBox="1"/>
          <p:nvPr/>
        </p:nvSpPr>
        <p:spPr>
          <a:xfrm>
            <a:off x="2133602" y="2861188"/>
            <a:ext cx="688257" cy="369332"/>
          </a:xfrm>
          <a:prstGeom prst="rect">
            <a:avLst/>
          </a:prstGeom>
          <a:noFill/>
        </p:spPr>
        <p:txBody>
          <a:bodyPr wrap="square" rtlCol="0">
            <a:spAutoFit/>
          </a:bodyPr>
          <a:lstStyle/>
          <a:p>
            <a:r>
              <a:rPr lang="en-IN" dirty="0"/>
              <a:t>1</a:t>
            </a:r>
          </a:p>
        </p:txBody>
      </p:sp>
      <p:cxnSp>
        <p:nvCxnSpPr>
          <p:cNvPr id="4" name="Connector: Curved 3">
            <a:extLst>
              <a:ext uri="{FF2B5EF4-FFF2-40B4-BE49-F238E27FC236}">
                <a16:creationId xmlns:a16="http://schemas.microsoft.com/office/drawing/2014/main" id="{4BE12E5E-3A61-2C5E-264C-8883E6F80537}"/>
              </a:ext>
            </a:extLst>
          </p:cNvPr>
          <p:cNvCxnSpPr>
            <a:cxnSpLocks/>
            <a:stCxn id="7" idx="6"/>
            <a:endCxn id="8" idx="6"/>
          </p:cNvCxnSpPr>
          <p:nvPr/>
        </p:nvCxnSpPr>
        <p:spPr>
          <a:xfrm>
            <a:off x="3116824" y="3048000"/>
            <a:ext cx="4914" cy="938981"/>
          </a:xfrm>
          <a:prstGeom prst="curvedConnector3">
            <a:avLst>
              <a:gd name="adj1" fmla="val 4752015"/>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4AA1737-C3DD-E393-2999-FC3B955A4E64}"/>
              </a:ext>
            </a:extLst>
          </p:cNvPr>
          <p:cNvSpPr txBox="1"/>
          <p:nvPr/>
        </p:nvSpPr>
        <p:spPr>
          <a:xfrm>
            <a:off x="2118854" y="1971366"/>
            <a:ext cx="688257" cy="369332"/>
          </a:xfrm>
          <a:prstGeom prst="rect">
            <a:avLst/>
          </a:prstGeom>
          <a:noFill/>
        </p:spPr>
        <p:txBody>
          <a:bodyPr wrap="square" rtlCol="0">
            <a:spAutoFit/>
          </a:bodyPr>
          <a:lstStyle/>
          <a:p>
            <a:r>
              <a:rPr lang="en-IN" dirty="0"/>
              <a:t>2</a:t>
            </a:r>
          </a:p>
        </p:txBody>
      </p:sp>
      <p:sp>
        <p:nvSpPr>
          <p:cNvPr id="10" name="TextBox 9">
            <a:extLst>
              <a:ext uri="{FF2B5EF4-FFF2-40B4-BE49-F238E27FC236}">
                <a16:creationId xmlns:a16="http://schemas.microsoft.com/office/drawing/2014/main" id="{BE741A5F-F87E-D271-E669-3E09CC973E14}"/>
              </a:ext>
            </a:extLst>
          </p:cNvPr>
          <p:cNvSpPr txBox="1"/>
          <p:nvPr/>
        </p:nvSpPr>
        <p:spPr>
          <a:xfrm>
            <a:off x="2143434" y="3785420"/>
            <a:ext cx="688257" cy="369332"/>
          </a:xfrm>
          <a:prstGeom prst="rect">
            <a:avLst/>
          </a:prstGeom>
          <a:noFill/>
        </p:spPr>
        <p:txBody>
          <a:bodyPr wrap="square" rtlCol="0">
            <a:spAutoFit/>
          </a:bodyPr>
          <a:lstStyle/>
          <a:p>
            <a:r>
              <a:rPr lang="en-IN" dirty="0"/>
              <a:t>3</a:t>
            </a:r>
          </a:p>
        </p:txBody>
      </p:sp>
      <p:sp>
        <p:nvSpPr>
          <p:cNvPr id="14" name="Oval 13">
            <a:extLst>
              <a:ext uri="{FF2B5EF4-FFF2-40B4-BE49-F238E27FC236}">
                <a16:creationId xmlns:a16="http://schemas.microsoft.com/office/drawing/2014/main" id="{E9072AB4-3835-63BD-D107-843C2681E00E}"/>
              </a:ext>
            </a:extLst>
          </p:cNvPr>
          <p:cNvSpPr/>
          <p:nvPr/>
        </p:nvSpPr>
        <p:spPr>
          <a:xfrm>
            <a:off x="3726426" y="1956616"/>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g</a:t>
            </a:r>
          </a:p>
        </p:txBody>
      </p:sp>
      <p:cxnSp>
        <p:nvCxnSpPr>
          <p:cNvPr id="19" name="Straight Arrow Connector 18">
            <a:extLst>
              <a:ext uri="{FF2B5EF4-FFF2-40B4-BE49-F238E27FC236}">
                <a16:creationId xmlns:a16="http://schemas.microsoft.com/office/drawing/2014/main" id="{5E5A88F6-CFB1-8EA6-E2E0-544754190918}"/>
              </a:ext>
            </a:extLst>
          </p:cNvPr>
          <p:cNvCxnSpPr>
            <a:stCxn id="14" idx="4"/>
            <a:endCxn id="8" idx="7"/>
          </p:cNvCxnSpPr>
          <p:nvPr/>
        </p:nvCxnSpPr>
        <p:spPr>
          <a:xfrm flipH="1">
            <a:off x="3041103" y="2448229"/>
            <a:ext cx="960627" cy="1364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6470E441-BE44-F00B-7D0D-5909F753EBFD}"/>
              </a:ext>
            </a:extLst>
          </p:cNvPr>
          <p:cNvCxnSpPr>
            <a:stCxn id="14" idx="6"/>
            <a:endCxn id="9" idx="6"/>
          </p:cNvCxnSpPr>
          <p:nvPr/>
        </p:nvCxnSpPr>
        <p:spPr>
          <a:xfrm flipH="1">
            <a:off x="3106989" y="2202423"/>
            <a:ext cx="1170044" cy="3008676"/>
          </a:xfrm>
          <a:prstGeom prst="curvedConnector3">
            <a:avLst>
              <a:gd name="adj1" fmla="val -19538"/>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E487F12-5F7F-EE27-3EC4-9F6F726183EC}"/>
              </a:ext>
            </a:extLst>
          </p:cNvPr>
          <p:cNvSpPr txBox="1"/>
          <p:nvPr/>
        </p:nvSpPr>
        <p:spPr>
          <a:xfrm>
            <a:off x="4163967" y="1696060"/>
            <a:ext cx="688257" cy="369332"/>
          </a:xfrm>
          <a:prstGeom prst="rect">
            <a:avLst/>
          </a:prstGeom>
          <a:noFill/>
        </p:spPr>
        <p:txBody>
          <a:bodyPr wrap="square" rtlCol="0">
            <a:spAutoFit/>
          </a:bodyPr>
          <a:lstStyle/>
          <a:p>
            <a:r>
              <a:rPr lang="en-IN" dirty="0"/>
              <a:t>4</a:t>
            </a:r>
          </a:p>
        </p:txBody>
      </p:sp>
      <p:cxnSp>
        <p:nvCxnSpPr>
          <p:cNvPr id="24" name="Connector: Curved 23">
            <a:extLst>
              <a:ext uri="{FF2B5EF4-FFF2-40B4-BE49-F238E27FC236}">
                <a16:creationId xmlns:a16="http://schemas.microsoft.com/office/drawing/2014/main" id="{5F221208-8A24-B9D7-56C3-D7954C3A2E60}"/>
              </a:ext>
            </a:extLst>
          </p:cNvPr>
          <p:cNvCxnSpPr>
            <a:stCxn id="6" idx="7"/>
            <a:endCxn id="9" idx="2"/>
          </p:cNvCxnSpPr>
          <p:nvPr/>
        </p:nvCxnSpPr>
        <p:spPr>
          <a:xfrm rot="16200000" flipH="1" flipV="1">
            <a:off x="1200126" y="3379951"/>
            <a:ext cx="3187403" cy="474891"/>
          </a:xfrm>
          <a:prstGeom prst="curvedConnector4">
            <a:avLst>
              <a:gd name="adj1" fmla="val -9431"/>
              <a:gd name="adj2" fmla="val 36139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0983E6A-27F1-89AF-1BC2-8D0843AD41C9}"/>
              </a:ext>
            </a:extLst>
          </p:cNvPr>
          <p:cNvSpPr txBox="1"/>
          <p:nvPr/>
        </p:nvSpPr>
        <p:spPr>
          <a:xfrm>
            <a:off x="2620299" y="5412660"/>
            <a:ext cx="688257" cy="369332"/>
          </a:xfrm>
          <a:prstGeom prst="rect">
            <a:avLst/>
          </a:prstGeom>
          <a:noFill/>
        </p:spPr>
        <p:txBody>
          <a:bodyPr wrap="square" rtlCol="0">
            <a:spAutoFit/>
          </a:bodyPr>
          <a:lstStyle/>
          <a:p>
            <a:r>
              <a:rPr lang="en-IN" dirty="0"/>
              <a:t>5</a:t>
            </a:r>
          </a:p>
        </p:txBody>
      </p:sp>
    </p:spTree>
    <p:extLst>
      <p:ext uri="{BB962C8B-B14F-4D97-AF65-F5344CB8AC3E}">
        <p14:creationId xmlns:p14="http://schemas.microsoft.com/office/powerpoint/2010/main" val="1880915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B3C1C-4BB1-21AB-4A63-64F554BCC11C}"/>
              </a:ext>
            </a:extLst>
          </p:cNvPr>
          <p:cNvSpPr>
            <a:spLocks noGrp="1"/>
          </p:cNvSpPr>
          <p:nvPr>
            <p:ph type="title"/>
          </p:nvPr>
        </p:nvSpPr>
        <p:spPr/>
        <p:txBody>
          <a:bodyPr/>
          <a:lstStyle/>
          <a:p>
            <a:r>
              <a:rPr lang="en-IN" dirty="0"/>
              <a:t>Observation</a:t>
            </a:r>
          </a:p>
        </p:txBody>
      </p:sp>
      <p:sp>
        <p:nvSpPr>
          <p:cNvPr id="3" name="Content Placeholder 2">
            <a:extLst>
              <a:ext uri="{FF2B5EF4-FFF2-40B4-BE49-F238E27FC236}">
                <a16:creationId xmlns:a16="http://schemas.microsoft.com/office/drawing/2014/main" id="{869B18CA-BB20-4F5F-7AC1-E8CC514517BD}"/>
              </a:ext>
            </a:extLst>
          </p:cNvPr>
          <p:cNvSpPr>
            <a:spLocks noGrp="1"/>
          </p:cNvSpPr>
          <p:nvPr>
            <p:ph idx="1"/>
          </p:nvPr>
        </p:nvSpPr>
        <p:spPr/>
        <p:txBody>
          <a:bodyPr/>
          <a:lstStyle/>
          <a:p>
            <a:r>
              <a:rPr lang="en-IN" dirty="0"/>
              <a:t>Sometimes, multiple candidates for pattern matching are needed to derive a contradiction</a:t>
            </a:r>
          </a:p>
        </p:txBody>
      </p:sp>
    </p:spTree>
    <p:extLst>
      <p:ext uri="{BB962C8B-B14F-4D97-AF65-F5344CB8AC3E}">
        <p14:creationId xmlns:p14="http://schemas.microsoft.com/office/powerpoint/2010/main" val="1919985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85EBA-4AA6-CD5B-0667-6A4DB52A0B77}"/>
              </a:ext>
            </a:extLst>
          </p:cNvPr>
          <p:cNvSpPr>
            <a:spLocks noGrp="1"/>
          </p:cNvSpPr>
          <p:nvPr>
            <p:ph type="title"/>
          </p:nvPr>
        </p:nvSpPr>
        <p:spPr/>
        <p:txBody>
          <a:bodyPr/>
          <a:lstStyle/>
          <a:p>
            <a:r>
              <a:rPr lang="en-IN"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176E0D7-7E36-6412-7652-4779F7CBE9FB}"/>
                  </a:ext>
                </a:extLst>
              </p:cNvPr>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𝐺</m:t>
                      </m:r>
                      <m:r>
                        <a:rPr lang="en-IN" b="0" i="1" smtClean="0">
                          <a:latin typeface="Cambria Math" panose="02040503050406030204" pitchFamily="18" charset="0"/>
                        </a:rPr>
                        <m:t>:   </m:t>
                      </m:r>
                      <m:r>
                        <a:rPr lang="en-IN" b="0" i="1" smtClean="0">
                          <a:latin typeface="Cambria Math" panose="02040503050406030204" pitchFamily="18" charset="0"/>
                        </a:rPr>
                        <m:t>𝑐𝑜𝑛𝑠</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e>
                      </m:d>
                      <m:r>
                        <a:rPr lang="en-IN" b="0" i="1" smtClean="0">
                          <a:latin typeface="Cambria Math" panose="02040503050406030204" pitchFamily="18" charset="0"/>
                        </a:rPr>
                        <m:t>=</m:t>
                      </m:r>
                      <m:r>
                        <a:rPr lang="en-IN" b="0" i="1" smtClean="0">
                          <a:latin typeface="Cambria Math" panose="02040503050406030204" pitchFamily="18" charset="0"/>
                        </a:rPr>
                        <m:t>𝑐𝑜𝑛𝑠</m:t>
                      </m:r>
                      <m:d>
                        <m:dPr>
                          <m:ctrlPr>
                            <a:rPr lang="en-IN" b="0" i="1" smtClean="0">
                              <a:latin typeface="Cambria Math" panose="02040503050406030204" pitchFamily="18" charset="0"/>
                            </a:rPr>
                          </m:ctrlPr>
                        </m:dPr>
                        <m:e>
                          <m:r>
                            <a:rPr lang="en-IN" b="0" i="1" smtClean="0">
                              <a:latin typeface="Cambria Math" panose="02040503050406030204" pitchFamily="18" charset="0"/>
                            </a:rPr>
                            <m:t>𝑐</m:t>
                          </m:r>
                          <m:r>
                            <a:rPr lang="en-IN" b="0" i="1" smtClean="0">
                              <a:latin typeface="Cambria Math" panose="02040503050406030204" pitchFamily="18" charset="0"/>
                            </a:rPr>
                            <m:t>,</m:t>
                          </m:r>
                          <m:r>
                            <a:rPr lang="en-IN" b="0" i="1" smtClean="0">
                              <a:latin typeface="Cambria Math" panose="02040503050406030204" pitchFamily="18" charset="0"/>
                            </a:rPr>
                            <m:t>𝑑</m:t>
                          </m:r>
                        </m:e>
                      </m:d>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𝑐</m:t>
                      </m:r>
                    </m:oMath>
                  </m:oMathPara>
                </a14:m>
                <a:endParaRPr lang="en-IN" dirty="0"/>
              </a:p>
              <a:p>
                <a:pPr marL="0" indent="0">
                  <a:buNone/>
                </a:pPr>
                <a:r>
                  <a:rPr lang="en-IN" b="0" dirty="0"/>
                  <a:t>Axiom: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𝑐𝑎𝑟</m:t>
                    </m:r>
                    <m:r>
                      <a:rPr lang="en-IN" b="0" i="1" smtClean="0">
                        <a:latin typeface="Cambria Math" panose="02040503050406030204" pitchFamily="18" charset="0"/>
                      </a:rPr>
                      <m:t>(</m:t>
                    </m:r>
                    <m:r>
                      <a:rPr lang="en-IN" b="0" i="1" smtClean="0">
                        <a:latin typeface="Cambria Math" panose="02040503050406030204" pitchFamily="18" charset="0"/>
                      </a:rPr>
                      <m:t>𝑐𝑜𝑛𝑠</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oMath>
                </a14:m>
                <a:endParaRPr lang="en-IN" dirty="0"/>
              </a:p>
            </p:txBody>
          </p:sp>
        </mc:Choice>
        <mc:Fallback xmlns="">
          <p:sp>
            <p:nvSpPr>
              <p:cNvPr id="3" name="Content Placeholder 2">
                <a:extLst>
                  <a:ext uri="{FF2B5EF4-FFF2-40B4-BE49-F238E27FC236}">
                    <a16:creationId xmlns:a16="http://schemas.microsoft.com/office/drawing/2014/main" id="{F176E0D7-7E36-6412-7652-4779F7CBE9FB}"/>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IN">
                    <a:noFill/>
                  </a:rPr>
                  <a:t> </a:t>
                </a:r>
              </a:p>
            </p:txBody>
          </p:sp>
        </mc:Fallback>
      </mc:AlternateContent>
    </p:spTree>
    <p:extLst>
      <p:ext uri="{BB962C8B-B14F-4D97-AF65-F5344CB8AC3E}">
        <p14:creationId xmlns:p14="http://schemas.microsoft.com/office/powerpoint/2010/main" val="29113957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85EBA-4AA6-CD5B-0667-6A4DB52A0B77}"/>
              </a:ext>
            </a:extLst>
          </p:cNvPr>
          <p:cNvSpPr>
            <a:spLocks noGrp="1"/>
          </p:cNvSpPr>
          <p:nvPr>
            <p:ph type="title"/>
          </p:nvPr>
        </p:nvSpPr>
        <p:spPr/>
        <p:txBody>
          <a:bodyPr/>
          <a:lstStyle/>
          <a:p>
            <a:r>
              <a:rPr lang="en-IN" dirty="0"/>
              <a:t>Example</a:t>
            </a:r>
          </a:p>
        </p:txBody>
      </p:sp>
      <p:sp>
        <p:nvSpPr>
          <p:cNvPr id="6" name="Oval 5">
            <a:extLst>
              <a:ext uri="{FF2B5EF4-FFF2-40B4-BE49-F238E27FC236}">
                <a16:creationId xmlns:a16="http://schemas.microsoft.com/office/drawing/2014/main" id="{E7AD5D71-2775-5AF1-FD22-31C9EF6D54F2}"/>
              </a:ext>
            </a:extLst>
          </p:cNvPr>
          <p:cNvSpPr/>
          <p:nvPr/>
        </p:nvSpPr>
        <p:spPr>
          <a:xfrm>
            <a:off x="1435509" y="1951701"/>
            <a:ext cx="1204450"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cons</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5216974-9C58-8CB9-72C9-00007B8341DA}"/>
                  </a:ext>
                </a:extLst>
              </p:cNvPr>
              <p:cNvSpPr txBox="1"/>
              <p:nvPr/>
            </p:nvSpPr>
            <p:spPr>
              <a:xfrm>
                <a:off x="7452865" y="796411"/>
                <a:ext cx="4370907" cy="2862322"/>
              </a:xfrm>
              <a:prstGeom prst="rect">
                <a:avLst/>
              </a:prstGeom>
              <a:noFill/>
            </p:spPr>
            <p:txBody>
              <a:bodyPr wrap="square" rtlCol="0">
                <a:spAutoFit/>
              </a:bodyPr>
              <a:lstStyle/>
              <a:p>
                <a:r>
                  <a:rPr lang="en-IN" b="0" dirty="0"/>
                  <a:t>G: </a:t>
                </a:r>
                <a14:m>
                  <m:oMath xmlns:m="http://schemas.openxmlformats.org/officeDocument/2006/math">
                    <m:r>
                      <a:rPr lang="en-IN" i="1">
                        <a:latin typeface="Cambria Math" panose="02040503050406030204" pitchFamily="18" charset="0"/>
                      </a:rPr>
                      <m:t>𝑐𝑜𝑛𝑠</m:t>
                    </m:r>
                    <m:d>
                      <m:dPr>
                        <m:ctrlPr>
                          <a:rPr lang="en-IN" i="1">
                            <a:latin typeface="Cambria Math" panose="02040503050406030204" pitchFamily="18" charset="0"/>
                          </a:rPr>
                        </m:ctrlPr>
                      </m:dPr>
                      <m:e>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𝑏</m:t>
                        </m:r>
                      </m:e>
                    </m:d>
                    <m:r>
                      <a:rPr lang="en-IN" i="1">
                        <a:latin typeface="Cambria Math" panose="02040503050406030204" pitchFamily="18" charset="0"/>
                      </a:rPr>
                      <m:t>=</m:t>
                    </m:r>
                    <m:r>
                      <a:rPr lang="en-IN" i="1">
                        <a:latin typeface="Cambria Math" panose="02040503050406030204" pitchFamily="18" charset="0"/>
                      </a:rPr>
                      <m:t>𝑐𝑜𝑛𝑠</m:t>
                    </m:r>
                    <m:d>
                      <m:dPr>
                        <m:ctrlPr>
                          <a:rPr lang="en-IN" i="1">
                            <a:latin typeface="Cambria Math" panose="02040503050406030204" pitchFamily="18" charset="0"/>
                          </a:rPr>
                        </m:ctrlPr>
                      </m:dPr>
                      <m:e>
                        <m:r>
                          <a:rPr lang="en-IN" i="1">
                            <a:latin typeface="Cambria Math" panose="02040503050406030204" pitchFamily="18" charset="0"/>
                          </a:rPr>
                          <m:t>𝑐</m:t>
                        </m:r>
                        <m:r>
                          <a:rPr lang="en-IN" i="1">
                            <a:latin typeface="Cambria Math" panose="02040503050406030204" pitchFamily="18" charset="0"/>
                          </a:rPr>
                          <m:t>,</m:t>
                        </m:r>
                        <m:r>
                          <a:rPr lang="en-IN" i="1">
                            <a:latin typeface="Cambria Math" panose="02040503050406030204" pitchFamily="18" charset="0"/>
                          </a:rPr>
                          <m:t>𝑑</m:t>
                        </m:r>
                      </m:e>
                    </m:d>
                    <m:r>
                      <a:rPr lang="en-IN" i="1">
                        <a:latin typeface="Cambria Math" panose="02040503050406030204" pitchFamily="18" charset="0"/>
                      </a:rPr>
                      <m:t>→</m:t>
                    </m:r>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𝑐</m:t>
                    </m:r>
                  </m:oMath>
                </a14:m>
                <a:endParaRPr lang="en-IN" dirty="0"/>
              </a:p>
              <a:p>
                <a:pPr/>
                <a14:m>
                  <m:oMathPara xmlns:m="http://schemas.openxmlformats.org/officeDocument/2006/math">
                    <m:oMathParaPr>
                      <m:jc m:val="left"/>
                    </m:oMathParaPr>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𝐺</m:t>
                          </m:r>
                        </m:e>
                        <m:sup>
                          <m:r>
                            <a:rPr lang="en-IN" b="0" i="1" smtClean="0">
                              <a:latin typeface="Cambria Math" panose="02040503050406030204" pitchFamily="18" charset="0"/>
                            </a:rPr>
                            <m:t>′</m:t>
                          </m:r>
                        </m:sup>
                      </m:sSup>
                      <m:r>
                        <a:rPr lang="en-IN" i="1">
                          <a:latin typeface="Cambria Math" panose="02040503050406030204" pitchFamily="18" charset="0"/>
                        </a:rPr>
                        <m:t>:</m:t>
                      </m:r>
                      <m:r>
                        <a:rPr lang="en-IN" i="1">
                          <a:latin typeface="Cambria Math" panose="02040503050406030204" pitchFamily="18" charset="0"/>
                        </a:rPr>
                        <m:t>𝑐𝑜𝑛𝑠</m:t>
                      </m:r>
                      <m:d>
                        <m:dPr>
                          <m:ctrlPr>
                            <a:rPr lang="en-IN" i="1">
                              <a:latin typeface="Cambria Math" panose="02040503050406030204" pitchFamily="18" charset="0"/>
                            </a:rPr>
                          </m:ctrlPr>
                        </m:dPr>
                        <m:e>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𝑏</m:t>
                          </m:r>
                        </m:e>
                      </m:d>
                      <m:r>
                        <a:rPr lang="en-IN" i="1">
                          <a:latin typeface="Cambria Math" panose="02040503050406030204" pitchFamily="18" charset="0"/>
                        </a:rPr>
                        <m:t>=</m:t>
                      </m:r>
                      <m:r>
                        <a:rPr lang="en-IN" i="1">
                          <a:latin typeface="Cambria Math" panose="02040503050406030204" pitchFamily="18" charset="0"/>
                        </a:rPr>
                        <m:t>𝑐𝑜𝑛𝑠</m:t>
                      </m:r>
                      <m:d>
                        <m:dPr>
                          <m:ctrlPr>
                            <a:rPr lang="en-IN" i="1">
                              <a:latin typeface="Cambria Math" panose="02040503050406030204" pitchFamily="18" charset="0"/>
                            </a:rPr>
                          </m:ctrlPr>
                        </m:dPr>
                        <m:e>
                          <m:r>
                            <a:rPr lang="en-IN" i="1">
                              <a:latin typeface="Cambria Math" panose="02040503050406030204" pitchFamily="18" charset="0"/>
                            </a:rPr>
                            <m:t>𝑐</m:t>
                          </m:r>
                          <m:r>
                            <a:rPr lang="en-IN" i="1">
                              <a:latin typeface="Cambria Math" panose="02040503050406030204" pitchFamily="18" charset="0"/>
                            </a:rPr>
                            <m:t>,</m:t>
                          </m:r>
                          <m:r>
                            <a:rPr lang="en-IN" i="1">
                              <a:latin typeface="Cambria Math" panose="02040503050406030204" pitchFamily="18" charset="0"/>
                            </a:rPr>
                            <m:t>𝑑</m:t>
                          </m:r>
                        </m:e>
                      </m:d>
                      <m:r>
                        <a:rPr lang="en-IN" b="0" i="1" smtClean="0">
                          <a:latin typeface="Cambria Math" panose="02040503050406030204" pitchFamily="18" charset="0"/>
                        </a:rPr>
                        <m:t>∧</m:t>
                      </m:r>
                      <m:r>
                        <a:rPr lang="en-IN" i="1">
                          <a:latin typeface="Cambria Math" panose="02040503050406030204" pitchFamily="18" charset="0"/>
                        </a:rPr>
                        <m:t>𝑎</m:t>
                      </m:r>
                      <m:r>
                        <a:rPr lang="en-IN" b="0" i="1" smtClean="0">
                          <a:latin typeface="Cambria Math" panose="02040503050406030204" pitchFamily="18" charset="0"/>
                        </a:rPr>
                        <m:t>≠</m:t>
                      </m:r>
                      <m:r>
                        <a:rPr lang="en-IN" i="1">
                          <a:latin typeface="Cambria Math" panose="02040503050406030204" pitchFamily="18" charset="0"/>
                        </a:rPr>
                        <m:t>𝑐</m:t>
                      </m:r>
                    </m:oMath>
                  </m:oMathPara>
                </a14:m>
                <a:endParaRPr lang="en-IN" dirty="0"/>
              </a:p>
              <a:p>
                <a:endParaRPr lang="en-IN" dirty="0"/>
              </a:p>
              <a:p>
                <a:r>
                  <a:rPr lang="en-IN" dirty="0"/>
                  <a:t>DAG for </a:t>
                </a:r>
                <a14:m>
                  <m:oMath xmlns:m="http://schemas.openxmlformats.org/officeDocument/2006/math">
                    <m:r>
                      <a:rPr lang="en-IN" b="0" i="1" smtClean="0">
                        <a:latin typeface="Cambria Math" panose="02040503050406030204" pitchFamily="18" charset="0"/>
                      </a:rPr>
                      <m:t>𝐺</m:t>
                    </m:r>
                    <m:r>
                      <a:rPr lang="en-IN" b="0" i="1" smtClean="0">
                        <a:latin typeface="Cambria Math" panose="02040503050406030204" pitchFamily="18" charset="0"/>
                      </a:rPr>
                      <m:t>′</m:t>
                    </m:r>
                  </m:oMath>
                </a14:m>
                <a:endParaRPr lang="en-IN" dirty="0"/>
              </a:p>
              <a:p>
                <a:pPr marL="0" indent="0">
                  <a:buNone/>
                </a:pPr>
                <a:r>
                  <a:rPr lang="en-IN" b="0" dirty="0"/>
                  <a:t>Axiom: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𝑐𝑎𝑟</m:t>
                    </m:r>
                    <m:r>
                      <a:rPr lang="en-IN" b="0" i="1" smtClean="0">
                        <a:latin typeface="Cambria Math" panose="02040503050406030204" pitchFamily="18" charset="0"/>
                      </a:rPr>
                      <m:t>(</m:t>
                    </m:r>
                    <m:r>
                      <a:rPr lang="en-IN" b="0" i="1" smtClean="0">
                        <a:latin typeface="Cambria Math" panose="02040503050406030204" pitchFamily="18" charset="0"/>
                      </a:rPr>
                      <m:t>𝑐𝑜𝑛𝑠</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oMath>
                </a14:m>
                <a:endParaRPr lang="en-IN" dirty="0"/>
              </a:p>
              <a:p>
                <a:endParaRPr lang="en-IN" dirty="0"/>
              </a:p>
              <a:p>
                <a:r>
                  <a:rPr lang="en-IN" dirty="0"/>
                  <a:t>Pattern matching using </a:t>
                </a:r>
                <a14:m>
                  <m:oMath xmlns:m="http://schemas.openxmlformats.org/officeDocument/2006/math">
                    <m:r>
                      <m:rPr>
                        <m:sty m:val="p"/>
                      </m:rPr>
                      <a:rPr lang="en-IN" b="0" i="0" smtClean="0">
                        <a:latin typeface="Cambria Math" panose="02040503050406030204" pitchFamily="18" charset="0"/>
                      </a:rPr>
                      <m:t>car</m:t>
                    </m:r>
                    <m:r>
                      <a:rPr lang="en-IN" b="0" i="1" smtClean="0">
                        <a:latin typeface="Cambria Math" panose="02040503050406030204" pitchFamily="18" charset="0"/>
                      </a:rPr>
                      <m:t>(</m:t>
                    </m:r>
                    <m:r>
                      <a:rPr lang="en-IN" b="0" i="1" smtClean="0">
                        <a:latin typeface="Cambria Math" panose="02040503050406030204" pitchFamily="18" charset="0"/>
                      </a:rPr>
                      <m:t>𝑐𝑜𝑛𝑠</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oMath>
                </a14:m>
                <a:endParaRPr lang="en-IN" dirty="0"/>
              </a:p>
              <a:p>
                <a:endParaRPr lang="en-IN" dirty="0"/>
              </a:p>
              <a:p>
                <a:r>
                  <a:rPr lang="en-IN" dirty="0"/>
                  <a:t>Look at all nodes </a:t>
                </a:r>
                <a14:m>
                  <m:oMath xmlns:m="http://schemas.openxmlformats.org/officeDocument/2006/math">
                    <m:r>
                      <a:rPr lang="en-IN" b="0" i="1" smtClean="0">
                        <a:latin typeface="Cambria Math" panose="02040503050406030204" pitchFamily="18" charset="0"/>
                      </a:rPr>
                      <m:t>𝑐𝑎𝑟</m:t>
                    </m:r>
                  </m:oMath>
                </a14:m>
                <a:endParaRPr lang="en-IN" dirty="0"/>
              </a:p>
              <a:p>
                <a:r>
                  <a:rPr lang="en-IN" dirty="0"/>
                  <a:t>No match.</a:t>
                </a:r>
              </a:p>
            </p:txBody>
          </p:sp>
        </mc:Choice>
        <mc:Fallback xmlns="">
          <p:sp>
            <p:nvSpPr>
              <p:cNvPr id="16" name="TextBox 15">
                <a:extLst>
                  <a:ext uri="{FF2B5EF4-FFF2-40B4-BE49-F238E27FC236}">
                    <a16:creationId xmlns:a16="http://schemas.microsoft.com/office/drawing/2014/main" id="{45216974-9C58-8CB9-72C9-00007B8341DA}"/>
                  </a:ext>
                </a:extLst>
              </p:cNvPr>
              <p:cNvSpPr txBox="1">
                <a:spLocks noRot="1" noChangeAspect="1" noMove="1" noResize="1" noEditPoints="1" noAdjustHandles="1" noChangeArrowheads="1" noChangeShapeType="1" noTextEdit="1"/>
              </p:cNvSpPr>
              <p:nvPr/>
            </p:nvSpPr>
            <p:spPr>
              <a:xfrm>
                <a:off x="7452865" y="796411"/>
                <a:ext cx="4370907" cy="2862322"/>
              </a:xfrm>
              <a:prstGeom prst="rect">
                <a:avLst/>
              </a:prstGeom>
              <a:blipFill>
                <a:blip r:embed="rId2"/>
                <a:stretch>
                  <a:fillRect l="-1255" t="-1279" b="-2559"/>
                </a:stretch>
              </a:blipFill>
            </p:spPr>
            <p:txBody>
              <a:bodyPr/>
              <a:lstStyle/>
              <a:p>
                <a:r>
                  <a:rPr lang="en-IN">
                    <a:noFill/>
                  </a:rPr>
                  <a:t> </a:t>
                </a:r>
              </a:p>
            </p:txBody>
          </p:sp>
        </mc:Fallback>
      </mc:AlternateContent>
      <p:sp>
        <p:nvSpPr>
          <p:cNvPr id="3" name="Oval 2">
            <a:extLst>
              <a:ext uri="{FF2B5EF4-FFF2-40B4-BE49-F238E27FC236}">
                <a16:creationId xmlns:a16="http://schemas.microsoft.com/office/drawing/2014/main" id="{CEE3D7A7-0639-9A92-25FA-FAAD0042B2A9}"/>
              </a:ext>
            </a:extLst>
          </p:cNvPr>
          <p:cNvSpPr/>
          <p:nvPr/>
        </p:nvSpPr>
        <p:spPr>
          <a:xfrm>
            <a:off x="3515035" y="1946784"/>
            <a:ext cx="1204450"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cons</a:t>
            </a:r>
          </a:p>
        </p:txBody>
      </p:sp>
      <p:sp>
        <p:nvSpPr>
          <p:cNvPr id="4" name="Oval 3">
            <a:extLst>
              <a:ext uri="{FF2B5EF4-FFF2-40B4-BE49-F238E27FC236}">
                <a16:creationId xmlns:a16="http://schemas.microsoft.com/office/drawing/2014/main" id="{7835CA4F-C628-A6F8-3A5C-B53EEFAE7E06}"/>
              </a:ext>
            </a:extLst>
          </p:cNvPr>
          <p:cNvSpPr/>
          <p:nvPr/>
        </p:nvSpPr>
        <p:spPr>
          <a:xfrm>
            <a:off x="1135620" y="2934928"/>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a:t>
            </a:r>
          </a:p>
        </p:txBody>
      </p:sp>
      <p:sp>
        <p:nvSpPr>
          <p:cNvPr id="5" name="Oval 4">
            <a:extLst>
              <a:ext uri="{FF2B5EF4-FFF2-40B4-BE49-F238E27FC236}">
                <a16:creationId xmlns:a16="http://schemas.microsoft.com/office/drawing/2014/main" id="{BCC1A5CC-D19C-CC6C-9D0A-633EA1C81E33}"/>
              </a:ext>
            </a:extLst>
          </p:cNvPr>
          <p:cNvSpPr/>
          <p:nvPr/>
        </p:nvSpPr>
        <p:spPr>
          <a:xfrm>
            <a:off x="2222087" y="2949675"/>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b</a:t>
            </a:r>
          </a:p>
        </p:txBody>
      </p:sp>
      <p:sp>
        <p:nvSpPr>
          <p:cNvPr id="10" name="Oval 9">
            <a:extLst>
              <a:ext uri="{FF2B5EF4-FFF2-40B4-BE49-F238E27FC236}">
                <a16:creationId xmlns:a16="http://schemas.microsoft.com/office/drawing/2014/main" id="{671CAF0A-4E01-C9CD-C2A6-B1EF514D6E38}"/>
              </a:ext>
            </a:extLst>
          </p:cNvPr>
          <p:cNvSpPr/>
          <p:nvPr/>
        </p:nvSpPr>
        <p:spPr>
          <a:xfrm>
            <a:off x="3377378" y="2915261"/>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a:t>
            </a:r>
          </a:p>
        </p:txBody>
      </p:sp>
      <p:sp>
        <p:nvSpPr>
          <p:cNvPr id="12" name="Oval 11">
            <a:extLst>
              <a:ext uri="{FF2B5EF4-FFF2-40B4-BE49-F238E27FC236}">
                <a16:creationId xmlns:a16="http://schemas.microsoft.com/office/drawing/2014/main" id="{72D2A788-FB7A-F748-5806-21BB938E587E}"/>
              </a:ext>
            </a:extLst>
          </p:cNvPr>
          <p:cNvSpPr/>
          <p:nvPr/>
        </p:nvSpPr>
        <p:spPr>
          <a:xfrm>
            <a:off x="4375354" y="2900512"/>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
            </a:r>
          </a:p>
        </p:txBody>
      </p:sp>
      <p:cxnSp>
        <p:nvCxnSpPr>
          <p:cNvPr id="18" name="Straight Arrow Connector 17">
            <a:extLst>
              <a:ext uri="{FF2B5EF4-FFF2-40B4-BE49-F238E27FC236}">
                <a16:creationId xmlns:a16="http://schemas.microsoft.com/office/drawing/2014/main" id="{21106E2C-0275-34DE-1729-79F0947DAC04}"/>
              </a:ext>
            </a:extLst>
          </p:cNvPr>
          <p:cNvCxnSpPr>
            <a:stCxn id="6" idx="4"/>
            <a:endCxn id="4" idx="0"/>
          </p:cNvCxnSpPr>
          <p:nvPr/>
        </p:nvCxnSpPr>
        <p:spPr>
          <a:xfrm flipH="1">
            <a:off x="1410924" y="2443314"/>
            <a:ext cx="626810" cy="49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4B2FD9D-4509-2F04-4DED-D009852E1C83}"/>
              </a:ext>
            </a:extLst>
          </p:cNvPr>
          <p:cNvCxnSpPr>
            <a:stCxn id="6" idx="4"/>
            <a:endCxn id="5" idx="0"/>
          </p:cNvCxnSpPr>
          <p:nvPr/>
        </p:nvCxnSpPr>
        <p:spPr>
          <a:xfrm>
            <a:off x="2037734" y="2443314"/>
            <a:ext cx="459657" cy="506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975F659-3BF3-0924-9FD1-27085EDBD0C3}"/>
              </a:ext>
            </a:extLst>
          </p:cNvPr>
          <p:cNvCxnSpPr>
            <a:stCxn id="3" idx="4"/>
            <a:endCxn id="10" idx="0"/>
          </p:cNvCxnSpPr>
          <p:nvPr/>
        </p:nvCxnSpPr>
        <p:spPr>
          <a:xfrm flipH="1">
            <a:off x="3652682" y="2438397"/>
            <a:ext cx="464578" cy="47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8C45D62-C725-B677-38FF-9ED2B6FD4CF8}"/>
              </a:ext>
            </a:extLst>
          </p:cNvPr>
          <p:cNvCxnSpPr>
            <a:stCxn id="3" idx="4"/>
            <a:endCxn id="12" idx="0"/>
          </p:cNvCxnSpPr>
          <p:nvPr/>
        </p:nvCxnSpPr>
        <p:spPr>
          <a:xfrm>
            <a:off x="4117260" y="2438397"/>
            <a:ext cx="533398" cy="462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32F6368-C916-958A-D8FF-FFD2DC4DDF99}"/>
              </a:ext>
            </a:extLst>
          </p:cNvPr>
          <p:cNvCxnSpPr>
            <a:stCxn id="6" idx="6"/>
            <a:endCxn id="3" idx="2"/>
          </p:cNvCxnSpPr>
          <p:nvPr/>
        </p:nvCxnSpPr>
        <p:spPr>
          <a:xfrm flipV="1">
            <a:off x="2639959" y="2192591"/>
            <a:ext cx="875076" cy="4917"/>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0594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85EBA-4AA6-CD5B-0667-6A4DB52A0B77}"/>
              </a:ext>
            </a:extLst>
          </p:cNvPr>
          <p:cNvSpPr>
            <a:spLocks noGrp="1"/>
          </p:cNvSpPr>
          <p:nvPr>
            <p:ph type="title"/>
          </p:nvPr>
        </p:nvSpPr>
        <p:spPr/>
        <p:txBody>
          <a:bodyPr/>
          <a:lstStyle/>
          <a:p>
            <a:r>
              <a:rPr lang="en-IN" dirty="0"/>
              <a:t>Example</a:t>
            </a:r>
          </a:p>
        </p:txBody>
      </p:sp>
      <p:sp>
        <p:nvSpPr>
          <p:cNvPr id="6" name="Oval 5">
            <a:extLst>
              <a:ext uri="{FF2B5EF4-FFF2-40B4-BE49-F238E27FC236}">
                <a16:creationId xmlns:a16="http://schemas.microsoft.com/office/drawing/2014/main" id="{E7AD5D71-2775-5AF1-FD22-31C9EF6D54F2}"/>
              </a:ext>
            </a:extLst>
          </p:cNvPr>
          <p:cNvSpPr/>
          <p:nvPr/>
        </p:nvSpPr>
        <p:spPr>
          <a:xfrm>
            <a:off x="1435509" y="1951701"/>
            <a:ext cx="1204450"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cons</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5216974-9C58-8CB9-72C9-00007B8341DA}"/>
                  </a:ext>
                </a:extLst>
              </p:cNvPr>
              <p:cNvSpPr txBox="1"/>
              <p:nvPr/>
            </p:nvSpPr>
            <p:spPr>
              <a:xfrm>
                <a:off x="7452865" y="796411"/>
                <a:ext cx="4370907" cy="5113964"/>
              </a:xfrm>
              <a:prstGeom prst="rect">
                <a:avLst/>
              </a:prstGeom>
              <a:noFill/>
            </p:spPr>
            <p:txBody>
              <a:bodyPr wrap="square" rtlCol="0">
                <a:spAutoFit/>
              </a:bodyPr>
              <a:lstStyle/>
              <a:p>
                <a:r>
                  <a:rPr lang="en-IN" b="0" dirty="0"/>
                  <a:t>G: </a:t>
                </a:r>
                <a14:m>
                  <m:oMath xmlns:m="http://schemas.openxmlformats.org/officeDocument/2006/math">
                    <m:r>
                      <a:rPr lang="en-IN" i="1">
                        <a:latin typeface="Cambria Math" panose="02040503050406030204" pitchFamily="18" charset="0"/>
                      </a:rPr>
                      <m:t>𝑐𝑜𝑛𝑠</m:t>
                    </m:r>
                    <m:d>
                      <m:dPr>
                        <m:ctrlPr>
                          <a:rPr lang="en-IN" i="1">
                            <a:latin typeface="Cambria Math" panose="02040503050406030204" pitchFamily="18" charset="0"/>
                          </a:rPr>
                        </m:ctrlPr>
                      </m:dPr>
                      <m:e>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𝑏</m:t>
                        </m:r>
                      </m:e>
                    </m:d>
                    <m:r>
                      <a:rPr lang="en-IN" i="1">
                        <a:latin typeface="Cambria Math" panose="02040503050406030204" pitchFamily="18" charset="0"/>
                      </a:rPr>
                      <m:t>=</m:t>
                    </m:r>
                    <m:r>
                      <a:rPr lang="en-IN" i="1">
                        <a:latin typeface="Cambria Math" panose="02040503050406030204" pitchFamily="18" charset="0"/>
                      </a:rPr>
                      <m:t>𝑐𝑜𝑛𝑠</m:t>
                    </m:r>
                    <m:d>
                      <m:dPr>
                        <m:ctrlPr>
                          <a:rPr lang="en-IN" i="1">
                            <a:latin typeface="Cambria Math" panose="02040503050406030204" pitchFamily="18" charset="0"/>
                          </a:rPr>
                        </m:ctrlPr>
                      </m:dPr>
                      <m:e>
                        <m:r>
                          <a:rPr lang="en-IN" i="1">
                            <a:latin typeface="Cambria Math" panose="02040503050406030204" pitchFamily="18" charset="0"/>
                          </a:rPr>
                          <m:t>𝑐</m:t>
                        </m:r>
                        <m:r>
                          <a:rPr lang="en-IN" i="1">
                            <a:latin typeface="Cambria Math" panose="02040503050406030204" pitchFamily="18" charset="0"/>
                          </a:rPr>
                          <m:t>,</m:t>
                        </m:r>
                        <m:r>
                          <a:rPr lang="en-IN" i="1">
                            <a:latin typeface="Cambria Math" panose="02040503050406030204" pitchFamily="18" charset="0"/>
                          </a:rPr>
                          <m:t>𝑑</m:t>
                        </m:r>
                      </m:e>
                    </m:d>
                    <m:r>
                      <a:rPr lang="en-IN" i="1">
                        <a:latin typeface="Cambria Math" panose="02040503050406030204" pitchFamily="18" charset="0"/>
                      </a:rPr>
                      <m:t>→</m:t>
                    </m:r>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𝑐</m:t>
                    </m:r>
                  </m:oMath>
                </a14:m>
                <a:endParaRPr lang="en-IN" dirty="0"/>
              </a:p>
              <a:p>
                <a:pPr/>
                <a14:m>
                  <m:oMathPara xmlns:m="http://schemas.openxmlformats.org/officeDocument/2006/math">
                    <m:oMathParaPr>
                      <m:jc m:val="left"/>
                    </m:oMathParaPr>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𝐺</m:t>
                          </m:r>
                        </m:e>
                        <m:sup>
                          <m:r>
                            <a:rPr lang="en-IN" b="0" i="1" smtClean="0">
                              <a:latin typeface="Cambria Math" panose="02040503050406030204" pitchFamily="18" charset="0"/>
                            </a:rPr>
                            <m:t>′</m:t>
                          </m:r>
                        </m:sup>
                      </m:sSup>
                      <m:r>
                        <a:rPr lang="en-IN" i="1">
                          <a:latin typeface="Cambria Math" panose="02040503050406030204" pitchFamily="18" charset="0"/>
                        </a:rPr>
                        <m:t>:</m:t>
                      </m:r>
                      <m:r>
                        <a:rPr lang="en-IN" i="1">
                          <a:latin typeface="Cambria Math" panose="02040503050406030204" pitchFamily="18" charset="0"/>
                        </a:rPr>
                        <m:t>𝑐𝑜𝑛𝑠</m:t>
                      </m:r>
                      <m:d>
                        <m:dPr>
                          <m:ctrlPr>
                            <a:rPr lang="en-IN" i="1">
                              <a:latin typeface="Cambria Math" panose="02040503050406030204" pitchFamily="18" charset="0"/>
                            </a:rPr>
                          </m:ctrlPr>
                        </m:dPr>
                        <m:e>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𝑏</m:t>
                          </m:r>
                        </m:e>
                      </m:d>
                      <m:r>
                        <a:rPr lang="en-IN" i="1">
                          <a:latin typeface="Cambria Math" panose="02040503050406030204" pitchFamily="18" charset="0"/>
                        </a:rPr>
                        <m:t>=</m:t>
                      </m:r>
                      <m:r>
                        <a:rPr lang="en-IN" i="1">
                          <a:latin typeface="Cambria Math" panose="02040503050406030204" pitchFamily="18" charset="0"/>
                        </a:rPr>
                        <m:t>𝑐𝑜𝑛𝑠</m:t>
                      </m:r>
                      <m:d>
                        <m:dPr>
                          <m:ctrlPr>
                            <a:rPr lang="en-IN" i="1">
                              <a:latin typeface="Cambria Math" panose="02040503050406030204" pitchFamily="18" charset="0"/>
                            </a:rPr>
                          </m:ctrlPr>
                        </m:dPr>
                        <m:e>
                          <m:r>
                            <a:rPr lang="en-IN" i="1">
                              <a:latin typeface="Cambria Math" panose="02040503050406030204" pitchFamily="18" charset="0"/>
                            </a:rPr>
                            <m:t>𝑐</m:t>
                          </m:r>
                          <m:r>
                            <a:rPr lang="en-IN" i="1">
                              <a:latin typeface="Cambria Math" panose="02040503050406030204" pitchFamily="18" charset="0"/>
                            </a:rPr>
                            <m:t>,</m:t>
                          </m:r>
                          <m:r>
                            <a:rPr lang="en-IN" i="1">
                              <a:latin typeface="Cambria Math" panose="02040503050406030204" pitchFamily="18" charset="0"/>
                            </a:rPr>
                            <m:t>𝑑</m:t>
                          </m:r>
                        </m:e>
                      </m:d>
                      <m:r>
                        <a:rPr lang="en-IN" b="0" i="1" smtClean="0">
                          <a:latin typeface="Cambria Math" panose="02040503050406030204" pitchFamily="18" charset="0"/>
                        </a:rPr>
                        <m:t>∧</m:t>
                      </m:r>
                      <m:r>
                        <a:rPr lang="en-IN" i="1">
                          <a:latin typeface="Cambria Math" panose="02040503050406030204" pitchFamily="18" charset="0"/>
                        </a:rPr>
                        <m:t>𝑎</m:t>
                      </m:r>
                      <m:r>
                        <a:rPr lang="en-IN" b="0" i="1" smtClean="0">
                          <a:latin typeface="Cambria Math" panose="02040503050406030204" pitchFamily="18" charset="0"/>
                        </a:rPr>
                        <m:t>≠</m:t>
                      </m:r>
                      <m:r>
                        <a:rPr lang="en-IN" i="1">
                          <a:latin typeface="Cambria Math" panose="02040503050406030204" pitchFamily="18" charset="0"/>
                        </a:rPr>
                        <m:t>𝑐</m:t>
                      </m:r>
                    </m:oMath>
                  </m:oMathPara>
                </a14:m>
                <a:endParaRPr lang="en-IN" dirty="0"/>
              </a:p>
              <a:p>
                <a:endParaRPr lang="en-IN" dirty="0"/>
              </a:p>
              <a:p>
                <a:r>
                  <a:rPr lang="en-IN" dirty="0"/>
                  <a:t>DAG for </a:t>
                </a:r>
                <a14:m>
                  <m:oMath xmlns:m="http://schemas.openxmlformats.org/officeDocument/2006/math">
                    <m:r>
                      <a:rPr lang="en-IN" b="0" i="1" smtClean="0">
                        <a:latin typeface="Cambria Math" panose="02040503050406030204" pitchFamily="18" charset="0"/>
                      </a:rPr>
                      <m:t>𝐺</m:t>
                    </m:r>
                    <m:r>
                      <a:rPr lang="en-IN" b="0" i="1" smtClean="0">
                        <a:latin typeface="Cambria Math" panose="02040503050406030204" pitchFamily="18" charset="0"/>
                      </a:rPr>
                      <m:t>′</m:t>
                    </m:r>
                  </m:oMath>
                </a14:m>
                <a:endParaRPr lang="en-IN" dirty="0"/>
              </a:p>
              <a:p>
                <a:pPr marL="0" indent="0">
                  <a:buNone/>
                </a:pPr>
                <a:r>
                  <a:rPr lang="en-IN" b="0" dirty="0"/>
                  <a:t>Axiom: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𝑐𝑎𝑟</m:t>
                    </m:r>
                    <m:r>
                      <a:rPr lang="en-IN" b="0" i="1" smtClean="0">
                        <a:latin typeface="Cambria Math" panose="02040503050406030204" pitchFamily="18" charset="0"/>
                      </a:rPr>
                      <m:t>(</m:t>
                    </m:r>
                    <m:r>
                      <a:rPr lang="en-IN" b="0" i="1" smtClean="0">
                        <a:latin typeface="Cambria Math" panose="02040503050406030204" pitchFamily="18" charset="0"/>
                      </a:rPr>
                      <m:t>𝑐𝑜𝑛𝑠</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oMath>
                </a14:m>
                <a:endParaRPr lang="en-IN" dirty="0"/>
              </a:p>
              <a:p>
                <a:endParaRPr lang="en-IN" dirty="0"/>
              </a:p>
              <a:p>
                <a:r>
                  <a:rPr lang="en-IN" dirty="0"/>
                  <a:t>Pattern matching using </a:t>
                </a:r>
                <a14:m>
                  <m:oMath xmlns:m="http://schemas.openxmlformats.org/officeDocument/2006/math">
                    <m:r>
                      <a:rPr lang="en-IN" b="0" i="1" smtClean="0">
                        <a:latin typeface="Cambria Math" panose="02040503050406030204" pitchFamily="18" charset="0"/>
                      </a:rPr>
                      <m:t>𝑐𝑜𝑛𝑠</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oMath>
                </a14:m>
                <a:endParaRPr lang="en-IN" dirty="0"/>
              </a:p>
              <a:p>
                <a:endParaRPr lang="en-IN" dirty="0"/>
              </a:p>
              <a:p>
                <a:r>
                  <a:rPr lang="en-IN" dirty="0"/>
                  <a:t>Look at all nodes </a:t>
                </a:r>
                <a14:m>
                  <m:oMath xmlns:m="http://schemas.openxmlformats.org/officeDocument/2006/math">
                    <m:r>
                      <a:rPr lang="en-IN" b="0" i="1" smtClean="0">
                        <a:latin typeface="Cambria Math" panose="02040503050406030204" pitchFamily="18" charset="0"/>
                      </a:rPr>
                      <m:t>𝑐𝑜𝑛𝑠</m:t>
                    </m:r>
                  </m:oMath>
                </a14:m>
                <a:endParaRPr lang="en-IN" dirty="0"/>
              </a:p>
              <a:p>
                <a:r>
                  <a:rPr lang="en-IN" dirty="0"/>
                  <a:t>Node-1 matching.</a:t>
                </a:r>
              </a:p>
              <a:p>
                <a:r>
                  <a:rPr lang="en-IN" dirty="0"/>
                  <a:t>Replacement for x, y</a:t>
                </a:r>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m:rPr>
                          <m:sty m:val="p"/>
                        </m:rPr>
                        <a:rPr lang="en-IN" b="0" i="0" smtClean="0">
                          <a:latin typeface="Cambria Math" panose="02040503050406030204" pitchFamily="18" charset="0"/>
                        </a:rPr>
                        <m:t>a</m:t>
                      </m:r>
                      <m:r>
                        <a:rPr lang="en-IN" b="0" i="0" smtClean="0">
                          <a:latin typeface="Cambria Math" panose="02040503050406030204" pitchFamily="18" charset="0"/>
                        </a:rPr>
                        <m:t>, </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𝑏</m:t>
                      </m:r>
                    </m:oMath>
                  </m:oMathPara>
                </a14:m>
                <a:endParaRPr lang="en-IN" b="0" dirty="0"/>
              </a:p>
              <a:p>
                <a:r>
                  <a:rPr lang="en-IN" dirty="0"/>
                  <a:t>Node-2 matching</a:t>
                </a:r>
              </a:p>
              <a:p>
                <a:r>
                  <a:rPr lang="en-IN" b="0" dirty="0"/>
                  <a:t>Replacement for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𝑦</m:t>
                    </m:r>
                  </m:oMath>
                </a14:m>
                <a:endParaRPr lang="en-IN" b="0" dirty="0"/>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 </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𝑑</m:t>
                      </m:r>
                    </m:oMath>
                  </m:oMathPara>
                </a14:m>
                <a:endParaRPr lang="en-IN" b="0" dirty="0"/>
              </a:p>
              <a:p>
                <a:r>
                  <a:rPr lang="en-IN" dirty="0"/>
                  <a:t>New ground formula after instantiation</a:t>
                </a:r>
              </a:p>
              <a:p>
                <a:pPr/>
                <a14:m>
                  <m:oMathPara xmlns:m="http://schemas.openxmlformats.org/officeDocument/2006/math">
                    <m:oMathParaPr>
                      <m:jc m:val="left"/>
                    </m:oMathParaPr>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𝐺</m:t>
                          </m:r>
                        </m:e>
                        <m:sup>
                          <m:r>
                            <a:rPr lang="en-IN" b="0" i="1" smtClean="0">
                              <a:latin typeface="Cambria Math" panose="02040503050406030204" pitchFamily="18" charset="0"/>
                            </a:rPr>
                            <m:t>′</m:t>
                          </m:r>
                        </m:sup>
                      </m:sSup>
                      <m:r>
                        <a:rPr lang="en-IN" i="1">
                          <a:latin typeface="Cambria Math" panose="02040503050406030204" pitchFamily="18" charset="0"/>
                        </a:rPr>
                        <m:t>:</m:t>
                      </m:r>
                      <m:r>
                        <a:rPr lang="en-IN" i="1">
                          <a:latin typeface="Cambria Math" panose="02040503050406030204" pitchFamily="18" charset="0"/>
                        </a:rPr>
                        <m:t>𝑐𝑜𝑛𝑠</m:t>
                      </m:r>
                      <m:d>
                        <m:dPr>
                          <m:ctrlPr>
                            <a:rPr lang="en-IN" i="1">
                              <a:latin typeface="Cambria Math" panose="02040503050406030204" pitchFamily="18" charset="0"/>
                            </a:rPr>
                          </m:ctrlPr>
                        </m:dPr>
                        <m:e>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𝑏</m:t>
                          </m:r>
                        </m:e>
                      </m:d>
                      <m:r>
                        <a:rPr lang="en-IN" i="1">
                          <a:latin typeface="Cambria Math" panose="02040503050406030204" pitchFamily="18" charset="0"/>
                        </a:rPr>
                        <m:t>=</m:t>
                      </m:r>
                      <m:r>
                        <a:rPr lang="en-IN" i="1">
                          <a:latin typeface="Cambria Math" panose="02040503050406030204" pitchFamily="18" charset="0"/>
                        </a:rPr>
                        <m:t>𝑐𝑜𝑛𝑠</m:t>
                      </m:r>
                      <m:d>
                        <m:dPr>
                          <m:ctrlPr>
                            <a:rPr lang="en-IN" i="1">
                              <a:latin typeface="Cambria Math" panose="02040503050406030204" pitchFamily="18" charset="0"/>
                            </a:rPr>
                          </m:ctrlPr>
                        </m:dPr>
                        <m:e>
                          <m:r>
                            <a:rPr lang="en-IN" i="1">
                              <a:latin typeface="Cambria Math" panose="02040503050406030204" pitchFamily="18" charset="0"/>
                            </a:rPr>
                            <m:t>𝑐</m:t>
                          </m:r>
                          <m:r>
                            <a:rPr lang="en-IN" i="1">
                              <a:latin typeface="Cambria Math" panose="02040503050406030204" pitchFamily="18" charset="0"/>
                            </a:rPr>
                            <m:t>,</m:t>
                          </m:r>
                          <m:r>
                            <a:rPr lang="en-IN" i="1">
                              <a:latin typeface="Cambria Math" panose="02040503050406030204" pitchFamily="18" charset="0"/>
                            </a:rPr>
                            <m:t>𝑑</m:t>
                          </m:r>
                        </m:e>
                      </m:d>
                      <m:r>
                        <a:rPr lang="en-IN" i="1">
                          <a:latin typeface="Cambria Math" panose="02040503050406030204" pitchFamily="18" charset="0"/>
                        </a:rPr>
                        <m:t>∧</m:t>
                      </m:r>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𝑐</m:t>
                      </m:r>
                      <m:r>
                        <a:rPr lang="en-IN" b="0" i="1" smtClean="0">
                          <a:latin typeface="Cambria Math" panose="02040503050406030204" pitchFamily="18" charset="0"/>
                        </a:rPr>
                        <m:t> ∧</m:t>
                      </m:r>
                    </m:oMath>
                  </m:oMathPara>
                </a14:m>
                <a:endParaRPr lang="en-IN" b="0" dirty="0"/>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𝑐𝑎𝑟</m:t>
                      </m:r>
                      <m:d>
                        <m:dPr>
                          <m:ctrlPr>
                            <a:rPr lang="en-IN" b="0" i="1" smtClean="0">
                              <a:latin typeface="Cambria Math" panose="02040503050406030204" pitchFamily="18" charset="0"/>
                            </a:rPr>
                          </m:ctrlPr>
                        </m:dPr>
                        <m:e>
                          <m:r>
                            <a:rPr lang="en-IN" b="0" i="1" smtClean="0">
                              <a:latin typeface="Cambria Math" panose="02040503050406030204" pitchFamily="18" charset="0"/>
                            </a:rPr>
                            <m:t>𝑐𝑜𝑛𝑠</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e>
                          </m:d>
                        </m:e>
                      </m:d>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𝑐𝑎𝑟</m:t>
                      </m:r>
                      <m:d>
                        <m:dPr>
                          <m:ctrlPr>
                            <a:rPr lang="en-IN" b="0" i="1" smtClean="0">
                              <a:latin typeface="Cambria Math" panose="02040503050406030204" pitchFamily="18" charset="0"/>
                            </a:rPr>
                          </m:ctrlPr>
                        </m:dPr>
                        <m:e>
                          <m:r>
                            <a:rPr lang="en-IN" b="0" i="1" smtClean="0">
                              <a:latin typeface="Cambria Math" panose="02040503050406030204" pitchFamily="18" charset="0"/>
                            </a:rPr>
                            <m:t>𝑐𝑜𝑛𝑠</m:t>
                          </m:r>
                          <m:d>
                            <m:dPr>
                              <m:ctrlPr>
                                <a:rPr lang="en-IN" b="0" i="1" smtClean="0">
                                  <a:latin typeface="Cambria Math" panose="02040503050406030204" pitchFamily="18" charset="0"/>
                                </a:rPr>
                              </m:ctrlPr>
                            </m:dPr>
                            <m:e>
                              <m:r>
                                <a:rPr lang="en-IN" b="0" i="1" smtClean="0">
                                  <a:latin typeface="Cambria Math" panose="02040503050406030204" pitchFamily="18" charset="0"/>
                                </a:rPr>
                                <m:t>𝑐</m:t>
                              </m:r>
                              <m:r>
                                <a:rPr lang="en-IN" b="0" i="1" smtClean="0">
                                  <a:latin typeface="Cambria Math" panose="02040503050406030204" pitchFamily="18" charset="0"/>
                                </a:rPr>
                                <m:t>,</m:t>
                              </m:r>
                              <m:r>
                                <a:rPr lang="en-IN" b="0" i="1" smtClean="0">
                                  <a:latin typeface="Cambria Math" panose="02040503050406030204" pitchFamily="18" charset="0"/>
                                </a:rPr>
                                <m:t>𝑑</m:t>
                              </m:r>
                            </m:e>
                          </m:d>
                        </m:e>
                      </m:d>
                      <m:r>
                        <a:rPr lang="en-IN" b="0" i="1" smtClean="0">
                          <a:latin typeface="Cambria Math" panose="02040503050406030204" pitchFamily="18" charset="0"/>
                        </a:rPr>
                        <m:t>=</m:t>
                      </m:r>
                      <m:r>
                        <a:rPr lang="en-IN" b="0" i="1" smtClean="0">
                          <a:latin typeface="Cambria Math" panose="02040503050406030204" pitchFamily="18" charset="0"/>
                        </a:rPr>
                        <m:t>𝑐</m:t>
                      </m:r>
                    </m:oMath>
                  </m:oMathPara>
                </a14:m>
                <a:endParaRPr lang="en-IN" dirty="0"/>
              </a:p>
            </p:txBody>
          </p:sp>
        </mc:Choice>
        <mc:Fallback xmlns="">
          <p:sp>
            <p:nvSpPr>
              <p:cNvPr id="16" name="TextBox 15">
                <a:extLst>
                  <a:ext uri="{FF2B5EF4-FFF2-40B4-BE49-F238E27FC236}">
                    <a16:creationId xmlns:a16="http://schemas.microsoft.com/office/drawing/2014/main" id="{45216974-9C58-8CB9-72C9-00007B8341DA}"/>
                  </a:ext>
                </a:extLst>
              </p:cNvPr>
              <p:cNvSpPr txBox="1">
                <a:spLocks noRot="1" noChangeAspect="1" noMove="1" noResize="1" noEditPoints="1" noAdjustHandles="1" noChangeArrowheads="1" noChangeShapeType="1" noTextEdit="1"/>
              </p:cNvSpPr>
              <p:nvPr/>
            </p:nvSpPr>
            <p:spPr>
              <a:xfrm>
                <a:off x="7452865" y="796411"/>
                <a:ext cx="4370907" cy="5113964"/>
              </a:xfrm>
              <a:prstGeom prst="rect">
                <a:avLst/>
              </a:prstGeom>
              <a:blipFill>
                <a:blip r:embed="rId2"/>
                <a:stretch>
                  <a:fillRect l="-1255" t="-715"/>
                </a:stretch>
              </a:blipFill>
            </p:spPr>
            <p:txBody>
              <a:bodyPr/>
              <a:lstStyle/>
              <a:p>
                <a:r>
                  <a:rPr lang="en-IN">
                    <a:noFill/>
                  </a:rPr>
                  <a:t> </a:t>
                </a:r>
              </a:p>
            </p:txBody>
          </p:sp>
        </mc:Fallback>
      </mc:AlternateContent>
      <p:sp>
        <p:nvSpPr>
          <p:cNvPr id="3" name="Oval 2">
            <a:extLst>
              <a:ext uri="{FF2B5EF4-FFF2-40B4-BE49-F238E27FC236}">
                <a16:creationId xmlns:a16="http://schemas.microsoft.com/office/drawing/2014/main" id="{CEE3D7A7-0639-9A92-25FA-FAAD0042B2A9}"/>
              </a:ext>
            </a:extLst>
          </p:cNvPr>
          <p:cNvSpPr/>
          <p:nvPr/>
        </p:nvSpPr>
        <p:spPr>
          <a:xfrm>
            <a:off x="3515035" y="1946784"/>
            <a:ext cx="1204450"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cons</a:t>
            </a:r>
          </a:p>
        </p:txBody>
      </p:sp>
      <p:sp>
        <p:nvSpPr>
          <p:cNvPr id="4" name="Oval 3">
            <a:extLst>
              <a:ext uri="{FF2B5EF4-FFF2-40B4-BE49-F238E27FC236}">
                <a16:creationId xmlns:a16="http://schemas.microsoft.com/office/drawing/2014/main" id="{7835CA4F-C628-A6F8-3A5C-B53EEFAE7E06}"/>
              </a:ext>
            </a:extLst>
          </p:cNvPr>
          <p:cNvSpPr/>
          <p:nvPr/>
        </p:nvSpPr>
        <p:spPr>
          <a:xfrm>
            <a:off x="1135620" y="2934928"/>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a:t>
            </a:r>
          </a:p>
        </p:txBody>
      </p:sp>
      <p:sp>
        <p:nvSpPr>
          <p:cNvPr id="5" name="Oval 4">
            <a:extLst>
              <a:ext uri="{FF2B5EF4-FFF2-40B4-BE49-F238E27FC236}">
                <a16:creationId xmlns:a16="http://schemas.microsoft.com/office/drawing/2014/main" id="{BCC1A5CC-D19C-CC6C-9D0A-633EA1C81E33}"/>
              </a:ext>
            </a:extLst>
          </p:cNvPr>
          <p:cNvSpPr/>
          <p:nvPr/>
        </p:nvSpPr>
        <p:spPr>
          <a:xfrm>
            <a:off x="2222087" y="2949675"/>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b</a:t>
            </a:r>
          </a:p>
        </p:txBody>
      </p:sp>
      <p:sp>
        <p:nvSpPr>
          <p:cNvPr id="10" name="Oval 9">
            <a:extLst>
              <a:ext uri="{FF2B5EF4-FFF2-40B4-BE49-F238E27FC236}">
                <a16:creationId xmlns:a16="http://schemas.microsoft.com/office/drawing/2014/main" id="{671CAF0A-4E01-C9CD-C2A6-B1EF514D6E38}"/>
              </a:ext>
            </a:extLst>
          </p:cNvPr>
          <p:cNvSpPr/>
          <p:nvPr/>
        </p:nvSpPr>
        <p:spPr>
          <a:xfrm>
            <a:off x="3377378" y="2915261"/>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a:t>
            </a:r>
          </a:p>
        </p:txBody>
      </p:sp>
      <p:sp>
        <p:nvSpPr>
          <p:cNvPr id="12" name="Oval 11">
            <a:extLst>
              <a:ext uri="{FF2B5EF4-FFF2-40B4-BE49-F238E27FC236}">
                <a16:creationId xmlns:a16="http://schemas.microsoft.com/office/drawing/2014/main" id="{72D2A788-FB7A-F748-5806-21BB938E587E}"/>
              </a:ext>
            </a:extLst>
          </p:cNvPr>
          <p:cNvSpPr/>
          <p:nvPr/>
        </p:nvSpPr>
        <p:spPr>
          <a:xfrm>
            <a:off x="4375354" y="2900512"/>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
            </a:r>
          </a:p>
        </p:txBody>
      </p:sp>
      <p:cxnSp>
        <p:nvCxnSpPr>
          <p:cNvPr id="18" name="Straight Arrow Connector 17">
            <a:extLst>
              <a:ext uri="{FF2B5EF4-FFF2-40B4-BE49-F238E27FC236}">
                <a16:creationId xmlns:a16="http://schemas.microsoft.com/office/drawing/2014/main" id="{21106E2C-0275-34DE-1729-79F0947DAC04}"/>
              </a:ext>
            </a:extLst>
          </p:cNvPr>
          <p:cNvCxnSpPr>
            <a:stCxn id="6" idx="4"/>
            <a:endCxn id="4" idx="0"/>
          </p:cNvCxnSpPr>
          <p:nvPr/>
        </p:nvCxnSpPr>
        <p:spPr>
          <a:xfrm flipH="1">
            <a:off x="1410924" y="2443314"/>
            <a:ext cx="626810" cy="49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4B2FD9D-4509-2F04-4DED-D009852E1C83}"/>
              </a:ext>
            </a:extLst>
          </p:cNvPr>
          <p:cNvCxnSpPr>
            <a:stCxn id="6" idx="4"/>
            <a:endCxn id="5" idx="0"/>
          </p:cNvCxnSpPr>
          <p:nvPr/>
        </p:nvCxnSpPr>
        <p:spPr>
          <a:xfrm>
            <a:off x="2037734" y="2443314"/>
            <a:ext cx="459657" cy="506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975F659-3BF3-0924-9FD1-27085EDBD0C3}"/>
              </a:ext>
            </a:extLst>
          </p:cNvPr>
          <p:cNvCxnSpPr>
            <a:stCxn id="3" idx="4"/>
            <a:endCxn id="10" idx="0"/>
          </p:cNvCxnSpPr>
          <p:nvPr/>
        </p:nvCxnSpPr>
        <p:spPr>
          <a:xfrm flipH="1">
            <a:off x="3652682" y="2438397"/>
            <a:ext cx="464578" cy="47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8C45D62-C725-B677-38FF-9ED2B6FD4CF8}"/>
              </a:ext>
            </a:extLst>
          </p:cNvPr>
          <p:cNvCxnSpPr>
            <a:stCxn id="3" idx="4"/>
            <a:endCxn id="12" idx="0"/>
          </p:cNvCxnSpPr>
          <p:nvPr/>
        </p:nvCxnSpPr>
        <p:spPr>
          <a:xfrm>
            <a:off x="4117260" y="2438397"/>
            <a:ext cx="533398" cy="462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B23B91C-997A-BE76-1A48-4E4AC5C7BDA8}"/>
              </a:ext>
            </a:extLst>
          </p:cNvPr>
          <p:cNvSpPr txBox="1"/>
          <p:nvPr/>
        </p:nvSpPr>
        <p:spPr>
          <a:xfrm>
            <a:off x="1192162" y="1848465"/>
            <a:ext cx="410497" cy="369332"/>
          </a:xfrm>
          <a:prstGeom prst="rect">
            <a:avLst/>
          </a:prstGeom>
          <a:noFill/>
        </p:spPr>
        <p:txBody>
          <a:bodyPr wrap="square" rtlCol="0">
            <a:spAutoFit/>
          </a:bodyPr>
          <a:lstStyle/>
          <a:p>
            <a:r>
              <a:rPr lang="en-IN" dirty="0"/>
              <a:t>1</a:t>
            </a:r>
          </a:p>
        </p:txBody>
      </p:sp>
      <p:sp>
        <p:nvSpPr>
          <p:cNvPr id="8" name="TextBox 7">
            <a:extLst>
              <a:ext uri="{FF2B5EF4-FFF2-40B4-BE49-F238E27FC236}">
                <a16:creationId xmlns:a16="http://schemas.microsoft.com/office/drawing/2014/main" id="{A5C66584-322E-13F3-E196-E7281CAA6C34}"/>
              </a:ext>
            </a:extLst>
          </p:cNvPr>
          <p:cNvSpPr txBox="1"/>
          <p:nvPr/>
        </p:nvSpPr>
        <p:spPr>
          <a:xfrm>
            <a:off x="3271688" y="1774722"/>
            <a:ext cx="410497" cy="369332"/>
          </a:xfrm>
          <a:prstGeom prst="rect">
            <a:avLst/>
          </a:prstGeom>
          <a:noFill/>
        </p:spPr>
        <p:txBody>
          <a:bodyPr wrap="square" rtlCol="0">
            <a:spAutoFit/>
          </a:bodyPr>
          <a:lstStyle/>
          <a:p>
            <a:r>
              <a:rPr lang="en-IN" dirty="0"/>
              <a:t>2</a:t>
            </a:r>
          </a:p>
        </p:txBody>
      </p:sp>
      <p:cxnSp>
        <p:nvCxnSpPr>
          <p:cNvPr id="11" name="Connector: Curved 10">
            <a:extLst>
              <a:ext uri="{FF2B5EF4-FFF2-40B4-BE49-F238E27FC236}">
                <a16:creationId xmlns:a16="http://schemas.microsoft.com/office/drawing/2014/main" id="{F804EF2D-0E20-6B15-1498-6EA44324B2E2}"/>
              </a:ext>
            </a:extLst>
          </p:cNvPr>
          <p:cNvCxnSpPr>
            <a:stCxn id="6" idx="6"/>
            <a:endCxn id="8" idx="2"/>
          </p:cNvCxnSpPr>
          <p:nvPr/>
        </p:nvCxnSpPr>
        <p:spPr>
          <a:xfrm flipV="1">
            <a:off x="2639959" y="2144054"/>
            <a:ext cx="836978" cy="53454"/>
          </a:xfrm>
          <a:prstGeom prst="curvedConnector2">
            <a:avLst/>
          </a:prstGeom>
          <a:ln>
            <a:solidFill>
              <a:srgbClr val="FF0000"/>
            </a:solidFill>
            <a:prstDash val="dash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64463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85EBA-4AA6-CD5B-0667-6A4DB52A0B77}"/>
              </a:ext>
            </a:extLst>
          </p:cNvPr>
          <p:cNvSpPr>
            <a:spLocks noGrp="1"/>
          </p:cNvSpPr>
          <p:nvPr>
            <p:ph type="title"/>
          </p:nvPr>
        </p:nvSpPr>
        <p:spPr/>
        <p:txBody>
          <a:bodyPr/>
          <a:lstStyle/>
          <a:p>
            <a:r>
              <a:rPr lang="en-IN" dirty="0"/>
              <a:t>Example</a:t>
            </a:r>
          </a:p>
        </p:txBody>
      </p:sp>
      <p:sp>
        <p:nvSpPr>
          <p:cNvPr id="6" name="Oval 5">
            <a:extLst>
              <a:ext uri="{FF2B5EF4-FFF2-40B4-BE49-F238E27FC236}">
                <a16:creationId xmlns:a16="http://schemas.microsoft.com/office/drawing/2014/main" id="{E7AD5D71-2775-5AF1-FD22-31C9EF6D54F2}"/>
              </a:ext>
            </a:extLst>
          </p:cNvPr>
          <p:cNvSpPr/>
          <p:nvPr/>
        </p:nvSpPr>
        <p:spPr>
          <a:xfrm>
            <a:off x="1435509" y="1951701"/>
            <a:ext cx="1204450"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cons</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5216974-9C58-8CB9-72C9-00007B8341DA}"/>
                  </a:ext>
                </a:extLst>
              </p:cNvPr>
              <p:cNvSpPr txBox="1"/>
              <p:nvPr/>
            </p:nvSpPr>
            <p:spPr>
              <a:xfrm>
                <a:off x="7452865" y="796411"/>
                <a:ext cx="4370907" cy="17899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𝐺</m:t>
                          </m:r>
                        </m:e>
                        <m:sup>
                          <m:r>
                            <a:rPr lang="en-IN" i="1">
                              <a:latin typeface="Cambria Math" panose="02040503050406030204" pitchFamily="18" charset="0"/>
                            </a:rPr>
                            <m:t>′</m:t>
                          </m:r>
                        </m:sup>
                      </m:sSup>
                      <m:r>
                        <a:rPr lang="en-IN" i="1">
                          <a:latin typeface="Cambria Math" panose="02040503050406030204" pitchFamily="18" charset="0"/>
                        </a:rPr>
                        <m:t>:</m:t>
                      </m:r>
                      <m:r>
                        <a:rPr lang="en-IN" i="1">
                          <a:latin typeface="Cambria Math" panose="02040503050406030204" pitchFamily="18" charset="0"/>
                        </a:rPr>
                        <m:t>𝑐𝑜𝑛𝑠</m:t>
                      </m:r>
                      <m:d>
                        <m:dPr>
                          <m:ctrlPr>
                            <a:rPr lang="en-IN" i="1">
                              <a:latin typeface="Cambria Math" panose="02040503050406030204" pitchFamily="18" charset="0"/>
                            </a:rPr>
                          </m:ctrlPr>
                        </m:dPr>
                        <m:e>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𝑏</m:t>
                          </m:r>
                        </m:e>
                      </m:d>
                      <m:r>
                        <a:rPr lang="en-IN" i="1">
                          <a:latin typeface="Cambria Math" panose="02040503050406030204" pitchFamily="18" charset="0"/>
                        </a:rPr>
                        <m:t>=</m:t>
                      </m:r>
                      <m:r>
                        <a:rPr lang="en-IN" i="1">
                          <a:latin typeface="Cambria Math" panose="02040503050406030204" pitchFamily="18" charset="0"/>
                        </a:rPr>
                        <m:t>𝑐𝑜𝑛𝑠</m:t>
                      </m:r>
                      <m:d>
                        <m:dPr>
                          <m:ctrlPr>
                            <a:rPr lang="en-IN" i="1">
                              <a:latin typeface="Cambria Math" panose="02040503050406030204" pitchFamily="18" charset="0"/>
                            </a:rPr>
                          </m:ctrlPr>
                        </m:dPr>
                        <m:e>
                          <m:r>
                            <a:rPr lang="en-IN" i="1">
                              <a:latin typeface="Cambria Math" panose="02040503050406030204" pitchFamily="18" charset="0"/>
                            </a:rPr>
                            <m:t>𝑐</m:t>
                          </m:r>
                          <m:r>
                            <a:rPr lang="en-IN" i="1">
                              <a:latin typeface="Cambria Math" panose="02040503050406030204" pitchFamily="18" charset="0"/>
                            </a:rPr>
                            <m:t>,</m:t>
                          </m:r>
                          <m:r>
                            <a:rPr lang="en-IN" i="1">
                              <a:latin typeface="Cambria Math" panose="02040503050406030204" pitchFamily="18" charset="0"/>
                            </a:rPr>
                            <m:t>𝑑</m:t>
                          </m:r>
                        </m:e>
                      </m:d>
                      <m:r>
                        <a:rPr lang="en-IN" i="1">
                          <a:latin typeface="Cambria Math" panose="02040503050406030204" pitchFamily="18" charset="0"/>
                        </a:rPr>
                        <m:t>∧</m:t>
                      </m:r>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𝑐</m:t>
                      </m:r>
                      <m:r>
                        <a:rPr lang="en-IN" i="1">
                          <a:latin typeface="Cambria Math" panose="02040503050406030204" pitchFamily="18" charset="0"/>
                        </a:rPr>
                        <m:t> ∧</m:t>
                      </m:r>
                    </m:oMath>
                  </m:oMathPara>
                </a14:m>
                <a:endParaRPr lang="en-IN" dirty="0"/>
              </a:p>
              <a:p>
                <a:pPr/>
                <a14:m>
                  <m:oMathPara xmlns:m="http://schemas.openxmlformats.org/officeDocument/2006/math">
                    <m:oMathParaPr>
                      <m:jc m:val="left"/>
                    </m:oMathParaPr>
                    <m:oMath xmlns:m="http://schemas.openxmlformats.org/officeDocument/2006/math">
                      <m:r>
                        <a:rPr lang="en-IN" i="1">
                          <a:latin typeface="Cambria Math" panose="02040503050406030204" pitchFamily="18" charset="0"/>
                        </a:rPr>
                        <m:t>𝑐𝑎𝑟</m:t>
                      </m:r>
                      <m:d>
                        <m:dPr>
                          <m:ctrlPr>
                            <a:rPr lang="en-IN" i="1">
                              <a:latin typeface="Cambria Math" panose="02040503050406030204" pitchFamily="18" charset="0"/>
                            </a:rPr>
                          </m:ctrlPr>
                        </m:dPr>
                        <m:e>
                          <m:r>
                            <a:rPr lang="en-IN" i="1">
                              <a:latin typeface="Cambria Math" panose="02040503050406030204" pitchFamily="18" charset="0"/>
                            </a:rPr>
                            <m:t>𝑐𝑜𝑛𝑠</m:t>
                          </m:r>
                          <m:d>
                            <m:dPr>
                              <m:ctrlPr>
                                <a:rPr lang="en-IN" i="1">
                                  <a:latin typeface="Cambria Math" panose="02040503050406030204" pitchFamily="18" charset="0"/>
                                </a:rPr>
                              </m:ctrlPr>
                            </m:dPr>
                            <m:e>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𝑏</m:t>
                              </m:r>
                            </m:e>
                          </m:d>
                        </m:e>
                      </m:d>
                      <m:r>
                        <a:rPr lang="en-IN" i="1">
                          <a:latin typeface="Cambria Math" panose="02040503050406030204" pitchFamily="18" charset="0"/>
                        </a:rPr>
                        <m:t>=</m:t>
                      </m:r>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𝑐𝑎𝑟</m:t>
                      </m:r>
                      <m:d>
                        <m:dPr>
                          <m:ctrlPr>
                            <a:rPr lang="en-IN" i="1">
                              <a:latin typeface="Cambria Math" panose="02040503050406030204" pitchFamily="18" charset="0"/>
                            </a:rPr>
                          </m:ctrlPr>
                        </m:dPr>
                        <m:e>
                          <m:r>
                            <a:rPr lang="en-IN" i="1">
                              <a:latin typeface="Cambria Math" panose="02040503050406030204" pitchFamily="18" charset="0"/>
                            </a:rPr>
                            <m:t>𝑐𝑜𝑛𝑠</m:t>
                          </m:r>
                          <m:d>
                            <m:dPr>
                              <m:ctrlPr>
                                <a:rPr lang="en-IN" i="1">
                                  <a:latin typeface="Cambria Math" panose="02040503050406030204" pitchFamily="18" charset="0"/>
                                </a:rPr>
                              </m:ctrlPr>
                            </m:dPr>
                            <m:e>
                              <m:r>
                                <a:rPr lang="en-IN" i="1">
                                  <a:latin typeface="Cambria Math" panose="02040503050406030204" pitchFamily="18" charset="0"/>
                                </a:rPr>
                                <m:t>𝑐</m:t>
                              </m:r>
                              <m:r>
                                <a:rPr lang="en-IN" i="1">
                                  <a:latin typeface="Cambria Math" panose="02040503050406030204" pitchFamily="18" charset="0"/>
                                </a:rPr>
                                <m:t>,</m:t>
                              </m:r>
                              <m:r>
                                <a:rPr lang="en-IN" i="1">
                                  <a:latin typeface="Cambria Math" panose="02040503050406030204" pitchFamily="18" charset="0"/>
                                </a:rPr>
                                <m:t>𝑑</m:t>
                              </m:r>
                            </m:e>
                          </m:d>
                        </m:e>
                      </m:d>
                      <m:r>
                        <a:rPr lang="en-IN" i="1">
                          <a:latin typeface="Cambria Math" panose="02040503050406030204" pitchFamily="18" charset="0"/>
                        </a:rPr>
                        <m:t>=</m:t>
                      </m:r>
                      <m:r>
                        <a:rPr lang="en-IN" i="1">
                          <a:latin typeface="Cambria Math" panose="02040503050406030204" pitchFamily="18" charset="0"/>
                        </a:rPr>
                        <m:t>𝑐</m:t>
                      </m:r>
                    </m:oMath>
                  </m:oMathPara>
                </a14:m>
                <a:endParaRPr lang="en-IN" dirty="0"/>
              </a:p>
              <a:p>
                <a:endParaRPr lang="en-IN" dirty="0"/>
              </a:p>
              <a:p>
                <a:r>
                  <a:rPr lang="en-IN" dirty="0"/>
                  <a:t>DAG for </a:t>
                </a:r>
                <a14:m>
                  <m:oMath xmlns:m="http://schemas.openxmlformats.org/officeDocument/2006/math">
                    <m:r>
                      <a:rPr lang="en-IN" b="0" i="1" smtClean="0">
                        <a:latin typeface="Cambria Math" panose="02040503050406030204" pitchFamily="18" charset="0"/>
                      </a:rPr>
                      <m:t>𝐺</m:t>
                    </m:r>
                    <m:r>
                      <a:rPr lang="en-IN" b="0" i="1" smtClean="0">
                        <a:latin typeface="Cambria Math" panose="02040503050406030204" pitchFamily="18" charset="0"/>
                      </a:rPr>
                      <m:t>′</m:t>
                    </m:r>
                  </m:oMath>
                </a14:m>
                <a:endParaRPr lang="en-IN" dirty="0"/>
              </a:p>
              <a:p>
                <a:r>
                  <a:rPr lang="en-IN" dirty="0"/>
                  <a:t>Contradiction because 3 and 4 are in the same equivalence class.</a:t>
                </a:r>
              </a:p>
            </p:txBody>
          </p:sp>
        </mc:Choice>
        <mc:Fallback xmlns="">
          <p:sp>
            <p:nvSpPr>
              <p:cNvPr id="16" name="TextBox 15">
                <a:extLst>
                  <a:ext uri="{FF2B5EF4-FFF2-40B4-BE49-F238E27FC236}">
                    <a16:creationId xmlns:a16="http://schemas.microsoft.com/office/drawing/2014/main" id="{45216974-9C58-8CB9-72C9-00007B8341DA}"/>
                  </a:ext>
                </a:extLst>
              </p:cNvPr>
              <p:cNvSpPr txBox="1">
                <a:spLocks noRot="1" noChangeAspect="1" noMove="1" noResize="1" noEditPoints="1" noAdjustHandles="1" noChangeArrowheads="1" noChangeShapeType="1" noTextEdit="1"/>
              </p:cNvSpPr>
              <p:nvPr/>
            </p:nvSpPr>
            <p:spPr>
              <a:xfrm>
                <a:off x="7452865" y="796411"/>
                <a:ext cx="4370907" cy="1789977"/>
              </a:xfrm>
              <a:prstGeom prst="rect">
                <a:avLst/>
              </a:prstGeom>
              <a:blipFill>
                <a:blip r:embed="rId2"/>
                <a:stretch>
                  <a:fillRect l="-1255" b="-4778"/>
                </a:stretch>
              </a:blipFill>
            </p:spPr>
            <p:txBody>
              <a:bodyPr/>
              <a:lstStyle/>
              <a:p>
                <a:r>
                  <a:rPr lang="en-IN">
                    <a:noFill/>
                  </a:rPr>
                  <a:t> </a:t>
                </a:r>
              </a:p>
            </p:txBody>
          </p:sp>
        </mc:Fallback>
      </mc:AlternateContent>
      <p:sp>
        <p:nvSpPr>
          <p:cNvPr id="3" name="Oval 2">
            <a:extLst>
              <a:ext uri="{FF2B5EF4-FFF2-40B4-BE49-F238E27FC236}">
                <a16:creationId xmlns:a16="http://schemas.microsoft.com/office/drawing/2014/main" id="{CEE3D7A7-0639-9A92-25FA-FAAD0042B2A9}"/>
              </a:ext>
            </a:extLst>
          </p:cNvPr>
          <p:cNvSpPr/>
          <p:nvPr/>
        </p:nvSpPr>
        <p:spPr>
          <a:xfrm>
            <a:off x="3515035" y="1946784"/>
            <a:ext cx="1204450"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cons</a:t>
            </a:r>
          </a:p>
        </p:txBody>
      </p:sp>
      <p:sp>
        <p:nvSpPr>
          <p:cNvPr id="4" name="Oval 3">
            <a:extLst>
              <a:ext uri="{FF2B5EF4-FFF2-40B4-BE49-F238E27FC236}">
                <a16:creationId xmlns:a16="http://schemas.microsoft.com/office/drawing/2014/main" id="{7835CA4F-C628-A6F8-3A5C-B53EEFAE7E06}"/>
              </a:ext>
            </a:extLst>
          </p:cNvPr>
          <p:cNvSpPr/>
          <p:nvPr/>
        </p:nvSpPr>
        <p:spPr>
          <a:xfrm>
            <a:off x="1135620" y="2934928"/>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a:t>
            </a:r>
          </a:p>
        </p:txBody>
      </p:sp>
      <p:sp>
        <p:nvSpPr>
          <p:cNvPr id="5" name="Oval 4">
            <a:extLst>
              <a:ext uri="{FF2B5EF4-FFF2-40B4-BE49-F238E27FC236}">
                <a16:creationId xmlns:a16="http://schemas.microsoft.com/office/drawing/2014/main" id="{BCC1A5CC-D19C-CC6C-9D0A-633EA1C81E33}"/>
              </a:ext>
            </a:extLst>
          </p:cNvPr>
          <p:cNvSpPr/>
          <p:nvPr/>
        </p:nvSpPr>
        <p:spPr>
          <a:xfrm>
            <a:off x="2222087" y="2949675"/>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b</a:t>
            </a:r>
          </a:p>
        </p:txBody>
      </p:sp>
      <p:sp>
        <p:nvSpPr>
          <p:cNvPr id="10" name="Oval 9">
            <a:extLst>
              <a:ext uri="{FF2B5EF4-FFF2-40B4-BE49-F238E27FC236}">
                <a16:creationId xmlns:a16="http://schemas.microsoft.com/office/drawing/2014/main" id="{671CAF0A-4E01-C9CD-C2A6-B1EF514D6E38}"/>
              </a:ext>
            </a:extLst>
          </p:cNvPr>
          <p:cNvSpPr/>
          <p:nvPr/>
        </p:nvSpPr>
        <p:spPr>
          <a:xfrm>
            <a:off x="3377378" y="2915261"/>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a:t>
            </a:r>
          </a:p>
        </p:txBody>
      </p:sp>
      <p:sp>
        <p:nvSpPr>
          <p:cNvPr id="12" name="Oval 11">
            <a:extLst>
              <a:ext uri="{FF2B5EF4-FFF2-40B4-BE49-F238E27FC236}">
                <a16:creationId xmlns:a16="http://schemas.microsoft.com/office/drawing/2014/main" id="{72D2A788-FB7A-F748-5806-21BB938E587E}"/>
              </a:ext>
            </a:extLst>
          </p:cNvPr>
          <p:cNvSpPr/>
          <p:nvPr/>
        </p:nvSpPr>
        <p:spPr>
          <a:xfrm>
            <a:off x="4375354" y="2900512"/>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
            </a:r>
          </a:p>
        </p:txBody>
      </p:sp>
      <p:cxnSp>
        <p:nvCxnSpPr>
          <p:cNvPr id="18" name="Straight Arrow Connector 17">
            <a:extLst>
              <a:ext uri="{FF2B5EF4-FFF2-40B4-BE49-F238E27FC236}">
                <a16:creationId xmlns:a16="http://schemas.microsoft.com/office/drawing/2014/main" id="{21106E2C-0275-34DE-1729-79F0947DAC04}"/>
              </a:ext>
            </a:extLst>
          </p:cNvPr>
          <p:cNvCxnSpPr>
            <a:stCxn id="6" idx="4"/>
            <a:endCxn id="4" idx="0"/>
          </p:cNvCxnSpPr>
          <p:nvPr/>
        </p:nvCxnSpPr>
        <p:spPr>
          <a:xfrm flipH="1">
            <a:off x="1410924" y="2443314"/>
            <a:ext cx="626810" cy="491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4B2FD9D-4509-2F04-4DED-D009852E1C83}"/>
              </a:ext>
            </a:extLst>
          </p:cNvPr>
          <p:cNvCxnSpPr>
            <a:stCxn id="6" idx="4"/>
            <a:endCxn id="5" idx="0"/>
          </p:cNvCxnSpPr>
          <p:nvPr/>
        </p:nvCxnSpPr>
        <p:spPr>
          <a:xfrm>
            <a:off x="2037734" y="2443314"/>
            <a:ext cx="459657" cy="506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975F659-3BF3-0924-9FD1-27085EDBD0C3}"/>
              </a:ext>
            </a:extLst>
          </p:cNvPr>
          <p:cNvCxnSpPr>
            <a:stCxn id="3" idx="4"/>
            <a:endCxn id="10" idx="0"/>
          </p:cNvCxnSpPr>
          <p:nvPr/>
        </p:nvCxnSpPr>
        <p:spPr>
          <a:xfrm flipH="1">
            <a:off x="3652682" y="2438397"/>
            <a:ext cx="464578" cy="4768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8C45D62-C725-B677-38FF-9ED2B6FD4CF8}"/>
              </a:ext>
            </a:extLst>
          </p:cNvPr>
          <p:cNvCxnSpPr>
            <a:stCxn id="3" idx="4"/>
            <a:endCxn id="12" idx="0"/>
          </p:cNvCxnSpPr>
          <p:nvPr/>
        </p:nvCxnSpPr>
        <p:spPr>
          <a:xfrm>
            <a:off x="4117260" y="2438397"/>
            <a:ext cx="533398" cy="4621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B23B91C-997A-BE76-1A48-4E4AC5C7BDA8}"/>
              </a:ext>
            </a:extLst>
          </p:cNvPr>
          <p:cNvSpPr txBox="1"/>
          <p:nvPr/>
        </p:nvSpPr>
        <p:spPr>
          <a:xfrm>
            <a:off x="1192162" y="1848465"/>
            <a:ext cx="410497" cy="369332"/>
          </a:xfrm>
          <a:prstGeom prst="rect">
            <a:avLst/>
          </a:prstGeom>
          <a:noFill/>
        </p:spPr>
        <p:txBody>
          <a:bodyPr wrap="square" rtlCol="0">
            <a:spAutoFit/>
          </a:bodyPr>
          <a:lstStyle/>
          <a:p>
            <a:r>
              <a:rPr lang="en-IN" dirty="0"/>
              <a:t>1</a:t>
            </a:r>
          </a:p>
        </p:txBody>
      </p:sp>
      <p:sp>
        <p:nvSpPr>
          <p:cNvPr id="8" name="TextBox 7">
            <a:extLst>
              <a:ext uri="{FF2B5EF4-FFF2-40B4-BE49-F238E27FC236}">
                <a16:creationId xmlns:a16="http://schemas.microsoft.com/office/drawing/2014/main" id="{A5C66584-322E-13F3-E196-E7281CAA6C34}"/>
              </a:ext>
            </a:extLst>
          </p:cNvPr>
          <p:cNvSpPr txBox="1"/>
          <p:nvPr/>
        </p:nvSpPr>
        <p:spPr>
          <a:xfrm>
            <a:off x="3271688" y="1774722"/>
            <a:ext cx="410497" cy="369332"/>
          </a:xfrm>
          <a:prstGeom prst="rect">
            <a:avLst/>
          </a:prstGeom>
          <a:noFill/>
        </p:spPr>
        <p:txBody>
          <a:bodyPr wrap="square" rtlCol="0">
            <a:spAutoFit/>
          </a:bodyPr>
          <a:lstStyle/>
          <a:p>
            <a:r>
              <a:rPr lang="en-IN" dirty="0"/>
              <a:t>2</a:t>
            </a:r>
          </a:p>
        </p:txBody>
      </p:sp>
      <p:sp>
        <p:nvSpPr>
          <p:cNvPr id="9" name="Oval 8">
            <a:extLst>
              <a:ext uri="{FF2B5EF4-FFF2-40B4-BE49-F238E27FC236}">
                <a16:creationId xmlns:a16="http://schemas.microsoft.com/office/drawing/2014/main" id="{1FF2F638-29DF-2B2F-D383-39C336A2927F}"/>
              </a:ext>
            </a:extLst>
          </p:cNvPr>
          <p:cNvSpPr/>
          <p:nvPr/>
        </p:nvSpPr>
        <p:spPr>
          <a:xfrm>
            <a:off x="1450257" y="1297854"/>
            <a:ext cx="1204450"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car</a:t>
            </a:r>
          </a:p>
        </p:txBody>
      </p:sp>
      <p:sp>
        <p:nvSpPr>
          <p:cNvPr id="11" name="Oval 10">
            <a:extLst>
              <a:ext uri="{FF2B5EF4-FFF2-40B4-BE49-F238E27FC236}">
                <a16:creationId xmlns:a16="http://schemas.microsoft.com/office/drawing/2014/main" id="{A1A7576E-B2F4-E90F-B35D-C5D912676365}"/>
              </a:ext>
            </a:extLst>
          </p:cNvPr>
          <p:cNvSpPr/>
          <p:nvPr/>
        </p:nvSpPr>
        <p:spPr>
          <a:xfrm>
            <a:off x="3519955" y="1233943"/>
            <a:ext cx="1204450"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car</a:t>
            </a:r>
          </a:p>
        </p:txBody>
      </p:sp>
      <p:cxnSp>
        <p:nvCxnSpPr>
          <p:cNvPr id="14" name="Straight Arrow Connector 13">
            <a:extLst>
              <a:ext uri="{FF2B5EF4-FFF2-40B4-BE49-F238E27FC236}">
                <a16:creationId xmlns:a16="http://schemas.microsoft.com/office/drawing/2014/main" id="{7160F3F5-DBCC-EF95-D6FE-20C02DEBD438}"/>
              </a:ext>
            </a:extLst>
          </p:cNvPr>
          <p:cNvCxnSpPr>
            <a:stCxn id="9" idx="4"/>
            <a:endCxn id="6" idx="0"/>
          </p:cNvCxnSpPr>
          <p:nvPr/>
        </p:nvCxnSpPr>
        <p:spPr>
          <a:xfrm flipH="1">
            <a:off x="2037734" y="1789467"/>
            <a:ext cx="14748" cy="162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CD041B1-D89D-ADB7-8864-E9FB34FBF36F}"/>
              </a:ext>
            </a:extLst>
          </p:cNvPr>
          <p:cNvCxnSpPr>
            <a:stCxn id="11" idx="4"/>
            <a:endCxn id="3" idx="0"/>
          </p:cNvCxnSpPr>
          <p:nvPr/>
        </p:nvCxnSpPr>
        <p:spPr>
          <a:xfrm flipH="1">
            <a:off x="4117260" y="1725556"/>
            <a:ext cx="4920" cy="221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C708D71B-9295-332E-6813-B710ACA5B5CA}"/>
              </a:ext>
            </a:extLst>
          </p:cNvPr>
          <p:cNvCxnSpPr>
            <a:stCxn id="9" idx="2"/>
            <a:endCxn id="4" idx="2"/>
          </p:cNvCxnSpPr>
          <p:nvPr/>
        </p:nvCxnSpPr>
        <p:spPr>
          <a:xfrm rot="10800000" flipV="1">
            <a:off x="1135621" y="1543661"/>
            <a:ext cx="314637" cy="1637074"/>
          </a:xfrm>
          <a:prstGeom prst="curvedConnector3">
            <a:avLst>
              <a:gd name="adj1" fmla="val 172655"/>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id="{06848411-C394-254A-1BC3-A312C62AAD45}"/>
              </a:ext>
            </a:extLst>
          </p:cNvPr>
          <p:cNvCxnSpPr>
            <a:stCxn id="6" idx="6"/>
            <a:endCxn id="3" idx="2"/>
          </p:cNvCxnSpPr>
          <p:nvPr/>
        </p:nvCxnSpPr>
        <p:spPr>
          <a:xfrm flipV="1">
            <a:off x="2639959" y="2192591"/>
            <a:ext cx="875076" cy="4917"/>
          </a:xfrm>
          <a:prstGeom prst="curvedConnector3">
            <a:avLst/>
          </a:prstGeom>
          <a:ln>
            <a:solidFill>
              <a:srgbClr val="FF000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551FE102-1110-6B19-00C7-F1244449664E}"/>
              </a:ext>
            </a:extLst>
          </p:cNvPr>
          <p:cNvCxnSpPr>
            <a:stCxn id="11" idx="2"/>
            <a:endCxn id="4" idx="2"/>
          </p:cNvCxnSpPr>
          <p:nvPr/>
        </p:nvCxnSpPr>
        <p:spPr>
          <a:xfrm rot="10800000" flipV="1">
            <a:off x="1135621" y="1479749"/>
            <a:ext cx="2384335" cy="1700985"/>
          </a:xfrm>
          <a:prstGeom prst="curvedConnector3">
            <a:avLst>
              <a:gd name="adj1" fmla="val 139278"/>
            </a:avLst>
          </a:prstGeom>
          <a:ln>
            <a:solidFill>
              <a:srgbClr val="FF000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33" name="Connector: Curved 32">
            <a:extLst>
              <a:ext uri="{FF2B5EF4-FFF2-40B4-BE49-F238E27FC236}">
                <a16:creationId xmlns:a16="http://schemas.microsoft.com/office/drawing/2014/main" id="{6918FBDF-DD6F-2786-DD2D-84C80C42AD57}"/>
              </a:ext>
            </a:extLst>
          </p:cNvPr>
          <p:cNvCxnSpPr>
            <a:stCxn id="10" idx="4"/>
            <a:endCxn id="4" idx="4"/>
          </p:cNvCxnSpPr>
          <p:nvPr/>
        </p:nvCxnSpPr>
        <p:spPr>
          <a:xfrm rot="5400000">
            <a:off x="2521970" y="2295828"/>
            <a:ext cx="19667" cy="2241758"/>
          </a:xfrm>
          <a:prstGeom prst="curvedConnector3">
            <a:avLst>
              <a:gd name="adj1" fmla="val 1262353"/>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380D38FC-58CF-4888-235A-BBDAD35F9DBA}"/>
              </a:ext>
            </a:extLst>
          </p:cNvPr>
          <p:cNvSpPr txBox="1"/>
          <p:nvPr/>
        </p:nvSpPr>
        <p:spPr>
          <a:xfrm>
            <a:off x="1020097" y="3347884"/>
            <a:ext cx="410497" cy="369332"/>
          </a:xfrm>
          <a:prstGeom prst="rect">
            <a:avLst/>
          </a:prstGeom>
          <a:noFill/>
        </p:spPr>
        <p:txBody>
          <a:bodyPr wrap="square" rtlCol="0">
            <a:spAutoFit/>
          </a:bodyPr>
          <a:lstStyle/>
          <a:p>
            <a:r>
              <a:rPr lang="en-IN" dirty="0"/>
              <a:t>3</a:t>
            </a:r>
          </a:p>
        </p:txBody>
      </p:sp>
      <p:sp>
        <p:nvSpPr>
          <p:cNvPr id="35" name="TextBox 34">
            <a:extLst>
              <a:ext uri="{FF2B5EF4-FFF2-40B4-BE49-F238E27FC236}">
                <a16:creationId xmlns:a16="http://schemas.microsoft.com/office/drawing/2014/main" id="{51E2B2F3-DB4D-E6FA-9D50-D79C46C3AF07}"/>
              </a:ext>
            </a:extLst>
          </p:cNvPr>
          <p:cNvSpPr txBox="1"/>
          <p:nvPr/>
        </p:nvSpPr>
        <p:spPr>
          <a:xfrm>
            <a:off x="3630567" y="3372466"/>
            <a:ext cx="410497" cy="369332"/>
          </a:xfrm>
          <a:prstGeom prst="rect">
            <a:avLst/>
          </a:prstGeom>
          <a:noFill/>
        </p:spPr>
        <p:txBody>
          <a:bodyPr wrap="square" rtlCol="0">
            <a:spAutoFit/>
          </a:bodyPr>
          <a:lstStyle/>
          <a:p>
            <a:r>
              <a:rPr lang="en-IN" dirty="0"/>
              <a:t>4</a:t>
            </a:r>
          </a:p>
        </p:txBody>
      </p:sp>
    </p:spTree>
    <p:extLst>
      <p:ext uri="{BB962C8B-B14F-4D97-AF65-F5344CB8AC3E}">
        <p14:creationId xmlns:p14="http://schemas.microsoft.com/office/powerpoint/2010/main" val="3463992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B3C1C-4BB1-21AB-4A63-64F554BCC11C}"/>
              </a:ext>
            </a:extLst>
          </p:cNvPr>
          <p:cNvSpPr>
            <a:spLocks noGrp="1"/>
          </p:cNvSpPr>
          <p:nvPr>
            <p:ph type="title"/>
          </p:nvPr>
        </p:nvSpPr>
        <p:spPr/>
        <p:txBody>
          <a:bodyPr/>
          <a:lstStyle/>
          <a:p>
            <a:r>
              <a:rPr lang="en-IN" dirty="0"/>
              <a:t>Observation</a:t>
            </a:r>
          </a:p>
        </p:txBody>
      </p:sp>
      <p:sp>
        <p:nvSpPr>
          <p:cNvPr id="3" name="Content Placeholder 2">
            <a:extLst>
              <a:ext uri="{FF2B5EF4-FFF2-40B4-BE49-F238E27FC236}">
                <a16:creationId xmlns:a16="http://schemas.microsoft.com/office/drawing/2014/main" id="{869B18CA-BB20-4F5F-7AC1-E8CC514517BD}"/>
              </a:ext>
            </a:extLst>
          </p:cNvPr>
          <p:cNvSpPr>
            <a:spLocks noGrp="1"/>
          </p:cNvSpPr>
          <p:nvPr>
            <p:ph idx="1"/>
          </p:nvPr>
        </p:nvSpPr>
        <p:spPr/>
        <p:txBody>
          <a:bodyPr/>
          <a:lstStyle/>
          <a:p>
            <a:r>
              <a:rPr lang="en-US" dirty="0"/>
              <a:t>A candidate chosen for pattern matching may match with anything; in those cases, a weaker candidate might allow the proof to go through</a:t>
            </a:r>
            <a:endParaRPr lang="en-IN" dirty="0"/>
          </a:p>
        </p:txBody>
      </p:sp>
    </p:spTree>
    <p:extLst>
      <p:ext uri="{BB962C8B-B14F-4D97-AF65-F5344CB8AC3E}">
        <p14:creationId xmlns:p14="http://schemas.microsoft.com/office/powerpoint/2010/main" val="3215275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05C3F-A9D8-5EC3-4DDA-85741A545BFF}"/>
              </a:ext>
            </a:extLst>
          </p:cNvPr>
          <p:cNvSpPr>
            <a:spLocks noGrp="1"/>
          </p:cNvSpPr>
          <p:nvPr>
            <p:ph type="title"/>
          </p:nvPr>
        </p:nvSpPr>
        <p:spPr/>
        <p:txBody>
          <a:bodyPr/>
          <a:lstStyle/>
          <a:p>
            <a:r>
              <a:rPr lang="en-IN" dirty="0"/>
              <a:t>General quantification</a:t>
            </a:r>
          </a:p>
        </p:txBody>
      </p:sp>
      <p:sp>
        <p:nvSpPr>
          <p:cNvPr id="3" name="Text Placeholder 2">
            <a:extLst>
              <a:ext uri="{FF2B5EF4-FFF2-40B4-BE49-F238E27FC236}">
                <a16:creationId xmlns:a16="http://schemas.microsoft.com/office/drawing/2014/main" id="{BDB03C50-2E96-D18F-B494-68CBF43E6EBB}"/>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7123620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27105-AE79-F045-7928-B7AD50C78D36}"/>
              </a:ext>
            </a:extLst>
          </p:cNvPr>
          <p:cNvSpPr>
            <a:spLocks noGrp="1"/>
          </p:cNvSpPr>
          <p:nvPr>
            <p:ph type="title"/>
          </p:nvPr>
        </p:nvSpPr>
        <p:spPr/>
        <p:txBody>
          <a:bodyPr/>
          <a:lstStyle/>
          <a:p>
            <a:r>
              <a:rPr lang="en-IN" dirty="0"/>
              <a:t>E-graph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C990B4F-107A-BA36-BF4F-45263E47C765}"/>
                  </a:ext>
                </a:extLst>
              </p:cNvPr>
              <p:cNvSpPr>
                <a:spLocks noGrp="1"/>
              </p:cNvSpPr>
              <p:nvPr>
                <p:ph idx="1"/>
              </p:nvPr>
            </p:nvSpPr>
            <p:spPr/>
            <p:txBody>
              <a:bodyPr/>
              <a:lstStyle/>
              <a:p>
                <a:r>
                  <a:rPr lang="en-IN" dirty="0"/>
                  <a:t>E-graph is a DAG of terms with the union-find data structure to track equivalences</a:t>
                </a:r>
              </a:p>
              <a:p>
                <a:endParaRPr lang="en-IN" dirty="0"/>
              </a:p>
              <a:p>
                <a:r>
                  <a:rPr lang="en-IN" dirty="0"/>
                  <a:t>The goal is to instantiate the set of universal quantifiers,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oMath>
                </a14:m>
                <a:r>
                  <a:rPr lang="en-IN" dirty="0"/>
                  <a:t>, in the axiom </a:t>
                </a:r>
                <a14:m>
                  <m:oMath xmlns:m="http://schemas.openxmlformats.org/officeDocument/2006/math">
                    <m:d>
                      <m:dPr>
                        <m:ctrlPr>
                          <a:rPr lang="en-IN" i="1">
                            <a:latin typeface="Cambria Math" panose="02040503050406030204" pitchFamily="18" charset="0"/>
                          </a:rPr>
                        </m:ctrlPr>
                      </m:dPr>
                      <m:e>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𝜓</m:t>
                        </m:r>
                      </m:e>
                    </m:d>
                  </m:oMath>
                </a14:m>
                <a:r>
                  <a:rPr lang="en-IN" dirty="0"/>
                  <a:t> with a sequence of ground terms </a:t>
                </a:r>
                <a14:m>
                  <m:oMath xmlns:m="http://schemas.openxmlformats.org/officeDocument/2006/math">
                    <m:r>
                      <a:rPr lang="en-IN" b="0" i="1" smtClean="0">
                        <a:latin typeface="Cambria Math" panose="02040503050406030204" pitchFamily="18" charset="0"/>
                      </a:rPr>
                      <m:t>𝑠</m:t>
                    </m:r>
                    <m:r>
                      <a:rPr lang="en-IN" b="0" i="1" smtClean="0">
                        <a:latin typeface="Cambria Math" panose="02040503050406030204" pitchFamily="18" charset="0"/>
                      </a:rPr>
                      <m:t>̅</m:t>
                    </m:r>
                  </m:oMath>
                </a14:m>
                <a:r>
                  <a:rPr lang="en-IN" dirty="0"/>
                  <a:t> such that </a:t>
                </a:r>
                <a14:m>
                  <m:oMath xmlns:m="http://schemas.openxmlformats.org/officeDocument/2006/math">
                    <m:r>
                      <a:rPr lang="en-IN" b="0" i="1" smtClean="0">
                        <a:latin typeface="Cambria Math" panose="02040503050406030204" pitchFamily="18" charset="0"/>
                      </a:rPr>
                      <m:t>𝜓</m:t>
                    </m:r>
                    <m:r>
                      <a:rPr lang="en-IN" b="0" i="1" smtClean="0">
                        <a:latin typeface="Cambria Math" panose="02040503050406030204" pitchFamily="18" charset="0"/>
                      </a:rPr>
                      <m:t>[</m:t>
                    </m:r>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1" smtClean="0">
                        <a:latin typeface="Cambria Math" panose="02040503050406030204" pitchFamily="18" charset="0"/>
                      </a:rPr>
                      <m:t>←</m:t>
                    </m:r>
                    <m:r>
                      <m:rPr>
                        <m:sty m:val="p"/>
                      </m:rPr>
                      <a:rPr lang="en-IN" b="0" i="0" smtClean="0">
                        <a:latin typeface="Cambria Math" panose="02040503050406030204" pitchFamily="18" charset="0"/>
                      </a:rPr>
                      <m:t>s</m:t>
                    </m:r>
                    <m:r>
                      <a:rPr lang="en-IN" b="0" i="1" smtClean="0">
                        <a:latin typeface="Cambria Math" panose="02040503050406030204" pitchFamily="18" charset="0"/>
                      </a:rPr>
                      <m:t>̅</m:t>
                    </m:r>
                    <m:r>
                      <a:rPr lang="en-IN" b="0" i="1" smtClean="0">
                        <a:latin typeface="Cambria Math" panose="02040503050406030204" pitchFamily="18" charset="0"/>
                      </a:rPr>
                      <m:t>]</m:t>
                    </m:r>
                  </m:oMath>
                </a14:m>
                <a:r>
                  <a:rPr lang="en-IN" dirty="0"/>
                  <a:t> contains at least one term in the E-graph</a:t>
                </a:r>
              </a:p>
            </p:txBody>
          </p:sp>
        </mc:Choice>
        <mc:Fallback xmlns="">
          <p:sp>
            <p:nvSpPr>
              <p:cNvPr id="3" name="Content Placeholder 2">
                <a:extLst>
                  <a:ext uri="{FF2B5EF4-FFF2-40B4-BE49-F238E27FC236}">
                    <a16:creationId xmlns:a16="http://schemas.microsoft.com/office/drawing/2014/main" id="{4C990B4F-107A-BA36-BF4F-45263E47C765}"/>
                  </a:ext>
                </a:extLst>
              </p:cNvPr>
              <p:cNvSpPr>
                <a:spLocks noGrp="1" noRot="1" noChangeAspect="1" noMove="1" noResize="1" noEditPoints="1" noAdjustHandles="1" noChangeArrowheads="1" noChangeShapeType="1" noTextEdit="1"/>
              </p:cNvSpPr>
              <p:nvPr>
                <p:ph idx="1"/>
              </p:nvPr>
            </p:nvSpPr>
            <p:spPr>
              <a:blipFill>
                <a:blip r:embed="rId2"/>
                <a:stretch>
                  <a:fillRect l="-1043" t="-2241" r="-1101"/>
                </a:stretch>
              </a:blipFill>
            </p:spPr>
            <p:txBody>
              <a:bodyPr/>
              <a:lstStyle/>
              <a:p>
                <a:r>
                  <a:rPr lang="en-IN">
                    <a:noFill/>
                  </a:rPr>
                  <a:t> </a:t>
                </a:r>
              </a:p>
            </p:txBody>
          </p:sp>
        </mc:Fallback>
      </mc:AlternateContent>
    </p:spTree>
    <p:extLst>
      <p:ext uri="{BB962C8B-B14F-4D97-AF65-F5344CB8AC3E}">
        <p14:creationId xmlns:p14="http://schemas.microsoft.com/office/powerpoint/2010/main" val="42450386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2BE81-F708-2E37-9EBD-65533DFF86A7}"/>
              </a:ext>
            </a:extLst>
          </p:cNvPr>
          <p:cNvSpPr>
            <a:spLocks noGrp="1"/>
          </p:cNvSpPr>
          <p:nvPr>
            <p:ph type="title"/>
          </p:nvPr>
        </p:nvSpPr>
        <p:spPr/>
        <p:txBody>
          <a:bodyPr/>
          <a:lstStyle/>
          <a:p>
            <a:r>
              <a:rPr lang="en-IN" dirty="0"/>
              <a:t>Triggers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A9B97C3-A153-70AC-4261-386A20D311E8}"/>
                  </a:ext>
                </a:extLst>
              </p:cNvPr>
              <p:cNvSpPr>
                <a:spLocks noGrp="1"/>
              </p:cNvSpPr>
              <p:nvPr>
                <p:ph idx="1"/>
              </p:nvPr>
            </p:nvSpPr>
            <p:spPr/>
            <p:txBody>
              <a:bodyPr/>
              <a:lstStyle/>
              <a:p>
                <a:r>
                  <a:rPr lang="en-IN" dirty="0"/>
                  <a:t>Triggers are the terms in the axiom </a:t>
                </a:r>
                <a14:m>
                  <m:oMath xmlns:m="http://schemas.openxmlformats.org/officeDocument/2006/math">
                    <m:d>
                      <m:dPr>
                        <m:ctrlPr>
                          <a:rPr lang="en-IN" i="1" smtClean="0">
                            <a:latin typeface="Cambria Math" panose="02040503050406030204" pitchFamily="18" charset="0"/>
                          </a:rPr>
                        </m:ctrlPr>
                      </m:dPr>
                      <m:e>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m:t>
                        </m:r>
                        <m:r>
                          <a:rPr lang="en-IN" i="1">
                            <a:latin typeface="Cambria Math" panose="02040503050406030204" pitchFamily="18" charset="0"/>
                          </a:rPr>
                          <m:t>.</m:t>
                        </m:r>
                        <m:r>
                          <a:rPr lang="en-IN" i="1">
                            <a:latin typeface="Cambria Math" panose="02040503050406030204" pitchFamily="18" charset="0"/>
                            <a:ea typeface="Cambria Math" panose="02040503050406030204" pitchFamily="18" charset="0"/>
                          </a:rPr>
                          <m:t>𝜓</m:t>
                        </m:r>
                      </m:e>
                    </m:d>
                  </m:oMath>
                </a14:m>
                <a:r>
                  <a:rPr lang="en-IN" dirty="0"/>
                  <a:t> that contains all variables in </a:t>
                </a:r>
                <a14:m>
                  <m:oMath xmlns:m="http://schemas.openxmlformats.org/officeDocument/2006/math">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r>
                      <a:rPr lang="en-IN" b="0" i="0" smtClean="0">
                        <a:latin typeface="Cambria Math" panose="02040503050406030204" pitchFamily="18" charset="0"/>
                      </a:rPr>
                      <m:t>.</m:t>
                    </m:r>
                  </m:oMath>
                </a14:m>
                <a:endParaRPr lang="en-IN" dirty="0"/>
              </a:p>
              <a:p>
                <a:endParaRPr lang="en-IN" dirty="0"/>
              </a:p>
              <a:p>
                <a:r>
                  <a:rPr lang="en-IN" dirty="0"/>
                  <a:t>If a single term doesn’t contain all variables, then a set of terms that contains all the variables is chosen. This set is called </a:t>
                </a:r>
                <a:r>
                  <a:rPr lang="en-IN" dirty="0" err="1"/>
                  <a:t>multitriggers</a:t>
                </a:r>
                <a:r>
                  <a:rPr lang="en-IN" dirty="0"/>
                  <a:t>.</a:t>
                </a:r>
              </a:p>
            </p:txBody>
          </p:sp>
        </mc:Choice>
        <mc:Fallback xmlns="">
          <p:sp>
            <p:nvSpPr>
              <p:cNvPr id="3" name="Content Placeholder 2">
                <a:extLst>
                  <a:ext uri="{FF2B5EF4-FFF2-40B4-BE49-F238E27FC236}">
                    <a16:creationId xmlns:a16="http://schemas.microsoft.com/office/drawing/2014/main" id="{AA9B97C3-A153-70AC-4261-386A20D311E8}"/>
                  </a:ext>
                </a:extLst>
              </p:cNvPr>
              <p:cNvSpPr>
                <a:spLocks noGrp="1" noRot="1" noChangeAspect="1" noMove="1" noResize="1" noEditPoints="1" noAdjustHandles="1" noChangeArrowheads="1" noChangeShapeType="1" noTextEdit="1"/>
              </p:cNvSpPr>
              <p:nvPr>
                <p:ph idx="1"/>
              </p:nvPr>
            </p:nvSpPr>
            <p:spPr>
              <a:blipFill>
                <a:blip r:embed="rId2"/>
                <a:stretch>
                  <a:fillRect l="-1043" t="-2241" r="-986"/>
                </a:stretch>
              </a:blipFill>
            </p:spPr>
            <p:txBody>
              <a:bodyPr/>
              <a:lstStyle/>
              <a:p>
                <a:r>
                  <a:rPr lang="en-IN">
                    <a:noFill/>
                  </a:rPr>
                  <a:t> </a:t>
                </a:r>
              </a:p>
            </p:txBody>
          </p:sp>
        </mc:Fallback>
      </mc:AlternateContent>
    </p:spTree>
    <p:extLst>
      <p:ext uri="{BB962C8B-B14F-4D97-AF65-F5344CB8AC3E}">
        <p14:creationId xmlns:p14="http://schemas.microsoft.com/office/powerpoint/2010/main" val="2274300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BDAB3-1892-166D-272D-B50C07FE256E}"/>
              </a:ext>
            </a:extLst>
          </p:cNvPr>
          <p:cNvSpPr>
            <a:spLocks noGrp="1"/>
          </p:cNvSpPr>
          <p:nvPr>
            <p:ph type="title"/>
          </p:nvPr>
        </p:nvSpPr>
        <p:spPr/>
        <p:txBody>
          <a:bodyPr/>
          <a:lstStyle/>
          <a:p>
            <a:r>
              <a:rPr lang="en-IN" dirty="0"/>
              <a:t>Triggers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1D85CF0-B6A2-5A6F-637E-505F47FC3DA7}"/>
                  </a:ext>
                </a:extLst>
              </p:cNvPr>
              <p:cNvSpPr>
                <a:spLocks noGrp="1"/>
              </p:cNvSpPr>
              <p:nvPr>
                <p:ph idx="1"/>
              </p:nvPr>
            </p:nvSpPr>
            <p:spPr/>
            <p:txBody>
              <a:bodyPr/>
              <a:lstStyle/>
              <a:p>
                <a14:m>
                  <m:oMath xmlns:m="http://schemas.openxmlformats.org/officeDocument/2006/math">
                    <m:r>
                      <a:rPr lang="en-IN" sz="2800" i="1" smtClean="0">
                        <a:latin typeface="Cambria Math" panose="02040503050406030204" pitchFamily="18" charset="0"/>
                      </a:rPr>
                      <m:t>∀</m:t>
                    </m:r>
                    <m:r>
                      <a:rPr lang="en-IN" sz="2800" i="1" smtClean="0">
                        <a:latin typeface="Cambria Math" panose="02040503050406030204" pitchFamily="18" charset="0"/>
                      </a:rPr>
                      <m:t>𝑥</m:t>
                    </m:r>
                    <m:r>
                      <a:rPr lang="en-IN" sz="2800" i="1" smtClean="0">
                        <a:latin typeface="Cambria Math" panose="02040503050406030204" pitchFamily="18" charset="0"/>
                      </a:rPr>
                      <m:t>. ∀</m:t>
                    </m:r>
                    <m:r>
                      <a:rPr lang="en-IN" sz="2800" i="1" smtClean="0">
                        <a:latin typeface="Cambria Math" panose="02040503050406030204" pitchFamily="18" charset="0"/>
                      </a:rPr>
                      <m:t>𝑦</m:t>
                    </m:r>
                    <m:r>
                      <a:rPr lang="en-IN" sz="2800" i="1" smtClean="0">
                        <a:latin typeface="Cambria Math" panose="02040503050406030204" pitchFamily="18" charset="0"/>
                      </a:rPr>
                      <m:t>. </m:t>
                    </m:r>
                    <m:r>
                      <a:rPr lang="en-IN" sz="2800" i="1" smtClean="0">
                        <a:latin typeface="Cambria Math" panose="02040503050406030204" pitchFamily="18" charset="0"/>
                      </a:rPr>
                      <m:t>𝑓</m:t>
                    </m:r>
                    <m:d>
                      <m:dPr>
                        <m:ctrlPr>
                          <a:rPr lang="en-IN" sz="2800" i="1">
                            <a:latin typeface="Cambria Math" panose="02040503050406030204" pitchFamily="18" charset="0"/>
                          </a:rPr>
                        </m:ctrlPr>
                      </m:dPr>
                      <m:e>
                        <m:r>
                          <a:rPr lang="en-IN" sz="2800" i="1">
                            <a:latin typeface="Cambria Math" panose="02040503050406030204" pitchFamily="18" charset="0"/>
                          </a:rPr>
                          <m:t>𝑥</m:t>
                        </m:r>
                        <m:r>
                          <a:rPr lang="en-IN" sz="2800" i="1">
                            <a:latin typeface="Cambria Math" panose="02040503050406030204" pitchFamily="18" charset="0"/>
                          </a:rPr>
                          <m:t>,</m:t>
                        </m:r>
                        <m:r>
                          <a:rPr lang="en-IN" sz="2800" i="1">
                            <a:latin typeface="Cambria Math" panose="02040503050406030204" pitchFamily="18" charset="0"/>
                          </a:rPr>
                          <m:t>𝑦</m:t>
                        </m:r>
                      </m:e>
                    </m:d>
                    <m:r>
                      <a:rPr lang="en-IN" sz="2800" i="1">
                        <a:latin typeface="Cambria Math" panose="02040503050406030204" pitchFamily="18" charset="0"/>
                      </a:rPr>
                      <m:t>=</m:t>
                    </m:r>
                    <m:r>
                      <a:rPr lang="en-IN" sz="2800" i="1">
                        <a:latin typeface="Cambria Math" panose="02040503050406030204" pitchFamily="18" charset="0"/>
                      </a:rPr>
                      <m:t>𝑓</m:t>
                    </m:r>
                    <m:d>
                      <m:dPr>
                        <m:ctrlPr>
                          <a:rPr lang="en-IN" sz="2800" i="1">
                            <a:latin typeface="Cambria Math" panose="02040503050406030204" pitchFamily="18" charset="0"/>
                          </a:rPr>
                        </m:ctrlPr>
                      </m:dPr>
                      <m:e>
                        <m:r>
                          <a:rPr lang="en-IN" sz="2800" i="1">
                            <a:latin typeface="Cambria Math" panose="02040503050406030204" pitchFamily="18" charset="0"/>
                          </a:rPr>
                          <m:t>𝑦</m:t>
                        </m:r>
                        <m:r>
                          <a:rPr lang="en-IN" sz="2800" i="1">
                            <a:latin typeface="Cambria Math" panose="02040503050406030204" pitchFamily="18" charset="0"/>
                          </a:rPr>
                          <m:t>,</m:t>
                        </m:r>
                        <m:r>
                          <a:rPr lang="en-IN" sz="2800" i="1">
                            <a:latin typeface="Cambria Math" panose="02040503050406030204" pitchFamily="18" charset="0"/>
                          </a:rPr>
                          <m:t>𝑥</m:t>
                        </m:r>
                      </m:e>
                    </m:d>
                  </m:oMath>
                </a14:m>
                <a:endParaRPr lang="en-IN" sz="2800" dirty="0"/>
              </a:p>
              <a:p>
                <a:endParaRPr lang="en-IN" dirty="0"/>
              </a:p>
              <a:p>
                <a:r>
                  <a:rPr lang="en-IN" dirty="0"/>
                  <a:t>What are the triggers in this axiom?</a:t>
                </a:r>
              </a:p>
            </p:txBody>
          </p:sp>
        </mc:Choice>
        <mc:Fallback xmlns="">
          <p:sp>
            <p:nvSpPr>
              <p:cNvPr id="3" name="Content Placeholder 2">
                <a:extLst>
                  <a:ext uri="{FF2B5EF4-FFF2-40B4-BE49-F238E27FC236}">
                    <a16:creationId xmlns:a16="http://schemas.microsoft.com/office/drawing/2014/main" id="{81D85CF0-B6A2-5A6F-637E-505F47FC3DA7}"/>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IN">
                    <a:noFill/>
                  </a:rPr>
                  <a:t> </a:t>
                </a:r>
              </a:p>
            </p:txBody>
          </p:sp>
        </mc:Fallback>
      </mc:AlternateContent>
    </p:spTree>
    <p:extLst>
      <p:ext uri="{BB962C8B-B14F-4D97-AF65-F5344CB8AC3E}">
        <p14:creationId xmlns:p14="http://schemas.microsoft.com/office/powerpoint/2010/main" val="28849212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BDAB3-1892-166D-272D-B50C07FE256E}"/>
              </a:ext>
            </a:extLst>
          </p:cNvPr>
          <p:cNvSpPr>
            <a:spLocks noGrp="1"/>
          </p:cNvSpPr>
          <p:nvPr>
            <p:ph type="title"/>
          </p:nvPr>
        </p:nvSpPr>
        <p:spPr/>
        <p:txBody>
          <a:bodyPr/>
          <a:lstStyle/>
          <a:p>
            <a:r>
              <a:rPr lang="en-IN" dirty="0"/>
              <a:t>Triggers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1D85CF0-B6A2-5A6F-637E-505F47FC3DA7}"/>
                  </a:ext>
                </a:extLst>
              </p:cNvPr>
              <p:cNvSpPr>
                <a:spLocks noGrp="1"/>
              </p:cNvSpPr>
              <p:nvPr>
                <p:ph idx="1"/>
              </p:nvPr>
            </p:nvSpPr>
            <p:spPr/>
            <p:txBody>
              <a:bodyPr/>
              <a:lstStyle/>
              <a:p>
                <a14:m>
                  <m:oMath xmlns:m="http://schemas.openxmlformats.org/officeDocument/2006/math">
                    <m:r>
                      <a:rPr lang="en-IN" sz="2800" i="1" smtClean="0">
                        <a:latin typeface="Cambria Math" panose="02040503050406030204" pitchFamily="18" charset="0"/>
                      </a:rPr>
                      <m:t>∀</m:t>
                    </m:r>
                    <m:r>
                      <a:rPr lang="en-IN" sz="2800" i="1" smtClean="0">
                        <a:latin typeface="Cambria Math" panose="02040503050406030204" pitchFamily="18" charset="0"/>
                      </a:rPr>
                      <m:t>𝑥</m:t>
                    </m:r>
                    <m:r>
                      <a:rPr lang="en-IN" sz="2800" i="1" smtClean="0">
                        <a:latin typeface="Cambria Math" panose="02040503050406030204" pitchFamily="18" charset="0"/>
                      </a:rPr>
                      <m:t>. ∀</m:t>
                    </m:r>
                    <m:r>
                      <a:rPr lang="en-IN" sz="2800" i="1" smtClean="0">
                        <a:latin typeface="Cambria Math" panose="02040503050406030204" pitchFamily="18" charset="0"/>
                      </a:rPr>
                      <m:t>𝑦</m:t>
                    </m:r>
                    <m:r>
                      <a:rPr lang="en-IN" sz="2800" i="1" smtClean="0">
                        <a:latin typeface="Cambria Math" panose="02040503050406030204" pitchFamily="18" charset="0"/>
                      </a:rPr>
                      <m:t>. </m:t>
                    </m:r>
                    <m:r>
                      <a:rPr lang="en-IN" sz="2800" i="1" smtClean="0">
                        <a:latin typeface="Cambria Math" panose="02040503050406030204" pitchFamily="18" charset="0"/>
                      </a:rPr>
                      <m:t>𝑓</m:t>
                    </m:r>
                    <m:d>
                      <m:dPr>
                        <m:ctrlPr>
                          <a:rPr lang="en-IN" sz="2800" i="1">
                            <a:latin typeface="Cambria Math" panose="02040503050406030204" pitchFamily="18" charset="0"/>
                          </a:rPr>
                        </m:ctrlPr>
                      </m:dPr>
                      <m:e>
                        <m:r>
                          <a:rPr lang="en-IN" sz="2800" i="1">
                            <a:latin typeface="Cambria Math" panose="02040503050406030204" pitchFamily="18" charset="0"/>
                          </a:rPr>
                          <m:t>𝑥</m:t>
                        </m:r>
                        <m:r>
                          <a:rPr lang="en-IN" sz="2800" i="1">
                            <a:latin typeface="Cambria Math" panose="02040503050406030204" pitchFamily="18" charset="0"/>
                          </a:rPr>
                          <m:t>,</m:t>
                        </m:r>
                        <m:r>
                          <a:rPr lang="en-IN" sz="2800" i="1">
                            <a:latin typeface="Cambria Math" panose="02040503050406030204" pitchFamily="18" charset="0"/>
                          </a:rPr>
                          <m:t>𝑦</m:t>
                        </m:r>
                      </m:e>
                    </m:d>
                    <m:r>
                      <a:rPr lang="en-IN" sz="2800" i="1">
                        <a:latin typeface="Cambria Math" panose="02040503050406030204" pitchFamily="18" charset="0"/>
                      </a:rPr>
                      <m:t>=</m:t>
                    </m:r>
                    <m:r>
                      <a:rPr lang="en-IN" sz="2800" i="1">
                        <a:latin typeface="Cambria Math" panose="02040503050406030204" pitchFamily="18" charset="0"/>
                      </a:rPr>
                      <m:t>𝑓</m:t>
                    </m:r>
                    <m:d>
                      <m:dPr>
                        <m:ctrlPr>
                          <a:rPr lang="en-IN" sz="2800" i="1">
                            <a:latin typeface="Cambria Math" panose="02040503050406030204" pitchFamily="18" charset="0"/>
                          </a:rPr>
                        </m:ctrlPr>
                      </m:dPr>
                      <m:e>
                        <m:r>
                          <a:rPr lang="en-IN" sz="2800" i="1">
                            <a:latin typeface="Cambria Math" panose="02040503050406030204" pitchFamily="18" charset="0"/>
                          </a:rPr>
                          <m:t>𝑦</m:t>
                        </m:r>
                        <m:r>
                          <a:rPr lang="en-IN" sz="2800" i="1">
                            <a:latin typeface="Cambria Math" panose="02040503050406030204" pitchFamily="18" charset="0"/>
                          </a:rPr>
                          <m:t>,</m:t>
                        </m:r>
                        <m:r>
                          <a:rPr lang="en-IN" sz="2800" i="1">
                            <a:latin typeface="Cambria Math" panose="02040503050406030204" pitchFamily="18" charset="0"/>
                          </a:rPr>
                          <m:t>𝑥</m:t>
                        </m:r>
                      </m:e>
                    </m:d>
                  </m:oMath>
                </a14:m>
                <a:endParaRPr lang="en-IN" sz="2800" dirty="0"/>
              </a:p>
              <a:p>
                <a:endParaRPr lang="en-IN" dirty="0"/>
              </a:p>
              <a:p>
                <a:r>
                  <a:rPr lang="en-IN" dirty="0"/>
                  <a:t>What are the triggers in this axiom?</a:t>
                </a:r>
              </a:p>
              <a:p>
                <a:pPr lvl="1"/>
                <a14:m>
                  <m:oMath xmlns:m="http://schemas.openxmlformats.org/officeDocument/2006/math">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e>
                    </m:d>
                  </m:oMath>
                </a14:m>
                <a:r>
                  <a:rPr lang="en-IN" dirty="0"/>
                  <a:t> and </a:t>
                </a:r>
                <a14:m>
                  <m:oMath xmlns:m="http://schemas.openxmlformats.org/officeDocument/2006/math">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oMath>
                </a14:m>
                <a:endParaRPr lang="en-IN" dirty="0"/>
              </a:p>
            </p:txBody>
          </p:sp>
        </mc:Choice>
        <mc:Fallback xmlns="">
          <p:sp>
            <p:nvSpPr>
              <p:cNvPr id="3" name="Content Placeholder 2">
                <a:extLst>
                  <a:ext uri="{FF2B5EF4-FFF2-40B4-BE49-F238E27FC236}">
                    <a16:creationId xmlns:a16="http://schemas.microsoft.com/office/drawing/2014/main" id="{81D85CF0-B6A2-5A6F-637E-505F47FC3DA7}"/>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IN">
                    <a:noFill/>
                  </a:rPr>
                  <a:t> </a:t>
                </a:r>
              </a:p>
            </p:txBody>
          </p:sp>
        </mc:Fallback>
      </mc:AlternateContent>
    </p:spTree>
    <p:extLst>
      <p:ext uri="{BB962C8B-B14F-4D97-AF65-F5344CB8AC3E}">
        <p14:creationId xmlns:p14="http://schemas.microsoft.com/office/powerpoint/2010/main" val="3214707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D1C22-A7F3-B84B-26B8-A81789235A6D}"/>
              </a:ext>
            </a:extLst>
          </p:cNvPr>
          <p:cNvSpPr>
            <a:spLocks noGrp="1"/>
          </p:cNvSpPr>
          <p:nvPr>
            <p:ph type="title"/>
          </p:nvPr>
        </p:nvSpPr>
        <p:spPr/>
        <p:txBody>
          <a:bodyPr/>
          <a:lstStyle/>
          <a:p>
            <a:r>
              <a:rPr lang="en-IN" dirty="0"/>
              <a:t>Matching</a:t>
            </a:r>
          </a:p>
        </p:txBody>
      </p:sp>
      <p:sp>
        <p:nvSpPr>
          <p:cNvPr id="3" name="Content Placeholder 2">
            <a:extLst>
              <a:ext uri="{FF2B5EF4-FFF2-40B4-BE49-F238E27FC236}">
                <a16:creationId xmlns:a16="http://schemas.microsoft.com/office/drawing/2014/main" id="{C7BC89C6-69F7-CB04-030D-94D9C4EFD15A}"/>
              </a:ext>
            </a:extLst>
          </p:cNvPr>
          <p:cNvSpPr>
            <a:spLocks noGrp="1"/>
          </p:cNvSpPr>
          <p:nvPr>
            <p:ph idx="1"/>
          </p:nvPr>
        </p:nvSpPr>
        <p:spPr/>
        <p:txBody>
          <a:bodyPr/>
          <a:lstStyle/>
          <a:p>
            <a:r>
              <a:rPr lang="en-US" dirty="0"/>
              <a:t>The goal is to search patterns in the ground formula that matches triggers and compute substitutions for instantiations</a:t>
            </a:r>
          </a:p>
          <a:p>
            <a:endParaRPr lang="en-IN" dirty="0"/>
          </a:p>
          <a:p>
            <a:r>
              <a:rPr lang="en-IN" dirty="0"/>
              <a:t>After instantiation, the ground formula, G, is augmented with a new constraint that contains at least one term that matches a ground term</a:t>
            </a:r>
          </a:p>
        </p:txBody>
      </p:sp>
    </p:spTree>
    <p:extLst>
      <p:ext uri="{BB962C8B-B14F-4D97-AF65-F5344CB8AC3E}">
        <p14:creationId xmlns:p14="http://schemas.microsoft.com/office/powerpoint/2010/main" val="38826825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85EBA-4AA6-CD5B-0667-6A4DB52A0B77}"/>
              </a:ext>
            </a:extLst>
          </p:cNvPr>
          <p:cNvSpPr>
            <a:spLocks noGrp="1"/>
          </p:cNvSpPr>
          <p:nvPr>
            <p:ph type="title"/>
          </p:nvPr>
        </p:nvSpPr>
        <p:spPr/>
        <p:txBody>
          <a:bodyPr/>
          <a:lstStyle/>
          <a:p>
            <a:r>
              <a:rPr lang="en-IN"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176E0D7-7E36-6412-7652-4779F7CBE9FB}"/>
                  </a:ext>
                </a:extLst>
              </p:cNvPr>
              <p:cNvSpPr>
                <a:spLocks noGrp="1"/>
              </p:cNvSpPr>
              <p:nvPr>
                <p:ph idx="1"/>
              </p:nvPr>
            </p:nvSpPr>
            <p:spPr/>
            <p:txBody>
              <a:bodyPr>
                <a:normAutofit fontScale="85000" lnSpcReduction="10000"/>
              </a:bodyPr>
              <a:lstStyle/>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𝐺</m:t>
                      </m:r>
                      <m:r>
                        <a:rPr lang="en-IN" b="0" i="1" smtClean="0">
                          <a:latin typeface="Cambria Math" panose="02040503050406030204" pitchFamily="18" charset="0"/>
                        </a:rPr>
                        <m:t>: </m:t>
                      </m:r>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𝑏</m:t>
                                  </m:r>
                                </m:e>
                              </m:d>
                            </m:e>
                          </m:d>
                          <m:r>
                            <a:rPr lang="en-IN" i="1">
                              <a:latin typeface="Cambria Math" panose="02040503050406030204" pitchFamily="18" charset="0"/>
                            </a:rPr>
                            <m:t>,</m:t>
                          </m:r>
                          <m:r>
                            <a:rPr lang="en-IN" i="1">
                              <a:latin typeface="Cambria Math" panose="02040503050406030204" pitchFamily="18" charset="0"/>
                            </a:rPr>
                            <m:t>𝑏</m:t>
                          </m:r>
                        </m:e>
                      </m:d>
                      <m:r>
                        <a:rPr lang="en-IN" b="0" i="1" smtClean="0">
                          <a:latin typeface="Cambria Math" panose="02040503050406030204" pitchFamily="18" charset="0"/>
                        </a:rPr>
                        <m:t>=</m:t>
                      </m:r>
                      <m:r>
                        <a:rPr lang="en-IN" i="1">
                          <a:latin typeface="Cambria Math" panose="02040503050406030204" pitchFamily="18" charset="0"/>
                        </a:rPr>
                        <m:t>𝑏</m:t>
                      </m:r>
                    </m:oMath>
                  </m:oMathPara>
                </a14:m>
                <a:endParaRPr lang="en-IN" dirty="0"/>
              </a:p>
              <a:p>
                <a:pPr marL="0" indent="0">
                  <a:buNone/>
                </a:pPr>
                <a:r>
                  <a:rPr lang="en-IN" b="0" dirty="0"/>
                  <a:t>Axioms:</a:t>
                </a:r>
                <a:endParaRPr lang="en-IN"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d>
                        <m:dPr>
                          <m:ctrlPr>
                            <a:rPr lang="en-IN" i="1">
                              <a:latin typeface="Cambria Math" panose="02040503050406030204" pitchFamily="18" charset="0"/>
                            </a:rPr>
                          </m:ctrlPr>
                        </m:dPr>
                        <m:e>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𝑥</m:t>
                              </m:r>
                            </m:e>
                          </m:d>
                          <m:r>
                            <a:rPr lang="en-IN" i="1">
                              <a:latin typeface="Cambria Math" panose="02040503050406030204" pitchFamily="18" charset="0"/>
                            </a:rPr>
                            <m:t>=</m:t>
                          </m:r>
                          <m:r>
                            <a:rPr lang="en-IN" i="1">
                              <a:latin typeface="Cambria Math" panose="02040503050406030204" pitchFamily="18" charset="0"/>
                            </a:rPr>
                            <m:t>𝑥</m:t>
                          </m:r>
                        </m:e>
                      </m:d>
                    </m:oMath>
                  </m:oMathPara>
                </a14:m>
                <a:endParaRPr lang="en-IN"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d>
                        <m:dPr>
                          <m:ctrlPr>
                            <a:rPr lang="en-IN" i="1">
                              <a:latin typeface="Cambria Math" panose="02040503050406030204" pitchFamily="18" charset="0"/>
                            </a:rPr>
                          </m:ctrlPr>
                        </m:dPr>
                        <m:e>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1</m:t>
                              </m:r>
                            </m:sub>
                          </m:sSub>
                          <m:r>
                            <a:rPr lang="en-IN" i="1">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2</m:t>
                              </m:r>
                            </m:sub>
                          </m:sSub>
                          <m:r>
                            <a:rPr lang="en-IN" i="1">
                              <a:latin typeface="Cambria Math" panose="02040503050406030204" pitchFamily="18" charset="0"/>
                            </a:rPr>
                            <m:t>. </m:t>
                          </m:r>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1</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2</m:t>
                                      </m:r>
                                    </m:sub>
                                  </m:sSub>
                                </m:e>
                              </m:d>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2</m:t>
                                  </m:r>
                                </m:sub>
                              </m:sSub>
                            </m:e>
                          </m:d>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2</m:t>
                              </m:r>
                            </m:sub>
                          </m:sSub>
                        </m:e>
                      </m:d>
                    </m:oMath>
                  </m:oMathPara>
                </a14:m>
                <a:endParaRPr lang="en-IN" dirty="0"/>
              </a:p>
              <a:p>
                <a:pPr marL="0" indent="0">
                  <a:buNone/>
                </a:pPr>
                <a:endParaRPr lang="en-IN" dirty="0"/>
              </a:p>
              <a:p>
                <a:pPr marL="0" indent="0">
                  <a:buNone/>
                </a:pPr>
                <a:r>
                  <a:rPr lang="en-IN" dirty="0"/>
                  <a:t>Triggers:</a:t>
                </a: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 </m:t>
                      </m:r>
                      <m:r>
                        <a:rPr lang="en-IN" b="0" i="1" smtClean="0">
                          <a:latin typeface="Cambria Math" panose="02040503050406030204" pitchFamily="18" charset="0"/>
                        </a:rPr>
                        <m:t>𝑔</m:t>
                      </m:r>
                      <m:r>
                        <a:rPr lang="en-IN" b="0" i="1" smtClean="0">
                          <a:latin typeface="Cambria Math" panose="02040503050406030204" pitchFamily="18" charset="0"/>
                        </a:rPr>
                        <m:t>(</m:t>
                      </m:r>
                      <m:r>
                        <a:rPr lang="en-IN" b="0" i="1" smtClean="0">
                          <a:latin typeface="Cambria Math" panose="02040503050406030204" pitchFamily="18" charset="0"/>
                        </a:rPr>
                        <m:t>𝑔</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2</m:t>
                              </m:r>
                            </m:sub>
                          </m:sSub>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2</m:t>
                          </m:r>
                        </m:sub>
                      </m:sSub>
                      <m:r>
                        <a:rPr lang="en-IN" b="0" i="1" smtClean="0">
                          <a:latin typeface="Cambria Math" panose="02040503050406030204" pitchFamily="18" charset="0"/>
                        </a:rPr>
                        <m:t>)</m:t>
                      </m:r>
                    </m:oMath>
                  </m:oMathPara>
                </a14:m>
                <a:endParaRPr lang="en-IN" dirty="0"/>
              </a:p>
              <a:p>
                <a:pPr marL="0" indent="0">
                  <a:buNone/>
                </a:pPr>
                <a:endParaRPr lang="en-IN" dirty="0"/>
              </a:p>
              <a:p>
                <a:pPr marL="0" indent="0">
                  <a:buNone/>
                </a:pPr>
                <a:r>
                  <a:rPr lang="en-US" dirty="0"/>
                  <a:t>A strategy for picking triggers could be to pick larger terms if possible. However, sometimes, this strategy may not work, as discussed earlier. In those cases, a </a:t>
                </a:r>
                <a:r>
                  <a:rPr lang="en-US" dirty="0" err="1"/>
                  <a:t>subterm</a:t>
                </a:r>
                <a:r>
                  <a:rPr lang="en-US" dirty="0"/>
                  <a:t> of the trigger may be chosen later if the proof doesn’t go through.</a:t>
                </a:r>
                <a:endParaRPr lang="en-IN" dirty="0"/>
              </a:p>
            </p:txBody>
          </p:sp>
        </mc:Choice>
        <mc:Fallback xmlns="">
          <p:sp>
            <p:nvSpPr>
              <p:cNvPr id="3" name="Content Placeholder 2">
                <a:extLst>
                  <a:ext uri="{FF2B5EF4-FFF2-40B4-BE49-F238E27FC236}">
                    <a16:creationId xmlns:a16="http://schemas.microsoft.com/office/drawing/2014/main" id="{F176E0D7-7E36-6412-7652-4779F7CBE9FB}"/>
                  </a:ext>
                </a:extLst>
              </p:cNvPr>
              <p:cNvSpPr>
                <a:spLocks noGrp="1" noRot="1" noChangeAspect="1" noMove="1" noResize="1" noEditPoints="1" noAdjustHandles="1" noChangeArrowheads="1" noChangeShapeType="1" noTextEdit="1"/>
              </p:cNvSpPr>
              <p:nvPr>
                <p:ph idx="1"/>
              </p:nvPr>
            </p:nvSpPr>
            <p:spPr>
              <a:blipFill>
                <a:blip r:embed="rId2"/>
                <a:stretch>
                  <a:fillRect l="-928"/>
                </a:stretch>
              </a:blipFill>
            </p:spPr>
            <p:txBody>
              <a:bodyPr/>
              <a:lstStyle/>
              <a:p>
                <a:r>
                  <a:rPr lang="en-IN">
                    <a:noFill/>
                  </a:rPr>
                  <a:t> </a:t>
                </a:r>
              </a:p>
            </p:txBody>
          </p:sp>
        </mc:Fallback>
      </mc:AlternateContent>
    </p:spTree>
    <p:extLst>
      <p:ext uri="{BB962C8B-B14F-4D97-AF65-F5344CB8AC3E}">
        <p14:creationId xmlns:p14="http://schemas.microsoft.com/office/powerpoint/2010/main" val="38834082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85EBA-4AA6-CD5B-0667-6A4DB52A0B77}"/>
              </a:ext>
            </a:extLst>
          </p:cNvPr>
          <p:cNvSpPr>
            <a:spLocks noGrp="1"/>
          </p:cNvSpPr>
          <p:nvPr>
            <p:ph type="title"/>
          </p:nvPr>
        </p:nvSpPr>
        <p:spPr/>
        <p:txBody>
          <a:bodyPr/>
          <a:lstStyle/>
          <a:p>
            <a:r>
              <a:rPr lang="en-IN" dirty="0"/>
              <a:t>Example</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5216974-9C58-8CB9-72C9-00007B8341DA}"/>
                  </a:ext>
                </a:extLst>
              </p:cNvPr>
              <p:cNvSpPr txBox="1"/>
              <p:nvPr/>
            </p:nvSpPr>
            <p:spPr>
              <a:xfrm>
                <a:off x="7452865" y="108151"/>
                <a:ext cx="4370907" cy="6293261"/>
              </a:xfrm>
              <a:prstGeom prst="rect">
                <a:avLst/>
              </a:prstGeom>
              <a:noFill/>
            </p:spPr>
            <p:txBody>
              <a:bodyPr wrap="square" rtlCol="0">
                <a:spAutoFit/>
              </a:bodyPr>
              <a:lstStyle/>
              <a:p>
                <a:r>
                  <a:rPr lang="en-IN" b="0" dirty="0"/>
                  <a:t>G: </a:t>
                </a:r>
                <a14:m>
                  <m:oMath xmlns:m="http://schemas.openxmlformats.org/officeDocument/2006/math">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𝑏</m:t>
                                </m:r>
                              </m:e>
                            </m:d>
                          </m:e>
                        </m:d>
                        <m:r>
                          <a:rPr lang="en-IN" i="1">
                            <a:latin typeface="Cambria Math" panose="02040503050406030204" pitchFamily="18" charset="0"/>
                          </a:rPr>
                          <m:t>,</m:t>
                        </m:r>
                        <m:r>
                          <a:rPr lang="en-IN" i="1">
                            <a:latin typeface="Cambria Math" panose="02040503050406030204" pitchFamily="18" charset="0"/>
                          </a:rPr>
                          <m:t>𝑏</m:t>
                        </m:r>
                      </m:e>
                    </m:d>
                    <m:r>
                      <a:rPr lang="en-IN" i="1">
                        <a:latin typeface="Cambria Math" panose="02040503050406030204" pitchFamily="18" charset="0"/>
                      </a:rPr>
                      <m:t>=</m:t>
                    </m:r>
                    <m:r>
                      <a:rPr lang="en-IN" i="1">
                        <a:latin typeface="Cambria Math" panose="02040503050406030204" pitchFamily="18" charset="0"/>
                      </a:rPr>
                      <m:t>𝑏</m:t>
                    </m:r>
                  </m:oMath>
                </a14:m>
                <a:endParaRPr lang="en-IN" dirty="0"/>
              </a:p>
              <a:p>
                <a:pPr/>
                <a14:m>
                  <m:oMathPara xmlns:m="http://schemas.openxmlformats.org/officeDocument/2006/math">
                    <m:oMathParaPr>
                      <m:jc m:val="left"/>
                    </m:oMathParaPr>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𝐺</m:t>
                          </m:r>
                        </m:e>
                        <m:sup>
                          <m:r>
                            <a:rPr lang="en-IN" b="0" i="1" smtClean="0">
                              <a:latin typeface="Cambria Math" panose="02040503050406030204" pitchFamily="18" charset="0"/>
                            </a:rPr>
                            <m:t>′</m:t>
                          </m:r>
                        </m:sup>
                      </m:sSup>
                      <m:r>
                        <a:rPr lang="en-IN" i="1">
                          <a:latin typeface="Cambria Math" panose="02040503050406030204" pitchFamily="18" charset="0"/>
                        </a:rPr>
                        <m:t>:</m:t>
                      </m:r>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𝑏</m:t>
                                  </m:r>
                                </m:e>
                              </m:d>
                            </m:e>
                          </m:d>
                          <m:r>
                            <a:rPr lang="en-IN" i="1">
                              <a:latin typeface="Cambria Math" panose="02040503050406030204" pitchFamily="18" charset="0"/>
                            </a:rPr>
                            <m:t>,</m:t>
                          </m:r>
                          <m:r>
                            <a:rPr lang="en-IN" i="1">
                              <a:latin typeface="Cambria Math" panose="02040503050406030204" pitchFamily="18" charset="0"/>
                            </a:rPr>
                            <m:t>𝑏</m:t>
                          </m:r>
                        </m:e>
                      </m:d>
                      <m:r>
                        <a:rPr lang="en-IN" b="0" i="1" smtClean="0">
                          <a:latin typeface="Cambria Math" panose="02040503050406030204" pitchFamily="18" charset="0"/>
                        </a:rPr>
                        <m:t>≠</m:t>
                      </m:r>
                      <m:r>
                        <a:rPr lang="en-IN" i="1">
                          <a:latin typeface="Cambria Math" panose="02040503050406030204" pitchFamily="18" charset="0"/>
                        </a:rPr>
                        <m:t>𝑏</m:t>
                      </m:r>
                    </m:oMath>
                  </m:oMathPara>
                </a14:m>
                <a:endParaRPr lang="en-IN" dirty="0"/>
              </a:p>
              <a:p>
                <a:endParaRPr lang="en-IN" dirty="0"/>
              </a:p>
              <a:p>
                <a:r>
                  <a:rPr lang="en-IN" dirty="0"/>
                  <a:t>DAG for </a:t>
                </a:r>
                <a14:m>
                  <m:oMath xmlns:m="http://schemas.openxmlformats.org/officeDocument/2006/math">
                    <m:r>
                      <a:rPr lang="en-IN" b="0" i="1" smtClean="0">
                        <a:latin typeface="Cambria Math" panose="02040503050406030204" pitchFamily="18" charset="0"/>
                      </a:rPr>
                      <m:t>𝐺</m:t>
                    </m:r>
                    <m:r>
                      <a:rPr lang="en-IN" b="0" i="1" smtClean="0">
                        <a:latin typeface="Cambria Math" panose="02040503050406030204" pitchFamily="18" charset="0"/>
                      </a:rPr>
                      <m:t>′</m:t>
                    </m:r>
                  </m:oMath>
                </a14:m>
                <a:endParaRPr lang="en-IN" dirty="0"/>
              </a:p>
              <a:p>
                <a:r>
                  <a:rPr lang="en-IN" dirty="0"/>
                  <a:t>Axioms:</a:t>
                </a:r>
                <a:endParaRPr lang="en-I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d>
                        <m:dPr>
                          <m:ctrlPr>
                            <a:rPr lang="en-IN" i="1">
                              <a:latin typeface="Cambria Math" panose="02040503050406030204" pitchFamily="18" charset="0"/>
                            </a:rPr>
                          </m:ctrlPr>
                        </m:dPr>
                        <m:e>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𝑥</m:t>
                              </m:r>
                            </m:e>
                          </m:d>
                          <m:r>
                            <a:rPr lang="en-IN" i="1">
                              <a:latin typeface="Cambria Math" panose="02040503050406030204" pitchFamily="18" charset="0"/>
                            </a:rPr>
                            <m:t>=</m:t>
                          </m:r>
                          <m:r>
                            <a:rPr lang="en-IN" i="1">
                              <a:latin typeface="Cambria Math" panose="02040503050406030204" pitchFamily="18" charset="0"/>
                            </a:rPr>
                            <m:t>𝑥</m:t>
                          </m:r>
                        </m:e>
                      </m:d>
                    </m:oMath>
                  </m:oMathPara>
                </a14:m>
                <a:endParaRPr lang="en-I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d>
                        <m:dPr>
                          <m:ctrlPr>
                            <a:rPr lang="en-IN" i="1">
                              <a:latin typeface="Cambria Math" panose="02040503050406030204" pitchFamily="18" charset="0"/>
                            </a:rPr>
                          </m:ctrlPr>
                        </m:dPr>
                        <m:e>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1</m:t>
                              </m:r>
                            </m:sub>
                          </m:sSub>
                          <m:r>
                            <a:rPr lang="en-IN" i="1">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2</m:t>
                              </m:r>
                            </m:sub>
                          </m:sSub>
                          <m:r>
                            <a:rPr lang="en-IN" i="1">
                              <a:latin typeface="Cambria Math" panose="02040503050406030204" pitchFamily="18" charset="0"/>
                            </a:rPr>
                            <m:t>. </m:t>
                          </m:r>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1</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2</m:t>
                                      </m:r>
                                    </m:sub>
                                  </m:sSub>
                                </m:e>
                              </m:d>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2</m:t>
                                  </m:r>
                                </m:sub>
                              </m:sSub>
                            </m:e>
                          </m:d>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2</m:t>
                              </m:r>
                            </m:sub>
                          </m:sSub>
                        </m:e>
                      </m:d>
                    </m:oMath>
                  </m:oMathPara>
                </a14:m>
                <a:endParaRPr lang="en-IN" dirty="0"/>
              </a:p>
              <a:p>
                <a:endParaRPr lang="en-IN" dirty="0"/>
              </a:p>
              <a:p>
                <a:r>
                  <a:rPr lang="en-IN" dirty="0"/>
                  <a:t>Triggers:</a:t>
                </a:r>
              </a:p>
              <a:p>
                <a:pPr/>
                <a14:m>
                  <m:oMathPara xmlns:m="http://schemas.openxmlformats.org/officeDocument/2006/math">
                    <m:oMathParaPr>
                      <m:jc m:val="left"/>
                    </m:oMathParaPr>
                    <m:oMath xmlns:m="http://schemas.openxmlformats.org/officeDocument/2006/math">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𝑥</m:t>
                          </m:r>
                        </m:e>
                      </m:d>
                      <m:r>
                        <a:rPr lang="en-IN" i="1">
                          <a:latin typeface="Cambria Math" panose="02040503050406030204" pitchFamily="18" charset="0"/>
                        </a:rPr>
                        <m:t>, </m:t>
                      </m:r>
                      <m:r>
                        <a:rPr lang="en-IN" i="1">
                          <a:latin typeface="Cambria Math" panose="02040503050406030204" pitchFamily="18" charset="0"/>
                        </a:rPr>
                        <m:t>𝑔</m:t>
                      </m:r>
                      <m:r>
                        <a:rPr lang="en-IN" i="1">
                          <a:latin typeface="Cambria Math" panose="02040503050406030204" pitchFamily="18" charset="0"/>
                        </a:rPr>
                        <m:t>(</m:t>
                      </m:r>
                      <m:r>
                        <a:rPr lang="en-IN" i="1">
                          <a:latin typeface="Cambria Math" panose="02040503050406030204" pitchFamily="18" charset="0"/>
                        </a:rPr>
                        <m:t>𝑔</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1</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2</m:t>
                              </m:r>
                            </m:sub>
                          </m:sSub>
                        </m:e>
                      </m:d>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2</m:t>
                          </m:r>
                        </m:sub>
                      </m:sSub>
                      <m:r>
                        <a:rPr lang="en-IN" i="1">
                          <a:latin typeface="Cambria Math" panose="02040503050406030204" pitchFamily="18" charset="0"/>
                        </a:rPr>
                        <m:t>)</m:t>
                      </m:r>
                    </m:oMath>
                  </m:oMathPara>
                </a14:m>
                <a:endParaRPr lang="en-IN" dirty="0"/>
              </a:p>
              <a:p>
                <a:endParaRPr lang="en-IN" dirty="0"/>
              </a:p>
              <a:p>
                <a:r>
                  <a:rPr lang="en-IN" dirty="0"/>
                  <a:t>Pattern matching using </a:t>
                </a:r>
                <a14:m>
                  <m:oMath xmlns:m="http://schemas.openxmlformats.org/officeDocument/2006/math">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oMath>
                </a14:m>
                <a:endParaRPr lang="en-IN" dirty="0"/>
              </a:p>
              <a:p>
                <a:endParaRPr lang="en-IN" dirty="0"/>
              </a:p>
              <a:p>
                <a:r>
                  <a:rPr lang="en-IN" dirty="0"/>
                  <a:t>Look at all nodes </a:t>
                </a:r>
                <a14:m>
                  <m:oMath xmlns:m="http://schemas.openxmlformats.org/officeDocument/2006/math">
                    <m:r>
                      <a:rPr lang="en-IN" b="0" i="1" smtClean="0">
                        <a:latin typeface="Cambria Math" panose="02040503050406030204" pitchFamily="18" charset="0"/>
                      </a:rPr>
                      <m:t>𝑓</m:t>
                    </m:r>
                  </m:oMath>
                </a14:m>
                <a:endParaRPr lang="en-IN" dirty="0"/>
              </a:p>
              <a:p>
                <a:r>
                  <a:rPr lang="en-IN" dirty="0"/>
                  <a:t>Node-1 matching.</a:t>
                </a:r>
              </a:p>
              <a:p>
                <a:r>
                  <a:rPr lang="en-IN" dirty="0"/>
                  <a:t>Replacement for x, y</a:t>
                </a:r>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m:rPr>
                          <m:sty m:val="p"/>
                        </m:rPr>
                        <a:rPr lang="en-IN" b="0" i="0" smtClean="0">
                          <a:latin typeface="Cambria Math" panose="02040503050406030204" pitchFamily="18" charset="0"/>
                        </a:rPr>
                        <m:t>a</m:t>
                      </m:r>
                      <m:r>
                        <a:rPr lang="en-IN" b="0" i="0" smtClean="0">
                          <a:latin typeface="Cambria Math" panose="02040503050406030204" pitchFamily="18" charset="0"/>
                        </a:rPr>
                        <m:t>, </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𝑏</m:t>
                      </m:r>
                    </m:oMath>
                  </m:oMathPara>
                </a14:m>
                <a:endParaRPr lang="en-IN" b="0" dirty="0"/>
              </a:p>
              <a:p>
                <a:r>
                  <a:rPr lang="en-IN" dirty="0"/>
                  <a:t>Node-1 matching</a:t>
                </a:r>
              </a:p>
              <a:p>
                <a:r>
                  <a:rPr lang="en-IN" b="0" dirty="0"/>
                  <a:t>Replacement for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oMath>
                </a14:m>
                <a:r>
                  <a:rPr lang="en-IN" b="0" dirty="0"/>
                  <a:t> </a:t>
                </a:r>
                <a14:m>
                  <m:oMath xmlns:m="http://schemas.openxmlformats.org/officeDocument/2006/math">
                    <m:r>
                      <a:rPr lang="en-IN" b="0" i="1" dirty="0" smtClean="0">
                        <a:latin typeface="Cambria Math" panose="02040503050406030204" pitchFamily="18" charset="0"/>
                      </a:rPr>
                      <m:t>𝑥</m:t>
                    </m:r>
                    <m:r>
                      <a:rPr lang="en-IN" b="0" i="1" dirty="0" smtClean="0">
                        <a:latin typeface="Cambria Math" panose="02040503050406030204" pitchFamily="18" charset="0"/>
                      </a:rPr>
                      <m:t>=</m:t>
                    </m:r>
                    <m:r>
                      <a:rPr lang="en-IN" b="0" i="1" dirty="0" smtClean="0">
                        <a:latin typeface="Cambria Math" panose="02040503050406030204" pitchFamily="18" charset="0"/>
                      </a:rPr>
                      <m:t>𝑔</m:t>
                    </m:r>
                    <m:r>
                      <a:rPr lang="en-IN" b="0" i="1" dirty="0" smtClean="0">
                        <a:latin typeface="Cambria Math" panose="02040503050406030204" pitchFamily="18" charset="0"/>
                      </a:rPr>
                      <m:t>(</m:t>
                    </m:r>
                    <m:r>
                      <a:rPr lang="en-IN" b="0" i="1" dirty="0" smtClean="0">
                        <a:latin typeface="Cambria Math" panose="02040503050406030204" pitchFamily="18" charset="0"/>
                      </a:rPr>
                      <m:t>𝑎</m:t>
                    </m:r>
                    <m:r>
                      <a:rPr lang="en-IN" b="0" i="1" dirty="0" smtClean="0">
                        <a:latin typeface="Cambria Math" panose="02040503050406030204" pitchFamily="18" charset="0"/>
                      </a:rPr>
                      <m:t>,</m:t>
                    </m:r>
                    <m:r>
                      <a:rPr lang="en-IN" b="0" i="1" dirty="0" smtClean="0">
                        <a:latin typeface="Cambria Math" panose="02040503050406030204" pitchFamily="18" charset="0"/>
                      </a:rPr>
                      <m:t>𝑏</m:t>
                    </m:r>
                    <m:r>
                      <a:rPr lang="en-IN" b="0" i="1" dirty="0" smtClean="0">
                        <a:latin typeface="Cambria Math" panose="02040503050406030204" pitchFamily="18" charset="0"/>
                      </a:rPr>
                      <m:t>)</m:t>
                    </m:r>
                  </m:oMath>
                </a14:m>
                <a:endParaRPr lang="en-IN" b="0" dirty="0"/>
              </a:p>
              <a:p>
                <a:r>
                  <a:rPr lang="en-IN" dirty="0"/>
                  <a:t>New ground formula after instantiation</a:t>
                </a:r>
              </a:p>
              <a:p>
                <a:pPr/>
                <a14:m>
                  <m:oMathPara xmlns:m="http://schemas.openxmlformats.org/officeDocument/2006/math">
                    <m:oMathParaPr>
                      <m:jc m:val="left"/>
                    </m:oMathParaPr>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𝐺</m:t>
                          </m:r>
                        </m:e>
                        <m:sup>
                          <m:r>
                            <a:rPr lang="en-IN" i="1">
                              <a:latin typeface="Cambria Math" panose="02040503050406030204" pitchFamily="18" charset="0"/>
                            </a:rPr>
                            <m:t>′</m:t>
                          </m:r>
                        </m:sup>
                      </m:sSup>
                      <m:r>
                        <a:rPr lang="en-IN" i="1">
                          <a:latin typeface="Cambria Math" panose="02040503050406030204" pitchFamily="18" charset="0"/>
                        </a:rPr>
                        <m:t>:</m:t>
                      </m:r>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𝑏</m:t>
                                  </m:r>
                                </m:e>
                              </m:d>
                            </m:e>
                          </m:d>
                          <m:r>
                            <a:rPr lang="en-IN" i="1">
                              <a:latin typeface="Cambria Math" panose="02040503050406030204" pitchFamily="18" charset="0"/>
                            </a:rPr>
                            <m:t>,</m:t>
                          </m:r>
                          <m:r>
                            <a:rPr lang="en-IN" i="1">
                              <a:latin typeface="Cambria Math" panose="02040503050406030204" pitchFamily="18" charset="0"/>
                            </a:rPr>
                            <m:t>𝑏</m:t>
                          </m:r>
                        </m:e>
                      </m:d>
                      <m:r>
                        <a:rPr lang="en-IN" i="1">
                          <a:latin typeface="Cambria Math" panose="02040503050406030204" pitchFamily="18" charset="0"/>
                        </a:rPr>
                        <m:t>≠</m:t>
                      </m:r>
                      <m:r>
                        <a:rPr lang="en-IN" i="1">
                          <a:latin typeface="Cambria Math" panose="02040503050406030204" pitchFamily="18" charset="0"/>
                        </a:rPr>
                        <m:t>𝑏</m:t>
                      </m:r>
                      <m:r>
                        <a:rPr lang="en-IN" b="0" i="1" smtClean="0">
                          <a:latin typeface="Cambria Math" panose="02040503050406030204" pitchFamily="18" charset="0"/>
                        </a:rPr>
                        <m:t>∧</m:t>
                      </m:r>
                    </m:oMath>
                  </m:oMathPara>
                </a14:m>
                <a:endParaRPr lang="en-IN" b="0" i="1" dirty="0">
                  <a:latin typeface="Cambria Math" panose="02040503050406030204" pitchFamily="18" charset="0"/>
                </a:endParaRPr>
              </a:p>
              <a:p>
                <a:r>
                  <a:rPr lang="en-IN" b="0" dirty="0"/>
                  <a:t>      </a:t>
                </a:r>
                <a14:m>
                  <m:oMath xmlns:m="http://schemas.openxmlformats.org/officeDocument/2006/math">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e>
                        </m:d>
                      </m:e>
                    </m:d>
                    <m:r>
                      <a:rPr lang="en-IN" b="0" i="1" smtClean="0">
                        <a:latin typeface="Cambria Math" panose="02040503050406030204" pitchFamily="18" charset="0"/>
                      </a:rPr>
                      <m:t>=</m:t>
                    </m:r>
                    <m:r>
                      <a:rPr lang="en-IN" b="0" i="1" smtClean="0">
                        <a:latin typeface="Cambria Math" panose="02040503050406030204" pitchFamily="18" charset="0"/>
                      </a:rPr>
                      <m:t>𝑔</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oMath>
                </a14:m>
                <a:endParaRPr lang="en-IN" dirty="0"/>
              </a:p>
            </p:txBody>
          </p:sp>
        </mc:Choice>
        <mc:Fallback xmlns="">
          <p:sp>
            <p:nvSpPr>
              <p:cNvPr id="16" name="TextBox 15">
                <a:extLst>
                  <a:ext uri="{FF2B5EF4-FFF2-40B4-BE49-F238E27FC236}">
                    <a16:creationId xmlns:a16="http://schemas.microsoft.com/office/drawing/2014/main" id="{45216974-9C58-8CB9-72C9-00007B8341DA}"/>
                  </a:ext>
                </a:extLst>
              </p:cNvPr>
              <p:cNvSpPr txBox="1">
                <a:spLocks noRot="1" noChangeAspect="1" noMove="1" noResize="1" noEditPoints="1" noAdjustHandles="1" noChangeArrowheads="1" noChangeShapeType="1" noTextEdit="1"/>
              </p:cNvSpPr>
              <p:nvPr/>
            </p:nvSpPr>
            <p:spPr>
              <a:xfrm>
                <a:off x="7452865" y="108151"/>
                <a:ext cx="4370907" cy="6293261"/>
              </a:xfrm>
              <a:prstGeom prst="rect">
                <a:avLst/>
              </a:prstGeom>
              <a:blipFill>
                <a:blip r:embed="rId2"/>
                <a:stretch>
                  <a:fillRect l="-1255" t="-194" b="-969"/>
                </a:stretch>
              </a:blipFill>
            </p:spPr>
            <p:txBody>
              <a:bodyPr/>
              <a:lstStyle/>
              <a:p>
                <a:r>
                  <a:rPr lang="en-IN">
                    <a:noFill/>
                  </a:rPr>
                  <a:t> </a:t>
                </a:r>
              </a:p>
            </p:txBody>
          </p:sp>
        </mc:Fallback>
      </mc:AlternateContent>
      <p:sp>
        <p:nvSpPr>
          <p:cNvPr id="9" name="Oval 8">
            <a:extLst>
              <a:ext uri="{FF2B5EF4-FFF2-40B4-BE49-F238E27FC236}">
                <a16:creationId xmlns:a16="http://schemas.microsoft.com/office/drawing/2014/main" id="{428C2990-3389-B00E-6001-ABAB13FFDAC1}"/>
              </a:ext>
            </a:extLst>
          </p:cNvPr>
          <p:cNvSpPr/>
          <p:nvPr/>
        </p:nvSpPr>
        <p:spPr>
          <a:xfrm>
            <a:off x="2212252" y="1769801"/>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g</a:t>
            </a:r>
          </a:p>
        </p:txBody>
      </p:sp>
      <p:sp>
        <p:nvSpPr>
          <p:cNvPr id="13" name="Oval 12">
            <a:extLst>
              <a:ext uri="{FF2B5EF4-FFF2-40B4-BE49-F238E27FC236}">
                <a16:creationId xmlns:a16="http://schemas.microsoft.com/office/drawing/2014/main" id="{D47C2EAD-FEEB-1884-D8C7-6E53736D5B11}"/>
              </a:ext>
            </a:extLst>
          </p:cNvPr>
          <p:cNvSpPr/>
          <p:nvPr/>
        </p:nvSpPr>
        <p:spPr>
          <a:xfrm>
            <a:off x="1764880" y="2649789"/>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a:t>
            </a:r>
          </a:p>
        </p:txBody>
      </p:sp>
      <p:sp>
        <p:nvSpPr>
          <p:cNvPr id="14" name="Oval 13">
            <a:extLst>
              <a:ext uri="{FF2B5EF4-FFF2-40B4-BE49-F238E27FC236}">
                <a16:creationId xmlns:a16="http://schemas.microsoft.com/office/drawing/2014/main" id="{B0F3C27A-E7E1-5D76-8B46-77BE2194096A}"/>
              </a:ext>
            </a:extLst>
          </p:cNvPr>
          <p:cNvSpPr/>
          <p:nvPr/>
        </p:nvSpPr>
        <p:spPr>
          <a:xfrm>
            <a:off x="1750130" y="3460952"/>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g</a:t>
            </a:r>
          </a:p>
        </p:txBody>
      </p:sp>
      <p:sp>
        <p:nvSpPr>
          <p:cNvPr id="15" name="Oval 14">
            <a:extLst>
              <a:ext uri="{FF2B5EF4-FFF2-40B4-BE49-F238E27FC236}">
                <a16:creationId xmlns:a16="http://schemas.microsoft.com/office/drawing/2014/main" id="{E95191C2-DAD7-9023-C9B2-C59F99554386}"/>
              </a:ext>
            </a:extLst>
          </p:cNvPr>
          <p:cNvSpPr/>
          <p:nvPr/>
        </p:nvSpPr>
        <p:spPr>
          <a:xfrm>
            <a:off x="1194607" y="4567083"/>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a:t>
            </a:r>
          </a:p>
        </p:txBody>
      </p:sp>
      <p:sp>
        <p:nvSpPr>
          <p:cNvPr id="17" name="Oval 16">
            <a:extLst>
              <a:ext uri="{FF2B5EF4-FFF2-40B4-BE49-F238E27FC236}">
                <a16:creationId xmlns:a16="http://schemas.microsoft.com/office/drawing/2014/main" id="{C82D45E6-847C-4419-349D-44AEDAB0F9AC}"/>
              </a:ext>
            </a:extLst>
          </p:cNvPr>
          <p:cNvSpPr/>
          <p:nvPr/>
        </p:nvSpPr>
        <p:spPr>
          <a:xfrm>
            <a:off x="2679281" y="4547417"/>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b</a:t>
            </a:r>
          </a:p>
        </p:txBody>
      </p:sp>
      <p:cxnSp>
        <p:nvCxnSpPr>
          <p:cNvPr id="21" name="Straight Arrow Connector 20">
            <a:extLst>
              <a:ext uri="{FF2B5EF4-FFF2-40B4-BE49-F238E27FC236}">
                <a16:creationId xmlns:a16="http://schemas.microsoft.com/office/drawing/2014/main" id="{060FC357-E73F-75F4-2B4B-8A67591BA652}"/>
              </a:ext>
            </a:extLst>
          </p:cNvPr>
          <p:cNvCxnSpPr>
            <a:stCxn id="9" idx="4"/>
            <a:endCxn id="13" idx="0"/>
          </p:cNvCxnSpPr>
          <p:nvPr/>
        </p:nvCxnSpPr>
        <p:spPr>
          <a:xfrm flipH="1">
            <a:off x="2040184" y="2261414"/>
            <a:ext cx="447372" cy="388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8DC41CC-2E19-2620-AB9A-00095E4F911E}"/>
              </a:ext>
            </a:extLst>
          </p:cNvPr>
          <p:cNvCxnSpPr>
            <a:stCxn id="13" idx="4"/>
            <a:endCxn id="14" idx="0"/>
          </p:cNvCxnSpPr>
          <p:nvPr/>
        </p:nvCxnSpPr>
        <p:spPr>
          <a:xfrm flipH="1">
            <a:off x="2025434" y="3141402"/>
            <a:ext cx="14750" cy="319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56C9F82-01C8-0321-6E60-1FF858C910F9}"/>
              </a:ext>
            </a:extLst>
          </p:cNvPr>
          <p:cNvCxnSpPr>
            <a:stCxn id="14" idx="4"/>
            <a:endCxn id="15" idx="0"/>
          </p:cNvCxnSpPr>
          <p:nvPr/>
        </p:nvCxnSpPr>
        <p:spPr>
          <a:xfrm flipH="1">
            <a:off x="1469911" y="3952565"/>
            <a:ext cx="555523" cy="614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F68AAF2-9CB4-DD99-BCC9-E4752318C5E8}"/>
              </a:ext>
            </a:extLst>
          </p:cNvPr>
          <p:cNvCxnSpPr>
            <a:stCxn id="14" idx="4"/>
            <a:endCxn id="17" idx="1"/>
          </p:cNvCxnSpPr>
          <p:nvPr/>
        </p:nvCxnSpPr>
        <p:spPr>
          <a:xfrm>
            <a:off x="2025434" y="3952565"/>
            <a:ext cx="734482" cy="666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C5B8A60-D8CF-0E75-8A9B-797874A9367F}"/>
              </a:ext>
            </a:extLst>
          </p:cNvPr>
          <p:cNvCxnSpPr>
            <a:stCxn id="9" idx="4"/>
            <a:endCxn id="17" idx="0"/>
          </p:cNvCxnSpPr>
          <p:nvPr/>
        </p:nvCxnSpPr>
        <p:spPr>
          <a:xfrm>
            <a:off x="2487556" y="2261414"/>
            <a:ext cx="467029" cy="2286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5570908-A21E-EAFD-AEAB-5C6BD126D8A2}"/>
              </a:ext>
            </a:extLst>
          </p:cNvPr>
          <p:cNvSpPr txBox="1"/>
          <p:nvPr/>
        </p:nvSpPr>
        <p:spPr>
          <a:xfrm>
            <a:off x="1472381" y="2649792"/>
            <a:ext cx="410497" cy="369332"/>
          </a:xfrm>
          <a:prstGeom prst="rect">
            <a:avLst/>
          </a:prstGeom>
          <a:noFill/>
        </p:spPr>
        <p:txBody>
          <a:bodyPr wrap="square" rtlCol="0">
            <a:spAutoFit/>
          </a:bodyPr>
          <a:lstStyle/>
          <a:p>
            <a:r>
              <a:rPr lang="en-IN" dirty="0"/>
              <a:t>1</a:t>
            </a:r>
          </a:p>
        </p:txBody>
      </p:sp>
    </p:spTree>
    <p:extLst>
      <p:ext uri="{BB962C8B-B14F-4D97-AF65-F5344CB8AC3E}">
        <p14:creationId xmlns:p14="http://schemas.microsoft.com/office/powerpoint/2010/main" val="2986432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85EBA-4AA6-CD5B-0667-6A4DB52A0B77}"/>
              </a:ext>
            </a:extLst>
          </p:cNvPr>
          <p:cNvSpPr>
            <a:spLocks noGrp="1"/>
          </p:cNvSpPr>
          <p:nvPr>
            <p:ph type="title"/>
          </p:nvPr>
        </p:nvSpPr>
        <p:spPr/>
        <p:txBody>
          <a:bodyPr/>
          <a:lstStyle/>
          <a:p>
            <a:r>
              <a:rPr lang="en-IN" dirty="0"/>
              <a:t>Example</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5216974-9C58-8CB9-72C9-00007B8341DA}"/>
                  </a:ext>
                </a:extLst>
              </p:cNvPr>
              <p:cNvSpPr txBox="1"/>
              <p:nvPr/>
            </p:nvSpPr>
            <p:spPr>
              <a:xfrm>
                <a:off x="7334865" y="108151"/>
                <a:ext cx="4488907" cy="577491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IN" i="1" smtClean="0">
                              <a:latin typeface="Cambria Math" panose="02040503050406030204" pitchFamily="18" charset="0"/>
                            </a:rPr>
                          </m:ctrlPr>
                        </m:sSupPr>
                        <m:e>
                          <m:r>
                            <a:rPr lang="en-IN" i="1">
                              <a:latin typeface="Cambria Math" panose="02040503050406030204" pitchFamily="18" charset="0"/>
                            </a:rPr>
                            <m:t>𝐺</m:t>
                          </m:r>
                        </m:e>
                        <m:sup>
                          <m:r>
                            <a:rPr lang="en-IN" i="1">
                              <a:latin typeface="Cambria Math" panose="02040503050406030204" pitchFamily="18" charset="0"/>
                            </a:rPr>
                            <m:t>′</m:t>
                          </m:r>
                        </m:sup>
                      </m:sSup>
                      <m:r>
                        <a:rPr lang="en-IN" i="1">
                          <a:latin typeface="Cambria Math" panose="02040503050406030204" pitchFamily="18" charset="0"/>
                        </a:rPr>
                        <m:t>:</m:t>
                      </m:r>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𝑏</m:t>
                                  </m:r>
                                </m:e>
                              </m:d>
                            </m:e>
                          </m:d>
                          <m:r>
                            <a:rPr lang="en-IN" i="1">
                              <a:latin typeface="Cambria Math" panose="02040503050406030204" pitchFamily="18" charset="0"/>
                            </a:rPr>
                            <m:t>,</m:t>
                          </m:r>
                          <m:r>
                            <a:rPr lang="en-IN" i="1">
                              <a:latin typeface="Cambria Math" panose="02040503050406030204" pitchFamily="18" charset="0"/>
                            </a:rPr>
                            <m:t>𝑏</m:t>
                          </m:r>
                        </m:e>
                      </m:d>
                      <m:r>
                        <a:rPr lang="en-IN" i="1">
                          <a:latin typeface="Cambria Math" panose="02040503050406030204" pitchFamily="18" charset="0"/>
                        </a:rPr>
                        <m:t>≠</m:t>
                      </m:r>
                      <m:r>
                        <a:rPr lang="en-IN" i="1">
                          <a:latin typeface="Cambria Math" panose="02040503050406030204" pitchFamily="18" charset="0"/>
                        </a:rPr>
                        <m:t>𝑏</m:t>
                      </m:r>
                      <m:r>
                        <a:rPr lang="en-IN" i="1">
                          <a:latin typeface="Cambria Math" panose="02040503050406030204" pitchFamily="18" charset="0"/>
                        </a:rPr>
                        <m:t>∧</m:t>
                      </m:r>
                    </m:oMath>
                  </m:oMathPara>
                </a14:m>
                <a:endParaRPr lang="en-I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      </m:t>
                      </m:r>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𝑏</m:t>
                              </m:r>
                            </m:e>
                          </m:d>
                        </m:e>
                      </m:d>
                      <m:r>
                        <a:rPr lang="en-IN" i="1">
                          <a:latin typeface="Cambria Math" panose="02040503050406030204" pitchFamily="18" charset="0"/>
                        </a:rPr>
                        <m:t>=</m:t>
                      </m:r>
                      <m:r>
                        <a:rPr lang="en-IN" i="1">
                          <a:latin typeface="Cambria Math" panose="02040503050406030204" pitchFamily="18" charset="0"/>
                        </a:rPr>
                        <m:t>𝑔</m:t>
                      </m:r>
                      <m:r>
                        <a:rPr lang="en-IN" i="1">
                          <a:latin typeface="Cambria Math" panose="02040503050406030204" pitchFamily="18" charset="0"/>
                        </a:rPr>
                        <m:t>(</m:t>
                      </m:r>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𝑏</m:t>
                      </m:r>
                      <m:r>
                        <a:rPr lang="en-IN" i="1">
                          <a:latin typeface="Cambria Math" panose="02040503050406030204" pitchFamily="18" charset="0"/>
                        </a:rPr>
                        <m:t>)</m:t>
                      </m:r>
                    </m:oMath>
                  </m:oMathPara>
                </a14:m>
                <a:endParaRPr lang="en-IN" dirty="0"/>
              </a:p>
              <a:p>
                <a:r>
                  <a:rPr lang="en-IN" dirty="0"/>
                  <a:t>DAG for </a:t>
                </a:r>
                <a14:m>
                  <m:oMath xmlns:m="http://schemas.openxmlformats.org/officeDocument/2006/math">
                    <m:r>
                      <a:rPr lang="en-IN" b="0" i="1" smtClean="0">
                        <a:latin typeface="Cambria Math" panose="02040503050406030204" pitchFamily="18" charset="0"/>
                      </a:rPr>
                      <m:t>𝐺</m:t>
                    </m:r>
                    <m:r>
                      <a:rPr lang="en-IN" b="0" i="1" smtClean="0">
                        <a:latin typeface="Cambria Math" panose="02040503050406030204" pitchFamily="18" charset="0"/>
                      </a:rPr>
                      <m:t>′</m:t>
                    </m:r>
                  </m:oMath>
                </a14:m>
                <a:endParaRPr lang="en-IN" dirty="0"/>
              </a:p>
              <a:p>
                <a:r>
                  <a:rPr lang="en-IN" dirty="0"/>
                  <a:t>Axioms:</a:t>
                </a:r>
                <a:endParaRPr lang="en-I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d>
                        <m:dPr>
                          <m:ctrlPr>
                            <a:rPr lang="en-IN" i="1">
                              <a:latin typeface="Cambria Math" panose="02040503050406030204" pitchFamily="18" charset="0"/>
                            </a:rPr>
                          </m:ctrlPr>
                        </m:dPr>
                        <m:e>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𝑥</m:t>
                              </m:r>
                            </m:e>
                          </m:d>
                          <m:r>
                            <a:rPr lang="en-IN" i="1">
                              <a:latin typeface="Cambria Math" panose="02040503050406030204" pitchFamily="18" charset="0"/>
                            </a:rPr>
                            <m:t>=</m:t>
                          </m:r>
                          <m:r>
                            <a:rPr lang="en-IN" i="1">
                              <a:latin typeface="Cambria Math" panose="02040503050406030204" pitchFamily="18" charset="0"/>
                            </a:rPr>
                            <m:t>𝑥</m:t>
                          </m:r>
                        </m:e>
                      </m:d>
                    </m:oMath>
                  </m:oMathPara>
                </a14:m>
                <a:endParaRPr lang="en-I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d>
                        <m:dPr>
                          <m:ctrlPr>
                            <a:rPr lang="en-IN" i="1">
                              <a:latin typeface="Cambria Math" panose="02040503050406030204" pitchFamily="18" charset="0"/>
                            </a:rPr>
                          </m:ctrlPr>
                        </m:dPr>
                        <m:e>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1</m:t>
                              </m:r>
                            </m:sub>
                          </m:sSub>
                          <m:r>
                            <a:rPr lang="en-IN" i="1">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2</m:t>
                              </m:r>
                            </m:sub>
                          </m:sSub>
                          <m:r>
                            <a:rPr lang="en-IN" i="1">
                              <a:latin typeface="Cambria Math" panose="02040503050406030204" pitchFamily="18" charset="0"/>
                            </a:rPr>
                            <m:t>. </m:t>
                          </m:r>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1</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2</m:t>
                                      </m:r>
                                    </m:sub>
                                  </m:sSub>
                                </m:e>
                              </m:d>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2</m:t>
                                  </m:r>
                                </m:sub>
                              </m:sSub>
                            </m:e>
                          </m:d>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2</m:t>
                              </m:r>
                            </m:sub>
                          </m:sSub>
                        </m:e>
                      </m:d>
                    </m:oMath>
                  </m:oMathPara>
                </a14:m>
                <a:endParaRPr lang="en-IN" dirty="0"/>
              </a:p>
              <a:p>
                <a:endParaRPr lang="en-IN" dirty="0"/>
              </a:p>
              <a:p>
                <a:r>
                  <a:rPr lang="en-IN" dirty="0"/>
                  <a:t>Triggers:</a:t>
                </a:r>
              </a:p>
              <a:p>
                <a:pPr/>
                <a14:m>
                  <m:oMathPara xmlns:m="http://schemas.openxmlformats.org/officeDocument/2006/math">
                    <m:oMathParaPr>
                      <m:jc m:val="left"/>
                    </m:oMathParaPr>
                    <m:oMath xmlns:m="http://schemas.openxmlformats.org/officeDocument/2006/math">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𝑥</m:t>
                          </m:r>
                        </m:e>
                      </m:d>
                      <m:r>
                        <a:rPr lang="en-IN" i="1">
                          <a:latin typeface="Cambria Math" panose="02040503050406030204" pitchFamily="18" charset="0"/>
                        </a:rPr>
                        <m:t>, </m:t>
                      </m:r>
                      <m:r>
                        <a:rPr lang="en-IN" i="1">
                          <a:latin typeface="Cambria Math" panose="02040503050406030204" pitchFamily="18" charset="0"/>
                        </a:rPr>
                        <m:t>𝑔</m:t>
                      </m:r>
                      <m:r>
                        <a:rPr lang="en-IN" i="1">
                          <a:latin typeface="Cambria Math" panose="02040503050406030204" pitchFamily="18" charset="0"/>
                        </a:rPr>
                        <m:t>(</m:t>
                      </m:r>
                      <m:r>
                        <a:rPr lang="en-IN" i="1">
                          <a:latin typeface="Cambria Math" panose="02040503050406030204" pitchFamily="18" charset="0"/>
                        </a:rPr>
                        <m:t>𝑔</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1</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2</m:t>
                              </m:r>
                            </m:sub>
                          </m:sSub>
                        </m:e>
                      </m:d>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2</m:t>
                          </m:r>
                        </m:sub>
                      </m:sSub>
                      <m:r>
                        <a:rPr lang="en-IN" i="1">
                          <a:latin typeface="Cambria Math" panose="02040503050406030204" pitchFamily="18" charset="0"/>
                        </a:rPr>
                        <m:t>)</m:t>
                      </m:r>
                    </m:oMath>
                  </m:oMathPara>
                </a14:m>
                <a:endParaRPr lang="en-IN" dirty="0"/>
              </a:p>
              <a:p>
                <a:endParaRPr lang="en-IN" dirty="0"/>
              </a:p>
              <a:p>
                <a:r>
                  <a:rPr lang="en-IN" dirty="0"/>
                  <a:t>Pattern matching using</a:t>
                </a:r>
                <a14:m>
                  <m:oMath xmlns:m="http://schemas.openxmlformats.org/officeDocument/2006/math">
                    <m:r>
                      <a:rPr lang="en-IN" b="0" i="0" smtClean="0">
                        <a:latin typeface="Cambria Math" panose="02040503050406030204" pitchFamily="18" charset="0"/>
                      </a:rPr>
                      <m:t> </m:t>
                    </m:r>
                    <m:r>
                      <a:rPr lang="en-IN" i="1">
                        <a:latin typeface="Cambria Math" panose="02040503050406030204" pitchFamily="18" charset="0"/>
                      </a:rPr>
                      <m:t>𝑔</m:t>
                    </m:r>
                    <m:r>
                      <a:rPr lang="en-IN" i="1">
                        <a:latin typeface="Cambria Math" panose="02040503050406030204" pitchFamily="18" charset="0"/>
                      </a:rPr>
                      <m:t>(</m:t>
                    </m:r>
                    <m:r>
                      <a:rPr lang="en-IN" i="1">
                        <a:latin typeface="Cambria Math" panose="02040503050406030204" pitchFamily="18" charset="0"/>
                      </a:rPr>
                      <m:t>𝑔</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1</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2</m:t>
                            </m:r>
                          </m:sub>
                        </m:sSub>
                      </m:e>
                    </m:d>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2</m:t>
                        </m:r>
                      </m:sub>
                    </m:sSub>
                    <m:r>
                      <a:rPr lang="en-IN" i="1">
                        <a:latin typeface="Cambria Math" panose="02040503050406030204" pitchFamily="18" charset="0"/>
                      </a:rPr>
                      <m:t>)</m:t>
                    </m:r>
                  </m:oMath>
                </a14:m>
                <a:endParaRPr lang="en-IN" dirty="0"/>
              </a:p>
              <a:p>
                <a:endParaRPr lang="en-IN" dirty="0"/>
              </a:p>
              <a:p>
                <a:r>
                  <a:rPr lang="en-IN" dirty="0"/>
                  <a:t>Look at all nodes </a:t>
                </a:r>
                <a14:m>
                  <m:oMath xmlns:m="http://schemas.openxmlformats.org/officeDocument/2006/math">
                    <m:r>
                      <a:rPr lang="en-IN" b="0" i="1" smtClean="0">
                        <a:latin typeface="Cambria Math" panose="02040503050406030204" pitchFamily="18" charset="0"/>
                      </a:rPr>
                      <m:t>𝑔</m:t>
                    </m:r>
                  </m:oMath>
                </a14:m>
                <a:endParaRPr lang="en-IN" dirty="0"/>
              </a:p>
              <a:p>
                <a:r>
                  <a:rPr lang="en-IN" dirty="0"/>
                  <a:t>Node-2 matches because 1 is equivalent to 3</a:t>
                </a:r>
              </a:p>
              <a:p>
                <a:r>
                  <a:rPr lang="en-IN" dirty="0"/>
                  <a:t>Replacement for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2</m:t>
                        </m:r>
                      </m:sub>
                    </m:sSub>
                  </m:oMath>
                </a14:m>
                <a:endParaRPr lang="en-IN" dirty="0"/>
              </a:p>
              <a:p>
                <a:pPr/>
                <a14:m>
                  <m:oMathPara xmlns:m="http://schemas.openxmlformats.org/officeDocument/2006/math">
                    <m:oMathParaPr>
                      <m:jc m:val="left"/>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1</m:t>
                          </m:r>
                        </m:sub>
                      </m:sSub>
                      <m:r>
                        <a:rPr lang="en-IN" b="0" i="1" smtClean="0">
                          <a:latin typeface="Cambria Math" panose="02040503050406030204" pitchFamily="18" charset="0"/>
                        </a:rPr>
                        <m:t>=</m:t>
                      </m:r>
                      <m:r>
                        <m:rPr>
                          <m:sty m:val="p"/>
                        </m:rPr>
                        <a:rPr lang="en-IN" b="0" i="0" smtClean="0">
                          <a:latin typeface="Cambria Math" panose="02040503050406030204" pitchFamily="18" charset="0"/>
                        </a:rPr>
                        <m:t>a</m:t>
                      </m:r>
                      <m:r>
                        <a:rPr lang="en-IN" b="0" i="0" smtClean="0">
                          <a:latin typeface="Cambria Math" panose="02040503050406030204" pitchFamily="18" charset="0"/>
                        </a:rPr>
                        <m:t>,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𝑦</m:t>
                          </m:r>
                        </m:e>
                        <m:sub>
                          <m:r>
                            <a:rPr lang="en-IN" b="0" i="1" smtClean="0">
                              <a:latin typeface="Cambria Math" panose="02040503050406030204" pitchFamily="18" charset="0"/>
                            </a:rPr>
                            <m:t>2</m:t>
                          </m:r>
                        </m:sub>
                      </m:sSub>
                      <m:r>
                        <a:rPr lang="en-IN" b="0" i="1" smtClean="0">
                          <a:latin typeface="Cambria Math" panose="02040503050406030204" pitchFamily="18" charset="0"/>
                        </a:rPr>
                        <m:t>=</m:t>
                      </m:r>
                      <m:r>
                        <a:rPr lang="en-IN" b="0" i="1" smtClean="0">
                          <a:latin typeface="Cambria Math" panose="02040503050406030204" pitchFamily="18" charset="0"/>
                        </a:rPr>
                        <m:t>𝑏</m:t>
                      </m:r>
                    </m:oMath>
                  </m:oMathPara>
                </a14:m>
                <a:endParaRPr lang="en-IN" b="0" dirty="0"/>
              </a:p>
              <a:p>
                <a:r>
                  <a:rPr lang="en-IN" dirty="0"/>
                  <a:t>New ground formula after instantiation</a:t>
                </a:r>
              </a:p>
              <a:p>
                <a:pPr/>
                <a14:m>
                  <m:oMathPara xmlns:m="http://schemas.openxmlformats.org/officeDocument/2006/math">
                    <m:oMathParaPr>
                      <m:jc m:val="left"/>
                    </m:oMathParaPr>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𝐺</m:t>
                          </m:r>
                        </m:e>
                        <m:sup>
                          <m:r>
                            <a:rPr lang="en-IN" i="1">
                              <a:latin typeface="Cambria Math" panose="02040503050406030204" pitchFamily="18" charset="0"/>
                            </a:rPr>
                            <m:t>′</m:t>
                          </m:r>
                        </m:sup>
                      </m:sSup>
                      <m:r>
                        <a:rPr lang="en-IN" i="1">
                          <a:latin typeface="Cambria Math" panose="02040503050406030204" pitchFamily="18" charset="0"/>
                        </a:rPr>
                        <m:t>:</m:t>
                      </m:r>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𝑏</m:t>
                                  </m:r>
                                </m:e>
                              </m:d>
                            </m:e>
                          </m:d>
                          <m:r>
                            <a:rPr lang="en-IN" i="1">
                              <a:latin typeface="Cambria Math" panose="02040503050406030204" pitchFamily="18" charset="0"/>
                            </a:rPr>
                            <m:t>,</m:t>
                          </m:r>
                          <m:r>
                            <a:rPr lang="en-IN" i="1">
                              <a:latin typeface="Cambria Math" panose="02040503050406030204" pitchFamily="18" charset="0"/>
                            </a:rPr>
                            <m:t>𝑏</m:t>
                          </m:r>
                        </m:e>
                      </m:d>
                      <m:r>
                        <a:rPr lang="en-IN" i="1">
                          <a:latin typeface="Cambria Math" panose="02040503050406030204" pitchFamily="18" charset="0"/>
                        </a:rPr>
                        <m:t>≠</m:t>
                      </m:r>
                      <m:r>
                        <a:rPr lang="en-IN" i="1">
                          <a:latin typeface="Cambria Math" panose="02040503050406030204" pitchFamily="18" charset="0"/>
                        </a:rPr>
                        <m:t>𝑏</m:t>
                      </m:r>
                      <m:r>
                        <a:rPr lang="en-IN" b="0" i="1" smtClean="0">
                          <a:latin typeface="Cambria Math" panose="02040503050406030204" pitchFamily="18" charset="0"/>
                        </a:rPr>
                        <m:t>∧</m:t>
                      </m:r>
                    </m:oMath>
                  </m:oMathPara>
                </a14:m>
                <a:endParaRPr lang="en-IN" b="0" i="1" dirty="0">
                  <a:latin typeface="Cambria Math" panose="02040503050406030204" pitchFamily="18" charset="0"/>
                </a:endParaRPr>
              </a:p>
              <a:p>
                <a:r>
                  <a:rPr lang="en-IN" b="0" dirty="0"/>
                  <a:t>      </a:t>
                </a:r>
                <a14:m>
                  <m:oMath xmlns:m="http://schemas.openxmlformats.org/officeDocument/2006/math">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e>
                        </m:d>
                      </m:e>
                    </m:d>
                    <m:r>
                      <a:rPr lang="en-IN" b="0" i="1" smtClean="0">
                        <a:latin typeface="Cambria Math" panose="02040503050406030204" pitchFamily="18" charset="0"/>
                      </a:rPr>
                      <m:t>=</m:t>
                    </m:r>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e>
                    </m:d>
                    <m:r>
                      <a:rPr lang="en-IN" b="0" i="1" smtClean="0">
                        <a:latin typeface="Cambria Math" panose="02040503050406030204" pitchFamily="18" charset="0"/>
                      </a:rPr>
                      <m:t>∧</m:t>
                    </m:r>
                  </m:oMath>
                </a14:m>
                <a:endParaRPr lang="en-IN" b="0" dirty="0"/>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      </m:t>
                      </m:r>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e>
                          </m:d>
                          <m:r>
                            <a:rPr lang="en-IN" b="0" i="1" smtClean="0">
                              <a:latin typeface="Cambria Math" panose="02040503050406030204" pitchFamily="18" charset="0"/>
                            </a:rPr>
                            <m:t>,</m:t>
                          </m:r>
                          <m:r>
                            <a:rPr lang="en-IN" b="0" i="1" smtClean="0">
                              <a:latin typeface="Cambria Math" panose="02040503050406030204" pitchFamily="18" charset="0"/>
                            </a:rPr>
                            <m:t>𝑏</m:t>
                          </m:r>
                        </m:e>
                      </m:d>
                      <m:r>
                        <a:rPr lang="en-IN" b="0" i="1" smtClean="0">
                          <a:latin typeface="Cambria Math" panose="02040503050406030204" pitchFamily="18" charset="0"/>
                        </a:rPr>
                        <m:t>=</m:t>
                      </m:r>
                      <m:r>
                        <a:rPr lang="en-IN" b="0" i="1" smtClean="0">
                          <a:latin typeface="Cambria Math" panose="02040503050406030204" pitchFamily="18" charset="0"/>
                        </a:rPr>
                        <m:t>𝑏</m:t>
                      </m:r>
                    </m:oMath>
                  </m:oMathPara>
                </a14:m>
                <a:endParaRPr lang="en-IN" dirty="0"/>
              </a:p>
            </p:txBody>
          </p:sp>
        </mc:Choice>
        <mc:Fallback xmlns="">
          <p:sp>
            <p:nvSpPr>
              <p:cNvPr id="16" name="TextBox 15">
                <a:extLst>
                  <a:ext uri="{FF2B5EF4-FFF2-40B4-BE49-F238E27FC236}">
                    <a16:creationId xmlns:a16="http://schemas.microsoft.com/office/drawing/2014/main" id="{45216974-9C58-8CB9-72C9-00007B8341DA}"/>
                  </a:ext>
                </a:extLst>
              </p:cNvPr>
              <p:cNvSpPr txBox="1">
                <a:spLocks noRot="1" noChangeAspect="1" noMove="1" noResize="1" noEditPoints="1" noAdjustHandles="1" noChangeArrowheads="1" noChangeShapeType="1" noTextEdit="1"/>
              </p:cNvSpPr>
              <p:nvPr/>
            </p:nvSpPr>
            <p:spPr>
              <a:xfrm>
                <a:off x="7334865" y="108151"/>
                <a:ext cx="4488907" cy="5774914"/>
              </a:xfrm>
              <a:prstGeom prst="rect">
                <a:avLst/>
              </a:prstGeom>
              <a:blipFill>
                <a:blip r:embed="rId2"/>
                <a:stretch>
                  <a:fillRect l="-1085"/>
                </a:stretch>
              </a:blipFill>
            </p:spPr>
            <p:txBody>
              <a:bodyPr/>
              <a:lstStyle/>
              <a:p>
                <a:r>
                  <a:rPr lang="en-IN">
                    <a:noFill/>
                  </a:rPr>
                  <a:t> </a:t>
                </a:r>
              </a:p>
            </p:txBody>
          </p:sp>
        </mc:Fallback>
      </mc:AlternateContent>
      <p:sp>
        <p:nvSpPr>
          <p:cNvPr id="9" name="Oval 8">
            <a:extLst>
              <a:ext uri="{FF2B5EF4-FFF2-40B4-BE49-F238E27FC236}">
                <a16:creationId xmlns:a16="http://schemas.microsoft.com/office/drawing/2014/main" id="{428C2990-3389-B00E-6001-ABAB13FFDAC1}"/>
              </a:ext>
            </a:extLst>
          </p:cNvPr>
          <p:cNvSpPr/>
          <p:nvPr/>
        </p:nvSpPr>
        <p:spPr>
          <a:xfrm>
            <a:off x="2212252" y="1769801"/>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g</a:t>
            </a:r>
          </a:p>
        </p:txBody>
      </p:sp>
      <p:sp>
        <p:nvSpPr>
          <p:cNvPr id="13" name="Oval 12">
            <a:extLst>
              <a:ext uri="{FF2B5EF4-FFF2-40B4-BE49-F238E27FC236}">
                <a16:creationId xmlns:a16="http://schemas.microsoft.com/office/drawing/2014/main" id="{D47C2EAD-FEEB-1884-D8C7-6E53736D5B11}"/>
              </a:ext>
            </a:extLst>
          </p:cNvPr>
          <p:cNvSpPr/>
          <p:nvPr/>
        </p:nvSpPr>
        <p:spPr>
          <a:xfrm>
            <a:off x="1764880" y="2649789"/>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a:t>
            </a:r>
          </a:p>
        </p:txBody>
      </p:sp>
      <p:sp>
        <p:nvSpPr>
          <p:cNvPr id="14" name="Oval 13">
            <a:extLst>
              <a:ext uri="{FF2B5EF4-FFF2-40B4-BE49-F238E27FC236}">
                <a16:creationId xmlns:a16="http://schemas.microsoft.com/office/drawing/2014/main" id="{B0F3C27A-E7E1-5D76-8B46-77BE2194096A}"/>
              </a:ext>
            </a:extLst>
          </p:cNvPr>
          <p:cNvSpPr/>
          <p:nvPr/>
        </p:nvSpPr>
        <p:spPr>
          <a:xfrm>
            <a:off x="1750130" y="3460952"/>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g</a:t>
            </a:r>
          </a:p>
        </p:txBody>
      </p:sp>
      <p:sp>
        <p:nvSpPr>
          <p:cNvPr id="15" name="Oval 14">
            <a:extLst>
              <a:ext uri="{FF2B5EF4-FFF2-40B4-BE49-F238E27FC236}">
                <a16:creationId xmlns:a16="http://schemas.microsoft.com/office/drawing/2014/main" id="{E95191C2-DAD7-9023-C9B2-C59F99554386}"/>
              </a:ext>
            </a:extLst>
          </p:cNvPr>
          <p:cNvSpPr/>
          <p:nvPr/>
        </p:nvSpPr>
        <p:spPr>
          <a:xfrm>
            <a:off x="1194607" y="4567083"/>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a:t>
            </a:r>
          </a:p>
        </p:txBody>
      </p:sp>
      <p:sp>
        <p:nvSpPr>
          <p:cNvPr id="17" name="Oval 16">
            <a:extLst>
              <a:ext uri="{FF2B5EF4-FFF2-40B4-BE49-F238E27FC236}">
                <a16:creationId xmlns:a16="http://schemas.microsoft.com/office/drawing/2014/main" id="{C82D45E6-847C-4419-349D-44AEDAB0F9AC}"/>
              </a:ext>
            </a:extLst>
          </p:cNvPr>
          <p:cNvSpPr/>
          <p:nvPr/>
        </p:nvSpPr>
        <p:spPr>
          <a:xfrm>
            <a:off x="2679281" y="4547417"/>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b</a:t>
            </a:r>
          </a:p>
        </p:txBody>
      </p:sp>
      <p:cxnSp>
        <p:nvCxnSpPr>
          <p:cNvPr id="21" name="Straight Arrow Connector 20">
            <a:extLst>
              <a:ext uri="{FF2B5EF4-FFF2-40B4-BE49-F238E27FC236}">
                <a16:creationId xmlns:a16="http://schemas.microsoft.com/office/drawing/2014/main" id="{060FC357-E73F-75F4-2B4B-8A67591BA652}"/>
              </a:ext>
            </a:extLst>
          </p:cNvPr>
          <p:cNvCxnSpPr>
            <a:stCxn id="9" idx="4"/>
            <a:endCxn id="13" idx="0"/>
          </p:cNvCxnSpPr>
          <p:nvPr/>
        </p:nvCxnSpPr>
        <p:spPr>
          <a:xfrm flipH="1">
            <a:off x="2040184" y="2261414"/>
            <a:ext cx="447372" cy="388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8DC41CC-2E19-2620-AB9A-00095E4F911E}"/>
              </a:ext>
            </a:extLst>
          </p:cNvPr>
          <p:cNvCxnSpPr>
            <a:stCxn id="13" idx="4"/>
            <a:endCxn id="14" idx="0"/>
          </p:cNvCxnSpPr>
          <p:nvPr/>
        </p:nvCxnSpPr>
        <p:spPr>
          <a:xfrm flipH="1">
            <a:off x="2025434" y="3141402"/>
            <a:ext cx="14750" cy="319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56C9F82-01C8-0321-6E60-1FF858C910F9}"/>
              </a:ext>
            </a:extLst>
          </p:cNvPr>
          <p:cNvCxnSpPr>
            <a:stCxn id="14" idx="4"/>
            <a:endCxn id="15" idx="0"/>
          </p:cNvCxnSpPr>
          <p:nvPr/>
        </p:nvCxnSpPr>
        <p:spPr>
          <a:xfrm flipH="1">
            <a:off x="1469911" y="3952565"/>
            <a:ext cx="555523" cy="614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F68AAF2-9CB4-DD99-BCC9-E4752318C5E8}"/>
              </a:ext>
            </a:extLst>
          </p:cNvPr>
          <p:cNvCxnSpPr>
            <a:stCxn id="14" idx="4"/>
            <a:endCxn id="17" idx="1"/>
          </p:cNvCxnSpPr>
          <p:nvPr/>
        </p:nvCxnSpPr>
        <p:spPr>
          <a:xfrm>
            <a:off x="2025434" y="3952565"/>
            <a:ext cx="734482" cy="666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C5B8A60-D8CF-0E75-8A9B-797874A9367F}"/>
              </a:ext>
            </a:extLst>
          </p:cNvPr>
          <p:cNvCxnSpPr>
            <a:stCxn id="9" idx="4"/>
            <a:endCxn id="17" idx="0"/>
          </p:cNvCxnSpPr>
          <p:nvPr/>
        </p:nvCxnSpPr>
        <p:spPr>
          <a:xfrm>
            <a:off x="2487556" y="2261414"/>
            <a:ext cx="467029" cy="2286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5570908-A21E-EAFD-AEAB-5C6BD126D8A2}"/>
              </a:ext>
            </a:extLst>
          </p:cNvPr>
          <p:cNvSpPr txBox="1"/>
          <p:nvPr/>
        </p:nvSpPr>
        <p:spPr>
          <a:xfrm>
            <a:off x="1452718" y="2590799"/>
            <a:ext cx="410497" cy="369332"/>
          </a:xfrm>
          <a:prstGeom prst="rect">
            <a:avLst/>
          </a:prstGeom>
          <a:noFill/>
        </p:spPr>
        <p:txBody>
          <a:bodyPr wrap="square" rtlCol="0">
            <a:spAutoFit/>
          </a:bodyPr>
          <a:lstStyle/>
          <a:p>
            <a:r>
              <a:rPr lang="en-IN" dirty="0"/>
              <a:t>1</a:t>
            </a:r>
          </a:p>
        </p:txBody>
      </p:sp>
      <p:cxnSp>
        <p:nvCxnSpPr>
          <p:cNvPr id="4" name="Connector: Curved 3">
            <a:extLst>
              <a:ext uri="{FF2B5EF4-FFF2-40B4-BE49-F238E27FC236}">
                <a16:creationId xmlns:a16="http://schemas.microsoft.com/office/drawing/2014/main" id="{5EC7BF3A-F968-5000-2012-EACBA4B73881}"/>
              </a:ext>
            </a:extLst>
          </p:cNvPr>
          <p:cNvCxnSpPr>
            <a:stCxn id="13" idx="2"/>
            <a:endCxn id="14" idx="2"/>
          </p:cNvCxnSpPr>
          <p:nvPr/>
        </p:nvCxnSpPr>
        <p:spPr>
          <a:xfrm rot="10800000" flipV="1">
            <a:off x="1750130" y="2895595"/>
            <a:ext cx="14750" cy="811163"/>
          </a:xfrm>
          <a:prstGeom prst="curvedConnector3">
            <a:avLst>
              <a:gd name="adj1" fmla="val 1649831"/>
            </a:avLst>
          </a:prstGeom>
          <a:ln>
            <a:solidFill>
              <a:srgbClr val="FF0000"/>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AE2B4DC-328E-D1B5-74B1-37BF53B3903D}"/>
              </a:ext>
            </a:extLst>
          </p:cNvPr>
          <p:cNvSpPr txBox="1"/>
          <p:nvPr/>
        </p:nvSpPr>
        <p:spPr>
          <a:xfrm>
            <a:off x="1890254" y="1730475"/>
            <a:ext cx="410497" cy="369332"/>
          </a:xfrm>
          <a:prstGeom prst="rect">
            <a:avLst/>
          </a:prstGeom>
          <a:noFill/>
        </p:spPr>
        <p:txBody>
          <a:bodyPr wrap="square" rtlCol="0">
            <a:spAutoFit/>
          </a:bodyPr>
          <a:lstStyle/>
          <a:p>
            <a:r>
              <a:rPr lang="en-IN" dirty="0"/>
              <a:t>2</a:t>
            </a:r>
          </a:p>
        </p:txBody>
      </p:sp>
      <p:sp>
        <p:nvSpPr>
          <p:cNvPr id="6" name="TextBox 5">
            <a:extLst>
              <a:ext uri="{FF2B5EF4-FFF2-40B4-BE49-F238E27FC236}">
                <a16:creationId xmlns:a16="http://schemas.microsoft.com/office/drawing/2014/main" id="{0D493EEF-78DE-3A3B-638D-38536D935D20}"/>
              </a:ext>
            </a:extLst>
          </p:cNvPr>
          <p:cNvSpPr txBox="1"/>
          <p:nvPr/>
        </p:nvSpPr>
        <p:spPr>
          <a:xfrm>
            <a:off x="2283545" y="3657601"/>
            <a:ext cx="410497" cy="369332"/>
          </a:xfrm>
          <a:prstGeom prst="rect">
            <a:avLst/>
          </a:prstGeom>
          <a:noFill/>
        </p:spPr>
        <p:txBody>
          <a:bodyPr wrap="square" rtlCol="0">
            <a:spAutoFit/>
          </a:bodyPr>
          <a:lstStyle/>
          <a:p>
            <a:r>
              <a:rPr lang="en-IN" dirty="0"/>
              <a:t>3</a:t>
            </a:r>
          </a:p>
        </p:txBody>
      </p:sp>
    </p:spTree>
    <p:extLst>
      <p:ext uri="{BB962C8B-B14F-4D97-AF65-F5344CB8AC3E}">
        <p14:creationId xmlns:p14="http://schemas.microsoft.com/office/powerpoint/2010/main" val="10758340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85EBA-4AA6-CD5B-0667-6A4DB52A0B77}"/>
              </a:ext>
            </a:extLst>
          </p:cNvPr>
          <p:cNvSpPr>
            <a:spLocks noGrp="1"/>
          </p:cNvSpPr>
          <p:nvPr>
            <p:ph type="title"/>
          </p:nvPr>
        </p:nvSpPr>
        <p:spPr/>
        <p:txBody>
          <a:bodyPr/>
          <a:lstStyle/>
          <a:p>
            <a:r>
              <a:rPr lang="en-IN" dirty="0"/>
              <a:t>Example</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5216974-9C58-8CB9-72C9-00007B8341DA}"/>
                  </a:ext>
                </a:extLst>
              </p:cNvPr>
              <p:cNvSpPr txBox="1"/>
              <p:nvPr/>
            </p:nvSpPr>
            <p:spPr>
              <a:xfrm>
                <a:off x="7334865" y="108151"/>
                <a:ext cx="4488907" cy="210262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𝐺</m:t>
                          </m:r>
                        </m:e>
                        <m:sup>
                          <m:r>
                            <a:rPr lang="en-IN" i="1">
                              <a:latin typeface="Cambria Math" panose="02040503050406030204" pitchFamily="18" charset="0"/>
                            </a:rPr>
                            <m:t>′</m:t>
                          </m:r>
                        </m:sup>
                      </m:sSup>
                      <m:r>
                        <a:rPr lang="en-IN" i="1">
                          <a:latin typeface="Cambria Math" panose="02040503050406030204" pitchFamily="18" charset="0"/>
                        </a:rPr>
                        <m:t>:</m:t>
                      </m:r>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𝑏</m:t>
                                  </m:r>
                                </m:e>
                              </m:d>
                            </m:e>
                          </m:d>
                          <m:r>
                            <a:rPr lang="en-IN" i="1">
                              <a:latin typeface="Cambria Math" panose="02040503050406030204" pitchFamily="18" charset="0"/>
                            </a:rPr>
                            <m:t>,</m:t>
                          </m:r>
                          <m:r>
                            <a:rPr lang="en-IN" i="1">
                              <a:latin typeface="Cambria Math" panose="02040503050406030204" pitchFamily="18" charset="0"/>
                            </a:rPr>
                            <m:t>𝑏</m:t>
                          </m:r>
                        </m:e>
                      </m:d>
                      <m:r>
                        <a:rPr lang="en-IN" i="1">
                          <a:latin typeface="Cambria Math" panose="02040503050406030204" pitchFamily="18" charset="0"/>
                        </a:rPr>
                        <m:t>≠</m:t>
                      </m:r>
                      <m:r>
                        <a:rPr lang="en-IN" i="1">
                          <a:latin typeface="Cambria Math" panose="02040503050406030204" pitchFamily="18" charset="0"/>
                        </a:rPr>
                        <m:t>𝑏</m:t>
                      </m:r>
                      <m:r>
                        <a:rPr lang="en-IN" i="1">
                          <a:latin typeface="Cambria Math" panose="02040503050406030204" pitchFamily="18" charset="0"/>
                        </a:rPr>
                        <m:t>∧</m:t>
                      </m:r>
                    </m:oMath>
                  </m:oMathPara>
                </a14:m>
                <a:endParaRPr lang="en-IN" i="1" dirty="0">
                  <a:latin typeface="Cambria Math" panose="02040503050406030204" pitchFamily="18" charset="0"/>
                </a:endParaRPr>
              </a:p>
              <a:p>
                <a:r>
                  <a:rPr lang="en-IN" dirty="0"/>
                  <a:t>      </a:t>
                </a:r>
                <a14:m>
                  <m:oMath xmlns:m="http://schemas.openxmlformats.org/officeDocument/2006/math">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𝑏</m:t>
                            </m:r>
                          </m:e>
                        </m:d>
                      </m:e>
                    </m:d>
                    <m:r>
                      <a:rPr lang="en-IN" i="1">
                        <a:latin typeface="Cambria Math" panose="02040503050406030204" pitchFamily="18" charset="0"/>
                      </a:rPr>
                      <m:t>=</m:t>
                    </m:r>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𝑏</m:t>
                        </m:r>
                      </m:e>
                    </m:d>
                    <m:r>
                      <a:rPr lang="en-IN" i="1">
                        <a:latin typeface="Cambria Math" panose="02040503050406030204" pitchFamily="18" charset="0"/>
                      </a:rPr>
                      <m:t>∧</m:t>
                    </m:r>
                  </m:oMath>
                </a14:m>
                <a:endParaRPr lang="en-IN" dirty="0"/>
              </a:p>
              <a:p>
                <a:pPr/>
                <a14:m>
                  <m:oMathPara xmlns:m="http://schemas.openxmlformats.org/officeDocument/2006/math">
                    <m:oMathParaPr>
                      <m:jc m:val="left"/>
                    </m:oMathParaPr>
                    <m:oMath xmlns:m="http://schemas.openxmlformats.org/officeDocument/2006/math">
                      <m:r>
                        <a:rPr lang="en-IN" i="1">
                          <a:latin typeface="Cambria Math" panose="02040503050406030204" pitchFamily="18" charset="0"/>
                        </a:rPr>
                        <m:t>      </m:t>
                      </m:r>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𝑏</m:t>
                              </m:r>
                            </m:e>
                          </m:d>
                          <m:r>
                            <a:rPr lang="en-IN" i="1">
                              <a:latin typeface="Cambria Math" panose="02040503050406030204" pitchFamily="18" charset="0"/>
                            </a:rPr>
                            <m:t>,</m:t>
                          </m:r>
                          <m:r>
                            <a:rPr lang="en-IN" i="1">
                              <a:latin typeface="Cambria Math" panose="02040503050406030204" pitchFamily="18" charset="0"/>
                            </a:rPr>
                            <m:t>𝑏</m:t>
                          </m:r>
                        </m:e>
                      </m:d>
                      <m:r>
                        <a:rPr lang="en-IN" i="1">
                          <a:latin typeface="Cambria Math" panose="02040503050406030204" pitchFamily="18" charset="0"/>
                        </a:rPr>
                        <m:t>=</m:t>
                      </m:r>
                      <m:r>
                        <a:rPr lang="en-IN" i="1">
                          <a:latin typeface="Cambria Math" panose="02040503050406030204" pitchFamily="18" charset="0"/>
                        </a:rPr>
                        <m:t>𝑏</m:t>
                      </m:r>
                    </m:oMath>
                  </m:oMathPara>
                </a14:m>
                <a:endParaRPr lang="en-IN" dirty="0"/>
              </a:p>
              <a:p>
                <a:endParaRPr lang="en-IN" dirty="0"/>
              </a:p>
              <a:p>
                <a:r>
                  <a:rPr lang="en-IN" dirty="0"/>
                  <a:t>DAG for </a:t>
                </a:r>
                <a14:m>
                  <m:oMath xmlns:m="http://schemas.openxmlformats.org/officeDocument/2006/math">
                    <m:r>
                      <a:rPr lang="en-IN" b="0" i="1" smtClean="0">
                        <a:latin typeface="Cambria Math" panose="02040503050406030204" pitchFamily="18" charset="0"/>
                      </a:rPr>
                      <m:t>𝐺</m:t>
                    </m:r>
                    <m:r>
                      <a:rPr lang="en-IN" b="0" i="1" smtClean="0">
                        <a:latin typeface="Cambria Math" panose="02040503050406030204" pitchFamily="18" charset="0"/>
                      </a:rPr>
                      <m:t>′</m:t>
                    </m:r>
                  </m:oMath>
                </a14:m>
                <a:endParaRPr lang="en-IN" dirty="0"/>
              </a:p>
              <a:p>
                <a:r>
                  <a:rPr lang="en-IN" dirty="0"/>
                  <a:t>Contradiction because 2 and 5 are in the same equivalence class.</a:t>
                </a:r>
              </a:p>
            </p:txBody>
          </p:sp>
        </mc:Choice>
        <mc:Fallback xmlns="">
          <p:sp>
            <p:nvSpPr>
              <p:cNvPr id="16" name="TextBox 15">
                <a:extLst>
                  <a:ext uri="{FF2B5EF4-FFF2-40B4-BE49-F238E27FC236}">
                    <a16:creationId xmlns:a16="http://schemas.microsoft.com/office/drawing/2014/main" id="{45216974-9C58-8CB9-72C9-00007B8341DA}"/>
                  </a:ext>
                </a:extLst>
              </p:cNvPr>
              <p:cNvSpPr txBox="1">
                <a:spLocks noRot="1" noChangeAspect="1" noMove="1" noResize="1" noEditPoints="1" noAdjustHandles="1" noChangeArrowheads="1" noChangeShapeType="1" noTextEdit="1"/>
              </p:cNvSpPr>
              <p:nvPr/>
            </p:nvSpPr>
            <p:spPr>
              <a:xfrm>
                <a:off x="7334865" y="108151"/>
                <a:ext cx="4488907" cy="2102627"/>
              </a:xfrm>
              <a:prstGeom prst="rect">
                <a:avLst/>
              </a:prstGeom>
              <a:blipFill>
                <a:blip r:embed="rId2"/>
                <a:stretch>
                  <a:fillRect l="-1085" b="-3768"/>
                </a:stretch>
              </a:blipFill>
            </p:spPr>
            <p:txBody>
              <a:bodyPr/>
              <a:lstStyle/>
              <a:p>
                <a:r>
                  <a:rPr lang="en-IN">
                    <a:noFill/>
                  </a:rPr>
                  <a:t> </a:t>
                </a:r>
              </a:p>
            </p:txBody>
          </p:sp>
        </mc:Fallback>
      </mc:AlternateContent>
      <p:sp>
        <p:nvSpPr>
          <p:cNvPr id="9" name="Oval 8">
            <a:extLst>
              <a:ext uri="{FF2B5EF4-FFF2-40B4-BE49-F238E27FC236}">
                <a16:creationId xmlns:a16="http://schemas.microsoft.com/office/drawing/2014/main" id="{428C2990-3389-B00E-6001-ABAB13FFDAC1}"/>
              </a:ext>
            </a:extLst>
          </p:cNvPr>
          <p:cNvSpPr/>
          <p:nvPr/>
        </p:nvSpPr>
        <p:spPr>
          <a:xfrm>
            <a:off x="2212252" y="1769801"/>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g</a:t>
            </a:r>
          </a:p>
        </p:txBody>
      </p:sp>
      <p:sp>
        <p:nvSpPr>
          <p:cNvPr id="13" name="Oval 12">
            <a:extLst>
              <a:ext uri="{FF2B5EF4-FFF2-40B4-BE49-F238E27FC236}">
                <a16:creationId xmlns:a16="http://schemas.microsoft.com/office/drawing/2014/main" id="{D47C2EAD-FEEB-1884-D8C7-6E53736D5B11}"/>
              </a:ext>
            </a:extLst>
          </p:cNvPr>
          <p:cNvSpPr/>
          <p:nvPr/>
        </p:nvSpPr>
        <p:spPr>
          <a:xfrm>
            <a:off x="1764880" y="2649789"/>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a:t>
            </a:r>
          </a:p>
        </p:txBody>
      </p:sp>
      <p:sp>
        <p:nvSpPr>
          <p:cNvPr id="14" name="Oval 13">
            <a:extLst>
              <a:ext uri="{FF2B5EF4-FFF2-40B4-BE49-F238E27FC236}">
                <a16:creationId xmlns:a16="http://schemas.microsoft.com/office/drawing/2014/main" id="{B0F3C27A-E7E1-5D76-8B46-77BE2194096A}"/>
              </a:ext>
            </a:extLst>
          </p:cNvPr>
          <p:cNvSpPr/>
          <p:nvPr/>
        </p:nvSpPr>
        <p:spPr>
          <a:xfrm>
            <a:off x="1750130" y="3460952"/>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g</a:t>
            </a:r>
          </a:p>
        </p:txBody>
      </p:sp>
      <p:sp>
        <p:nvSpPr>
          <p:cNvPr id="15" name="Oval 14">
            <a:extLst>
              <a:ext uri="{FF2B5EF4-FFF2-40B4-BE49-F238E27FC236}">
                <a16:creationId xmlns:a16="http://schemas.microsoft.com/office/drawing/2014/main" id="{E95191C2-DAD7-9023-C9B2-C59F99554386}"/>
              </a:ext>
            </a:extLst>
          </p:cNvPr>
          <p:cNvSpPr/>
          <p:nvPr/>
        </p:nvSpPr>
        <p:spPr>
          <a:xfrm>
            <a:off x="1194607" y="4567083"/>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a:t>
            </a:r>
          </a:p>
        </p:txBody>
      </p:sp>
      <p:sp>
        <p:nvSpPr>
          <p:cNvPr id="17" name="Oval 16">
            <a:extLst>
              <a:ext uri="{FF2B5EF4-FFF2-40B4-BE49-F238E27FC236}">
                <a16:creationId xmlns:a16="http://schemas.microsoft.com/office/drawing/2014/main" id="{C82D45E6-847C-4419-349D-44AEDAB0F9AC}"/>
              </a:ext>
            </a:extLst>
          </p:cNvPr>
          <p:cNvSpPr/>
          <p:nvPr/>
        </p:nvSpPr>
        <p:spPr>
          <a:xfrm>
            <a:off x="2679281" y="4547417"/>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b</a:t>
            </a:r>
          </a:p>
        </p:txBody>
      </p:sp>
      <p:cxnSp>
        <p:nvCxnSpPr>
          <p:cNvPr id="21" name="Straight Arrow Connector 20">
            <a:extLst>
              <a:ext uri="{FF2B5EF4-FFF2-40B4-BE49-F238E27FC236}">
                <a16:creationId xmlns:a16="http://schemas.microsoft.com/office/drawing/2014/main" id="{060FC357-E73F-75F4-2B4B-8A67591BA652}"/>
              </a:ext>
            </a:extLst>
          </p:cNvPr>
          <p:cNvCxnSpPr>
            <a:stCxn id="9" idx="4"/>
            <a:endCxn id="13" idx="0"/>
          </p:cNvCxnSpPr>
          <p:nvPr/>
        </p:nvCxnSpPr>
        <p:spPr>
          <a:xfrm flipH="1">
            <a:off x="2040184" y="2261414"/>
            <a:ext cx="447372" cy="388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8DC41CC-2E19-2620-AB9A-00095E4F911E}"/>
              </a:ext>
            </a:extLst>
          </p:cNvPr>
          <p:cNvCxnSpPr>
            <a:stCxn id="13" idx="4"/>
            <a:endCxn id="14" idx="0"/>
          </p:cNvCxnSpPr>
          <p:nvPr/>
        </p:nvCxnSpPr>
        <p:spPr>
          <a:xfrm flipH="1">
            <a:off x="2025434" y="3141402"/>
            <a:ext cx="14750" cy="319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56C9F82-01C8-0321-6E60-1FF858C910F9}"/>
              </a:ext>
            </a:extLst>
          </p:cNvPr>
          <p:cNvCxnSpPr>
            <a:stCxn id="14" idx="4"/>
            <a:endCxn id="15" idx="0"/>
          </p:cNvCxnSpPr>
          <p:nvPr/>
        </p:nvCxnSpPr>
        <p:spPr>
          <a:xfrm flipH="1">
            <a:off x="1469911" y="3952565"/>
            <a:ext cx="555523" cy="614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F68AAF2-9CB4-DD99-BCC9-E4752318C5E8}"/>
              </a:ext>
            </a:extLst>
          </p:cNvPr>
          <p:cNvCxnSpPr>
            <a:stCxn id="14" idx="4"/>
            <a:endCxn id="17" idx="1"/>
          </p:cNvCxnSpPr>
          <p:nvPr/>
        </p:nvCxnSpPr>
        <p:spPr>
          <a:xfrm>
            <a:off x="2025434" y="3952565"/>
            <a:ext cx="734482" cy="666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C5B8A60-D8CF-0E75-8A9B-797874A9367F}"/>
              </a:ext>
            </a:extLst>
          </p:cNvPr>
          <p:cNvCxnSpPr>
            <a:stCxn id="9" idx="4"/>
            <a:endCxn id="17" idx="0"/>
          </p:cNvCxnSpPr>
          <p:nvPr/>
        </p:nvCxnSpPr>
        <p:spPr>
          <a:xfrm>
            <a:off x="2487556" y="2261414"/>
            <a:ext cx="467029" cy="2286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5570908-A21E-EAFD-AEAB-5C6BD126D8A2}"/>
              </a:ext>
            </a:extLst>
          </p:cNvPr>
          <p:cNvSpPr txBox="1"/>
          <p:nvPr/>
        </p:nvSpPr>
        <p:spPr>
          <a:xfrm>
            <a:off x="1452718" y="2590799"/>
            <a:ext cx="410497" cy="369332"/>
          </a:xfrm>
          <a:prstGeom prst="rect">
            <a:avLst/>
          </a:prstGeom>
          <a:noFill/>
        </p:spPr>
        <p:txBody>
          <a:bodyPr wrap="square" rtlCol="0">
            <a:spAutoFit/>
          </a:bodyPr>
          <a:lstStyle/>
          <a:p>
            <a:r>
              <a:rPr lang="en-IN" dirty="0"/>
              <a:t>1</a:t>
            </a:r>
          </a:p>
        </p:txBody>
      </p:sp>
      <p:cxnSp>
        <p:nvCxnSpPr>
          <p:cNvPr id="4" name="Connector: Curved 3">
            <a:extLst>
              <a:ext uri="{FF2B5EF4-FFF2-40B4-BE49-F238E27FC236}">
                <a16:creationId xmlns:a16="http://schemas.microsoft.com/office/drawing/2014/main" id="{5EC7BF3A-F968-5000-2012-EACBA4B73881}"/>
              </a:ext>
            </a:extLst>
          </p:cNvPr>
          <p:cNvCxnSpPr>
            <a:stCxn id="13" idx="2"/>
            <a:endCxn id="14" idx="2"/>
          </p:cNvCxnSpPr>
          <p:nvPr/>
        </p:nvCxnSpPr>
        <p:spPr>
          <a:xfrm rot="10800000" flipV="1">
            <a:off x="1750130" y="2895595"/>
            <a:ext cx="14750" cy="811163"/>
          </a:xfrm>
          <a:prstGeom prst="curvedConnector3">
            <a:avLst>
              <a:gd name="adj1" fmla="val 1649831"/>
            </a:avLst>
          </a:prstGeom>
          <a:ln>
            <a:solidFill>
              <a:srgbClr val="FF0000"/>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AE2B4DC-328E-D1B5-74B1-37BF53B3903D}"/>
              </a:ext>
            </a:extLst>
          </p:cNvPr>
          <p:cNvSpPr txBox="1"/>
          <p:nvPr/>
        </p:nvSpPr>
        <p:spPr>
          <a:xfrm>
            <a:off x="1890254" y="1730475"/>
            <a:ext cx="410497" cy="369332"/>
          </a:xfrm>
          <a:prstGeom prst="rect">
            <a:avLst/>
          </a:prstGeom>
          <a:noFill/>
        </p:spPr>
        <p:txBody>
          <a:bodyPr wrap="square" rtlCol="0">
            <a:spAutoFit/>
          </a:bodyPr>
          <a:lstStyle/>
          <a:p>
            <a:r>
              <a:rPr lang="en-IN" dirty="0"/>
              <a:t>2</a:t>
            </a:r>
          </a:p>
        </p:txBody>
      </p:sp>
      <p:sp>
        <p:nvSpPr>
          <p:cNvPr id="6" name="TextBox 5">
            <a:extLst>
              <a:ext uri="{FF2B5EF4-FFF2-40B4-BE49-F238E27FC236}">
                <a16:creationId xmlns:a16="http://schemas.microsoft.com/office/drawing/2014/main" id="{0D493EEF-78DE-3A3B-638D-38536D935D20}"/>
              </a:ext>
            </a:extLst>
          </p:cNvPr>
          <p:cNvSpPr txBox="1"/>
          <p:nvPr/>
        </p:nvSpPr>
        <p:spPr>
          <a:xfrm>
            <a:off x="2283545" y="3657601"/>
            <a:ext cx="410497" cy="369332"/>
          </a:xfrm>
          <a:prstGeom prst="rect">
            <a:avLst/>
          </a:prstGeom>
          <a:noFill/>
        </p:spPr>
        <p:txBody>
          <a:bodyPr wrap="square" rtlCol="0">
            <a:spAutoFit/>
          </a:bodyPr>
          <a:lstStyle/>
          <a:p>
            <a:r>
              <a:rPr lang="en-IN" dirty="0"/>
              <a:t>3</a:t>
            </a:r>
          </a:p>
        </p:txBody>
      </p:sp>
      <p:sp>
        <p:nvSpPr>
          <p:cNvPr id="3" name="Oval 2">
            <a:extLst>
              <a:ext uri="{FF2B5EF4-FFF2-40B4-BE49-F238E27FC236}">
                <a16:creationId xmlns:a16="http://schemas.microsoft.com/office/drawing/2014/main" id="{9BF5B629-B5FD-2630-E3F1-ECCCBE710F58}"/>
              </a:ext>
            </a:extLst>
          </p:cNvPr>
          <p:cNvSpPr/>
          <p:nvPr/>
        </p:nvSpPr>
        <p:spPr>
          <a:xfrm>
            <a:off x="3888654" y="1735387"/>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g</a:t>
            </a:r>
          </a:p>
        </p:txBody>
      </p:sp>
      <p:cxnSp>
        <p:nvCxnSpPr>
          <p:cNvPr id="8" name="Straight Arrow Connector 7">
            <a:extLst>
              <a:ext uri="{FF2B5EF4-FFF2-40B4-BE49-F238E27FC236}">
                <a16:creationId xmlns:a16="http://schemas.microsoft.com/office/drawing/2014/main" id="{B54C5709-CC51-53FD-988C-4F7FC8228642}"/>
              </a:ext>
            </a:extLst>
          </p:cNvPr>
          <p:cNvCxnSpPr>
            <a:stCxn id="3" idx="3"/>
            <a:endCxn id="14" idx="7"/>
          </p:cNvCxnSpPr>
          <p:nvPr/>
        </p:nvCxnSpPr>
        <p:spPr>
          <a:xfrm flipH="1">
            <a:off x="2220102" y="2155005"/>
            <a:ext cx="1749187" cy="1377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412E0AE-91A8-E434-974B-D4E869F7D4B1}"/>
              </a:ext>
            </a:extLst>
          </p:cNvPr>
          <p:cNvCxnSpPr>
            <a:stCxn id="3" idx="5"/>
            <a:endCxn id="17" idx="7"/>
          </p:cNvCxnSpPr>
          <p:nvPr/>
        </p:nvCxnSpPr>
        <p:spPr>
          <a:xfrm flipH="1">
            <a:off x="3149253" y="2155005"/>
            <a:ext cx="1209373" cy="24644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47F758E2-0BCF-4D00-66A3-4F824121F270}"/>
              </a:ext>
            </a:extLst>
          </p:cNvPr>
          <p:cNvCxnSpPr>
            <a:stCxn id="3" idx="6"/>
            <a:endCxn id="17" idx="6"/>
          </p:cNvCxnSpPr>
          <p:nvPr/>
        </p:nvCxnSpPr>
        <p:spPr>
          <a:xfrm flipH="1">
            <a:off x="3229888" y="1981194"/>
            <a:ext cx="1209373" cy="2812030"/>
          </a:xfrm>
          <a:prstGeom prst="curvedConnector3">
            <a:avLst>
              <a:gd name="adj1" fmla="val -18902"/>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7C46246-2B85-1150-9FD5-D145BF08760B}"/>
              </a:ext>
            </a:extLst>
          </p:cNvPr>
          <p:cNvSpPr txBox="1"/>
          <p:nvPr/>
        </p:nvSpPr>
        <p:spPr>
          <a:xfrm>
            <a:off x="3527325" y="1686229"/>
            <a:ext cx="410497" cy="369332"/>
          </a:xfrm>
          <a:prstGeom prst="rect">
            <a:avLst/>
          </a:prstGeom>
          <a:noFill/>
        </p:spPr>
        <p:txBody>
          <a:bodyPr wrap="square" rtlCol="0">
            <a:spAutoFit/>
          </a:bodyPr>
          <a:lstStyle/>
          <a:p>
            <a:r>
              <a:rPr lang="en-IN" dirty="0"/>
              <a:t>4</a:t>
            </a:r>
          </a:p>
        </p:txBody>
      </p:sp>
      <p:cxnSp>
        <p:nvCxnSpPr>
          <p:cNvPr id="26" name="Connector: Curved 25">
            <a:extLst>
              <a:ext uri="{FF2B5EF4-FFF2-40B4-BE49-F238E27FC236}">
                <a16:creationId xmlns:a16="http://schemas.microsoft.com/office/drawing/2014/main" id="{D8868DEA-8D01-760C-8CB0-557822DA43C7}"/>
              </a:ext>
            </a:extLst>
          </p:cNvPr>
          <p:cNvCxnSpPr>
            <a:stCxn id="9" idx="6"/>
            <a:endCxn id="17" idx="6"/>
          </p:cNvCxnSpPr>
          <p:nvPr/>
        </p:nvCxnSpPr>
        <p:spPr>
          <a:xfrm>
            <a:off x="2762859" y="2015608"/>
            <a:ext cx="467029" cy="2777616"/>
          </a:xfrm>
          <a:prstGeom prst="curvedConnector3">
            <a:avLst>
              <a:gd name="adj1" fmla="val 148948"/>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4BA013A-6FB4-E080-DE81-031B7977462E}"/>
              </a:ext>
            </a:extLst>
          </p:cNvPr>
          <p:cNvSpPr txBox="1"/>
          <p:nvPr/>
        </p:nvSpPr>
        <p:spPr>
          <a:xfrm>
            <a:off x="3109453" y="5004625"/>
            <a:ext cx="410497" cy="369332"/>
          </a:xfrm>
          <a:prstGeom prst="rect">
            <a:avLst/>
          </a:prstGeom>
          <a:noFill/>
        </p:spPr>
        <p:txBody>
          <a:bodyPr wrap="square" rtlCol="0">
            <a:spAutoFit/>
          </a:bodyPr>
          <a:lstStyle/>
          <a:p>
            <a:r>
              <a:rPr lang="en-IN" dirty="0"/>
              <a:t>5</a:t>
            </a:r>
          </a:p>
        </p:txBody>
      </p:sp>
    </p:spTree>
    <p:extLst>
      <p:ext uri="{BB962C8B-B14F-4D97-AF65-F5344CB8AC3E}">
        <p14:creationId xmlns:p14="http://schemas.microsoft.com/office/powerpoint/2010/main" val="26156285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03F80-262D-CFC4-7CA9-71B3CBD41933}"/>
              </a:ext>
            </a:extLst>
          </p:cNvPr>
          <p:cNvSpPr>
            <a:spLocks noGrp="1"/>
          </p:cNvSpPr>
          <p:nvPr>
            <p:ph type="title"/>
          </p:nvPr>
        </p:nvSpPr>
        <p:spPr/>
        <p:txBody>
          <a:bodyPr/>
          <a:lstStyle/>
          <a:p>
            <a:r>
              <a:rPr lang="en-IN" dirty="0"/>
              <a:t>Observation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D3048A-2ADF-9C5B-0F54-BF43060CFDB4}"/>
                  </a:ext>
                </a:extLst>
              </p:cNvPr>
              <p:cNvSpPr>
                <a:spLocks noGrp="1"/>
              </p:cNvSpPr>
              <p:nvPr>
                <p:ph idx="1"/>
              </p:nvPr>
            </p:nvSpPr>
            <p:spPr/>
            <p:txBody>
              <a:bodyPr/>
              <a:lstStyle/>
              <a:p>
                <a:r>
                  <a:rPr lang="en-IN" dirty="0"/>
                  <a:t>If the argument,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𝐷</m:t>
                        </m:r>
                      </m:e>
                      <m:sub>
                        <m:r>
                          <a:rPr lang="en-IN" b="0" i="1" smtClean="0">
                            <a:latin typeface="Cambria Math" panose="02040503050406030204" pitchFamily="18" charset="0"/>
                          </a:rPr>
                          <m:t>𝑎</m:t>
                        </m:r>
                      </m:sub>
                    </m:sSub>
                  </m:oMath>
                </a14:m>
                <a:r>
                  <a:rPr lang="en-IN" dirty="0"/>
                  <a:t>, of a DAG node doesn’t match with the argument in the trigger,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𝑎</m:t>
                        </m:r>
                      </m:sub>
                    </m:sSub>
                    <m:r>
                      <a:rPr lang="en-IN" b="0" i="1" smtClean="0">
                        <a:latin typeface="Cambria Math" panose="02040503050406030204" pitchFamily="18" charset="0"/>
                      </a:rPr>
                      <m:t>,</m:t>
                    </m:r>
                  </m:oMath>
                </a14:m>
                <a:r>
                  <a:rPr lang="en-IN" dirty="0"/>
                  <a:t> (because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𝑎</m:t>
                        </m:r>
                      </m:sub>
                    </m:sSub>
                  </m:oMath>
                </a14:m>
                <a:r>
                  <a:rPr lang="en-IN" dirty="0"/>
                  <a:t> is not a variable), then another node in the equivalence class of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𝐷</m:t>
                        </m:r>
                      </m:e>
                      <m:sub>
                        <m:r>
                          <a:rPr lang="en-IN" b="0" i="1" smtClean="0">
                            <a:latin typeface="Cambria Math" panose="02040503050406030204" pitchFamily="18" charset="0"/>
                          </a:rPr>
                          <m:t>𝑎</m:t>
                        </m:r>
                      </m:sub>
                    </m:sSub>
                  </m:oMath>
                </a14:m>
                <a:r>
                  <a:rPr lang="en-IN" dirty="0"/>
                  <a:t> that matches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𝑇</m:t>
                        </m:r>
                      </m:e>
                      <m:sub>
                        <m:r>
                          <a:rPr lang="en-IN" b="0" i="1" smtClean="0">
                            <a:latin typeface="Cambria Math" panose="02040503050406030204" pitchFamily="18" charset="0"/>
                          </a:rPr>
                          <m:t>𝑎</m:t>
                        </m:r>
                      </m:sub>
                    </m:sSub>
                  </m:oMath>
                </a14:m>
                <a:r>
                  <a:rPr lang="en-IN" dirty="0"/>
                  <a:t> can be used to compute the substitution</a:t>
                </a:r>
              </a:p>
            </p:txBody>
          </p:sp>
        </mc:Choice>
        <mc:Fallback xmlns="">
          <p:sp>
            <p:nvSpPr>
              <p:cNvPr id="3" name="Content Placeholder 2">
                <a:extLst>
                  <a:ext uri="{FF2B5EF4-FFF2-40B4-BE49-F238E27FC236}">
                    <a16:creationId xmlns:a16="http://schemas.microsoft.com/office/drawing/2014/main" id="{E9D3048A-2ADF-9C5B-0F54-BF43060CFDB4}"/>
                  </a:ext>
                </a:extLst>
              </p:cNvPr>
              <p:cNvSpPr>
                <a:spLocks noGrp="1" noRot="1" noChangeAspect="1" noMove="1" noResize="1" noEditPoints="1" noAdjustHandles="1" noChangeArrowheads="1" noChangeShapeType="1" noTextEdit="1"/>
              </p:cNvSpPr>
              <p:nvPr>
                <p:ph idx="1"/>
              </p:nvPr>
            </p:nvSpPr>
            <p:spPr>
              <a:blipFill>
                <a:blip r:embed="rId2"/>
                <a:stretch>
                  <a:fillRect l="-1043" t="-2241" r="-1333"/>
                </a:stretch>
              </a:blipFill>
            </p:spPr>
            <p:txBody>
              <a:bodyPr/>
              <a:lstStyle/>
              <a:p>
                <a:r>
                  <a:rPr lang="en-IN">
                    <a:noFill/>
                  </a:rPr>
                  <a:t> </a:t>
                </a:r>
              </a:p>
            </p:txBody>
          </p:sp>
        </mc:Fallback>
      </mc:AlternateContent>
    </p:spTree>
    <p:extLst>
      <p:ext uri="{BB962C8B-B14F-4D97-AF65-F5344CB8AC3E}">
        <p14:creationId xmlns:p14="http://schemas.microsoft.com/office/powerpoint/2010/main" val="1269590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9EE75-C862-6235-C3EC-B478B88D8ADF}"/>
              </a:ext>
            </a:extLst>
          </p:cNvPr>
          <p:cNvSpPr>
            <a:spLocks noGrp="1"/>
          </p:cNvSpPr>
          <p:nvPr>
            <p:ph type="title"/>
          </p:nvPr>
        </p:nvSpPr>
        <p:spPr/>
        <p:txBody>
          <a:bodyPr/>
          <a:lstStyle/>
          <a:p>
            <a:r>
              <a:rPr lang="en-IN" dirty="0"/>
              <a:t>General quantification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3FAE30-C196-F8AB-3FF3-58446A4FCFE9}"/>
                  </a:ext>
                </a:extLst>
              </p:cNvPr>
              <p:cNvSpPr>
                <a:spLocks noGrp="1"/>
              </p:cNvSpPr>
              <p:nvPr>
                <p:ph idx="1"/>
              </p:nvPr>
            </p:nvSpPr>
            <p:spPr/>
            <p:txBody>
              <a:bodyPr>
                <a:normAutofit fontScale="92500" lnSpcReduction="20000"/>
              </a:bodyPr>
              <a:lstStyle/>
              <a:p>
                <a:r>
                  <a:rPr lang="en-IN" dirty="0"/>
                  <a:t>Consider the Theory of EUF</a:t>
                </a:r>
              </a:p>
              <a:p>
                <a:pPr lvl="1"/>
                <a14:m>
                  <m:oMath xmlns:m="http://schemas.openxmlformats.org/officeDocument/2006/math">
                    <m:r>
                      <a:rPr lang="en-IN" i="1">
                        <a:latin typeface="Cambria Math" panose="02040503050406030204" pitchFamily="18" charset="0"/>
                      </a:rPr>
                      <m:t>∑</m:t>
                    </m:r>
                    <m:r>
                      <a:rPr lang="en-IN" b="0" i="1" baseline="-25000" dirty="0" smtClean="0">
                        <a:latin typeface="Cambria Math" panose="02040503050406030204" pitchFamily="18" charset="0"/>
                      </a:rPr>
                      <m:t>𝐸𝑈𝐹</m:t>
                    </m:r>
                  </m:oMath>
                </a14:m>
                <a:r>
                  <a:rPr lang="en-IN" dirty="0"/>
                  <a:t> : {=, </a:t>
                </a:r>
                <a:r>
                  <a:rPr lang="en-IN" dirty="0" err="1"/>
                  <a:t>a,b,c</a:t>
                </a:r>
                <a:r>
                  <a:rPr lang="en-IN" dirty="0"/>
                  <a:t>, …, </a:t>
                </a:r>
                <a:r>
                  <a:rPr lang="en-IN" dirty="0" err="1"/>
                  <a:t>f,g,h</a:t>
                </a:r>
                <a:r>
                  <a:rPr lang="en-IN" dirty="0"/>
                  <a:t>, …, </a:t>
                </a:r>
                <a:r>
                  <a:rPr lang="en-IN" dirty="0" err="1"/>
                  <a:t>p,q,r</a:t>
                </a:r>
                <a:r>
                  <a:rPr lang="en-IN" dirty="0"/>
                  <a:t>, …}</a:t>
                </a:r>
              </a:p>
              <a:p>
                <a:pPr lvl="2"/>
                <a:r>
                  <a:rPr lang="en-IN" dirty="0"/>
                  <a:t>a, b, c, … are constants;  f, g, h, … are functions; p, q, r, … are predicates, = (equality) is a binary predicate </a:t>
                </a:r>
              </a:p>
              <a:p>
                <a:r>
                  <a:rPr lang="en-IN" dirty="0"/>
                  <a:t>Axioms</a:t>
                </a:r>
              </a:p>
              <a:p>
                <a:pPr marL="914400" lvl="1" indent="-457200">
                  <a:lnSpc>
                    <a:spcPct val="130000"/>
                  </a:lnSpc>
                  <a:buFont typeface="+mj-lt"/>
                  <a:buAutoNum type="arabicPeriod"/>
                </a:pPr>
                <a:r>
                  <a:rPr lang="en-IN" b="0" dirty="0"/>
                  <a:t>(reflexivity)  </a:t>
                </a:r>
                <a14:m>
                  <m:oMath xmlns:m="http://schemas.openxmlformats.org/officeDocument/2006/math">
                    <m:r>
                      <a:rPr lang="en-IN" b="0" i="0" smtClean="0">
                        <a:latin typeface="Cambria Math" panose="02040503050406030204" pitchFamily="18" charset="0"/>
                      </a:rPr>
                      <m:t> </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𝑥</m:t>
                    </m:r>
                  </m:oMath>
                </a14:m>
                <a:r>
                  <a:rPr lang="en-IN" b="0" dirty="0"/>
                  <a:t>                                 </a:t>
                </a:r>
              </a:p>
              <a:p>
                <a:pPr marL="914400" lvl="1" indent="-457200">
                  <a:lnSpc>
                    <a:spcPct val="130000"/>
                  </a:lnSpc>
                  <a:buFont typeface="+mj-lt"/>
                  <a:buAutoNum type="arabicPeriod"/>
                </a:pPr>
                <a:r>
                  <a:rPr lang="en-IN" b="0" dirty="0"/>
                  <a:t>(symmetry)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 </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oMath>
                </a14:m>
                <a:endParaRPr lang="en-IN" b="0" i="1" dirty="0">
                  <a:latin typeface="Cambria Math" panose="02040503050406030204" pitchFamily="18" charset="0"/>
                </a:endParaRPr>
              </a:p>
              <a:p>
                <a:pPr marL="914400" lvl="1" indent="-457200">
                  <a:lnSpc>
                    <a:spcPct val="130000"/>
                  </a:lnSpc>
                  <a:buFont typeface="+mj-lt"/>
                  <a:buAutoNum type="arabicPeriod"/>
                </a:pPr>
                <a:r>
                  <a:rPr lang="en-IN" b="0" dirty="0"/>
                  <a:t>(transitivity)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𝑧</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𝑧</m:t>
                        </m:r>
                      </m:e>
                    </m:d>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𝑧</m:t>
                    </m:r>
                  </m:oMath>
                </a14:m>
                <a:endParaRPr lang="en-IN" b="0" i="1" dirty="0">
                  <a:latin typeface="Cambria Math" panose="02040503050406030204" pitchFamily="18" charset="0"/>
                </a:endParaRPr>
              </a:p>
              <a:p>
                <a:pPr marL="914400" lvl="1" indent="-457200">
                  <a:lnSpc>
                    <a:spcPct val="130000"/>
                  </a:lnSpc>
                  <a:buFont typeface="+mj-lt"/>
                  <a:buAutoNum type="arabicPeriod"/>
                </a:pPr>
                <a:r>
                  <a:rPr lang="en-IN" b="0" dirty="0"/>
                  <a:t>(congruence) </a:t>
                </a:r>
                <a14:m>
                  <m:oMath xmlns:m="http://schemas.openxmlformats.org/officeDocument/2006/math">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𝑛</m:t>
                        </m:r>
                      </m:sub>
                    </m:sSub>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1</m:t>
                        </m:r>
                      </m:sub>
                      <m:sup>
                        <m:r>
                          <a:rPr lang="en-IN" b="0" i="1" smtClean="0">
                            <a:latin typeface="Cambria Math" panose="02040503050406030204" pitchFamily="18" charset="0"/>
                          </a:rPr>
                          <m:t>′</m:t>
                        </m:r>
                      </m:sup>
                    </m:sSubSup>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𝑛</m:t>
                        </m:r>
                      </m:sub>
                      <m:sup>
                        <m:r>
                          <a:rPr lang="en-IN" b="0" i="1" smtClean="0">
                            <a:latin typeface="Cambria Math" panose="02040503050406030204" pitchFamily="18" charset="0"/>
                          </a:rPr>
                          <m:t>′</m:t>
                        </m:r>
                      </m:sup>
                    </m:sSubSup>
                    <m:r>
                      <a:rPr lang="en-IN" b="0" i="1" smtClean="0">
                        <a:latin typeface="Cambria Math" panose="02040503050406030204" pitchFamily="18" charset="0"/>
                      </a:rPr>
                      <m:t>. </m:t>
                    </m:r>
                    <m:nary>
                      <m:naryPr>
                        <m:chr m:val="⋀"/>
                        <m:supHide m:val="on"/>
                        <m:ctrlPr>
                          <a:rPr lang="en-IN" b="0" i="1" smtClean="0">
                            <a:latin typeface="Cambria Math" panose="02040503050406030204" pitchFamily="18" charset="0"/>
                          </a:rPr>
                        </m:ctrlPr>
                      </m:naryPr>
                      <m:sub>
                        <m:r>
                          <m:rPr>
                            <m:brk m:alnAt="7"/>
                          </m:rPr>
                          <a:rPr lang="en-IN" b="0" i="1" smtClean="0">
                            <a:latin typeface="Cambria Math" panose="02040503050406030204" pitchFamily="18" charset="0"/>
                          </a:rPr>
                          <m:t>𝑖</m:t>
                        </m:r>
                      </m:sub>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𝑖</m:t>
                            </m:r>
                          </m:sub>
                        </m:sSub>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𝑖</m:t>
                            </m:r>
                          </m:sub>
                          <m:sup>
                            <m:r>
                              <a:rPr lang="en-IN" b="0" i="1" smtClean="0">
                                <a:latin typeface="Cambria Math" panose="02040503050406030204" pitchFamily="18" charset="0"/>
                              </a:rPr>
                              <m:t>′</m:t>
                            </m:r>
                          </m:sup>
                        </m:sSubSup>
                        <m:r>
                          <a:rPr lang="en-IN" b="0" i="1" smtClean="0">
                            <a:latin typeface="Cambria Math" panose="02040503050406030204" pitchFamily="18" charset="0"/>
                          </a:rPr>
                          <m:t> →</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r>
                              <a:rPr lang="en-IN" b="0" i="1" smtClean="0">
                                <a:latin typeface="Cambria Math" panose="02040503050406030204" pitchFamily="18" charset="0"/>
                              </a:rPr>
                              <m:t>, …,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𝑛</m:t>
                                </m:r>
                              </m:sub>
                            </m:sSub>
                          </m:e>
                        </m:d>
                        <m:r>
                          <a:rPr lang="en-IN" b="0" i="1" smtClean="0">
                            <a:latin typeface="Cambria Math" panose="02040503050406030204" pitchFamily="18" charset="0"/>
                          </a:rPr>
                          <m:t>=</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1</m:t>
                                </m:r>
                              </m:sub>
                              <m:sup>
                                <m:r>
                                  <a:rPr lang="en-IN" b="0" i="1" smtClean="0">
                                    <a:latin typeface="Cambria Math" panose="02040503050406030204" pitchFamily="18" charset="0"/>
                                  </a:rPr>
                                  <m:t>′</m:t>
                                </m:r>
                              </m:sup>
                            </m:sSubSup>
                            <m:r>
                              <a:rPr lang="en-IN" b="0" i="1" smtClean="0">
                                <a:latin typeface="Cambria Math" panose="02040503050406030204" pitchFamily="18" charset="0"/>
                              </a:rPr>
                              <m:t>, …, </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𝑛</m:t>
                                </m:r>
                              </m:sub>
                              <m:sup>
                                <m:r>
                                  <a:rPr lang="en-IN" b="0" i="1" smtClean="0">
                                    <a:latin typeface="Cambria Math" panose="02040503050406030204" pitchFamily="18" charset="0"/>
                                  </a:rPr>
                                  <m:t>′</m:t>
                                </m:r>
                              </m:sup>
                            </m:sSubSup>
                          </m:e>
                        </m:d>
                      </m:e>
                    </m:nary>
                  </m:oMath>
                </a14:m>
                <a:r>
                  <a:rPr lang="en-IN" b="0" i="1" dirty="0">
                    <a:latin typeface="Cambria Math" panose="02040503050406030204" pitchFamily="18" charset="0"/>
                  </a:rPr>
                  <a:t>     </a:t>
                </a:r>
              </a:p>
              <a:p>
                <a:pPr marL="914400" lvl="1" indent="-457200">
                  <a:lnSpc>
                    <a:spcPct val="130000"/>
                  </a:lnSpc>
                  <a:buFont typeface="+mj-lt"/>
                  <a:buAutoNum type="arabicPeriod"/>
                </a:pPr>
                <a:r>
                  <a:rPr lang="en-IN" b="0" dirty="0"/>
                  <a:t>(congruence) </a:t>
                </a:r>
                <a14:m>
                  <m:oMath xmlns:m="http://schemas.openxmlformats.org/officeDocument/2006/math">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𝑛</m:t>
                        </m:r>
                      </m:sub>
                    </m:sSub>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1</m:t>
                        </m:r>
                      </m:sub>
                      <m:sup>
                        <m:r>
                          <a:rPr lang="en-IN" b="0" i="1" smtClean="0">
                            <a:latin typeface="Cambria Math" panose="02040503050406030204" pitchFamily="18" charset="0"/>
                          </a:rPr>
                          <m:t>′</m:t>
                        </m:r>
                      </m:sup>
                    </m:sSubSup>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𝑛</m:t>
                        </m:r>
                      </m:sub>
                      <m:sup>
                        <m:r>
                          <a:rPr lang="en-IN" b="0" i="1" smtClean="0">
                            <a:latin typeface="Cambria Math" panose="02040503050406030204" pitchFamily="18" charset="0"/>
                          </a:rPr>
                          <m:t>′</m:t>
                        </m:r>
                      </m:sup>
                    </m:sSubSup>
                    <m:r>
                      <a:rPr lang="en-IN" b="0" i="1" smtClean="0">
                        <a:latin typeface="Cambria Math" panose="02040503050406030204" pitchFamily="18" charset="0"/>
                      </a:rPr>
                      <m:t>. </m:t>
                    </m:r>
                    <m:nary>
                      <m:naryPr>
                        <m:chr m:val="⋀"/>
                        <m:supHide m:val="on"/>
                        <m:ctrlPr>
                          <a:rPr lang="en-IN" b="0" i="1" smtClean="0">
                            <a:latin typeface="Cambria Math" panose="02040503050406030204" pitchFamily="18" charset="0"/>
                          </a:rPr>
                        </m:ctrlPr>
                      </m:naryPr>
                      <m:sub>
                        <m:r>
                          <m:rPr>
                            <m:brk m:alnAt="7"/>
                          </m:rPr>
                          <a:rPr lang="en-IN" b="0" i="1" smtClean="0">
                            <a:latin typeface="Cambria Math" panose="02040503050406030204" pitchFamily="18" charset="0"/>
                          </a:rPr>
                          <m:t>𝑖</m:t>
                        </m:r>
                      </m:sub>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𝑖</m:t>
                            </m:r>
                          </m:sub>
                        </m:sSub>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𝑖</m:t>
                            </m:r>
                          </m:sub>
                          <m:sup>
                            <m:r>
                              <a:rPr lang="en-IN" b="0" i="1" smtClean="0">
                                <a:latin typeface="Cambria Math" panose="02040503050406030204" pitchFamily="18" charset="0"/>
                              </a:rPr>
                              <m:t>′</m:t>
                            </m:r>
                          </m:sup>
                        </m:sSubSup>
                        <m:r>
                          <a:rPr lang="en-IN" b="0" i="1" smtClean="0">
                            <a:latin typeface="Cambria Math" panose="02040503050406030204" pitchFamily="18" charset="0"/>
                          </a:rPr>
                          <m:t> →(</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r>
                              <a:rPr lang="en-IN" b="0" i="1" smtClean="0">
                                <a:latin typeface="Cambria Math" panose="02040503050406030204" pitchFamily="18" charset="0"/>
                              </a:rPr>
                              <m:t>, …,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𝑛</m:t>
                                </m:r>
                              </m:sub>
                            </m:sSub>
                          </m:e>
                        </m:d>
                        <m:r>
                          <a:rPr lang="en-IN" b="0" i="1" smtClean="0">
                            <a:latin typeface="Cambria Math" panose="02040503050406030204" pitchFamily="18" charset="0"/>
                          </a:rPr>
                          <m:t>↔</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1</m:t>
                                </m:r>
                              </m:sub>
                              <m:sup>
                                <m:r>
                                  <a:rPr lang="en-IN" b="0" i="1" smtClean="0">
                                    <a:latin typeface="Cambria Math" panose="02040503050406030204" pitchFamily="18" charset="0"/>
                                  </a:rPr>
                                  <m:t>′</m:t>
                                </m:r>
                              </m:sup>
                            </m:sSubSup>
                            <m:r>
                              <a:rPr lang="en-IN" b="0" i="1" smtClean="0">
                                <a:latin typeface="Cambria Math" panose="02040503050406030204" pitchFamily="18" charset="0"/>
                              </a:rPr>
                              <m:t>, …, </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𝑛</m:t>
                                </m:r>
                              </m:sub>
                              <m:sup>
                                <m:r>
                                  <a:rPr lang="en-IN" b="0" i="1" smtClean="0">
                                    <a:latin typeface="Cambria Math" panose="02040503050406030204" pitchFamily="18" charset="0"/>
                                  </a:rPr>
                                  <m:t>′</m:t>
                                </m:r>
                              </m:sup>
                            </m:sSubSup>
                          </m:e>
                        </m:d>
                        <m:r>
                          <a:rPr lang="en-IN" b="0" i="1" smtClean="0">
                            <a:latin typeface="Cambria Math" panose="02040503050406030204" pitchFamily="18" charset="0"/>
                          </a:rPr>
                          <m:t>)</m:t>
                        </m:r>
                      </m:e>
                    </m:nary>
                  </m:oMath>
                </a14:m>
                <a:r>
                  <a:rPr lang="en-IN" dirty="0"/>
                  <a:t> </a:t>
                </a:r>
              </a:p>
              <a:p>
                <a:pPr marL="0" indent="0">
                  <a:buNone/>
                </a:pPr>
                <a:r>
                  <a:rPr lang="en-IN" dirty="0"/>
                  <a:t> </a:t>
                </a:r>
              </a:p>
            </p:txBody>
          </p:sp>
        </mc:Choice>
        <mc:Fallback xmlns="">
          <p:sp>
            <p:nvSpPr>
              <p:cNvPr id="3" name="Content Placeholder 2">
                <a:extLst>
                  <a:ext uri="{FF2B5EF4-FFF2-40B4-BE49-F238E27FC236}">
                    <a16:creationId xmlns:a16="http://schemas.microsoft.com/office/drawing/2014/main" id="{7B3FAE30-C196-F8AB-3FF3-58446A4FCFE9}"/>
                  </a:ext>
                </a:extLst>
              </p:cNvPr>
              <p:cNvSpPr>
                <a:spLocks noGrp="1" noRot="1" noChangeAspect="1" noMove="1" noResize="1" noEditPoints="1" noAdjustHandles="1" noChangeArrowheads="1" noChangeShapeType="1" noTextEdit="1"/>
              </p:cNvSpPr>
              <p:nvPr>
                <p:ph idx="1"/>
              </p:nvPr>
            </p:nvSpPr>
            <p:spPr>
              <a:blipFill>
                <a:blip r:embed="rId2"/>
                <a:stretch>
                  <a:fillRect l="-1043" t="-3501"/>
                </a:stretch>
              </a:blipFill>
            </p:spPr>
            <p:txBody>
              <a:bodyPr/>
              <a:lstStyle/>
              <a:p>
                <a:r>
                  <a:rPr lang="en-IN">
                    <a:noFill/>
                  </a:rPr>
                  <a:t> </a:t>
                </a:r>
              </a:p>
            </p:txBody>
          </p:sp>
        </mc:Fallback>
      </mc:AlternateContent>
    </p:spTree>
    <p:extLst>
      <p:ext uri="{BB962C8B-B14F-4D97-AF65-F5344CB8AC3E}">
        <p14:creationId xmlns:p14="http://schemas.microsoft.com/office/powerpoint/2010/main" val="11902877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383DC-4183-8D80-659B-6A63A4BE474F}"/>
              </a:ext>
            </a:extLst>
          </p:cNvPr>
          <p:cNvSpPr>
            <a:spLocks noGrp="1"/>
          </p:cNvSpPr>
          <p:nvPr>
            <p:ph type="title"/>
          </p:nvPr>
        </p:nvSpPr>
        <p:spPr/>
        <p:txBody>
          <a:bodyPr/>
          <a:lstStyle/>
          <a:p>
            <a:r>
              <a:rPr lang="en-IN" dirty="0"/>
              <a:t>Matching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39B0D3-BC5D-B8B3-922B-33A0F4BA82B2}"/>
                  </a:ext>
                </a:extLst>
              </p:cNvPr>
              <p:cNvSpPr>
                <a:spLocks noGrp="1"/>
              </p:cNvSpPr>
              <p:nvPr>
                <p:ph idx="1"/>
              </p:nvPr>
            </p:nvSpPr>
            <p:spPr/>
            <p:txBody>
              <a:bodyPr/>
              <a:lstStyle/>
              <a:p>
                <a:r>
                  <a:rPr lang="en-IN" dirty="0"/>
                  <a:t>Consider a trigger </a:t>
                </a:r>
                <a14:m>
                  <m:oMath xmlns:m="http://schemas.openxmlformats.org/officeDocument/2006/math">
                    <m:r>
                      <a:rPr lang="en-IN" b="0" i="1" smtClean="0">
                        <a:latin typeface="Cambria Math" panose="02040503050406030204" pitchFamily="18" charset="0"/>
                      </a:rPr>
                      <m:t>𝑡𝑟</m:t>
                    </m:r>
                    <m:r>
                      <a:rPr lang="en-IN" b="0" i="1" smtClean="0">
                        <a:latin typeface="Cambria Math" panose="02040503050406030204" pitchFamily="18" charset="0"/>
                      </a:rPr>
                      <m:t>=</m:t>
                    </m:r>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oMath>
                </a14:m>
                <a:r>
                  <a:rPr lang="en-IN" dirty="0"/>
                  <a:t> and ground term </a:t>
                </a:r>
                <a14:m>
                  <m:oMath xmlns:m="http://schemas.openxmlformats.org/officeDocument/2006/math">
                    <m:r>
                      <m:rPr>
                        <m:sty m:val="p"/>
                      </m:rPr>
                      <a:rPr lang="en-IN" b="0" i="0" smtClean="0">
                        <a:latin typeface="Cambria Math" panose="02040503050406030204" pitchFamily="18" charset="0"/>
                      </a:rPr>
                      <m:t>gr</m:t>
                    </m:r>
                    <m:r>
                      <a:rPr lang="en-IN" b="0" i="0" smtClean="0">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𝑏</m:t>
                        </m:r>
                        <m:r>
                          <a:rPr lang="en-IN" i="1">
                            <a:latin typeface="Cambria Math" panose="02040503050406030204" pitchFamily="18" charset="0"/>
                          </a:rPr>
                          <m:t>,</m:t>
                        </m:r>
                        <m:r>
                          <a:rPr lang="en-IN" i="1">
                            <a:latin typeface="Cambria Math" panose="02040503050406030204" pitchFamily="18" charset="0"/>
                          </a:rPr>
                          <m:t>𝑎</m:t>
                        </m:r>
                      </m:e>
                    </m:d>
                  </m:oMath>
                </a14:m>
                <a:endParaRPr lang="en-IN" dirty="0"/>
              </a:p>
              <a:p>
                <a:pPr marL="0" indent="0">
                  <a:buNone/>
                </a:pPr>
                <a:endParaRPr lang="en-IN"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𝐺</m:t>
                          </m:r>
                        </m:e>
                        <m:sup>
                          <m:r>
                            <a:rPr lang="en-IN" b="0" i="1" smtClean="0">
                              <a:latin typeface="Cambria Math" panose="02040503050406030204" pitchFamily="18" charset="0"/>
                            </a:rPr>
                            <m:t>′</m:t>
                          </m:r>
                        </m:sup>
                      </m:sSup>
                      <m:r>
                        <a:rPr lang="en-IN" b="0" i="1" smtClean="0">
                          <a:latin typeface="Cambria Math" panose="02040503050406030204" pitchFamily="18" charset="0"/>
                        </a:rPr>
                        <m:t>: </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𝑎</m:t>
                          </m:r>
                        </m:e>
                      </m:d>
                      <m:r>
                        <a:rPr lang="en-IN" b="0" i="1" smtClean="0">
                          <a:latin typeface="Cambria Math" panose="02040503050406030204" pitchFamily="18" charset="0"/>
                        </a:rPr>
                        <m:t>=</m:t>
                      </m:r>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𝑐</m:t>
                          </m:r>
                          <m:r>
                            <a:rPr lang="en-IN" b="0" i="1" smtClean="0">
                              <a:latin typeface="Cambria Math" panose="02040503050406030204" pitchFamily="18" charset="0"/>
                            </a:rPr>
                            <m:t>,</m:t>
                          </m:r>
                          <m:r>
                            <a:rPr lang="en-IN" b="0" i="1" smtClean="0">
                              <a:latin typeface="Cambria Math" panose="02040503050406030204" pitchFamily="18" charset="0"/>
                            </a:rPr>
                            <m:t>𝑑</m:t>
                          </m:r>
                          <m:r>
                            <a:rPr lang="en-IN" b="0" i="1" smtClean="0">
                              <a:latin typeface="Cambria Math" panose="02040503050406030204" pitchFamily="18" charset="0"/>
                            </a:rPr>
                            <m:t>,</m:t>
                          </m:r>
                          <m:r>
                            <a:rPr lang="en-IN" b="0" i="1" smtClean="0">
                              <a:latin typeface="Cambria Math" panose="02040503050406030204" pitchFamily="18" charset="0"/>
                            </a:rPr>
                            <m:t>𝑐</m:t>
                          </m:r>
                        </m:e>
                      </m:d>
                      <m:r>
                        <a:rPr lang="en-IN" b="0" i="1" smtClean="0">
                          <a:latin typeface="Cambria Math" panose="02040503050406030204" pitchFamily="18" charset="0"/>
                        </a:rPr>
                        <m:t>=</m:t>
                      </m:r>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𝑏</m:t>
                          </m:r>
                        </m:e>
                      </m:d>
                      <m:r>
                        <a:rPr lang="en-IN" i="1">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𝑏</m:t>
                          </m:r>
                          <m:r>
                            <a:rPr lang="en-IN" i="1">
                              <a:latin typeface="Cambria Math" panose="02040503050406030204" pitchFamily="18" charset="0"/>
                            </a:rPr>
                            <m:t>,</m:t>
                          </m:r>
                          <m:r>
                            <a:rPr lang="en-IN" i="1">
                              <a:latin typeface="Cambria Math" panose="02040503050406030204" pitchFamily="18" charset="0"/>
                            </a:rPr>
                            <m:t>𝑎</m:t>
                          </m:r>
                        </m:e>
                      </m:d>
                      <m:r>
                        <a:rPr lang="en-IN" b="0" i="1" smtClean="0">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𝑐</m:t>
                          </m:r>
                          <m:r>
                            <a:rPr lang="en-IN" i="1">
                              <a:latin typeface="Cambria Math" panose="02040503050406030204" pitchFamily="18" charset="0"/>
                            </a:rPr>
                            <m:t>,</m:t>
                          </m:r>
                          <m:r>
                            <a:rPr lang="en-IN" i="1">
                              <a:latin typeface="Cambria Math" panose="02040503050406030204" pitchFamily="18" charset="0"/>
                            </a:rPr>
                            <m:t>𝑑</m:t>
                          </m:r>
                          <m:r>
                            <a:rPr lang="en-IN" i="1">
                              <a:latin typeface="Cambria Math" panose="02040503050406030204" pitchFamily="18" charset="0"/>
                            </a:rPr>
                            <m:t>,</m:t>
                          </m:r>
                          <m:r>
                            <a:rPr lang="en-IN" i="1">
                              <a:latin typeface="Cambria Math" panose="02040503050406030204" pitchFamily="18" charset="0"/>
                            </a:rPr>
                            <m:t>𝑐</m:t>
                          </m:r>
                        </m:e>
                      </m:d>
                    </m:oMath>
                  </m:oMathPara>
                </a14:m>
                <a:endParaRPr lang="en-IN" dirty="0"/>
              </a:p>
              <a:p>
                <a:pPr marL="0" indent="0">
                  <a:buNone/>
                </a:pPr>
                <a:r>
                  <a:rPr lang="en-IN" dirty="0"/>
                  <a:t>What would be the substitutions?</a:t>
                </a:r>
              </a:p>
            </p:txBody>
          </p:sp>
        </mc:Choice>
        <mc:Fallback xmlns="">
          <p:sp>
            <p:nvSpPr>
              <p:cNvPr id="3" name="Content Placeholder 2">
                <a:extLst>
                  <a:ext uri="{FF2B5EF4-FFF2-40B4-BE49-F238E27FC236}">
                    <a16:creationId xmlns:a16="http://schemas.microsoft.com/office/drawing/2014/main" id="{8739B0D3-BC5D-B8B3-922B-33A0F4BA82B2}"/>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p:spTree>
    <p:extLst>
      <p:ext uri="{BB962C8B-B14F-4D97-AF65-F5344CB8AC3E}">
        <p14:creationId xmlns:p14="http://schemas.microsoft.com/office/powerpoint/2010/main" val="3751881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383DC-4183-8D80-659B-6A63A4BE474F}"/>
              </a:ext>
            </a:extLst>
          </p:cNvPr>
          <p:cNvSpPr>
            <a:spLocks noGrp="1"/>
          </p:cNvSpPr>
          <p:nvPr>
            <p:ph type="title"/>
          </p:nvPr>
        </p:nvSpPr>
        <p:spPr/>
        <p:txBody>
          <a:bodyPr/>
          <a:lstStyle/>
          <a:p>
            <a:r>
              <a:rPr lang="en-IN" dirty="0"/>
              <a:t>Matching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39B0D3-BC5D-B8B3-922B-33A0F4BA82B2}"/>
                  </a:ext>
                </a:extLst>
              </p:cNvPr>
              <p:cNvSpPr>
                <a:spLocks noGrp="1"/>
              </p:cNvSpPr>
              <p:nvPr>
                <p:ph idx="1"/>
              </p:nvPr>
            </p:nvSpPr>
            <p:spPr/>
            <p:txBody>
              <a:bodyPr>
                <a:normAutofit fontScale="92500" lnSpcReduction="10000"/>
              </a:bodyPr>
              <a:lstStyle/>
              <a:p>
                <a:r>
                  <a:rPr lang="en-IN" dirty="0"/>
                  <a:t>Consider a trigger </a:t>
                </a:r>
                <a14:m>
                  <m:oMath xmlns:m="http://schemas.openxmlformats.org/officeDocument/2006/math">
                    <m:r>
                      <a:rPr lang="en-IN" b="0" i="1" smtClean="0">
                        <a:latin typeface="Cambria Math" panose="02040503050406030204" pitchFamily="18" charset="0"/>
                      </a:rPr>
                      <m:t>𝑡𝑟</m:t>
                    </m:r>
                    <m:r>
                      <a:rPr lang="en-IN" b="0" i="1" smtClean="0">
                        <a:latin typeface="Cambria Math" panose="02040503050406030204" pitchFamily="18" charset="0"/>
                      </a:rPr>
                      <m:t>=</m:t>
                    </m:r>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oMath>
                </a14:m>
                <a:r>
                  <a:rPr lang="en-IN" dirty="0"/>
                  <a:t> and ground term </a:t>
                </a:r>
                <a14:m>
                  <m:oMath xmlns:m="http://schemas.openxmlformats.org/officeDocument/2006/math">
                    <m:r>
                      <m:rPr>
                        <m:sty m:val="p"/>
                      </m:rPr>
                      <a:rPr lang="en-IN" b="0" i="0" smtClean="0">
                        <a:latin typeface="Cambria Math" panose="02040503050406030204" pitchFamily="18" charset="0"/>
                      </a:rPr>
                      <m:t>gr</m:t>
                    </m:r>
                    <m:r>
                      <a:rPr lang="en-IN" b="0" i="0" smtClean="0">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𝑏</m:t>
                        </m:r>
                        <m:r>
                          <a:rPr lang="en-IN" i="1">
                            <a:latin typeface="Cambria Math" panose="02040503050406030204" pitchFamily="18" charset="0"/>
                          </a:rPr>
                          <m:t>,</m:t>
                        </m:r>
                        <m:r>
                          <a:rPr lang="en-IN" i="1">
                            <a:latin typeface="Cambria Math" panose="02040503050406030204" pitchFamily="18" charset="0"/>
                          </a:rPr>
                          <m:t>𝑎</m:t>
                        </m:r>
                      </m:e>
                    </m:d>
                  </m:oMath>
                </a14:m>
                <a:endParaRPr lang="en-IN" dirty="0"/>
              </a:p>
              <a:p>
                <a:pPr marL="0" indent="0">
                  <a:buNone/>
                </a:pPr>
                <a:endParaRPr lang="en-IN"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𝐺</m:t>
                          </m:r>
                        </m:e>
                        <m:sup>
                          <m:r>
                            <a:rPr lang="en-IN" b="0" i="1" smtClean="0">
                              <a:latin typeface="Cambria Math" panose="02040503050406030204" pitchFamily="18" charset="0"/>
                            </a:rPr>
                            <m:t>′</m:t>
                          </m:r>
                        </m:sup>
                      </m:sSup>
                      <m:r>
                        <a:rPr lang="en-IN" b="0" i="1" smtClean="0">
                          <a:latin typeface="Cambria Math" panose="02040503050406030204" pitchFamily="18" charset="0"/>
                        </a:rPr>
                        <m:t>: </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𝑎</m:t>
                          </m:r>
                        </m:e>
                      </m:d>
                      <m:r>
                        <a:rPr lang="en-IN" b="0" i="1" smtClean="0">
                          <a:latin typeface="Cambria Math" panose="02040503050406030204" pitchFamily="18" charset="0"/>
                        </a:rPr>
                        <m:t>=</m:t>
                      </m:r>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𝑏</m:t>
                          </m:r>
                          <m:r>
                            <a:rPr lang="en-IN" i="1">
                              <a:latin typeface="Cambria Math" panose="02040503050406030204" pitchFamily="18" charset="0"/>
                            </a:rPr>
                            <m:t>,</m:t>
                          </m:r>
                          <m:r>
                            <a:rPr lang="en-IN" i="1">
                              <a:latin typeface="Cambria Math" panose="02040503050406030204" pitchFamily="18" charset="0"/>
                            </a:rPr>
                            <m:t>𝑎</m:t>
                          </m:r>
                        </m:e>
                      </m:d>
                      <m:r>
                        <a:rPr lang="en-IN" b="0" i="1" smtClean="0">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𝑐</m:t>
                          </m:r>
                          <m:r>
                            <a:rPr lang="en-IN" i="1">
                              <a:latin typeface="Cambria Math" panose="02040503050406030204" pitchFamily="18" charset="0"/>
                            </a:rPr>
                            <m:t>,</m:t>
                          </m:r>
                          <m:r>
                            <a:rPr lang="en-IN" i="1">
                              <a:latin typeface="Cambria Math" panose="02040503050406030204" pitchFamily="18" charset="0"/>
                            </a:rPr>
                            <m:t>𝑑</m:t>
                          </m:r>
                          <m:r>
                            <a:rPr lang="en-IN" i="1">
                              <a:latin typeface="Cambria Math" panose="02040503050406030204" pitchFamily="18" charset="0"/>
                            </a:rPr>
                            <m:t>,</m:t>
                          </m:r>
                          <m:r>
                            <a:rPr lang="en-IN" i="1">
                              <a:latin typeface="Cambria Math" panose="02040503050406030204" pitchFamily="18" charset="0"/>
                            </a:rPr>
                            <m:t>𝑐</m:t>
                          </m:r>
                        </m:e>
                      </m:d>
                    </m:oMath>
                  </m:oMathPara>
                </a14:m>
                <a:endParaRPr lang="en-IN" dirty="0"/>
              </a:p>
              <a:p>
                <a:pPr marL="0" indent="0">
                  <a:buNone/>
                </a:pPr>
                <a:r>
                  <a:rPr lang="en-IN" dirty="0"/>
                  <a:t>What would be the substitutions?</a:t>
                </a:r>
              </a:p>
              <a:p>
                <a:pPr marL="0" indent="0">
                  <a:buNone/>
                </a:pPr>
                <a:endParaRPr lang="en-IN" dirty="0"/>
              </a:p>
              <a:p>
                <a:pPr marL="0" indent="0">
                  <a:buNone/>
                </a:pPr>
                <a14:m>
                  <m:oMath xmlns:m="http://schemas.openxmlformats.org/officeDocument/2006/math">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𝑎</m:t>
                        </m:r>
                      </m:e>
                    </m:d>
                  </m:oMath>
                </a14:m>
                <a:r>
                  <a:rPr lang="en-IN" dirty="0"/>
                  <a:t> matches with </a:t>
                </a:r>
                <a14:m>
                  <m:oMath xmlns:m="http://schemas.openxmlformats.org/officeDocument/2006/math">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oMath>
                </a14:m>
                <a:endParaRPr lang="en-IN" dirty="0"/>
              </a:p>
              <a:p>
                <a:pPr marL="0" indent="0">
                  <a:buNone/>
                </a:pPr>
                <a:r>
                  <a:rPr lang="en-IN" dirty="0"/>
                  <a:t>Therefore, the substitution is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 </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𝑏</m:t>
                    </m:r>
                  </m:oMath>
                </a14:m>
                <a:endParaRPr lang="en-IN" dirty="0"/>
              </a:p>
              <a:p>
                <a:pPr marL="0" indent="0">
                  <a:buNone/>
                </a:pPr>
                <a14:m>
                  <m:oMath xmlns:m="http://schemas.openxmlformats.org/officeDocument/2006/math">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𝑎</m:t>
                        </m:r>
                      </m:e>
                    </m:d>
                    <m:r>
                      <a:rPr lang="en-IN" b="0" i="0" smtClean="0">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𝑐</m:t>
                        </m:r>
                        <m:r>
                          <a:rPr lang="en-IN" i="1">
                            <a:latin typeface="Cambria Math" panose="02040503050406030204" pitchFamily="18" charset="0"/>
                          </a:rPr>
                          <m:t>,</m:t>
                        </m:r>
                        <m:r>
                          <a:rPr lang="en-IN" i="1">
                            <a:latin typeface="Cambria Math" panose="02040503050406030204" pitchFamily="18" charset="0"/>
                          </a:rPr>
                          <m:t>𝑑</m:t>
                        </m:r>
                        <m:r>
                          <a:rPr lang="en-IN" i="1">
                            <a:latin typeface="Cambria Math" panose="02040503050406030204" pitchFamily="18" charset="0"/>
                          </a:rPr>
                          <m:t>,</m:t>
                        </m:r>
                        <m:r>
                          <a:rPr lang="en-IN" i="1">
                            <a:latin typeface="Cambria Math" panose="02040503050406030204" pitchFamily="18" charset="0"/>
                          </a:rPr>
                          <m:t>𝑐</m:t>
                        </m:r>
                      </m:e>
                    </m:d>
                  </m:oMath>
                </a14:m>
                <a:r>
                  <a:rPr lang="en-IN" dirty="0"/>
                  <a:t> and </a:t>
                </a:r>
                <a14:m>
                  <m:oMath xmlns:m="http://schemas.openxmlformats.org/officeDocument/2006/math">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𝑐</m:t>
                        </m:r>
                        <m:r>
                          <a:rPr lang="en-IN" i="1">
                            <a:latin typeface="Cambria Math" panose="02040503050406030204" pitchFamily="18" charset="0"/>
                          </a:rPr>
                          <m:t>,</m:t>
                        </m:r>
                        <m:r>
                          <a:rPr lang="en-IN" i="1">
                            <a:latin typeface="Cambria Math" panose="02040503050406030204" pitchFamily="18" charset="0"/>
                          </a:rPr>
                          <m:t>𝑑</m:t>
                        </m:r>
                        <m:r>
                          <a:rPr lang="en-IN" i="1">
                            <a:latin typeface="Cambria Math" panose="02040503050406030204" pitchFamily="18" charset="0"/>
                          </a:rPr>
                          <m:t>,</m:t>
                        </m:r>
                        <m:r>
                          <a:rPr lang="en-IN" i="1">
                            <a:latin typeface="Cambria Math" panose="02040503050406030204" pitchFamily="18" charset="0"/>
                          </a:rPr>
                          <m:t>𝑐</m:t>
                        </m:r>
                      </m:e>
                    </m:d>
                  </m:oMath>
                </a14:m>
                <a:r>
                  <a:rPr lang="en-IN" dirty="0"/>
                  <a:t> matches with </a:t>
                </a:r>
                <a14:m>
                  <m:oMath xmlns:m="http://schemas.openxmlformats.org/officeDocument/2006/math">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e>
                    </m:d>
                  </m:oMath>
                </a14:m>
                <a:endParaRPr lang="en-IN" b="0" dirty="0"/>
              </a:p>
              <a:p>
                <a:pPr marL="0" indent="0">
                  <a:buNone/>
                </a:pPr>
                <a:r>
                  <a:rPr lang="en-IN" dirty="0"/>
                  <a:t>Therefore, the substitution is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𝑐</m:t>
                    </m:r>
                  </m:oMath>
                </a14:m>
                <a:r>
                  <a:rPr lang="en-IN" dirty="0"/>
                  <a:t> and </a:t>
                </a:r>
                <a14:m>
                  <m:oMath xmlns:m="http://schemas.openxmlformats.org/officeDocument/2006/math">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𝑑</m:t>
                    </m:r>
                  </m:oMath>
                </a14:m>
                <a:endParaRPr lang="en-IN" b="0" dirty="0"/>
              </a:p>
              <a:p>
                <a:pPr marL="0" indent="0">
                  <a:buNone/>
                </a:pPr>
                <a:r>
                  <a:rPr lang="en-IN" dirty="0"/>
                  <a:t>Final substitutions: </a:t>
                </a:r>
                <a14:m>
                  <m:oMath xmlns:m="http://schemas.openxmlformats.org/officeDocument/2006/math">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𝑏</m:t>
                        </m:r>
                      </m:e>
                    </m:d>
                    <m:r>
                      <a:rPr lang="en-IN" b="0" i="1" smtClean="0">
                        <a:latin typeface="Cambria Math" panose="02040503050406030204" pitchFamily="18" charset="0"/>
                      </a:rPr>
                      <m:t>, {</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𝑑</m:t>
                    </m:r>
                    <m:r>
                      <a:rPr lang="en-IN" b="0" i="1" smtClean="0">
                        <a:latin typeface="Cambria Math" panose="02040503050406030204" pitchFamily="18" charset="0"/>
                      </a:rPr>
                      <m:t>}}</m:t>
                    </m:r>
                  </m:oMath>
                </a14:m>
                <a:endParaRPr lang="en-IN" dirty="0"/>
              </a:p>
            </p:txBody>
          </p:sp>
        </mc:Choice>
        <mc:Fallback xmlns="">
          <p:sp>
            <p:nvSpPr>
              <p:cNvPr id="3" name="Content Placeholder 2">
                <a:extLst>
                  <a:ext uri="{FF2B5EF4-FFF2-40B4-BE49-F238E27FC236}">
                    <a16:creationId xmlns:a16="http://schemas.microsoft.com/office/drawing/2014/main" id="{8739B0D3-BC5D-B8B3-922B-33A0F4BA82B2}"/>
                  </a:ext>
                </a:extLst>
              </p:cNvPr>
              <p:cNvSpPr>
                <a:spLocks noGrp="1" noRot="1" noChangeAspect="1" noMove="1" noResize="1" noEditPoints="1" noAdjustHandles="1" noChangeArrowheads="1" noChangeShapeType="1" noTextEdit="1"/>
              </p:cNvSpPr>
              <p:nvPr>
                <p:ph idx="1"/>
              </p:nvPr>
            </p:nvSpPr>
            <p:spPr>
              <a:blipFill>
                <a:blip r:embed="rId2"/>
                <a:stretch>
                  <a:fillRect l="-1043" t="-2801" b="-3081"/>
                </a:stretch>
              </a:blipFill>
            </p:spPr>
            <p:txBody>
              <a:bodyPr/>
              <a:lstStyle/>
              <a:p>
                <a:r>
                  <a:rPr lang="en-IN">
                    <a:noFill/>
                  </a:rPr>
                  <a:t> </a:t>
                </a:r>
              </a:p>
            </p:txBody>
          </p:sp>
        </mc:Fallback>
      </mc:AlternateContent>
    </p:spTree>
    <p:extLst>
      <p:ext uri="{BB962C8B-B14F-4D97-AF65-F5344CB8AC3E}">
        <p14:creationId xmlns:p14="http://schemas.microsoft.com/office/powerpoint/2010/main" val="34733734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383DC-4183-8D80-659B-6A63A4BE474F}"/>
              </a:ext>
            </a:extLst>
          </p:cNvPr>
          <p:cNvSpPr>
            <a:spLocks noGrp="1"/>
          </p:cNvSpPr>
          <p:nvPr>
            <p:ph type="title"/>
          </p:nvPr>
        </p:nvSpPr>
        <p:spPr/>
        <p:txBody>
          <a:bodyPr/>
          <a:lstStyle/>
          <a:p>
            <a:r>
              <a:rPr lang="en-IN" dirty="0"/>
              <a:t>Matching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39B0D3-BC5D-B8B3-922B-33A0F4BA82B2}"/>
                  </a:ext>
                </a:extLst>
              </p:cNvPr>
              <p:cNvSpPr>
                <a:spLocks noGrp="1"/>
              </p:cNvSpPr>
              <p:nvPr>
                <p:ph idx="1"/>
              </p:nvPr>
            </p:nvSpPr>
            <p:spPr/>
            <p:txBody>
              <a:bodyPr/>
              <a:lstStyle/>
              <a:p>
                <a:r>
                  <a:rPr lang="en-IN" dirty="0"/>
                  <a:t>Consider a trigger </a:t>
                </a:r>
                <a14:m>
                  <m:oMath xmlns:m="http://schemas.openxmlformats.org/officeDocument/2006/math">
                    <m:r>
                      <a:rPr lang="en-IN" b="0" i="1" smtClean="0">
                        <a:latin typeface="Cambria Math" panose="02040503050406030204" pitchFamily="18" charset="0"/>
                      </a:rPr>
                      <m:t>𝑡𝑟</m:t>
                    </m:r>
                    <m:r>
                      <a:rPr lang="en-IN" b="0" i="1" smtClean="0">
                        <a:latin typeface="Cambria Math" panose="02040503050406030204" pitchFamily="18" charset="0"/>
                      </a:rPr>
                      <m:t>=</m:t>
                    </m:r>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oMath>
                </a14:m>
                <a:r>
                  <a:rPr lang="en-IN" dirty="0"/>
                  <a:t> and ground term </a:t>
                </a:r>
                <a14:m>
                  <m:oMath xmlns:m="http://schemas.openxmlformats.org/officeDocument/2006/math">
                    <m:r>
                      <m:rPr>
                        <m:sty m:val="p"/>
                      </m:rPr>
                      <a:rPr lang="en-IN" b="0" i="0" smtClean="0">
                        <a:latin typeface="Cambria Math" panose="02040503050406030204" pitchFamily="18" charset="0"/>
                      </a:rPr>
                      <m:t>gr</m:t>
                    </m:r>
                    <m:r>
                      <a:rPr lang="en-IN" b="0" i="0" smtClean="0">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𝑏</m:t>
                        </m:r>
                        <m:r>
                          <a:rPr lang="en-IN" i="1">
                            <a:latin typeface="Cambria Math" panose="02040503050406030204" pitchFamily="18" charset="0"/>
                          </a:rPr>
                          <m:t>,</m:t>
                        </m:r>
                        <m:r>
                          <a:rPr lang="en-IN" i="1">
                            <a:latin typeface="Cambria Math" panose="02040503050406030204" pitchFamily="18" charset="0"/>
                          </a:rPr>
                          <m:t>𝑎</m:t>
                        </m:r>
                      </m:e>
                    </m:d>
                  </m:oMath>
                </a14:m>
                <a:endParaRPr lang="en-IN" dirty="0"/>
              </a:p>
              <a:p>
                <a:pPr marL="0" indent="0">
                  <a:buNone/>
                </a:pPr>
                <a:endParaRPr lang="en-IN"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𝐺</m:t>
                          </m:r>
                        </m:e>
                        <m:sup>
                          <m:r>
                            <a:rPr lang="en-IN" b="0" i="1" smtClean="0">
                              <a:latin typeface="Cambria Math" panose="02040503050406030204" pitchFamily="18" charset="0"/>
                            </a:rPr>
                            <m:t>′</m:t>
                          </m:r>
                        </m:sup>
                      </m:sSup>
                      <m:r>
                        <a:rPr lang="en-IN" b="0" i="1" smtClean="0">
                          <a:latin typeface="Cambria Math" panose="02040503050406030204" pitchFamily="18" charset="0"/>
                        </a:rPr>
                        <m:t>: </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𝑎</m:t>
                          </m:r>
                        </m:e>
                      </m:d>
                      <m:r>
                        <a:rPr lang="en-IN" b="0" i="1" smtClean="0">
                          <a:latin typeface="Cambria Math" panose="02040503050406030204" pitchFamily="18" charset="0"/>
                        </a:rPr>
                        <m:t>=</m:t>
                      </m:r>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𝑏</m:t>
                          </m:r>
                          <m:r>
                            <a:rPr lang="en-IN" i="1">
                              <a:latin typeface="Cambria Math" panose="02040503050406030204" pitchFamily="18" charset="0"/>
                            </a:rPr>
                            <m:t>,</m:t>
                          </m:r>
                          <m:r>
                            <a:rPr lang="en-IN" i="1">
                              <a:latin typeface="Cambria Math" panose="02040503050406030204" pitchFamily="18" charset="0"/>
                            </a:rPr>
                            <m:t>𝑎</m:t>
                          </m:r>
                        </m:e>
                      </m:d>
                      <m:r>
                        <a:rPr lang="en-IN" b="0" i="1" smtClean="0">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𝑐</m:t>
                          </m:r>
                          <m:r>
                            <a:rPr lang="en-IN" i="1">
                              <a:latin typeface="Cambria Math" panose="02040503050406030204" pitchFamily="18" charset="0"/>
                            </a:rPr>
                            <m:t>,</m:t>
                          </m:r>
                          <m:r>
                            <a:rPr lang="en-IN" i="1">
                              <a:latin typeface="Cambria Math" panose="02040503050406030204" pitchFamily="18" charset="0"/>
                            </a:rPr>
                            <m:t>𝑑</m:t>
                          </m:r>
                          <m:r>
                            <a:rPr lang="en-IN" i="1">
                              <a:latin typeface="Cambria Math" panose="02040503050406030204" pitchFamily="18" charset="0"/>
                            </a:rPr>
                            <m:t>,</m:t>
                          </m:r>
                          <m:r>
                            <a:rPr lang="en-IN" b="0" i="1" smtClean="0">
                              <a:latin typeface="Cambria Math" panose="02040503050406030204" pitchFamily="18" charset="0"/>
                            </a:rPr>
                            <m:t>𝑒</m:t>
                          </m:r>
                        </m:e>
                      </m:d>
                    </m:oMath>
                  </m:oMathPara>
                </a14:m>
                <a:endParaRPr lang="en-IN" dirty="0"/>
              </a:p>
              <a:p>
                <a:pPr marL="0" indent="0">
                  <a:buNone/>
                </a:pPr>
                <a:r>
                  <a:rPr lang="en-IN" dirty="0"/>
                  <a:t>What would be the substitutions?</a:t>
                </a:r>
              </a:p>
            </p:txBody>
          </p:sp>
        </mc:Choice>
        <mc:Fallback xmlns="">
          <p:sp>
            <p:nvSpPr>
              <p:cNvPr id="3" name="Content Placeholder 2">
                <a:extLst>
                  <a:ext uri="{FF2B5EF4-FFF2-40B4-BE49-F238E27FC236}">
                    <a16:creationId xmlns:a16="http://schemas.microsoft.com/office/drawing/2014/main" id="{8739B0D3-BC5D-B8B3-922B-33A0F4BA82B2}"/>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IN">
                    <a:noFill/>
                  </a:rPr>
                  <a:t> </a:t>
                </a:r>
              </a:p>
            </p:txBody>
          </p:sp>
        </mc:Fallback>
      </mc:AlternateContent>
    </p:spTree>
    <p:extLst>
      <p:ext uri="{BB962C8B-B14F-4D97-AF65-F5344CB8AC3E}">
        <p14:creationId xmlns:p14="http://schemas.microsoft.com/office/powerpoint/2010/main" val="42709131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383DC-4183-8D80-659B-6A63A4BE474F}"/>
              </a:ext>
            </a:extLst>
          </p:cNvPr>
          <p:cNvSpPr>
            <a:spLocks noGrp="1"/>
          </p:cNvSpPr>
          <p:nvPr>
            <p:ph type="title"/>
          </p:nvPr>
        </p:nvSpPr>
        <p:spPr/>
        <p:txBody>
          <a:bodyPr/>
          <a:lstStyle/>
          <a:p>
            <a:r>
              <a:rPr lang="en-IN" dirty="0"/>
              <a:t>Matching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39B0D3-BC5D-B8B3-922B-33A0F4BA82B2}"/>
                  </a:ext>
                </a:extLst>
              </p:cNvPr>
              <p:cNvSpPr>
                <a:spLocks noGrp="1"/>
              </p:cNvSpPr>
              <p:nvPr>
                <p:ph idx="1"/>
              </p:nvPr>
            </p:nvSpPr>
            <p:spPr/>
            <p:txBody>
              <a:bodyPr>
                <a:normAutofit fontScale="85000" lnSpcReduction="20000"/>
              </a:bodyPr>
              <a:lstStyle/>
              <a:p>
                <a:r>
                  <a:rPr lang="en-IN" dirty="0"/>
                  <a:t>Consider a trigger </a:t>
                </a:r>
                <a14:m>
                  <m:oMath xmlns:m="http://schemas.openxmlformats.org/officeDocument/2006/math">
                    <m:r>
                      <a:rPr lang="en-IN" b="0" i="1" smtClean="0">
                        <a:latin typeface="Cambria Math" panose="02040503050406030204" pitchFamily="18" charset="0"/>
                      </a:rPr>
                      <m:t>𝑡𝑟</m:t>
                    </m:r>
                    <m:r>
                      <a:rPr lang="en-IN" b="0" i="1" smtClean="0">
                        <a:latin typeface="Cambria Math" panose="02040503050406030204" pitchFamily="18" charset="0"/>
                      </a:rPr>
                      <m:t>=</m:t>
                    </m:r>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oMath>
                </a14:m>
                <a:r>
                  <a:rPr lang="en-IN" dirty="0"/>
                  <a:t> and ground term </a:t>
                </a:r>
                <a14:m>
                  <m:oMath xmlns:m="http://schemas.openxmlformats.org/officeDocument/2006/math">
                    <m:r>
                      <m:rPr>
                        <m:sty m:val="p"/>
                      </m:rPr>
                      <a:rPr lang="en-IN" b="0" i="0" smtClean="0">
                        <a:latin typeface="Cambria Math" panose="02040503050406030204" pitchFamily="18" charset="0"/>
                      </a:rPr>
                      <m:t>gr</m:t>
                    </m:r>
                    <m:r>
                      <a:rPr lang="en-IN" b="0" i="0" smtClean="0">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𝑏</m:t>
                        </m:r>
                        <m:r>
                          <a:rPr lang="en-IN" i="1">
                            <a:latin typeface="Cambria Math" panose="02040503050406030204" pitchFamily="18" charset="0"/>
                          </a:rPr>
                          <m:t>,</m:t>
                        </m:r>
                        <m:r>
                          <a:rPr lang="en-IN" i="1">
                            <a:latin typeface="Cambria Math" panose="02040503050406030204" pitchFamily="18" charset="0"/>
                          </a:rPr>
                          <m:t>𝑎</m:t>
                        </m:r>
                      </m:e>
                    </m:d>
                  </m:oMath>
                </a14:m>
                <a:endParaRPr lang="en-IN" dirty="0"/>
              </a:p>
              <a:p>
                <a:pPr marL="0" indent="0">
                  <a:buNone/>
                </a:pPr>
                <a:endParaRPr lang="en-IN"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𝐺</m:t>
                          </m:r>
                        </m:e>
                        <m:sup>
                          <m:r>
                            <a:rPr lang="en-IN" b="0" i="1" smtClean="0">
                              <a:latin typeface="Cambria Math" panose="02040503050406030204" pitchFamily="18" charset="0"/>
                            </a:rPr>
                            <m:t>′</m:t>
                          </m:r>
                        </m:sup>
                      </m:sSup>
                      <m:r>
                        <a:rPr lang="en-IN" b="0" i="1" smtClean="0">
                          <a:latin typeface="Cambria Math" panose="02040503050406030204" pitchFamily="18" charset="0"/>
                        </a:rPr>
                        <m:t>: </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𝑎</m:t>
                          </m:r>
                        </m:e>
                      </m:d>
                      <m:r>
                        <a:rPr lang="en-IN" b="0" i="1" smtClean="0">
                          <a:latin typeface="Cambria Math" panose="02040503050406030204" pitchFamily="18" charset="0"/>
                        </a:rPr>
                        <m:t>=</m:t>
                      </m:r>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𝑏</m:t>
                          </m:r>
                          <m:r>
                            <a:rPr lang="en-IN" i="1">
                              <a:latin typeface="Cambria Math" panose="02040503050406030204" pitchFamily="18" charset="0"/>
                            </a:rPr>
                            <m:t>,</m:t>
                          </m:r>
                          <m:r>
                            <a:rPr lang="en-IN" i="1">
                              <a:latin typeface="Cambria Math" panose="02040503050406030204" pitchFamily="18" charset="0"/>
                            </a:rPr>
                            <m:t>𝑎</m:t>
                          </m:r>
                        </m:e>
                      </m:d>
                      <m:r>
                        <a:rPr lang="en-IN" b="0" i="1" smtClean="0">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𝑐</m:t>
                          </m:r>
                          <m:r>
                            <a:rPr lang="en-IN" i="1">
                              <a:latin typeface="Cambria Math" panose="02040503050406030204" pitchFamily="18" charset="0"/>
                            </a:rPr>
                            <m:t>,</m:t>
                          </m:r>
                          <m:r>
                            <a:rPr lang="en-IN" i="1">
                              <a:latin typeface="Cambria Math" panose="02040503050406030204" pitchFamily="18" charset="0"/>
                            </a:rPr>
                            <m:t>𝑑</m:t>
                          </m:r>
                          <m:r>
                            <a:rPr lang="en-IN" i="1">
                              <a:latin typeface="Cambria Math" panose="02040503050406030204" pitchFamily="18" charset="0"/>
                            </a:rPr>
                            <m:t>,</m:t>
                          </m:r>
                          <m:r>
                            <a:rPr lang="en-IN" b="0" i="1" smtClean="0">
                              <a:latin typeface="Cambria Math" panose="02040503050406030204" pitchFamily="18" charset="0"/>
                            </a:rPr>
                            <m:t>𝑒</m:t>
                          </m:r>
                        </m:e>
                      </m:d>
                    </m:oMath>
                  </m:oMathPara>
                </a14:m>
                <a:endParaRPr lang="en-IN" dirty="0"/>
              </a:p>
              <a:p>
                <a:pPr marL="0" indent="0">
                  <a:buNone/>
                </a:pPr>
                <a:r>
                  <a:rPr lang="en-IN" dirty="0"/>
                  <a:t>What would be the substitutions?</a:t>
                </a:r>
              </a:p>
              <a:p>
                <a:pPr marL="0" indent="0">
                  <a:buNone/>
                </a:pPr>
                <a:endParaRPr lang="en-IN" dirty="0"/>
              </a:p>
              <a:p>
                <a:pPr marL="0" indent="0">
                  <a:buNone/>
                </a:pPr>
                <a14:m>
                  <m:oMath xmlns:m="http://schemas.openxmlformats.org/officeDocument/2006/math">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𝑎</m:t>
                        </m:r>
                      </m:e>
                    </m:d>
                  </m:oMath>
                </a14:m>
                <a:r>
                  <a:rPr lang="en-IN" dirty="0"/>
                  <a:t> matches with </a:t>
                </a:r>
                <a14:m>
                  <m:oMath xmlns:m="http://schemas.openxmlformats.org/officeDocument/2006/math">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oMath>
                </a14:m>
                <a:endParaRPr lang="en-IN" dirty="0"/>
              </a:p>
              <a:p>
                <a:pPr marL="0" indent="0">
                  <a:buNone/>
                </a:pPr>
                <a:r>
                  <a:rPr lang="en-IN" dirty="0"/>
                  <a:t>Therefore, the substitution is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 </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𝑏</m:t>
                    </m:r>
                  </m:oMath>
                </a14:m>
                <a:endParaRPr lang="en-IN" dirty="0"/>
              </a:p>
              <a:p>
                <a:pPr marL="0" indent="0">
                  <a:lnSpc>
                    <a:spcPct val="120000"/>
                  </a:lnSpc>
                  <a:buNone/>
                </a:pPr>
                <a14:m>
                  <m:oMath xmlns:m="http://schemas.openxmlformats.org/officeDocument/2006/math">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𝑎</m:t>
                        </m:r>
                      </m:e>
                    </m:d>
                    <m:r>
                      <a:rPr lang="en-IN" b="0" i="0" smtClean="0">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𝑐</m:t>
                        </m:r>
                        <m:r>
                          <a:rPr lang="en-IN" i="1">
                            <a:latin typeface="Cambria Math" panose="02040503050406030204" pitchFamily="18" charset="0"/>
                          </a:rPr>
                          <m:t>,</m:t>
                        </m:r>
                        <m:r>
                          <a:rPr lang="en-IN" i="1">
                            <a:latin typeface="Cambria Math" panose="02040503050406030204" pitchFamily="18" charset="0"/>
                          </a:rPr>
                          <m:t>𝑑</m:t>
                        </m:r>
                        <m:r>
                          <a:rPr lang="en-IN" i="1">
                            <a:latin typeface="Cambria Math" panose="02040503050406030204" pitchFamily="18" charset="0"/>
                          </a:rPr>
                          <m:t>,</m:t>
                        </m:r>
                        <m:r>
                          <a:rPr lang="en-IN" b="0" i="1" smtClean="0">
                            <a:latin typeface="Cambria Math" panose="02040503050406030204" pitchFamily="18" charset="0"/>
                          </a:rPr>
                          <m:t>𝑒</m:t>
                        </m:r>
                      </m:e>
                    </m:d>
                  </m:oMath>
                </a14:m>
                <a:r>
                  <a:rPr lang="en-IN" dirty="0"/>
                  <a:t>, and </a:t>
                </a:r>
                <a14:m>
                  <m:oMath xmlns:m="http://schemas.openxmlformats.org/officeDocument/2006/math">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𝑐</m:t>
                        </m:r>
                        <m:r>
                          <a:rPr lang="en-IN" i="1">
                            <a:latin typeface="Cambria Math" panose="02040503050406030204" pitchFamily="18" charset="0"/>
                          </a:rPr>
                          <m:t>,</m:t>
                        </m:r>
                        <m:r>
                          <a:rPr lang="en-IN" i="1">
                            <a:latin typeface="Cambria Math" panose="02040503050406030204" pitchFamily="18" charset="0"/>
                          </a:rPr>
                          <m:t>𝑑</m:t>
                        </m:r>
                        <m:r>
                          <a:rPr lang="en-IN" i="1">
                            <a:latin typeface="Cambria Math" panose="02040503050406030204" pitchFamily="18" charset="0"/>
                          </a:rPr>
                          <m:t>,</m:t>
                        </m:r>
                        <m:r>
                          <a:rPr lang="en-IN" b="0" i="1" smtClean="0">
                            <a:latin typeface="Cambria Math" panose="02040503050406030204" pitchFamily="18" charset="0"/>
                          </a:rPr>
                          <m:t>𝑒</m:t>
                        </m:r>
                      </m:e>
                    </m:d>
                  </m:oMath>
                </a14:m>
                <a:r>
                  <a:rPr lang="en-IN" dirty="0"/>
                  <a:t> doesn’t match with </a:t>
                </a:r>
                <a14:m>
                  <m:oMath xmlns:m="http://schemas.openxmlformats.org/officeDocument/2006/math">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e>
                    </m:d>
                  </m:oMath>
                </a14:m>
                <a:r>
                  <a:rPr lang="en-IN" b="0" dirty="0"/>
                  <a:t> because </a:t>
                </a:r>
                <a14:m>
                  <m:oMath xmlns:m="http://schemas.openxmlformats.org/officeDocument/2006/math">
                    <m:r>
                      <a:rPr lang="en-IN" b="0" i="1" smtClean="0">
                        <a:latin typeface="Cambria Math" panose="02040503050406030204" pitchFamily="18" charset="0"/>
                      </a:rPr>
                      <m:t>𝑐</m:t>
                    </m:r>
                  </m:oMath>
                </a14:m>
                <a:r>
                  <a:rPr lang="en-IN" b="0" dirty="0"/>
                  <a:t> and </a:t>
                </a:r>
                <a14:m>
                  <m:oMath xmlns:m="http://schemas.openxmlformats.org/officeDocument/2006/math">
                    <m:r>
                      <a:rPr lang="en-IN" b="0" i="1" smtClean="0">
                        <a:latin typeface="Cambria Math" panose="02040503050406030204" pitchFamily="18" charset="0"/>
                      </a:rPr>
                      <m:t>𝑒</m:t>
                    </m:r>
                  </m:oMath>
                </a14:m>
                <a:r>
                  <a:rPr lang="en-IN" b="0" dirty="0"/>
                  <a:t> are not known to be equal</a:t>
                </a:r>
              </a:p>
              <a:p>
                <a:pPr marL="0" indent="0">
                  <a:buNone/>
                </a:pPr>
                <a:r>
                  <a:rPr lang="en-IN" dirty="0"/>
                  <a:t>Therefore, no additional substitutions</a:t>
                </a:r>
                <a:endParaRPr lang="en-IN" b="0" dirty="0"/>
              </a:p>
              <a:p>
                <a:pPr marL="0" indent="0">
                  <a:buNone/>
                </a:pPr>
                <a:r>
                  <a:rPr lang="en-IN" dirty="0"/>
                  <a:t>Final substitutions: </a:t>
                </a:r>
                <a14:m>
                  <m:oMath xmlns:m="http://schemas.openxmlformats.org/officeDocument/2006/math">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𝑏</m:t>
                        </m:r>
                      </m:e>
                    </m:d>
                    <m:r>
                      <a:rPr lang="en-IN" b="0" i="1" smtClean="0">
                        <a:latin typeface="Cambria Math" panose="02040503050406030204" pitchFamily="18" charset="0"/>
                      </a:rPr>
                      <m:t>}</m:t>
                    </m:r>
                  </m:oMath>
                </a14:m>
                <a:endParaRPr lang="en-IN" dirty="0"/>
              </a:p>
            </p:txBody>
          </p:sp>
        </mc:Choice>
        <mc:Fallback xmlns="">
          <p:sp>
            <p:nvSpPr>
              <p:cNvPr id="3" name="Content Placeholder 2">
                <a:extLst>
                  <a:ext uri="{FF2B5EF4-FFF2-40B4-BE49-F238E27FC236}">
                    <a16:creationId xmlns:a16="http://schemas.microsoft.com/office/drawing/2014/main" id="{8739B0D3-BC5D-B8B3-922B-33A0F4BA82B2}"/>
                  </a:ext>
                </a:extLst>
              </p:cNvPr>
              <p:cNvSpPr>
                <a:spLocks noGrp="1" noRot="1" noChangeAspect="1" noMove="1" noResize="1" noEditPoints="1" noAdjustHandles="1" noChangeArrowheads="1" noChangeShapeType="1" noTextEdit="1"/>
              </p:cNvSpPr>
              <p:nvPr>
                <p:ph idx="1"/>
              </p:nvPr>
            </p:nvSpPr>
            <p:spPr>
              <a:blipFill>
                <a:blip r:embed="rId2"/>
                <a:stretch>
                  <a:fillRect l="-928" t="-3221" r="-1449" b="-420"/>
                </a:stretch>
              </a:blipFill>
            </p:spPr>
            <p:txBody>
              <a:bodyPr/>
              <a:lstStyle/>
              <a:p>
                <a:r>
                  <a:rPr lang="en-IN">
                    <a:noFill/>
                  </a:rPr>
                  <a:t> </a:t>
                </a:r>
              </a:p>
            </p:txBody>
          </p:sp>
        </mc:Fallback>
      </mc:AlternateContent>
    </p:spTree>
    <p:extLst>
      <p:ext uri="{BB962C8B-B14F-4D97-AF65-F5344CB8AC3E}">
        <p14:creationId xmlns:p14="http://schemas.microsoft.com/office/powerpoint/2010/main" val="24107583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383DC-4183-8D80-659B-6A63A4BE474F}"/>
              </a:ext>
            </a:extLst>
          </p:cNvPr>
          <p:cNvSpPr>
            <a:spLocks noGrp="1"/>
          </p:cNvSpPr>
          <p:nvPr>
            <p:ph type="title"/>
          </p:nvPr>
        </p:nvSpPr>
        <p:spPr/>
        <p:txBody>
          <a:bodyPr/>
          <a:lstStyle/>
          <a:p>
            <a:r>
              <a:rPr lang="en-IN" dirty="0"/>
              <a:t>Matching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39B0D3-BC5D-B8B3-922B-33A0F4BA82B2}"/>
                  </a:ext>
                </a:extLst>
              </p:cNvPr>
              <p:cNvSpPr>
                <a:spLocks noGrp="1"/>
              </p:cNvSpPr>
              <p:nvPr>
                <p:ph idx="1"/>
              </p:nvPr>
            </p:nvSpPr>
            <p:spPr/>
            <p:txBody>
              <a:bodyPr/>
              <a:lstStyle/>
              <a:p>
                <a:pPr marL="0" indent="0">
                  <a:buNone/>
                </a:pPr>
                <a:r>
                  <a:rPr lang="en-IN" sz="2600" dirty="0"/>
                  <a:t>Consider a trigger </a:t>
                </a:r>
                <a14:m>
                  <m:oMath xmlns:m="http://schemas.openxmlformats.org/officeDocument/2006/math">
                    <m:r>
                      <a:rPr lang="en-IN" sz="2600" b="0" i="1" smtClean="0">
                        <a:latin typeface="Cambria Math" panose="02040503050406030204" pitchFamily="18" charset="0"/>
                      </a:rPr>
                      <m:t>𝑡𝑟</m:t>
                    </m:r>
                    <m:r>
                      <a:rPr lang="en-IN" sz="2600" b="0" i="1" smtClean="0">
                        <a:latin typeface="Cambria Math" panose="02040503050406030204" pitchFamily="18" charset="0"/>
                      </a:rPr>
                      <m:t>=</m:t>
                    </m:r>
                    <m:r>
                      <a:rPr lang="en-IN" sz="2600" b="0" i="1" smtClean="0">
                        <a:latin typeface="Cambria Math" panose="02040503050406030204" pitchFamily="18" charset="0"/>
                      </a:rPr>
                      <m:t>𝑓</m:t>
                    </m:r>
                    <m:r>
                      <a:rPr lang="en-IN" sz="2600" b="0" i="1" smtClean="0">
                        <a:latin typeface="Cambria Math" panose="02040503050406030204" pitchFamily="18" charset="0"/>
                      </a:rPr>
                      <m:t>(</m:t>
                    </m:r>
                    <m:r>
                      <a:rPr lang="en-IN" sz="2600" b="0" i="1" smtClean="0">
                        <a:latin typeface="Cambria Math" panose="02040503050406030204" pitchFamily="18" charset="0"/>
                      </a:rPr>
                      <m:t>𝑔</m:t>
                    </m:r>
                    <m:r>
                      <a:rPr lang="en-IN" sz="2600" b="0" i="1" smtClean="0">
                        <a:latin typeface="Cambria Math" panose="02040503050406030204" pitchFamily="18" charset="0"/>
                      </a:rPr>
                      <m:t>(</m:t>
                    </m:r>
                    <m:r>
                      <a:rPr lang="en-IN" sz="2600" b="0" i="1" smtClean="0">
                        <a:latin typeface="Cambria Math" panose="02040503050406030204" pitchFamily="18" charset="0"/>
                      </a:rPr>
                      <m:t>𝑥</m:t>
                    </m:r>
                    <m:r>
                      <a:rPr lang="en-IN" sz="2600" b="0" i="1" smtClean="0">
                        <a:latin typeface="Cambria Math" panose="02040503050406030204" pitchFamily="18" charset="0"/>
                      </a:rPr>
                      <m:t>),</m:t>
                    </m:r>
                    <m:r>
                      <a:rPr lang="en-IN" sz="2600" b="0" i="1" smtClean="0">
                        <a:latin typeface="Cambria Math" panose="02040503050406030204" pitchFamily="18" charset="0"/>
                      </a:rPr>
                      <m:t>𝑦</m:t>
                    </m:r>
                    <m:r>
                      <a:rPr lang="en-IN" sz="2600" b="0" i="1" smtClean="0">
                        <a:latin typeface="Cambria Math" panose="02040503050406030204" pitchFamily="18" charset="0"/>
                      </a:rPr>
                      <m:t>,</m:t>
                    </m:r>
                    <m:r>
                      <a:rPr lang="en-IN" sz="2600" b="0" i="1" smtClean="0">
                        <a:latin typeface="Cambria Math" panose="02040503050406030204" pitchFamily="18" charset="0"/>
                      </a:rPr>
                      <m:t>𝑥</m:t>
                    </m:r>
                    <m:r>
                      <a:rPr lang="en-IN" sz="2600" b="0" i="1" smtClean="0">
                        <a:latin typeface="Cambria Math" panose="02040503050406030204" pitchFamily="18" charset="0"/>
                      </a:rPr>
                      <m:t>)</m:t>
                    </m:r>
                  </m:oMath>
                </a14:m>
                <a:r>
                  <a:rPr lang="en-IN" sz="2600" dirty="0"/>
                  <a:t> and ground term </a:t>
                </a:r>
                <a14:m>
                  <m:oMath xmlns:m="http://schemas.openxmlformats.org/officeDocument/2006/math">
                    <m:r>
                      <m:rPr>
                        <m:sty m:val="p"/>
                      </m:rPr>
                      <a:rPr lang="en-IN" sz="2600" b="0" i="0" smtClean="0">
                        <a:latin typeface="Cambria Math" panose="02040503050406030204" pitchFamily="18" charset="0"/>
                      </a:rPr>
                      <m:t>gr</m:t>
                    </m:r>
                    <m:r>
                      <a:rPr lang="en-IN" sz="2600" b="0" i="0" smtClean="0">
                        <a:latin typeface="Cambria Math" panose="02040503050406030204" pitchFamily="18" charset="0"/>
                      </a:rPr>
                      <m:t>= </m:t>
                    </m:r>
                    <m:r>
                      <a:rPr lang="en-IN" sz="2600" i="1">
                        <a:latin typeface="Cambria Math" panose="02040503050406030204" pitchFamily="18" charset="0"/>
                      </a:rPr>
                      <m:t>𝑓</m:t>
                    </m:r>
                    <m:d>
                      <m:dPr>
                        <m:ctrlPr>
                          <a:rPr lang="en-IN" sz="2600" i="1">
                            <a:latin typeface="Cambria Math" panose="02040503050406030204" pitchFamily="18" charset="0"/>
                          </a:rPr>
                        </m:ctrlPr>
                      </m:dPr>
                      <m:e>
                        <m:r>
                          <a:rPr lang="en-IN" sz="2600" i="1">
                            <a:latin typeface="Cambria Math" panose="02040503050406030204" pitchFamily="18" charset="0"/>
                          </a:rPr>
                          <m:t>𝑔</m:t>
                        </m:r>
                        <m:d>
                          <m:dPr>
                            <m:ctrlPr>
                              <a:rPr lang="en-IN" sz="2600" i="1">
                                <a:latin typeface="Cambria Math" panose="02040503050406030204" pitchFamily="18" charset="0"/>
                              </a:rPr>
                            </m:ctrlPr>
                          </m:dPr>
                          <m:e>
                            <m:r>
                              <a:rPr lang="en-IN" sz="2600" i="1">
                                <a:latin typeface="Cambria Math" panose="02040503050406030204" pitchFamily="18" charset="0"/>
                              </a:rPr>
                              <m:t>𝑎</m:t>
                            </m:r>
                          </m:e>
                        </m:d>
                        <m:r>
                          <a:rPr lang="en-IN" sz="2600" i="1">
                            <a:latin typeface="Cambria Math" panose="02040503050406030204" pitchFamily="18" charset="0"/>
                          </a:rPr>
                          <m:t>,</m:t>
                        </m:r>
                        <m:r>
                          <a:rPr lang="en-IN" sz="2600" i="1">
                            <a:latin typeface="Cambria Math" panose="02040503050406030204" pitchFamily="18" charset="0"/>
                          </a:rPr>
                          <m:t>𝑏</m:t>
                        </m:r>
                        <m:r>
                          <a:rPr lang="en-IN" sz="2600" i="1">
                            <a:latin typeface="Cambria Math" panose="02040503050406030204" pitchFamily="18" charset="0"/>
                          </a:rPr>
                          <m:t>,</m:t>
                        </m:r>
                        <m:r>
                          <a:rPr lang="en-IN" sz="2600" i="1">
                            <a:latin typeface="Cambria Math" panose="02040503050406030204" pitchFamily="18" charset="0"/>
                          </a:rPr>
                          <m:t>𝑎</m:t>
                        </m:r>
                      </m:e>
                    </m:d>
                  </m:oMath>
                </a14:m>
                <a:endParaRPr lang="en-IN" sz="2600" b="0" i="1" dirty="0">
                  <a:latin typeface="Cambria Math" panose="02040503050406030204" pitchFamily="18" charset="0"/>
                </a:endParaRPr>
              </a:p>
              <a:p>
                <a:pPr marL="0" indent="0">
                  <a:buNone/>
                </a:pPr>
                <a:endParaRPr lang="en-IN" sz="26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𝐺</m:t>
                          </m:r>
                        </m:e>
                        <m:sup>
                          <m:r>
                            <a:rPr lang="en-IN" b="0" i="1" smtClean="0">
                              <a:latin typeface="Cambria Math" panose="02040503050406030204" pitchFamily="18" charset="0"/>
                            </a:rPr>
                            <m:t>′</m:t>
                          </m:r>
                        </m:sup>
                      </m:sSup>
                      <m:r>
                        <a:rPr lang="en-IN" b="0" i="1" smtClean="0">
                          <a:latin typeface="Cambria Math" panose="02040503050406030204" pitchFamily="18" charset="0"/>
                        </a:rPr>
                        <m:t>: </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𝑎</m:t>
                          </m:r>
                        </m:e>
                      </m:d>
                      <m:r>
                        <a:rPr lang="en-IN" b="0" i="1" smtClean="0">
                          <a:latin typeface="Cambria Math" panose="02040503050406030204" pitchFamily="18" charset="0"/>
                        </a:rPr>
                        <m:t>=</m:t>
                      </m:r>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𝑐</m:t>
                              </m:r>
                            </m:e>
                          </m:d>
                          <m:r>
                            <a:rPr lang="en-IN" b="0" i="1" smtClean="0">
                              <a:latin typeface="Cambria Math" panose="02040503050406030204" pitchFamily="18" charset="0"/>
                            </a:rPr>
                            <m:t>,</m:t>
                          </m:r>
                          <m:r>
                            <a:rPr lang="en-IN" b="0" i="1" smtClean="0">
                              <a:latin typeface="Cambria Math" panose="02040503050406030204" pitchFamily="18" charset="0"/>
                            </a:rPr>
                            <m:t>𝑑</m:t>
                          </m:r>
                          <m:r>
                            <a:rPr lang="en-IN" b="0" i="1" smtClean="0">
                              <a:latin typeface="Cambria Math" panose="02040503050406030204" pitchFamily="18" charset="0"/>
                            </a:rPr>
                            <m:t>,</m:t>
                          </m:r>
                          <m:r>
                            <a:rPr lang="en-IN" b="0" i="1" smtClean="0">
                              <a:latin typeface="Cambria Math" panose="02040503050406030204" pitchFamily="18" charset="0"/>
                            </a:rPr>
                            <m:t>𝑐</m:t>
                          </m:r>
                        </m:e>
                      </m:d>
                      <m:r>
                        <a:rPr lang="en-IN" b="0" i="1" smtClean="0">
                          <a:latin typeface="Cambria Math" panose="02040503050406030204" pitchFamily="18" charset="0"/>
                        </a:rPr>
                        <m:t>=</m:t>
                      </m:r>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m:t>
                      </m:r>
                      <m:r>
                        <a:rPr lang="en-IN" b="0" i="1" smtClean="0">
                          <a:latin typeface="Cambria Math" panose="02040503050406030204" pitchFamily="18" charset="0"/>
                        </a:rPr>
                        <m:t>𝑔</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oMath>
                  </m:oMathPara>
                </a14:m>
                <a:endParaRPr lang="en-IN" dirty="0"/>
              </a:p>
              <a:p>
                <a:pPr marL="0" indent="0">
                  <a:buNone/>
                </a:pPr>
                <a:r>
                  <a:rPr lang="en-IN" dirty="0"/>
                  <a:t>What would be the substitutions?</a:t>
                </a:r>
              </a:p>
            </p:txBody>
          </p:sp>
        </mc:Choice>
        <mc:Fallback xmlns="">
          <p:sp>
            <p:nvSpPr>
              <p:cNvPr id="3" name="Content Placeholder 2">
                <a:extLst>
                  <a:ext uri="{FF2B5EF4-FFF2-40B4-BE49-F238E27FC236}">
                    <a16:creationId xmlns:a16="http://schemas.microsoft.com/office/drawing/2014/main" id="{8739B0D3-BC5D-B8B3-922B-33A0F4BA82B2}"/>
                  </a:ext>
                </a:extLst>
              </p:cNvPr>
              <p:cNvSpPr>
                <a:spLocks noGrp="1" noRot="1" noChangeAspect="1" noMove="1" noResize="1" noEditPoints="1" noAdjustHandles="1" noChangeArrowheads="1" noChangeShapeType="1" noTextEdit="1"/>
              </p:cNvSpPr>
              <p:nvPr>
                <p:ph idx="1"/>
              </p:nvPr>
            </p:nvSpPr>
            <p:spPr>
              <a:blipFill>
                <a:blip r:embed="rId2"/>
                <a:stretch>
                  <a:fillRect l="-1217" t="-1961"/>
                </a:stretch>
              </a:blipFill>
            </p:spPr>
            <p:txBody>
              <a:bodyPr/>
              <a:lstStyle/>
              <a:p>
                <a:r>
                  <a:rPr lang="en-IN">
                    <a:noFill/>
                  </a:rPr>
                  <a:t> </a:t>
                </a:r>
              </a:p>
            </p:txBody>
          </p:sp>
        </mc:Fallback>
      </mc:AlternateContent>
    </p:spTree>
    <p:extLst>
      <p:ext uri="{BB962C8B-B14F-4D97-AF65-F5344CB8AC3E}">
        <p14:creationId xmlns:p14="http://schemas.microsoft.com/office/powerpoint/2010/main" val="6540130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383DC-4183-8D80-659B-6A63A4BE474F}"/>
              </a:ext>
            </a:extLst>
          </p:cNvPr>
          <p:cNvSpPr>
            <a:spLocks noGrp="1"/>
          </p:cNvSpPr>
          <p:nvPr>
            <p:ph type="title"/>
          </p:nvPr>
        </p:nvSpPr>
        <p:spPr/>
        <p:txBody>
          <a:bodyPr/>
          <a:lstStyle/>
          <a:p>
            <a:r>
              <a:rPr lang="en-IN" dirty="0"/>
              <a:t>Matching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39B0D3-BC5D-B8B3-922B-33A0F4BA82B2}"/>
                  </a:ext>
                </a:extLst>
              </p:cNvPr>
              <p:cNvSpPr>
                <a:spLocks noGrp="1"/>
              </p:cNvSpPr>
              <p:nvPr>
                <p:ph idx="1"/>
              </p:nvPr>
            </p:nvSpPr>
            <p:spPr/>
            <p:txBody>
              <a:bodyPr>
                <a:normAutofit fontScale="70000" lnSpcReduction="20000"/>
              </a:bodyPr>
              <a:lstStyle/>
              <a:p>
                <a:pPr marL="0" indent="0">
                  <a:buNone/>
                </a:pPr>
                <a:r>
                  <a:rPr lang="en-IN" sz="2600" dirty="0"/>
                  <a:t>Consider a trigger </a:t>
                </a:r>
                <a14:m>
                  <m:oMath xmlns:m="http://schemas.openxmlformats.org/officeDocument/2006/math">
                    <m:r>
                      <a:rPr lang="en-IN" sz="2600" b="0" i="1" smtClean="0">
                        <a:latin typeface="Cambria Math" panose="02040503050406030204" pitchFamily="18" charset="0"/>
                      </a:rPr>
                      <m:t>𝑡𝑟</m:t>
                    </m:r>
                    <m:r>
                      <a:rPr lang="en-IN" sz="2600" b="0" i="1" smtClean="0">
                        <a:latin typeface="Cambria Math" panose="02040503050406030204" pitchFamily="18" charset="0"/>
                      </a:rPr>
                      <m:t>=</m:t>
                    </m:r>
                    <m:r>
                      <a:rPr lang="en-IN" sz="2600" b="0" i="1" smtClean="0">
                        <a:latin typeface="Cambria Math" panose="02040503050406030204" pitchFamily="18" charset="0"/>
                      </a:rPr>
                      <m:t>𝑓</m:t>
                    </m:r>
                    <m:r>
                      <a:rPr lang="en-IN" sz="2600" b="0" i="1" smtClean="0">
                        <a:latin typeface="Cambria Math" panose="02040503050406030204" pitchFamily="18" charset="0"/>
                      </a:rPr>
                      <m:t>(</m:t>
                    </m:r>
                    <m:r>
                      <a:rPr lang="en-IN" sz="2600" b="0" i="1" smtClean="0">
                        <a:latin typeface="Cambria Math" panose="02040503050406030204" pitchFamily="18" charset="0"/>
                      </a:rPr>
                      <m:t>𝑔</m:t>
                    </m:r>
                    <m:r>
                      <a:rPr lang="en-IN" sz="2600" b="0" i="1" smtClean="0">
                        <a:latin typeface="Cambria Math" panose="02040503050406030204" pitchFamily="18" charset="0"/>
                      </a:rPr>
                      <m:t>(</m:t>
                    </m:r>
                    <m:r>
                      <a:rPr lang="en-IN" sz="2600" b="0" i="1" smtClean="0">
                        <a:latin typeface="Cambria Math" panose="02040503050406030204" pitchFamily="18" charset="0"/>
                      </a:rPr>
                      <m:t>𝑥</m:t>
                    </m:r>
                    <m:r>
                      <a:rPr lang="en-IN" sz="2600" b="0" i="1" smtClean="0">
                        <a:latin typeface="Cambria Math" panose="02040503050406030204" pitchFamily="18" charset="0"/>
                      </a:rPr>
                      <m:t>),</m:t>
                    </m:r>
                    <m:r>
                      <a:rPr lang="en-IN" sz="2600" b="0" i="1" smtClean="0">
                        <a:latin typeface="Cambria Math" panose="02040503050406030204" pitchFamily="18" charset="0"/>
                      </a:rPr>
                      <m:t>𝑦</m:t>
                    </m:r>
                    <m:r>
                      <a:rPr lang="en-IN" sz="2600" b="0" i="1" smtClean="0">
                        <a:latin typeface="Cambria Math" panose="02040503050406030204" pitchFamily="18" charset="0"/>
                      </a:rPr>
                      <m:t>,</m:t>
                    </m:r>
                    <m:r>
                      <a:rPr lang="en-IN" sz="2600" b="0" i="1" smtClean="0">
                        <a:latin typeface="Cambria Math" panose="02040503050406030204" pitchFamily="18" charset="0"/>
                      </a:rPr>
                      <m:t>𝑥</m:t>
                    </m:r>
                    <m:r>
                      <a:rPr lang="en-IN" sz="2600" b="0" i="1" smtClean="0">
                        <a:latin typeface="Cambria Math" panose="02040503050406030204" pitchFamily="18" charset="0"/>
                      </a:rPr>
                      <m:t>)</m:t>
                    </m:r>
                  </m:oMath>
                </a14:m>
                <a:r>
                  <a:rPr lang="en-IN" sz="2600" dirty="0"/>
                  <a:t> and ground term </a:t>
                </a:r>
                <a14:m>
                  <m:oMath xmlns:m="http://schemas.openxmlformats.org/officeDocument/2006/math">
                    <m:r>
                      <m:rPr>
                        <m:sty m:val="p"/>
                      </m:rPr>
                      <a:rPr lang="en-IN" sz="2600" b="0" i="0" smtClean="0">
                        <a:latin typeface="Cambria Math" panose="02040503050406030204" pitchFamily="18" charset="0"/>
                      </a:rPr>
                      <m:t>gr</m:t>
                    </m:r>
                    <m:r>
                      <a:rPr lang="en-IN" sz="2600" b="0" i="0" smtClean="0">
                        <a:latin typeface="Cambria Math" panose="02040503050406030204" pitchFamily="18" charset="0"/>
                      </a:rPr>
                      <m:t>= </m:t>
                    </m:r>
                    <m:r>
                      <a:rPr lang="en-IN" sz="2600" i="1">
                        <a:latin typeface="Cambria Math" panose="02040503050406030204" pitchFamily="18" charset="0"/>
                      </a:rPr>
                      <m:t>𝑓</m:t>
                    </m:r>
                    <m:d>
                      <m:dPr>
                        <m:ctrlPr>
                          <a:rPr lang="en-IN" sz="2600" i="1">
                            <a:latin typeface="Cambria Math" panose="02040503050406030204" pitchFamily="18" charset="0"/>
                          </a:rPr>
                        </m:ctrlPr>
                      </m:dPr>
                      <m:e>
                        <m:r>
                          <a:rPr lang="en-IN" sz="2600" i="1">
                            <a:latin typeface="Cambria Math" panose="02040503050406030204" pitchFamily="18" charset="0"/>
                          </a:rPr>
                          <m:t>𝑔</m:t>
                        </m:r>
                        <m:d>
                          <m:dPr>
                            <m:ctrlPr>
                              <a:rPr lang="en-IN" sz="2600" i="1">
                                <a:latin typeface="Cambria Math" panose="02040503050406030204" pitchFamily="18" charset="0"/>
                              </a:rPr>
                            </m:ctrlPr>
                          </m:dPr>
                          <m:e>
                            <m:r>
                              <a:rPr lang="en-IN" sz="2600" i="1">
                                <a:latin typeface="Cambria Math" panose="02040503050406030204" pitchFamily="18" charset="0"/>
                              </a:rPr>
                              <m:t>𝑎</m:t>
                            </m:r>
                          </m:e>
                        </m:d>
                        <m:r>
                          <a:rPr lang="en-IN" sz="2600" i="1">
                            <a:latin typeface="Cambria Math" panose="02040503050406030204" pitchFamily="18" charset="0"/>
                          </a:rPr>
                          <m:t>,</m:t>
                        </m:r>
                        <m:r>
                          <a:rPr lang="en-IN" sz="2600" i="1">
                            <a:latin typeface="Cambria Math" panose="02040503050406030204" pitchFamily="18" charset="0"/>
                          </a:rPr>
                          <m:t>𝑏</m:t>
                        </m:r>
                        <m:r>
                          <a:rPr lang="en-IN" sz="2600" i="1">
                            <a:latin typeface="Cambria Math" panose="02040503050406030204" pitchFamily="18" charset="0"/>
                          </a:rPr>
                          <m:t>,</m:t>
                        </m:r>
                        <m:r>
                          <a:rPr lang="en-IN" sz="2600" i="1">
                            <a:latin typeface="Cambria Math" panose="02040503050406030204" pitchFamily="18" charset="0"/>
                          </a:rPr>
                          <m:t>𝑎</m:t>
                        </m:r>
                      </m:e>
                    </m:d>
                  </m:oMath>
                </a14:m>
                <a:endParaRPr lang="en-IN" sz="2600" b="0" i="1" dirty="0">
                  <a:latin typeface="Cambria Math" panose="02040503050406030204" pitchFamily="18" charset="0"/>
                </a:endParaRPr>
              </a:p>
              <a:p>
                <a:pPr marL="0" indent="0">
                  <a:buNone/>
                </a:pPr>
                <a:endParaRPr lang="en-IN" sz="26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𝐺</m:t>
                          </m:r>
                        </m:e>
                        <m:sup>
                          <m:r>
                            <a:rPr lang="en-IN" b="0" i="1" smtClean="0">
                              <a:latin typeface="Cambria Math" panose="02040503050406030204" pitchFamily="18" charset="0"/>
                            </a:rPr>
                            <m:t>′</m:t>
                          </m:r>
                        </m:sup>
                      </m:sSup>
                      <m:r>
                        <a:rPr lang="en-IN" b="0" i="1" smtClean="0">
                          <a:latin typeface="Cambria Math" panose="02040503050406030204" pitchFamily="18" charset="0"/>
                        </a:rPr>
                        <m:t>: </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𝑎</m:t>
                          </m:r>
                        </m:e>
                      </m:d>
                      <m:r>
                        <a:rPr lang="en-IN" b="0" i="1" smtClean="0">
                          <a:latin typeface="Cambria Math" panose="02040503050406030204" pitchFamily="18" charset="0"/>
                        </a:rPr>
                        <m:t>=</m:t>
                      </m:r>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𝑐</m:t>
                              </m:r>
                            </m:e>
                          </m:d>
                          <m:r>
                            <a:rPr lang="en-IN" b="0" i="1" smtClean="0">
                              <a:latin typeface="Cambria Math" panose="02040503050406030204" pitchFamily="18" charset="0"/>
                            </a:rPr>
                            <m:t>,</m:t>
                          </m:r>
                          <m:r>
                            <a:rPr lang="en-IN" b="0" i="1" smtClean="0">
                              <a:latin typeface="Cambria Math" panose="02040503050406030204" pitchFamily="18" charset="0"/>
                            </a:rPr>
                            <m:t>𝑑</m:t>
                          </m:r>
                          <m:r>
                            <a:rPr lang="en-IN" b="0" i="1" smtClean="0">
                              <a:latin typeface="Cambria Math" panose="02040503050406030204" pitchFamily="18" charset="0"/>
                            </a:rPr>
                            <m:t>,</m:t>
                          </m:r>
                          <m:r>
                            <a:rPr lang="en-IN" b="0" i="1" smtClean="0">
                              <a:latin typeface="Cambria Math" panose="02040503050406030204" pitchFamily="18" charset="0"/>
                            </a:rPr>
                            <m:t>𝑐</m:t>
                          </m:r>
                        </m:e>
                      </m:d>
                      <m:r>
                        <a:rPr lang="en-IN" b="0" i="1" smtClean="0">
                          <a:latin typeface="Cambria Math" panose="02040503050406030204" pitchFamily="18" charset="0"/>
                        </a:rPr>
                        <m:t>=</m:t>
                      </m:r>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m:t>
                      </m:r>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𝑏</m:t>
                          </m:r>
                        </m:e>
                      </m:d>
                    </m:oMath>
                  </m:oMathPara>
                </a14:m>
                <a:endParaRPr lang="en-IN" dirty="0"/>
              </a:p>
              <a:p>
                <a:pPr marL="0" indent="0">
                  <a:buNone/>
                </a:pPr>
                <a:r>
                  <a:rPr lang="en-IN" dirty="0"/>
                  <a:t>What would be the substitutions?</a:t>
                </a:r>
              </a:p>
              <a:p>
                <a:pPr marL="0" indent="0">
                  <a:buNone/>
                </a:pPr>
                <a:endParaRPr lang="en-IN" dirty="0"/>
              </a:p>
              <a:p>
                <a:pPr marL="0" indent="0">
                  <a:buNone/>
                </a:pPr>
                <a14:m>
                  <m:oMath xmlns:m="http://schemas.openxmlformats.org/officeDocument/2006/math">
                    <m:r>
                      <a:rPr lang="en-IN" sz="2800" i="1" smtClean="0">
                        <a:latin typeface="Cambria Math" panose="02040503050406030204" pitchFamily="18" charset="0"/>
                      </a:rPr>
                      <m:t>𝑓</m:t>
                    </m:r>
                    <m:d>
                      <m:dPr>
                        <m:ctrlPr>
                          <a:rPr lang="en-IN" sz="2800" i="1">
                            <a:latin typeface="Cambria Math" panose="02040503050406030204" pitchFamily="18" charset="0"/>
                          </a:rPr>
                        </m:ctrlPr>
                      </m:dPr>
                      <m:e>
                        <m:r>
                          <a:rPr lang="en-IN" sz="2800" i="1">
                            <a:latin typeface="Cambria Math" panose="02040503050406030204" pitchFamily="18" charset="0"/>
                          </a:rPr>
                          <m:t>𝑔</m:t>
                        </m:r>
                        <m:d>
                          <m:dPr>
                            <m:ctrlPr>
                              <a:rPr lang="en-IN" sz="2800" i="1">
                                <a:latin typeface="Cambria Math" panose="02040503050406030204" pitchFamily="18" charset="0"/>
                              </a:rPr>
                            </m:ctrlPr>
                          </m:dPr>
                          <m:e>
                            <m:r>
                              <a:rPr lang="en-IN" sz="2800" i="1">
                                <a:latin typeface="Cambria Math" panose="02040503050406030204" pitchFamily="18" charset="0"/>
                              </a:rPr>
                              <m:t>𝑎</m:t>
                            </m:r>
                          </m:e>
                        </m:d>
                        <m:r>
                          <a:rPr lang="en-IN" sz="2800" i="1">
                            <a:latin typeface="Cambria Math" panose="02040503050406030204" pitchFamily="18" charset="0"/>
                          </a:rPr>
                          <m:t>,</m:t>
                        </m:r>
                        <m:r>
                          <a:rPr lang="en-IN" sz="2800" i="1">
                            <a:latin typeface="Cambria Math" panose="02040503050406030204" pitchFamily="18" charset="0"/>
                          </a:rPr>
                          <m:t>𝑏</m:t>
                        </m:r>
                        <m:r>
                          <a:rPr lang="en-IN" sz="2800" i="1">
                            <a:latin typeface="Cambria Math" panose="02040503050406030204" pitchFamily="18" charset="0"/>
                          </a:rPr>
                          <m:t>,</m:t>
                        </m:r>
                        <m:r>
                          <a:rPr lang="en-IN" sz="2800" i="1">
                            <a:latin typeface="Cambria Math" panose="02040503050406030204" pitchFamily="18" charset="0"/>
                          </a:rPr>
                          <m:t>𝑎</m:t>
                        </m:r>
                      </m:e>
                    </m:d>
                  </m:oMath>
                </a14:m>
                <a:r>
                  <a:rPr lang="en-IN" dirty="0"/>
                  <a:t> matches with </a:t>
                </a:r>
                <a14:m>
                  <m:oMath xmlns:m="http://schemas.openxmlformats.org/officeDocument/2006/math">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e>
                    </m:d>
                  </m:oMath>
                </a14:m>
                <a:endParaRPr lang="en-IN" b="0" dirty="0"/>
              </a:p>
              <a:p>
                <a:pPr marL="0" indent="0">
                  <a:buNone/>
                </a:pPr>
                <a:r>
                  <a:rPr lang="en-IN" dirty="0"/>
                  <a:t>Therefore, the substitution is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 </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𝑏</m:t>
                    </m:r>
                  </m:oMath>
                </a14:m>
                <a:endParaRPr lang="en-IN" dirty="0"/>
              </a:p>
              <a:p>
                <a:pPr marL="0" indent="0">
                  <a:lnSpc>
                    <a:spcPct val="120000"/>
                  </a:lnSpc>
                  <a:buNone/>
                </a:pPr>
                <a14:m>
                  <m:oMath xmlns:m="http://schemas.openxmlformats.org/officeDocument/2006/math">
                    <m:r>
                      <a:rPr lang="en-IN" sz="2800" i="1" smtClean="0">
                        <a:latin typeface="Cambria Math" panose="02040503050406030204" pitchFamily="18" charset="0"/>
                      </a:rPr>
                      <m:t>𝑓</m:t>
                    </m:r>
                    <m:d>
                      <m:dPr>
                        <m:ctrlPr>
                          <a:rPr lang="en-IN" sz="2800" i="1">
                            <a:latin typeface="Cambria Math" panose="02040503050406030204" pitchFamily="18" charset="0"/>
                          </a:rPr>
                        </m:ctrlPr>
                      </m:dPr>
                      <m:e>
                        <m:r>
                          <a:rPr lang="en-IN" sz="2800" i="1">
                            <a:latin typeface="Cambria Math" panose="02040503050406030204" pitchFamily="18" charset="0"/>
                          </a:rPr>
                          <m:t>𝑔</m:t>
                        </m:r>
                        <m:d>
                          <m:dPr>
                            <m:ctrlPr>
                              <a:rPr lang="en-IN" sz="2800" i="1">
                                <a:latin typeface="Cambria Math" panose="02040503050406030204" pitchFamily="18" charset="0"/>
                              </a:rPr>
                            </m:ctrlPr>
                          </m:dPr>
                          <m:e>
                            <m:r>
                              <a:rPr lang="en-IN" sz="2800" i="1">
                                <a:latin typeface="Cambria Math" panose="02040503050406030204" pitchFamily="18" charset="0"/>
                              </a:rPr>
                              <m:t>𝑎</m:t>
                            </m:r>
                          </m:e>
                        </m:d>
                        <m:r>
                          <a:rPr lang="en-IN" sz="2800" i="1">
                            <a:latin typeface="Cambria Math" panose="02040503050406030204" pitchFamily="18" charset="0"/>
                          </a:rPr>
                          <m:t>,</m:t>
                        </m:r>
                        <m:r>
                          <a:rPr lang="en-IN" sz="2800" i="1">
                            <a:latin typeface="Cambria Math" panose="02040503050406030204" pitchFamily="18" charset="0"/>
                          </a:rPr>
                          <m:t>𝑏</m:t>
                        </m:r>
                        <m:r>
                          <a:rPr lang="en-IN" sz="2800" i="1">
                            <a:latin typeface="Cambria Math" panose="02040503050406030204" pitchFamily="18" charset="0"/>
                          </a:rPr>
                          <m:t>,</m:t>
                        </m:r>
                        <m:r>
                          <a:rPr lang="en-IN" sz="2800" i="1">
                            <a:latin typeface="Cambria Math" panose="02040503050406030204" pitchFamily="18" charset="0"/>
                          </a:rPr>
                          <m:t>𝑎</m:t>
                        </m:r>
                      </m:e>
                    </m:d>
                  </m:oMath>
                </a14:m>
                <a:r>
                  <a:rPr lang="en-IN" dirty="0"/>
                  <a:t> </a:t>
                </a:r>
                <a14:m>
                  <m:oMath xmlns:m="http://schemas.openxmlformats.org/officeDocument/2006/math">
                    <m:r>
                      <a:rPr lang="en-IN" b="0" i="1" dirty="0" smtClean="0">
                        <a:latin typeface="Cambria Math" panose="02040503050406030204" pitchFamily="18" charset="0"/>
                      </a:rPr>
                      <m:t>=</m:t>
                    </m:r>
                    <m:r>
                      <a:rPr lang="en-IN" b="0" i="1" dirty="0" smtClean="0">
                        <a:latin typeface="Cambria Math" panose="02040503050406030204" pitchFamily="18" charset="0"/>
                      </a:rPr>
                      <m:t>𝑓</m:t>
                    </m:r>
                    <m:r>
                      <a:rPr lang="en-IN" b="0" i="1" dirty="0" smtClean="0">
                        <a:latin typeface="Cambria Math" panose="02040503050406030204" pitchFamily="18" charset="0"/>
                      </a:rPr>
                      <m:t>(</m:t>
                    </m:r>
                    <m:r>
                      <a:rPr lang="en-IN" b="0" i="1" dirty="0" smtClean="0">
                        <a:latin typeface="Cambria Math" panose="02040503050406030204" pitchFamily="18" charset="0"/>
                      </a:rPr>
                      <m:t>𝑔</m:t>
                    </m:r>
                    <m:d>
                      <m:dPr>
                        <m:ctrlPr>
                          <a:rPr lang="en-IN" b="0" i="1" dirty="0" smtClean="0">
                            <a:latin typeface="Cambria Math" panose="02040503050406030204" pitchFamily="18" charset="0"/>
                          </a:rPr>
                        </m:ctrlPr>
                      </m:dPr>
                      <m:e>
                        <m:r>
                          <a:rPr lang="en-IN" b="0" i="1" dirty="0" smtClean="0">
                            <a:latin typeface="Cambria Math" panose="02040503050406030204" pitchFamily="18" charset="0"/>
                          </a:rPr>
                          <m:t>𝑏</m:t>
                        </m:r>
                      </m:e>
                    </m:d>
                    <m:r>
                      <a:rPr lang="en-IN" b="0" i="1" dirty="0" smtClean="0">
                        <a:latin typeface="Cambria Math" panose="02040503050406030204" pitchFamily="18" charset="0"/>
                      </a:rPr>
                      <m:t>,</m:t>
                    </m:r>
                    <m:r>
                      <a:rPr lang="en-IN" b="0" i="1" dirty="0" smtClean="0">
                        <a:latin typeface="Cambria Math" panose="02040503050406030204" pitchFamily="18" charset="0"/>
                      </a:rPr>
                      <m:t>𝑏</m:t>
                    </m:r>
                    <m:r>
                      <a:rPr lang="en-IN" b="0" i="1" dirty="0" smtClean="0">
                        <a:latin typeface="Cambria Math" panose="02040503050406030204" pitchFamily="18" charset="0"/>
                      </a:rPr>
                      <m:t>,</m:t>
                    </m:r>
                    <m:r>
                      <a:rPr lang="en-IN" b="0" i="1" dirty="0" smtClean="0">
                        <a:latin typeface="Cambria Math" panose="02040503050406030204" pitchFamily="18" charset="0"/>
                      </a:rPr>
                      <m:t>𝑎</m:t>
                    </m:r>
                    <m:r>
                      <a:rPr lang="en-IN" b="0" i="1" dirty="0" smtClean="0">
                        <a:latin typeface="Cambria Math" panose="02040503050406030204" pitchFamily="18" charset="0"/>
                      </a:rPr>
                      <m:t>)</m:t>
                    </m:r>
                  </m:oMath>
                </a14:m>
                <a:r>
                  <a:rPr lang="en-IN" dirty="0"/>
                  <a:t> because </a:t>
                </a:r>
                <a14:m>
                  <m:oMath xmlns:m="http://schemas.openxmlformats.org/officeDocument/2006/math">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m:t>
                    </m:r>
                    <m:r>
                      <a:rPr lang="en-IN" b="0" i="1" smtClean="0">
                        <a:latin typeface="Cambria Math" panose="02040503050406030204" pitchFamily="18" charset="0"/>
                      </a:rPr>
                      <m:t>𝑔</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oMath>
                </a14:m>
                <a:r>
                  <a:rPr lang="en-IN" dirty="0"/>
                  <a:t>; however, it doesn’t match with </a:t>
                </a:r>
                <a14:m>
                  <m:oMath xmlns:m="http://schemas.openxmlformats.org/officeDocument/2006/math">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𝑥</m:t>
                            </m:r>
                          </m:e>
                        </m:d>
                        <m:r>
                          <a:rPr lang="en-IN" i="1">
                            <a:latin typeface="Cambria Math" panose="02040503050406030204" pitchFamily="18" charset="0"/>
                          </a:rPr>
                          <m:t>,</m:t>
                        </m:r>
                        <m:r>
                          <a:rPr lang="en-IN" i="1">
                            <a:latin typeface="Cambria Math" panose="02040503050406030204" pitchFamily="18" charset="0"/>
                          </a:rPr>
                          <m:t>𝑦</m:t>
                        </m:r>
                        <m:r>
                          <a:rPr lang="en-IN" i="1">
                            <a:latin typeface="Cambria Math" panose="02040503050406030204" pitchFamily="18" charset="0"/>
                          </a:rPr>
                          <m:t>,</m:t>
                        </m:r>
                        <m:r>
                          <a:rPr lang="en-IN" i="1">
                            <a:latin typeface="Cambria Math" panose="02040503050406030204" pitchFamily="18" charset="0"/>
                          </a:rPr>
                          <m:t>𝑥</m:t>
                        </m:r>
                      </m:e>
                    </m:d>
                  </m:oMath>
                </a14:m>
                <a:r>
                  <a:rPr lang="en-IN" dirty="0"/>
                  <a:t> because </a:t>
                </a:r>
                <a14:m>
                  <m:oMath xmlns:m="http://schemas.openxmlformats.org/officeDocument/2006/math">
                    <m:r>
                      <a:rPr lang="en-IN" b="0" i="1" smtClean="0">
                        <a:latin typeface="Cambria Math" panose="02040503050406030204" pitchFamily="18" charset="0"/>
                      </a:rPr>
                      <m:t>𝑏</m:t>
                    </m:r>
                  </m:oMath>
                </a14:m>
                <a:r>
                  <a:rPr lang="en-IN" dirty="0"/>
                  <a:t> and </a:t>
                </a:r>
                <a14:m>
                  <m:oMath xmlns:m="http://schemas.openxmlformats.org/officeDocument/2006/math">
                    <m:r>
                      <a:rPr lang="en-IN" b="0" i="1" smtClean="0">
                        <a:latin typeface="Cambria Math" panose="02040503050406030204" pitchFamily="18" charset="0"/>
                      </a:rPr>
                      <m:t>𝑎</m:t>
                    </m:r>
                  </m:oMath>
                </a14:m>
                <a:r>
                  <a:rPr lang="en-IN" dirty="0"/>
                  <a:t> are not known to be equal</a:t>
                </a:r>
              </a:p>
              <a:p>
                <a:pPr marL="0" indent="0">
                  <a:buNone/>
                </a:pPr>
                <a:endParaRPr lang="en-IN" b="0" i="1" dirty="0">
                  <a:latin typeface="Cambria Math" panose="02040503050406030204" pitchFamily="18" charset="0"/>
                </a:endParaRPr>
              </a:p>
              <a:p>
                <a:pPr marL="0" indent="0">
                  <a:buNone/>
                </a:pPr>
                <a14:m>
                  <m:oMath xmlns:m="http://schemas.openxmlformats.org/officeDocument/2006/math">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𝑎</m:t>
                        </m:r>
                      </m:e>
                    </m:d>
                    <m:r>
                      <a:rPr lang="en-IN" i="1">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𝑐</m:t>
                            </m:r>
                          </m:e>
                        </m:d>
                        <m:r>
                          <a:rPr lang="en-IN" i="1">
                            <a:latin typeface="Cambria Math" panose="02040503050406030204" pitchFamily="18" charset="0"/>
                          </a:rPr>
                          <m:t>,</m:t>
                        </m:r>
                        <m:r>
                          <a:rPr lang="en-IN" i="1">
                            <a:latin typeface="Cambria Math" panose="02040503050406030204" pitchFamily="18" charset="0"/>
                          </a:rPr>
                          <m:t>𝑑</m:t>
                        </m:r>
                        <m:r>
                          <a:rPr lang="en-IN" i="1">
                            <a:latin typeface="Cambria Math" panose="02040503050406030204" pitchFamily="18" charset="0"/>
                          </a:rPr>
                          <m:t>,</m:t>
                        </m:r>
                        <m:r>
                          <a:rPr lang="en-IN" i="1">
                            <a:latin typeface="Cambria Math" panose="02040503050406030204" pitchFamily="18" charset="0"/>
                          </a:rPr>
                          <m:t>𝑐</m:t>
                        </m:r>
                      </m:e>
                    </m:d>
                  </m:oMath>
                </a14:m>
                <a:r>
                  <a:rPr lang="en-IN" dirty="0"/>
                  <a:t> because both of them are equal to </a:t>
                </a:r>
                <a14:m>
                  <m:oMath xmlns:m="http://schemas.openxmlformats.org/officeDocument/2006/math">
                    <m:r>
                      <a:rPr lang="en-IN" b="0" i="1" smtClean="0">
                        <a:latin typeface="Cambria Math" panose="02040503050406030204" pitchFamily="18" charset="0"/>
                      </a:rPr>
                      <m:t>𝑒</m:t>
                    </m:r>
                  </m:oMath>
                </a14:m>
                <a:endParaRPr lang="en-IN" b="0" dirty="0"/>
              </a:p>
              <a:p>
                <a:pPr marL="0" indent="0">
                  <a:buNone/>
                </a:pPr>
                <a14:m>
                  <m:oMath xmlns:m="http://schemas.openxmlformats.org/officeDocument/2006/math">
                    <m:r>
                      <a:rPr lang="en-IN" i="1" smtClean="0">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𝑐</m:t>
                            </m:r>
                          </m:e>
                        </m:d>
                        <m:r>
                          <a:rPr lang="en-IN" i="1">
                            <a:latin typeface="Cambria Math" panose="02040503050406030204" pitchFamily="18" charset="0"/>
                          </a:rPr>
                          <m:t>,</m:t>
                        </m:r>
                        <m:r>
                          <a:rPr lang="en-IN" i="1">
                            <a:latin typeface="Cambria Math" panose="02040503050406030204" pitchFamily="18" charset="0"/>
                          </a:rPr>
                          <m:t>𝑑</m:t>
                        </m:r>
                        <m:r>
                          <a:rPr lang="en-IN" i="1">
                            <a:latin typeface="Cambria Math" panose="02040503050406030204" pitchFamily="18" charset="0"/>
                          </a:rPr>
                          <m:t>,</m:t>
                        </m:r>
                        <m:r>
                          <a:rPr lang="en-IN" i="1">
                            <a:latin typeface="Cambria Math" panose="02040503050406030204" pitchFamily="18" charset="0"/>
                          </a:rPr>
                          <m:t>𝑐</m:t>
                        </m:r>
                      </m:e>
                    </m:d>
                  </m:oMath>
                </a14:m>
                <a:r>
                  <a:rPr lang="en-IN" dirty="0"/>
                  <a:t> matches with </a:t>
                </a:r>
                <a14:m>
                  <m:oMath xmlns:m="http://schemas.openxmlformats.org/officeDocument/2006/math">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𝑥</m:t>
                            </m:r>
                          </m:e>
                        </m:d>
                        <m:r>
                          <a:rPr lang="en-IN" i="1">
                            <a:latin typeface="Cambria Math" panose="02040503050406030204" pitchFamily="18" charset="0"/>
                          </a:rPr>
                          <m:t>,</m:t>
                        </m:r>
                        <m:r>
                          <a:rPr lang="en-IN" i="1">
                            <a:latin typeface="Cambria Math" panose="02040503050406030204" pitchFamily="18" charset="0"/>
                          </a:rPr>
                          <m:t>𝑦</m:t>
                        </m:r>
                        <m:r>
                          <a:rPr lang="en-IN" i="1">
                            <a:latin typeface="Cambria Math" panose="02040503050406030204" pitchFamily="18" charset="0"/>
                          </a:rPr>
                          <m:t>,</m:t>
                        </m:r>
                        <m:r>
                          <a:rPr lang="en-IN" i="1">
                            <a:latin typeface="Cambria Math" panose="02040503050406030204" pitchFamily="18" charset="0"/>
                          </a:rPr>
                          <m:t>𝑥</m:t>
                        </m:r>
                      </m:e>
                    </m:d>
                  </m:oMath>
                </a14:m>
                <a:endParaRPr lang="en-IN" dirty="0"/>
              </a:p>
              <a:p>
                <a:pPr marL="0" indent="0">
                  <a:buNone/>
                </a:pPr>
                <a:r>
                  <a:rPr lang="en-IN" dirty="0"/>
                  <a:t>Therefore, the additional substitution is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 </m:t>
                    </m:r>
                    <m:r>
                      <a:rPr lang="en-IN" b="0" i="1" smtClean="0">
                        <a:latin typeface="Cambria Math" panose="02040503050406030204" pitchFamily="18" charset="0"/>
                      </a:rPr>
                      <m:t>𝑑</m:t>
                    </m:r>
                    <m:r>
                      <a:rPr lang="en-IN" b="0" i="1" smtClean="0">
                        <a:latin typeface="Cambria Math" panose="02040503050406030204" pitchFamily="18" charset="0"/>
                      </a:rPr>
                      <m:t>=</m:t>
                    </m:r>
                    <m:r>
                      <a:rPr lang="en-IN" b="0" i="1" smtClean="0">
                        <a:latin typeface="Cambria Math" panose="02040503050406030204" pitchFamily="18" charset="0"/>
                      </a:rPr>
                      <m:t>𝑦</m:t>
                    </m:r>
                  </m:oMath>
                </a14:m>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8739B0D3-BC5D-B8B3-922B-33A0F4BA82B2}"/>
                  </a:ext>
                </a:extLst>
              </p:cNvPr>
              <p:cNvSpPr>
                <a:spLocks noGrp="1" noRot="1" noChangeAspect="1" noMove="1" noResize="1" noEditPoints="1" noAdjustHandles="1" noChangeArrowheads="1" noChangeShapeType="1" noTextEdit="1"/>
              </p:cNvSpPr>
              <p:nvPr>
                <p:ph idx="1"/>
              </p:nvPr>
            </p:nvSpPr>
            <p:spPr>
              <a:blipFill>
                <a:blip r:embed="rId2"/>
                <a:stretch>
                  <a:fillRect l="-638" t="-2241" b="-2521"/>
                </a:stretch>
              </a:blipFill>
            </p:spPr>
            <p:txBody>
              <a:bodyPr/>
              <a:lstStyle/>
              <a:p>
                <a:r>
                  <a:rPr lang="en-IN">
                    <a:noFill/>
                  </a:rPr>
                  <a:t> </a:t>
                </a:r>
              </a:p>
            </p:txBody>
          </p:sp>
        </mc:Fallback>
      </mc:AlternateContent>
    </p:spTree>
    <p:extLst>
      <p:ext uri="{BB962C8B-B14F-4D97-AF65-F5344CB8AC3E}">
        <p14:creationId xmlns:p14="http://schemas.microsoft.com/office/powerpoint/2010/main" val="8427203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383DC-4183-8D80-659B-6A63A4BE474F}"/>
              </a:ext>
            </a:extLst>
          </p:cNvPr>
          <p:cNvSpPr>
            <a:spLocks noGrp="1"/>
          </p:cNvSpPr>
          <p:nvPr>
            <p:ph type="title"/>
          </p:nvPr>
        </p:nvSpPr>
        <p:spPr/>
        <p:txBody>
          <a:bodyPr/>
          <a:lstStyle/>
          <a:p>
            <a:r>
              <a:rPr lang="en-IN" dirty="0"/>
              <a:t>Matching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39B0D3-BC5D-B8B3-922B-33A0F4BA82B2}"/>
                  </a:ext>
                </a:extLst>
              </p:cNvPr>
              <p:cNvSpPr>
                <a:spLocks noGrp="1"/>
              </p:cNvSpPr>
              <p:nvPr>
                <p:ph idx="1"/>
              </p:nvPr>
            </p:nvSpPr>
            <p:spPr/>
            <p:txBody>
              <a:bodyPr/>
              <a:lstStyle/>
              <a:p>
                <a:pPr marL="0" indent="0">
                  <a:buNone/>
                </a:pPr>
                <a:r>
                  <a:rPr lang="en-IN" sz="2600" dirty="0"/>
                  <a:t>Consider a trigger </a:t>
                </a:r>
                <a14:m>
                  <m:oMath xmlns:m="http://schemas.openxmlformats.org/officeDocument/2006/math">
                    <m:r>
                      <a:rPr lang="en-IN" sz="2600" b="0" i="1" smtClean="0">
                        <a:latin typeface="Cambria Math" panose="02040503050406030204" pitchFamily="18" charset="0"/>
                      </a:rPr>
                      <m:t>𝑡𝑟</m:t>
                    </m:r>
                    <m:r>
                      <a:rPr lang="en-IN" sz="2600" b="0" i="1" smtClean="0">
                        <a:latin typeface="Cambria Math" panose="02040503050406030204" pitchFamily="18" charset="0"/>
                      </a:rPr>
                      <m:t>=</m:t>
                    </m:r>
                    <m:r>
                      <a:rPr lang="en-IN" sz="2600" b="0" i="1" smtClean="0">
                        <a:latin typeface="Cambria Math" panose="02040503050406030204" pitchFamily="18" charset="0"/>
                      </a:rPr>
                      <m:t>𝑓</m:t>
                    </m:r>
                    <m:r>
                      <a:rPr lang="en-IN" sz="2600" b="0" i="1" smtClean="0">
                        <a:latin typeface="Cambria Math" panose="02040503050406030204" pitchFamily="18" charset="0"/>
                      </a:rPr>
                      <m:t>(</m:t>
                    </m:r>
                    <m:r>
                      <a:rPr lang="en-IN" sz="2600" b="0" i="1" smtClean="0">
                        <a:latin typeface="Cambria Math" panose="02040503050406030204" pitchFamily="18" charset="0"/>
                      </a:rPr>
                      <m:t>𝑔</m:t>
                    </m:r>
                    <m:r>
                      <a:rPr lang="en-IN" sz="2600" b="0" i="1" smtClean="0">
                        <a:latin typeface="Cambria Math" panose="02040503050406030204" pitchFamily="18" charset="0"/>
                      </a:rPr>
                      <m:t>(</m:t>
                    </m:r>
                    <m:r>
                      <a:rPr lang="en-IN" sz="2600" b="0" i="1" smtClean="0">
                        <a:latin typeface="Cambria Math" panose="02040503050406030204" pitchFamily="18" charset="0"/>
                      </a:rPr>
                      <m:t>𝑥</m:t>
                    </m:r>
                    <m:r>
                      <a:rPr lang="en-IN" sz="2600" b="0" i="1" smtClean="0">
                        <a:latin typeface="Cambria Math" panose="02040503050406030204" pitchFamily="18" charset="0"/>
                      </a:rPr>
                      <m:t>),</m:t>
                    </m:r>
                    <m:r>
                      <a:rPr lang="en-IN" sz="2600" b="0" i="1" smtClean="0">
                        <a:latin typeface="Cambria Math" panose="02040503050406030204" pitchFamily="18" charset="0"/>
                      </a:rPr>
                      <m:t>𝑦</m:t>
                    </m:r>
                    <m:r>
                      <a:rPr lang="en-IN" sz="2600" b="0" i="1" smtClean="0">
                        <a:latin typeface="Cambria Math" panose="02040503050406030204" pitchFamily="18" charset="0"/>
                      </a:rPr>
                      <m:t>,</m:t>
                    </m:r>
                    <m:r>
                      <a:rPr lang="en-IN" sz="2600" b="0" i="1" smtClean="0">
                        <a:latin typeface="Cambria Math" panose="02040503050406030204" pitchFamily="18" charset="0"/>
                      </a:rPr>
                      <m:t>𝑥</m:t>
                    </m:r>
                    <m:r>
                      <a:rPr lang="en-IN" sz="2600" b="0" i="1" smtClean="0">
                        <a:latin typeface="Cambria Math" panose="02040503050406030204" pitchFamily="18" charset="0"/>
                      </a:rPr>
                      <m:t>)</m:t>
                    </m:r>
                  </m:oMath>
                </a14:m>
                <a:r>
                  <a:rPr lang="en-IN" sz="2600" dirty="0"/>
                  <a:t> and ground term </a:t>
                </a:r>
                <a14:m>
                  <m:oMath xmlns:m="http://schemas.openxmlformats.org/officeDocument/2006/math">
                    <m:r>
                      <m:rPr>
                        <m:sty m:val="p"/>
                      </m:rPr>
                      <a:rPr lang="en-IN" sz="2600" b="0" i="0" smtClean="0">
                        <a:latin typeface="Cambria Math" panose="02040503050406030204" pitchFamily="18" charset="0"/>
                      </a:rPr>
                      <m:t>gr</m:t>
                    </m:r>
                    <m:r>
                      <a:rPr lang="en-IN" sz="2600" b="0" i="0" smtClean="0">
                        <a:latin typeface="Cambria Math" panose="02040503050406030204" pitchFamily="18" charset="0"/>
                      </a:rPr>
                      <m:t>= </m:t>
                    </m:r>
                    <m:r>
                      <a:rPr lang="en-IN" sz="2600" i="1">
                        <a:latin typeface="Cambria Math" panose="02040503050406030204" pitchFamily="18" charset="0"/>
                      </a:rPr>
                      <m:t>𝑓</m:t>
                    </m:r>
                    <m:d>
                      <m:dPr>
                        <m:ctrlPr>
                          <a:rPr lang="en-IN" sz="2600" i="1">
                            <a:latin typeface="Cambria Math" panose="02040503050406030204" pitchFamily="18" charset="0"/>
                          </a:rPr>
                        </m:ctrlPr>
                      </m:dPr>
                      <m:e>
                        <m:r>
                          <a:rPr lang="en-IN" sz="2600" i="1">
                            <a:latin typeface="Cambria Math" panose="02040503050406030204" pitchFamily="18" charset="0"/>
                          </a:rPr>
                          <m:t>𝑔</m:t>
                        </m:r>
                        <m:d>
                          <m:dPr>
                            <m:ctrlPr>
                              <a:rPr lang="en-IN" sz="2600" i="1">
                                <a:latin typeface="Cambria Math" panose="02040503050406030204" pitchFamily="18" charset="0"/>
                              </a:rPr>
                            </m:ctrlPr>
                          </m:dPr>
                          <m:e>
                            <m:r>
                              <a:rPr lang="en-IN" sz="2600" i="1">
                                <a:latin typeface="Cambria Math" panose="02040503050406030204" pitchFamily="18" charset="0"/>
                              </a:rPr>
                              <m:t>𝑎</m:t>
                            </m:r>
                          </m:e>
                        </m:d>
                        <m:r>
                          <a:rPr lang="en-IN" sz="2600" i="1">
                            <a:latin typeface="Cambria Math" panose="02040503050406030204" pitchFamily="18" charset="0"/>
                          </a:rPr>
                          <m:t>,</m:t>
                        </m:r>
                        <m:r>
                          <a:rPr lang="en-IN" sz="2600" i="1">
                            <a:latin typeface="Cambria Math" panose="02040503050406030204" pitchFamily="18" charset="0"/>
                          </a:rPr>
                          <m:t>𝑏</m:t>
                        </m:r>
                        <m:r>
                          <a:rPr lang="en-IN" sz="2600" i="1">
                            <a:latin typeface="Cambria Math" panose="02040503050406030204" pitchFamily="18" charset="0"/>
                          </a:rPr>
                          <m:t>,</m:t>
                        </m:r>
                        <m:r>
                          <a:rPr lang="en-IN" sz="2600" i="1">
                            <a:latin typeface="Cambria Math" panose="02040503050406030204" pitchFamily="18" charset="0"/>
                          </a:rPr>
                          <m:t>𝑎</m:t>
                        </m:r>
                      </m:e>
                    </m:d>
                  </m:oMath>
                </a14:m>
                <a:endParaRPr lang="en-IN" sz="2600" b="0" i="1" dirty="0">
                  <a:latin typeface="Cambria Math" panose="02040503050406030204" pitchFamily="18" charset="0"/>
                </a:endParaRPr>
              </a:p>
              <a:p>
                <a:pPr marL="0" indent="0">
                  <a:buNone/>
                </a:pPr>
                <a:endParaRPr lang="en-IN" sz="26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𝐺</m:t>
                          </m:r>
                        </m:e>
                        <m:sup>
                          <m:r>
                            <a:rPr lang="en-IN" b="0" i="1" smtClean="0">
                              <a:latin typeface="Cambria Math" panose="02040503050406030204" pitchFamily="18" charset="0"/>
                            </a:rPr>
                            <m:t>′</m:t>
                          </m:r>
                        </m:sup>
                      </m:sSup>
                      <m:r>
                        <a:rPr lang="en-IN" b="0" i="1" smtClean="0">
                          <a:latin typeface="Cambria Math" panose="02040503050406030204" pitchFamily="18" charset="0"/>
                        </a:rPr>
                        <m:t>: </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𝑎</m:t>
                          </m:r>
                        </m:e>
                      </m:d>
                      <m:r>
                        <a:rPr lang="en-IN" b="0" i="1" smtClean="0">
                          <a:latin typeface="Cambria Math" panose="02040503050406030204" pitchFamily="18" charset="0"/>
                        </a:rPr>
                        <m:t>=</m:t>
                      </m:r>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m:t>
                      </m:r>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𝑏</m:t>
                              </m:r>
                            </m:e>
                          </m:d>
                        </m:e>
                      </m:d>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𝑔</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oMath>
                  </m:oMathPara>
                </a14:m>
                <a:endParaRPr lang="en-IN" dirty="0"/>
              </a:p>
              <a:p>
                <a:pPr marL="0" indent="0">
                  <a:buNone/>
                </a:pPr>
                <a:r>
                  <a:rPr lang="en-IN" dirty="0"/>
                  <a:t>What would be the substitutions?</a:t>
                </a:r>
              </a:p>
            </p:txBody>
          </p:sp>
        </mc:Choice>
        <mc:Fallback xmlns="">
          <p:sp>
            <p:nvSpPr>
              <p:cNvPr id="3" name="Content Placeholder 2">
                <a:extLst>
                  <a:ext uri="{FF2B5EF4-FFF2-40B4-BE49-F238E27FC236}">
                    <a16:creationId xmlns:a16="http://schemas.microsoft.com/office/drawing/2014/main" id="{8739B0D3-BC5D-B8B3-922B-33A0F4BA82B2}"/>
                  </a:ext>
                </a:extLst>
              </p:cNvPr>
              <p:cNvSpPr>
                <a:spLocks noGrp="1" noRot="1" noChangeAspect="1" noMove="1" noResize="1" noEditPoints="1" noAdjustHandles="1" noChangeArrowheads="1" noChangeShapeType="1" noTextEdit="1"/>
              </p:cNvSpPr>
              <p:nvPr>
                <p:ph idx="1"/>
              </p:nvPr>
            </p:nvSpPr>
            <p:spPr>
              <a:blipFill>
                <a:blip r:embed="rId2"/>
                <a:stretch>
                  <a:fillRect l="-1217" t="-1961"/>
                </a:stretch>
              </a:blipFill>
            </p:spPr>
            <p:txBody>
              <a:bodyPr/>
              <a:lstStyle/>
              <a:p>
                <a:r>
                  <a:rPr lang="en-IN">
                    <a:noFill/>
                  </a:rPr>
                  <a:t> </a:t>
                </a:r>
              </a:p>
            </p:txBody>
          </p:sp>
        </mc:Fallback>
      </mc:AlternateContent>
    </p:spTree>
    <p:extLst>
      <p:ext uri="{BB962C8B-B14F-4D97-AF65-F5344CB8AC3E}">
        <p14:creationId xmlns:p14="http://schemas.microsoft.com/office/powerpoint/2010/main" val="4989344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383DC-4183-8D80-659B-6A63A4BE474F}"/>
              </a:ext>
            </a:extLst>
          </p:cNvPr>
          <p:cNvSpPr>
            <a:spLocks noGrp="1"/>
          </p:cNvSpPr>
          <p:nvPr>
            <p:ph type="title"/>
          </p:nvPr>
        </p:nvSpPr>
        <p:spPr/>
        <p:txBody>
          <a:bodyPr/>
          <a:lstStyle/>
          <a:p>
            <a:r>
              <a:rPr lang="en-IN" dirty="0"/>
              <a:t>Matching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39B0D3-BC5D-B8B3-922B-33A0F4BA82B2}"/>
                  </a:ext>
                </a:extLst>
              </p:cNvPr>
              <p:cNvSpPr>
                <a:spLocks noGrp="1"/>
              </p:cNvSpPr>
              <p:nvPr>
                <p:ph idx="1"/>
              </p:nvPr>
            </p:nvSpPr>
            <p:spPr/>
            <p:txBody>
              <a:bodyPr>
                <a:normAutofit fontScale="85000" lnSpcReduction="10000"/>
              </a:bodyPr>
              <a:lstStyle/>
              <a:p>
                <a:pPr marL="0" indent="0">
                  <a:buNone/>
                </a:pPr>
                <a:r>
                  <a:rPr lang="en-IN" sz="2600" dirty="0"/>
                  <a:t>Consider a trigger </a:t>
                </a:r>
                <a14:m>
                  <m:oMath xmlns:m="http://schemas.openxmlformats.org/officeDocument/2006/math">
                    <m:r>
                      <a:rPr lang="en-IN" sz="2600" b="0" i="1" smtClean="0">
                        <a:latin typeface="Cambria Math" panose="02040503050406030204" pitchFamily="18" charset="0"/>
                      </a:rPr>
                      <m:t>𝑡𝑟</m:t>
                    </m:r>
                    <m:r>
                      <a:rPr lang="en-IN" sz="2600" b="0" i="1" smtClean="0">
                        <a:latin typeface="Cambria Math" panose="02040503050406030204" pitchFamily="18" charset="0"/>
                      </a:rPr>
                      <m:t>=</m:t>
                    </m:r>
                    <m:r>
                      <a:rPr lang="en-IN" sz="2600" b="0" i="1" smtClean="0">
                        <a:latin typeface="Cambria Math" panose="02040503050406030204" pitchFamily="18" charset="0"/>
                      </a:rPr>
                      <m:t>𝑓</m:t>
                    </m:r>
                    <m:r>
                      <a:rPr lang="en-IN" sz="2600" b="0" i="1" smtClean="0">
                        <a:latin typeface="Cambria Math" panose="02040503050406030204" pitchFamily="18" charset="0"/>
                      </a:rPr>
                      <m:t>(</m:t>
                    </m:r>
                    <m:r>
                      <a:rPr lang="en-IN" sz="2600" b="0" i="1" smtClean="0">
                        <a:latin typeface="Cambria Math" panose="02040503050406030204" pitchFamily="18" charset="0"/>
                      </a:rPr>
                      <m:t>𝑔</m:t>
                    </m:r>
                    <m:r>
                      <a:rPr lang="en-IN" sz="2600" b="0" i="1" smtClean="0">
                        <a:latin typeface="Cambria Math" panose="02040503050406030204" pitchFamily="18" charset="0"/>
                      </a:rPr>
                      <m:t>(</m:t>
                    </m:r>
                    <m:r>
                      <a:rPr lang="en-IN" sz="2600" b="0" i="1" smtClean="0">
                        <a:latin typeface="Cambria Math" panose="02040503050406030204" pitchFamily="18" charset="0"/>
                      </a:rPr>
                      <m:t>𝑥</m:t>
                    </m:r>
                    <m:r>
                      <a:rPr lang="en-IN" sz="2600" b="0" i="1" smtClean="0">
                        <a:latin typeface="Cambria Math" panose="02040503050406030204" pitchFamily="18" charset="0"/>
                      </a:rPr>
                      <m:t>),</m:t>
                    </m:r>
                    <m:r>
                      <a:rPr lang="en-IN" sz="2600" b="0" i="1" smtClean="0">
                        <a:latin typeface="Cambria Math" panose="02040503050406030204" pitchFamily="18" charset="0"/>
                      </a:rPr>
                      <m:t>𝑦</m:t>
                    </m:r>
                    <m:r>
                      <a:rPr lang="en-IN" sz="2600" b="0" i="1" smtClean="0">
                        <a:latin typeface="Cambria Math" panose="02040503050406030204" pitchFamily="18" charset="0"/>
                      </a:rPr>
                      <m:t>,</m:t>
                    </m:r>
                    <m:r>
                      <a:rPr lang="en-IN" sz="2600" b="0" i="1" smtClean="0">
                        <a:latin typeface="Cambria Math" panose="02040503050406030204" pitchFamily="18" charset="0"/>
                      </a:rPr>
                      <m:t>𝑥</m:t>
                    </m:r>
                    <m:r>
                      <a:rPr lang="en-IN" sz="2600" b="0" i="1" smtClean="0">
                        <a:latin typeface="Cambria Math" panose="02040503050406030204" pitchFamily="18" charset="0"/>
                      </a:rPr>
                      <m:t>)</m:t>
                    </m:r>
                  </m:oMath>
                </a14:m>
                <a:r>
                  <a:rPr lang="en-IN" sz="2600" dirty="0"/>
                  <a:t> and ground term </a:t>
                </a:r>
                <a14:m>
                  <m:oMath xmlns:m="http://schemas.openxmlformats.org/officeDocument/2006/math">
                    <m:r>
                      <m:rPr>
                        <m:sty m:val="p"/>
                      </m:rPr>
                      <a:rPr lang="en-IN" sz="2600" b="0" i="0" smtClean="0">
                        <a:latin typeface="Cambria Math" panose="02040503050406030204" pitchFamily="18" charset="0"/>
                      </a:rPr>
                      <m:t>gr</m:t>
                    </m:r>
                    <m:r>
                      <a:rPr lang="en-IN" sz="2600" b="0" i="0" smtClean="0">
                        <a:latin typeface="Cambria Math" panose="02040503050406030204" pitchFamily="18" charset="0"/>
                      </a:rPr>
                      <m:t>= </m:t>
                    </m:r>
                    <m:r>
                      <a:rPr lang="en-IN" sz="2600" i="1">
                        <a:latin typeface="Cambria Math" panose="02040503050406030204" pitchFamily="18" charset="0"/>
                      </a:rPr>
                      <m:t>𝑓</m:t>
                    </m:r>
                    <m:d>
                      <m:dPr>
                        <m:ctrlPr>
                          <a:rPr lang="en-IN" sz="2600" i="1">
                            <a:latin typeface="Cambria Math" panose="02040503050406030204" pitchFamily="18" charset="0"/>
                          </a:rPr>
                        </m:ctrlPr>
                      </m:dPr>
                      <m:e>
                        <m:r>
                          <a:rPr lang="en-IN" sz="2600" i="1">
                            <a:latin typeface="Cambria Math" panose="02040503050406030204" pitchFamily="18" charset="0"/>
                          </a:rPr>
                          <m:t>𝑔</m:t>
                        </m:r>
                        <m:d>
                          <m:dPr>
                            <m:ctrlPr>
                              <a:rPr lang="en-IN" sz="2600" i="1">
                                <a:latin typeface="Cambria Math" panose="02040503050406030204" pitchFamily="18" charset="0"/>
                              </a:rPr>
                            </m:ctrlPr>
                          </m:dPr>
                          <m:e>
                            <m:r>
                              <a:rPr lang="en-IN" sz="2600" i="1">
                                <a:latin typeface="Cambria Math" panose="02040503050406030204" pitchFamily="18" charset="0"/>
                              </a:rPr>
                              <m:t>𝑎</m:t>
                            </m:r>
                          </m:e>
                        </m:d>
                        <m:r>
                          <a:rPr lang="en-IN" sz="2600" i="1">
                            <a:latin typeface="Cambria Math" panose="02040503050406030204" pitchFamily="18" charset="0"/>
                          </a:rPr>
                          <m:t>,</m:t>
                        </m:r>
                        <m:r>
                          <a:rPr lang="en-IN" sz="2600" i="1">
                            <a:latin typeface="Cambria Math" panose="02040503050406030204" pitchFamily="18" charset="0"/>
                          </a:rPr>
                          <m:t>𝑏</m:t>
                        </m:r>
                        <m:r>
                          <a:rPr lang="en-IN" sz="2600" i="1">
                            <a:latin typeface="Cambria Math" panose="02040503050406030204" pitchFamily="18" charset="0"/>
                          </a:rPr>
                          <m:t>,</m:t>
                        </m:r>
                        <m:r>
                          <a:rPr lang="en-IN" sz="2600" i="1">
                            <a:latin typeface="Cambria Math" panose="02040503050406030204" pitchFamily="18" charset="0"/>
                          </a:rPr>
                          <m:t>𝑎</m:t>
                        </m:r>
                      </m:e>
                    </m:d>
                  </m:oMath>
                </a14:m>
                <a:endParaRPr lang="en-IN" sz="2600" b="0" i="1" dirty="0">
                  <a:latin typeface="Cambria Math" panose="02040503050406030204" pitchFamily="18" charset="0"/>
                </a:endParaRPr>
              </a:p>
              <a:p>
                <a:pPr marL="0" indent="0">
                  <a:buNone/>
                </a:pPr>
                <a:endParaRPr lang="en-IN" sz="26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𝐺</m:t>
                          </m:r>
                        </m:e>
                        <m:sup>
                          <m:r>
                            <a:rPr lang="en-IN" i="1">
                              <a:latin typeface="Cambria Math" panose="02040503050406030204" pitchFamily="18" charset="0"/>
                            </a:rPr>
                            <m:t>′</m:t>
                          </m:r>
                        </m:sup>
                      </m:sSup>
                      <m:r>
                        <a:rPr lang="en-IN" i="1">
                          <a:latin typeface="Cambria Math" panose="02040503050406030204" pitchFamily="18" charset="0"/>
                        </a:rPr>
                        <m:t>: </m:t>
                      </m:r>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𝑎</m:t>
                              </m:r>
                            </m:e>
                          </m:d>
                          <m:r>
                            <a:rPr lang="en-IN" i="1">
                              <a:latin typeface="Cambria Math" panose="02040503050406030204" pitchFamily="18" charset="0"/>
                            </a:rPr>
                            <m:t>,</m:t>
                          </m:r>
                          <m:r>
                            <a:rPr lang="en-IN" i="1">
                              <a:latin typeface="Cambria Math" panose="02040503050406030204" pitchFamily="18" charset="0"/>
                            </a:rPr>
                            <m:t>𝑏</m:t>
                          </m:r>
                          <m:r>
                            <a:rPr lang="en-IN" i="1">
                              <a:latin typeface="Cambria Math" panose="02040503050406030204" pitchFamily="18" charset="0"/>
                            </a:rPr>
                            <m:t>,</m:t>
                          </m:r>
                          <m:r>
                            <a:rPr lang="en-IN" i="1">
                              <a:latin typeface="Cambria Math" panose="02040503050406030204" pitchFamily="18" charset="0"/>
                            </a:rPr>
                            <m:t>𝑎</m:t>
                          </m:r>
                        </m:e>
                      </m:d>
                      <m:r>
                        <a:rPr lang="en-IN" i="1">
                          <a:latin typeface="Cambria Math" panose="02040503050406030204" pitchFamily="18" charset="0"/>
                        </a:rPr>
                        <m:t>=</m:t>
                      </m:r>
                      <m:r>
                        <a:rPr lang="en-IN" i="1">
                          <a:latin typeface="Cambria Math" panose="02040503050406030204" pitchFamily="18" charset="0"/>
                        </a:rPr>
                        <m:t>𝑒</m:t>
                      </m:r>
                      <m:r>
                        <a:rPr lang="en-IN" i="1">
                          <a:latin typeface="Cambria Math" panose="02040503050406030204" pitchFamily="18" charset="0"/>
                        </a:rPr>
                        <m:t>∧</m:t>
                      </m:r>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𝑎</m:t>
                          </m:r>
                        </m:e>
                      </m:d>
                      <m:r>
                        <a:rPr lang="en-IN" i="1">
                          <a:latin typeface="Cambria Math" panose="02040503050406030204" pitchFamily="18" charset="0"/>
                        </a:rPr>
                        <m:t>=</m:t>
                      </m:r>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𝑏</m:t>
                              </m:r>
                            </m:e>
                          </m:d>
                        </m:e>
                      </m:d>
                      <m:r>
                        <a:rPr lang="en-IN" i="1">
                          <a:latin typeface="Cambria Math" panose="02040503050406030204" pitchFamily="18" charset="0"/>
                        </a:rPr>
                        <m:t>∧</m:t>
                      </m:r>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𝑔</m:t>
                      </m:r>
                      <m:r>
                        <a:rPr lang="en-IN" i="1">
                          <a:latin typeface="Cambria Math" panose="02040503050406030204" pitchFamily="18" charset="0"/>
                        </a:rPr>
                        <m:t>(</m:t>
                      </m:r>
                      <m:r>
                        <a:rPr lang="en-IN" i="1">
                          <a:latin typeface="Cambria Math" panose="02040503050406030204" pitchFamily="18" charset="0"/>
                        </a:rPr>
                        <m:t>𝑏</m:t>
                      </m:r>
                      <m:r>
                        <a:rPr lang="en-IN" i="1">
                          <a:latin typeface="Cambria Math" panose="02040503050406030204" pitchFamily="18" charset="0"/>
                        </a:rPr>
                        <m:t>)</m:t>
                      </m:r>
                    </m:oMath>
                  </m:oMathPara>
                </a14:m>
                <a:endParaRPr lang="en-IN" dirty="0"/>
              </a:p>
              <a:p>
                <a:pPr marL="0" indent="0">
                  <a:buNone/>
                </a:pPr>
                <a:r>
                  <a:rPr lang="en-IN" dirty="0"/>
                  <a:t>What would be the substitutions?</a:t>
                </a:r>
              </a:p>
              <a:p>
                <a:pPr marL="0" indent="0">
                  <a:buNone/>
                </a:pPr>
                <a:endParaRPr lang="en-IN" dirty="0"/>
              </a:p>
              <a:p>
                <a:pPr marL="0" indent="0">
                  <a:lnSpc>
                    <a:spcPct val="160000"/>
                  </a:lnSpc>
                  <a:buNone/>
                </a:pPr>
                <a14:m>
                  <m:oMath xmlns:m="http://schemas.openxmlformats.org/officeDocument/2006/math">
                    <m:r>
                      <a:rPr lang="en-IN" sz="2800" i="1" smtClean="0">
                        <a:latin typeface="Cambria Math" panose="02040503050406030204" pitchFamily="18" charset="0"/>
                      </a:rPr>
                      <m:t>𝑓</m:t>
                    </m:r>
                    <m:d>
                      <m:dPr>
                        <m:ctrlPr>
                          <a:rPr lang="en-IN" sz="2800" i="1">
                            <a:latin typeface="Cambria Math" panose="02040503050406030204" pitchFamily="18" charset="0"/>
                          </a:rPr>
                        </m:ctrlPr>
                      </m:dPr>
                      <m:e>
                        <m:r>
                          <a:rPr lang="en-IN" sz="2800" i="1">
                            <a:latin typeface="Cambria Math" panose="02040503050406030204" pitchFamily="18" charset="0"/>
                          </a:rPr>
                          <m:t>𝑔</m:t>
                        </m:r>
                        <m:d>
                          <m:dPr>
                            <m:ctrlPr>
                              <a:rPr lang="en-IN" sz="2800" i="1">
                                <a:latin typeface="Cambria Math" panose="02040503050406030204" pitchFamily="18" charset="0"/>
                              </a:rPr>
                            </m:ctrlPr>
                          </m:dPr>
                          <m:e>
                            <m:r>
                              <a:rPr lang="en-IN" sz="2800" i="1">
                                <a:latin typeface="Cambria Math" panose="02040503050406030204" pitchFamily="18" charset="0"/>
                              </a:rPr>
                              <m:t>𝑎</m:t>
                            </m:r>
                          </m:e>
                        </m:d>
                        <m:r>
                          <a:rPr lang="en-IN" sz="2800" i="1">
                            <a:latin typeface="Cambria Math" panose="02040503050406030204" pitchFamily="18" charset="0"/>
                          </a:rPr>
                          <m:t>,</m:t>
                        </m:r>
                        <m:r>
                          <a:rPr lang="en-IN" sz="2800" i="1">
                            <a:latin typeface="Cambria Math" panose="02040503050406030204" pitchFamily="18" charset="0"/>
                          </a:rPr>
                          <m:t>𝑏</m:t>
                        </m:r>
                        <m:r>
                          <a:rPr lang="en-IN" sz="2800" i="1">
                            <a:latin typeface="Cambria Math" panose="02040503050406030204" pitchFamily="18" charset="0"/>
                          </a:rPr>
                          <m:t>,</m:t>
                        </m:r>
                        <m:r>
                          <a:rPr lang="en-IN" sz="2800" i="1">
                            <a:latin typeface="Cambria Math" panose="02040503050406030204" pitchFamily="18" charset="0"/>
                          </a:rPr>
                          <m:t>𝑎</m:t>
                        </m:r>
                      </m:e>
                    </m:d>
                  </m:oMath>
                </a14:m>
                <a:r>
                  <a:rPr lang="en-IN" dirty="0"/>
                  <a:t> matches with </a:t>
                </a:r>
                <a14:m>
                  <m:oMath xmlns:m="http://schemas.openxmlformats.org/officeDocument/2006/math">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e>
                    </m:d>
                  </m:oMath>
                </a14:m>
                <a:r>
                  <a:rPr lang="en-IN" dirty="0"/>
                  <a:t> with the substitution is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 </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𝑏</m:t>
                    </m:r>
                  </m:oMath>
                </a14:m>
                <a:endParaRPr lang="en-IN" dirty="0"/>
              </a:p>
              <a:p>
                <a:pPr marL="0" indent="0">
                  <a:lnSpc>
                    <a:spcPct val="110000"/>
                  </a:lnSpc>
                  <a:buNone/>
                </a:pPr>
                <a14:m>
                  <m:oMath xmlns:m="http://schemas.openxmlformats.org/officeDocument/2006/math">
                    <m:r>
                      <a:rPr lang="en-IN" sz="2800" i="1" smtClean="0">
                        <a:latin typeface="Cambria Math" panose="02040503050406030204" pitchFamily="18" charset="0"/>
                      </a:rPr>
                      <m:t>𝑓</m:t>
                    </m:r>
                    <m:d>
                      <m:dPr>
                        <m:ctrlPr>
                          <a:rPr lang="en-IN" sz="2800" i="1">
                            <a:latin typeface="Cambria Math" panose="02040503050406030204" pitchFamily="18" charset="0"/>
                          </a:rPr>
                        </m:ctrlPr>
                      </m:dPr>
                      <m:e>
                        <m:r>
                          <a:rPr lang="en-IN" sz="2800" i="1">
                            <a:latin typeface="Cambria Math" panose="02040503050406030204" pitchFamily="18" charset="0"/>
                          </a:rPr>
                          <m:t>𝑔</m:t>
                        </m:r>
                        <m:d>
                          <m:dPr>
                            <m:ctrlPr>
                              <a:rPr lang="en-IN" sz="2800" i="1">
                                <a:latin typeface="Cambria Math" panose="02040503050406030204" pitchFamily="18" charset="0"/>
                              </a:rPr>
                            </m:ctrlPr>
                          </m:dPr>
                          <m:e>
                            <m:r>
                              <a:rPr lang="en-IN" sz="2800" i="1">
                                <a:latin typeface="Cambria Math" panose="02040503050406030204" pitchFamily="18" charset="0"/>
                              </a:rPr>
                              <m:t>𝑎</m:t>
                            </m:r>
                          </m:e>
                        </m:d>
                        <m:r>
                          <a:rPr lang="en-IN" sz="2800" i="1">
                            <a:latin typeface="Cambria Math" panose="02040503050406030204" pitchFamily="18" charset="0"/>
                          </a:rPr>
                          <m:t>,</m:t>
                        </m:r>
                        <m:r>
                          <a:rPr lang="en-IN" sz="2800" i="1">
                            <a:latin typeface="Cambria Math" panose="02040503050406030204" pitchFamily="18" charset="0"/>
                          </a:rPr>
                          <m:t>𝑏</m:t>
                        </m:r>
                        <m:r>
                          <a:rPr lang="en-IN" sz="2800" i="1">
                            <a:latin typeface="Cambria Math" panose="02040503050406030204" pitchFamily="18" charset="0"/>
                          </a:rPr>
                          <m:t>,</m:t>
                        </m:r>
                        <m:r>
                          <a:rPr lang="en-IN" sz="2800" i="1">
                            <a:latin typeface="Cambria Math" panose="02040503050406030204" pitchFamily="18" charset="0"/>
                          </a:rPr>
                          <m:t>𝑎</m:t>
                        </m:r>
                      </m:e>
                    </m:d>
                  </m:oMath>
                </a14:m>
                <a:r>
                  <a:rPr lang="en-IN" dirty="0"/>
                  <a:t> </a:t>
                </a:r>
                <a14:m>
                  <m:oMath xmlns:m="http://schemas.openxmlformats.org/officeDocument/2006/math">
                    <m:r>
                      <a:rPr lang="en-IN" b="0" i="1" dirty="0" smtClean="0">
                        <a:latin typeface="Cambria Math" panose="02040503050406030204" pitchFamily="18" charset="0"/>
                      </a:rPr>
                      <m:t>=</m:t>
                    </m:r>
                    <m:r>
                      <a:rPr lang="en-IN" b="0" i="1" dirty="0" smtClean="0">
                        <a:latin typeface="Cambria Math" panose="02040503050406030204" pitchFamily="18" charset="0"/>
                      </a:rPr>
                      <m:t>𝑓</m:t>
                    </m:r>
                    <m:r>
                      <a:rPr lang="en-IN" b="0" i="1" dirty="0" smtClean="0">
                        <a:latin typeface="Cambria Math" panose="02040503050406030204" pitchFamily="18" charset="0"/>
                      </a:rPr>
                      <m:t>(</m:t>
                    </m:r>
                    <m:r>
                      <a:rPr lang="en-IN" b="0" i="1" dirty="0" smtClean="0">
                        <a:latin typeface="Cambria Math" panose="02040503050406030204" pitchFamily="18" charset="0"/>
                      </a:rPr>
                      <m:t>𝑔</m:t>
                    </m:r>
                    <m:d>
                      <m:dPr>
                        <m:ctrlPr>
                          <a:rPr lang="en-IN" b="0" i="1" dirty="0" smtClean="0">
                            <a:latin typeface="Cambria Math" panose="02040503050406030204" pitchFamily="18" charset="0"/>
                          </a:rPr>
                        </m:ctrlPr>
                      </m:dPr>
                      <m:e>
                        <m:r>
                          <a:rPr lang="en-IN" b="0" i="1" dirty="0" smtClean="0">
                            <a:latin typeface="Cambria Math" panose="02040503050406030204" pitchFamily="18" charset="0"/>
                          </a:rPr>
                          <m:t>𝑔</m:t>
                        </m:r>
                        <m:r>
                          <a:rPr lang="en-IN" b="0" i="1" dirty="0" smtClean="0">
                            <a:latin typeface="Cambria Math" panose="02040503050406030204" pitchFamily="18" charset="0"/>
                          </a:rPr>
                          <m:t>(</m:t>
                        </m:r>
                        <m:r>
                          <a:rPr lang="en-IN" b="0" i="1" dirty="0" smtClean="0">
                            <a:latin typeface="Cambria Math" panose="02040503050406030204" pitchFamily="18" charset="0"/>
                          </a:rPr>
                          <m:t>𝑏</m:t>
                        </m:r>
                        <m:r>
                          <a:rPr lang="en-IN" b="0" i="1" dirty="0" smtClean="0">
                            <a:latin typeface="Cambria Math" panose="02040503050406030204" pitchFamily="18" charset="0"/>
                          </a:rPr>
                          <m:t>)</m:t>
                        </m:r>
                      </m:e>
                    </m:d>
                    <m:r>
                      <a:rPr lang="en-IN" b="0" i="1" dirty="0" smtClean="0">
                        <a:latin typeface="Cambria Math" panose="02040503050406030204" pitchFamily="18" charset="0"/>
                      </a:rPr>
                      <m:t>,</m:t>
                    </m:r>
                    <m:r>
                      <a:rPr lang="en-IN" b="0" i="1" dirty="0" smtClean="0">
                        <a:latin typeface="Cambria Math" panose="02040503050406030204" pitchFamily="18" charset="0"/>
                      </a:rPr>
                      <m:t>𝑏</m:t>
                    </m:r>
                    <m:r>
                      <a:rPr lang="en-IN" b="0" i="1" dirty="0" smtClean="0">
                        <a:latin typeface="Cambria Math" panose="02040503050406030204" pitchFamily="18" charset="0"/>
                      </a:rPr>
                      <m:t>,</m:t>
                    </m:r>
                    <m:r>
                      <a:rPr lang="en-IN" b="0" i="1" dirty="0" smtClean="0">
                        <a:latin typeface="Cambria Math" panose="02040503050406030204" pitchFamily="18" charset="0"/>
                      </a:rPr>
                      <m:t>𝑎</m:t>
                    </m:r>
                    <m:r>
                      <a:rPr lang="en-IN" b="0" i="1" dirty="0" smtClean="0">
                        <a:latin typeface="Cambria Math" panose="02040503050406030204" pitchFamily="18" charset="0"/>
                      </a:rPr>
                      <m:t>)</m:t>
                    </m:r>
                  </m:oMath>
                </a14:m>
                <a:r>
                  <a:rPr lang="en-IN" dirty="0"/>
                  <a:t> because </a:t>
                </a:r>
                <a14:m>
                  <m:oMath xmlns:m="http://schemas.openxmlformats.org/officeDocument/2006/math">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m:t>
                    </m:r>
                    <m:r>
                      <a:rPr lang="en-IN" b="0" i="1" smtClean="0">
                        <a:latin typeface="Cambria Math" panose="02040503050406030204" pitchFamily="18" charset="0"/>
                      </a:rPr>
                      <m:t>𝑔</m:t>
                    </m:r>
                    <m:r>
                      <a:rPr lang="en-IN" b="0" i="1" smtClean="0">
                        <a:latin typeface="Cambria Math" panose="02040503050406030204" pitchFamily="18" charset="0"/>
                      </a:rPr>
                      <m:t>(</m:t>
                    </m:r>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𝑏</m:t>
                        </m:r>
                      </m:e>
                    </m:d>
                    <m:r>
                      <a:rPr lang="en-IN" b="0" i="1" smtClean="0">
                        <a:latin typeface="Cambria Math" panose="02040503050406030204" pitchFamily="18" charset="0"/>
                      </a:rPr>
                      <m:t>)</m:t>
                    </m:r>
                  </m:oMath>
                </a14:m>
                <a:r>
                  <a:rPr lang="en-IN" dirty="0"/>
                  <a:t>; it matches with </a:t>
                </a:r>
                <a14:m>
                  <m:oMath xmlns:m="http://schemas.openxmlformats.org/officeDocument/2006/math">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𝑥</m:t>
                            </m:r>
                          </m:e>
                        </m:d>
                        <m:r>
                          <a:rPr lang="en-IN" i="1">
                            <a:latin typeface="Cambria Math" panose="02040503050406030204" pitchFamily="18" charset="0"/>
                          </a:rPr>
                          <m:t>,</m:t>
                        </m:r>
                        <m:r>
                          <a:rPr lang="en-IN" i="1">
                            <a:latin typeface="Cambria Math" panose="02040503050406030204" pitchFamily="18" charset="0"/>
                          </a:rPr>
                          <m:t>𝑦</m:t>
                        </m:r>
                        <m:r>
                          <a:rPr lang="en-IN" i="1">
                            <a:latin typeface="Cambria Math" panose="02040503050406030204" pitchFamily="18" charset="0"/>
                          </a:rPr>
                          <m:t>,</m:t>
                        </m:r>
                        <m:r>
                          <a:rPr lang="en-IN" i="1">
                            <a:latin typeface="Cambria Math" panose="02040503050406030204" pitchFamily="18" charset="0"/>
                          </a:rPr>
                          <m:t>𝑥</m:t>
                        </m:r>
                      </m:e>
                    </m:d>
                  </m:oMath>
                </a14:m>
                <a:r>
                  <a:rPr lang="en-IN" dirty="0"/>
                  <a:t> with the substitution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𝑏</m:t>
                        </m:r>
                      </m:e>
                    </m:d>
                    <m:r>
                      <a:rPr lang="en-IN" b="0" i="1" smtClean="0">
                        <a:latin typeface="Cambria Math" panose="02040503050406030204" pitchFamily="18" charset="0"/>
                      </a:rPr>
                      <m:t> </m:t>
                    </m:r>
                    <m:r>
                      <a:rPr lang="en-IN" b="0" i="1" smtClean="0">
                        <a:latin typeface="Cambria Math" panose="02040503050406030204" pitchFamily="18" charset="0"/>
                      </a:rPr>
                      <m:t>𝑜𝑟</m:t>
                    </m:r>
                    <m:r>
                      <a:rPr lang="en-IN" b="0" i="1" smtClean="0">
                        <a:latin typeface="Cambria Math" panose="02040503050406030204" pitchFamily="18" charset="0"/>
                      </a:rPr>
                      <m:t> </m:t>
                    </m:r>
                    <m:r>
                      <a:rPr lang="en-IN" b="0" i="1" smtClean="0">
                        <a:latin typeface="Cambria Math" panose="02040503050406030204" pitchFamily="18" charset="0"/>
                      </a:rPr>
                      <m:t>𝑎</m:t>
                    </m:r>
                  </m:oMath>
                </a14:m>
                <a:r>
                  <a:rPr lang="en-IN" dirty="0"/>
                  <a:t> and </a:t>
                </a:r>
                <a14:m>
                  <m:oMath xmlns:m="http://schemas.openxmlformats.org/officeDocument/2006/math">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𝑏</m:t>
                    </m:r>
                  </m:oMath>
                </a14:m>
                <a:r>
                  <a:rPr lang="en-IN" dirty="0"/>
                  <a:t>, because </a:t>
                </a:r>
                <a14:m>
                  <m:oMath xmlns:m="http://schemas.openxmlformats.org/officeDocument/2006/math">
                    <m:r>
                      <a:rPr lang="en-IN" b="0" i="1" smtClean="0">
                        <a:latin typeface="Cambria Math" panose="02040503050406030204" pitchFamily="18" charset="0"/>
                      </a:rPr>
                      <m:t>𝑔</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oMath>
                </a14:m>
                <a:r>
                  <a:rPr lang="en-IN" dirty="0"/>
                  <a:t> and </a:t>
                </a:r>
                <a14:m>
                  <m:oMath xmlns:m="http://schemas.openxmlformats.org/officeDocument/2006/math">
                    <m:r>
                      <a:rPr lang="en-IN" b="0" i="1" smtClean="0">
                        <a:latin typeface="Cambria Math" panose="02040503050406030204" pitchFamily="18" charset="0"/>
                      </a:rPr>
                      <m:t>𝑎</m:t>
                    </m:r>
                  </m:oMath>
                </a14:m>
                <a:r>
                  <a:rPr lang="en-IN" dirty="0"/>
                  <a:t> are equal</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8739B0D3-BC5D-B8B3-922B-33A0F4BA82B2}"/>
                  </a:ext>
                </a:extLst>
              </p:cNvPr>
              <p:cNvSpPr>
                <a:spLocks noGrp="1" noRot="1" noChangeAspect="1" noMove="1" noResize="1" noEditPoints="1" noAdjustHandles="1" noChangeArrowheads="1" noChangeShapeType="1" noTextEdit="1"/>
              </p:cNvSpPr>
              <p:nvPr>
                <p:ph idx="1"/>
              </p:nvPr>
            </p:nvSpPr>
            <p:spPr>
              <a:blipFill>
                <a:blip r:embed="rId2"/>
                <a:stretch>
                  <a:fillRect l="-928" t="-2241"/>
                </a:stretch>
              </a:blipFill>
            </p:spPr>
            <p:txBody>
              <a:bodyPr/>
              <a:lstStyle/>
              <a:p>
                <a:r>
                  <a:rPr lang="en-IN">
                    <a:noFill/>
                  </a:rPr>
                  <a:t> </a:t>
                </a:r>
              </a:p>
            </p:txBody>
          </p:sp>
        </mc:Fallback>
      </mc:AlternateContent>
    </p:spTree>
    <p:extLst>
      <p:ext uri="{BB962C8B-B14F-4D97-AF65-F5344CB8AC3E}">
        <p14:creationId xmlns:p14="http://schemas.microsoft.com/office/powerpoint/2010/main" val="41415497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383DC-4183-8D80-659B-6A63A4BE474F}"/>
              </a:ext>
            </a:extLst>
          </p:cNvPr>
          <p:cNvSpPr>
            <a:spLocks noGrp="1"/>
          </p:cNvSpPr>
          <p:nvPr>
            <p:ph type="title"/>
          </p:nvPr>
        </p:nvSpPr>
        <p:spPr/>
        <p:txBody>
          <a:bodyPr/>
          <a:lstStyle/>
          <a:p>
            <a:r>
              <a:rPr lang="en-IN" dirty="0"/>
              <a:t>Matching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39B0D3-BC5D-B8B3-922B-33A0F4BA82B2}"/>
                  </a:ext>
                </a:extLst>
              </p:cNvPr>
              <p:cNvSpPr>
                <a:spLocks noGrp="1"/>
              </p:cNvSpPr>
              <p:nvPr>
                <p:ph idx="1"/>
              </p:nvPr>
            </p:nvSpPr>
            <p:spPr/>
            <p:txBody>
              <a:bodyPr>
                <a:normAutofit/>
              </a:bodyPr>
              <a:lstStyle/>
              <a:p>
                <a:pPr marL="0" indent="0">
                  <a:buNone/>
                </a:pPr>
                <a:r>
                  <a:rPr lang="en-IN" sz="2600" dirty="0"/>
                  <a:t>Consider a trigger </a:t>
                </a:r>
                <a14:m>
                  <m:oMath xmlns:m="http://schemas.openxmlformats.org/officeDocument/2006/math">
                    <m:r>
                      <a:rPr lang="en-IN" sz="2600" b="0" i="1" smtClean="0">
                        <a:latin typeface="Cambria Math" panose="02040503050406030204" pitchFamily="18" charset="0"/>
                      </a:rPr>
                      <m:t>𝑡𝑟</m:t>
                    </m:r>
                    <m:r>
                      <a:rPr lang="en-IN" sz="2600" b="0" i="1" smtClean="0">
                        <a:latin typeface="Cambria Math" panose="02040503050406030204" pitchFamily="18" charset="0"/>
                      </a:rPr>
                      <m:t>=</m:t>
                    </m:r>
                    <m:r>
                      <a:rPr lang="en-IN" sz="2600" b="0" i="1" smtClean="0">
                        <a:latin typeface="Cambria Math" panose="02040503050406030204" pitchFamily="18" charset="0"/>
                      </a:rPr>
                      <m:t>𝑓</m:t>
                    </m:r>
                    <m:r>
                      <a:rPr lang="en-IN" sz="2600" b="0" i="1" smtClean="0">
                        <a:latin typeface="Cambria Math" panose="02040503050406030204" pitchFamily="18" charset="0"/>
                      </a:rPr>
                      <m:t>(</m:t>
                    </m:r>
                    <m:r>
                      <a:rPr lang="en-IN" sz="2600" b="0" i="1" smtClean="0">
                        <a:latin typeface="Cambria Math" panose="02040503050406030204" pitchFamily="18" charset="0"/>
                      </a:rPr>
                      <m:t>𝑔</m:t>
                    </m:r>
                    <m:r>
                      <a:rPr lang="en-IN" sz="2600" b="0" i="1" smtClean="0">
                        <a:latin typeface="Cambria Math" panose="02040503050406030204" pitchFamily="18" charset="0"/>
                      </a:rPr>
                      <m:t>(</m:t>
                    </m:r>
                    <m:r>
                      <a:rPr lang="en-IN" sz="2600" b="0" i="1" smtClean="0">
                        <a:latin typeface="Cambria Math" panose="02040503050406030204" pitchFamily="18" charset="0"/>
                      </a:rPr>
                      <m:t>𝑥</m:t>
                    </m:r>
                    <m:r>
                      <a:rPr lang="en-IN" sz="2600" b="0" i="1" smtClean="0">
                        <a:latin typeface="Cambria Math" panose="02040503050406030204" pitchFamily="18" charset="0"/>
                      </a:rPr>
                      <m:t>),</m:t>
                    </m:r>
                    <m:r>
                      <a:rPr lang="en-IN" sz="2600" b="0" i="1" smtClean="0">
                        <a:latin typeface="Cambria Math" panose="02040503050406030204" pitchFamily="18" charset="0"/>
                      </a:rPr>
                      <m:t>𝑦</m:t>
                    </m:r>
                    <m:r>
                      <a:rPr lang="en-IN" sz="2600" b="0" i="1" smtClean="0">
                        <a:latin typeface="Cambria Math" panose="02040503050406030204" pitchFamily="18" charset="0"/>
                      </a:rPr>
                      <m:t>)</m:t>
                    </m:r>
                  </m:oMath>
                </a14:m>
                <a:r>
                  <a:rPr lang="en-IN" sz="2600" dirty="0"/>
                  <a:t> and ground term </a:t>
                </a:r>
                <a14:m>
                  <m:oMath xmlns:m="http://schemas.openxmlformats.org/officeDocument/2006/math">
                    <m:r>
                      <m:rPr>
                        <m:sty m:val="p"/>
                      </m:rPr>
                      <a:rPr lang="en-IN" sz="2600" b="0" i="0" smtClean="0">
                        <a:latin typeface="Cambria Math" panose="02040503050406030204" pitchFamily="18" charset="0"/>
                      </a:rPr>
                      <m:t>gr</m:t>
                    </m:r>
                    <m:r>
                      <a:rPr lang="en-IN" sz="2600" b="0" i="0" smtClean="0">
                        <a:latin typeface="Cambria Math" panose="02040503050406030204" pitchFamily="18" charset="0"/>
                      </a:rPr>
                      <m:t>= </m:t>
                    </m:r>
                    <m:r>
                      <a:rPr lang="en-IN" sz="2600" i="1">
                        <a:latin typeface="Cambria Math" panose="02040503050406030204" pitchFamily="18" charset="0"/>
                      </a:rPr>
                      <m:t>𝑓</m:t>
                    </m:r>
                    <m:d>
                      <m:dPr>
                        <m:ctrlPr>
                          <a:rPr lang="en-IN" sz="2600" i="1">
                            <a:latin typeface="Cambria Math" panose="02040503050406030204" pitchFamily="18" charset="0"/>
                          </a:rPr>
                        </m:ctrlPr>
                      </m:dPr>
                      <m:e>
                        <m:r>
                          <a:rPr lang="en-IN" sz="2600" b="0" i="1" smtClean="0">
                            <a:latin typeface="Cambria Math" panose="02040503050406030204" pitchFamily="18" charset="0"/>
                          </a:rPr>
                          <m:t>h</m:t>
                        </m:r>
                        <m:d>
                          <m:dPr>
                            <m:ctrlPr>
                              <a:rPr lang="en-IN" sz="2600" i="1">
                                <a:latin typeface="Cambria Math" panose="02040503050406030204" pitchFamily="18" charset="0"/>
                              </a:rPr>
                            </m:ctrlPr>
                          </m:dPr>
                          <m:e>
                            <m:r>
                              <a:rPr lang="en-IN" sz="2600" i="1">
                                <a:latin typeface="Cambria Math" panose="02040503050406030204" pitchFamily="18" charset="0"/>
                              </a:rPr>
                              <m:t>𝑎</m:t>
                            </m:r>
                          </m:e>
                        </m:d>
                        <m:r>
                          <a:rPr lang="en-IN" sz="2600" i="1">
                            <a:latin typeface="Cambria Math" panose="02040503050406030204" pitchFamily="18" charset="0"/>
                          </a:rPr>
                          <m:t>,</m:t>
                        </m:r>
                        <m:r>
                          <a:rPr lang="en-IN" sz="2600" i="1">
                            <a:latin typeface="Cambria Math" panose="02040503050406030204" pitchFamily="18" charset="0"/>
                          </a:rPr>
                          <m:t>𝑏</m:t>
                        </m:r>
                      </m:e>
                    </m:d>
                  </m:oMath>
                </a14:m>
                <a:endParaRPr lang="en-IN" sz="2600" b="0" i="1" dirty="0">
                  <a:latin typeface="Cambria Math" panose="02040503050406030204" pitchFamily="18" charset="0"/>
                </a:endParaRPr>
              </a:p>
              <a:p>
                <a:pPr marL="0" indent="0">
                  <a:buNone/>
                </a:pPr>
                <a:endParaRPr lang="en-IN" sz="26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𝐺</m:t>
                          </m:r>
                        </m:e>
                        <m:sup>
                          <m:r>
                            <a:rPr lang="en-IN" b="0" i="1" smtClean="0">
                              <a:latin typeface="Cambria Math" panose="02040503050406030204" pitchFamily="18" charset="0"/>
                            </a:rPr>
                            <m:t>′</m:t>
                          </m:r>
                        </m:sup>
                      </m:sSup>
                      <m:r>
                        <a:rPr lang="en-IN" b="0" i="1" smtClean="0">
                          <a:latin typeface="Cambria Math" panose="02040503050406030204" pitchFamily="18" charset="0"/>
                        </a:rPr>
                        <m:t>: </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h</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m:t>
                          </m:r>
                          <m:r>
                            <a:rPr lang="en-IN" b="0" i="1" smtClean="0">
                              <a:latin typeface="Cambria Math" panose="02040503050406030204" pitchFamily="18" charset="0"/>
                            </a:rPr>
                            <m:t>𝑏</m:t>
                          </m:r>
                        </m:e>
                      </m:d>
                      <m:r>
                        <a:rPr lang="en-IN" b="0" i="1" smtClean="0">
                          <a:latin typeface="Cambria Math" panose="02040503050406030204" pitchFamily="18" charset="0"/>
                        </a:rPr>
                        <m:t>=</m:t>
                      </m:r>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m:t>
                      </m:r>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𝑏</m:t>
                              </m:r>
                            </m:e>
                          </m:d>
                        </m:e>
                      </m:d>
                      <m:r>
                        <a:rPr lang="en-IN" b="0" i="1" smtClean="0">
                          <a:latin typeface="Cambria Math" panose="02040503050406030204" pitchFamily="18" charset="0"/>
                        </a:rPr>
                        <m:t>∧</m:t>
                      </m:r>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m:t>
                      </m:r>
                    </m:oMath>
                  </m:oMathPara>
                </a14:m>
                <a:endParaRPr lang="en-IN"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m:t>
                      </m:r>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𝑐</m:t>
                              </m:r>
                              <m:r>
                                <a:rPr lang="en-IN" b="0" i="1" smtClean="0">
                                  <a:latin typeface="Cambria Math" panose="02040503050406030204" pitchFamily="18" charset="0"/>
                                </a:rPr>
                                <m:t>,</m:t>
                              </m:r>
                              <m:r>
                                <a:rPr lang="en-IN" b="0" i="1" smtClean="0">
                                  <a:latin typeface="Cambria Math" panose="02040503050406030204" pitchFamily="18" charset="0"/>
                                </a:rPr>
                                <m:t>𝑑</m:t>
                              </m:r>
                            </m:e>
                          </m:d>
                        </m:e>
                      </m:d>
                      <m:r>
                        <a:rPr lang="en-IN" b="0" i="1" smtClean="0">
                          <a:latin typeface="Cambria Math" panose="02040503050406030204" pitchFamily="18" charset="0"/>
                        </a:rPr>
                        <m:t>∧</m:t>
                      </m:r>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m:t>
                      </m:r>
                      <m:r>
                        <a:rPr lang="en-IN" b="0" i="1" smtClean="0">
                          <a:latin typeface="Cambria Math" panose="02040503050406030204" pitchFamily="18" charset="0"/>
                        </a:rPr>
                        <m:t>h</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m:t>
                      </m:r>
                    </m:oMath>
                  </m:oMathPara>
                </a14:m>
                <a:endParaRPr lang="en-IN" dirty="0"/>
              </a:p>
              <a:p>
                <a:pPr marL="0" indent="0">
                  <a:buNone/>
                </a:pPr>
                <a:r>
                  <a:rPr lang="en-IN" dirty="0"/>
                  <a:t>What would be the substitutions?</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8739B0D3-BC5D-B8B3-922B-33A0F4BA82B2}"/>
                  </a:ext>
                </a:extLst>
              </p:cNvPr>
              <p:cNvSpPr>
                <a:spLocks noGrp="1" noRot="1" noChangeAspect="1" noMove="1" noResize="1" noEditPoints="1" noAdjustHandles="1" noChangeArrowheads="1" noChangeShapeType="1" noTextEdit="1"/>
              </p:cNvSpPr>
              <p:nvPr>
                <p:ph idx="1"/>
              </p:nvPr>
            </p:nvSpPr>
            <p:spPr>
              <a:blipFill>
                <a:blip r:embed="rId2"/>
                <a:stretch>
                  <a:fillRect l="-1217" t="-1961"/>
                </a:stretch>
              </a:blipFill>
            </p:spPr>
            <p:txBody>
              <a:bodyPr/>
              <a:lstStyle/>
              <a:p>
                <a:r>
                  <a:rPr lang="en-IN">
                    <a:noFill/>
                  </a:rPr>
                  <a:t> </a:t>
                </a:r>
              </a:p>
            </p:txBody>
          </p:sp>
        </mc:Fallback>
      </mc:AlternateContent>
    </p:spTree>
    <p:extLst>
      <p:ext uri="{BB962C8B-B14F-4D97-AF65-F5344CB8AC3E}">
        <p14:creationId xmlns:p14="http://schemas.microsoft.com/office/powerpoint/2010/main" val="40682504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383DC-4183-8D80-659B-6A63A4BE474F}"/>
              </a:ext>
            </a:extLst>
          </p:cNvPr>
          <p:cNvSpPr>
            <a:spLocks noGrp="1"/>
          </p:cNvSpPr>
          <p:nvPr>
            <p:ph type="title"/>
          </p:nvPr>
        </p:nvSpPr>
        <p:spPr/>
        <p:txBody>
          <a:bodyPr/>
          <a:lstStyle/>
          <a:p>
            <a:r>
              <a:rPr lang="en-IN" dirty="0"/>
              <a:t>Matching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39B0D3-BC5D-B8B3-922B-33A0F4BA82B2}"/>
                  </a:ext>
                </a:extLst>
              </p:cNvPr>
              <p:cNvSpPr>
                <a:spLocks noGrp="1"/>
              </p:cNvSpPr>
              <p:nvPr>
                <p:ph idx="1"/>
              </p:nvPr>
            </p:nvSpPr>
            <p:spPr/>
            <p:txBody>
              <a:bodyPr>
                <a:normAutofit fontScale="62500" lnSpcReduction="20000"/>
              </a:bodyPr>
              <a:lstStyle/>
              <a:p>
                <a:pPr marL="0" indent="0">
                  <a:buNone/>
                </a:pPr>
                <a:r>
                  <a:rPr lang="en-IN" sz="2600" dirty="0"/>
                  <a:t>Consider a trigger </a:t>
                </a:r>
                <a14:m>
                  <m:oMath xmlns:m="http://schemas.openxmlformats.org/officeDocument/2006/math">
                    <m:r>
                      <a:rPr lang="en-IN" sz="2600" b="0" i="1" smtClean="0">
                        <a:latin typeface="Cambria Math" panose="02040503050406030204" pitchFamily="18" charset="0"/>
                      </a:rPr>
                      <m:t>𝑡𝑟</m:t>
                    </m:r>
                    <m:r>
                      <a:rPr lang="en-IN" sz="2600" b="0" i="1" smtClean="0">
                        <a:latin typeface="Cambria Math" panose="02040503050406030204" pitchFamily="18" charset="0"/>
                      </a:rPr>
                      <m:t>=</m:t>
                    </m:r>
                    <m:r>
                      <a:rPr lang="en-IN" sz="2600" b="0" i="1" smtClean="0">
                        <a:latin typeface="Cambria Math" panose="02040503050406030204" pitchFamily="18" charset="0"/>
                      </a:rPr>
                      <m:t>𝑓</m:t>
                    </m:r>
                    <m:r>
                      <a:rPr lang="en-IN" sz="2600" b="0" i="1" smtClean="0">
                        <a:latin typeface="Cambria Math" panose="02040503050406030204" pitchFamily="18" charset="0"/>
                      </a:rPr>
                      <m:t>(</m:t>
                    </m:r>
                    <m:r>
                      <a:rPr lang="en-IN" sz="2600" b="0" i="1" smtClean="0">
                        <a:latin typeface="Cambria Math" panose="02040503050406030204" pitchFamily="18" charset="0"/>
                      </a:rPr>
                      <m:t>𝑔</m:t>
                    </m:r>
                    <m:r>
                      <a:rPr lang="en-IN" sz="2600" b="0" i="1" smtClean="0">
                        <a:latin typeface="Cambria Math" panose="02040503050406030204" pitchFamily="18" charset="0"/>
                      </a:rPr>
                      <m:t>(</m:t>
                    </m:r>
                    <m:r>
                      <a:rPr lang="en-IN" sz="2600" b="0" i="1" smtClean="0">
                        <a:latin typeface="Cambria Math" panose="02040503050406030204" pitchFamily="18" charset="0"/>
                      </a:rPr>
                      <m:t>𝑥</m:t>
                    </m:r>
                    <m:r>
                      <a:rPr lang="en-IN" sz="2600" b="0" i="1" smtClean="0">
                        <a:latin typeface="Cambria Math" panose="02040503050406030204" pitchFamily="18" charset="0"/>
                      </a:rPr>
                      <m:t>),</m:t>
                    </m:r>
                    <m:r>
                      <a:rPr lang="en-IN" sz="2600" b="0" i="1" smtClean="0">
                        <a:latin typeface="Cambria Math" panose="02040503050406030204" pitchFamily="18" charset="0"/>
                      </a:rPr>
                      <m:t>𝑦</m:t>
                    </m:r>
                    <m:r>
                      <a:rPr lang="en-IN" sz="2600" b="0" i="1" smtClean="0">
                        <a:latin typeface="Cambria Math" panose="02040503050406030204" pitchFamily="18" charset="0"/>
                      </a:rPr>
                      <m:t>)</m:t>
                    </m:r>
                  </m:oMath>
                </a14:m>
                <a:r>
                  <a:rPr lang="en-IN" sz="2600" dirty="0"/>
                  <a:t> and ground term </a:t>
                </a:r>
                <a14:m>
                  <m:oMath xmlns:m="http://schemas.openxmlformats.org/officeDocument/2006/math">
                    <m:r>
                      <m:rPr>
                        <m:sty m:val="p"/>
                      </m:rPr>
                      <a:rPr lang="en-IN" sz="2600" b="0" i="0" smtClean="0">
                        <a:latin typeface="Cambria Math" panose="02040503050406030204" pitchFamily="18" charset="0"/>
                      </a:rPr>
                      <m:t>gr</m:t>
                    </m:r>
                    <m:r>
                      <a:rPr lang="en-IN" sz="2600" b="0" i="0" smtClean="0">
                        <a:latin typeface="Cambria Math" panose="02040503050406030204" pitchFamily="18" charset="0"/>
                      </a:rPr>
                      <m:t>= </m:t>
                    </m:r>
                    <m:r>
                      <a:rPr lang="en-IN" sz="2600" i="1">
                        <a:latin typeface="Cambria Math" panose="02040503050406030204" pitchFamily="18" charset="0"/>
                      </a:rPr>
                      <m:t>𝑓</m:t>
                    </m:r>
                    <m:d>
                      <m:dPr>
                        <m:ctrlPr>
                          <a:rPr lang="en-IN" sz="2600" i="1">
                            <a:latin typeface="Cambria Math" panose="02040503050406030204" pitchFamily="18" charset="0"/>
                          </a:rPr>
                        </m:ctrlPr>
                      </m:dPr>
                      <m:e>
                        <m:r>
                          <a:rPr lang="en-IN" sz="2600" b="0" i="1" smtClean="0">
                            <a:latin typeface="Cambria Math" panose="02040503050406030204" pitchFamily="18" charset="0"/>
                          </a:rPr>
                          <m:t>h</m:t>
                        </m:r>
                        <m:d>
                          <m:dPr>
                            <m:ctrlPr>
                              <a:rPr lang="en-IN" sz="2600" i="1">
                                <a:latin typeface="Cambria Math" panose="02040503050406030204" pitchFamily="18" charset="0"/>
                              </a:rPr>
                            </m:ctrlPr>
                          </m:dPr>
                          <m:e>
                            <m:r>
                              <a:rPr lang="en-IN" sz="2600" i="1">
                                <a:latin typeface="Cambria Math" panose="02040503050406030204" pitchFamily="18" charset="0"/>
                              </a:rPr>
                              <m:t>𝑎</m:t>
                            </m:r>
                          </m:e>
                        </m:d>
                        <m:r>
                          <a:rPr lang="en-IN" sz="2600" i="1">
                            <a:latin typeface="Cambria Math" panose="02040503050406030204" pitchFamily="18" charset="0"/>
                          </a:rPr>
                          <m:t>,</m:t>
                        </m:r>
                        <m:r>
                          <a:rPr lang="en-IN" sz="2600" i="1">
                            <a:latin typeface="Cambria Math" panose="02040503050406030204" pitchFamily="18" charset="0"/>
                          </a:rPr>
                          <m:t>𝑏</m:t>
                        </m:r>
                      </m:e>
                    </m:d>
                  </m:oMath>
                </a14:m>
                <a:endParaRPr lang="en-IN" sz="2600" b="0" i="1" dirty="0">
                  <a:latin typeface="Cambria Math" panose="02040503050406030204" pitchFamily="18" charset="0"/>
                </a:endParaRPr>
              </a:p>
              <a:p>
                <a:pPr marL="0" indent="0">
                  <a:buNone/>
                </a:pPr>
                <a:endParaRPr lang="en-IN" sz="26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𝐺</m:t>
                          </m:r>
                        </m:e>
                        <m:sup>
                          <m:r>
                            <a:rPr lang="en-IN" b="0" i="1" smtClean="0">
                              <a:latin typeface="Cambria Math" panose="02040503050406030204" pitchFamily="18" charset="0"/>
                            </a:rPr>
                            <m:t>′</m:t>
                          </m:r>
                        </m:sup>
                      </m:sSup>
                      <m:r>
                        <a:rPr lang="en-IN" b="0" i="1" smtClean="0">
                          <a:latin typeface="Cambria Math" panose="02040503050406030204" pitchFamily="18" charset="0"/>
                        </a:rPr>
                        <m:t>: </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h</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m:t>
                          </m:r>
                          <m:r>
                            <a:rPr lang="en-IN" b="0" i="1" smtClean="0">
                              <a:latin typeface="Cambria Math" panose="02040503050406030204" pitchFamily="18" charset="0"/>
                            </a:rPr>
                            <m:t>𝑏</m:t>
                          </m:r>
                        </m:e>
                      </m:d>
                      <m:r>
                        <a:rPr lang="en-IN" b="0" i="1" smtClean="0">
                          <a:latin typeface="Cambria Math" panose="02040503050406030204" pitchFamily="18" charset="0"/>
                        </a:rPr>
                        <m:t>=</m:t>
                      </m:r>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m:t>
                      </m:r>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𝑏</m:t>
                              </m:r>
                            </m:e>
                          </m:d>
                        </m:e>
                      </m:d>
                      <m:r>
                        <a:rPr lang="en-IN" b="0" i="1" smtClean="0">
                          <a:latin typeface="Cambria Math" panose="02040503050406030204" pitchFamily="18" charset="0"/>
                        </a:rPr>
                        <m:t>∧</m:t>
                      </m:r>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m:t>
                      </m:r>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m:t>
                      </m:r>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𝑐</m:t>
                              </m:r>
                              <m:r>
                                <a:rPr lang="en-IN" b="0" i="1" smtClean="0">
                                  <a:latin typeface="Cambria Math" panose="02040503050406030204" pitchFamily="18" charset="0"/>
                                </a:rPr>
                                <m:t>,</m:t>
                              </m:r>
                              <m:r>
                                <a:rPr lang="en-IN" b="0" i="1" smtClean="0">
                                  <a:latin typeface="Cambria Math" panose="02040503050406030204" pitchFamily="18" charset="0"/>
                                </a:rPr>
                                <m:t>𝑑</m:t>
                              </m:r>
                            </m:e>
                          </m:d>
                        </m:e>
                      </m:d>
                      <m:r>
                        <a:rPr lang="en-IN" b="0" i="1" smtClean="0">
                          <a:latin typeface="Cambria Math" panose="02040503050406030204" pitchFamily="18" charset="0"/>
                        </a:rPr>
                        <m:t>∧</m:t>
                      </m:r>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m:t>
                      </m:r>
                      <m:r>
                        <a:rPr lang="en-IN" b="0" i="1" smtClean="0">
                          <a:latin typeface="Cambria Math" panose="02040503050406030204" pitchFamily="18" charset="0"/>
                        </a:rPr>
                        <m:t>h</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m:t>
                      </m:r>
                    </m:oMath>
                  </m:oMathPara>
                </a14:m>
                <a:endParaRPr lang="en-IN" dirty="0"/>
              </a:p>
              <a:p>
                <a:pPr marL="0" indent="0">
                  <a:buNone/>
                </a:pPr>
                <a:r>
                  <a:rPr lang="en-IN" dirty="0"/>
                  <a:t>What would be the substitutions?</a:t>
                </a:r>
              </a:p>
              <a:p>
                <a:pPr marL="0" indent="0">
                  <a:buNone/>
                </a:pPr>
                <a:endParaRPr lang="en-IN" dirty="0"/>
              </a:p>
              <a:p>
                <a:pPr marL="0" indent="0">
                  <a:buNone/>
                </a:pPr>
                <a14:m>
                  <m:oMath xmlns:m="http://schemas.openxmlformats.org/officeDocument/2006/math">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h</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m:t>
                        </m:r>
                        <m:r>
                          <a:rPr lang="en-IN" b="0" i="1" smtClean="0">
                            <a:latin typeface="Cambria Math" panose="02040503050406030204" pitchFamily="18" charset="0"/>
                          </a:rPr>
                          <m:t>𝑏</m:t>
                        </m:r>
                      </m:e>
                    </m:d>
                  </m:oMath>
                </a14:m>
                <a:r>
                  <a:rPr lang="en-IN" dirty="0"/>
                  <a:t> doesn’t match with </a:t>
                </a:r>
                <a14:m>
                  <m:oMath xmlns:m="http://schemas.openxmlformats.org/officeDocument/2006/math">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r>
                          <a:rPr lang="en-IN" b="0" i="1" smtClean="0">
                            <a:latin typeface="Cambria Math" panose="02040503050406030204" pitchFamily="18" charset="0"/>
                          </a:rPr>
                          <m:t>𝑦</m:t>
                        </m:r>
                      </m:e>
                    </m:d>
                    <m:r>
                      <a:rPr lang="en-IN" b="0" i="1" smtClean="0">
                        <a:latin typeface="Cambria Math" panose="02040503050406030204" pitchFamily="18" charset="0"/>
                      </a:rPr>
                      <m:t>.</m:t>
                    </m:r>
                  </m:oMath>
                </a14:m>
                <a:endParaRPr lang="en-IN" dirty="0"/>
              </a:p>
              <a:p>
                <a:pPr marL="0" indent="0">
                  <a:lnSpc>
                    <a:spcPct val="120000"/>
                  </a:lnSpc>
                  <a:buNone/>
                </a:pPr>
                <a14:m>
                  <m:oMath xmlns:m="http://schemas.openxmlformats.org/officeDocument/2006/math">
                    <m:r>
                      <a:rPr lang="en-IN" sz="2800" b="0" i="1" smtClean="0">
                        <a:latin typeface="Cambria Math" panose="02040503050406030204" pitchFamily="18" charset="0"/>
                      </a:rPr>
                      <m:t>𝑓</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h</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𝑎</m:t>
                            </m:r>
                          </m:e>
                        </m:d>
                        <m:r>
                          <a:rPr lang="en-IN" sz="2800" b="0" i="1" smtClean="0">
                            <a:latin typeface="Cambria Math" panose="02040503050406030204" pitchFamily="18" charset="0"/>
                          </a:rPr>
                          <m:t>,</m:t>
                        </m:r>
                        <m:r>
                          <a:rPr lang="en-IN" sz="2800" b="0" i="1" smtClean="0">
                            <a:latin typeface="Cambria Math" panose="02040503050406030204" pitchFamily="18" charset="0"/>
                          </a:rPr>
                          <m:t>𝑏</m:t>
                        </m:r>
                      </m:e>
                    </m:d>
                    <m:r>
                      <a:rPr lang="en-IN" sz="2800" b="0" i="1" smtClean="0">
                        <a:latin typeface="Cambria Math" panose="02040503050406030204" pitchFamily="18" charset="0"/>
                      </a:rPr>
                      <m:t>=</m:t>
                    </m:r>
                    <m:r>
                      <a:rPr lang="en-IN" sz="2800" i="1" smtClean="0">
                        <a:latin typeface="Cambria Math" panose="02040503050406030204" pitchFamily="18" charset="0"/>
                      </a:rPr>
                      <m:t>𝑓</m:t>
                    </m:r>
                    <m:d>
                      <m:dPr>
                        <m:ctrlPr>
                          <a:rPr lang="en-IN" sz="2800" i="1">
                            <a:latin typeface="Cambria Math" panose="02040503050406030204" pitchFamily="18" charset="0"/>
                          </a:rPr>
                        </m:ctrlPr>
                      </m:dPr>
                      <m:e>
                        <m:r>
                          <a:rPr lang="en-IN" sz="2800" i="1">
                            <a:latin typeface="Cambria Math" panose="02040503050406030204" pitchFamily="18" charset="0"/>
                          </a:rPr>
                          <m:t>𝑔</m:t>
                        </m:r>
                        <m:d>
                          <m:dPr>
                            <m:ctrlPr>
                              <a:rPr lang="en-IN" sz="2800" i="1">
                                <a:latin typeface="Cambria Math" panose="02040503050406030204" pitchFamily="18" charset="0"/>
                              </a:rPr>
                            </m:ctrlPr>
                          </m:dPr>
                          <m:e>
                            <m:r>
                              <a:rPr lang="en-IN" sz="2800" i="1">
                                <a:latin typeface="Cambria Math" panose="02040503050406030204" pitchFamily="18" charset="0"/>
                              </a:rPr>
                              <m:t>𝑎</m:t>
                            </m:r>
                          </m:e>
                        </m:d>
                        <m:r>
                          <a:rPr lang="en-IN" sz="2800" i="1">
                            <a:latin typeface="Cambria Math" panose="02040503050406030204" pitchFamily="18" charset="0"/>
                          </a:rPr>
                          <m:t>,</m:t>
                        </m:r>
                        <m:r>
                          <a:rPr lang="en-IN" sz="2800" i="1">
                            <a:latin typeface="Cambria Math" panose="02040503050406030204" pitchFamily="18" charset="0"/>
                          </a:rPr>
                          <m:t>𝑏</m:t>
                        </m:r>
                      </m:e>
                    </m:d>
                  </m:oMath>
                </a14:m>
                <a:r>
                  <a:rPr lang="en-IN" dirty="0"/>
                  <a:t> because </a:t>
                </a:r>
                <a14:m>
                  <m:oMath xmlns:m="http://schemas.openxmlformats.org/officeDocument/2006/math">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m:t>
                    </m:r>
                    <m:r>
                      <a:rPr lang="en-IN" b="0" i="1" smtClean="0">
                        <a:latin typeface="Cambria Math" panose="02040503050406030204" pitchFamily="18" charset="0"/>
                      </a:rPr>
                      <m:t>h</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m:t>
                    </m:r>
                  </m:oMath>
                </a14:m>
                <a:r>
                  <a:rPr lang="en-IN" dirty="0"/>
                  <a:t> </a:t>
                </a:r>
                <a14:m>
                  <m:oMath xmlns:m="http://schemas.openxmlformats.org/officeDocument/2006/math">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𝑎</m:t>
                            </m:r>
                          </m:e>
                        </m:d>
                        <m:r>
                          <a:rPr lang="en-IN" i="1">
                            <a:latin typeface="Cambria Math" panose="02040503050406030204" pitchFamily="18" charset="0"/>
                          </a:rPr>
                          <m:t>,</m:t>
                        </m:r>
                        <m:r>
                          <a:rPr lang="en-IN" i="1">
                            <a:latin typeface="Cambria Math" panose="02040503050406030204" pitchFamily="18" charset="0"/>
                          </a:rPr>
                          <m:t>𝑏</m:t>
                        </m:r>
                      </m:e>
                    </m:d>
                    <m:r>
                      <a:rPr lang="en-IN" i="1">
                        <a:latin typeface="Cambria Math" panose="02040503050406030204" pitchFamily="18" charset="0"/>
                      </a:rPr>
                      <m:t> </m:t>
                    </m:r>
                  </m:oMath>
                </a14:m>
                <a:r>
                  <a:rPr lang="en-IN" dirty="0"/>
                  <a:t>matches with </a:t>
                </a:r>
                <a14:m>
                  <m:oMath xmlns:m="http://schemas.openxmlformats.org/officeDocument/2006/math">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r>
                          <a:rPr lang="en-IN" b="0" i="1" smtClean="0">
                            <a:latin typeface="Cambria Math" panose="02040503050406030204" pitchFamily="18" charset="0"/>
                          </a:rPr>
                          <m:t>𝑦</m:t>
                        </m:r>
                      </m:e>
                    </m:d>
                  </m:oMath>
                </a14:m>
                <a:r>
                  <a:rPr lang="en-IN" dirty="0"/>
                  <a:t> with the substitution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 </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𝑏</m:t>
                    </m:r>
                  </m:oMath>
                </a14:m>
                <a:endParaRPr lang="en-IN" dirty="0"/>
              </a:p>
              <a:p>
                <a:pPr marL="0" indent="0">
                  <a:lnSpc>
                    <a:spcPct val="120000"/>
                  </a:lnSpc>
                  <a:buNone/>
                </a:pPr>
                <a14:m>
                  <m:oMath xmlns:m="http://schemas.openxmlformats.org/officeDocument/2006/math">
                    <m:r>
                      <a:rPr lang="en-IN" sz="2800" i="1" smtClean="0">
                        <a:latin typeface="Cambria Math" panose="02040503050406030204" pitchFamily="18" charset="0"/>
                      </a:rPr>
                      <m:t>𝑓</m:t>
                    </m:r>
                    <m:d>
                      <m:dPr>
                        <m:ctrlPr>
                          <a:rPr lang="en-IN" sz="2800" i="1">
                            <a:latin typeface="Cambria Math" panose="02040503050406030204" pitchFamily="18" charset="0"/>
                          </a:rPr>
                        </m:ctrlPr>
                      </m:dPr>
                      <m:e>
                        <m:r>
                          <a:rPr lang="en-IN" sz="2800" i="1">
                            <a:latin typeface="Cambria Math" panose="02040503050406030204" pitchFamily="18" charset="0"/>
                          </a:rPr>
                          <m:t>𝑔</m:t>
                        </m:r>
                        <m:d>
                          <m:dPr>
                            <m:ctrlPr>
                              <a:rPr lang="en-IN" sz="2800" i="1">
                                <a:latin typeface="Cambria Math" panose="02040503050406030204" pitchFamily="18" charset="0"/>
                              </a:rPr>
                            </m:ctrlPr>
                          </m:dPr>
                          <m:e>
                            <m:r>
                              <a:rPr lang="en-IN" sz="2800" i="1">
                                <a:latin typeface="Cambria Math" panose="02040503050406030204" pitchFamily="18" charset="0"/>
                              </a:rPr>
                              <m:t>𝑎</m:t>
                            </m:r>
                          </m:e>
                        </m:d>
                        <m:r>
                          <a:rPr lang="en-IN" sz="2800" i="1">
                            <a:latin typeface="Cambria Math" panose="02040503050406030204" pitchFamily="18" charset="0"/>
                          </a:rPr>
                          <m:t>,</m:t>
                        </m:r>
                        <m:r>
                          <a:rPr lang="en-IN" sz="2800" i="1">
                            <a:latin typeface="Cambria Math" panose="02040503050406030204" pitchFamily="18" charset="0"/>
                          </a:rPr>
                          <m:t>𝑏</m:t>
                        </m:r>
                      </m:e>
                    </m:d>
                  </m:oMath>
                </a14:m>
                <a:r>
                  <a:rPr lang="en-IN" dirty="0"/>
                  <a:t> </a:t>
                </a:r>
                <a14:m>
                  <m:oMath xmlns:m="http://schemas.openxmlformats.org/officeDocument/2006/math">
                    <m:r>
                      <a:rPr lang="en-IN" b="0" i="1" dirty="0" smtClean="0">
                        <a:latin typeface="Cambria Math" panose="02040503050406030204" pitchFamily="18" charset="0"/>
                      </a:rPr>
                      <m:t>=</m:t>
                    </m:r>
                    <m:r>
                      <a:rPr lang="en-IN" b="0" i="1" dirty="0" smtClean="0">
                        <a:latin typeface="Cambria Math" panose="02040503050406030204" pitchFamily="18" charset="0"/>
                      </a:rPr>
                      <m:t>𝑓</m:t>
                    </m:r>
                    <m:r>
                      <a:rPr lang="en-IN" b="0" i="1" dirty="0" smtClean="0">
                        <a:latin typeface="Cambria Math" panose="02040503050406030204" pitchFamily="18" charset="0"/>
                      </a:rPr>
                      <m:t>(</m:t>
                    </m:r>
                    <m:r>
                      <a:rPr lang="en-IN" b="0" i="1" dirty="0" smtClean="0">
                        <a:latin typeface="Cambria Math" panose="02040503050406030204" pitchFamily="18" charset="0"/>
                      </a:rPr>
                      <m:t>𝑔</m:t>
                    </m:r>
                    <m:d>
                      <m:dPr>
                        <m:ctrlPr>
                          <a:rPr lang="en-IN" b="0" i="1" dirty="0" smtClean="0">
                            <a:latin typeface="Cambria Math" panose="02040503050406030204" pitchFamily="18" charset="0"/>
                          </a:rPr>
                        </m:ctrlPr>
                      </m:dPr>
                      <m:e>
                        <m:r>
                          <a:rPr lang="en-IN" b="0" i="1" dirty="0" smtClean="0">
                            <a:latin typeface="Cambria Math" panose="02040503050406030204" pitchFamily="18" charset="0"/>
                          </a:rPr>
                          <m:t>𝑔</m:t>
                        </m:r>
                        <m:r>
                          <a:rPr lang="en-IN" b="0" i="1" dirty="0" smtClean="0">
                            <a:latin typeface="Cambria Math" panose="02040503050406030204" pitchFamily="18" charset="0"/>
                          </a:rPr>
                          <m:t>(</m:t>
                        </m:r>
                        <m:r>
                          <a:rPr lang="en-IN" b="0" i="1" dirty="0" smtClean="0">
                            <a:latin typeface="Cambria Math" panose="02040503050406030204" pitchFamily="18" charset="0"/>
                          </a:rPr>
                          <m:t>𝑏</m:t>
                        </m:r>
                        <m:r>
                          <a:rPr lang="en-IN" b="0" i="1" dirty="0" smtClean="0">
                            <a:latin typeface="Cambria Math" panose="02040503050406030204" pitchFamily="18" charset="0"/>
                          </a:rPr>
                          <m:t>)</m:t>
                        </m:r>
                      </m:e>
                    </m:d>
                    <m:r>
                      <a:rPr lang="en-IN" b="0" i="1" dirty="0" smtClean="0">
                        <a:latin typeface="Cambria Math" panose="02040503050406030204" pitchFamily="18" charset="0"/>
                      </a:rPr>
                      <m:t>,</m:t>
                    </m:r>
                    <m:r>
                      <a:rPr lang="en-IN" b="0" i="1" dirty="0" smtClean="0">
                        <a:latin typeface="Cambria Math" panose="02040503050406030204" pitchFamily="18" charset="0"/>
                      </a:rPr>
                      <m:t>𝑏</m:t>
                    </m:r>
                    <m:r>
                      <a:rPr lang="en-IN" b="0" i="1" dirty="0" smtClean="0">
                        <a:latin typeface="Cambria Math" panose="02040503050406030204" pitchFamily="18" charset="0"/>
                      </a:rPr>
                      <m:t>)</m:t>
                    </m:r>
                  </m:oMath>
                </a14:m>
                <a:r>
                  <a:rPr lang="en-IN" dirty="0"/>
                  <a:t> because </a:t>
                </a:r>
                <a14:m>
                  <m:oMath xmlns:m="http://schemas.openxmlformats.org/officeDocument/2006/math">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m:t>
                    </m:r>
                    <m:r>
                      <a:rPr lang="en-IN" b="0" i="1" smtClean="0">
                        <a:latin typeface="Cambria Math" panose="02040503050406030204" pitchFamily="18" charset="0"/>
                      </a:rPr>
                      <m:t>𝑔</m:t>
                    </m:r>
                    <m:r>
                      <a:rPr lang="en-IN" b="0" i="1" smtClean="0">
                        <a:latin typeface="Cambria Math" panose="02040503050406030204" pitchFamily="18" charset="0"/>
                      </a:rPr>
                      <m:t>(</m:t>
                    </m:r>
                    <m:r>
                      <a:rPr lang="en-IN" b="0" i="1" smtClean="0">
                        <a:latin typeface="Cambria Math" panose="02040503050406030204" pitchFamily="18" charset="0"/>
                      </a:rPr>
                      <m:t>𝑔</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oMath>
                </a14:m>
                <a:r>
                  <a:rPr lang="en-IN" dirty="0"/>
                  <a:t>, </a:t>
                </a:r>
                <a14:m>
                  <m:oMath xmlns:m="http://schemas.openxmlformats.org/officeDocument/2006/math">
                    <m:r>
                      <a:rPr lang="en-IN" i="1" dirty="0">
                        <a:latin typeface="Cambria Math" panose="02040503050406030204" pitchFamily="18" charset="0"/>
                      </a:rPr>
                      <m:t>𝑓</m:t>
                    </m:r>
                    <m:r>
                      <a:rPr lang="en-IN" i="1" dirty="0">
                        <a:latin typeface="Cambria Math" panose="02040503050406030204" pitchFamily="18" charset="0"/>
                      </a:rPr>
                      <m:t>(</m:t>
                    </m:r>
                    <m:r>
                      <a:rPr lang="en-IN" i="1" dirty="0">
                        <a:latin typeface="Cambria Math" panose="02040503050406030204" pitchFamily="18" charset="0"/>
                      </a:rPr>
                      <m:t>𝑔</m:t>
                    </m:r>
                    <m:d>
                      <m:dPr>
                        <m:ctrlPr>
                          <a:rPr lang="en-IN" i="1" dirty="0">
                            <a:latin typeface="Cambria Math" panose="02040503050406030204" pitchFamily="18" charset="0"/>
                          </a:rPr>
                        </m:ctrlPr>
                      </m:dPr>
                      <m:e>
                        <m:r>
                          <a:rPr lang="en-IN" i="1" dirty="0">
                            <a:latin typeface="Cambria Math" panose="02040503050406030204" pitchFamily="18" charset="0"/>
                          </a:rPr>
                          <m:t>𝑔</m:t>
                        </m:r>
                        <m:r>
                          <a:rPr lang="en-IN" i="1" dirty="0">
                            <a:latin typeface="Cambria Math" panose="02040503050406030204" pitchFamily="18" charset="0"/>
                          </a:rPr>
                          <m:t>(</m:t>
                        </m:r>
                        <m:r>
                          <a:rPr lang="en-IN" i="1" dirty="0">
                            <a:latin typeface="Cambria Math" panose="02040503050406030204" pitchFamily="18" charset="0"/>
                          </a:rPr>
                          <m:t>𝑏</m:t>
                        </m:r>
                        <m:r>
                          <a:rPr lang="en-IN" i="1" dirty="0">
                            <a:latin typeface="Cambria Math" panose="02040503050406030204" pitchFamily="18" charset="0"/>
                          </a:rPr>
                          <m:t>)</m:t>
                        </m:r>
                      </m:e>
                    </m:d>
                    <m:r>
                      <a:rPr lang="en-IN" i="1" dirty="0">
                        <a:latin typeface="Cambria Math" panose="02040503050406030204" pitchFamily="18" charset="0"/>
                      </a:rPr>
                      <m:t>,</m:t>
                    </m:r>
                    <m:r>
                      <a:rPr lang="en-IN" i="1" dirty="0">
                        <a:latin typeface="Cambria Math" panose="02040503050406030204" pitchFamily="18" charset="0"/>
                      </a:rPr>
                      <m:t>𝑏</m:t>
                    </m:r>
                    <m:r>
                      <a:rPr lang="en-IN" i="1" dirty="0">
                        <a:latin typeface="Cambria Math" panose="02040503050406030204" pitchFamily="18" charset="0"/>
                      </a:rPr>
                      <m:t>)</m:t>
                    </m:r>
                  </m:oMath>
                </a14:m>
                <a:r>
                  <a:rPr lang="en-IN" dirty="0"/>
                  <a:t> matches with </a:t>
                </a:r>
                <a14:m>
                  <m:oMath xmlns:m="http://schemas.openxmlformats.org/officeDocument/2006/math">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𝑥</m:t>
                            </m:r>
                          </m:e>
                        </m:d>
                        <m:r>
                          <a:rPr lang="en-IN" i="1">
                            <a:latin typeface="Cambria Math" panose="02040503050406030204" pitchFamily="18" charset="0"/>
                          </a:rPr>
                          <m:t>,</m:t>
                        </m:r>
                        <m:r>
                          <a:rPr lang="en-IN" i="1">
                            <a:latin typeface="Cambria Math" panose="02040503050406030204" pitchFamily="18" charset="0"/>
                          </a:rPr>
                          <m:t>𝑦</m:t>
                        </m:r>
                      </m:e>
                    </m:d>
                  </m:oMath>
                </a14:m>
                <a:r>
                  <a:rPr lang="en-IN" dirty="0"/>
                  <a:t> with the substitution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𝑏</m:t>
                        </m:r>
                      </m:e>
                    </m:d>
                    <m:r>
                      <a:rPr lang="en-IN" b="0" i="1" smtClean="0">
                        <a:latin typeface="Cambria Math" panose="02040503050406030204" pitchFamily="18" charset="0"/>
                      </a:rPr>
                      <m:t> </m:t>
                    </m:r>
                  </m:oMath>
                </a14:m>
                <a:r>
                  <a:rPr lang="en-IN" dirty="0"/>
                  <a:t>and </a:t>
                </a:r>
                <a14:m>
                  <m:oMath xmlns:m="http://schemas.openxmlformats.org/officeDocument/2006/math">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𝑏</m:t>
                    </m:r>
                  </m:oMath>
                </a14:m>
                <a:endParaRPr lang="en-IN" dirty="0"/>
              </a:p>
              <a:p>
                <a:pPr marL="0" indent="0">
                  <a:buNone/>
                </a:pPr>
                <a14:m>
                  <m:oMath xmlns:m="http://schemas.openxmlformats.org/officeDocument/2006/math">
                    <m:r>
                      <a:rPr lang="en-IN" sz="2800" i="1" smtClean="0">
                        <a:latin typeface="Cambria Math" panose="02040503050406030204" pitchFamily="18" charset="0"/>
                      </a:rPr>
                      <m:t>𝑓</m:t>
                    </m:r>
                    <m:d>
                      <m:dPr>
                        <m:ctrlPr>
                          <a:rPr lang="en-IN" sz="2800" i="1">
                            <a:latin typeface="Cambria Math" panose="02040503050406030204" pitchFamily="18" charset="0"/>
                          </a:rPr>
                        </m:ctrlPr>
                      </m:dPr>
                      <m:e>
                        <m:r>
                          <a:rPr lang="en-IN" sz="2800" i="1">
                            <a:latin typeface="Cambria Math" panose="02040503050406030204" pitchFamily="18" charset="0"/>
                          </a:rPr>
                          <m:t>𝑔</m:t>
                        </m:r>
                        <m:d>
                          <m:dPr>
                            <m:ctrlPr>
                              <a:rPr lang="en-IN" sz="2800" i="1">
                                <a:latin typeface="Cambria Math" panose="02040503050406030204" pitchFamily="18" charset="0"/>
                              </a:rPr>
                            </m:ctrlPr>
                          </m:dPr>
                          <m:e>
                            <m:r>
                              <a:rPr lang="en-IN" sz="2800" i="1">
                                <a:latin typeface="Cambria Math" panose="02040503050406030204" pitchFamily="18" charset="0"/>
                              </a:rPr>
                              <m:t>𝑎</m:t>
                            </m:r>
                          </m:e>
                        </m:d>
                        <m:r>
                          <a:rPr lang="en-IN" sz="2800" i="1">
                            <a:latin typeface="Cambria Math" panose="02040503050406030204" pitchFamily="18" charset="0"/>
                          </a:rPr>
                          <m:t>,</m:t>
                        </m:r>
                        <m:r>
                          <a:rPr lang="en-IN" sz="2800" i="1">
                            <a:latin typeface="Cambria Math" panose="02040503050406030204" pitchFamily="18" charset="0"/>
                          </a:rPr>
                          <m:t>𝑏</m:t>
                        </m:r>
                      </m:e>
                    </m:d>
                  </m:oMath>
                </a14:m>
                <a:r>
                  <a:rPr lang="en-IN" dirty="0"/>
                  <a:t> </a:t>
                </a:r>
                <a14:m>
                  <m:oMath xmlns:m="http://schemas.openxmlformats.org/officeDocument/2006/math">
                    <m:r>
                      <a:rPr lang="en-IN" b="0" i="1" dirty="0" smtClean="0">
                        <a:latin typeface="Cambria Math" panose="02040503050406030204" pitchFamily="18" charset="0"/>
                      </a:rPr>
                      <m:t>=</m:t>
                    </m:r>
                    <m:r>
                      <a:rPr lang="en-IN" b="0" i="1" dirty="0" smtClean="0">
                        <a:latin typeface="Cambria Math" panose="02040503050406030204" pitchFamily="18" charset="0"/>
                      </a:rPr>
                      <m:t>𝑓</m:t>
                    </m:r>
                    <m:r>
                      <a:rPr lang="en-IN" b="0" i="1" dirty="0" smtClean="0">
                        <a:latin typeface="Cambria Math" panose="02040503050406030204" pitchFamily="18" charset="0"/>
                      </a:rPr>
                      <m:t>(</m:t>
                    </m:r>
                    <m:r>
                      <a:rPr lang="en-IN" b="0" i="1" dirty="0" smtClean="0">
                        <a:latin typeface="Cambria Math" panose="02040503050406030204" pitchFamily="18" charset="0"/>
                      </a:rPr>
                      <m:t>𝑐</m:t>
                    </m:r>
                    <m:r>
                      <a:rPr lang="en-IN" b="0" i="1" dirty="0" smtClean="0">
                        <a:latin typeface="Cambria Math" panose="02040503050406030204" pitchFamily="18" charset="0"/>
                      </a:rPr>
                      <m:t>,</m:t>
                    </m:r>
                    <m:r>
                      <a:rPr lang="en-IN" b="0" i="1" dirty="0" smtClean="0">
                        <a:latin typeface="Cambria Math" panose="02040503050406030204" pitchFamily="18" charset="0"/>
                      </a:rPr>
                      <m:t>𝑏</m:t>
                    </m:r>
                    <m:r>
                      <a:rPr lang="en-IN" b="0" i="1" dirty="0" smtClean="0">
                        <a:latin typeface="Cambria Math" panose="02040503050406030204" pitchFamily="18" charset="0"/>
                      </a:rPr>
                      <m:t>)</m:t>
                    </m:r>
                  </m:oMath>
                </a14:m>
                <a:r>
                  <a:rPr lang="en-IN" dirty="0"/>
                  <a:t> because </a:t>
                </a:r>
                <a14:m>
                  <m:oMath xmlns:m="http://schemas.openxmlformats.org/officeDocument/2006/math">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m:t>
                    </m:r>
                    <m:r>
                      <a:rPr lang="en-IN" b="0" i="1" smtClean="0">
                        <a:latin typeface="Cambria Math" panose="02040503050406030204" pitchFamily="18" charset="0"/>
                      </a:rPr>
                      <m:t>𝑐</m:t>
                    </m:r>
                  </m:oMath>
                </a14:m>
                <a:r>
                  <a:rPr lang="en-IN" dirty="0"/>
                  <a:t>, </a:t>
                </a:r>
                <a14:m>
                  <m:oMath xmlns:m="http://schemas.openxmlformats.org/officeDocument/2006/math">
                    <m:r>
                      <a:rPr lang="en-IN" i="1" dirty="0">
                        <a:latin typeface="Cambria Math" panose="02040503050406030204" pitchFamily="18" charset="0"/>
                      </a:rPr>
                      <m:t>𝑓</m:t>
                    </m:r>
                    <m:r>
                      <a:rPr lang="en-IN" i="1" dirty="0">
                        <a:latin typeface="Cambria Math" panose="02040503050406030204" pitchFamily="18" charset="0"/>
                      </a:rPr>
                      <m:t>(</m:t>
                    </m:r>
                    <m:r>
                      <a:rPr lang="en-IN" i="1" dirty="0">
                        <a:latin typeface="Cambria Math" panose="02040503050406030204" pitchFamily="18" charset="0"/>
                      </a:rPr>
                      <m:t>𝑐</m:t>
                    </m:r>
                    <m:r>
                      <a:rPr lang="en-IN" i="1" dirty="0">
                        <a:latin typeface="Cambria Math" panose="02040503050406030204" pitchFamily="18" charset="0"/>
                      </a:rPr>
                      <m:t>,</m:t>
                    </m:r>
                    <m:r>
                      <a:rPr lang="en-IN" i="1" dirty="0">
                        <a:latin typeface="Cambria Math" panose="02040503050406030204" pitchFamily="18" charset="0"/>
                      </a:rPr>
                      <m:t>𝑏</m:t>
                    </m:r>
                    <m:r>
                      <a:rPr lang="en-IN" i="1" dirty="0">
                        <a:latin typeface="Cambria Math" panose="02040503050406030204" pitchFamily="18" charset="0"/>
                      </a:rPr>
                      <m:t>)</m:t>
                    </m:r>
                  </m:oMath>
                </a14:m>
                <a:r>
                  <a:rPr lang="en-IN" dirty="0"/>
                  <a:t> doesn’t matches with </a:t>
                </a:r>
                <a14:m>
                  <m:oMath xmlns:m="http://schemas.openxmlformats.org/officeDocument/2006/math">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𝑥</m:t>
                            </m:r>
                          </m:e>
                        </m:d>
                        <m:r>
                          <a:rPr lang="en-IN" i="1">
                            <a:latin typeface="Cambria Math" panose="02040503050406030204" pitchFamily="18" charset="0"/>
                          </a:rPr>
                          <m:t>,</m:t>
                        </m:r>
                        <m:r>
                          <a:rPr lang="en-IN" i="1">
                            <a:latin typeface="Cambria Math" panose="02040503050406030204" pitchFamily="18" charset="0"/>
                          </a:rPr>
                          <m:t>𝑦</m:t>
                        </m:r>
                      </m:e>
                    </m:d>
                  </m:oMath>
                </a14:m>
                <a:endParaRPr lang="en-IN" dirty="0"/>
              </a:p>
              <a:p>
                <a:pPr marL="0" indent="0">
                  <a:lnSpc>
                    <a:spcPct val="120000"/>
                  </a:lnSpc>
                  <a:buNone/>
                </a:pPr>
                <a14:m>
                  <m:oMath xmlns:m="http://schemas.openxmlformats.org/officeDocument/2006/math">
                    <m:r>
                      <a:rPr lang="en-IN" sz="2800" i="1" smtClean="0">
                        <a:latin typeface="Cambria Math" panose="02040503050406030204" pitchFamily="18" charset="0"/>
                      </a:rPr>
                      <m:t>𝑓</m:t>
                    </m:r>
                    <m:d>
                      <m:dPr>
                        <m:ctrlPr>
                          <a:rPr lang="en-IN" sz="2800" i="1">
                            <a:latin typeface="Cambria Math" panose="02040503050406030204" pitchFamily="18" charset="0"/>
                          </a:rPr>
                        </m:ctrlPr>
                      </m:dPr>
                      <m:e>
                        <m:r>
                          <a:rPr lang="en-IN" sz="2800" i="1">
                            <a:latin typeface="Cambria Math" panose="02040503050406030204" pitchFamily="18" charset="0"/>
                          </a:rPr>
                          <m:t>𝑔</m:t>
                        </m:r>
                        <m:d>
                          <m:dPr>
                            <m:ctrlPr>
                              <a:rPr lang="en-IN" sz="2800" i="1">
                                <a:latin typeface="Cambria Math" panose="02040503050406030204" pitchFamily="18" charset="0"/>
                              </a:rPr>
                            </m:ctrlPr>
                          </m:dPr>
                          <m:e>
                            <m:r>
                              <a:rPr lang="en-IN" sz="2800" i="1">
                                <a:latin typeface="Cambria Math" panose="02040503050406030204" pitchFamily="18" charset="0"/>
                              </a:rPr>
                              <m:t>𝑎</m:t>
                            </m:r>
                          </m:e>
                        </m:d>
                        <m:r>
                          <a:rPr lang="en-IN" sz="2800" i="1">
                            <a:latin typeface="Cambria Math" panose="02040503050406030204" pitchFamily="18" charset="0"/>
                          </a:rPr>
                          <m:t>,</m:t>
                        </m:r>
                        <m:r>
                          <a:rPr lang="en-IN" sz="2800" i="1">
                            <a:latin typeface="Cambria Math" panose="02040503050406030204" pitchFamily="18" charset="0"/>
                          </a:rPr>
                          <m:t>𝑏</m:t>
                        </m:r>
                      </m:e>
                    </m:d>
                  </m:oMath>
                </a14:m>
                <a:r>
                  <a:rPr lang="en-IN" dirty="0"/>
                  <a:t> </a:t>
                </a:r>
                <a14:m>
                  <m:oMath xmlns:m="http://schemas.openxmlformats.org/officeDocument/2006/math">
                    <m:r>
                      <a:rPr lang="en-IN" b="0" i="1" dirty="0" smtClean="0">
                        <a:latin typeface="Cambria Math" panose="02040503050406030204" pitchFamily="18" charset="0"/>
                      </a:rPr>
                      <m:t>=</m:t>
                    </m:r>
                    <m:r>
                      <a:rPr lang="en-IN" b="0" i="1" dirty="0" smtClean="0">
                        <a:latin typeface="Cambria Math" panose="02040503050406030204" pitchFamily="18" charset="0"/>
                      </a:rPr>
                      <m:t>𝑓</m:t>
                    </m:r>
                    <m:r>
                      <a:rPr lang="en-IN" b="0" i="1" dirty="0" smtClean="0">
                        <a:latin typeface="Cambria Math" panose="02040503050406030204" pitchFamily="18" charset="0"/>
                      </a:rPr>
                      <m:t>(</m:t>
                    </m:r>
                    <m:r>
                      <a:rPr lang="en-IN" b="0" i="1" dirty="0" smtClean="0">
                        <a:latin typeface="Cambria Math" panose="02040503050406030204" pitchFamily="18" charset="0"/>
                      </a:rPr>
                      <m:t>𝑔</m:t>
                    </m:r>
                    <m:r>
                      <a:rPr lang="en-IN" b="0" i="1" dirty="0" smtClean="0">
                        <a:latin typeface="Cambria Math" panose="02040503050406030204" pitchFamily="18" charset="0"/>
                      </a:rPr>
                      <m:t>(</m:t>
                    </m:r>
                    <m:r>
                      <a:rPr lang="en-IN" b="0" i="1" dirty="0" smtClean="0">
                        <a:latin typeface="Cambria Math" panose="02040503050406030204" pitchFamily="18" charset="0"/>
                      </a:rPr>
                      <m:t>𝑓</m:t>
                    </m:r>
                    <m:r>
                      <a:rPr lang="en-IN" b="0" i="1" dirty="0" smtClean="0">
                        <a:latin typeface="Cambria Math" panose="02040503050406030204" pitchFamily="18" charset="0"/>
                      </a:rPr>
                      <m:t>(</m:t>
                    </m:r>
                    <m:r>
                      <a:rPr lang="en-IN" b="0" i="1" dirty="0" smtClean="0">
                        <a:latin typeface="Cambria Math" panose="02040503050406030204" pitchFamily="18" charset="0"/>
                      </a:rPr>
                      <m:t>𝑐</m:t>
                    </m:r>
                    <m:r>
                      <a:rPr lang="en-IN" b="0" i="1" dirty="0" smtClean="0">
                        <a:latin typeface="Cambria Math" panose="02040503050406030204" pitchFamily="18" charset="0"/>
                      </a:rPr>
                      <m:t>,</m:t>
                    </m:r>
                    <m:r>
                      <a:rPr lang="en-IN" b="0" i="1" dirty="0" smtClean="0">
                        <a:latin typeface="Cambria Math" panose="02040503050406030204" pitchFamily="18" charset="0"/>
                      </a:rPr>
                      <m:t>𝑑</m:t>
                    </m:r>
                    <m:r>
                      <a:rPr lang="en-IN" b="0" i="1" dirty="0" smtClean="0">
                        <a:latin typeface="Cambria Math" panose="02040503050406030204" pitchFamily="18" charset="0"/>
                      </a:rPr>
                      <m:t>)),</m:t>
                    </m:r>
                    <m:r>
                      <a:rPr lang="en-IN" b="0" i="1" dirty="0" smtClean="0">
                        <a:latin typeface="Cambria Math" panose="02040503050406030204" pitchFamily="18" charset="0"/>
                      </a:rPr>
                      <m:t>𝑏</m:t>
                    </m:r>
                    <m:r>
                      <a:rPr lang="en-IN" b="0" i="1" dirty="0" smtClean="0">
                        <a:latin typeface="Cambria Math" panose="02040503050406030204" pitchFamily="18" charset="0"/>
                      </a:rPr>
                      <m:t>)</m:t>
                    </m:r>
                  </m:oMath>
                </a14:m>
                <a:r>
                  <a:rPr lang="en-IN" dirty="0"/>
                  <a:t> because </a:t>
                </a:r>
                <a14:m>
                  <m:oMath xmlns:m="http://schemas.openxmlformats.org/officeDocument/2006/math">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m:t>
                    </m:r>
                    <m:r>
                      <a:rPr lang="en-IN" b="0" i="1" smtClean="0">
                        <a:latin typeface="Cambria Math" panose="02040503050406030204" pitchFamily="18" charset="0"/>
                      </a:rPr>
                      <m:t>𝑔</m:t>
                    </m:r>
                    <m:r>
                      <a:rPr lang="en-IN" b="0" i="1" smtClean="0">
                        <a:latin typeface="Cambria Math" panose="02040503050406030204" pitchFamily="18" charset="0"/>
                      </a:rPr>
                      <m:t>(</m:t>
                    </m:r>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m:t>
                    </m:r>
                    <m:r>
                      <a:rPr lang="en-IN" b="0" i="1" smtClean="0">
                        <a:latin typeface="Cambria Math" panose="02040503050406030204" pitchFamily="18" charset="0"/>
                      </a:rPr>
                      <m:t>𝑑</m:t>
                    </m:r>
                    <m:r>
                      <a:rPr lang="en-IN" b="0" i="1" smtClean="0">
                        <a:latin typeface="Cambria Math" panose="02040503050406030204" pitchFamily="18" charset="0"/>
                      </a:rPr>
                      <m:t>))</m:t>
                    </m:r>
                  </m:oMath>
                </a14:m>
                <a:r>
                  <a:rPr lang="en-IN" dirty="0"/>
                  <a:t>, </a:t>
                </a:r>
                <a14:m>
                  <m:oMath xmlns:m="http://schemas.openxmlformats.org/officeDocument/2006/math">
                    <m:r>
                      <a:rPr lang="en-IN" i="1" dirty="0">
                        <a:latin typeface="Cambria Math" panose="02040503050406030204" pitchFamily="18" charset="0"/>
                      </a:rPr>
                      <m:t>𝑓</m:t>
                    </m:r>
                    <m:r>
                      <a:rPr lang="en-IN" i="1" dirty="0">
                        <a:latin typeface="Cambria Math" panose="02040503050406030204" pitchFamily="18" charset="0"/>
                      </a:rPr>
                      <m:t>(</m:t>
                    </m:r>
                    <m:r>
                      <a:rPr lang="en-IN" i="1" dirty="0">
                        <a:latin typeface="Cambria Math" panose="02040503050406030204" pitchFamily="18" charset="0"/>
                      </a:rPr>
                      <m:t>𝑔</m:t>
                    </m:r>
                    <m:r>
                      <a:rPr lang="en-IN" i="1" dirty="0">
                        <a:latin typeface="Cambria Math" panose="02040503050406030204" pitchFamily="18" charset="0"/>
                      </a:rPr>
                      <m:t>(</m:t>
                    </m:r>
                    <m:r>
                      <a:rPr lang="en-IN" i="1" dirty="0">
                        <a:latin typeface="Cambria Math" panose="02040503050406030204" pitchFamily="18" charset="0"/>
                      </a:rPr>
                      <m:t>𝑓</m:t>
                    </m:r>
                    <m:r>
                      <a:rPr lang="en-IN" i="1" dirty="0">
                        <a:latin typeface="Cambria Math" panose="02040503050406030204" pitchFamily="18" charset="0"/>
                      </a:rPr>
                      <m:t>(</m:t>
                    </m:r>
                    <m:r>
                      <a:rPr lang="en-IN" i="1" dirty="0">
                        <a:latin typeface="Cambria Math" panose="02040503050406030204" pitchFamily="18" charset="0"/>
                      </a:rPr>
                      <m:t>𝑐</m:t>
                    </m:r>
                    <m:r>
                      <a:rPr lang="en-IN" i="1" dirty="0">
                        <a:latin typeface="Cambria Math" panose="02040503050406030204" pitchFamily="18" charset="0"/>
                      </a:rPr>
                      <m:t>,</m:t>
                    </m:r>
                    <m:r>
                      <a:rPr lang="en-IN" i="1" dirty="0">
                        <a:latin typeface="Cambria Math" panose="02040503050406030204" pitchFamily="18" charset="0"/>
                      </a:rPr>
                      <m:t>𝑑</m:t>
                    </m:r>
                    <m:r>
                      <a:rPr lang="en-IN" i="1" dirty="0">
                        <a:latin typeface="Cambria Math" panose="02040503050406030204" pitchFamily="18" charset="0"/>
                      </a:rPr>
                      <m:t>)),</m:t>
                    </m:r>
                    <m:r>
                      <a:rPr lang="en-IN" i="1" dirty="0">
                        <a:latin typeface="Cambria Math" panose="02040503050406030204" pitchFamily="18" charset="0"/>
                      </a:rPr>
                      <m:t>𝑏</m:t>
                    </m:r>
                    <m:r>
                      <a:rPr lang="en-IN" i="1" dirty="0">
                        <a:latin typeface="Cambria Math" panose="02040503050406030204" pitchFamily="18" charset="0"/>
                      </a:rPr>
                      <m:t>)</m:t>
                    </m:r>
                  </m:oMath>
                </a14:m>
                <a:r>
                  <a:rPr lang="en-IN" dirty="0"/>
                  <a:t> matches with </a:t>
                </a:r>
                <a14:m>
                  <m:oMath xmlns:m="http://schemas.openxmlformats.org/officeDocument/2006/math">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𝑥</m:t>
                            </m:r>
                          </m:e>
                        </m:d>
                        <m:r>
                          <a:rPr lang="en-IN" i="1">
                            <a:latin typeface="Cambria Math" panose="02040503050406030204" pitchFamily="18" charset="0"/>
                          </a:rPr>
                          <m:t>,</m:t>
                        </m:r>
                        <m:r>
                          <a:rPr lang="en-IN" i="1">
                            <a:latin typeface="Cambria Math" panose="02040503050406030204" pitchFamily="18" charset="0"/>
                          </a:rPr>
                          <m:t>𝑦</m:t>
                        </m:r>
                      </m:e>
                    </m:d>
                  </m:oMath>
                </a14:m>
                <a:r>
                  <a:rPr lang="en-IN" dirty="0"/>
                  <a:t> with the substitution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𝑐</m:t>
                        </m:r>
                        <m:r>
                          <a:rPr lang="en-IN" b="0" i="1" smtClean="0">
                            <a:latin typeface="Cambria Math" panose="02040503050406030204" pitchFamily="18" charset="0"/>
                          </a:rPr>
                          <m:t>,</m:t>
                        </m:r>
                        <m:r>
                          <a:rPr lang="en-IN" b="0" i="1" smtClean="0">
                            <a:latin typeface="Cambria Math" panose="02040503050406030204" pitchFamily="18" charset="0"/>
                          </a:rPr>
                          <m:t>𝑑</m:t>
                        </m:r>
                      </m:e>
                    </m:d>
                    <m:r>
                      <a:rPr lang="en-IN" b="0" i="1" smtClean="0">
                        <a:latin typeface="Cambria Math" panose="02040503050406030204" pitchFamily="18" charset="0"/>
                      </a:rPr>
                      <m:t>,</m:t>
                    </m:r>
                  </m:oMath>
                </a14:m>
                <a:r>
                  <a:rPr lang="en-IN" dirty="0"/>
                  <a:t> </a:t>
                </a:r>
                <a14:m>
                  <m:oMath xmlns:m="http://schemas.openxmlformats.org/officeDocument/2006/math">
                    <m:r>
                      <a:rPr lang="en-IN" b="0" i="1" dirty="0" smtClean="0">
                        <a:latin typeface="Cambria Math" panose="02040503050406030204" pitchFamily="18" charset="0"/>
                      </a:rPr>
                      <m:t>𝑦</m:t>
                    </m:r>
                    <m:r>
                      <a:rPr lang="en-IN" b="0" i="1" dirty="0" smtClean="0">
                        <a:latin typeface="Cambria Math" panose="02040503050406030204" pitchFamily="18" charset="0"/>
                      </a:rPr>
                      <m:t>=</m:t>
                    </m:r>
                    <m:r>
                      <a:rPr lang="en-IN" b="0" i="1" dirty="0" smtClean="0">
                        <a:latin typeface="Cambria Math" panose="02040503050406030204" pitchFamily="18" charset="0"/>
                      </a:rPr>
                      <m:t>𝑏</m:t>
                    </m:r>
                  </m:oMath>
                </a14:m>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8739B0D3-BC5D-B8B3-922B-33A0F4BA82B2}"/>
                  </a:ext>
                </a:extLst>
              </p:cNvPr>
              <p:cNvSpPr>
                <a:spLocks noGrp="1" noRot="1" noChangeAspect="1" noMove="1" noResize="1" noEditPoints="1" noAdjustHandles="1" noChangeArrowheads="1" noChangeShapeType="1" noTextEdit="1"/>
              </p:cNvSpPr>
              <p:nvPr>
                <p:ph idx="1"/>
              </p:nvPr>
            </p:nvSpPr>
            <p:spPr>
              <a:blipFill>
                <a:blip r:embed="rId2"/>
                <a:stretch>
                  <a:fillRect l="-522" t="-1821" r="-406"/>
                </a:stretch>
              </a:blipFill>
            </p:spPr>
            <p:txBody>
              <a:bodyPr/>
              <a:lstStyle/>
              <a:p>
                <a:r>
                  <a:rPr lang="en-IN">
                    <a:noFill/>
                  </a:rPr>
                  <a:t> </a:t>
                </a:r>
              </a:p>
            </p:txBody>
          </p:sp>
        </mc:Fallback>
      </mc:AlternateContent>
    </p:spTree>
    <p:extLst>
      <p:ext uri="{BB962C8B-B14F-4D97-AF65-F5344CB8AC3E}">
        <p14:creationId xmlns:p14="http://schemas.microsoft.com/office/powerpoint/2010/main" val="2145265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D15B3-3FF2-5671-43C9-EA4D0725D883}"/>
              </a:ext>
            </a:extLst>
          </p:cNvPr>
          <p:cNvSpPr>
            <a:spLocks noGrp="1"/>
          </p:cNvSpPr>
          <p:nvPr>
            <p:ph type="title"/>
          </p:nvPr>
        </p:nvSpPr>
        <p:spPr/>
        <p:txBody>
          <a:bodyPr/>
          <a:lstStyle/>
          <a:p>
            <a:r>
              <a:rPr lang="en-IN" dirty="0"/>
              <a:t>General quantification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B295F9D-8D38-3D16-4ECB-9C0A8F6FEA5F}"/>
                  </a:ext>
                </a:extLst>
              </p:cNvPr>
              <p:cNvSpPr>
                <a:spLocks noGrp="1"/>
              </p:cNvSpPr>
              <p:nvPr>
                <p:ph idx="1"/>
              </p:nvPr>
            </p:nvSpPr>
            <p:spPr/>
            <p:txBody>
              <a:bodyPr/>
              <a:lstStyle/>
              <a:p>
                <a:r>
                  <a:rPr lang="en-IN" dirty="0"/>
                  <a:t>Solve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 ∧</m:t>
                    </m:r>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m:t>
                    </m:r>
                  </m:oMath>
                </a14:m>
                <a:r>
                  <a:rPr lang="en-IN" dirty="0"/>
                  <a:t> using the semantic argument method for FOL.</a:t>
                </a:r>
              </a:p>
            </p:txBody>
          </p:sp>
        </mc:Choice>
        <mc:Fallback xmlns="">
          <p:sp>
            <p:nvSpPr>
              <p:cNvPr id="3" name="Content Placeholder 2">
                <a:extLst>
                  <a:ext uri="{FF2B5EF4-FFF2-40B4-BE49-F238E27FC236}">
                    <a16:creationId xmlns:a16="http://schemas.microsoft.com/office/drawing/2014/main" id="{2B295F9D-8D38-3D16-4ECB-9C0A8F6FEA5F}"/>
                  </a:ext>
                </a:extLst>
              </p:cNvPr>
              <p:cNvSpPr>
                <a:spLocks noGrp="1" noRot="1" noChangeAspect="1" noMove="1" noResize="1" noEditPoints="1" noAdjustHandles="1" noChangeArrowheads="1" noChangeShapeType="1" noTextEdit="1"/>
              </p:cNvSpPr>
              <p:nvPr>
                <p:ph idx="1"/>
              </p:nvPr>
            </p:nvSpPr>
            <p:spPr>
              <a:blipFill>
                <a:blip r:embed="rId2"/>
                <a:stretch>
                  <a:fillRect l="-1043" t="-2241" r="-92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96BB37B-7289-7033-6987-DA584975C718}"/>
                  </a:ext>
                </a:extLst>
              </p:cNvPr>
              <p:cNvSpPr txBox="1"/>
              <p:nvPr/>
            </p:nvSpPr>
            <p:spPr>
              <a:xfrm>
                <a:off x="1150360" y="2733367"/>
                <a:ext cx="6469626" cy="2170722"/>
              </a:xfrm>
              <a:prstGeom prst="rect">
                <a:avLst/>
              </a:prstGeom>
              <a:noFill/>
            </p:spPr>
            <p:txBody>
              <a:bodyPr wrap="square" rtlCol="0">
                <a:spAutoFit/>
              </a:bodyPr>
              <a:lstStyle/>
              <a:p>
                <a:pPr marL="800100" lvl="1" indent="-342900">
                  <a:lnSpc>
                    <a:spcPct val="130000"/>
                  </a:lnSpc>
                  <a:buFont typeface="+mj-lt"/>
                  <a:buAutoNum type="arabicPeriod"/>
                </a:pP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𝑥</m:t>
                    </m:r>
                  </m:oMath>
                </a14:m>
                <a:r>
                  <a:rPr lang="en-IN" b="0" dirty="0"/>
                  <a:t>                                 </a:t>
                </a:r>
              </a:p>
              <a:p>
                <a:pPr marL="800100" lvl="1" indent="-342900">
                  <a:lnSpc>
                    <a:spcPct val="130000"/>
                  </a:lnSpc>
                  <a:buFont typeface="+mj-lt"/>
                  <a:buAutoNum type="arabicPeriod"/>
                </a:pP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 </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oMath>
                </a14:m>
                <a:endParaRPr lang="en-IN" b="0" i="1" dirty="0">
                  <a:latin typeface="Cambria Math" panose="02040503050406030204" pitchFamily="18" charset="0"/>
                </a:endParaRPr>
              </a:p>
              <a:p>
                <a:pPr marL="800100" lvl="1" indent="-342900">
                  <a:lnSpc>
                    <a:spcPct val="130000"/>
                  </a:lnSpc>
                  <a:buFont typeface="+mj-lt"/>
                  <a:buAutoNum type="arabicPeriod"/>
                </a:pP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𝑧</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𝑧</m:t>
                        </m:r>
                      </m:e>
                    </m:d>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𝑧</m:t>
                    </m:r>
                  </m:oMath>
                </a14:m>
                <a:endParaRPr lang="en-IN" b="0" i="1" dirty="0">
                  <a:latin typeface="Cambria Math" panose="02040503050406030204" pitchFamily="18" charset="0"/>
                </a:endParaRPr>
              </a:p>
              <a:p>
                <a:pPr marL="800100" lvl="1" indent="-342900">
                  <a:lnSpc>
                    <a:spcPct val="130000"/>
                  </a:lnSpc>
                  <a:buFont typeface="+mj-lt"/>
                  <a:buAutoNum type="arabicPeriod"/>
                </a:pPr>
                <a14:m>
                  <m:oMath xmlns:m="http://schemas.openxmlformats.org/officeDocument/2006/math">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𝑛</m:t>
                        </m:r>
                      </m:sub>
                    </m:sSub>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1</m:t>
                        </m:r>
                      </m:sub>
                      <m:sup>
                        <m:r>
                          <a:rPr lang="en-IN" b="0" i="1" smtClean="0">
                            <a:latin typeface="Cambria Math" panose="02040503050406030204" pitchFamily="18" charset="0"/>
                          </a:rPr>
                          <m:t>′</m:t>
                        </m:r>
                      </m:sup>
                    </m:sSubSup>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𝑛</m:t>
                        </m:r>
                      </m:sub>
                      <m:sup>
                        <m:r>
                          <a:rPr lang="en-IN" b="0" i="1" smtClean="0">
                            <a:latin typeface="Cambria Math" panose="02040503050406030204" pitchFamily="18" charset="0"/>
                          </a:rPr>
                          <m:t>′</m:t>
                        </m:r>
                      </m:sup>
                    </m:sSubSup>
                    <m:r>
                      <a:rPr lang="en-IN" b="0" i="1" smtClean="0">
                        <a:latin typeface="Cambria Math" panose="02040503050406030204" pitchFamily="18" charset="0"/>
                      </a:rPr>
                      <m:t>. </m:t>
                    </m:r>
                    <m:nary>
                      <m:naryPr>
                        <m:chr m:val="⋀"/>
                        <m:supHide m:val="on"/>
                        <m:ctrlPr>
                          <a:rPr lang="en-IN" b="0" i="1" smtClean="0">
                            <a:latin typeface="Cambria Math" panose="02040503050406030204" pitchFamily="18" charset="0"/>
                          </a:rPr>
                        </m:ctrlPr>
                      </m:naryPr>
                      <m:sub>
                        <m:r>
                          <m:rPr>
                            <m:brk m:alnAt="7"/>
                          </m:rPr>
                          <a:rPr lang="en-IN" b="0" i="1" smtClean="0">
                            <a:latin typeface="Cambria Math" panose="02040503050406030204" pitchFamily="18" charset="0"/>
                          </a:rPr>
                          <m:t>𝑖</m:t>
                        </m:r>
                      </m:sub>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𝑖</m:t>
                            </m:r>
                          </m:sub>
                        </m:sSub>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𝑖</m:t>
                            </m:r>
                          </m:sub>
                          <m:sup>
                            <m:r>
                              <a:rPr lang="en-IN" b="0" i="1" smtClean="0">
                                <a:latin typeface="Cambria Math" panose="02040503050406030204" pitchFamily="18" charset="0"/>
                              </a:rPr>
                              <m:t>′</m:t>
                            </m:r>
                          </m:sup>
                        </m:sSubSup>
                        <m:r>
                          <a:rPr lang="en-IN" b="0" i="1" smtClean="0">
                            <a:latin typeface="Cambria Math" panose="02040503050406030204" pitchFamily="18" charset="0"/>
                          </a:rPr>
                          <m:t> →</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r>
                              <a:rPr lang="en-IN" b="0" i="1" smtClean="0">
                                <a:latin typeface="Cambria Math" panose="02040503050406030204" pitchFamily="18" charset="0"/>
                              </a:rPr>
                              <m:t>, …,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𝑛</m:t>
                                </m:r>
                              </m:sub>
                            </m:sSub>
                          </m:e>
                        </m:d>
                        <m:r>
                          <a:rPr lang="en-IN" b="0" i="1" smtClean="0">
                            <a:latin typeface="Cambria Math" panose="02040503050406030204" pitchFamily="18" charset="0"/>
                          </a:rPr>
                          <m:t>=</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1</m:t>
                                </m:r>
                              </m:sub>
                              <m:sup>
                                <m:r>
                                  <a:rPr lang="en-IN" b="0" i="1" smtClean="0">
                                    <a:latin typeface="Cambria Math" panose="02040503050406030204" pitchFamily="18" charset="0"/>
                                  </a:rPr>
                                  <m:t>′</m:t>
                                </m:r>
                              </m:sup>
                            </m:sSubSup>
                            <m:r>
                              <a:rPr lang="en-IN" b="0" i="1" smtClean="0">
                                <a:latin typeface="Cambria Math" panose="02040503050406030204" pitchFamily="18" charset="0"/>
                              </a:rPr>
                              <m:t>, …, </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𝑛</m:t>
                                </m:r>
                              </m:sub>
                              <m:sup>
                                <m:r>
                                  <a:rPr lang="en-IN" b="0" i="1" smtClean="0">
                                    <a:latin typeface="Cambria Math" panose="02040503050406030204" pitchFamily="18" charset="0"/>
                                  </a:rPr>
                                  <m:t>′</m:t>
                                </m:r>
                              </m:sup>
                            </m:sSubSup>
                          </m:e>
                        </m:d>
                      </m:e>
                    </m:nary>
                  </m:oMath>
                </a14:m>
                <a:r>
                  <a:rPr lang="en-IN" b="0" i="1" dirty="0">
                    <a:latin typeface="Cambria Math" panose="02040503050406030204" pitchFamily="18" charset="0"/>
                  </a:rPr>
                  <a:t>     </a:t>
                </a:r>
              </a:p>
              <a:p>
                <a:pPr marL="800100" lvl="1" indent="-342900">
                  <a:lnSpc>
                    <a:spcPct val="130000"/>
                  </a:lnSpc>
                  <a:buFont typeface="+mj-lt"/>
                  <a:buAutoNum type="arabicPeriod"/>
                </a:pPr>
                <a14:m>
                  <m:oMath xmlns:m="http://schemas.openxmlformats.org/officeDocument/2006/math">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𝑛</m:t>
                        </m:r>
                      </m:sub>
                    </m:sSub>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1</m:t>
                        </m:r>
                      </m:sub>
                      <m:sup>
                        <m:r>
                          <a:rPr lang="en-IN" b="0" i="1" smtClean="0">
                            <a:latin typeface="Cambria Math" panose="02040503050406030204" pitchFamily="18" charset="0"/>
                          </a:rPr>
                          <m:t>′</m:t>
                        </m:r>
                      </m:sup>
                    </m:sSubSup>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𝑛</m:t>
                        </m:r>
                      </m:sub>
                      <m:sup>
                        <m:r>
                          <a:rPr lang="en-IN" b="0" i="1" smtClean="0">
                            <a:latin typeface="Cambria Math" panose="02040503050406030204" pitchFamily="18" charset="0"/>
                          </a:rPr>
                          <m:t>′</m:t>
                        </m:r>
                      </m:sup>
                    </m:sSubSup>
                    <m:r>
                      <a:rPr lang="en-IN" b="0" i="1" smtClean="0">
                        <a:latin typeface="Cambria Math" panose="02040503050406030204" pitchFamily="18" charset="0"/>
                      </a:rPr>
                      <m:t>. </m:t>
                    </m:r>
                    <m:nary>
                      <m:naryPr>
                        <m:chr m:val="⋀"/>
                        <m:supHide m:val="on"/>
                        <m:ctrlPr>
                          <a:rPr lang="en-IN" b="0" i="1" smtClean="0">
                            <a:latin typeface="Cambria Math" panose="02040503050406030204" pitchFamily="18" charset="0"/>
                          </a:rPr>
                        </m:ctrlPr>
                      </m:naryPr>
                      <m:sub>
                        <m:r>
                          <m:rPr>
                            <m:brk m:alnAt="7"/>
                          </m:rPr>
                          <a:rPr lang="en-IN" b="0" i="1" smtClean="0">
                            <a:latin typeface="Cambria Math" panose="02040503050406030204" pitchFamily="18" charset="0"/>
                          </a:rPr>
                          <m:t>𝑖</m:t>
                        </m:r>
                      </m:sub>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𝑖</m:t>
                            </m:r>
                          </m:sub>
                        </m:sSub>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𝑖</m:t>
                            </m:r>
                          </m:sub>
                          <m:sup>
                            <m:r>
                              <a:rPr lang="en-IN" b="0" i="1" smtClean="0">
                                <a:latin typeface="Cambria Math" panose="02040503050406030204" pitchFamily="18" charset="0"/>
                              </a:rPr>
                              <m:t>′</m:t>
                            </m:r>
                          </m:sup>
                        </m:sSubSup>
                        <m:r>
                          <a:rPr lang="en-IN" b="0" i="1" smtClean="0">
                            <a:latin typeface="Cambria Math" panose="02040503050406030204" pitchFamily="18" charset="0"/>
                          </a:rPr>
                          <m:t> →(</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r>
                              <a:rPr lang="en-IN" b="0" i="1" smtClean="0">
                                <a:latin typeface="Cambria Math" panose="02040503050406030204" pitchFamily="18" charset="0"/>
                              </a:rPr>
                              <m:t>, …,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𝑛</m:t>
                                </m:r>
                              </m:sub>
                            </m:sSub>
                          </m:e>
                        </m:d>
                        <m:r>
                          <a:rPr lang="en-IN" b="0" i="1" smtClean="0">
                            <a:latin typeface="Cambria Math" panose="02040503050406030204" pitchFamily="18" charset="0"/>
                          </a:rPr>
                          <m:t>↔</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1</m:t>
                                </m:r>
                              </m:sub>
                              <m:sup>
                                <m:r>
                                  <a:rPr lang="en-IN" b="0" i="1" smtClean="0">
                                    <a:latin typeface="Cambria Math" panose="02040503050406030204" pitchFamily="18" charset="0"/>
                                  </a:rPr>
                                  <m:t>′</m:t>
                                </m:r>
                              </m:sup>
                            </m:sSubSup>
                            <m:r>
                              <a:rPr lang="en-IN" b="0" i="1" smtClean="0">
                                <a:latin typeface="Cambria Math" panose="02040503050406030204" pitchFamily="18" charset="0"/>
                              </a:rPr>
                              <m:t>, …, </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𝑛</m:t>
                                </m:r>
                              </m:sub>
                              <m:sup>
                                <m:r>
                                  <a:rPr lang="en-IN" b="0" i="1" smtClean="0">
                                    <a:latin typeface="Cambria Math" panose="02040503050406030204" pitchFamily="18" charset="0"/>
                                  </a:rPr>
                                  <m:t>′</m:t>
                                </m:r>
                              </m:sup>
                            </m:sSubSup>
                          </m:e>
                        </m:d>
                        <m:r>
                          <a:rPr lang="en-IN" b="0" i="1" smtClean="0">
                            <a:latin typeface="Cambria Math" panose="02040503050406030204" pitchFamily="18" charset="0"/>
                          </a:rPr>
                          <m:t>)</m:t>
                        </m:r>
                      </m:e>
                    </m:nary>
                  </m:oMath>
                </a14:m>
                <a:r>
                  <a:rPr lang="en-IN" dirty="0"/>
                  <a:t> </a:t>
                </a:r>
              </a:p>
              <a:p>
                <a:endParaRPr lang="en-IN" dirty="0"/>
              </a:p>
            </p:txBody>
          </p:sp>
        </mc:Choice>
        <mc:Fallback xmlns="">
          <p:sp>
            <p:nvSpPr>
              <p:cNvPr id="4" name="TextBox 3">
                <a:extLst>
                  <a:ext uri="{FF2B5EF4-FFF2-40B4-BE49-F238E27FC236}">
                    <a16:creationId xmlns:a16="http://schemas.microsoft.com/office/drawing/2014/main" id="{D96BB37B-7289-7033-6987-DA584975C718}"/>
                  </a:ext>
                </a:extLst>
              </p:cNvPr>
              <p:cNvSpPr txBox="1">
                <a:spLocks noRot="1" noChangeAspect="1" noMove="1" noResize="1" noEditPoints="1" noAdjustHandles="1" noChangeArrowheads="1" noChangeShapeType="1" noTextEdit="1"/>
              </p:cNvSpPr>
              <p:nvPr/>
            </p:nvSpPr>
            <p:spPr>
              <a:xfrm>
                <a:off x="1150360" y="2733367"/>
                <a:ext cx="6469626" cy="2170722"/>
              </a:xfrm>
              <a:prstGeom prst="rect">
                <a:avLst/>
              </a:prstGeom>
              <a:blipFill>
                <a:blip r:embed="rId3"/>
                <a:stretch>
                  <a:fillRect r="-6409" b="-10112"/>
                </a:stretch>
              </a:blipFill>
            </p:spPr>
            <p:txBody>
              <a:bodyPr/>
              <a:lstStyle/>
              <a:p>
                <a:r>
                  <a:rPr lang="en-IN">
                    <a:noFill/>
                  </a:rPr>
                  <a:t> </a:t>
                </a:r>
              </a:p>
            </p:txBody>
          </p:sp>
        </mc:Fallback>
      </mc:AlternateContent>
    </p:spTree>
    <p:extLst>
      <p:ext uri="{BB962C8B-B14F-4D97-AF65-F5344CB8AC3E}">
        <p14:creationId xmlns:p14="http://schemas.microsoft.com/office/powerpoint/2010/main" val="32020728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35501-663D-0E91-14F7-6DCBDFCD30D7}"/>
              </a:ext>
            </a:extLst>
          </p:cNvPr>
          <p:cNvSpPr>
            <a:spLocks noGrp="1"/>
          </p:cNvSpPr>
          <p:nvPr>
            <p:ph type="title"/>
          </p:nvPr>
        </p:nvSpPr>
        <p:spPr/>
        <p:txBody>
          <a:bodyPr/>
          <a:lstStyle/>
          <a:p>
            <a:r>
              <a:rPr lang="en-IN" dirty="0"/>
              <a:t>Observation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8947F5-67BF-08AD-3B6D-DE6284A89D35}"/>
                  </a:ext>
                </a:extLst>
              </p:cNvPr>
              <p:cNvSpPr>
                <a:spLocks noGrp="1"/>
              </p:cNvSpPr>
              <p:nvPr>
                <p:ph idx="1"/>
              </p:nvPr>
            </p:nvSpPr>
            <p:spPr/>
            <p:txBody>
              <a:bodyPr>
                <a:normAutofit fontScale="92500" lnSpcReduction="10000"/>
              </a:bodyPr>
              <a:lstStyle/>
              <a:p>
                <a:pPr>
                  <a:lnSpc>
                    <a:spcPct val="110000"/>
                  </a:lnSpc>
                </a:pPr>
                <a:r>
                  <a:rPr lang="en-US" dirty="0"/>
                  <a:t>If, at a given point, multiple functions that are in the same equivalence class match a pattern, then multiple substitutions are needed to generate all matching ground terms. Notice that even if two DAG nodes representing a function are in the same equivalence class, their arguments may not necessarily belong to the same equivalence class. Therefore, multiple substitutions are required to generate additional constraints that the augmented ground formula can’t otherwise imply.</a:t>
                </a:r>
              </a:p>
              <a:p>
                <a:pPr lvl="1">
                  <a:lnSpc>
                    <a:spcPct val="110000"/>
                  </a:lnSpc>
                </a:pPr>
                <a:r>
                  <a:rPr lang="en-US" dirty="0"/>
                  <a:t>e.g., if the trigger is </a:t>
                </a:r>
                <a14:m>
                  <m:oMath xmlns:m="http://schemas.openxmlformats.org/officeDocument/2006/math">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𝑔</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oMath>
                </a14:m>
                <a:r>
                  <a:rPr lang="en-IN" dirty="0"/>
                  <a:t> and the ground term is </a:t>
                </a:r>
                <a14:m>
                  <m:oMath xmlns:m="http://schemas.openxmlformats.org/officeDocument/2006/math">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𝑔</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m:t>
                    </m:r>
                  </m:oMath>
                </a14:m>
                <a:r>
                  <a:rPr lang="en-IN" dirty="0"/>
                  <a:t>, and let’s say </a:t>
                </a:r>
                <a14:m>
                  <m:oMath xmlns:m="http://schemas.openxmlformats.org/officeDocument/2006/math">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m:t>
                    </m:r>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𝑏</m:t>
                        </m:r>
                      </m:e>
                    </m:d>
                    <m:r>
                      <a:rPr lang="en-IN" b="0" i="1" smtClean="0">
                        <a:latin typeface="Cambria Math" panose="02040503050406030204" pitchFamily="18" charset="0"/>
                      </a:rPr>
                      <m:t>,</m:t>
                    </m:r>
                  </m:oMath>
                </a14:m>
                <a:r>
                  <a:rPr lang="en-IN" dirty="0"/>
                  <a:t> then we need to instantiate </a:t>
                </a:r>
                <a14:m>
                  <m:oMath xmlns:m="http://schemas.openxmlformats.org/officeDocument/2006/math">
                    <m:r>
                      <a:rPr lang="en-IN" b="0" i="1" smtClean="0">
                        <a:latin typeface="Cambria Math" panose="02040503050406030204" pitchFamily="18" charset="0"/>
                      </a:rPr>
                      <m:t>𝑥</m:t>
                    </m:r>
                  </m:oMath>
                </a14:m>
                <a:r>
                  <a:rPr lang="en-IN" dirty="0"/>
                  <a:t> with both </a:t>
                </a:r>
                <a14:m>
                  <m:oMath xmlns:m="http://schemas.openxmlformats.org/officeDocument/2006/math">
                    <m:r>
                      <a:rPr lang="en-IN" b="0" i="1" smtClean="0">
                        <a:latin typeface="Cambria Math" panose="02040503050406030204" pitchFamily="18" charset="0"/>
                      </a:rPr>
                      <m:t>𝑎</m:t>
                    </m:r>
                  </m:oMath>
                </a14:m>
                <a:r>
                  <a:rPr lang="en-IN" dirty="0"/>
                  <a:t> and </a:t>
                </a:r>
                <a14:m>
                  <m:oMath xmlns:m="http://schemas.openxmlformats.org/officeDocument/2006/math">
                    <m:r>
                      <a:rPr lang="en-IN" b="0" i="1" smtClean="0">
                        <a:latin typeface="Cambria Math" panose="02040503050406030204" pitchFamily="18" charset="0"/>
                      </a:rPr>
                      <m:t>𝑏</m:t>
                    </m:r>
                  </m:oMath>
                </a14:m>
                <a:r>
                  <a:rPr lang="en-IN" dirty="0"/>
                  <a:t>, because even though </a:t>
                </a:r>
                <a14:m>
                  <m:oMath xmlns:m="http://schemas.openxmlformats.org/officeDocument/2006/math">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oMath>
                </a14:m>
                <a:r>
                  <a:rPr lang="en-IN" dirty="0"/>
                  <a:t> and </a:t>
                </a:r>
                <a14:m>
                  <m:oMath xmlns:m="http://schemas.openxmlformats.org/officeDocument/2006/math">
                    <m:r>
                      <a:rPr lang="en-IN" b="0" i="1" smtClean="0">
                        <a:latin typeface="Cambria Math" panose="02040503050406030204" pitchFamily="18" charset="0"/>
                      </a:rPr>
                      <m:t>𝑔</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oMath>
                </a14:m>
                <a:r>
                  <a:rPr lang="en-IN" dirty="0"/>
                  <a:t> are equal; </a:t>
                </a:r>
                <a14:m>
                  <m:oMath xmlns:m="http://schemas.openxmlformats.org/officeDocument/2006/math">
                    <m:r>
                      <a:rPr lang="en-IN" b="0" i="1" smtClean="0">
                        <a:latin typeface="Cambria Math" panose="02040503050406030204" pitchFamily="18" charset="0"/>
                      </a:rPr>
                      <m:t>𝑎</m:t>
                    </m:r>
                  </m:oMath>
                </a14:m>
                <a:r>
                  <a:rPr lang="en-IN" dirty="0"/>
                  <a:t> and </a:t>
                </a:r>
                <a14:m>
                  <m:oMath xmlns:m="http://schemas.openxmlformats.org/officeDocument/2006/math">
                    <m:r>
                      <a:rPr lang="en-IN" b="0" i="1" smtClean="0">
                        <a:latin typeface="Cambria Math" panose="02040503050406030204" pitchFamily="18" charset="0"/>
                      </a:rPr>
                      <m:t>𝑏</m:t>
                    </m:r>
                  </m:oMath>
                </a14:m>
                <a:r>
                  <a:rPr lang="en-IN" dirty="0"/>
                  <a:t> are not known to be equal and hence instantiating with </a:t>
                </a:r>
                <a14:m>
                  <m:oMath xmlns:m="http://schemas.openxmlformats.org/officeDocument/2006/math">
                    <m:r>
                      <a:rPr lang="en-IN" b="0" i="1" smtClean="0">
                        <a:latin typeface="Cambria Math" panose="02040503050406030204" pitchFamily="18" charset="0"/>
                      </a:rPr>
                      <m:t>𝑎</m:t>
                    </m:r>
                  </m:oMath>
                </a14:m>
                <a:r>
                  <a:rPr lang="en-IN" dirty="0"/>
                  <a:t> doesn’t automatically imply instantiating with </a:t>
                </a:r>
                <a14:m>
                  <m:oMath xmlns:m="http://schemas.openxmlformats.org/officeDocument/2006/math">
                    <m:r>
                      <a:rPr lang="en-IN" b="0" i="1" smtClean="0">
                        <a:latin typeface="Cambria Math" panose="02040503050406030204" pitchFamily="18" charset="0"/>
                      </a:rPr>
                      <m:t>𝑏</m:t>
                    </m:r>
                  </m:oMath>
                </a14:m>
                <a:r>
                  <a:rPr lang="en-IN" dirty="0"/>
                  <a:t>.</a:t>
                </a:r>
              </a:p>
            </p:txBody>
          </p:sp>
        </mc:Choice>
        <mc:Fallback xmlns="">
          <p:sp>
            <p:nvSpPr>
              <p:cNvPr id="3" name="Content Placeholder 2">
                <a:extLst>
                  <a:ext uri="{FF2B5EF4-FFF2-40B4-BE49-F238E27FC236}">
                    <a16:creationId xmlns:a16="http://schemas.microsoft.com/office/drawing/2014/main" id="{F68947F5-67BF-08AD-3B6D-DE6284A89D35}"/>
                  </a:ext>
                </a:extLst>
              </p:cNvPr>
              <p:cNvSpPr>
                <a:spLocks noGrp="1" noRot="1" noChangeAspect="1" noMove="1" noResize="1" noEditPoints="1" noAdjustHandles="1" noChangeArrowheads="1" noChangeShapeType="1" noTextEdit="1"/>
              </p:cNvSpPr>
              <p:nvPr>
                <p:ph idx="1"/>
              </p:nvPr>
            </p:nvSpPr>
            <p:spPr>
              <a:blipFill>
                <a:blip r:embed="rId2"/>
                <a:stretch>
                  <a:fillRect l="-928" t="-1120" r="-696" b="-980"/>
                </a:stretch>
              </a:blipFill>
            </p:spPr>
            <p:txBody>
              <a:bodyPr/>
              <a:lstStyle/>
              <a:p>
                <a:r>
                  <a:rPr lang="en-IN">
                    <a:noFill/>
                  </a:rPr>
                  <a:t> </a:t>
                </a:r>
              </a:p>
            </p:txBody>
          </p:sp>
        </mc:Fallback>
      </mc:AlternateContent>
    </p:spTree>
    <p:extLst>
      <p:ext uri="{BB962C8B-B14F-4D97-AF65-F5344CB8AC3E}">
        <p14:creationId xmlns:p14="http://schemas.microsoft.com/office/powerpoint/2010/main" val="37687134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71888-9B83-A1A9-3080-EA28DBDBDDD1}"/>
              </a:ext>
            </a:extLst>
          </p:cNvPr>
          <p:cNvSpPr>
            <a:spLocks noGrp="1"/>
          </p:cNvSpPr>
          <p:nvPr>
            <p:ph type="title"/>
          </p:nvPr>
        </p:nvSpPr>
        <p:spPr/>
        <p:txBody>
          <a:bodyPr/>
          <a:lstStyle/>
          <a:p>
            <a:r>
              <a:rPr lang="en-IN" dirty="0"/>
              <a:t>Observation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CFD9CB7-7533-197D-FC0E-24EDD500C3A2}"/>
                  </a:ext>
                </a:extLst>
              </p:cNvPr>
              <p:cNvSpPr>
                <a:spLocks noGrp="1"/>
              </p:cNvSpPr>
              <p:nvPr>
                <p:ph idx="1"/>
              </p:nvPr>
            </p:nvSpPr>
            <p:spPr/>
            <p:txBody>
              <a:bodyPr/>
              <a:lstStyle/>
              <a:p>
                <a:r>
                  <a:rPr lang="en-IN" dirty="0"/>
                  <a:t>On the other hand, if a variable </a:t>
                </a:r>
                <a14:m>
                  <m:oMath xmlns:m="http://schemas.openxmlformats.org/officeDocument/2006/math">
                    <m:r>
                      <a:rPr lang="en-IN" b="0" i="1" smtClean="0">
                        <a:latin typeface="Cambria Math" panose="02040503050406030204" pitchFamily="18" charset="0"/>
                      </a:rPr>
                      <m:t>𝑥</m:t>
                    </m:r>
                  </m:oMath>
                </a14:m>
                <a:r>
                  <a:rPr lang="en-IN" dirty="0"/>
                  <a:t> in the trigger matches with a ground term </a:t>
                </a:r>
                <a14:m>
                  <m:oMath xmlns:m="http://schemas.openxmlformats.org/officeDocument/2006/math">
                    <m:r>
                      <a:rPr lang="en-IN" b="0" i="1" smtClean="0">
                        <a:latin typeface="Cambria Math" panose="02040503050406030204" pitchFamily="18" charset="0"/>
                      </a:rPr>
                      <m:t>𝑔𝑟</m:t>
                    </m:r>
                    <m:r>
                      <a:rPr lang="en-IN" b="0" i="0" smtClean="0">
                        <a:latin typeface="Cambria Math" panose="02040503050406030204" pitchFamily="18" charset="0"/>
                      </a:rPr>
                      <m:t>,</m:t>
                    </m:r>
                  </m:oMath>
                </a14:m>
                <a:r>
                  <a:rPr lang="en-IN" dirty="0"/>
                  <a:t> then instantiating </a:t>
                </a:r>
                <a14:m>
                  <m:oMath xmlns:m="http://schemas.openxmlformats.org/officeDocument/2006/math">
                    <m:r>
                      <a:rPr lang="en-IN" i="1" dirty="0" smtClean="0">
                        <a:latin typeface="Cambria Math" panose="02040503050406030204" pitchFamily="18" charset="0"/>
                      </a:rPr>
                      <m:t>𝑥</m:t>
                    </m:r>
                  </m:oMath>
                </a14:m>
                <a:r>
                  <a:rPr lang="en-IN" dirty="0"/>
                  <a:t> with </a:t>
                </a:r>
                <a14:m>
                  <m:oMath xmlns:m="http://schemas.openxmlformats.org/officeDocument/2006/math">
                    <m:r>
                      <a:rPr lang="en-IN" i="1" dirty="0" smtClean="0">
                        <a:latin typeface="Cambria Math" panose="02040503050406030204" pitchFamily="18" charset="0"/>
                      </a:rPr>
                      <m:t>𝑔𝑟</m:t>
                    </m:r>
                  </m:oMath>
                </a14:m>
                <a:r>
                  <a:rPr lang="en-IN" dirty="0"/>
                  <a:t> is enough. We don’t need to instantiate with the equivalences of </a:t>
                </a:r>
                <a14:m>
                  <m:oMath xmlns:m="http://schemas.openxmlformats.org/officeDocument/2006/math">
                    <m:r>
                      <a:rPr lang="en-IN" i="1" dirty="0" smtClean="0">
                        <a:latin typeface="Cambria Math" panose="02040503050406030204" pitchFamily="18" charset="0"/>
                      </a:rPr>
                      <m:t>𝑔𝑟</m:t>
                    </m:r>
                  </m:oMath>
                </a14:m>
                <a:r>
                  <a:rPr lang="en-IN" dirty="0"/>
                  <a:t> because they can be automatically implied</a:t>
                </a:r>
              </a:p>
              <a:p>
                <a:pPr lvl="1"/>
                <a:r>
                  <a:rPr lang="en-US" dirty="0"/>
                  <a:t>e.g., if the trigger is </a:t>
                </a:r>
                <a14:m>
                  <m:oMath xmlns:m="http://schemas.openxmlformats.org/officeDocument/2006/math">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oMath>
                </a14:m>
                <a:r>
                  <a:rPr lang="en-IN" dirty="0"/>
                  <a:t> and the ground term is </a:t>
                </a:r>
                <a14:m>
                  <m:oMath xmlns:m="http://schemas.openxmlformats.org/officeDocument/2006/math">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𝑔</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m:t>
                    </m:r>
                  </m:oMath>
                </a14:m>
                <a:r>
                  <a:rPr lang="en-IN" dirty="0"/>
                  <a:t>, and let’s say </a:t>
                </a:r>
                <a14:m>
                  <m:oMath xmlns:m="http://schemas.openxmlformats.org/officeDocument/2006/math">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oMath>
                </a14:m>
                <a:r>
                  <a:rPr lang="en-IN" dirty="0"/>
                  <a:t> then instantiating </a:t>
                </a:r>
                <a14:m>
                  <m:oMath xmlns:m="http://schemas.openxmlformats.org/officeDocument/2006/math">
                    <m:r>
                      <a:rPr lang="en-IN" i="1" dirty="0" smtClean="0">
                        <a:latin typeface="Cambria Math" panose="02040503050406030204" pitchFamily="18" charset="0"/>
                      </a:rPr>
                      <m:t>𝑥</m:t>
                    </m:r>
                  </m:oMath>
                </a14:m>
                <a:r>
                  <a:rPr lang="en-IN" dirty="0"/>
                  <a:t> with </a:t>
                </a:r>
                <a14:m>
                  <m:oMath xmlns:m="http://schemas.openxmlformats.org/officeDocument/2006/math">
                    <m:r>
                      <a:rPr lang="en-IN" i="1" dirty="0" smtClean="0">
                        <a:latin typeface="Cambria Math" panose="02040503050406030204" pitchFamily="18" charset="0"/>
                      </a:rPr>
                      <m:t>𝑔</m:t>
                    </m:r>
                    <m:r>
                      <a:rPr lang="en-IN" i="1" dirty="0" smtClean="0">
                        <a:latin typeface="Cambria Math" panose="02040503050406030204" pitchFamily="18" charset="0"/>
                      </a:rPr>
                      <m:t>(</m:t>
                    </m:r>
                    <m:r>
                      <a:rPr lang="en-IN" i="1" dirty="0" smtClean="0">
                        <a:latin typeface="Cambria Math" panose="02040503050406030204" pitchFamily="18" charset="0"/>
                      </a:rPr>
                      <m:t>𝑎</m:t>
                    </m:r>
                    <m:r>
                      <a:rPr lang="en-IN" i="1" dirty="0" smtClean="0">
                        <a:latin typeface="Cambria Math" panose="02040503050406030204" pitchFamily="18" charset="0"/>
                      </a:rPr>
                      <m:t>) </m:t>
                    </m:r>
                  </m:oMath>
                </a14:m>
                <a:r>
                  <a:rPr lang="en-IN" dirty="0"/>
                  <a:t>is sufficient. It will automatically imply instantiating with </a:t>
                </a:r>
                <a14:m>
                  <m:oMath xmlns:m="http://schemas.openxmlformats.org/officeDocument/2006/math">
                    <m:r>
                      <a:rPr lang="en-IN" b="0" i="1" smtClean="0">
                        <a:latin typeface="Cambria Math" panose="02040503050406030204" pitchFamily="18" charset="0"/>
                      </a:rPr>
                      <m:t>𝑏</m:t>
                    </m:r>
                  </m:oMath>
                </a14:m>
                <a:r>
                  <a:rPr lang="en-IN" dirty="0"/>
                  <a:t>.</a:t>
                </a:r>
              </a:p>
            </p:txBody>
          </p:sp>
        </mc:Choice>
        <mc:Fallback xmlns="">
          <p:sp>
            <p:nvSpPr>
              <p:cNvPr id="3" name="Content Placeholder 2">
                <a:extLst>
                  <a:ext uri="{FF2B5EF4-FFF2-40B4-BE49-F238E27FC236}">
                    <a16:creationId xmlns:a16="http://schemas.microsoft.com/office/drawing/2014/main" id="{0CFD9CB7-7533-197D-FC0E-24EDD500C3A2}"/>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21912869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50C39-CF42-01F7-2701-30E9A9B115C1}"/>
              </a:ext>
            </a:extLst>
          </p:cNvPr>
          <p:cNvSpPr>
            <a:spLocks noGrp="1"/>
          </p:cNvSpPr>
          <p:nvPr>
            <p:ph type="title"/>
          </p:nvPr>
        </p:nvSpPr>
        <p:spPr/>
        <p:txBody>
          <a:bodyPr/>
          <a:lstStyle/>
          <a:p>
            <a:r>
              <a:rPr lang="en-IN" dirty="0"/>
              <a:t>E-Matching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75C0FE6-0F54-DAAF-2ADC-F6257BD58F09}"/>
                  </a:ext>
                </a:extLst>
              </p:cNvPr>
              <p:cNvSpPr>
                <a:spLocks noGrp="1"/>
              </p:cNvSpPr>
              <p:nvPr>
                <p:ph idx="1"/>
              </p:nvPr>
            </p:nvSpPr>
            <p:spPr/>
            <p:txBody>
              <a:bodyPr>
                <a:normAutofit fontScale="92500" lnSpcReduction="20000"/>
              </a:bodyPr>
              <a:lstStyle/>
              <a:p>
                <a:pPr marL="0" indent="0">
                  <a:buNone/>
                </a:pPr>
                <a:r>
                  <a:rPr lang="en-IN" sz="2000" b="1" dirty="0"/>
                  <a:t>Algorithm</a:t>
                </a:r>
                <a:r>
                  <a:rPr lang="en-IN" sz="2000" dirty="0"/>
                  <a:t> Match(</a:t>
                </a:r>
                <a14:m>
                  <m:oMath xmlns:m="http://schemas.openxmlformats.org/officeDocument/2006/math">
                    <m:r>
                      <a:rPr lang="en-IN" sz="2000" i="1" dirty="0" smtClean="0">
                        <a:latin typeface="Cambria Math" panose="02040503050406030204" pitchFamily="18" charset="0"/>
                      </a:rPr>
                      <m:t>𝑡𝑟</m:t>
                    </m:r>
                  </m:oMath>
                </a14:m>
                <a:r>
                  <a:rPr lang="en-IN" sz="2000" dirty="0"/>
                  <a:t>, </a:t>
                </a:r>
                <a14:m>
                  <m:oMath xmlns:m="http://schemas.openxmlformats.org/officeDocument/2006/math">
                    <m:r>
                      <a:rPr lang="en-IN" sz="2000" i="1" dirty="0" smtClean="0">
                        <a:latin typeface="Cambria Math" panose="02040503050406030204" pitchFamily="18" charset="0"/>
                      </a:rPr>
                      <m:t>𝑔𝑟</m:t>
                    </m:r>
                  </m:oMath>
                </a14:m>
                <a:r>
                  <a:rPr lang="en-IN" sz="2000" dirty="0"/>
                  <a:t>, </a:t>
                </a:r>
                <a14:m>
                  <m:oMath xmlns:m="http://schemas.openxmlformats.org/officeDocument/2006/math">
                    <m:r>
                      <a:rPr lang="en-IN" sz="2000" i="1" dirty="0" smtClean="0">
                        <a:latin typeface="Cambria Math" panose="02040503050406030204" pitchFamily="18" charset="0"/>
                      </a:rPr>
                      <m:t>𝑠𝑢𝑏</m:t>
                    </m:r>
                  </m:oMath>
                </a14:m>
                <a:r>
                  <a:rPr lang="en-IN" sz="2000" dirty="0"/>
                  <a:t>)</a:t>
                </a:r>
              </a:p>
              <a:p>
                <a:pPr marL="0" indent="0">
                  <a:buNone/>
                </a:pPr>
                <a:r>
                  <a:rPr lang="en-IN" sz="2000" b="1" dirty="0"/>
                  <a:t>Input</a:t>
                </a:r>
                <a:r>
                  <a:rPr lang="en-IN" sz="2000" dirty="0"/>
                  <a:t>: Trigger </a:t>
                </a:r>
                <a14:m>
                  <m:oMath xmlns:m="http://schemas.openxmlformats.org/officeDocument/2006/math">
                    <m:r>
                      <a:rPr lang="en-IN" sz="2000" i="1" dirty="0" smtClean="0">
                        <a:latin typeface="Cambria Math" panose="02040503050406030204" pitchFamily="18" charset="0"/>
                      </a:rPr>
                      <m:t>𝑡𝑟</m:t>
                    </m:r>
                  </m:oMath>
                </a14:m>
                <a:r>
                  <a:rPr lang="en-IN" sz="2000" dirty="0"/>
                  <a:t>, term </a:t>
                </a:r>
                <a14:m>
                  <m:oMath xmlns:m="http://schemas.openxmlformats.org/officeDocument/2006/math">
                    <m:r>
                      <a:rPr lang="en-IN" sz="2000" i="1" dirty="0" smtClean="0">
                        <a:latin typeface="Cambria Math" panose="02040503050406030204" pitchFamily="18" charset="0"/>
                      </a:rPr>
                      <m:t>𝑔𝑟</m:t>
                    </m:r>
                  </m:oMath>
                </a14:m>
                <a:r>
                  <a:rPr lang="en-IN" sz="2000" dirty="0"/>
                  <a:t>, current substitution set </a:t>
                </a:r>
                <a14:m>
                  <m:oMath xmlns:m="http://schemas.openxmlformats.org/officeDocument/2006/math">
                    <m:r>
                      <a:rPr lang="en-IN" sz="2000" i="1" dirty="0" smtClean="0">
                        <a:latin typeface="Cambria Math" panose="02040503050406030204" pitchFamily="18" charset="0"/>
                      </a:rPr>
                      <m:t>𝑠𝑢𝑏</m:t>
                    </m:r>
                  </m:oMath>
                </a14:m>
                <a:endParaRPr lang="en-IN" sz="2000" dirty="0"/>
              </a:p>
              <a:p>
                <a:pPr marL="0" indent="0">
                  <a:buNone/>
                </a:pPr>
                <a:r>
                  <a:rPr lang="en-IN" sz="2000" dirty="0"/>
                  <a:t>Output: Substitution set </a:t>
                </a:r>
                <a14:m>
                  <m:oMath xmlns:m="http://schemas.openxmlformats.org/officeDocument/2006/math">
                    <m:r>
                      <a:rPr lang="en-IN" sz="2000" i="1" dirty="0" smtClean="0">
                        <a:latin typeface="Cambria Math" panose="02040503050406030204" pitchFamily="18" charset="0"/>
                      </a:rPr>
                      <m:t>𝑠𝑢𝑏</m:t>
                    </m:r>
                  </m:oMath>
                </a14:m>
                <a:r>
                  <a:rPr lang="en-IN" sz="2000" dirty="0"/>
                  <a:t> such that for all </a:t>
                </a:r>
                <a14:m>
                  <m:oMath xmlns:m="http://schemas.openxmlformats.org/officeDocument/2006/math">
                    <m:r>
                      <a:rPr lang="en-IN" sz="2000" b="0" i="1" smtClean="0">
                        <a:latin typeface="Cambria Math" panose="02040503050406030204" pitchFamily="18" charset="0"/>
                      </a:rPr>
                      <m:t>𝛼</m:t>
                    </m:r>
                    <m:r>
                      <a:rPr lang="en-IN" sz="2000" b="0" i="1" smtClean="0">
                        <a:latin typeface="Cambria Math" panose="02040503050406030204" pitchFamily="18" charset="0"/>
                      </a:rPr>
                      <m:t>∈</m:t>
                    </m:r>
                    <m:r>
                      <a:rPr lang="en-IN" sz="2000" b="0" i="1" smtClean="0">
                        <a:latin typeface="Cambria Math" panose="02040503050406030204" pitchFamily="18" charset="0"/>
                      </a:rPr>
                      <m:t>𝑠𝑢𝑏</m:t>
                    </m:r>
                  </m:oMath>
                </a14:m>
                <a:r>
                  <a:rPr lang="en-IN" sz="2000" dirty="0"/>
                  <a:t>, </a:t>
                </a:r>
                <a14:m>
                  <m:oMath xmlns:m="http://schemas.openxmlformats.org/officeDocument/2006/math">
                    <m:r>
                      <a:rPr lang="en-IN" sz="2000" b="0" i="1" smtClean="0">
                        <a:latin typeface="Cambria Math" panose="02040503050406030204" pitchFamily="18" charset="0"/>
                      </a:rPr>
                      <m:t>𝐸</m:t>
                    </m:r>
                    <m:r>
                      <a:rPr lang="en-IN" sz="2000" b="0" i="1" smtClean="0">
                        <a:latin typeface="Cambria Math" panose="02040503050406030204" pitchFamily="18" charset="0"/>
                      </a:rPr>
                      <m:t>╞</m:t>
                    </m:r>
                    <m:r>
                      <a:rPr lang="en-IN" sz="2000" b="0" i="1" smtClean="0">
                        <a:latin typeface="Cambria Math" panose="02040503050406030204" pitchFamily="18" charset="0"/>
                      </a:rPr>
                      <m:t> </m:t>
                    </m:r>
                    <m:r>
                      <a:rPr lang="en-IN" sz="2000" b="0" i="1" smtClean="0">
                        <a:latin typeface="Cambria Math" panose="02040503050406030204" pitchFamily="18" charset="0"/>
                      </a:rPr>
                      <m:t>𝛼</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𝑡𝑟</m:t>
                        </m:r>
                      </m:e>
                    </m:d>
                    <m:r>
                      <a:rPr lang="en-IN" sz="2000" b="0" i="1" smtClean="0">
                        <a:latin typeface="Cambria Math" panose="02040503050406030204" pitchFamily="18" charset="0"/>
                      </a:rPr>
                      <m:t>=</m:t>
                    </m:r>
                    <m:r>
                      <a:rPr lang="en-IN" sz="2000" b="0" i="1" smtClean="0">
                        <a:latin typeface="Cambria Math" panose="02040503050406030204" pitchFamily="18" charset="0"/>
                      </a:rPr>
                      <m:t>𝑔𝑟</m:t>
                    </m:r>
                  </m:oMath>
                </a14:m>
                <a:endParaRPr lang="en-IN" sz="2000" dirty="0"/>
              </a:p>
              <a:p>
                <a:pPr marL="0" indent="0">
                  <a:buNone/>
                </a:pPr>
                <a:r>
                  <a:rPr lang="en-IN" sz="2000" dirty="0"/>
                  <a:t>    </a:t>
                </a:r>
                <a:r>
                  <a:rPr lang="en-IN" sz="2000" b="1" dirty="0"/>
                  <a:t>if</a:t>
                </a:r>
                <a:r>
                  <a:rPr lang="en-IN" sz="2000" dirty="0"/>
                  <a:t> </a:t>
                </a:r>
                <a14:m>
                  <m:oMath xmlns:m="http://schemas.openxmlformats.org/officeDocument/2006/math">
                    <m:r>
                      <a:rPr lang="en-IN" sz="2000" i="1" dirty="0" smtClean="0">
                        <a:latin typeface="Cambria Math" panose="02040503050406030204" pitchFamily="18" charset="0"/>
                      </a:rPr>
                      <m:t>𝑡𝑟</m:t>
                    </m:r>
                  </m:oMath>
                </a14:m>
                <a:r>
                  <a:rPr lang="en-IN" sz="2000" dirty="0"/>
                  <a:t> is a variable </a:t>
                </a:r>
                <a:r>
                  <a:rPr lang="en-IN" sz="2000" b="1" dirty="0"/>
                  <a:t>then</a:t>
                </a:r>
              </a:p>
              <a:p>
                <a:pPr marL="0" indent="0">
                  <a:buNone/>
                </a:pPr>
                <a:r>
                  <a:rPr lang="en-IN" sz="2000" dirty="0"/>
                  <a:t>         </a:t>
                </a:r>
                <a:r>
                  <a:rPr lang="en-IN" sz="2000" b="1" dirty="0"/>
                  <a:t>return</a:t>
                </a:r>
                <a:r>
                  <a:rPr lang="en-IN" sz="2000" dirty="0"/>
                  <a:t> {</a:t>
                </a:r>
                <a14:m>
                  <m:oMath xmlns:m="http://schemas.openxmlformats.org/officeDocument/2006/math">
                    <m:r>
                      <a:rPr lang="en-IN" sz="2000" b="0" i="1" smtClean="0">
                        <a:latin typeface="Cambria Math" panose="02040503050406030204" pitchFamily="18" charset="0"/>
                      </a:rPr>
                      <m:t>𝛼</m:t>
                    </m:r>
                    <m:r>
                      <a:rPr lang="en-IN" sz="2000" b="0" i="1" smtClean="0">
                        <a:latin typeface="Cambria Math" panose="02040503050406030204" pitchFamily="18" charset="0"/>
                      </a:rPr>
                      <m:t>∪</m:t>
                    </m:r>
                    <m:d>
                      <m:dPr>
                        <m:begChr m:val="{"/>
                        <m:endChr m:val="}"/>
                        <m:ctrlPr>
                          <a:rPr lang="en-IN" sz="2000" b="0" i="1" smtClean="0">
                            <a:latin typeface="Cambria Math" panose="02040503050406030204" pitchFamily="18" charset="0"/>
                          </a:rPr>
                        </m:ctrlPr>
                      </m:dPr>
                      <m:e>
                        <m:r>
                          <a:rPr lang="en-IN" sz="2000" b="0" i="1" smtClean="0">
                            <a:latin typeface="Cambria Math" panose="02040503050406030204" pitchFamily="18" charset="0"/>
                          </a:rPr>
                          <m:t>𝑥</m:t>
                        </m:r>
                        <m:r>
                          <a:rPr lang="en-IN" sz="2000" b="0" i="1" smtClean="0">
                            <a:latin typeface="Cambria Math" panose="02040503050406030204" pitchFamily="18" charset="0"/>
                          </a:rPr>
                          <m:t>↦</m:t>
                        </m:r>
                        <m:r>
                          <a:rPr lang="en-IN" sz="2000" b="0" i="1" smtClean="0">
                            <a:latin typeface="Cambria Math" panose="02040503050406030204" pitchFamily="18" charset="0"/>
                          </a:rPr>
                          <m:t>𝑔𝑟</m:t>
                        </m:r>
                      </m:e>
                    </m:d>
                    <m:r>
                      <a:rPr lang="en-IN" sz="2000" b="0" i="1" smtClean="0">
                        <a:latin typeface="Cambria Math" panose="02040503050406030204" pitchFamily="18" charset="0"/>
                      </a:rPr>
                      <m:t> | </m:t>
                    </m:r>
                    <m:r>
                      <a:rPr lang="en-IN" sz="2000" b="0" i="1" smtClean="0">
                        <a:latin typeface="Cambria Math" panose="02040503050406030204" pitchFamily="18" charset="0"/>
                      </a:rPr>
                      <m:t>𝛼</m:t>
                    </m:r>
                    <m:r>
                      <a:rPr lang="en-IN" sz="2000" b="0" i="1" smtClean="0">
                        <a:latin typeface="Cambria Math" panose="02040503050406030204" pitchFamily="18" charset="0"/>
                      </a:rPr>
                      <m:t>∈</m:t>
                    </m:r>
                    <m:r>
                      <a:rPr lang="en-IN" sz="2000" b="0" i="1" smtClean="0">
                        <a:latin typeface="Cambria Math" panose="02040503050406030204" pitchFamily="18" charset="0"/>
                      </a:rPr>
                      <m:t>𝑠𝑢𝑏</m:t>
                    </m:r>
                    <m:r>
                      <a:rPr lang="en-IN" sz="2000" b="0" i="1" smtClean="0">
                        <a:latin typeface="Cambria Math" panose="02040503050406030204" pitchFamily="18" charset="0"/>
                      </a:rPr>
                      <m:t>, </m:t>
                    </m:r>
                    <m:r>
                      <a:rPr lang="en-IN" sz="2000" b="0" i="1" smtClean="0">
                        <a:latin typeface="Cambria Math" panose="02040503050406030204" pitchFamily="18" charset="0"/>
                      </a:rPr>
                      <m:t>𝑥</m:t>
                    </m:r>
                    <m:r>
                      <a:rPr lang="en-IN" sz="2000" b="0" i="1" smtClean="0">
                        <a:latin typeface="Cambria Math" panose="02040503050406030204" pitchFamily="18" charset="0"/>
                      </a:rPr>
                      <m:t>∉</m:t>
                    </m:r>
                    <m:r>
                      <a:rPr lang="en-IN" sz="2000" b="0" i="1" smtClean="0">
                        <a:latin typeface="Cambria Math" panose="02040503050406030204" pitchFamily="18" charset="0"/>
                      </a:rPr>
                      <m:t>𝑑𝑜𝑚</m:t>
                    </m:r>
                    <m:r>
                      <a:rPr lang="en-IN" sz="2000" b="0" i="1" smtClean="0">
                        <a:latin typeface="Cambria Math" panose="02040503050406030204" pitchFamily="18" charset="0"/>
                      </a:rPr>
                      <m:t>(</m:t>
                    </m:r>
                    <m:r>
                      <a:rPr lang="en-IN" sz="2000" b="0" i="1" smtClean="0">
                        <a:latin typeface="Cambria Math" panose="02040503050406030204" pitchFamily="18" charset="0"/>
                      </a:rPr>
                      <m:t>𝛼</m:t>
                    </m:r>
                    <m:r>
                      <a:rPr lang="en-IN" sz="2000" b="0" i="1" smtClean="0">
                        <a:latin typeface="Cambria Math" panose="02040503050406030204" pitchFamily="18" charset="0"/>
                      </a:rPr>
                      <m:t>)</m:t>
                    </m:r>
                  </m:oMath>
                </a14:m>
                <a:r>
                  <a:rPr lang="en-IN" sz="2000" dirty="0"/>
                  <a:t>} </a:t>
                </a:r>
                <a:r>
                  <a:rPr lang="en-IN" sz="2000" b="0" i="0" dirty="0">
                    <a:latin typeface="+mj-lt"/>
                  </a:rPr>
                  <a:t>∪</a:t>
                </a:r>
                <a:r>
                  <a:rPr lang="en-IN" sz="2000" b="0" dirty="0"/>
                  <a:t> </a:t>
                </a:r>
                <a:r>
                  <a:rPr lang="en-IN" sz="2000" dirty="0"/>
                  <a:t>{</a:t>
                </a:r>
                <a14:m>
                  <m:oMath xmlns:m="http://schemas.openxmlformats.org/officeDocument/2006/math">
                    <m:r>
                      <a:rPr lang="en-IN" sz="2000" b="0" i="1" smtClean="0">
                        <a:latin typeface="Cambria Math" panose="02040503050406030204" pitchFamily="18" charset="0"/>
                      </a:rPr>
                      <m:t>𝛼</m:t>
                    </m:r>
                    <m:r>
                      <a:rPr lang="en-IN" sz="2000" b="0" i="1" smtClean="0">
                        <a:latin typeface="Cambria Math" panose="02040503050406030204" pitchFamily="18" charset="0"/>
                      </a:rPr>
                      <m:t>|</m:t>
                    </m:r>
                    <m:r>
                      <a:rPr lang="en-IN" sz="2000" b="0" i="1" smtClean="0">
                        <a:latin typeface="Cambria Math" panose="02040503050406030204" pitchFamily="18" charset="0"/>
                      </a:rPr>
                      <m:t>𝛼</m:t>
                    </m:r>
                    <m:r>
                      <a:rPr lang="en-IN" sz="2000" b="0" i="1" smtClean="0">
                        <a:latin typeface="Cambria Math" panose="02040503050406030204" pitchFamily="18" charset="0"/>
                      </a:rPr>
                      <m:t>∈</m:t>
                    </m:r>
                    <m:r>
                      <a:rPr lang="en-IN" sz="2000" b="0" i="1" smtClean="0">
                        <a:latin typeface="Cambria Math" panose="02040503050406030204" pitchFamily="18" charset="0"/>
                      </a:rPr>
                      <m:t>𝑠𝑢𝑏</m:t>
                    </m:r>
                    <m:r>
                      <a:rPr lang="en-IN" sz="2000" b="0" i="1" smtClean="0">
                        <a:latin typeface="Cambria Math" panose="02040503050406030204" pitchFamily="18" charset="0"/>
                      </a:rPr>
                      <m:t>, </m:t>
                    </m:r>
                    <m:r>
                      <a:rPr lang="en-IN" sz="2000" b="0" i="1" smtClean="0">
                        <a:latin typeface="Cambria Math" panose="02040503050406030204" pitchFamily="18" charset="0"/>
                      </a:rPr>
                      <m:t>𝑓𝑖𝑛𝑑</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𝛼</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𝑥</m:t>
                            </m:r>
                          </m:e>
                        </m:d>
                      </m:e>
                    </m:d>
                    <m:r>
                      <a:rPr lang="en-IN" sz="2000" b="0" i="1" smtClean="0">
                        <a:latin typeface="Cambria Math" panose="02040503050406030204" pitchFamily="18" charset="0"/>
                      </a:rPr>
                      <m:t>=</m:t>
                    </m:r>
                    <m:r>
                      <a:rPr lang="en-IN" sz="2000" b="0" i="1" smtClean="0">
                        <a:latin typeface="Cambria Math" panose="02040503050406030204" pitchFamily="18" charset="0"/>
                      </a:rPr>
                      <m:t>𝑓𝑖𝑛𝑑</m:t>
                    </m:r>
                    <m:r>
                      <a:rPr lang="en-IN" sz="2000" b="0" i="1" smtClean="0">
                        <a:latin typeface="Cambria Math" panose="02040503050406030204" pitchFamily="18" charset="0"/>
                      </a:rPr>
                      <m:t>(</m:t>
                    </m:r>
                    <m:r>
                      <a:rPr lang="en-IN" sz="2000" b="0" i="1" smtClean="0">
                        <a:latin typeface="Cambria Math" panose="02040503050406030204" pitchFamily="18" charset="0"/>
                      </a:rPr>
                      <m:t>𝑔𝑟</m:t>
                    </m:r>
                    <m:r>
                      <a:rPr lang="en-IN" sz="2000" b="0" i="1" smtClean="0">
                        <a:latin typeface="Cambria Math" panose="02040503050406030204" pitchFamily="18" charset="0"/>
                      </a:rPr>
                      <m:t>)</m:t>
                    </m:r>
                  </m:oMath>
                </a14:m>
                <a:r>
                  <a:rPr lang="en-IN" sz="2000" dirty="0"/>
                  <a:t>}</a:t>
                </a:r>
              </a:p>
              <a:p>
                <a:pPr marL="0" indent="0">
                  <a:buNone/>
                </a:pPr>
                <a:r>
                  <a:rPr lang="en-IN" sz="2000" dirty="0"/>
                  <a:t>         // Here, </a:t>
                </a:r>
                <a14:m>
                  <m:oMath xmlns:m="http://schemas.openxmlformats.org/officeDocument/2006/math">
                    <m:r>
                      <a:rPr lang="en-IN" sz="2000" i="1" dirty="0" smtClean="0">
                        <a:latin typeface="Cambria Math" panose="02040503050406030204" pitchFamily="18" charset="0"/>
                      </a:rPr>
                      <m:t>𝑑𝑜𝑚</m:t>
                    </m:r>
                  </m:oMath>
                </a14:m>
                <a:r>
                  <a:rPr lang="en-IN" sz="2000" dirty="0"/>
                  <a:t> is the set of already substituted variables, and find is the root of the union-find tree</a:t>
                </a:r>
              </a:p>
              <a:p>
                <a:pPr marL="0" indent="0">
                  <a:buNone/>
                </a:pPr>
                <a:r>
                  <a:rPr lang="en-IN" sz="2000" dirty="0"/>
                  <a:t>    </a:t>
                </a:r>
                <a:r>
                  <a:rPr lang="en-IN" sz="2000" b="1" dirty="0"/>
                  <a:t>if</a:t>
                </a:r>
                <a:r>
                  <a:rPr lang="en-IN" sz="2000" dirty="0"/>
                  <a:t> tr is a constant c </a:t>
                </a:r>
                <a:r>
                  <a:rPr lang="en-IN" sz="2000" b="1" dirty="0"/>
                  <a:t>then</a:t>
                </a:r>
              </a:p>
              <a:p>
                <a:pPr marL="0" indent="0">
                  <a:buNone/>
                </a:pPr>
                <a:r>
                  <a:rPr lang="en-IN" sz="2000" dirty="0"/>
                  <a:t>        </a:t>
                </a:r>
                <a:r>
                  <a:rPr lang="en-IN" sz="2000" b="1" dirty="0"/>
                  <a:t>if</a:t>
                </a:r>
                <a:r>
                  <a:rPr lang="en-IN" sz="2000" dirty="0"/>
                  <a:t> </a:t>
                </a:r>
                <a14:m>
                  <m:oMath xmlns:m="http://schemas.openxmlformats.org/officeDocument/2006/math">
                    <m:r>
                      <a:rPr lang="en-IN" sz="2000" b="0" i="1" smtClean="0">
                        <a:latin typeface="Cambria Math" panose="02040503050406030204" pitchFamily="18" charset="0"/>
                      </a:rPr>
                      <m:t>𝑐</m:t>
                    </m:r>
                    <m:r>
                      <a:rPr lang="en-IN" sz="2000" b="0" i="1" smtClean="0">
                        <a:latin typeface="Cambria Math" panose="02040503050406030204" pitchFamily="18" charset="0"/>
                      </a:rPr>
                      <m:t>∈</m:t>
                    </m:r>
                    <m:r>
                      <a:rPr lang="en-IN" sz="2000" b="0" i="1" smtClean="0">
                        <a:latin typeface="Cambria Math" panose="02040503050406030204" pitchFamily="18" charset="0"/>
                      </a:rPr>
                      <m:t>𝑐𝑙𝑎𝑠𝑠</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𝑔𝑟</m:t>
                        </m:r>
                      </m:e>
                    </m:d>
                    <m:r>
                      <a:rPr lang="en-IN" sz="2000" b="0" i="1" smtClean="0">
                        <a:latin typeface="Cambria Math" panose="02040503050406030204" pitchFamily="18" charset="0"/>
                      </a:rPr>
                      <m:t> </m:t>
                    </m:r>
                    <m:r>
                      <a:rPr lang="en-IN" sz="2000" b="1" i="1" smtClean="0">
                        <a:latin typeface="Cambria Math" panose="02040503050406030204" pitchFamily="18" charset="0"/>
                      </a:rPr>
                      <m:t>𝒕𝒉𝒆𝒏</m:t>
                    </m:r>
                    <m:r>
                      <a:rPr lang="en-IN" sz="2000" b="1" i="1" smtClean="0">
                        <a:latin typeface="Cambria Math" panose="02040503050406030204" pitchFamily="18" charset="0"/>
                      </a:rPr>
                      <m:t> </m:t>
                    </m:r>
                    <m:r>
                      <a:rPr lang="en-IN" sz="2000" b="1" i="1" smtClean="0">
                        <a:latin typeface="Cambria Math" panose="02040503050406030204" pitchFamily="18" charset="0"/>
                      </a:rPr>
                      <m:t>𝒓𝒆𝒕𝒖𝒓𝒏</m:t>
                    </m:r>
                    <m:r>
                      <a:rPr lang="en-IN" sz="2000" b="0" i="1" smtClean="0">
                        <a:latin typeface="Cambria Math" panose="02040503050406030204" pitchFamily="18" charset="0"/>
                      </a:rPr>
                      <m:t> </m:t>
                    </m:r>
                    <m:r>
                      <a:rPr lang="en-IN" sz="2000" b="0" i="1" smtClean="0">
                        <a:latin typeface="Cambria Math" panose="02040503050406030204" pitchFamily="18" charset="0"/>
                      </a:rPr>
                      <m:t>𝑠𝑢𝑏</m:t>
                    </m:r>
                  </m:oMath>
                </a14:m>
                <a:endParaRPr lang="en-IN" sz="2000" dirty="0"/>
              </a:p>
              <a:p>
                <a:pPr marL="0" indent="0">
                  <a:buNone/>
                </a:pPr>
                <a:r>
                  <a:rPr lang="en-IN" sz="2000" dirty="0"/>
                  <a:t>        </a:t>
                </a:r>
                <a:r>
                  <a:rPr lang="en-IN" sz="2000" b="1" dirty="0"/>
                  <a:t>else</a:t>
                </a:r>
                <a:r>
                  <a:rPr lang="en-IN" sz="2000" dirty="0"/>
                  <a:t> return </a:t>
                </a:r>
                <a14:m>
                  <m:oMath xmlns:m="http://schemas.openxmlformats.org/officeDocument/2006/math">
                    <m:r>
                      <a:rPr lang="en-IN" sz="2000" b="0" i="1" smtClean="0">
                        <a:latin typeface="Cambria Math" panose="02040503050406030204" pitchFamily="18" charset="0"/>
                      </a:rPr>
                      <m:t>𝜙</m:t>
                    </m:r>
                  </m:oMath>
                </a14:m>
                <a:endParaRPr lang="en-IN" sz="2000" dirty="0"/>
              </a:p>
              <a:p>
                <a:pPr marL="0" indent="0">
                  <a:buNone/>
                </a:pPr>
                <a:r>
                  <a:rPr lang="en-IN" sz="2000" dirty="0"/>
                  <a:t>    </a:t>
                </a:r>
                <a:r>
                  <a:rPr lang="en-IN" sz="2000" b="1" dirty="0"/>
                  <a:t>if</a:t>
                </a:r>
                <a:r>
                  <a:rPr lang="en-IN" sz="2000" dirty="0"/>
                  <a:t> tr is of the form </a:t>
                </a:r>
                <a14:m>
                  <m:oMath xmlns:m="http://schemas.openxmlformats.org/officeDocument/2006/math">
                    <m:r>
                      <a:rPr lang="en-IN" sz="2000" b="0" i="1" smtClean="0">
                        <a:latin typeface="Cambria Math" panose="02040503050406030204" pitchFamily="18" charset="0"/>
                      </a:rPr>
                      <m:t>𝑓</m:t>
                    </m:r>
                    <m:d>
                      <m:dPr>
                        <m:ctrlPr>
                          <a:rPr lang="en-IN" sz="2000" b="0" i="1" smtClean="0">
                            <a:latin typeface="Cambria Math" panose="02040503050406030204" pitchFamily="18" charset="0"/>
                          </a:rPr>
                        </m:ctrlPr>
                      </m:dPr>
                      <m:e>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𝑝</m:t>
                            </m:r>
                          </m:e>
                          <m:sub>
                            <m:r>
                              <a:rPr lang="en-IN" sz="2000" b="0" i="1" smtClean="0">
                                <a:latin typeface="Cambria Math" panose="02040503050406030204" pitchFamily="18" charset="0"/>
                              </a:rPr>
                              <m:t>1</m:t>
                            </m:r>
                          </m:sub>
                        </m:sSub>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𝑝</m:t>
                            </m:r>
                          </m:e>
                          <m:sub>
                            <m:r>
                              <a:rPr lang="en-IN" sz="2000" b="0" i="1" smtClean="0">
                                <a:latin typeface="Cambria Math" panose="02040503050406030204" pitchFamily="18" charset="0"/>
                              </a:rPr>
                              <m:t>𝑛</m:t>
                            </m:r>
                          </m:sub>
                        </m:sSub>
                      </m:e>
                    </m:d>
                    <m:r>
                      <a:rPr lang="en-IN" sz="2000" b="0" i="1" smtClean="0">
                        <a:latin typeface="Cambria Math" panose="02040503050406030204" pitchFamily="18" charset="0"/>
                      </a:rPr>
                      <m:t> </m:t>
                    </m:r>
                    <m:r>
                      <a:rPr lang="en-IN" sz="2000" b="1" i="1" smtClean="0">
                        <a:latin typeface="Cambria Math" panose="02040503050406030204" pitchFamily="18" charset="0"/>
                      </a:rPr>
                      <m:t>𝒕𝒉𝒆𝒏</m:t>
                    </m:r>
                  </m:oMath>
                </a14:m>
                <a:r>
                  <a:rPr lang="en-IN" sz="2000" b="1" dirty="0"/>
                  <a:t> return                  </a:t>
                </a:r>
                <a:r>
                  <a:rPr lang="en-IN" sz="2000" dirty="0"/>
                  <a:t>// </a:t>
                </a:r>
                <a14:m>
                  <m:oMath xmlns:m="http://schemas.openxmlformats.org/officeDocument/2006/math">
                    <m:r>
                      <a:rPr lang="en-IN" sz="2000" i="1" dirty="0" smtClean="0">
                        <a:latin typeface="Cambria Math" panose="02040503050406030204" pitchFamily="18" charset="0"/>
                      </a:rPr>
                      <m:t>𝑐𝑙𝑎𝑠𝑠</m:t>
                    </m:r>
                  </m:oMath>
                </a14:m>
                <a:r>
                  <a:rPr lang="en-IN" sz="2000" dirty="0"/>
                  <a:t> is the equivalence class of a DAG node</a:t>
                </a:r>
              </a:p>
              <a:p>
                <a:pPr marL="0" indent="0">
                  <a:lnSpc>
                    <a:spcPct val="120000"/>
                  </a:lnSpc>
                  <a:buNone/>
                </a:pPr>
                <a:r>
                  <a:rPr lang="en-IN" sz="2000" dirty="0"/>
                  <a:t>        </a:t>
                </a:r>
                <a14:m>
                  <m:oMath xmlns:m="http://schemas.openxmlformats.org/officeDocument/2006/math">
                    <m:nary>
                      <m:naryPr>
                        <m:chr m:val="⋃"/>
                        <m:supHide m:val="on"/>
                        <m:ctrlPr>
                          <a:rPr lang="en-IN" sz="2000" i="1" smtClean="0">
                            <a:latin typeface="Cambria Math" panose="02040503050406030204" pitchFamily="18" charset="0"/>
                          </a:rPr>
                        </m:ctrlPr>
                      </m:naryPr>
                      <m:sub>
                        <m:r>
                          <m:rPr>
                            <m:brk m:alnAt="7"/>
                          </m:rPr>
                          <a:rPr lang="en-IN" sz="2000" b="0" i="1" smtClean="0">
                            <a:latin typeface="Cambria Math" panose="02040503050406030204" pitchFamily="18" charset="0"/>
                          </a:rPr>
                          <m:t>𝑓</m:t>
                        </m:r>
                        <m:d>
                          <m:dPr>
                            <m:ctrlPr>
                              <a:rPr lang="en-IN" sz="2000" b="0" i="1" smtClean="0">
                                <a:latin typeface="Cambria Math" panose="02040503050406030204" pitchFamily="18" charset="0"/>
                              </a:rPr>
                            </m:ctrlPr>
                          </m:dPr>
                          <m:e>
                            <m:r>
                              <m:rPr>
                                <m:brk m:alnAt="7"/>
                              </m:rPr>
                              <a:rPr lang="en-IN" sz="2000" b="0" i="1" smtClean="0">
                                <a:latin typeface="Cambria Math" panose="02040503050406030204" pitchFamily="18" charset="0"/>
                              </a:rPr>
                              <m:t>𝑔</m:t>
                            </m:r>
                            <m:sSub>
                              <m:sSubPr>
                                <m:ctrlPr>
                                  <a:rPr lang="en-IN" sz="2000" b="0" i="1" smtClean="0">
                                    <a:latin typeface="Cambria Math" panose="02040503050406030204" pitchFamily="18" charset="0"/>
                                  </a:rPr>
                                </m:ctrlPr>
                              </m:sSubPr>
                              <m:e>
                                <m:r>
                                  <m:rPr>
                                    <m:brk m:alnAt="7"/>
                                  </m:rPr>
                                  <a:rPr lang="en-IN" sz="2000" b="0" i="1" smtClean="0">
                                    <a:latin typeface="Cambria Math" panose="02040503050406030204" pitchFamily="18" charset="0"/>
                                  </a:rPr>
                                  <m:t>𝑟</m:t>
                                </m:r>
                              </m:e>
                              <m:sub>
                                <m:r>
                                  <m:rPr>
                                    <m:brk m:alnAt="7"/>
                                  </m:rPr>
                                  <a:rPr lang="en-IN" sz="2000" b="0" i="1" smtClean="0">
                                    <a:latin typeface="Cambria Math" panose="02040503050406030204" pitchFamily="18" charset="0"/>
                                  </a:rPr>
                                  <m:t>1</m:t>
                                </m:r>
                              </m:sub>
                            </m:sSub>
                            <m:r>
                              <m:rPr>
                                <m:brk m:alnAt="7"/>
                              </m:rPr>
                              <a:rPr lang="en-IN" sz="2000" b="0" i="1" smtClean="0">
                                <a:latin typeface="Cambria Math" panose="02040503050406030204" pitchFamily="18" charset="0"/>
                              </a:rPr>
                              <m:t>,</m:t>
                            </m:r>
                            <m:r>
                              <a:rPr lang="en-IN" sz="2000" b="0" i="1" smtClean="0">
                                <a:latin typeface="Cambria Math" panose="02040503050406030204" pitchFamily="18" charset="0"/>
                              </a:rPr>
                              <m:t>…,</m:t>
                            </m:r>
                            <m:r>
                              <a:rPr lang="en-IN" sz="2000" b="0" i="1" smtClean="0">
                                <a:latin typeface="Cambria Math" panose="02040503050406030204" pitchFamily="18" charset="0"/>
                              </a:rPr>
                              <m:t>𝑔</m:t>
                            </m:r>
                            <m:sSub>
                              <m:sSubPr>
                                <m:ctrlPr>
                                  <a:rPr lang="en-IN" sz="2000" b="0" i="1" smtClean="0">
                                    <a:latin typeface="Cambria Math" panose="02040503050406030204" pitchFamily="18" charset="0"/>
                                  </a:rPr>
                                </m:ctrlPr>
                              </m:sSubPr>
                              <m:e>
                                <m:r>
                                  <m:rPr>
                                    <m:brk m:alnAt="7"/>
                                  </m:rPr>
                                  <a:rPr lang="en-IN" sz="2000" b="0" i="1" smtClean="0">
                                    <a:latin typeface="Cambria Math" panose="02040503050406030204" pitchFamily="18" charset="0"/>
                                  </a:rPr>
                                  <m:t>𝑟</m:t>
                                </m:r>
                              </m:e>
                              <m:sub>
                                <m:r>
                                  <m:rPr>
                                    <m:brk m:alnAt="7"/>
                                  </m:rPr>
                                  <a:rPr lang="en-IN" sz="2000" b="0" i="1" smtClean="0">
                                    <a:latin typeface="Cambria Math" panose="02040503050406030204" pitchFamily="18" charset="0"/>
                                  </a:rPr>
                                  <m:t>𝑛</m:t>
                                </m:r>
                              </m:sub>
                            </m:sSub>
                          </m:e>
                        </m:d>
                        <m:r>
                          <a:rPr lang="en-IN" sz="2000" b="0" i="1" smtClean="0">
                            <a:latin typeface="Cambria Math" panose="02040503050406030204" pitchFamily="18" charset="0"/>
                          </a:rPr>
                          <m:t> ∈ </m:t>
                        </m:r>
                        <m:r>
                          <a:rPr lang="en-IN" sz="2000" b="0" i="1" smtClean="0">
                            <a:latin typeface="Cambria Math" panose="02040503050406030204" pitchFamily="18" charset="0"/>
                          </a:rPr>
                          <m:t>𝑐𝑙𝑎𝑠𝑠</m:t>
                        </m:r>
                        <m:r>
                          <a:rPr lang="en-IN" sz="2000" b="0" i="1" smtClean="0">
                            <a:latin typeface="Cambria Math" panose="02040503050406030204" pitchFamily="18" charset="0"/>
                          </a:rPr>
                          <m:t>(</m:t>
                        </m:r>
                        <m:r>
                          <a:rPr lang="en-IN" sz="2000" b="0" i="1" smtClean="0">
                            <a:latin typeface="Cambria Math" panose="02040503050406030204" pitchFamily="18" charset="0"/>
                          </a:rPr>
                          <m:t>𝑔𝑟</m:t>
                        </m:r>
                        <m:r>
                          <a:rPr lang="en-IN" sz="2000" b="0" i="1" smtClean="0">
                            <a:latin typeface="Cambria Math" panose="02040503050406030204" pitchFamily="18" charset="0"/>
                          </a:rPr>
                          <m:t>)</m:t>
                        </m:r>
                      </m:sub>
                      <m:sup/>
                      <m:e>
                        <m:eqArr>
                          <m:eqArrPr>
                            <m:ctrlPr>
                              <a:rPr lang="en-IN" sz="2000" i="1" dirty="0" smtClean="0">
                                <a:latin typeface="Cambria Math" panose="02040503050406030204" pitchFamily="18" charset="0"/>
                              </a:rPr>
                            </m:ctrlPr>
                          </m:eqArrPr>
                          <m:e>
                            <m:r>
                              <a:rPr lang="en-IN" sz="2000" i="1" dirty="0">
                                <a:latin typeface="Cambria Math" panose="02040503050406030204" pitchFamily="18" charset="0"/>
                              </a:rPr>
                              <m:t>𝑀𝑎𝑡𝑐</m:t>
                            </m:r>
                            <m:r>
                              <a:rPr lang="en-IN" sz="2000" i="1" dirty="0">
                                <a:latin typeface="Cambria Math" panose="02040503050406030204" pitchFamily="18" charset="0"/>
                              </a:rPr>
                              <m:t>h</m:t>
                            </m:r>
                            <m:r>
                              <m:rPr>
                                <m:nor/>
                              </m:rPr>
                              <a:rPr lang="en-IN" sz="2000" dirty="0"/>
                              <m:t>(</m:t>
                            </m:r>
                            <m:sSub>
                              <m:sSubPr>
                                <m:ctrlPr>
                                  <a:rPr lang="en-IN" sz="2000" i="1">
                                    <a:latin typeface="Cambria Math" panose="02040503050406030204" pitchFamily="18" charset="0"/>
                                  </a:rPr>
                                </m:ctrlPr>
                              </m:sSubPr>
                              <m:e>
                                <m:r>
                                  <a:rPr lang="en-IN" sz="2000" i="1">
                                    <a:latin typeface="Cambria Math" panose="02040503050406030204" pitchFamily="18" charset="0"/>
                                  </a:rPr>
                                  <m:t>𝑝</m:t>
                                </m:r>
                              </m:e>
                              <m:sub>
                                <m:r>
                                  <a:rPr lang="en-IN" sz="2000" i="1">
                                    <a:latin typeface="Cambria Math" panose="02040503050406030204" pitchFamily="18" charset="0"/>
                                  </a:rPr>
                                  <m:t>𝑛</m:t>
                                </m:r>
                              </m:sub>
                            </m:sSub>
                            <m:r>
                              <a:rPr lang="en-IN" sz="2000" i="1">
                                <a:latin typeface="Cambria Math" panose="02040503050406030204" pitchFamily="18" charset="0"/>
                              </a:rPr>
                              <m:t>,</m:t>
                            </m:r>
                            <m:r>
                              <a:rPr lang="en-IN" sz="2000" i="1">
                                <a:latin typeface="Cambria Math" panose="02040503050406030204" pitchFamily="18" charset="0"/>
                              </a:rPr>
                              <m:t>𝑔</m:t>
                            </m:r>
                            <m:sSub>
                              <m:sSubPr>
                                <m:ctrlPr>
                                  <a:rPr lang="en-IN" sz="2000" i="1">
                                    <a:latin typeface="Cambria Math" panose="02040503050406030204" pitchFamily="18" charset="0"/>
                                  </a:rPr>
                                </m:ctrlPr>
                              </m:sSubPr>
                              <m:e>
                                <m:r>
                                  <a:rPr lang="en-IN" sz="2000" i="1">
                                    <a:latin typeface="Cambria Math" panose="02040503050406030204" pitchFamily="18" charset="0"/>
                                  </a:rPr>
                                  <m:t>𝑟</m:t>
                                </m:r>
                              </m:e>
                              <m:sub>
                                <m:r>
                                  <a:rPr lang="en-IN" sz="2000" i="1">
                                    <a:latin typeface="Cambria Math" panose="02040503050406030204" pitchFamily="18" charset="0"/>
                                  </a:rPr>
                                  <m:t>𝑛</m:t>
                                </m:r>
                              </m:sub>
                            </m:sSub>
                            <m:r>
                              <a:rPr lang="en-IN" sz="2000" i="1">
                                <a:latin typeface="Cambria Math" panose="02040503050406030204" pitchFamily="18" charset="0"/>
                              </a:rPr>
                              <m:t>, </m:t>
                            </m:r>
                            <m:r>
                              <a:rPr lang="en-IN" sz="2000" b="0" i="1" smtClean="0">
                                <a:latin typeface="Cambria Math" panose="02040503050406030204" pitchFamily="18" charset="0"/>
                              </a:rPr>
                              <m:t>                                                                                                        </m:t>
                            </m:r>
                          </m:e>
                          <m:e>
                            <m:r>
                              <a:rPr lang="en-IN" sz="2000" i="1">
                                <a:latin typeface="Cambria Math" panose="02040503050406030204" pitchFamily="18" charset="0"/>
                              </a:rPr>
                              <m:t>𝑀𝑎𝑡𝑐</m:t>
                            </m:r>
                            <m:r>
                              <a:rPr lang="en-IN" sz="2000" i="1">
                                <a:latin typeface="Cambria Math" panose="02040503050406030204" pitchFamily="18" charset="0"/>
                              </a:rPr>
                              <m:t>h</m:t>
                            </m:r>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𝑝</m:t>
                                </m:r>
                              </m:e>
                              <m:sub>
                                <m:r>
                                  <a:rPr lang="en-IN" sz="2000" i="1">
                                    <a:latin typeface="Cambria Math" panose="02040503050406030204" pitchFamily="18" charset="0"/>
                                  </a:rPr>
                                  <m:t>𝑛</m:t>
                                </m:r>
                                <m:r>
                                  <a:rPr lang="en-IN" sz="2000" i="1">
                                    <a:latin typeface="Cambria Math" panose="02040503050406030204" pitchFamily="18" charset="0"/>
                                  </a:rPr>
                                  <m:t>−</m:t>
                                </m:r>
                                <m:r>
                                  <a:rPr lang="en-IN" sz="2000" i="1">
                                    <a:latin typeface="Cambria Math" panose="02040503050406030204" pitchFamily="18" charset="0"/>
                                  </a:rPr>
                                  <m:t>1</m:t>
                                </m:r>
                              </m:sub>
                            </m:sSub>
                            <m:r>
                              <a:rPr lang="en-IN" sz="2000" i="1">
                                <a:latin typeface="Cambria Math" panose="02040503050406030204" pitchFamily="18" charset="0"/>
                              </a:rPr>
                              <m:t>,</m:t>
                            </m:r>
                            <m:r>
                              <a:rPr lang="en-IN" sz="2000" i="1">
                                <a:latin typeface="Cambria Math" panose="02040503050406030204" pitchFamily="18" charset="0"/>
                              </a:rPr>
                              <m:t>𝑔</m:t>
                            </m:r>
                            <m:sSub>
                              <m:sSubPr>
                                <m:ctrlPr>
                                  <a:rPr lang="en-IN" sz="2000" i="1">
                                    <a:latin typeface="Cambria Math" panose="02040503050406030204" pitchFamily="18" charset="0"/>
                                  </a:rPr>
                                </m:ctrlPr>
                              </m:sSubPr>
                              <m:e>
                                <m:r>
                                  <a:rPr lang="en-IN" sz="2000" i="1">
                                    <a:latin typeface="Cambria Math" panose="02040503050406030204" pitchFamily="18" charset="0"/>
                                  </a:rPr>
                                  <m:t>𝑟</m:t>
                                </m:r>
                              </m:e>
                              <m:sub>
                                <m:r>
                                  <a:rPr lang="en-IN" sz="2000" i="1">
                                    <a:latin typeface="Cambria Math" panose="02040503050406030204" pitchFamily="18" charset="0"/>
                                  </a:rPr>
                                  <m:t>𝑛</m:t>
                                </m:r>
                                <m:r>
                                  <a:rPr lang="en-IN" sz="2000" i="1">
                                    <a:latin typeface="Cambria Math" panose="02040503050406030204" pitchFamily="18" charset="0"/>
                                  </a:rPr>
                                  <m:t>−</m:t>
                                </m:r>
                                <m:r>
                                  <a:rPr lang="en-IN" sz="2000" i="1">
                                    <a:latin typeface="Cambria Math" panose="02040503050406030204" pitchFamily="18" charset="0"/>
                                  </a:rPr>
                                  <m:t>1</m:t>
                                </m:r>
                              </m:sub>
                            </m:sSub>
                            <m:r>
                              <a:rPr lang="en-IN" sz="2000" i="1">
                                <a:latin typeface="Cambria Math" panose="02040503050406030204" pitchFamily="18" charset="0"/>
                              </a:rPr>
                              <m:t>, …,</m:t>
                            </m:r>
                            <m:r>
                              <a:rPr lang="en-IN" sz="2000" b="0" i="1" smtClean="0">
                                <a:latin typeface="Cambria Math" panose="02040503050406030204" pitchFamily="18" charset="0"/>
                              </a:rPr>
                              <m:t>                                    </m:t>
                            </m:r>
                          </m:e>
                          <m:e>
                            <m:r>
                              <a:rPr lang="en-IN" sz="2000" i="1">
                                <a:latin typeface="Cambria Math" panose="02040503050406030204" pitchFamily="18" charset="0"/>
                              </a:rPr>
                              <m:t>𝑀𝑎𝑡𝑐</m:t>
                            </m:r>
                            <m:r>
                              <a:rPr lang="en-IN" sz="2000" i="1">
                                <a:latin typeface="Cambria Math" panose="02040503050406030204" pitchFamily="18" charset="0"/>
                              </a:rPr>
                              <m:t>h</m:t>
                            </m:r>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𝑝</m:t>
                                </m:r>
                              </m:e>
                              <m:sub>
                                <m:r>
                                  <a:rPr lang="en-IN" sz="2000" i="1">
                                    <a:latin typeface="Cambria Math" panose="02040503050406030204" pitchFamily="18" charset="0"/>
                                  </a:rPr>
                                  <m:t>1</m:t>
                                </m:r>
                              </m:sub>
                            </m:sSub>
                            <m:r>
                              <a:rPr lang="en-IN" sz="2000" i="1">
                                <a:latin typeface="Cambria Math" panose="02040503050406030204" pitchFamily="18" charset="0"/>
                              </a:rPr>
                              <m:t>,</m:t>
                            </m:r>
                            <m:r>
                              <a:rPr lang="en-IN" sz="2000" i="1">
                                <a:latin typeface="Cambria Math" panose="02040503050406030204" pitchFamily="18" charset="0"/>
                              </a:rPr>
                              <m:t>𝑔</m:t>
                            </m:r>
                            <m:sSub>
                              <m:sSubPr>
                                <m:ctrlPr>
                                  <a:rPr lang="en-IN" sz="2000" i="1">
                                    <a:latin typeface="Cambria Math" panose="02040503050406030204" pitchFamily="18" charset="0"/>
                                  </a:rPr>
                                </m:ctrlPr>
                              </m:sSubPr>
                              <m:e>
                                <m:r>
                                  <a:rPr lang="en-IN" sz="2000" i="1">
                                    <a:latin typeface="Cambria Math" panose="02040503050406030204" pitchFamily="18" charset="0"/>
                                  </a:rPr>
                                  <m:t>𝑟</m:t>
                                </m:r>
                              </m:e>
                              <m:sub>
                                <m:r>
                                  <a:rPr lang="en-IN" sz="2000" i="1">
                                    <a:latin typeface="Cambria Math" panose="02040503050406030204" pitchFamily="18" charset="0"/>
                                  </a:rPr>
                                  <m:t>1</m:t>
                                </m:r>
                              </m:sub>
                            </m:sSub>
                            <m:r>
                              <a:rPr lang="en-IN" sz="2000" b="0" i="1" smtClean="0">
                                <a:latin typeface="Cambria Math" panose="02040503050406030204" pitchFamily="18" charset="0"/>
                              </a:rPr>
                              <m:t>,</m:t>
                            </m:r>
                            <m:r>
                              <a:rPr lang="en-IN" sz="2000" b="0" i="1" smtClean="0">
                                <a:latin typeface="Cambria Math" panose="02040503050406030204" pitchFamily="18" charset="0"/>
                              </a:rPr>
                              <m:t>𝑠𝑢𝑏</m:t>
                            </m:r>
                            <m:r>
                              <a:rPr lang="en-IN" sz="2000" i="1">
                                <a:latin typeface="Cambria Math" panose="02040503050406030204" pitchFamily="18" charset="0"/>
                              </a:rPr>
                              <m:t>))</m:t>
                            </m:r>
                            <m:r>
                              <m:rPr>
                                <m:nor/>
                              </m:rPr>
                              <a:rPr lang="en-IN" sz="2000" dirty="0"/>
                              <m:t>) </m:t>
                            </m:r>
                          </m:e>
                        </m:eqArr>
                      </m:e>
                    </m:nary>
                  </m:oMath>
                </a14:m>
                <a:endParaRPr lang="en-IN" sz="2000" dirty="0"/>
              </a:p>
              <a:p>
                <a:pPr marL="0" indent="0">
                  <a:lnSpc>
                    <a:spcPct val="120000"/>
                  </a:lnSpc>
                  <a:buNone/>
                </a:pPr>
                <a:endParaRPr lang="en-IN" sz="2000" dirty="0"/>
              </a:p>
            </p:txBody>
          </p:sp>
        </mc:Choice>
        <mc:Fallback xmlns="">
          <p:sp>
            <p:nvSpPr>
              <p:cNvPr id="3" name="Content Placeholder 2">
                <a:extLst>
                  <a:ext uri="{FF2B5EF4-FFF2-40B4-BE49-F238E27FC236}">
                    <a16:creationId xmlns:a16="http://schemas.microsoft.com/office/drawing/2014/main" id="{A75C0FE6-0F54-DAAF-2ADC-F6257BD58F09}"/>
                  </a:ext>
                </a:extLst>
              </p:cNvPr>
              <p:cNvSpPr>
                <a:spLocks noGrp="1" noRot="1" noChangeAspect="1" noMove="1" noResize="1" noEditPoints="1" noAdjustHandles="1" noChangeArrowheads="1" noChangeShapeType="1" noTextEdit="1"/>
              </p:cNvSpPr>
              <p:nvPr>
                <p:ph idx="1"/>
              </p:nvPr>
            </p:nvSpPr>
            <p:spPr>
              <a:blipFill>
                <a:blip r:embed="rId2"/>
                <a:stretch>
                  <a:fillRect l="-580" t="-2381"/>
                </a:stretch>
              </a:blipFill>
            </p:spPr>
            <p:txBody>
              <a:bodyPr/>
              <a:lstStyle/>
              <a:p>
                <a:r>
                  <a:rPr lang="en-IN">
                    <a:noFill/>
                  </a:rPr>
                  <a:t> </a:t>
                </a:r>
              </a:p>
            </p:txBody>
          </p:sp>
        </mc:Fallback>
      </mc:AlternateContent>
    </p:spTree>
    <p:extLst>
      <p:ext uri="{BB962C8B-B14F-4D97-AF65-F5344CB8AC3E}">
        <p14:creationId xmlns:p14="http://schemas.microsoft.com/office/powerpoint/2010/main" val="32866396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C8B14-DB72-F0BC-3284-D9A200B24590}"/>
              </a:ext>
            </a:extLst>
          </p:cNvPr>
          <p:cNvSpPr>
            <a:spLocks noGrp="1"/>
          </p:cNvSpPr>
          <p:nvPr>
            <p:ph type="title"/>
          </p:nvPr>
        </p:nvSpPr>
        <p:spPr/>
        <p:txBody>
          <a:bodyPr/>
          <a:lstStyle/>
          <a:p>
            <a:r>
              <a:rPr lang="en-IN" dirty="0"/>
              <a:t>Beyond the congruence closure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2A0560-04B4-BE50-92B0-56E875A7A1E2}"/>
                  </a:ext>
                </a:extLst>
              </p:cNvPr>
              <p:cNvSpPr>
                <a:spLocks noGrp="1"/>
              </p:cNvSpPr>
              <p:nvPr>
                <p:ph idx="1"/>
              </p:nvPr>
            </p:nvSpPr>
            <p:spPr/>
            <p:txBody>
              <a:bodyPr>
                <a:normAutofit fontScale="92500" lnSpcReduction="20000"/>
              </a:bodyPr>
              <a:lstStyle/>
              <a:p>
                <a:r>
                  <a:rPr lang="en-IN" dirty="0"/>
                  <a:t>The E-MATCHING algorithm tries to derive a contradiction based on the congruence closure algorithm</a:t>
                </a:r>
              </a:p>
              <a:p>
                <a:endParaRPr lang="en-IN" dirty="0"/>
              </a:p>
              <a:p>
                <a:r>
                  <a:rPr lang="en-IN" dirty="0"/>
                  <a:t>However, this is not always sufficient</a:t>
                </a:r>
              </a:p>
              <a:p>
                <a:pPr lvl="1"/>
                <a:r>
                  <a:rPr lang="en-IN" dirty="0"/>
                  <a:t>e.g., </a:t>
                </a:r>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2</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𝑥</m:t>
                            </m:r>
                          </m:e>
                        </m:d>
                        <m:r>
                          <a:rPr lang="en-IN" b="0" i="1" smtClean="0">
                            <a:latin typeface="Cambria Math" panose="02040503050406030204" pitchFamily="18" charset="0"/>
                          </a:rPr>
                          <m:t>&lt;</m:t>
                        </m:r>
                        <m:r>
                          <a:rPr lang="en-IN" b="0" i="1" smtClean="0">
                            <a:latin typeface="Cambria Math" panose="02040503050406030204" pitchFamily="18" charset="0"/>
                          </a:rPr>
                          <m:t>𝑥</m:t>
                        </m:r>
                      </m:e>
                    </m:d>
                    <m:r>
                      <a:rPr lang="en-IN" b="0" i="1" smtClean="0">
                        <a:latin typeface="Cambria Math" panose="02040503050406030204" pitchFamily="18" charset="0"/>
                      </a:rPr>
                      <m:t>∧(</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m:t>
                    </m:r>
                  </m:oMath>
                </a14:m>
                <a:endParaRPr lang="en-IN" dirty="0"/>
              </a:p>
              <a:p>
                <a:r>
                  <a:rPr lang="en-IN" dirty="0"/>
                  <a:t>Without knowing </a:t>
                </a:r>
                <a14:m>
                  <m:oMath xmlns:m="http://schemas.openxmlformats.org/officeDocument/2006/math">
                    <m:r>
                      <a:rPr lang="en-IN" b="0" i="1" smtClean="0">
                        <a:latin typeface="Cambria Math" panose="02040503050406030204" pitchFamily="18" charset="0"/>
                      </a:rPr>
                      <m:t>2</m:t>
                    </m:r>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𝑥</m:t>
                    </m:r>
                  </m:oMath>
                </a14:m>
                <a:r>
                  <a:rPr lang="en-IN" dirty="0"/>
                  <a:t>, we will not find any candidate for instantiation.</a:t>
                </a:r>
              </a:p>
              <a:p>
                <a:endParaRPr lang="en-IN" dirty="0"/>
              </a:p>
              <a:p>
                <a:r>
                  <a:rPr lang="en-IN" dirty="0"/>
                  <a:t>Most theorem provers don’t do anything more than the congruence closure algorithm for the matching</a:t>
                </a:r>
              </a:p>
              <a:p>
                <a:pPr lvl="1"/>
                <a:r>
                  <a:rPr lang="en-IN" dirty="0"/>
                  <a:t>z3 applies basic simplification, such as </a:t>
                </a:r>
                <a14:m>
                  <m:oMath xmlns:m="http://schemas.openxmlformats.org/officeDocument/2006/math">
                    <m:r>
                      <a:rPr lang="en-IN" b="0" i="1" smtClean="0">
                        <a:latin typeface="Cambria Math" panose="02040503050406030204" pitchFamily="18" charset="0"/>
                      </a:rPr>
                      <m:t>2</m:t>
                    </m:r>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oMath>
                </a14:m>
                <a:r>
                  <a:rPr lang="en-IN" dirty="0"/>
                  <a:t>before matching, and therefore it works for the example given on this slide. However, it might not work for complicated cases. </a:t>
                </a:r>
              </a:p>
            </p:txBody>
          </p:sp>
        </mc:Choice>
        <mc:Fallback xmlns="">
          <p:sp>
            <p:nvSpPr>
              <p:cNvPr id="3" name="Content Placeholder 2">
                <a:extLst>
                  <a:ext uri="{FF2B5EF4-FFF2-40B4-BE49-F238E27FC236}">
                    <a16:creationId xmlns:a16="http://schemas.microsoft.com/office/drawing/2014/main" id="{B12A0560-04B4-BE50-92B0-56E875A7A1E2}"/>
                  </a:ext>
                </a:extLst>
              </p:cNvPr>
              <p:cNvSpPr>
                <a:spLocks noGrp="1" noRot="1" noChangeAspect="1" noMove="1" noResize="1" noEditPoints="1" noAdjustHandles="1" noChangeArrowheads="1" noChangeShapeType="1" noTextEdit="1"/>
              </p:cNvSpPr>
              <p:nvPr>
                <p:ph idx="1"/>
              </p:nvPr>
            </p:nvSpPr>
            <p:spPr>
              <a:blipFill>
                <a:blip r:embed="rId2"/>
                <a:stretch>
                  <a:fillRect l="-928" t="-3501" b="-1821"/>
                </a:stretch>
              </a:blipFill>
            </p:spPr>
            <p:txBody>
              <a:bodyPr/>
              <a:lstStyle/>
              <a:p>
                <a:r>
                  <a:rPr lang="en-IN">
                    <a:noFill/>
                  </a:rPr>
                  <a:t> </a:t>
                </a:r>
              </a:p>
            </p:txBody>
          </p:sp>
        </mc:Fallback>
      </mc:AlternateContent>
    </p:spTree>
    <p:extLst>
      <p:ext uri="{BB962C8B-B14F-4D97-AF65-F5344CB8AC3E}">
        <p14:creationId xmlns:p14="http://schemas.microsoft.com/office/powerpoint/2010/main" val="3526302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C41C2-DE86-7F2D-9C65-7E449782BFC6}"/>
              </a:ext>
            </a:extLst>
          </p:cNvPr>
          <p:cNvSpPr>
            <a:spLocks noGrp="1"/>
          </p:cNvSpPr>
          <p:nvPr>
            <p:ph type="title"/>
          </p:nvPr>
        </p:nvSpPr>
        <p:spPr/>
        <p:txBody>
          <a:bodyPr/>
          <a:lstStyle/>
          <a:p>
            <a:r>
              <a:rPr lang="en-IN" dirty="0"/>
              <a:t>Matching loop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B12632-1FBC-FC84-910F-6C562CFAC555}"/>
                  </a:ext>
                </a:extLst>
              </p:cNvPr>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𝐺</m:t>
                      </m:r>
                      <m:r>
                        <a:rPr lang="en-IN" b="0" i="1" smtClean="0">
                          <a:latin typeface="Cambria Math" panose="02040503050406030204" pitchFamily="18" charset="0"/>
                        </a:rPr>
                        <m:t>: </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e>
                      </m:d>
                      <m:r>
                        <a:rPr lang="en-IN" b="0" i="1" smtClean="0">
                          <a:latin typeface="Cambria Math" panose="02040503050406030204" pitchFamily="18" charset="0"/>
                        </a:rPr>
                        <m:t>=</m:t>
                      </m:r>
                      <m:r>
                        <a:rPr lang="en-IN" b="0" i="1" smtClean="0">
                          <a:latin typeface="Cambria Math" panose="02040503050406030204" pitchFamily="18" charset="0"/>
                        </a:rPr>
                        <m:t>𝑎</m:t>
                      </m:r>
                    </m:oMath>
                  </m:oMathPara>
                </a14:m>
                <a:endParaRPr lang="en-IN" dirty="0"/>
              </a:p>
              <a:p>
                <a:pPr marL="0" indent="0">
                  <a:buNone/>
                </a:pPr>
                <a:r>
                  <a:rPr lang="en-IN" dirty="0"/>
                  <a:t>Axiom: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𝑔</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oMath>
                </a14:m>
                <a:endParaRPr lang="en-IN" dirty="0"/>
              </a:p>
            </p:txBody>
          </p:sp>
        </mc:Choice>
        <mc:Fallback xmlns="">
          <p:sp>
            <p:nvSpPr>
              <p:cNvPr id="3" name="Content Placeholder 2">
                <a:extLst>
                  <a:ext uri="{FF2B5EF4-FFF2-40B4-BE49-F238E27FC236}">
                    <a16:creationId xmlns:a16="http://schemas.microsoft.com/office/drawing/2014/main" id="{56B12632-1FBC-FC84-910F-6C562CFAC555}"/>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IN">
                    <a:noFill/>
                  </a:rPr>
                  <a:t> </a:t>
                </a:r>
              </a:p>
            </p:txBody>
          </p:sp>
        </mc:Fallback>
      </mc:AlternateContent>
    </p:spTree>
    <p:extLst>
      <p:ext uri="{BB962C8B-B14F-4D97-AF65-F5344CB8AC3E}">
        <p14:creationId xmlns:p14="http://schemas.microsoft.com/office/powerpoint/2010/main" val="38603250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85EBA-4AA6-CD5B-0667-6A4DB52A0B77}"/>
              </a:ext>
            </a:extLst>
          </p:cNvPr>
          <p:cNvSpPr>
            <a:spLocks noGrp="1"/>
          </p:cNvSpPr>
          <p:nvPr>
            <p:ph type="title"/>
          </p:nvPr>
        </p:nvSpPr>
        <p:spPr/>
        <p:txBody>
          <a:bodyPr/>
          <a:lstStyle/>
          <a:p>
            <a:r>
              <a:rPr lang="en-IN" dirty="0"/>
              <a:t>Example</a:t>
            </a:r>
          </a:p>
        </p:txBody>
      </p:sp>
      <p:sp>
        <p:nvSpPr>
          <p:cNvPr id="7" name="Oval 6">
            <a:extLst>
              <a:ext uri="{FF2B5EF4-FFF2-40B4-BE49-F238E27FC236}">
                <a16:creationId xmlns:a16="http://schemas.microsoft.com/office/drawing/2014/main" id="{3740B982-431E-BCB8-9A23-E8C71B0BB385}"/>
              </a:ext>
            </a:extLst>
          </p:cNvPr>
          <p:cNvSpPr/>
          <p:nvPr/>
        </p:nvSpPr>
        <p:spPr>
          <a:xfrm>
            <a:off x="2566217" y="2802193"/>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a:t>
            </a:r>
          </a:p>
        </p:txBody>
      </p:sp>
      <p:sp>
        <p:nvSpPr>
          <p:cNvPr id="8" name="Oval 7">
            <a:extLst>
              <a:ext uri="{FF2B5EF4-FFF2-40B4-BE49-F238E27FC236}">
                <a16:creationId xmlns:a16="http://schemas.microsoft.com/office/drawing/2014/main" id="{E8104C88-08A3-448F-9431-52400815AC16}"/>
              </a:ext>
            </a:extLst>
          </p:cNvPr>
          <p:cNvSpPr/>
          <p:nvPr/>
        </p:nvSpPr>
        <p:spPr>
          <a:xfrm>
            <a:off x="2571131" y="3741174"/>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g</a:t>
            </a:r>
          </a:p>
        </p:txBody>
      </p:sp>
      <p:sp>
        <p:nvSpPr>
          <p:cNvPr id="9" name="Oval 8">
            <a:extLst>
              <a:ext uri="{FF2B5EF4-FFF2-40B4-BE49-F238E27FC236}">
                <a16:creationId xmlns:a16="http://schemas.microsoft.com/office/drawing/2014/main" id="{35FBD7B2-F88F-C731-FD34-E8649C423D92}"/>
              </a:ext>
            </a:extLst>
          </p:cNvPr>
          <p:cNvSpPr/>
          <p:nvPr/>
        </p:nvSpPr>
        <p:spPr>
          <a:xfrm>
            <a:off x="2556382" y="4965292"/>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a:t>
            </a:r>
          </a:p>
        </p:txBody>
      </p:sp>
      <p:cxnSp>
        <p:nvCxnSpPr>
          <p:cNvPr id="13" name="Straight Arrow Connector 12">
            <a:extLst>
              <a:ext uri="{FF2B5EF4-FFF2-40B4-BE49-F238E27FC236}">
                <a16:creationId xmlns:a16="http://schemas.microsoft.com/office/drawing/2014/main" id="{B3484704-A275-D19C-5572-0594E3C4621C}"/>
              </a:ext>
            </a:extLst>
          </p:cNvPr>
          <p:cNvCxnSpPr>
            <a:stCxn id="7" idx="4"/>
            <a:endCxn id="8" idx="0"/>
          </p:cNvCxnSpPr>
          <p:nvPr/>
        </p:nvCxnSpPr>
        <p:spPr>
          <a:xfrm>
            <a:off x="2841521" y="3293806"/>
            <a:ext cx="4914" cy="447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FB0C02A-ED18-AB04-D348-2E5638480E40}"/>
              </a:ext>
            </a:extLst>
          </p:cNvPr>
          <p:cNvCxnSpPr>
            <a:stCxn id="8" idx="4"/>
            <a:endCxn id="9" idx="0"/>
          </p:cNvCxnSpPr>
          <p:nvPr/>
        </p:nvCxnSpPr>
        <p:spPr>
          <a:xfrm flipH="1">
            <a:off x="2831686" y="4232787"/>
            <a:ext cx="14749" cy="732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5216974-9C58-8CB9-72C9-00007B8341DA}"/>
                  </a:ext>
                </a:extLst>
              </p:cNvPr>
              <p:cNvSpPr txBox="1"/>
              <p:nvPr/>
            </p:nvSpPr>
            <p:spPr>
              <a:xfrm>
                <a:off x="7452865" y="796411"/>
                <a:ext cx="4370907" cy="414350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IN" i="1" smtClean="0">
                          <a:latin typeface="Cambria Math" panose="02040503050406030204" pitchFamily="18" charset="0"/>
                        </a:rPr>
                        <m:t>𝐺</m:t>
                      </m:r>
                      <m:r>
                        <a:rPr lang="en-IN" i="1" smtClean="0">
                          <a:latin typeface="Cambria Math" panose="02040503050406030204" pitchFamily="18" charset="0"/>
                        </a:rPr>
                        <m:t>: </m:t>
                      </m:r>
                      <m:r>
                        <a:rPr lang="en-IN" i="1" smtClean="0">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𝑎</m:t>
                              </m:r>
                            </m:e>
                          </m:d>
                        </m:e>
                      </m:d>
                      <m:r>
                        <a:rPr lang="en-IN" i="1">
                          <a:latin typeface="Cambria Math" panose="02040503050406030204" pitchFamily="18" charset="0"/>
                        </a:rPr>
                        <m:t>=</m:t>
                      </m:r>
                      <m:r>
                        <a:rPr lang="en-IN" i="1">
                          <a:latin typeface="Cambria Math" panose="02040503050406030204" pitchFamily="18" charset="0"/>
                        </a:rPr>
                        <m:t>𝑎</m:t>
                      </m:r>
                    </m:oMath>
                  </m:oMathPara>
                </a14:m>
                <a:endParaRPr lang="en-IN" dirty="0"/>
              </a:p>
              <a:p>
                <a:pPr/>
                <a14:m>
                  <m:oMathPara xmlns:m="http://schemas.openxmlformats.org/officeDocument/2006/math">
                    <m:oMathParaPr>
                      <m:jc m:val="left"/>
                    </m:oMathParaPr>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𝐺</m:t>
                          </m:r>
                        </m:e>
                        <m:sup>
                          <m:r>
                            <a:rPr lang="en-IN" b="0" i="1" smtClean="0">
                              <a:latin typeface="Cambria Math" panose="02040503050406030204" pitchFamily="18" charset="0"/>
                            </a:rPr>
                            <m:t>′</m:t>
                          </m:r>
                        </m:sup>
                      </m:sSup>
                      <m:r>
                        <a:rPr lang="en-IN" i="1">
                          <a:latin typeface="Cambria Math" panose="02040503050406030204" pitchFamily="18" charset="0"/>
                        </a:rPr>
                        <m:t>:</m:t>
                      </m:r>
                      <m:r>
                        <a:rPr lang="en-IN" b="0" i="1" smtClean="0">
                          <a:latin typeface="Cambria Math" panose="02040503050406030204" pitchFamily="18" charset="0"/>
                        </a:rPr>
                        <m:t>𝑓</m:t>
                      </m:r>
                      <m:d>
                        <m:dPr>
                          <m:ctrlPr>
                            <a:rPr lang="en-IN" i="1">
                              <a:latin typeface="Cambria Math" panose="02040503050406030204" pitchFamily="18" charset="0"/>
                            </a:rPr>
                          </m:ctrlPr>
                        </m:dPr>
                        <m:e>
                          <m:r>
                            <a:rPr lang="en-IN" b="0" i="1" smtClean="0">
                              <a:latin typeface="Cambria Math" panose="02040503050406030204" pitchFamily="18" charset="0"/>
                            </a:rPr>
                            <m:t>𝑔</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m:t>
                          </m:r>
                        </m:e>
                      </m:d>
                      <m:r>
                        <a:rPr lang="en-IN" b="0" i="1" smtClean="0">
                          <a:latin typeface="Cambria Math" panose="02040503050406030204" pitchFamily="18" charset="0"/>
                        </a:rPr>
                        <m:t>≠</m:t>
                      </m:r>
                      <m:r>
                        <a:rPr lang="en-IN" i="1">
                          <a:latin typeface="Cambria Math" panose="02040503050406030204" pitchFamily="18" charset="0"/>
                        </a:rPr>
                        <m:t>𝑎</m:t>
                      </m:r>
                    </m:oMath>
                  </m:oMathPara>
                </a14:m>
                <a:endParaRPr lang="en-IN" dirty="0"/>
              </a:p>
              <a:p>
                <a:r>
                  <a:rPr lang="en-IN" dirty="0"/>
                  <a:t>DAG for </a:t>
                </a:r>
                <a14:m>
                  <m:oMath xmlns:m="http://schemas.openxmlformats.org/officeDocument/2006/math">
                    <m:r>
                      <a:rPr lang="en-IN" b="0" i="1" smtClean="0">
                        <a:latin typeface="Cambria Math" panose="02040503050406030204" pitchFamily="18" charset="0"/>
                      </a:rPr>
                      <m:t>𝐺</m:t>
                    </m:r>
                    <m:r>
                      <a:rPr lang="en-IN" b="0" i="1" smtClean="0">
                        <a:latin typeface="Cambria Math" panose="02040503050406030204" pitchFamily="18" charset="0"/>
                      </a:rPr>
                      <m:t>′</m:t>
                    </m:r>
                  </m:oMath>
                </a14:m>
                <a:endParaRPr lang="en-IN" dirty="0"/>
              </a:p>
              <a:p>
                <a:pPr marL="0" indent="0">
                  <a:buNone/>
                </a:pPr>
                <a:r>
                  <a:rPr lang="en-IN" dirty="0"/>
                  <a:t>Axiom: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𝑔</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oMath>
                </a14:m>
                <a:endParaRPr lang="en-IN" dirty="0"/>
              </a:p>
              <a:p>
                <a:r>
                  <a:rPr lang="en-IN" dirty="0"/>
                  <a:t>Trigger: </a:t>
                </a:r>
                <a14:m>
                  <m:oMath xmlns:m="http://schemas.openxmlformats.org/officeDocument/2006/math">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oMath>
                </a14:m>
                <a:endParaRPr lang="en-IN" dirty="0"/>
              </a:p>
              <a:p>
                <a:endParaRPr lang="en-IN" dirty="0"/>
              </a:p>
              <a:p>
                <a:r>
                  <a:rPr lang="en-IN" dirty="0"/>
                  <a:t>Pattern matching using </a:t>
                </a:r>
                <a14:m>
                  <m:oMath xmlns:m="http://schemas.openxmlformats.org/officeDocument/2006/math">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oMath>
                </a14:m>
                <a:endParaRPr lang="en-IN" dirty="0"/>
              </a:p>
              <a:p>
                <a:endParaRPr lang="en-IN" dirty="0"/>
              </a:p>
              <a:p>
                <a:r>
                  <a:rPr lang="en-IN" dirty="0"/>
                  <a:t>Look at all nodes </a:t>
                </a:r>
                <a14:m>
                  <m:oMath xmlns:m="http://schemas.openxmlformats.org/officeDocument/2006/math">
                    <m:r>
                      <a:rPr lang="en-IN" b="0" i="1" smtClean="0">
                        <a:latin typeface="Cambria Math" panose="02040503050406030204" pitchFamily="18" charset="0"/>
                      </a:rPr>
                      <m:t>𝑓</m:t>
                    </m:r>
                  </m:oMath>
                </a14:m>
                <a:endParaRPr lang="en-IN" dirty="0"/>
              </a:p>
              <a:p>
                <a:r>
                  <a:rPr lang="en-IN" dirty="0"/>
                  <a:t>Node-1 matching.</a:t>
                </a:r>
              </a:p>
              <a:p>
                <a:r>
                  <a:rPr lang="en-IN" dirty="0"/>
                  <a:t>Replacement for x</a:t>
                </a:r>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𝑔</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m:t>
                      </m:r>
                    </m:oMath>
                  </m:oMathPara>
                </a14:m>
                <a:endParaRPr lang="en-IN" b="0" dirty="0"/>
              </a:p>
              <a:p>
                <a:r>
                  <a:rPr lang="en-IN" dirty="0"/>
                  <a:t>New ground formula after instantiation</a:t>
                </a:r>
              </a:p>
              <a:p>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𝐺</m:t>
                        </m:r>
                      </m:e>
                      <m:sup>
                        <m:r>
                          <a:rPr lang="en-IN" b="0" i="1" smtClean="0">
                            <a:latin typeface="Cambria Math" panose="02040503050406030204" pitchFamily="18" charset="0"/>
                          </a:rPr>
                          <m:t>′</m:t>
                        </m:r>
                      </m:sup>
                    </m:sSup>
                    <m:r>
                      <a:rPr lang="en-IN" i="1">
                        <a:latin typeface="Cambria Math" panose="02040503050406030204" pitchFamily="18" charset="0"/>
                      </a:rPr>
                      <m:t>:</m:t>
                    </m:r>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𝑔</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m:t>
                    </m:r>
                    <m:r>
                      <a:rPr lang="en-IN" i="1">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e>
                    </m:d>
                    <m:r>
                      <a:rPr lang="en-IN" b="0" i="1" smtClean="0">
                        <a:latin typeface="Cambria Math" panose="02040503050406030204" pitchFamily="18" charset="0"/>
                      </a:rPr>
                      <m:t>=</m:t>
                    </m:r>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𝑔</m:t>
                    </m:r>
                    <m:r>
                      <a:rPr lang="en-IN" b="0" i="1" smtClean="0">
                        <a:latin typeface="Cambria Math" panose="02040503050406030204" pitchFamily="18" charset="0"/>
                      </a:rPr>
                      <m:t>(</m:t>
                    </m:r>
                    <m:r>
                      <a:rPr lang="en-IN" b="0" i="1" smtClean="0">
                        <a:latin typeface="Cambria Math" panose="02040503050406030204" pitchFamily="18" charset="0"/>
                      </a:rPr>
                      <m:t>𝑔</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m:t>
                    </m:r>
                  </m:oMath>
                </a14:m>
                <a:r>
                  <a:rPr lang="en-IN" dirty="0"/>
                  <a:t> </a:t>
                </a:r>
              </a:p>
            </p:txBody>
          </p:sp>
        </mc:Choice>
        <mc:Fallback xmlns="">
          <p:sp>
            <p:nvSpPr>
              <p:cNvPr id="16" name="TextBox 15">
                <a:extLst>
                  <a:ext uri="{FF2B5EF4-FFF2-40B4-BE49-F238E27FC236}">
                    <a16:creationId xmlns:a16="http://schemas.microsoft.com/office/drawing/2014/main" id="{45216974-9C58-8CB9-72C9-00007B8341DA}"/>
                  </a:ext>
                </a:extLst>
              </p:cNvPr>
              <p:cNvSpPr txBox="1">
                <a:spLocks noRot="1" noChangeAspect="1" noMove="1" noResize="1" noEditPoints="1" noAdjustHandles="1" noChangeArrowheads="1" noChangeShapeType="1" noTextEdit="1"/>
              </p:cNvSpPr>
              <p:nvPr/>
            </p:nvSpPr>
            <p:spPr>
              <a:xfrm>
                <a:off x="7452865" y="796411"/>
                <a:ext cx="4370907" cy="4143507"/>
              </a:xfrm>
              <a:prstGeom prst="rect">
                <a:avLst/>
              </a:prstGeom>
              <a:blipFill>
                <a:blip r:embed="rId2"/>
                <a:stretch>
                  <a:fillRect l="-1255"/>
                </a:stretch>
              </a:blipFill>
            </p:spPr>
            <p:txBody>
              <a:bodyPr/>
              <a:lstStyle/>
              <a:p>
                <a:r>
                  <a:rPr lang="en-IN">
                    <a:noFill/>
                  </a:rPr>
                  <a:t> </a:t>
                </a:r>
              </a:p>
            </p:txBody>
          </p:sp>
        </mc:Fallback>
      </mc:AlternateContent>
      <p:sp>
        <p:nvSpPr>
          <p:cNvPr id="17" name="TextBox 16">
            <a:extLst>
              <a:ext uri="{FF2B5EF4-FFF2-40B4-BE49-F238E27FC236}">
                <a16:creationId xmlns:a16="http://schemas.microsoft.com/office/drawing/2014/main" id="{C78AF511-05CA-BAB8-DA2D-E217C46A80F2}"/>
              </a:ext>
            </a:extLst>
          </p:cNvPr>
          <p:cNvSpPr txBox="1"/>
          <p:nvPr/>
        </p:nvSpPr>
        <p:spPr>
          <a:xfrm>
            <a:off x="2133602" y="2861188"/>
            <a:ext cx="688257" cy="369332"/>
          </a:xfrm>
          <a:prstGeom prst="rect">
            <a:avLst/>
          </a:prstGeom>
          <a:noFill/>
        </p:spPr>
        <p:txBody>
          <a:bodyPr wrap="square" rtlCol="0">
            <a:spAutoFit/>
          </a:bodyPr>
          <a:lstStyle/>
          <a:p>
            <a:r>
              <a:rPr lang="en-IN" dirty="0"/>
              <a:t>1</a:t>
            </a:r>
          </a:p>
        </p:txBody>
      </p:sp>
    </p:spTree>
    <p:extLst>
      <p:ext uri="{BB962C8B-B14F-4D97-AF65-F5344CB8AC3E}">
        <p14:creationId xmlns:p14="http://schemas.microsoft.com/office/powerpoint/2010/main" val="1636804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85EBA-4AA6-CD5B-0667-6A4DB52A0B77}"/>
              </a:ext>
            </a:extLst>
          </p:cNvPr>
          <p:cNvSpPr>
            <a:spLocks noGrp="1"/>
          </p:cNvSpPr>
          <p:nvPr>
            <p:ph type="title"/>
          </p:nvPr>
        </p:nvSpPr>
        <p:spPr/>
        <p:txBody>
          <a:bodyPr/>
          <a:lstStyle/>
          <a:p>
            <a:r>
              <a:rPr lang="en-IN" dirty="0"/>
              <a:t>Example</a:t>
            </a:r>
          </a:p>
        </p:txBody>
      </p:sp>
      <p:sp>
        <p:nvSpPr>
          <p:cNvPr id="7" name="Oval 6">
            <a:extLst>
              <a:ext uri="{FF2B5EF4-FFF2-40B4-BE49-F238E27FC236}">
                <a16:creationId xmlns:a16="http://schemas.microsoft.com/office/drawing/2014/main" id="{3740B982-431E-BCB8-9A23-E8C71B0BB385}"/>
              </a:ext>
            </a:extLst>
          </p:cNvPr>
          <p:cNvSpPr/>
          <p:nvPr/>
        </p:nvSpPr>
        <p:spPr>
          <a:xfrm>
            <a:off x="2566217" y="2802193"/>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a:t>
            </a:r>
          </a:p>
        </p:txBody>
      </p:sp>
      <p:sp>
        <p:nvSpPr>
          <p:cNvPr id="8" name="Oval 7">
            <a:extLst>
              <a:ext uri="{FF2B5EF4-FFF2-40B4-BE49-F238E27FC236}">
                <a16:creationId xmlns:a16="http://schemas.microsoft.com/office/drawing/2014/main" id="{E8104C88-08A3-448F-9431-52400815AC16}"/>
              </a:ext>
            </a:extLst>
          </p:cNvPr>
          <p:cNvSpPr/>
          <p:nvPr/>
        </p:nvSpPr>
        <p:spPr>
          <a:xfrm>
            <a:off x="2571131" y="3741174"/>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g</a:t>
            </a:r>
          </a:p>
        </p:txBody>
      </p:sp>
      <p:sp>
        <p:nvSpPr>
          <p:cNvPr id="9" name="Oval 8">
            <a:extLst>
              <a:ext uri="{FF2B5EF4-FFF2-40B4-BE49-F238E27FC236}">
                <a16:creationId xmlns:a16="http://schemas.microsoft.com/office/drawing/2014/main" id="{35FBD7B2-F88F-C731-FD34-E8649C423D92}"/>
              </a:ext>
            </a:extLst>
          </p:cNvPr>
          <p:cNvSpPr/>
          <p:nvPr/>
        </p:nvSpPr>
        <p:spPr>
          <a:xfrm>
            <a:off x="2556382" y="4965292"/>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a:t>
            </a:r>
          </a:p>
        </p:txBody>
      </p:sp>
      <p:cxnSp>
        <p:nvCxnSpPr>
          <p:cNvPr id="13" name="Straight Arrow Connector 12">
            <a:extLst>
              <a:ext uri="{FF2B5EF4-FFF2-40B4-BE49-F238E27FC236}">
                <a16:creationId xmlns:a16="http://schemas.microsoft.com/office/drawing/2014/main" id="{B3484704-A275-D19C-5572-0594E3C4621C}"/>
              </a:ext>
            </a:extLst>
          </p:cNvPr>
          <p:cNvCxnSpPr>
            <a:stCxn id="7" idx="4"/>
            <a:endCxn id="8" idx="0"/>
          </p:cNvCxnSpPr>
          <p:nvPr/>
        </p:nvCxnSpPr>
        <p:spPr>
          <a:xfrm>
            <a:off x="2841521" y="3293806"/>
            <a:ext cx="4914" cy="447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FB0C02A-ED18-AB04-D348-2E5638480E40}"/>
              </a:ext>
            </a:extLst>
          </p:cNvPr>
          <p:cNvCxnSpPr>
            <a:stCxn id="8" idx="4"/>
            <a:endCxn id="9" idx="0"/>
          </p:cNvCxnSpPr>
          <p:nvPr/>
        </p:nvCxnSpPr>
        <p:spPr>
          <a:xfrm flipH="1">
            <a:off x="2831686" y="4232787"/>
            <a:ext cx="14749" cy="732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5216974-9C58-8CB9-72C9-00007B8341DA}"/>
                  </a:ext>
                </a:extLst>
              </p:cNvPr>
              <p:cNvSpPr txBox="1"/>
              <p:nvPr/>
            </p:nvSpPr>
            <p:spPr>
              <a:xfrm>
                <a:off x="7157885" y="806243"/>
                <a:ext cx="4656056" cy="4593693"/>
              </a:xfrm>
              <a:prstGeom prst="rect">
                <a:avLst/>
              </a:prstGeom>
              <a:noFill/>
            </p:spPr>
            <p:txBody>
              <a:bodyPr wrap="square" rtlCol="0">
                <a:spAutoFit/>
              </a:bodyPr>
              <a:lstStyle/>
              <a:p>
                <a14:m>
                  <m:oMath xmlns:m="http://schemas.openxmlformats.org/officeDocument/2006/math">
                    <m:sSup>
                      <m:sSupPr>
                        <m:ctrlPr>
                          <a:rPr lang="en-IN" i="1" smtClean="0">
                            <a:latin typeface="Cambria Math" panose="02040503050406030204" pitchFamily="18" charset="0"/>
                          </a:rPr>
                        </m:ctrlPr>
                      </m:sSupPr>
                      <m:e>
                        <m:r>
                          <a:rPr lang="en-IN" i="1">
                            <a:latin typeface="Cambria Math" panose="02040503050406030204" pitchFamily="18" charset="0"/>
                          </a:rPr>
                          <m:t>𝐺</m:t>
                        </m:r>
                      </m:e>
                      <m:sup>
                        <m:r>
                          <a:rPr lang="en-IN" i="1">
                            <a:latin typeface="Cambria Math" panose="02040503050406030204" pitchFamily="18" charset="0"/>
                          </a:rPr>
                          <m:t>′</m:t>
                        </m:r>
                      </m:sup>
                    </m:sSup>
                    <m:r>
                      <a:rPr lang="en-IN" i="1">
                        <a:latin typeface="Cambria Math" panose="02040503050406030204" pitchFamily="18" charset="0"/>
                      </a:rPr>
                      <m:t>:</m:t>
                    </m:r>
                    <m:r>
                      <a:rPr lang="en-IN" i="1">
                        <a:latin typeface="Cambria Math" panose="02040503050406030204" pitchFamily="18" charset="0"/>
                      </a:rPr>
                      <m:t>𝑓</m:t>
                    </m:r>
                    <m:r>
                      <a:rPr lang="en-IN" i="1">
                        <a:latin typeface="Cambria Math" panose="02040503050406030204" pitchFamily="18" charset="0"/>
                      </a:rPr>
                      <m:t>(</m:t>
                    </m:r>
                    <m:r>
                      <a:rPr lang="en-IN" i="1">
                        <a:latin typeface="Cambria Math" panose="02040503050406030204" pitchFamily="18" charset="0"/>
                      </a:rPr>
                      <m:t>𝑔</m:t>
                    </m:r>
                    <m:r>
                      <a:rPr lang="en-IN" i="1">
                        <a:latin typeface="Cambria Math" panose="02040503050406030204" pitchFamily="18" charset="0"/>
                      </a:rPr>
                      <m:t>(</m:t>
                    </m:r>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𝑎</m:t>
                            </m:r>
                          </m:e>
                        </m:d>
                      </m:e>
                    </m:d>
                    <m:r>
                      <a:rPr lang="en-IN" i="1">
                        <a:latin typeface="Cambria Math" panose="02040503050406030204" pitchFamily="18" charset="0"/>
                      </a:rPr>
                      <m:t>=</m:t>
                    </m:r>
                    <m:r>
                      <a:rPr lang="en-IN" i="1">
                        <a:latin typeface="Cambria Math" panose="02040503050406030204" pitchFamily="18" charset="0"/>
                      </a:rPr>
                      <m:t>𝑓</m:t>
                    </m:r>
                    <m:r>
                      <a:rPr lang="en-IN" i="1">
                        <a:latin typeface="Cambria Math" panose="02040503050406030204" pitchFamily="18" charset="0"/>
                      </a:rPr>
                      <m:t>(</m:t>
                    </m:r>
                    <m:r>
                      <a:rPr lang="en-IN" i="1">
                        <a:latin typeface="Cambria Math" panose="02040503050406030204" pitchFamily="18" charset="0"/>
                      </a:rPr>
                      <m:t>𝑔</m:t>
                    </m:r>
                    <m:r>
                      <a:rPr lang="en-IN" i="1">
                        <a:latin typeface="Cambria Math" panose="02040503050406030204" pitchFamily="18" charset="0"/>
                      </a:rPr>
                      <m:t>(</m:t>
                    </m:r>
                    <m:r>
                      <a:rPr lang="en-IN" i="1">
                        <a:latin typeface="Cambria Math" panose="02040503050406030204" pitchFamily="18" charset="0"/>
                      </a:rPr>
                      <m:t>𝑔</m:t>
                    </m:r>
                    <m:r>
                      <a:rPr lang="en-IN" i="1">
                        <a:latin typeface="Cambria Math" panose="02040503050406030204" pitchFamily="18" charset="0"/>
                      </a:rPr>
                      <m:t>(</m:t>
                    </m:r>
                    <m:r>
                      <a:rPr lang="en-IN" i="1">
                        <a:latin typeface="Cambria Math" panose="02040503050406030204" pitchFamily="18" charset="0"/>
                      </a:rPr>
                      <m:t>𝑎</m:t>
                    </m:r>
                    <m:r>
                      <a:rPr lang="en-IN" i="1">
                        <a:latin typeface="Cambria Math" panose="02040503050406030204" pitchFamily="18" charset="0"/>
                      </a:rPr>
                      <m:t>)))</m:t>
                    </m:r>
                  </m:oMath>
                </a14:m>
                <a:r>
                  <a:rPr lang="en-IN" dirty="0"/>
                  <a:t> </a:t>
                </a:r>
              </a:p>
              <a:p>
                <a:r>
                  <a:rPr lang="en-IN" dirty="0"/>
                  <a:t>DAG for </a:t>
                </a:r>
                <a14:m>
                  <m:oMath xmlns:m="http://schemas.openxmlformats.org/officeDocument/2006/math">
                    <m:r>
                      <a:rPr lang="en-IN" b="0" i="1" smtClean="0">
                        <a:latin typeface="Cambria Math" panose="02040503050406030204" pitchFamily="18" charset="0"/>
                      </a:rPr>
                      <m:t>𝐺</m:t>
                    </m:r>
                    <m:r>
                      <a:rPr lang="en-IN" b="0" i="1" smtClean="0">
                        <a:latin typeface="Cambria Math" panose="02040503050406030204" pitchFamily="18" charset="0"/>
                      </a:rPr>
                      <m:t>′</m:t>
                    </m:r>
                  </m:oMath>
                </a14:m>
                <a:endParaRPr lang="en-IN" dirty="0"/>
              </a:p>
              <a:p>
                <a:pPr marL="0" indent="0">
                  <a:buNone/>
                </a:pPr>
                <a:r>
                  <a:rPr lang="en-IN" dirty="0"/>
                  <a:t>Axiom: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𝑔</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oMath>
                </a14:m>
                <a:endParaRPr lang="en-IN" dirty="0"/>
              </a:p>
              <a:p>
                <a:r>
                  <a:rPr lang="en-IN" dirty="0"/>
                  <a:t>Trigger: </a:t>
                </a:r>
                <a14:m>
                  <m:oMath xmlns:m="http://schemas.openxmlformats.org/officeDocument/2006/math">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oMath>
                </a14:m>
                <a:endParaRPr lang="en-IN" dirty="0"/>
              </a:p>
              <a:p>
                <a:endParaRPr lang="en-IN" dirty="0"/>
              </a:p>
              <a:p>
                <a:r>
                  <a:rPr lang="en-IN" dirty="0"/>
                  <a:t>No contradiction.</a:t>
                </a:r>
              </a:p>
              <a:p>
                <a:r>
                  <a:rPr lang="en-IN" dirty="0"/>
                  <a:t>Pattern matching using </a:t>
                </a:r>
                <a14:m>
                  <m:oMath xmlns:m="http://schemas.openxmlformats.org/officeDocument/2006/math">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oMath>
                </a14:m>
                <a:endParaRPr lang="en-IN" dirty="0"/>
              </a:p>
              <a:p>
                <a:endParaRPr lang="en-IN" dirty="0"/>
              </a:p>
              <a:p>
                <a:r>
                  <a:rPr lang="en-IN" dirty="0"/>
                  <a:t>Look at all nodes </a:t>
                </a:r>
                <a14:m>
                  <m:oMath xmlns:m="http://schemas.openxmlformats.org/officeDocument/2006/math">
                    <m:r>
                      <a:rPr lang="en-IN" b="0" i="1" smtClean="0">
                        <a:latin typeface="Cambria Math" panose="02040503050406030204" pitchFamily="18" charset="0"/>
                      </a:rPr>
                      <m:t>𝑓</m:t>
                    </m:r>
                  </m:oMath>
                </a14:m>
                <a:endParaRPr lang="en-IN" dirty="0"/>
              </a:p>
              <a:p>
                <a:r>
                  <a:rPr lang="en-IN" dirty="0"/>
                  <a:t>Node-1 and 2 match.</a:t>
                </a:r>
              </a:p>
              <a:p>
                <a:r>
                  <a:rPr lang="en-IN" dirty="0"/>
                  <a:t>Replacement for x</a:t>
                </a:r>
              </a:p>
              <a:p>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𝑔</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m:t>
                    </m:r>
                  </m:oMath>
                </a14:m>
                <a:r>
                  <a:rPr lang="en-IN" b="0" dirty="0"/>
                  <a:t>, </a:t>
                </a:r>
                <a14:m>
                  <m:oMath xmlns:m="http://schemas.openxmlformats.org/officeDocument/2006/math">
                    <m:r>
                      <a:rPr lang="en-IN" b="0" i="1" dirty="0" smtClean="0">
                        <a:latin typeface="Cambria Math" panose="02040503050406030204" pitchFamily="18" charset="0"/>
                      </a:rPr>
                      <m:t>𝑥</m:t>
                    </m:r>
                    <m:r>
                      <a:rPr lang="en-IN" b="0" i="1" dirty="0" smtClean="0">
                        <a:latin typeface="Cambria Math" panose="02040503050406030204" pitchFamily="18" charset="0"/>
                      </a:rPr>
                      <m:t>=</m:t>
                    </m:r>
                    <m:r>
                      <a:rPr lang="en-IN" b="0" i="1" dirty="0" smtClean="0">
                        <a:latin typeface="Cambria Math" panose="02040503050406030204" pitchFamily="18" charset="0"/>
                      </a:rPr>
                      <m:t>𝑔</m:t>
                    </m:r>
                    <m:d>
                      <m:dPr>
                        <m:ctrlPr>
                          <a:rPr lang="en-IN" b="0" i="1" dirty="0" smtClean="0">
                            <a:latin typeface="Cambria Math" panose="02040503050406030204" pitchFamily="18" charset="0"/>
                          </a:rPr>
                        </m:ctrlPr>
                      </m:dPr>
                      <m:e>
                        <m:r>
                          <a:rPr lang="en-IN" b="0" i="1" dirty="0" smtClean="0">
                            <a:latin typeface="Cambria Math" panose="02040503050406030204" pitchFamily="18" charset="0"/>
                          </a:rPr>
                          <m:t>𝑔</m:t>
                        </m:r>
                        <m:d>
                          <m:dPr>
                            <m:ctrlPr>
                              <a:rPr lang="en-IN" b="0" i="1" dirty="0" smtClean="0">
                                <a:latin typeface="Cambria Math" panose="02040503050406030204" pitchFamily="18" charset="0"/>
                              </a:rPr>
                            </m:ctrlPr>
                          </m:dPr>
                          <m:e>
                            <m:r>
                              <a:rPr lang="en-IN" b="0" i="1" dirty="0" smtClean="0">
                                <a:latin typeface="Cambria Math" panose="02040503050406030204" pitchFamily="18" charset="0"/>
                              </a:rPr>
                              <m:t>𝑎</m:t>
                            </m:r>
                          </m:e>
                        </m:d>
                      </m:e>
                    </m:d>
                  </m:oMath>
                </a14:m>
                <a:endParaRPr lang="en-IN" b="0" dirty="0"/>
              </a:p>
              <a:p>
                <a:r>
                  <a:rPr lang="en-IN" dirty="0"/>
                  <a:t>New ground formula after instantiation</a:t>
                </a:r>
              </a:p>
              <a:p>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𝐺</m:t>
                        </m:r>
                      </m:e>
                      <m:sup>
                        <m:r>
                          <a:rPr lang="en-IN" i="1">
                            <a:latin typeface="Cambria Math" panose="02040503050406030204" pitchFamily="18" charset="0"/>
                          </a:rPr>
                          <m:t>′</m:t>
                        </m:r>
                      </m:sup>
                    </m:sSup>
                    <m:r>
                      <a:rPr lang="en-IN" i="1">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𝑎</m:t>
                            </m:r>
                          </m:e>
                        </m:d>
                      </m:e>
                    </m:d>
                    <m:r>
                      <a:rPr lang="en-IN" i="1">
                        <a:latin typeface="Cambria Math" panose="02040503050406030204" pitchFamily="18" charset="0"/>
                      </a:rPr>
                      <m:t>≠</m:t>
                    </m:r>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𝑎</m:t>
                            </m:r>
                          </m:e>
                        </m:d>
                      </m:e>
                    </m:d>
                    <m:r>
                      <a:rPr lang="en-IN" i="1">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𝑎</m:t>
                                </m:r>
                              </m:e>
                            </m:d>
                          </m:e>
                        </m:d>
                      </m:e>
                    </m:d>
                    <m:r>
                      <a:rPr lang="en-IN" b="0" i="1" smtClean="0">
                        <a:latin typeface="Cambria Math" panose="02040503050406030204" pitchFamily="18" charset="0"/>
                      </a:rPr>
                      <m:t>∧</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e>
                        </m:d>
                      </m:e>
                    </m:d>
                    <m:r>
                      <a:rPr lang="en-IN" b="0" i="1" smtClean="0">
                        <a:latin typeface="Cambria Math" panose="02040503050406030204" pitchFamily="18" charset="0"/>
                      </a:rPr>
                      <m:t>=</m:t>
                    </m:r>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𝑔</m:t>
                    </m:r>
                    <m:r>
                      <a:rPr lang="en-IN" b="0" i="1" smtClean="0">
                        <a:latin typeface="Cambria Math" panose="02040503050406030204" pitchFamily="18" charset="0"/>
                      </a:rPr>
                      <m:t>(</m:t>
                    </m:r>
                    <m:r>
                      <a:rPr lang="en-IN" b="0" i="1" smtClean="0">
                        <a:latin typeface="Cambria Math" panose="02040503050406030204" pitchFamily="18" charset="0"/>
                      </a:rPr>
                      <m:t>𝑔</m:t>
                    </m:r>
                    <m:r>
                      <a:rPr lang="en-IN" b="0" i="1" smtClean="0">
                        <a:latin typeface="Cambria Math" panose="02040503050406030204" pitchFamily="18" charset="0"/>
                      </a:rPr>
                      <m:t>(</m:t>
                    </m:r>
                    <m:r>
                      <a:rPr lang="en-IN" b="0" i="1" smtClean="0">
                        <a:latin typeface="Cambria Math" panose="02040503050406030204" pitchFamily="18" charset="0"/>
                      </a:rPr>
                      <m:t>𝑔</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m:t>
                    </m:r>
                  </m:oMath>
                </a14:m>
                <a:r>
                  <a:rPr lang="en-IN" dirty="0"/>
                  <a:t> </a:t>
                </a:r>
              </a:p>
            </p:txBody>
          </p:sp>
        </mc:Choice>
        <mc:Fallback xmlns="">
          <p:sp>
            <p:nvSpPr>
              <p:cNvPr id="16" name="TextBox 15">
                <a:extLst>
                  <a:ext uri="{FF2B5EF4-FFF2-40B4-BE49-F238E27FC236}">
                    <a16:creationId xmlns:a16="http://schemas.microsoft.com/office/drawing/2014/main" id="{45216974-9C58-8CB9-72C9-00007B8341DA}"/>
                  </a:ext>
                </a:extLst>
              </p:cNvPr>
              <p:cNvSpPr txBox="1">
                <a:spLocks noRot="1" noChangeAspect="1" noMove="1" noResize="1" noEditPoints="1" noAdjustHandles="1" noChangeArrowheads="1" noChangeShapeType="1" noTextEdit="1"/>
              </p:cNvSpPr>
              <p:nvPr/>
            </p:nvSpPr>
            <p:spPr>
              <a:xfrm>
                <a:off x="7157885" y="806243"/>
                <a:ext cx="4656056" cy="4593693"/>
              </a:xfrm>
              <a:prstGeom prst="rect">
                <a:avLst/>
              </a:prstGeom>
              <a:blipFill>
                <a:blip r:embed="rId2"/>
                <a:stretch>
                  <a:fillRect l="-1047" t="-133"/>
                </a:stretch>
              </a:blipFill>
            </p:spPr>
            <p:txBody>
              <a:bodyPr/>
              <a:lstStyle/>
              <a:p>
                <a:r>
                  <a:rPr lang="en-IN">
                    <a:noFill/>
                  </a:rPr>
                  <a:t> </a:t>
                </a:r>
              </a:p>
            </p:txBody>
          </p:sp>
        </mc:Fallback>
      </mc:AlternateContent>
      <p:sp>
        <p:nvSpPr>
          <p:cNvPr id="17" name="TextBox 16">
            <a:extLst>
              <a:ext uri="{FF2B5EF4-FFF2-40B4-BE49-F238E27FC236}">
                <a16:creationId xmlns:a16="http://schemas.microsoft.com/office/drawing/2014/main" id="{C78AF511-05CA-BAB8-DA2D-E217C46A80F2}"/>
              </a:ext>
            </a:extLst>
          </p:cNvPr>
          <p:cNvSpPr txBox="1"/>
          <p:nvPr/>
        </p:nvSpPr>
        <p:spPr>
          <a:xfrm>
            <a:off x="2133602" y="2861188"/>
            <a:ext cx="688257" cy="369332"/>
          </a:xfrm>
          <a:prstGeom prst="rect">
            <a:avLst/>
          </a:prstGeom>
          <a:noFill/>
        </p:spPr>
        <p:txBody>
          <a:bodyPr wrap="square" rtlCol="0">
            <a:spAutoFit/>
          </a:bodyPr>
          <a:lstStyle/>
          <a:p>
            <a:r>
              <a:rPr lang="en-IN" dirty="0"/>
              <a:t>1</a:t>
            </a:r>
          </a:p>
        </p:txBody>
      </p:sp>
      <p:sp>
        <p:nvSpPr>
          <p:cNvPr id="3" name="Oval 2">
            <a:extLst>
              <a:ext uri="{FF2B5EF4-FFF2-40B4-BE49-F238E27FC236}">
                <a16:creationId xmlns:a16="http://schemas.microsoft.com/office/drawing/2014/main" id="{6F739E51-D423-6B1B-AAE9-AF35B68EC780}"/>
              </a:ext>
            </a:extLst>
          </p:cNvPr>
          <p:cNvSpPr/>
          <p:nvPr/>
        </p:nvSpPr>
        <p:spPr>
          <a:xfrm>
            <a:off x="4252451" y="1833713"/>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a:t>
            </a:r>
          </a:p>
        </p:txBody>
      </p:sp>
      <p:sp>
        <p:nvSpPr>
          <p:cNvPr id="12" name="Oval 11">
            <a:extLst>
              <a:ext uri="{FF2B5EF4-FFF2-40B4-BE49-F238E27FC236}">
                <a16:creationId xmlns:a16="http://schemas.microsoft.com/office/drawing/2014/main" id="{7D9C442C-346B-2DBF-661C-FDAB9EEB4C89}"/>
              </a:ext>
            </a:extLst>
          </p:cNvPr>
          <p:cNvSpPr/>
          <p:nvPr/>
        </p:nvSpPr>
        <p:spPr>
          <a:xfrm>
            <a:off x="4257366" y="2762863"/>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g</a:t>
            </a:r>
          </a:p>
        </p:txBody>
      </p:sp>
      <p:cxnSp>
        <p:nvCxnSpPr>
          <p:cNvPr id="18" name="Straight Arrow Connector 17">
            <a:extLst>
              <a:ext uri="{FF2B5EF4-FFF2-40B4-BE49-F238E27FC236}">
                <a16:creationId xmlns:a16="http://schemas.microsoft.com/office/drawing/2014/main" id="{556EEEB9-ED7C-E9F3-9BBC-0FA6E8C61564}"/>
              </a:ext>
            </a:extLst>
          </p:cNvPr>
          <p:cNvCxnSpPr>
            <a:stCxn id="3" idx="4"/>
            <a:endCxn id="12" idx="0"/>
          </p:cNvCxnSpPr>
          <p:nvPr/>
        </p:nvCxnSpPr>
        <p:spPr>
          <a:xfrm>
            <a:off x="4527755" y="2325326"/>
            <a:ext cx="4915" cy="43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0AD01D5-6AD2-DF42-C28C-E3CF337D1170}"/>
              </a:ext>
            </a:extLst>
          </p:cNvPr>
          <p:cNvCxnSpPr>
            <a:stCxn id="12" idx="4"/>
            <a:endCxn id="8" idx="0"/>
          </p:cNvCxnSpPr>
          <p:nvPr/>
        </p:nvCxnSpPr>
        <p:spPr>
          <a:xfrm flipH="1">
            <a:off x="2846435" y="3254476"/>
            <a:ext cx="1686235" cy="486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Curved 21">
            <a:extLst>
              <a:ext uri="{FF2B5EF4-FFF2-40B4-BE49-F238E27FC236}">
                <a16:creationId xmlns:a16="http://schemas.microsoft.com/office/drawing/2014/main" id="{E373497D-01F5-453C-01E4-B8A2EAEADFCC}"/>
              </a:ext>
            </a:extLst>
          </p:cNvPr>
          <p:cNvCxnSpPr>
            <a:stCxn id="3" idx="1"/>
            <a:endCxn id="7" idx="0"/>
          </p:cNvCxnSpPr>
          <p:nvPr/>
        </p:nvCxnSpPr>
        <p:spPr>
          <a:xfrm rot="16200000" flipH="1" flipV="1">
            <a:off x="3139061" y="1608167"/>
            <a:ext cx="896485" cy="1491565"/>
          </a:xfrm>
          <a:prstGeom prst="curvedConnector3">
            <a:avLst>
              <a:gd name="adj1" fmla="val -33530"/>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46D64F9-F590-757C-5BB0-51D2A1D60AF2}"/>
              </a:ext>
            </a:extLst>
          </p:cNvPr>
          <p:cNvSpPr txBox="1"/>
          <p:nvPr/>
        </p:nvSpPr>
        <p:spPr>
          <a:xfrm>
            <a:off x="4822731" y="1725561"/>
            <a:ext cx="688257" cy="369332"/>
          </a:xfrm>
          <a:prstGeom prst="rect">
            <a:avLst/>
          </a:prstGeom>
          <a:noFill/>
        </p:spPr>
        <p:txBody>
          <a:bodyPr wrap="square" rtlCol="0">
            <a:spAutoFit/>
          </a:bodyPr>
          <a:lstStyle/>
          <a:p>
            <a:r>
              <a:rPr lang="en-IN" dirty="0"/>
              <a:t>2</a:t>
            </a:r>
          </a:p>
        </p:txBody>
      </p:sp>
    </p:spTree>
    <p:extLst>
      <p:ext uri="{BB962C8B-B14F-4D97-AF65-F5344CB8AC3E}">
        <p14:creationId xmlns:p14="http://schemas.microsoft.com/office/powerpoint/2010/main" val="17025855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85EBA-4AA6-CD5B-0667-6A4DB52A0B77}"/>
              </a:ext>
            </a:extLst>
          </p:cNvPr>
          <p:cNvSpPr>
            <a:spLocks noGrp="1"/>
          </p:cNvSpPr>
          <p:nvPr>
            <p:ph type="title"/>
          </p:nvPr>
        </p:nvSpPr>
        <p:spPr/>
        <p:txBody>
          <a:bodyPr/>
          <a:lstStyle/>
          <a:p>
            <a:r>
              <a:rPr lang="en-IN" dirty="0"/>
              <a:t>Example</a:t>
            </a:r>
          </a:p>
        </p:txBody>
      </p:sp>
      <p:sp>
        <p:nvSpPr>
          <p:cNvPr id="7" name="Oval 6">
            <a:extLst>
              <a:ext uri="{FF2B5EF4-FFF2-40B4-BE49-F238E27FC236}">
                <a16:creationId xmlns:a16="http://schemas.microsoft.com/office/drawing/2014/main" id="{3740B982-431E-BCB8-9A23-E8C71B0BB385}"/>
              </a:ext>
            </a:extLst>
          </p:cNvPr>
          <p:cNvSpPr/>
          <p:nvPr/>
        </p:nvSpPr>
        <p:spPr>
          <a:xfrm>
            <a:off x="2566217" y="2802193"/>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a:t>
            </a:r>
          </a:p>
        </p:txBody>
      </p:sp>
      <p:sp>
        <p:nvSpPr>
          <p:cNvPr id="8" name="Oval 7">
            <a:extLst>
              <a:ext uri="{FF2B5EF4-FFF2-40B4-BE49-F238E27FC236}">
                <a16:creationId xmlns:a16="http://schemas.microsoft.com/office/drawing/2014/main" id="{E8104C88-08A3-448F-9431-52400815AC16}"/>
              </a:ext>
            </a:extLst>
          </p:cNvPr>
          <p:cNvSpPr/>
          <p:nvPr/>
        </p:nvSpPr>
        <p:spPr>
          <a:xfrm>
            <a:off x="2571131" y="3741174"/>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g</a:t>
            </a:r>
          </a:p>
        </p:txBody>
      </p:sp>
      <p:sp>
        <p:nvSpPr>
          <p:cNvPr id="9" name="Oval 8">
            <a:extLst>
              <a:ext uri="{FF2B5EF4-FFF2-40B4-BE49-F238E27FC236}">
                <a16:creationId xmlns:a16="http://schemas.microsoft.com/office/drawing/2014/main" id="{35FBD7B2-F88F-C731-FD34-E8649C423D92}"/>
              </a:ext>
            </a:extLst>
          </p:cNvPr>
          <p:cNvSpPr/>
          <p:nvPr/>
        </p:nvSpPr>
        <p:spPr>
          <a:xfrm>
            <a:off x="2556382" y="4965292"/>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a:t>
            </a:r>
          </a:p>
        </p:txBody>
      </p:sp>
      <p:cxnSp>
        <p:nvCxnSpPr>
          <p:cNvPr id="13" name="Straight Arrow Connector 12">
            <a:extLst>
              <a:ext uri="{FF2B5EF4-FFF2-40B4-BE49-F238E27FC236}">
                <a16:creationId xmlns:a16="http://schemas.microsoft.com/office/drawing/2014/main" id="{B3484704-A275-D19C-5572-0594E3C4621C}"/>
              </a:ext>
            </a:extLst>
          </p:cNvPr>
          <p:cNvCxnSpPr>
            <a:stCxn id="7" idx="4"/>
            <a:endCxn id="8" idx="0"/>
          </p:cNvCxnSpPr>
          <p:nvPr/>
        </p:nvCxnSpPr>
        <p:spPr>
          <a:xfrm>
            <a:off x="2841521" y="3293806"/>
            <a:ext cx="4914" cy="447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FB0C02A-ED18-AB04-D348-2E5638480E40}"/>
              </a:ext>
            </a:extLst>
          </p:cNvPr>
          <p:cNvCxnSpPr>
            <a:stCxn id="8" idx="4"/>
            <a:endCxn id="9" idx="0"/>
          </p:cNvCxnSpPr>
          <p:nvPr/>
        </p:nvCxnSpPr>
        <p:spPr>
          <a:xfrm flipH="1">
            <a:off x="2831686" y="4232787"/>
            <a:ext cx="14749" cy="732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5216974-9C58-8CB9-72C9-00007B8341DA}"/>
                  </a:ext>
                </a:extLst>
              </p:cNvPr>
              <p:cNvSpPr txBox="1"/>
              <p:nvPr/>
            </p:nvSpPr>
            <p:spPr>
              <a:xfrm>
                <a:off x="7157885" y="806243"/>
                <a:ext cx="4656056" cy="5599931"/>
              </a:xfrm>
              <a:prstGeom prst="rect">
                <a:avLst/>
              </a:prstGeom>
              <a:noFill/>
            </p:spPr>
            <p:txBody>
              <a:bodyPr wrap="square" rtlCol="0">
                <a:spAutoFit/>
              </a:bodyPr>
              <a:lstStyle/>
              <a:p>
                <a14:m>
                  <m:oMath xmlns:m="http://schemas.openxmlformats.org/officeDocument/2006/math">
                    <m:sSup>
                      <m:sSupPr>
                        <m:ctrlPr>
                          <a:rPr lang="en-IN" i="1" smtClean="0">
                            <a:latin typeface="Cambria Math" panose="02040503050406030204" pitchFamily="18" charset="0"/>
                          </a:rPr>
                        </m:ctrlPr>
                      </m:sSupPr>
                      <m:e>
                        <m:r>
                          <a:rPr lang="en-IN" i="1">
                            <a:latin typeface="Cambria Math" panose="02040503050406030204" pitchFamily="18" charset="0"/>
                          </a:rPr>
                          <m:t>𝐺</m:t>
                        </m:r>
                      </m:e>
                      <m:sup>
                        <m:r>
                          <a:rPr lang="en-IN" i="1">
                            <a:latin typeface="Cambria Math" panose="02040503050406030204" pitchFamily="18" charset="0"/>
                          </a:rPr>
                          <m:t>′</m:t>
                        </m:r>
                      </m:sup>
                    </m:sSup>
                    <m:r>
                      <a:rPr lang="en-IN" i="1">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𝑎</m:t>
                            </m:r>
                          </m:e>
                        </m:d>
                      </m:e>
                    </m:d>
                    <m:r>
                      <a:rPr lang="en-IN" i="1">
                        <a:latin typeface="Cambria Math" panose="02040503050406030204" pitchFamily="18" charset="0"/>
                      </a:rPr>
                      <m:t>≠</m:t>
                    </m:r>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𝑎</m:t>
                            </m:r>
                          </m:e>
                        </m:d>
                      </m:e>
                    </m:d>
                    <m:r>
                      <a:rPr lang="en-IN" i="1">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𝑎</m:t>
                                </m:r>
                              </m:e>
                            </m:d>
                          </m:e>
                        </m:d>
                      </m:e>
                    </m:d>
                    <m:r>
                      <a:rPr lang="en-IN" i="1">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𝑎</m:t>
                                </m:r>
                              </m:e>
                            </m:d>
                          </m:e>
                        </m:d>
                      </m:e>
                    </m:d>
                    <m:r>
                      <a:rPr lang="en-IN" i="1">
                        <a:latin typeface="Cambria Math" panose="02040503050406030204" pitchFamily="18" charset="0"/>
                      </a:rPr>
                      <m:t>=</m:t>
                    </m:r>
                    <m:r>
                      <a:rPr lang="en-IN" i="1">
                        <a:latin typeface="Cambria Math" panose="02040503050406030204" pitchFamily="18" charset="0"/>
                      </a:rPr>
                      <m:t>𝑓</m:t>
                    </m:r>
                    <m:r>
                      <a:rPr lang="en-IN" i="1">
                        <a:latin typeface="Cambria Math" panose="02040503050406030204" pitchFamily="18" charset="0"/>
                      </a:rPr>
                      <m:t>(</m:t>
                    </m:r>
                    <m:r>
                      <a:rPr lang="en-IN" i="1">
                        <a:latin typeface="Cambria Math" panose="02040503050406030204" pitchFamily="18" charset="0"/>
                      </a:rPr>
                      <m:t>𝑔</m:t>
                    </m:r>
                    <m:r>
                      <a:rPr lang="en-IN" i="1">
                        <a:latin typeface="Cambria Math" panose="02040503050406030204" pitchFamily="18" charset="0"/>
                      </a:rPr>
                      <m:t>(</m:t>
                    </m:r>
                    <m:r>
                      <a:rPr lang="en-IN" i="1">
                        <a:latin typeface="Cambria Math" panose="02040503050406030204" pitchFamily="18" charset="0"/>
                      </a:rPr>
                      <m:t>𝑔</m:t>
                    </m:r>
                    <m:r>
                      <a:rPr lang="en-IN" i="1">
                        <a:latin typeface="Cambria Math" panose="02040503050406030204" pitchFamily="18" charset="0"/>
                      </a:rPr>
                      <m:t>(</m:t>
                    </m:r>
                    <m:r>
                      <a:rPr lang="en-IN" i="1">
                        <a:latin typeface="Cambria Math" panose="02040503050406030204" pitchFamily="18" charset="0"/>
                      </a:rPr>
                      <m:t>𝑔</m:t>
                    </m:r>
                    <m:r>
                      <a:rPr lang="en-IN" i="1">
                        <a:latin typeface="Cambria Math" panose="02040503050406030204" pitchFamily="18" charset="0"/>
                      </a:rPr>
                      <m:t>(</m:t>
                    </m:r>
                    <m:r>
                      <a:rPr lang="en-IN" i="1">
                        <a:latin typeface="Cambria Math" panose="02040503050406030204" pitchFamily="18" charset="0"/>
                      </a:rPr>
                      <m:t>𝑎</m:t>
                    </m:r>
                    <m:r>
                      <a:rPr lang="en-IN" i="1">
                        <a:latin typeface="Cambria Math" panose="02040503050406030204" pitchFamily="18" charset="0"/>
                      </a:rPr>
                      <m:t>))))</m:t>
                    </m:r>
                  </m:oMath>
                </a14:m>
                <a:r>
                  <a:rPr lang="en-IN" dirty="0"/>
                  <a:t> </a:t>
                </a:r>
              </a:p>
              <a:p>
                <a:r>
                  <a:rPr lang="en-IN" dirty="0"/>
                  <a:t>DAG for </a:t>
                </a:r>
                <a14:m>
                  <m:oMath xmlns:m="http://schemas.openxmlformats.org/officeDocument/2006/math">
                    <m:r>
                      <a:rPr lang="en-IN" b="0" i="1" smtClean="0">
                        <a:latin typeface="Cambria Math" panose="02040503050406030204" pitchFamily="18" charset="0"/>
                      </a:rPr>
                      <m:t>𝐺</m:t>
                    </m:r>
                    <m:r>
                      <a:rPr lang="en-IN" b="0" i="1" smtClean="0">
                        <a:latin typeface="Cambria Math" panose="02040503050406030204" pitchFamily="18" charset="0"/>
                      </a:rPr>
                      <m:t>′</m:t>
                    </m:r>
                  </m:oMath>
                </a14:m>
                <a:endParaRPr lang="en-IN" dirty="0"/>
              </a:p>
              <a:p>
                <a:pPr marL="0" indent="0">
                  <a:buNone/>
                </a:pPr>
                <a:r>
                  <a:rPr lang="en-IN" dirty="0"/>
                  <a:t>Axiom: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𝑔</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oMath>
                </a14:m>
                <a:endParaRPr lang="en-IN" dirty="0"/>
              </a:p>
              <a:p>
                <a:r>
                  <a:rPr lang="en-IN" dirty="0"/>
                  <a:t>Trigger: </a:t>
                </a:r>
                <a14:m>
                  <m:oMath xmlns:m="http://schemas.openxmlformats.org/officeDocument/2006/math">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oMath>
                </a14:m>
                <a:endParaRPr lang="en-IN" dirty="0"/>
              </a:p>
              <a:p>
                <a:endParaRPr lang="en-IN" dirty="0"/>
              </a:p>
              <a:p>
                <a:r>
                  <a:rPr lang="en-IN" dirty="0"/>
                  <a:t>No contradiction.</a:t>
                </a:r>
              </a:p>
              <a:p>
                <a:r>
                  <a:rPr lang="en-IN" dirty="0"/>
                  <a:t>Pattern matching using </a:t>
                </a:r>
                <a14:m>
                  <m:oMath xmlns:m="http://schemas.openxmlformats.org/officeDocument/2006/math">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oMath>
                </a14:m>
                <a:endParaRPr lang="en-IN" dirty="0"/>
              </a:p>
              <a:p>
                <a:endParaRPr lang="en-IN" dirty="0"/>
              </a:p>
              <a:p>
                <a:r>
                  <a:rPr lang="en-IN" dirty="0"/>
                  <a:t>Look at all nodes </a:t>
                </a:r>
                <a14:m>
                  <m:oMath xmlns:m="http://schemas.openxmlformats.org/officeDocument/2006/math">
                    <m:r>
                      <a:rPr lang="en-IN" b="0" i="1" smtClean="0">
                        <a:latin typeface="Cambria Math" panose="02040503050406030204" pitchFamily="18" charset="0"/>
                      </a:rPr>
                      <m:t>𝑓</m:t>
                    </m:r>
                  </m:oMath>
                </a14:m>
                <a:endParaRPr lang="en-IN" dirty="0"/>
              </a:p>
              <a:p>
                <a:r>
                  <a:rPr lang="en-IN" dirty="0"/>
                  <a:t>Node-1, 2, and 3 match.</a:t>
                </a:r>
              </a:p>
              <a:p>
                <a:r>
                  <a:rPr lang="en-IN" dirty="0"/>
                  <a:t>Replacement for x</a:t>
                </a:r>
              </a:p>
              <a:p>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𝑔</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m:t>
                    </m:r>
                  </m:oMath>
                </a14:m>
                <a:r>
                  <a:rPr lang="en-IN" b="0" dirty="0"/>
                  <a:t>, </a:t>
                </a:r>
                <a14:m>
                  <m:oMath xmlns:m="http://schemas.openxmlformats.org/officeDocument/2006/math">
                    <m:r>
                      <a:rPr lang="en-IN" b="0" i="1" dirty="0" smtClean="0">
                        <a:latin typeface="Cambria Math" panose="02040503050406030204" pitchFamily="18" charset="0"/>
                      </a:rPr>
                      <m:t>𝑥</m:t>
                    </m:r>
                    <m:r>
                      <a:rPr lang="en-IN" b="0" i="1" dirty="0" smtClean="0">
                        <a:latin typeface="Cambria Math" panose="02040503050406030204" pitchFamily="18" charset="0"/>
                      </a:rPr>
                      <m:t>=</m:t>
                    </m:r>
                    <m:r>
                      <a:rPr lang="en-IN" b="0" i="1" dirty="0" smtClean="0">
                        <a:latin typeface="Cambria Math" panose="02040503050406030204" pitchFamily="18" charset="0"/>
                      </a:rPr>
                      <m:t>𝑔</m:t>
                    </m:r>
                    <m:d>
                      <m:dPr>
                        <m:ctrlPr>
                          <a:rPr lang="en-IN" b="0" i="1" dirty="0" smtClean="0">
                            <a:latin typeface="Cambria Math" panose="02040503050406030204" pitchFamily="18" charset="0"/>
                          </a:rPr>
                        </m:ctrlPr>
                      </m:dPr>
                      <m:e>
                        <m:r>
                          <a:rPr lang="en-IN" b="0" i="1" dirty="0" smtClean="0">
                            <a:latin typeface="Cambria Math" panose="02040503050406030204" pitchFamily="18" charset="0"/>
                          </a:rPr>
                          <m:t>𝑔</m:t>
                        </m:r>
                        <m:d>
                          <m:dPr>
                            <m:ctrlPr>
                              <a:rPr lang="en-IN" b="0" i="1" dirty="0" smtClean="0">
                                <a:latin typeface="Cambria Math" panose="02040503050406030204" pitchFamily="18" charset="0"/>
                              </a:rPr>
                            </m:ctrlPr>
                          </m:dPr>
                          <m:e>
                            <m:r>
                              <a:rPr lang="en-IN" b="0" i="1" dirty="0" smtClean="0">
                                <a:latin typeface="Cambria Math" panose="02040503050406030204" pitchFamily="18" charset="0"/>
                              </a:rPr>
                              <m:t>𝑎</m:t>
                            </m:r>
                          </m:e>
                        </m:d>
                      </m:e>
                    </m:d>
                    <m:r>
                      <a:rPr lang="en-IN" b="0" i="1" dirty="0" smtClean="0">
                        <a:latin typeface="Cambria Math" panose="02040503050406030204" pitchFamily="18" charset="0"/>
                      </a:rPr>
                      <m:t>, </m:t>
                    </m:r>
                    <m:r>
                      <a:rPr lang="en-IN" b="0" i="1" dirty="0" smtClean="0">
                        <a:latin typeface="Cambria Math" panose="02040503050406030204" pitchFamily="18" charset="0"/>
                      </a:rPr>
                      <m:t>𝑥</m:t>
                    </m:r>
                    <m:r>
                      <a:rPr lang="en-IN" b="0" i="1" dirty="0" smtClean="0">
                        <a:latin typeface="Cambria Math" panose="02040503050406030204" pitchFamily="18" charset="0"/>
                      </a:rPr>
                      <m:t>=</m:t>
                    </m:r>
                    <m:r>
                      <a:rPr lang="en-IN" b="0" i="1" dirty="0" smtClean="0">
                        <a:latin typeface="Cambria Math" panose="02040503050406030204" pitchFamily="18" charset="0"/>
                      </a:rPr>
                      <m:t>𝑔</m:t>
                    </m:r>
                    <m:r>
                      <a:rPr lang="en-IN" b="0" i="1" dirty="0" smtClean="0">
                        <a:latin typeface="Cambria Math" panose="02040503050406030204" pitchFamily="18" charset="0"/>
                      </a:rPr>
                      <m:t>(</m:t>
                    </m:r>
                    <m:r>
                      <a:rPr lang="en-IN" b="0" i="1" dirty="0" smtClean="0">
                        <a:latin typeface="Cambria Math" panose="02040503050406030204" pitchFamily="18" charset="0"/>
                      </a:rPr>
                      <m:t>𝑔</m:t>
                    </m:r>
                    <m:d>
                      <m:dPr>
                        <m:ctrlPr>
                          <a:rPr lang="en-IN" b="0" i="1" dirty="0" smtClean="0">
                            <a:latin typeface="Cambria Math" panose="02040503050406030204" pitchFamily="18" charset="0"/>
                          </a:rPr>
                        </m:ctrlPr>
                      </m:dPr>
                      <m:e>
                        <m:r>
                          <a:rPr lang="en-IN" b="0" i="1" dirty="0" smtClean="0">
                            <a:latin typeface="Cambria Math" panose="02040503050406030204" pitchFamily="18" charset="0"/>
                          </a:rPr>
                          <m:t>𝑔</m:t>
                        </m:r>
                        <m:d>
                          <m:dPr>
                            <m:ctrlPr>
                              <a:rPr lang="en-IN" b="0" i="1" dirty="0" smtClean="0">
                                <a:latin typeface="Cambria Math" panose="02040503050406030204" pitchFamily="18" charset="0"/>
                              </a:rPr>
                            </m:ctrlPr>
                          </m:dPr>
                          <m:e>
                            <m:r>
                              <a:rPr lang="en-IN" b="0" i="1" dirty="0" smtClean="0">
                                <a:latin typeface="Cambria Math" panose="02040503050406030204" pitchFamily="18" charset="0"/>
                              </a:rPr>
                              <m:t>𝑎</m:t>
                            </m:r>
                          </m:e>
                        </m:d>
                      </m:e>
                    </m:d>
                    <m:r>
                      <a:rPr lang="en-IN" b="0" i="1" dirty="0" smtClean="0">
                        <a:latin typeface="Cambria Math" panose="02040503050406030204" pitchFamily="18" charset="0"/>
                      </a:rPr>
                      <m:t>)</m:t>
                    </m:r>
                  </m:oMath>
                </a14:m>
                <a:endParaRPr lang="en-IN" b="0" dirty="0"/>
              </a:p>
              <a:p>
                <a:r>
                  <a:rPr lang="en-IN" dirty="0"/>
                  <a:t>New ground formula after instantiation</a:t>
                </a:r>
              </a:p>
              <a:p>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𝐺</m:t>
                        </m:r>
                      </m:e>
                      <m:sup>
                        <m:r>
                          <a:rPr lang="en-IN" i="1">
                            <a:latin typeface="Cambria Math" panose="02040503050406030204" pitchFamily="18" charset="0"/>
                          </a:rPr>
                          <m:t>′</m:t>
                        </m:r>
                      </m:sup>
                    </m:sSup>
                    <m:r>
                      <a:rPr lang="en-IN" i="1">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𝑎</m:t>
                            </m:r>
                          </m:e>
                        </m:d>
                      </m:e>
                    </m:d>
                    <m:r>
                      <a:rPr lang="en-IN" i="1">
                        <a:latin typeface="Cambria Math" panose="02040503050406030204" pitchFamily="18" charset="0"/>
                      </a:rPr>
                      <m:t>≠</m:t>
                    </m:r>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𝑎</m:t>
                            </m:r>
                          </m:e>
                        </m:d>
                      </m:e>
                    </m:d>
                    <m:r>
                      <a:rPr lang="en-IN" i="1">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𝑎</m:t>
                                </m:r>
                              </m:e>
                            </m:d>
                          </m:e>
                        </m:d>
                      </m:e>
                    </m:d>
                    <m:r>
                      <a:rPr lang="en-IN" b="0" i="1" smtClean="0">
                        <a:latin typeface="Cambria Math" panose="02040503050406030204" pitchFamily="18" charset="0"/>
                      </a:rPr>
                      <m:t>∧</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b="0" i="1" smtClean="0">
                                    <a:latin typeface="Cambria Math" panose="02040503050406030204" pitchFamily="18" charset="0"/>
                                  </a:rPr>
                                  <m:t>𝑎</m:t>
                                </m:r>
                              </m:e>
                            </m:d>
                          </m:e>
                        </m:d>
                      </m:e>
                    </m:d>
                    <m:r>
                      <a:rPr lang="en-IN" b="0" i="1" smtClean="0">
                        <a:latin typeface="Cambria Math" panose="02040503050406030204" pitchFamily="18" charset="0"/>
                      </a:rPr>
                      <m:t>=</m:t>
                    </m:r>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𝑔</m:t>
                    </m:r>
                    <m:r>
                      <a:rPr lang="en-IN" b="0" i="1" smtClean="0">
                        <a:latin typeface="Cambria Math" panose="02040503050406030204" pitchFamily="18" charset="0"/>
                      </a:rPr>
                      <m:t>(</m:t>
                    </m:r>
                    <m:r>
                      <a:rPr lang="en-IN" b="0" i="1" smtClean="0">
                        <a:latin typeface="Cambria Math" panose="02040503050406030204" pitchFamily="18" charset="0"/>
                      </a:rPr>
                      <m:t>𝑔</m:t>
                    </m:r>
                    <m:r>
                      <a:rPr lang="en-IN" b="0" i="1" smtClean="0">
                        <a:latin typeface="Cambria Math" panose="02040503050406030204" pitchFamily="18" charset="0"/>
                      </a:rPr>
                      <m:t>(</m:t>
                    </m:r>
                    <m:r>
                      <a:rPr lang="en-IN" b="0" i="1" smtClean="0">
                        <a:latin typeface="Cambria Math" panose="02040503050406030204" pitchFamily="18" charset="0"/>
                      </a:rPr>
                      <m:t>𝑔</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m:t>
                    </m:r>
                  </m:oMath>
                </a14:m>
                <a:r>
                  <a:rPr lang="en-IN" dirty="0"/>
                  <a:t> </a:t>
                </a:r>
                <a14:m>
                  <m:oMath xmlns:m="http://schemas.openxmlformats.org/officeDocument/2006/math">
                    <m:r>
                      <a:rPr lang="en-IN" b="0" i="1" smtClean="0">
                        <a:latin typeface="Cambria Math" panose="02040503050406030204" pitchFamily="18" charset="0"/>
                      </a:rPr>
                      <m:t>∧</m:t>
                    </m:r>
                    <m:r>
                      <a:rPr lang="en-IN" i="1">
                        <a:latin typeface="Cambria Math" panose="02040503050406030204" pitchFamily="18" charset="0"/>
                      </a:rPr>
                      <m:t>𝑓</m:t>
                    </m:r>
                    <m:d>
                      <m:dPr>
                        <m:ctrlPr>
                          <a:rPr lang="en-IN" i="1">
                            <a:latin typeface="Cambria Math" panose="02040503050406030204" pitchFamily="18" charset="0"/>
                          </a:rPr>
                        </m:ctrlPr>
                      </m:dPr>
                      <m:e>
                        <m:r>
                          <a:rPr lang="en-IN" b="0" i="1" smtClean="0">
                            <a:latin typeface="Cambria Math" panose="02040503050406030204" pitchFamily="18" charset="0"/>
                          </a:rPr>
                          <m:t>𝑔</m:t>
                        </m:r>
                        <m:d>
                          <m:dPr>
                            <m:ctrlPr>
                              <a:rPr lang="en-IN" b="0" i="1" smtClean="0">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𝑎</m:t>
                                    </m:r>
                                  </m:e>
                                </m:d>
                              </m:e>
                            </m:d>
                          </m:e>
                        </m:d>
                      </m:e>
                    </m:d>
                    <m:r>
                      <a:rPr lang="en-IN" i="1">
                        <a:latin typeface="Cambria Math" panose="02040503050406030204" pitchFamily="18" charset="0"/>
                      </a:rPr>
                      <m:t>=</m:t>
                    </m:r>
                    <m:r>
                      <a:rPr lang="en-IN" i="1">
                        <a:latin typeface="Cambria Math" panose="02040503050406030204" pitchFamily="18" charset="0"/>
                      </a:rPr>
                      <m:t>𝑓</m:t>
                    </m:r>
                    <m:r>
                      <a:rPr lang="en-IN" i="1">
                        <a:latin typeface="Cambria Math" panose="02040503050406030204" pitchFamily="18" charset="0"/>
                      </a:rPr>
                      <m:t>(</m:t>
                    </m:r>
                    <m:r>
                      <a:rPr lang="en-IN" b="0" i="1" smtClean="0">
                        <a:latin typeface="Cambria Math" panose="02040503050406030204" pitchFamily="18" charset="0"/>
                      </a:rPr>
                      <m:t>𝑔</m:t>
                    </m:r>
                    <m:r>
                      <a:rPr lang="en-IN" b="0" i="1" smtClean="0">
                        <a:latin typeface="Cambria Math" panose="02040503050406030204" pitchFamily="18" charset="0"/>
                      </a:rPr>
                      <m:t>(</m:t>
                    </m:r>
                    <m:r>
                      <a:rPr lang="en-IN" i="1">
                        <a:latin typeface="Cambria Math" panose="02040503050406030204" pitchFamily="18" charset="0"/>
                      </a:rPr>
                      <m:t>𝑔</m:t>
                    </m:r>
                    <m:r>
                      <a:rPr lang="en-IN" i="1">
                        <a:latin typeface="Cambria Math" panose="02040503050406030204" pitchFamily="18" charset="0"/>
                      </a:rPr>
                      <m:t>(</m:t>
                    </m:r>
                    <m:r>
                      <a:rPr lang="en-IN" i="1">
                        <a:latin typeface="Cambria Math" panose="02040503050406030204" pitchFamily="18" charset="0"/>
                      </a:rPr>
                      <m:t>𝑔</m:t>
                    </m:r>
                    <m:r>
                      <a:rPr lang="en-IN" i="1">
                        <a:latin typeface="Cambria Math" panose="02040503050406030204" pitchFamily="18" charset="0"/>
                      </a:rPr>
                      <m:t>(</m:t>
                    </m:r>
                    <m:r>
                      <a:rPr lang="en-IN" i="1">
                        <a:latin typeface="Cambria Math" panose="02040503050406030204" pitchFamily="18" charset="0"/>
                      </a:rPr>
                      <m:t>𝑔</m:t>
                    </m:r>
                    <m:d>
                      <m:dPr>
                        <m:ctrlPr>
                          <a:rPr lang="en-IN" i="1">
                            <a:latin typeface="Cambria Math" panose="02040503050406030204" pitchFamily="18" charset="0"/>
                          </a:rPr>
                        </m:ctrlPr>
                      </m:dPr>
                      <m:e>
                        <m:r>
                          <a:rPr lang="en-IN" i="1">
                            <a:latin typeface="Cambria Math" panose="02040503050406030204" pitchFamily="18" charset="0"/>
                          </a:rPr>
                          <m:t>𝑎</m:t>
                        </m:r>
                      </m:e>
                    </m:d>
                    <m:r>
                      <a:rPr lang="en-IN" b="0" i="1" smtClean="0">
                        <a:latin typeface="Cambria Math" panose="02040503050406030204" pitchFamily="18" charset="0"/>
                      </a:rPr>
                      <m:t>)</m:t>
                    </m:r>
                    <m:r>
                      <a:rPr lang="en-IN" i="1">
                        <a:latin typeface="Cambria Math" panose="02040503050406030204" pitchFamily="18" charset="0"/>
                      </a:rPr>
                      <m:t>)))</m:t>
                    </m:r>
                  </m:oMath>
                </a14:m>
                <a:r>
                  <a:rPr lang="en-IN" dirty="0"/>
                  <a:t> </a:t>
                </a:r>
              </a:p>
            </p:txBody>
          </p:sp>
        </mc:Choice>
        <mc:Fallback xmlns="">
          <p:sp>
            <p:nvSpPr>
              <p:cNvPr id="16" name="TextBox 15">
                <a:extLst>
                  <a:ext uri="{FF2B5EF4-FFF2-40B4-BE49-F238E27FC236}">
                    <a16:creationId xmlns:a16="http://schemas.microsoft.com/office/drawing/2014/main" id="{45216974-9C58-8CB9-72C9-00007B8341DA}"/>
                  </a:ext>
                </a:extLst>
              </p:cNvPr>
              <p:cNvSpPr txBox="1">
                <a:spLocks noRot="1" noChangeAspect="1" noMove="1" noResize="1" noEditPoints="1" noAdjustHandles="1" noChangeArrowheads="1" noChangeShapeType="1" noTextEdit="1"/>
              </p:cNvSpPr>
              <p:nvPr/>
            </p:nvSpPr>
            <p:spPr>
              <a:xfrm>
                <a:off x="7157885" y="806243"/>
                <a:ext cx="4656056" cy="5599931"/>
              </a:xfrm>
              <a:prstGeom prst="rect">
                <a:avLst/>
              </a:prstGeom>
              <a:blipFill>
                <a:blip r:embed="rId2"/>
                <a:stretch>
                  <a:fillRect l="-1047"/>
                </a:stretch>
              </a:blipFill>
            </p:spPr>
            <p:txBody>
              <a:bodyPr/>
              <a:lstStyle/>
              <a:p>
                <a:r>
                  <a:rPr lang="en-IN">
                    <a:noFill/>
                  </a:rPr>
                  <a:t> </a:t>
                </a:r>
              </a:p>
            </p:txBody>
          </p:sp>
        </mc:Fallback>
      </mc:AlternateContent>
      <p:sp>
        <p:nvSpPr>
          <p:cNvPr id="17" name="TextBox 16">
            <a:extLst>
              <a:ext uri="{FF2B5EF4-FFF2-40B4-BE49-F238E27FC236}">
                <a16:creationId xmlns:a16="http://schemas.microsoft.com/office/drawing/2014/main" id="{C78AF511-05CA-BAB8-DA2D-E217C46A80F2}"/>
              </a:ext>
            </a:extLst>
          </p:cNvPr>
          <p:cNvSpPr txBox="1"/>
          <p:nvPr/>
        </p:nvSpPr>
        <p:spPr>
          <a:xfrm>
            <a:off x="2133602" y="2861188"/>
            <a:ext cx="688257" cy="369332"/>
          </a:xfrm>
          <a:prstGeom prst="rect">
            <a:avLst/>
          </a:prstGeom>
          <a:noFill/>
        </p:spPr>
        <p:txBody>
          <a:bodyPr wrap="square" rtlCol="0">
            <a:spAutoFit/>
          </a:bodyPr>
          <a:lstStyle/>
          <a:p>
            <a:r>
              <a:rPr lang="en-IN" dirty="0"/>
              <a:t>1</a:t>
            </a:r>
          </a:p>
        </p:txBody>
      </p:sp>
      <p:sp>
        <p:nvSpPr>
          <p:cNvPr id="3" name="Oval 2">
            <a:extLst>
              <a:ext uri="{FF2B5EF4-FFF2-40B4-BE49-F238E27FC236}">
                <a16:creationId xmlns:a16="http://schemas.microsoft.com/office/drawing/2014/main" id="{6F739E51-D423-6B1B-AAE9-AF35B68EC780}"/>
              </a:ext>
            </a:extLst>
          </p:cNvPr>
          <p:cNvSpPr/>
          <p:nvPr/>
        </p:nvSpPr>
        <p:spPr>
          <a:xfrm>
            <a:off x="4252451" y="1833713"/>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a:t>
            </a:r>
          </a:p>
        </p:txBody>
      </p:sp>
      <p:sp>
        <p:nvSpPr>
          <p:cNvPr id="12" name="Oval 11">
            <a:extLst>
              <a:ext uri="{FF2B5EF4-FFF2-40B4-BE49-F238E27FC236}">
                <a16:creationId xmlns:a16="http://schemas.microsoft.com/office/drawing/2014/main" id="{7D9C442C-346B-2DBF-661C-FDAB9EEB4C89}"/>
              </a:ext>
            </a:extLst>
          </p:cNvPr>
          <p:cNvSpPr/>
          <p:nvPr/>
        </p:nvSpPr>
        <p:spPr>
          <a:xfrm>
            <a:off x="4257366" y="2762863"/>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g</a:t>
            </a:r>
          </a:p>
        </p:txBody>
      </p:sp>
      <p:cxnSp>
        <p:nvCxnSpPr>
          <p:cNvPr id="18" name="Straight Arrow Connector 17">
            <a:extLst>
              <a:ext uri="{FF2B5EF4-FFF2-40B4-BE49-F238E27FC236}">
                <a16:creationId xmlns:a16="http://schemas.microsoft.com/office/drawing/2014/main" id="{556EEEB9-ED7C-E9F3-9BBC-0FA6E8C61564}"/>
              </a:ext>
            </a:extLst>
          </p:cNvPr>
          <p:cNvCxnSpPr>
            <a:stCxn id="3" idx="4"/>
            <a:endCxn id="12" idx="0"/>
          </p:cNvCxnSpPr>
          <p:nvPr/>
        </p:nvCxnSpPr>
        <p:spPr>
          <a:xfrm>
            <a:off x="4527755" y="2325326"/>
            <a:ext cx="4915" cy="43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0AD01D5-6AD2-DF42-C28C-E3CF337D1170}"/>
              </a:ext>
            </a:extLst>
          </p:cNvPr>
          <p:cNvCxnSpPr>
            <a:stCxn id="12" idx="4"/>
            <a:endCxn id="8" idx="0"/>
          </p:cNvCxnSpPr>
          <p:nvPr/>
        </p:nvCxnSpPr>
        <p:spPr>
          <a:xfrm flipH="1">
            <a:off x="2846435" y="3254476"/>
            <a:ext cx="1686235" cy="486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Curved 21">
            <a:extLst>
              <a:ext uri="{FF2B5EF4-FFF2-40B4-BE49-F238E27FC236}">
                <a16:creationId xmlns:a16="http://schemas.microsoft.com/office/drawing/2014/main" id="{E373497D-01F5-453C-01E4-B8A2EAEADFCC}"/>
              </a:ext>
            </a:extLst>
          </p:cNvPr>
          <p:cNvCxnSpPr>
            <a:stCxn id="3" idx="1"/>
            <a:endCxn id="7" idx="0"/>
          </p:cNvCxnSpPr>
          <p:nvPr/>
        </p:nvCxnSpPr>
        <p:spPr>
          <a:xfrm rot="16200000" flipH="1" flipV="1">
            <a:off x="3139061" y="1608167"/>
            <a:ext cx="896485" cy="1491565"/>
          </a:xfrm>
          <a:prstGeom prst="curvedConnector3">
            <a:avLst>
              <a:gd name="adj1" fmla="val -33530"/>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46D64F9-F590-757C-5BB0-51D2A1D60AF2}"/>
              </a:ext>
            </a:extLst>
          </p:cNvPr>
          <p:cNvSpPr txBox="1"/>
          <p:nvPr/>
        </p:nvSpPr>
        <p:spPr>
          <a:xfrm>
            <a:off x="4714576" y="1725561"/>
            <a:ext cx="688257" cy="369332"/>
          </a:xfrm>
          <a:prstGeom prst="rect">
            <a:avLst/>
          </a:prstGeom>
          <a:noFill/>
        </p:spPr>
        <p:txBody>
          <a:bodyPr wrap="square" rtlCol="0">
            <a:spAutoFit/>
          </a:bodyPr>
          <a:lstStyle/>
          <a:p>
            <a:r>
              <a:rPr lang="en-IN" dirty="0"/>
              <a:t>2</a:t>
            </a:r>
          </a:p>
        </p:txBody>
      </p:sp>
      <p:sp>
        <p:nvSpPr>
          <p:cNvPr id="4" name="Oval 3">
            <a:extLst>
              <a:ext uri="{FF2B5EF4-FFF2-40B4-BE49-F238E27FC236}">
                <a16:creationId xmlns:a16="http://schemas.microsoft.com/office/drawing/2014/main" id="{EB21D6F3-38BB-2C9C-B0EF-1868A956D2C2}"/>
              </a:ext>
            </a:extLst>
          </p:cNvPr>
          <p:cNvSpPr/>
          <p:nvPr/>
        </p:nvSpPr>
        <p:spPr>
          <a:xfrm>
            <a:off x="5329085" y="1179868"/>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a:t>
            </a:r>
          </a:p>
        </p:txBody>
      </p:sp>
      <p:sp>
        <p:nvSpPr>
          <p:cNvPr id="5" name="Oval 4">
            <a:extLst>
              <a:ext uri="{FF2B5EF4-FFF2-40B4-BE49-F238E27FC236}">
                <a16:creationId xmlns:a16="http://schemas.microsoft.com/office/drawing/2014/main" id="{BB33146C-4C3B-B49F-DE86-216847E0BB52}"/>
              </a:ext>
            </a:extLst>
          </p:cNvPr>
          <p:cNvSpPr/>
          <p:nvPr/>
        </p:nvSpPr>
        <p:spPr>
          <a:xfrm>
            <a:off x="5334001" y="1981198"/>
            <a:ext cx="550607" cy="49161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g</a:t>
            </a:r>
          </a:p>
        </p:txBody>
      </p:sp>
      <p:cxnSp>
        <p:nvCxnSpPr>
          <p:cNvPr id="10" name="Straight Arrow Connector 9">
            <a:extLst>
              <a:ext uri="{FF2B5EF4-FFF2-40B4-BE49-F238E27FC236}">
                <a16:creationId xmlns:a16="http://schemas.microsoft.com/office/drawing/2014/main" id="{09798778-2A31-F193-F9CC-BE5E4D49943A}"/>
              </a:ext>
            </a:extLst>
          </p:cNvPr>
          <p:cNvCxnSpPr>
            <a:stCxn id="4" idx="4"/>
            <a:endCxn id="5" idx="0"/>
          </p:cNvCxnSpPr>
          <p:nvPr/>
        </p:nvCxnSpPr>
        <p:spPr>
          <a:xfrm>
            <a:off x="5604389" y="1671481"/>
            <a:ext cx="4916" cy="309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F5CE1F8-2613-A305-16C8-2952DFD1282C}"/>
              </a:ext>
            </a:extLst>
          </p:cNvPr>
          <p:cNvCxnSpPr>
            <a:stCxn id="5" idx="4"/>
            <a:endCxn id="12" idx="7"/>
          </p:cNvCxnSpPr>
          <p:nvPr/>
        </p:nvCxnSpPr>
        <p:spPr>
          <a:xfrm flipH="1">
            <a:off x="4727338" y="2472811"/>
            <a:ext cx="881967" cy="362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F7BCB30E-9ED6-C00C-204A-514137E4AA7B}"/>
              </a:ext>
            </a:extLst>
          </p:cNvPr>
          <p:cNvCxnSpPr>
            <a:stCxn id="4" idx="0"/>
            <a:endCxn id="3" idx="1"/>
          </p:cNvCxnSpPr>
          <p:nvPr/>
        </p:nvCxnSpPr>
        <p:spPr>
          <a:xfrm rot="16200000" flipH="1" flipV="1">
            <a:off x="4605818" y="907136"/>
            <a:ext cx="725840" cy="1271303"/>
          </a:xfrm>
          <a:prstGeom prst="curvedConnector3">
            <a:avLst>
              <a:gd name="adj1" fmla="val -31495"/>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E16D359-698A-70D6-1AA3-6D2AF89BA430}"/>
              </a:ext>
            </a:extLst>
          </p:cNvPr>
          <p:cNvSpPr txBox="1"/>
          <p:nvPr/>
        </p:nvSpPr>
        <p:spPr>
          <a:xfrm>
            <a:off x="5624062" y="884901"/>
            <a:ext cx="688257" cy="369332"/>
          </a:xfrm>
          <a:prstGeom prst="rect">
            <a:avLst/>
          </a:prstGeom>
          <a:noFill/>
        </p:spPr>
        <p:txBody>
          <a:bodyPr wrap="square" rtlCol="0">
            <a:spAutoFit/>
          </a:bodyPr>
          <a:lstStyle/>
          <a:p>
            <a:r>
              <a:rPr lang="en-IN" dirty="0"/>
              <a:t>3</a:t>
            </a:r>
          </a:p>
        </p:txBody>
      </p:sp>
    </p:spTree>
    <p:extLst>
      <p:ext uri="{BB962C8B-B14F-4D97-AF65-F5344CB8AC3E}">
        <p14:creationId xmlns:p14="http://schemas.microsoft.com/office/powerpoint/2010/main" val="15024021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24AA6-DEEA-8810-1970-A8AB98978A13}"/>
              </a:ext>
            </a:extLst>
          </p:cNvPr>
          <p:cNvSpPr>
            <a:spLocks noGrp="1"/>
          </p:cNvSpPr>
          <p:nvPr>
            <p:ph type="title"/>
          </p:nvPr>
        </p:nvSpPr>
        <p:spPr/>
        <p:txBody>
          <a:bodyPr/>
          <a:lstStyle/>
          <a:p>
            <a:r>
              <a:rPr lang="en-IN" dirty="0"/>
              <a:t>Matching loop</a:t>
            </a:r>
          </a:p>
        </p:txBody>
      </p:sp>
      <p:sp>
        <p:nvSpPr>
          <p:cNvPr id="3" name="Content Placeholder 2">
            <a:extLst>
              <a:ext uri="{FF2B5EF4-FFF2-40B4-BE49-F238E27FC236}">
                <a16:creationId xmlns:a16="http://schemas.microsoft.com/office/drawing/2014/main" id="{67F4E0AD-967F-17D6-3A62-53C537305108}"/>
              </a:ext>
            </a:extLst>
          </p:cNvPr>
          <p:cNvSpPr>
            <a:spLocks noGrp="1"/>
          </p:cNvSpPr>
          <p:nvPr>
            <p:ph idx="1"/>
          </p:nvPr>
        </p:nvSpPr>
        <p:spPr/>
        <p:txBody>
          <a:bodyPr>
            <a:normAutofit fontScale="92500" lnSpcReduction="10000"/>
          </a:bodyPr>
          <a:lstStyle/>
          <a:p>
            <a:r>
              <a:rPr lang="en-US" dirty="0"/>
              <a:t>The instantiations can go into an infinite loop if the </a:t>
            </a:r>
            <a:r>
              <a:rPr lang="en-US" dirty="0" err="1"/>
              <a:t>Ematch</a:t>
            </a:r>
            <a:r>
              <a:rPr lang="en-US" dirty="0"/>
              <a:t> algorithm keeps on adding predicates that match a trigger, resulting in creating more instantiation opportunities</a:t>
            </a:r>
          </a:p>
          <a:p>
            <a:endParaRPr lang="en-IN" dirty="0"/>
          </a:p>
          <a:p>
            <a:r>
              <a:rPr lang="en-IN" dirty="0"/>
              <a:t>Theorem provers try to detect or prevent matching loops</a:t>
            </a:r>
          </a:p>
          <a:p>
            <a:pPr lvl="1"/>
            <a:r>
              <a:rPr lang="en-IN" dirty="0"/>
              <a:t>Read </a:t>
            </a:r>
            <a:r>
              <a:rPr lang="en-IN" b="1" dirty="0"/>
              <a:t>Simplify: a theorem prover for program checking, </a:t>
            </a:r>
            <a:r>
              <a:rPr lang="en-IN" b="1" dirty="0" err="1"/>
              <a:t>Detlefs</a:t>
            </a:r>
            <a:r>
              <a:rPr lang="en-IN" b="1" dirty="0"/>
              <a:t> et al.</a:t>
            </a:r>
          </a:p>
          <a:p>
            <a:pPr marL="0" indent="0">
              <a:buNone/>
            </a:pPr>
            <a:endParaRPr lang="en-IN" dirty="0"/>
          </a:p>
          <a:p>
            <a:r>
              <a:rPr lang="en-IN" dirty="0"/>
              <a:t>Read </a:t>
            </a:r>
            <a:r>
              <a:rPr lang="en-IN" b="1" dirty="0"/>
              <a:t>Trigger Selection Strategies to Stabilize Program Verifiers, </a:t>
            </a:r>
            <a:r>
              <a:rPr lang="en-IN" b="1" dirty="0" err="1"/>
              <a:t>Leino</a:t>
            </a:r>
            <a:r>
              <a:rPr lang="en-IN" b="1" dirty="0"/>
              <a:t> and Claudel</a:t>
            </a:r>
          </a:p>
          <a:p>
            <a:pPr lvl="1"/>
            <a:r>
              <a:rPr lang="en-IN" dirty="0"/>
              <a:t>User-defined triggers in </a:t>
            </a:r>
            <a:r>
              <a:rPr lang="en-IN" dirty="0" err="1"/>
              <a:t>Dafny</a:t>
            </a:r>
            <a:endParaRPr lang="en-IN" dirty="0"/>
          </a:p>
          <a:p>
            <a:pPr lvl="1"/>
            <a:r>
              <a:rPr lang="en-IN" dirty="0"/>
              <a:t>Quantifiers splitting</a:t>
            </a:r>
          </a:p>
        </p:txBody>
      </p:sp>
    </p:spTree>
    <p:extLst>
      <p:ext uri="{BB962C8B-B14F-4D97-AF65-F5344CB8AC3E}">
        <p14:creationId xmlns:p14="http://schemas.microsoft.com/office/powerpoint/2010/main" val="2726010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D15B3-3FF2-5671-43C9-EA4D0725D883}"/>
              </a:ext>
            </a:extLst>
          </p:cNvPr>
          <p:cNvSpPr>
            <a:spLocks noGrp="1"/>
          </p:cNvSpPr>
          <p:nvPr>
            <p:ph type="title"/>
          </p:nvPr>
        </p:nvSpPr>
        <p:spPr/>
        <p:txBody>
          <a:bodyPr/>
          <a:lstStyle/>
          <a:p>
            <a:r>
              <a:rPr lang="en-IN" dirty="0"/>
              <a:t>General quantification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B295F9D-8D38-3D16-4ECB-9C0A8F6FEA5F}"/>
                  </a:ext>
                </a:extLst>
              </p:cNvPr>
              <p:cNvSpPr>
                <a:spLocks noGrp="1"/>
              </p:cNvSpPr>
              <p:nvPr>
                <p:ph idx="1"/>
              </p:nvPr>
            </p:nvSpPr>
            <p:spPr/>
            <p:txBody>
              <a:bodyPr>
                <a:normAutofit fontScale="92500" lnSpcReduction="10000"/>
              </a:bodyPr>
              <a:lstStyle/>
              <a:p>
                <a:r>
                  <a:rPr lang="en-IN" dirty="0"/>
                  <a:t>Solve </a:t>
                </a:r>
                <a14:m>
                  <m:oMath xmlns:m="http://schemas.openxmlformats.org/officeDocument/2006/math">
                    <m:r>
                      <m:rPr>
                        <m:sty m:val="p"/>
                      </m:rPr>
                      <a:rPr lang="en-IN" b="0" i="0" smtClean="0">
                        <a:latin typeface="Cambria Math" panose="02040503050406030204" pitchFamily="18" charset="0"/>
                      </a:rPr>
                      <m:t>F</m:t>
                    </m:r>
                    <m:r>
                      <a:rPr lang="en-IN" b="0" i="0" smtClean="0">
                        <a:latin typeface="Cambria Math" panose="02040503050406030204" pitchFamily="18" charset="0"/>
                      </a:rPr>
                      <m:t>: </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 ∧</m:t>
                    </m:r>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m:t>
                    </m:r>
                  </m:oMath>
                </a14:m>
                <a:r>
                  <a:rPr lang="en-IN" dirty="0"/>
                  <a:t> using the semantic argument method for FOL.</a:t>
                </a:r>
              </a:p>
              <a:p>
                <a:endParaRPr lang="en-IN" dirty="0"/>
              </a:p>
              <a:p>
                <a:endParaRPr lang="en-IN" dirty="0"/>
              </a:p>
              <a:p>
                <a:endParaRPr lang="en-IN" dirty="0"/>
              </a:p>
              <a:p>
                <a:endParaRPr lang="en-IN" dirty="0"/>
              </a:p>
              <a:p>
                <a:endParaRPr lang="en-IN" dirty="0"/>
              </a:p>
              <a:p>
                <a:r>
                  <a:rPr lang="en-IN" dirty="0"/>
                  <a:t>After instantiating axiom-3 with x = a, y = b, and z = c, F becomes</a:t>
                </a:r>
              </a:p>
              <a:p>
                <a:pPr marL="0" indent="0">
                  <a:buNone/>
                </a:pPr>
                <a:r>
                  <a:rPr lang="en-IN" dirty="0"/>
                  <a:t>	 </a:t>
                </a:r>
                <a14:m>
                  <m:oMath xmlns:m="http://schemas.openxmlformats.org/officeDocument/2006/math">
                    <m:r>
                      <a:rPr lang="en-IN" b="0" i="0" smtClean="0">
                        <a:latin typeface="Cambria Math" panose="02040503050406030204" pitchFamily="18" charset="0"/>
                      </a:rPr>
                      <m:t>(</m:t>
                    </m:r>
                    <m:r>
                      <a:rPr lang="en-IN" i="1">
                        <a:latin typeface="Cambria Math" panose="02040503050406030204" pitchFamily="18" charset="0"/>
                      </a:rPr>
                      <m:t>𝑎</m:t>
                    </m:r>
                    <m:r>
                      <a:rPr lang="en-IN" i="1">
                        <a:latin typeface="Cambria Math" panose="02040503050406030204" pitchFamily="18" charset="0"/>
                      </a:rPr>
                      <m:t>=</m:t>
                    </m:r>
                    <m:r>
                      <a:rPr lang="en-IN" i="1">
                        <a:latin typeface="Cambria Math" panose="02040503050406030204" pitchFamily="18" charset="0"/>
                      </a:rPr>
                      <m:t>𝑏</m:t>
                    </m:r>
                    <m:r>
                      <a:rPr lang="en-IN" i="1">
                        <a:latin typeface="Cambria Math" panose="02040503050406030204" pitchFamily="18" charset="0"/>
                      </a:rPr>
                      <m:t> ∧</m:t>
                    </m:r>
                    <m:r>
                      <a:rPr lang="en-IN" i="1">
                        <a:latin typeface="Cambria Math" panose="02040503050406030204" pitchFamily="18" charset="0"/>
                      </a:rPr>
                      <m:t>𝑏</m:t>
                    </m:r>
                    <m:r>
                      <a:rPr lang="en-IN" i="1">
                        <a:latin typeface="Cambria Math" panose="02040503050406030204" pitchFamily="18" charset="0"/>
                      </a:rPr>
                      <m:t>=</m:t>
                    </m:r>
                    <m:r>
                      <a:rPr lang="en-IN" i="1">
                        <a:latin typeface="Cambria Math" panose="02040503050406030204" pitchFamily="18" charset="0"/>
                      </a:rPr>
                      <m:t>𝑐</m:t>
                    </m:r>
                    <m:r>
                      <a:rPr lang="en-IN" b="0" i="1" smtClean="0">
                        <a:latin typeface="Cambria Math" panose="02040503050406030204" pitchFamily="18" charset="0"/>
                      </a:rPr>
                      <m:t>→</m:t>
                    </m:r>
                    <m:r>
                      <a:rPr lang="en-IN" i="1">
                        <a:latin typeface="Cambria Math" panose="02040503050406030204" pitchFamily="18" charset="0"/>
                      </a:rPr>
                      <m:t>𝑎</m:t>
                    </m:r>
                    <m:r>
                      <a:rPr lang="en-IN" b="0" i="1" smtClean="0">
                        <a:latin typeface="Cambria Math" panose="02040503050406030204" pitchFamily="18" charset="0"/>
                      </a:rPr>
                      <m:t>=</m:t>
                    </m:r>
                    <m:r>
                      <a:rPr lang="en-IN" i="1">
                        <a:latin typeface="Cambria Math" panose="02040503050406030204" pitchFamily="18" charset="0"/>
                      </a:rPr>
                      <m:t>𝑐</m:t>
                    </m:r>
                    <m:r>
                      <a:rPr lang="en-IN" b="0" i="1" smtClean="0">
                        <a:latin typeface="Cambria Math" panose="02040503050406030204" pitchFamily="18" charset="0"/>
                      </a:rPr>
                      <m:t>)</m:t>
                    </m:r>
                  </m:oMath>
                </a14:m>
                <a:r>
                  <a:rPr lang="en-IN" b="0" dirty="0"/>
                  <a:t> </a:t>
                </a:r>
                <a14:m>
                  <m:oMath xmlns:m="http://schemas.openxmlformats.org/officeDocument/2006/math">
                    <m:r>
                      <a:rPr lang="en-IN" b="0" i="1" dirty="0" smtClean="0">
                        <a:latin typeface="Cambria Math" panose="02040503050406030204" pitchFamily="18" charset="0"/>
                      </a:rPr>
                      <m:t>∧</m:t>
                    </m:r>
                  </m:oMath>
                </a14:m>
                <a:r>
                  <a:rPr lang="en-IN" b="0" dirty="0"/>
                  <a:t> </a:t>
                </a:r>
                <a14:m>
                  <m:oMath xmlns:m="http://schemas.openxmlformats.org/officeDocument/2006/math">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 ∧</m:t>
                    </m:r>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𝑐</m:t>
                    </m:r>
                    <m:r>
                      <a:rPr lang="en-IN" b="0" i="1" smtClean="0">
                        <a:latin typeface="Cambria Math" panose="02040503050406030204" pitchFamily="18" charset="0"/>
                      </a:rPr>
                      <m:t>∧</m:t>
                    </m:r>
                    <m:r>
                      <a:rPr lang="en-IN" b="0" i="1" smtClean="0">
                        <a:latin typeface="Cambria Math" panose="02040503050406030204" pitchFamily="18" charset="0"/>
                      </a:rPr>
                      <m:t>𝑎</m:t>
                    </m:r>
                    <m:r>
                      <a:rPr lang="en-IN" b="0" i="1" smtClean="0">
                        <a:latin typeface="Cambria Math" panose="02040503050406030204" pitchFamily="18" charset="0"/>
                      </a:rPr>
                      <m:t>≠</m:t>
                    </m:r>
                    <m:r>
                      <a:rPr lang="en-IN" b="0" i="1" smtClean="0">
                        <a:latin typeface="Cambria Math" panose="02040503050406030204" pitchFamily="18" charset="0"/>
                      </a:rPr>
                      <m:t>𝑐</m:t>
                    </m:r>
                  </m:oMath>
                </a14:m>
                <a:endParaRPr lang="en-IN" dirty="0"/>
              </a:p>
              <a:p>
                <a:pPr marL="0" indent="0">
                  <a:buNone/>
                </a:pPr>
                <a:r>
                  <a:rPr lang="en-IN" dirty="0"/>
                  <a:t>which is unsatisfiable.</a:t>
                </a:r>
              </a:p>
              <a:p>
                <a:endParaRPr lang="en-IN" dirty="0"/>
              </a:p>
            </p:txBody>
          </p:sp>
        </mc:Choice>
        <mc:Fallback xmlns="">
          <p:sp>
            <p:nvSpPr>
              <p:cNvPr id="3" name="Content Placeholder 2">
                <a:extLst>
                  <a:ext uri="{FF2B5EF4-FFF2-40B4-BE49-F238E27FC236}">
                    <a16:creationId xmlns:a16="http://schemas.microsoft.com/office/drawing/2014/main" id="{2B295F9D-8D38-3D16-4ECB-9C0A8F6FEA5F}"/>
                  </a:ext>
                </a:extLst>
              </p:cNvPr>
              <p:cNvSpPr>
                <a:spLocks noGrp="1" noRot="1" noChangeAspect="1" noMove="1" noResize="1" noEditPoints="1" noAdjustHandles="1" noChangeArrowheads="1" noChangeShapeType="1" noTextEdit="1"/>
              </p:cNvSpPr>
              <p:nvPr>
                <p:ph idx="1"/>
              </p:nvPr>
            </p:nvSpPr>
            <p:spPr>
              <a:blipFill>
                <a:blip r:embed="rId2"/>
                <a:stretch>
                  <a:fillRect l="-1043" t="-2801" b="-224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96BB37B-7289-7033-6987-DA584975C718}"/>
                  </a:ext>
                </a:extLst>
              </p:cNvPr>
              <p:cNvSpPr txBox="1"/>
              <p:nvPr/>
            </p:nvSpPr>
            <p:spPr>
              <a:xfrm>
                <a:off x="1150360" y="2733367"/>
                <a:ext cx="6469626" cy="2170722"/>
              </a:xfrm>
              <a:prstGeom prst="rect">
                <a:avLst/>
              </a:prstGeom>
              <a:noFill/>
            </p:spPr>
            <p:txBody>
              <a:bodyPr wrap="square" rtlCol="0">
                <a:spAutoFit/>
              </a:bodyPr>
              <a:lstStyle/>
              <a:p>
                <a:pPr marL="800100" lvl="1" indent="-342900">
                  <a:lnSpc>
                    <a:spcPct val="130000"/>
                  </a:lnSpc>
                  <a:buFont typeface="+mj-lt"/>
                  <a:buAutoNum type="arabicPeriod"/>
                </a:pP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𝑥</m:t>
                    </m:r>
                  </m:oMath>
                </a14:m>
                <a:r>
                  <a:rPr lang="en-IN" b="0" dirty="0"/>
                  <a:t>                                 </a:t>
                </a:r>
              </a:p>
              <a:p>
                <a:pPr marL="800100" lvl="1" indent="-342900">
                  <a:lnSpc>
                    <a:spcPct val="130000"/>
                  </a:lnSpc>
                  <a:buFont typeface="+mj-lt"/>
                  <a:buAutoNum type="arabicPeriod"/>
                </a:pP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 </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𝑥</m:t>
                    </m:r>
                  </m:oMath>
                </a14:m>
                <a:endParaRPr lang="en-IN" b="0" i="1" dirty="0">
                  <a:latin typeface="Cambria Math" panose="02040503050406030204" pitchFamily="18" charset="0"/>
                </a:endParaRPr>
              </a:p>
              <a:p>
                <a:pPr marL="800100" lvl="1" indent="-342900">
                  <a:lnSpc>
                    <a:spcPct val="130000"/>
                  </a:lnSpc>
                  <a:buFont typeface="+mj-lt"/>
                  <a:buAutoNum type="arabicPeriod"/>
                </a:pP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𝑧</m:t>
                    </m:r>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r>
                          <a:rPr lang="en-IN" b="0" i="1" smtClean="0">
                            <a:latin typeface="Cambria Math" panose="02040503050406030204" pitchFamily="18" charset="0"/>
                          </a:rPr>
                          <m:t>𝑧</m:t>
                        </m:r>
                      </m:e>
                    </m:d>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𝑧</m:t>
                    </m:r>
                  </m:oMath>
                </a14:m>
                <a:endParaRPr lang="en-IN" b="0" i="1" dirty="0">
                  <a:latin typeface="Cambria Math" panose="02040503050406030204" pitchFamily="18" charset="0"/>
                </a:endParaRPr>
              </a:p>
              <a:p>
                <a:pPr marL="800100" lvl="1" indent="-342900">
                  <a:lnSpc>
                    <a:spcPct val="130000"/>
                  </a:lnSpc>
                  <a:buFont typeface="+mj-lt"/>
                  <a:buAutoNum type="arabicPeriod"/>
                </a:pPr>
                <a14:m>
                  <m:oMath xmlns:m="http://schemas.openxmlformats.org/officeDocument/2006/math">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𝑛</m:t>
                        </m:r>
                      </m:sub>
                    </m:sSub>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1</m:t>
                        </m:r>
                      </m:sub>
                      <m:sup>
                        <m:r>
                          <a:rPr lang="en-IN" b="0" i="1" smtClean="0">
                            <a:latin typeface="Cambria Math" panose="02040503050406030204" pitchFamily="18" charset="0"/>
                          </a:rPr>
                          <m:t>′</m:t>
                        </m:r>
                      </m:sup>
                    </m:sSubSup>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𝑛</m:t>
                        </m:r>
                      </m:sub>
                      <m:sup>
                        <m:r>
                          <a:rPr lang="en-IN" b="0" i="1" smtClean="0">
                            <a:latin typeface="Cambria Math" panose="02040503050406030204" pitchFamily="18" charset="0"/>
                          </a:rPr>
                          <m:t>′</m:t>
                        </m:r>
                      </m:sup>
                    </m:sSubSup>
                    <m:r>
                      <a:rPr lang="en-IN" b="0" i="1" smtClean="0">
                        <a:latin typeface="Cambria Math" panose="02040503050406030204" pitchFamily="18" charset="0"/>
                      </a:rPr>
                      <m:t>. </m:t>
                    </m:r>
                    <m:nary>
                      <m:naryPr>
                        <m:chr m:val="⋀"/>
                        <m:supHide m:val="on"/>
                        <m:ctrlPr>
                          <a:rPr lang="en-IN" b="0" i="1" smtClean="0">
                            <a:latin typeface="Cambria Math" panose="02040503050406030204" pitchFamily="18" charset="0"/>
                          </a:rPr>
                        </m:ctrlPr>
                      </m:naryPr>
                      <m:sub>
                        <m:r>
                          <m:rPr>
                            <m:brk m:alnAt="7"/>
                          </m:rPr>
                          <a:rPr lang="en-IN" b="0" i="1" smtClean="0">
                            <a:latin typeface="Cambria Math" panose="02040503050406030204" pitchFamily="18" charset="0"/>
                          </a:rPr>
                          <m:t>𝑖</m:t>
                        </m:r>
                      </m:sub>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𝑖</m:t>
                            </m:r>
                          </m:sub>
                        </m:sSub>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𝑖</m:t>
                            </m:r>
                          </m:sub>
                          <m:sup>
                            <m:r>
                              <a:rPr lang="en-IN" b="0" i="1" smtClean="0">
                                <a:latin typeface="Cambria Math" panose="02040503050406030204" pitchFamily="18" charset="0"/>
                              </a:rPr>
                              <m:t>′</m:t>
                            </m:r>
                          </m:sup>
                        </m:sSubSup>
                        <m:r>
                          <a:rPr lang="en-IN" b="0" i="1" smtClean="0">
                            <a:latin typeface="Cambria Math" panose="02040503050406030204" pitchFamily="18" charset="0"/>
                          </a:rPr>
                          <m:t> →</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r>
                              <a:rPr lang="en-IN" b="0" i="1" smtClean="0">
                                <a:latin typeface="Cambria Math" panose="02040503050406030204" pitchFamily="18" charset="0"/>
                              </a:rPr>
                              <m:t>, …,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𝑛</m:t>
                                </m:r>
                              </m:sub>
                            </m:sSub>
                          </m:e>
                        </m:d>
                        <m:r>
                          <a:rPr lang="en-IN" b="0" i="1" smtClean="0">
                            <a:latin typeface="Cambria Math" panose="02040503050406030204" pitchFamily="18" charset="0"/>
                          </a:rPr>
                          <m:t>=</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1</m:t>
                                </m:r>
                              </m:sub>
                              <m:sup>
                                <m:r>
                                  <a:rPr lang="en-IN" b="0" i="1" smtClean="0">
                                    <a:latin typeface="Cambria Math" panose="02040503050406030204" pitchFamily="18" charset="0"/>
                                  </a:rPr>
                                  <m:t>′</m:t>
                                </m:r>
                              </m:sup>
                            </m:sSubSup>
                            <m:r>
                              <a:rPr lang="en-IN" b="0" i="1" smtClean="0">
                                <a:latin typeface="Cambria Math" panose="02040503050406030204" pitchFamily="18" charset="0"/>
                              </a:rPr>
                              <m:t>, …, </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𝑛</m:t>
                                </m:r>
                              </m:sub>
                              <m:sup>
                                <m:r>
                                  <a:rPr lang="en-IN" b="0" i="1" smtClean="0">
                                    <a:latin typeface="Cambria Math" panose="02040503050406030204" pitchFamily="18" charset="0"/>
                                  </a:rPr>
                                  <m:t>′</m:t>
                                </m:r>
                              </m:sup>
                            </m:sSubSup>
                          </m:e>
                        </m:d>
                      </m:e>
                    </m:nary>
                  </m:oMath>
                </a14:m>
                <a:r>
                  <a:rPr lang="en-IN" b="0" i="1" dirty="0">
                    <a:latin typeface="Cambria Math" panose="02040503050406030204" pitchFamily="18" charset="0"/>
                  </a:rPr>
                  <a:t>     </a:t>
                </a:r>
              </a:p>
              <a:p>
                <a:pPr marL="800100" lvl="1" indent="-342900">
                  <a:lnSpc>
                    <a:spcPct val="130000"/>
                  </a:lnSpc>
                  <a:buFont typeface="+mj-lt"/>
                  <a:buAutoNum type="arabicPeriod"/>
                </a:pPr>
                <a14:m>
                  <m:oMath xmlns:m="http://schemas.openxmlformats.org/officeDocument/2006/math">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𝑛</m:t>
                        </m:r>
                      </m:sub>
                    </m:sSub>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1</m:t>
                        </m:r>
                      </m:sub>
                      <m:sup>
                        <m:r>
                          <a:rPr lang="en-IN" b="0" i="1" smtClean="0">
                            <a:latin typeface="Cambria Math" panose="02040503050406030204" pitchFamily="18" charset="0"/>
                          </a:rPr>
                          <m:t>′</m:t>
                        </m:r>
                      </m:sup>
                    </m:sSubSup>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𝑛</m:t>
                        </m:r>
                      </m:sub>
                      <m:sup>
                        <m:r>
                          <a:rPr lang="en-IN" b="0" i="1" smtClean="0">
                            <a:latin typeface="Cambria Math" panose="02040503050406030204" pitchFamily="18" charset="0"/>
                          </a:rPr>
                          <m:t>′</m:t>
                        </m:r>
                      </m:sup>
                    </m:sSubSup>
                    <m:r>
                      <a:rPr lang="en-IN" b="0" i="1" smtClean="0">
                        <a:latin typeface="Cambria Math" panose="02040503050406030204" pitchFamily="18" charset="0"/>
                      </a:rPr>
                      <m:t>. </m:t>
                    </m:r>
                    <m:nary>
                      <m:naryPr>
                        <m:chr m:val="⋀"/>
                        <m:supHide m:val="on"/>
                        <m:ctrlPr>
                          <a:rPr lang="en-IN" b="0" i="1" smtClean="0">
                            <a:latin typeface="Cambria Math" panose="02040503050406030204" pitchFamily="18" charset="0"/>
                          </a:rPr>
                        </m:ctrlPr>
                      </m:naryPr>
                      <m:sub>
                        <m:r>
                          <m:rPr>
                            <m:brk m:alnAt="7"/>
                          </m:rPr>
                          <a:rPr lang="en-IN" b="0" i="1" smtClean="0">
                            <a:latin typeface="Cambria Math" panose="02040503050406030204" pitchFamily="18" charset="0"/>
                          </a:rPr>
                          <m:t>𝑖</m:t>
                        </m:r>
                      </m:sub>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𝑖</m:t>
                            </m:r>
                          </m:sub>
                        </m:sSub>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𝑖</m:t>
                            </m:r>
                          </m:sub>
                          <m:sup>
                            <m:r>
                              <a:rPr lang="en-IN" b="0" i="1" smtClean="0">
                                <a:latin typeface="Cambria Math" panose="02040503050406030204" pitchFamily="18" charset="0"/>
                              </a:rPr>
                              <m:t>′</m:t>
                            </m:r>
                          </m:sup>
                        </m:sSubSup>
                        <m:r>
                          <a:rPr lang="en-IN" b="0" i="1" smtClean="0">
                            <a:latin typeface="Cambria Math" panose="02040503050406030204" pitchFamily="18" charset="0"/>
                          </a:rPr>
                          <m:t> →(</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r>
                              <a:rPr lang="en-IN" b="0" i="1" smtClean="0">
                                <a:latin typeface="Cambria Math" panose="02040503050406030204" pitchFamily="18" charset="0"/>
                              </a:rPr>
                              <m:t>, …, </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𝑛</m:t>
                                </m:r>
                              </m:sub>
                            </m:sSub>
                          </m:e>
                        </m:d>
                        <m:r>
                          <a:rPr lang="en-IN" b="0" i="1" smtClean="0">
                            <a:latin typeface="Cambria Math" panose="02040503050406030204" pitchFamily="18" charset="0"/>
                          </a:rPr>
                          <m:t>↔</m:t>
                        </m:r>
                        <m:r>
                          <a:rPr lang="en-IN" b="0" i="1" smtClean="0">
                            <a:latin typeface="Cambria Math" panose="02040503050406030204" pitchFamily="18" charset="0"/>
                          </a:rPr>
                          <m:t>𝑝</m:t>
                        </m:r>
                        <m:d>
                          <m:dPr>
                            <m:ctrlPr>
                              <a:rPr lang="en-IN" b="0" i="1" smtClean="0">
                                <a:latin typeface="Cambria Math" panose="02040503050406030204" pitchFamily="18" charset="0"/>
                              </a:rPr>
                            </m:ctrlPr>
                          </m:dPr>
                          <m:e>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1</m:t>
                                </m:r>
                              </m:sub>
                              <m:sup>
                                <m:r>
                                  <a:rPr lang="en-IN" b="0" i="1" smtClean="0">
                                    <a:latin typeface="Cambria Math" panose="02040503050406030204" pitchFamily="18" charset="0"/>
                                  </a:rPr>
                                  <m:t>′</m:t>
                                </m:r>
                              </m:sup>
                            </m:sSubSup>
                            <m:r>
                              <a:rPr lang="en-IN" b="0" i="1" smtClean="0">
                                <a:latin typeface="Cambria Math" panose="02040503050406030204" pitchFamily="18" charset="0"/>
                              </a:rPr>
                              <m:t>, …, </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𝑛</m:t>
                                </m:r>
                              </m:sub>
                              <m:sup>
                                <m:r>
                                  <a:rPr lang="en-IN" b="0" i="1" smtClean="0">
                                    <a:latin typeface="Cambria Math" panose="02040503050406030204" pitchFamily="18" charset="0"/>
                                  </a:rPr>
                                  <m:t>′</m:t>
                                </m:r>
                              </m:sup>
                            </m:sSubSup>
                          </m:e>
                        </m:d>
                        <m:r>
                          <a:rPr lang="en-IN" b="0" i="1" smtClean="0">
                            <a:latin typeface="Cambria Math" panose="02040503050406030204" pitchFamily="18" charset="0"/>
                          </a:rPr>
                          <m:t>)</m:t>
                        </m:r>
                      </m:e>
                    </m:nary>
                  </m:oMath>
                </a14:m>
                <a:r>
                  <a:rPr lang="en-IN" dirty="0"/>
                  <a:t> </a:t>
                </a:r>
              </a:p>
              <a:p>
                <a:endParaRPr lang="en-IN" dirty="0"/>
              </a:p>
            </p:txBody>
          </p:sp>
        </mc:Choice>
        <mc:Fallback xmlns="">
          <p:sp>
            <p:nvSpPr>
              <p:cNvPr id="4" name="TextBox 3">
                <a:extLst>
                  <a:ext uri="{FF2B5EF4-FFF2-40B4-BE49-F238E27FC236}">
                    <a16:creationId xmlns:a16="http://schemas.microsoft.com/office/drawing/2014/main" id="{D96BB37B-7289-7033-6987-DA584975C718}"/>
                  </a:ext>
                </a:extLst>
              </p:cNvPr>
              <p:cNvSpPr txBox="1">
                <a:spLocks noRot="1" noChangeAspect="1" noMove="1" noResize="1" noEditPoints="1" noAdjustHandles="1" noChangeArrowheads="1" noChangeShapeType="1" noTextEdit="1"/>
              </p:cNvSpPr>
              <p:nvPr/>
            </p:nvSpPr>
            <p:spPr>
              <a:xfrm>
                <a:off x="1150360" y="2733367"/>
                <a:ext cx="6469626" cy="2170722"/>
              </a:xfrm>
              <a:prstGeom prst="rect">
                <a:avLst/>
              </a:prstGeom>
              <a:blipFill>
                <a:blip r:embed="rId3"/>
                <a:stretch>
                  <a:fillRect r="-6409" b="-10112"/>
                </a:stretch>
              </a:blipFill>
            </p:spPr>
            <p:txBody>
              <a:bodyPr/>
              <a:lstStyle/>
              <a:p>
                <a:r>
                  <a:rPr lang="en-IN">
                    <a:noFill/>
                  </a:rPr>
                  <a:t> </a:t>
                </a:r>
              </a:p>
            </p:txBody>
          </p:sp>
        </mc:Fallback>
      </mc:AlternateContent>
    </p:spTree>
    <p:extLst>
      <p:ext uri="{BB962C8B-B14F-4D97-AF65-F5344CB8AC3E}">
        <p14:creationId xmlns:p14="http://schemas.microsoft.com/office/powerpoint/2010/main" val="162233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53BA5-70D0-8E6F-234F-1B2D1D8B2B9E}"/>
              </a:ext>
            </a:extLst>
          </p:cNvPr>
          <p:cNvSpPr>
            <a:spLocks noGrp="1"/>
          </p:cNvSpPr>
          <p:nvPr>
            <p:ph type="title"/>
          </p:nvPr>
        </p:nvSpPr>
        <p:spPr/>
        <p:txBody>
          <a:bodyPr/>
          <a:lstStyle/>
          <a:p>
            <a:r>
              <a:rPr lang="en-IN" dirty="0"/>
              <a:t>General quantification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A1678E-83D8-83E3-FAA9-07DA2A1BB7CC}"/>
                  </a:ext>
                </a:extLst>
              </p:cNvPr>
              <p:cNvSpPr>
                <a:spLocks noGrp="1"/>
              </p:cNvSpPr>
              <p:nvPr>
                <p:ph idx="1"/>
              </p:nvPr>
            </p:nvSpPr>
            <p:spPr/>
            <p:txBody>
              <a:bodyPr/>
              <a:lstStyle/>
              <a:p>
                <a:r>
                  <a:rPr lang="en-IN" dirty="0"/>
                  <a:t>Most of the theories have quantifiers in their axioms, and therefore, we need some mechanism to eliminate those quantifiers</a:t>
                </a:r>
              </a:p>
              <a:p>
                <a:endParaRPr lang="en-IN" dirty="0"/>
              </a:p>
              <a:p>
                <a:r>
                  <a:rPr lang="en-IN" dirty="0"/>
                  <a:t>One naïve way to remove a universal quantifier </a:t>
                </a:r>
                <a14:m>
                  <m:oMath xmlns:m="http://schemas.openxmlformats.org/officeDocument/2006/math">
                    <m:r>
                      <a:rPr lang="en-IN" i="1" dirty="0" smtClean="0">
                        <a:latin typeface="Cambria Math" panose="02040503050406030204" pitchFamily="18" charset="0"/>
                      </a:rPr>
                      <m:t>𝑥</m:t>
                    </m:r>
                  </m:oMath>
                </a14:m>
                <a:r>
                  <a:rPr lang="en-IN" dirty="0"/>
                  <a:t> by instantiating </a:t>
                </a:r>
                <a14:m>
                  <m:oMath xmlns:m="http://schemas.openxmlformats.org/officeDocument/2006/math">
                    <m:r>
                      <a:rPr lang="en-IN" i="1" dirty="0" smtClean="0">
                        <a:latin typeface="Cambria Math" panose="02040503050406030204" pitchFamily="18" charset="0"/>
                      </a:rPr>
                      <m:t>𝑥</m:t>
                    </m:r>
                  </m:oMath>
                </a14:m>
                <a:r>
                  <a:rPr lang="en-IN" dirty="0"/>
                  <a:t> for all possible values of </a:t>
                </a:r>
                <a14:m>
                  <m:oMath xmlns:m="http://schemas.openxmlformats.org/officeDocument/2006/math">
                    <m:r>
                      <a:rPr lang="en-IN" i="1" dirty="0" smtClean="0">
                        <a:latin typeface="Cambria Math" panose="02040503050406030204" pitchFamily="18" charset="0"/>
                      </a:rPr>
                      <m:t>𝑥</m:t>
                    </m:r>
                  </m:oMath>
                </a14:m>
                <a:r>
                  <a:rPr lang="en-IN" dirty="0"/>
                  <a:t> and take the conjunction of all the instantiations</a:t>
                </a:r>
              </a:p>
              <a:p>
                <a:endParaRPr lang="en-IN" dirty="0"/>
              </a:p>
              <a:p>
                <a:r>
                  <a:rPr lang="en-US" dirty="0"/>
                  <a:t>However, because most theories are stably infinite, this would result in an infinite number of conjunctions, making this approach infeasible</a:t>
                </a:r>
                <a:endParaRPr lang="en-IN" dirty="0"/>
              </a:p>
            </p:txBody>
          </p:sp>
        </mc:Choice>
        <mc:Fallback xmlns="">
          <p:sp>
            <p:nvSpPr>
              <p:cNvPr id="3" name="Content Placeholder 2">
                <a:extLst>
                  <a:ext uri="{FF2B5EF4-FFF2-40B4-BE49-F238E27FC236}">
                    <a16:creationId xmlns:a16="http://schemas.microsoft.com/office/drawing/2014/main" id="{79A1678E-83D8-83E3-FAA9-07DA2A1BB7CC}"/>
                  </a:ext>
                </a:extLst>
              </p:cNvPr>
              <p:cNvSpPr>
                <a:spLocks noGrp="1" noRot="1" noChangeAspect="1" noMove="1" noResize="1" noEditPoints="1" noAdjustHandles="1" noChangeArrowheads="1" noChangeShapeType="1" noTextEdit="1"/>
              </p:cNvSpPr>
              <p:nvPr>
                <p:ph idx="1"/>
              </p:nvPr>
            </p:nvSpPr>
            <p:spPr>
              <a:blipFill>
                <a:blip r:embed="rId2"/>
                <a:stretch>
                  <a:fillRect l="-1043" t="-2241" r="-696"/>
                </a:stretch>
              </a:blipFill>
            </p:spPr>
            <p:txBody>
              <a:bodyPr/>
              <a:lstStyle/>
              <a:p>
                <a:r>
                  <a:rPr lang="en-IN">
                    <a:noFill/>
                  </a:rPr>
                  <a:t> </a:t>
                </a:r>
              </a:p>
            </p:txBody>
          </p:sp>
        </mc:Fallback>
      </mc:AlternateContent>
    </p:spTree>
    <p:extLst>
      <p:ext uri="{BB962C8B-B14F-4D97-AF65-F5344CB8AC3E}">
        <p14:creationId xmlns:p14="http://schemas.microsoft.com/office/powerpoint/2010/main" val="3961596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77074-D29C-71A5-009B-134B521E5064}"/>
              </a:ext>
            </a:extLst>
          </p:cNvPr>
          <p:cNvSpPr>
            <a:spLocks noGrp="1"/>
          </p:cNvSpPr>
          <p:nvPr>
            <p:ph type="title"/>
          </p:nvPr>
        </p:nvSpPr>
        <p:spPr/>
        <p:txBody>
          <a:bodyPr/>
          <a:lstStyle/>
          <a:p>
            <a:r>
              <a:rPr lang="en-IN" dirty="0"/>
              <a:t>General quantification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E1FF78-D9C5-4168-652A-61F5EE59913A}"/>
                  </a:ext>
                </a:extLst>
              </p:cNvPr>
              <p:cNvSpPr>
                <a:spLocks noGrp="1"/>
              </p:cNvSpPr>
              <p:nvPr>
                <p:ph idx="1"/>
              </p:nvPr>
            </p:nvSpPr>
            <p:spPr/>
            <p:txBody>
              <a:bodyPr/>
              <a:lstStyle/>
              <a:p>
                <a:r>
                  <a:rPr lang="en-IN" dirty="0"/>
                  <a:t>A common use case in program verification is to check the validity of an unquantified formula (also called a </a:t>
                </a:r>
                <a:r>
                  <a:rPr lang="en-IN" b="1" dirty="0"/>
                  <a:t>ground formula</a:t>
                </a:r>
                <a:r>
                  <a:rPr lang="en-IN" dirty="0"/>
                  <a:t>) using the quantified axioms</a:t>
                </a:r>
              </a:p>
              <a:p>
                <a:endParaRPr lang="en-IN" dirty="0"/>
              </a:p>
              <a:p>
                <a:pPr marL="0" indent="0">
                  <a:buNone/>
                </a:pPr>
                <a14:m>
                  <m:oMathPara xmlns:m="http://schemas.openxmlformats.org/officeDocument/2006/math">
                    <m:oMathParaPr>
                      <m:jc m:val="centerGroup"/>
                    </m:oMathParaPr>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𝜓</m:t>
                          </m:r>
                        </m:e>
                      </m:d>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𝐺</m:t>
                      </m:r>
                    </m:oMath>
                  </m:oMathPara>
                </a14:m>
                <a:endParaRPr lang="en-IN" b="0" dirty="0">
                  <a:ea typeface="Cambria Math" panose="02040503050406030204" pitchFamily="18" charset="0"/>
                </a:endParaRPr>
              </a:p>
              <a:p>
                <a:pPr marL="0" indent="0">
                  <a:buNone/>
                </a:pPr>
                <a:r>
                  <a:rPr lang="en-IN" dirty="0">
                    <a:ea typeface="Cambria Math" panose="02040503050406030204" pitchFamily="18" charset="0"/>
                  </a:rPr>
                  <a:t>Here, </a:t>
                </a:r>
                <a14:m>
                  <m:oMath xmlns:m="http://schemas.openxmlformats.org/officeDocument/2006/math">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𝑥</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𝜓</m:t>
                    </m:r>
                    <m:r>
                      <a:rPr lang="en-IN" b="0" i="1" smtClean="0">
                        <a:latin typeface="Cambria Math" panose="02040503050406030204" pitchFamily="18" charset="0"/>
                        <a:ea typeface="Cambria Math" panose="02040503050406030204" pitchFamily="18" charset="0"/>
                      </a:rPr>
                      <m:t>)</m:t>
                    </m:r>
                  </m:oMath>
                </a14:m>
                <a:r>
                  <a:rPr lang="en-IN" b="0" dirty="0">
                    <a:ea typeface="Cambria Math" panose="02040503050406030204" pitchFamily="18" charset="0"/>
                  </a:rPr>
                  <a:t> </a:t>
                </a:r>
                <a:r>
                  <a:rPr lang="en-IN" dirty="0">
                    <a:ea typeface="Cambria Math" panose="02040503050406030204" pitchFamily="18" charset="0"/>
                  </a:rPr>
                  <a:t>represents the axiom. </a:t>
                </a:r>
                <a14:m>
                  <m:oMath xmlns:m="http://schemas.openxmlformats.org/officeDocument/2006/math">
                    <m:acc>
                      <m:accPr>
                        <m:chr m:val="̅"/>
                        <m:ctrlPr>
                          <a:rPr lang="en-IN" b="0" i="1" smtClean="0">
                            <a:latin typeface="Cambria Math" panose="02040503050406030204" pitchFamily="18" charset="0"/>
                            <a:ea typeface="Cambria Math" panose="02040503050406030204" pitchFamily="18" charset="0"/>
                          </a:rPr>
                        </m:ctrlPr>
                      </m:accPr>
                      <m:e>
                        <m:r>
                          <a:rPr lang="en-IN" b="0" i="1" smtClean="0">
                            <a:latin typeface="Cambria Math" panose="02040503050406030204" pitchFamily="18" charset="0"/>
                            <a:ea typeface="Cambria Math" panose="02040503050406030204" pitchFamily="18" charset="0"/>
                          </a:rPr>
                          <m:t>𝑥</m:t>
                        </m:r>
                      </m:e>
                    </m:acc>
                  </m:oMath>
                </a14:m>
                <a:r>
                  <a:rPr lang="en-IN" dirty="0">
                    <a:ea typeface="Cambria Math" panose="02040503050406030204" pitchFamily="18" charset="0"/>
                  </a:rPr>
                  <a:t> is a set of variables.</a:t>
                </a:r>
              </a:p>
              <a:p>
                <a:pPr marL="0" indent="0">
                  <a:buNone/>
                </a:pPr>
                <a:r>
                  <a:rPr lang="en-IN" b="0" dirty="0">
                    <a:ea typeface="Cambria Math" panose="02040503050406030204" pitchFamily="18" charset="0"/>
                  </a:rPr>
                  <a:t>G is the ground formula, which is free </a:t>
                </a:r>
                <a:r>
                  <a:rPr lang="en-IN" dirty="0">
                    <a:ea typeface="Cambria Math" panose="02040503050406030204" pitchFamily="18" charset="0"/>
                  </a:rPr>
                  <a:t>of quantifiers</a:t>
                </a:r>
                <a:r>
                  <a:rPr lang="en-IN" b="0" dirty="0">
                    <a:ea typeface="Cambria Math" panose="02040503050406030204" pitchFamily="18" charset="0"/>
                  </a:rPr>
                  <a:t>.</a:t>
                </a:r>
              </a:p>
              <a:p>
                <a:pPr marL="0" indent="0">
                  <a:buNone/>
                </a:pPr>
                <a:r>
                  <a:rPr lang="en-IN" dirty="0">
                    <a:ea typeface="Cambria Math" panose="02040503050406030204" pitchFamily="18" charset="0"/>
                  </a:rPr>
                  <a:t>The terms in G are the ground terms.</a:t>
                </a:r>
                <a:endParaRPr lang="en-IN" b="0" dirty="0">
                  <a:ea typeface="Cambria Math" panose="02040503050406030204" pitchFamily="18" charset="0"/>
                </a:endParaRPr>
              </a:p>
              <a:p>
                <a:pPr marL="0" indent="0">
                  <a:buNone/>
                </a:pPr>
                <a:endParaRPr lang="en-IN" dirty="0"/>
              </a:p>
            </p:txBody>
          </p:sp>
        </mc:Choice>
        <mc:Fallback xmlns="">
          <p:sp>
            <p:nvSpPr>
              <p:cNvPr id="3" name="Content Placeholder 2">
                <a:extLst>
                  <a:ext uri="{FF2B5EF4-FFF2-40B4-BE49-F238E27FC236}">
                    <a16:creationId xmlns:a16="http://schemas.microsoft.com/office/drawing/2014/main" id="{9BE1FF78-D9C5-4168-652A-61F5EE59913A}"/>
                  </a:ext>
                </a:extLst>
              </p:cNvPr>
              <p:cNvSpPr>
                <a:spLocks noGrp="1" noRot="1" noChangeAspect="1" noMove="1" noResize="1" noEditPoints="1" noAdjustHandles="1" noChangeArrowheads="1" noChangeShapeType="1" noTextEdit="1"/>
              </p:cNvSpPr>
              <p:nvPr>
                <p:ph idx="1"/>
              </p:nvPr>
            </p:nvSpPr>
            <p:spPr>
              <a:blipFill>
                <a:blip r:embed="rId2"/>
                <a:stretch>
                  <a:fillRect l="-1217" t="-2241" r="-116"/>
                </a:stretch>
              </a:blipFill>
            </p:spPr>
            <p:txBody>
              <a:bodyPr/>
              <a:lstStyle/>
              <a:p>
                <a:r>
                  <a:rPr lang="en-IN">
                    <a:noFill/>
                  </a:rPr>
                  <a:t> </a:t>
                </a:r>
              </a:p>
            </p:txBody>
          </p:sp>
        </mc:Fallback>
      </mc:AlternateContent>
    </p:spTree>
    <p:extLst>
      <p:ext uri="{BB962C8B-B14F-4D97-AF65-F5344CB8AC3E}">
        <p14:creationId xmlns:p14="http://schemas.microsoft.com/office/powerpoint/2010/main" val="3389720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77074-D29C-71A5-009B-134B521E5064}"/>
              </a:ext>
            </a:extLst>
          </p:cNvPr>
          <p:cNvSpPr>
            <a:spLocks noGrp="1"/>
          </p:cNvSpPr>
          <p:nvPr>
            <p:ph type="title"/>
          </p:nvPr>
        </p:nvSpPr>
        <p:spPr/>
        <p:txBody>
          <a:bodyPr/>
          <a:lstStyle/>
          <a:p>
            <a:r>
              <a:rPr lang="en-IN" dirty="0"/>
              <a:t>General quantification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E1FF78-D9C5-4168-652A-61F5EE59913A}"/>
                  </a:ext>
                </a:extLst>
              </p:cNvPr>
              <p:cNvSpPr>
                <a:spLocks noGrp="1"/>
              </p:cNvSpPr>
              <p:nvPr>
                <p:ph idx="1"/>
              </p:nvPr>
            </p:nvSpPr>
            <p:spPr/>
            <p:txBody>
              <a:bodyPr>
                <a:normAutofit lnSpcReduction="10000"/>
              </a:bodyPr>
              <a:lstStyle/>
              <a:p>
                <a:r>
                  <a:rPr lang="en-IN" dirty="0"/>
                  <a:t>A common use case in program verification is to check the validity of an unquantified formula (also called a </a:t>
                </a:r>
                <a:r>
                  <a:rPr lang="en-IN" b="1" dirty="0"/>
                  <a:t>ground formula</a:t>
                </a:r>
                <a:r>
                  <a:rPr lang="en-IN" dirty="0"/>
                  <a:t>) using the quantified axioms</a:t>
                </a:r>
              </a:p>
              <a:p>
                <a:endParaRPr lang="en-IN" dirty="0"/>
              </a:p>
              <a:p>
                <a:pPr marL="0" indent="0">
                  <a:buNone/>
                </a:pPr>
                <a14:m>
                  <m:oMathPara xmlns:m="http://schemas.openxmlformats.org/officeDocument/2006/math">
                    <m:oMathParaPr>
                      <m:jc m:val="centerGroup"/>
                    </m:oMathParaPr>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𝜓</m:t>
                          </m:r>
                        </m:e>
                      </m:d>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𝐺</m:t>
                      </m:r>
                    </m:oMath>
                  </m:oMathPara>
                </a14:m>
                <a:endParaRPr lang="en-IN" b="0" dirty="0">
                  <a:ea typeface="Cambria Math" panose="02040503050406030204" pitchFamily="18" charset="0"/>
                </a:endParaRPr>
              </a:p>
              <a:p>
                <a:pPr marL="0" indent="0">
                  <a:buNone/>
                </a:pPr>
                <a:r>
                  <a:rPr lang="en-IN" dirty="0">
                    <a:ea typeface="Cambria Math" panose="02040503050406030204" pitchFamily="18" charset="0"/>
                  </a:rPr>
                  <a:t>Here, </a:t>
                </a:r>
                <a14:m>
                  <m:oMath xmlns:m="http://schemas.openxmlformats.org/officeDocument/2006/math">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𝑥</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𝜓</m:t>
                    </m:r>
                    <m:r>
                      <a:rPr lang="en-IN" b="0" i="1" smtClean="0">
                        <a:latin typeface="Cambria Math" panose="02040503050406030204" pitchFamily="18" charset="0"/>
                        <a:ea typeface="Cambria Math" panose="02040503050406030204" pitchFamily="18" charset="0"/>
                      </a:rPr>
                      <m:t>)</m:t>
                    </m:r>
                  </m:oMath>
                </a14:m>
                <a:r>
                  <a:rPr lang="en-IN" b="0" dirty="0">
                    <a:ea typeface="Cambria Math" panose="02040503050406030204" pitchFamily="18" charset="0"/>
                  </a:rPr>
                  <a:t> </a:t>
                </a:r>
                <a:r>
                  <a:rPr lang="en-IN" dirty="0">
                    <a:ea typeface="Cambria Math" panose="02040503050406030204" pitchFamily="18" charset="0"/>
                  </a:rPr>
                  <a:t>represents the axioms.</a:t>
                </a:r>
              </a:p>
              <a:p>
                <a:pPr marL="0" indent="0">
                  <a:buNone/>
                </a:pPr>
                <a:r>
                  <a:rPr lang="en-IN" b="0" dirty="0">
                    <a:ea typeface="Cambria Math" panose="02040503050406030204" pitchFamily="18" charset="0"/>
                  </a:rPr>
                  <a:t>G is the ground formula, which is free </a:t>
                </a:r>
                <a:r>
                  <a:rPr lang="en-IN" dirty="0">
                    <a:ea typeface="Cambria Math" panose="02040503050406030204" pitchFamily="18" charset="0"/>
                  </a:rPr>
                  <a:t>of quantifiers</a:t>
                </a:r>
                <a:r>
                  <a:rPr lang="en-IN" b="0" dirty="0">
                    <a:ea typeface="Cambria Math" panose="02040503050406030204" pitchFamily="18" charset="0"/>
                  </a:rPr>
                  <a:t>.</a:t>
                </a:r>
              </a:p>
              <a:p>
                <a:pPr marL="0" indent="0">
                  <a:buNone/>
                </a:pPr>
                <a:r>
                  <a:rPr lang="en-IN" dirty="0">
                    <a:ea typeface="Cambria Math" panose="02040503050406030204" pitchFamily="18" charset="0"/>
                  </a:rPr>
                  <a:t>The terms in G are the ground terms.</a:t>
                </a:r>
              </a:p>
              <a:p>
                <a:pPr marL="0" indent="0">
                  <a:buNone/>
                </a:pPr>
                <a:endParaRPr lang="en-IN" b="0" dirty="0">
                  <a:ea typeface="Cambria Math" panose="02040503050406030204" pitchFamily="18" charset="0"/>
                </a:endParaRPr>
              </a:p>
              <a:p>
                <a:pPr marL="0" indent="0">
                  <a:buNone/>
                </a:pPr>
                <a:r>
                  <a:rPr lang="en-IN" dirty="0">
                    <a:ea typeface="Cambria Math" panose="02040503050406030204" pitchFamily="18" charset="0"/>
                  </a:rPr>
                  <a:t>To prove validity, prove that </a:t>
                </a:r>
                <a14:m>
                  <m:oMath xmlns:m="http://schemas.openxmlformats.org/officeDocument/2006/math">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𝑥</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𝜓</m:t>
                        </m:r>
                      </m:e>
                    </m:d>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𝐺</m:t>
                    </m:r>
                  </m:oMath>
                </a14:m>
                <a:r>
                  <a:rPr lang="en-IN" b="0" dirty="0">
                    <a:ea typeface="Cambria Math" panose="02040503050406030204" pitchFamily="18" charset="0"/>
                  </a:rPr>
                  <a:t> is unsatisfiable.</a:t>
                </a:r>
              </a:p>
              <a:p>
                <a:pPr marL="0" indent="0">
                  <a:buNone/>
                </a:pPr>
                <a:endParaRPr lang="en-IN" dirty="0"/>
              </a:p>
            </p:txBody>
          </p:sp>
        </mc:Choice>
        <mc:Fallback xmlns="">
          <p:sp>
            <p:nvSpPr>
              <p:cNvPr id="3" name="Content Placeholder 2">
                <a:extLst>
                  <a:ext uri="{FF2B5EF4-FFF2-40B4-BE49-F238E27FC236}">
                    <a16:creationId xmlns:a16="http://schemas.microsoft.com/office/drawing/2014/main" id="{9BE1FF78-D9C5-4168-652A-61F5EE59913A}"/>
                  </a:ext>
                </a:extLst>
              </p:cNvPr>
              <p:cNvSpPr>
                <a:spLocks noGrp="1" noRot="1" noChangeAspect="1" noMove="1" noResize="1" noEditPoints="1" noAdjustHandles="1" noChangeArrowheads="1" noChangeShapeType="1" noTextEdit="1"/>
              </p:cNvSpPr>
              <p:nvPr>
                <p:ph idx="1"/>
              </p:nvPr>
            </p:nvSpPr>
            <p:spPr>
              <a:blipFill>
                <a:blip r:embed="rId2"/>
                <a:stretch>
                  <a:fillRect l="-1217" t="-3081" r="-116" b="-3221"/>
                </a:stretch>
              </a:blipFill>
            </p:spPr>
            <p:txBody>
              <a:bodyPr/>
              <a:lstStyle/>
              <a:p>
                <a:r>
                  <a:rPr lang="en-IN">
                    <a:noFill/>
                  </a:rPr>
                  <a:t> </a:t>
                </a:r>
              </a:p>
            </p:txBody>
          </p:sp>
        </mc:Fallback>
      </mc:AlternateContent>
    </p:spTree>
    <p:extLst>
      <p:ext uri="{BB962C8B-B14F-4D97-AF65-F5344CB8AC3E}">
        <p14:creationId xmlns:p14="http://schemas.microsoft.com/office/powerpoint/2010/main" val="825817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5113</TotalTime>
  <Words>4390</Words>
  <Application>Microsoft Office PowerPoint</Application>
  <PresentationFormat>Widescreen</PresentationFormat>
  <Paragraphs>603</Paragraphs>
  <Slides>58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Arial</vt:lpstr>
      <vt:lpstr>Calibri</vt:lpstr>
      <vt:lpstr>Calibri Light</vt:lpstr>
      <vt:lpstr>Cambria Math</vt:lpstr>
      <vt:lpstr>Office Theme</vt:lpstr>
      <vt:lpstr>PowerPoint Presentation</vt:lpstr>
      <vt:lpstr>Today’s topics</vt:lpstr>
      <vt:lpstr>General quantification</vt:lpstr>
      <vt:lpstr>General quantification</vt:lpstr>
      <vt:lpstr>General quantification</vt:lpstr>
      <vt:lpstr>General quantification</vt:lpstr>
      <vt:lpstr>General quantification</vt:lpstr>
      <vt:lpstr>General quantification</vt:lpstr>
      <vt:lpstr>General quantification</vt:lpstr>
      <vt:lpstr>Example</vt:lpstr>
      <vt:lpstr>Example</vt:lpstr>
      <vt:lpstr>Example</vt:lpstr>
      <vt:lpstr>Instantiation</vt:lpstr>
      <vt:lpstr>Instantiation</vt:lpstr>
      <vt:lpstr>Instantiation</vt:lpstr>
      <vt:lpstr>Instantiation</vt:lpstr>
      <vt:lpstr>Example</vt:lpstr>
      <vt:lpstr>Example</vt:lpstr>
      <vt:lpstr>Example</vt:lpstr>
      <vt:lpstr>Example</vt:lpstr>
      <vt:lpstr>Example</vt:lpstr>
      <vt:lpstr>Example</vt:lpstr>
      <vt:lpstr>Example</vt:lpstr>
      <vt:lpstr>Observation</vt:lpstr>
      <vt:lpstr>Example</vt:lpstr>
      <vt:lpstr>Example</vt:lpstr>
      <vt:lpstr>Example</vt:lpstr>
      <vt:lpstr>Example</vt:lpstr>
      <vt:lpstr>Observation</vt:lpstr>
      <vt:lpstr>E-graph</vt:lpstr>
      <vt:lpstr>Triggers</vt:lpstr>
      <vt:lpstr>Triggers</vt:lpstr>
      <vt:lpstr>Triggers</vt:lpstr>
      <vt:lpstr>Matching</vt:lpstr>
      <vt:lpstr>Example</vt:lpstr>
      <vt:lpstr>Example</vt:lpstr>
      <vt:lpstr>Example</vt:lpstr>
      <vt:lpstr>Example</vt:lpstr>
      <vt:lpstr>Observation</vt:lpstr>
      <vt:lpstr>Matching</vt:lpstr>
      <vt:lpstr>Matching</vt:lpstr>
      <vt:lpstr>Matching</vt:lpstr>
      <vt:lpstr>Matching</vt:lpstr>
      <vt:lpstr>Matching</vt:lpstr>
      <vt:lpstr>Matching</vt:lpstr>
      <vt:lpstr>Matching</vt:lpstr>
      <vt:lpstr>Matching</vt:lpstr>
      <vt:lpstr>Matching</vt:lpstr>
      <vt:lpstr>Matching</vt:lpstr>
      <vt:lpstr>Observation</vt:lpstr>
      <vt:lpstr>Observation</vt:lpstr>
      <vt:lpstr>E-Matching algorithm</vt:lpstr>
      <vt:lpstr>Beyond the congruence closure</vt:lpstr>
      <vt:lpstr>Matching loop</vt:lpstr>
      <vt:lpstr>Example</vt:lpstr>
      <vt:lpstr>Example</vt:lpstr>
      <vt:lpstr>Example</vt:lpstr>
      <vt:lpstr>Matching loop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Keshav Bhalotia</dc:creator>
  <cp:lastModifiedBy>Keshav Bhalotia</cp:lastModifiedBy>
  <cp:revision>54</cp:revision>
  <dcterms:created xsi:type="dcterms:W3CDTF">2023-10-08T13:48:01Z</dcterms:created>
  <dcterms:modified xsi:type="dcterms:W3CDTF">2023-10-30T14:51:48Z</dcterms:modified>
</cp:coreProperties>
</file>