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310" r:id="rId5"/>
    <p:sldId id="311" r:id="rId6"/>
    <p:sldId id="330" r:id="rId7"/>
    <p:sldId id="334" r:id="rId8"/>
    <p:sldId id="273" r:id="rId9"/>
    <p:sldId id="335" r:id="rId10"/>
    <p:sldId id="333" r:id="rId11"/>
    <p:sldId id="336" r:id="rId12"/>
    <p:sldId id="337" r:id="rId13"/>
    <p:sldId id="338" r:id="rId14"/>
    <p:sldId id="339" r:id="rId15"/>
    <p:sldId id="340" r:id="rId16"/>
    <p:sldId id="341" r:id="rId17"/>
    <p:sldId id="342" r:id="rId18"/>
    <p:sldId id="274" r:id="rId19"/>
    <p:sldId id="343" r:id="rId20"/>
    <p:sldId id="275" r:id="rId21"/>
    <p:sldId id="344" r:id="rId22"/>
    <p:sldId id="348" r:id="rId23"/>
    <p:sldId id="349" r:id="rId24"/>
    <p:sldId id="350" r:id="rId25"/>
    <p:sldId id="345" r:id="rId26"/>
    <p:sldId id="346" r:id="rId27"/>
    <p:sldId id="347" r:id="rId28"/>
    <p:sldId id="276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3B800-0783-6FD8-091C-8BFDAD6F45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164761-0683-3B26-38AA-3892E875C7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6E1FC5-A980-C6D9-AA57-4ECBEF870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879A7-9A63-48F8-8C32-A4DED086C510}" type="datetimeFigureOut">
              <a:rPr lang="en-IN" smtClean="0"/>
              <a:t>07-08-2023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461127-D4AE-9DBA-DF9A-2AB6407CE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2CF63F-E109-FD72-7C2B-3A786481C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3ECAD-F04B-46B6-BE44-19770C061E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3355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F17B3-4B49-7203-996D-381DF2F04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4E98CC-8B9D-E6A4-4285-33C7BCB9D7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BA12B-DC64-0984-B1B0-7A7CA62CD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879A7-9A63-48F8-8C32-A4DED086C510}" type="datetimeFigureOut">
              <a:rPr lang="en-IN" smtClean="0"/>
              <a:t>07-08-2023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FC64EF-4101-3D0F-EA8E-57D8A08DF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15701F-575F-8BBA-58CB-97DB7F3E5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3ECAD-F04B-46B6-BE44-19770C061E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3849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83DD88-7267-70DD-9CCE-A51DD9EE94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B4CD53-D056-096C-C211-A786ED5B19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366C7B-C87C-1BD9-E631-109D25E79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879A7-9A63-48F8-8C32-A4DED086C510}" type="datetimeFigureOut">
              <a:rPr lang="en-IN" smtClean="0"/>
              <a:t>07-08-2023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70861-11FD-FBA8-9397-8262B4E59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5E871-23B6-24D4-E5BE-16091413E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3ECAD-F04B-46B6-BE44-19770C061E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8682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12A63-01F6-AC1F-455F-B3416EB5D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6D526-7C05-6C77-B263-D45E5AA46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D1F15-E146-E320-05AC-89370DFC7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879A7-9A63-48F8-8C32-A4DED086C510}" type="datetimeFigureOut">
              <a:rPr lang="en-IN" smtClean="0"/>
              <a:t>07-08-2023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6BE8E-26DB-A191-D9E4-2114F6C36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576A6-C0F1-4C89-4B32-6EA6BFA05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3ECAD-F04B-46B6-BE44-19770C061E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0871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AA0D2-5E22-A704-F61A-95617F064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2FFB96-8D41-A69F-2FCD-6EDAC1C8D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185B2-7191-AF39-96D8-9B0382E99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879A7-9A63-48F8-8C32-A4DED086C510}" type="datetimeFigureOut">
              <a:rPr lang="en-IN" smtClean="0"/>
              <a:t>07-08-2023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7BE96-0ABB-6C80-7C1C-9F9937797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02D86E-6977-E189-01C8-281375BB8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3ECAD-F04B-46B6-BE44-19770C061E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0798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6CF0C-D10B-A608-6E97-A7E78DE98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1D70D-5803-2967-8E44-FEDAF5E423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768AA3-C920-F508-F207-5F5EFB1487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F9F741-0907-B680-C93C-45198FB2C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879A7-9A63-48F8-8C32-A4DED086C510}" type="datetimeFigureOut">
              <a:rPr lang="en-IN" smtClean="0"/>
              <a:t>07-08-2023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B798F5-B03B-A113-635A-7881EBB7C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C6C0E9-78B8-BD9A-A7FF-CC13F9351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3ECAD-F04B-46B6-BE44-19770C061E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5527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22E70-253F-79AC-52B2-07A620F82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94686E-7C9E-1EEB-2E80-B95477A55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A0D76B-09FE-A632-B974-89BB27A432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5A151E-5F88-E055-63ED-76BD287024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D4A41B-8727-2032-D7F6-6A60555B91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F26F4E-68C9-A139-1DEE-4DF7417AC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879A7-9A63-48F8-8C32-A4DED086C510}" type="datetimeFigureOut">
              <a:rPr lang="en-IN" smtClean="0"/>
              <a:t>07-08-2023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56FB05-22BC-9B2D-665F-61DB97B92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AA79AD-8E35-ADF4-356B-B9CCF1478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3ECAD-F04B-46B6-BE44-19770C061E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6139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24A41-99FD-2D71-CA2D-E3392FFAB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396FDF-0AA1-412B-B672-7552D176A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879A7-9A63-48F8-8C32-A4DED086C510}" type="datetimeFigureOut">
              <a:rPr lang="en-IN" smtClean="0"/>
              <a:t>07-08-2023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E80530-B383-CDCC-4FDE-E84F953E6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839670-04C4-D290-32A3-21E1ACA7E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3ECAD-F04B-46B6-BE44-19770C061E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6620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8FC362-F27B-55AB-7F73-C696DDEEB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879A7-9A63-48F8-8C32-A4DED086C510}" type="datetimeFigureOut">
              <a:rPr lang="en-IN" smtClean="0"/>
              <a:t>07-08-2023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7F4528-1DD0-C2EE-D703-C96B44BEA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6E129C-F05A-376E-9826-03098F44B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3ECAD-F04B-46B6-BE44-19770C061E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1431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DE7AE-292E-3625-7C06-02DB2A8FD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DDE33-F1C3-FA3C-CB34-A49A846F6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D40D41-17E3-4B7B-2C47-11C4A54456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8F8E04-46A5-8DF0-8D73-7360029B2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879A7-9A63-48F8-8C32-A4DED086C510}" type="datetimeFigureOut">
              <a:rPr lang="en-IN" smtClean="0"/>
              <a:t>07-08-2023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508806-89AF-86AB-7CB8-86CAA8691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9CEFCA-ECF0-B724-767D-A57CB5501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3ECAD-F04B-46B6-BE44-19770C061E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5091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9F565-5644-6438-CDE8-D153A9E4D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4224AC-406E-B6E2-52C4-F1E6AEBD2D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E32959-4540-CCE3-B616-DFAA0F55A7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0F6393-C30F-45E5-E94C-0A91455F2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879A7-9A63-48F8-8C32-A4DED086C510}" type="datetimeFigureOut">
              <a:rPr lang="en-IN" smtClean="0"/>
              <a:t>07-08-2023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53F39B-7A3A-99AF-4BC2-5650BA22D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9A7B17-C09A-4F6E-3A2D-F39A51C97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3ECAD-F04B-46B6-BE44-19770C061E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1151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E0652-809B-F8E1-1390-A88EF919A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FA0D31-A84F-8E3C-6132-FB3A676563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50031B-25C0-D5ED-05BA-81F6EDB468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879A7-9A63-48F8-8C32-A4DED086C510}" type="datetimeFigureOut">
              <a:rPr lang="en-IN" smtClean="0"/>
              <a:t>07-08-2023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99A56-9AD0-1B9C-533F-A812161F68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E7931B-ECEE-D791-96A4-05D6D81BC5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3ECAD-F04B-46B6-BE44-19770C061E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7382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stanford.edu/class/cs156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stanford.edu/class/cs156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ecision-procedures.org/slides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stanford.edu/class/cs156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cision-procedures.org/slides/" TargetMode="External"/><Relationship Id="rId2" Type="http://schemas.openxmlformats.org/officeDocument/2006/relationships/hyperlink" Target="https://web.stanford.edu/class/cs156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stanford.edu/class/cs156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5FDA6-13D1-EC3F-C0E7-DC46427551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AEC2F0-72F0-7C32-2A3A-1A7FBF6381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2824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19C70-C552-6022-C0AC-1CA88B29B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Formula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A1625A-2671-30B9-52DE-9C737DDB98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→(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¬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↔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 a formula?</a:t>
                </a:r>
              </a:p>
              <a:p>
                <a:endParaRPr lang="en-IN" dirty="0"/>
              </a:p>
              <a:p>
                <a:endParaRPr lang="en-IN" dirty="0"/>
              </a:p>
              <a:p>
                <a:r>
                  <a:rPr lang="en-IN" dirty="0"/>
                  <a:t>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¬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IN" dirty="0"/>
                  <a:t> a formula?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A1625A-2671-30B9-52DE-9C737DDB98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5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166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C84A7-43CA-7DA8-A97E-47B1DB9D1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Formula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1ABED2-79B1-A692-1D2A-18E38A9F73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What are some of the possible interpretations of the following formula?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∨¬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1ABED2-79B1-A692-1D2A-18E38A9F73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6213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C84A7-43CA-7DA8-A97E-47B1DB9D1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Formula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1ABED2-79B1-A692-1D2A-18E38A9F73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What are some of the possible interpretations of the following formula?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∨¬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IN" b="0" dirty="0"/>
              </a:p>
              <a:p>
                <a:pPr marL="457200" lvl="1" indent="0">
                  <a:buNone/>
                </a:pPr>
                <a:endParaRPr lang="en-IN" b="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 →</m:t>
                          </m:r>
                          <m:d>
                            <m:d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∨¬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IN" b="0" dirty="0"/>
              </a:p>
              <a:p>
                <a:pPr marL="457200" lvl="1" indent="0">
                  <a:buNone/>
                </a:pPr>
                <a:endParaRPr lang="en-IN" b="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 →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∨¬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IN" b="0" dirty="0"/>
              </a:p>
              <a:p>
                <a:pPr marL="457200" lvl="1" indent="0">
                  <a:buNone/>
                </a:pPr>
                <a:endParaRPr lang="en-IN" b="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 →(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∨¬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b="0" dirty="0"/>
              </a:p>
              <a:p>
                <a:pPr marL="457200" lvl="1" indent="0">
                  <a:buNone/>
                </a:pPr>
                <a:endParaRPr lang="en-IN" b="0" dirty="0"/>
              </a:p>
              <a:p>
                <a:pPr marL="457200" lvl="1" indent="0">
                  <a:buNone/>
                </a:pPr>
                <a:endParaRPr lang="en-IN" b="0" dirty="0"/>
              </a:p>
              <a:p>
                <a:pPr marL="457200" lvl="1" indent="0">
                  <a:buNone/>
                </a:pPr>
                <a:endParaRPr lang="en-IN" b="0" dirty="0"/>
              </a:p>
              <a:p>
                <a:pPr marL="457200" lvl="1" indent="0">
                  <a:buNone/>
                </a:pPr>
                <a:endParaRPr lang="en-IN" dirty="0"/>
              </a:p>
              <a:p>
                <a:pPr marL="457200" lvl="1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1ABED2-79B1-A692-1D2A-18E38A9F73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124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DD834-C18F-7F84-AF8F-4F85A97BA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Formula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1E8E3-89A3-12A2-50FC-FCD9F2EA6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can eliminate ambiguities using parentheses</a:t>
            </a:r>
          </a:p>
          <a:p>
            <a:endParaRPr lang="en-IN" dirty="0"/>
          </a:p>
          <a:p>
            <a:r>
              <a:rPr lang="en-IN" dirty="0"/>
              <a:t>However, parentheses are cumbersome</a:t>
            </a:r>
          </a:p>
          <a:p>
            <a:endParaRPr lang="en-IN" dirty="0"/>
          </a:p>
          <a:p>
            <a:r>
              <a:rPr lang="en-IN" dirty="0"/>
              <a:t>What is the alternative?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91424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A6BFA-7855-9A69-3CBB-A40BED881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Precedence and associativity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563CE7-6DEC-FEEC-37B7-73BE88EFA1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The relative precedence of the logical connectives from highest to lowest is defined as follows</a:t>
                </a:r>
              </a:p>
              <a:p>
                <a:endParaRPr lang="en-IN" dirty="0"/>
              </a:p>
              <a:p>
                <a:pPr marL="0" indent="0">
                  <a:buNone/>
                </a:pPr>
                <a:r>
                  <a:rPr lang="en-IN" dirty="0">
                    <a:solidFill>
                      <a:srgbClr val="FF0000"/>
                    </a:solidFill>
                  </a:rPr>
                  <a:t>(highest)  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¬,  ∧,  ∨,  →, 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↔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>
                    <a:solidFill>
                      <a:srgbClr val="00B050"/>
                    </a:solidFill>
                  </a:rPr>
                  <a:t>(lowest)</a:t>
                </a:r>
              </a:p>
              <a:p>
                <a:pPr marL="0" indent="0">
                  <a:buNone/>
                </a:pPr>
                <a:endParaRPr lang="en-IN" dirty="0">
                  <a:solidFill>
                    <a:srgbClr val="00B05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∧,  ∨</m:t>
                    </m:r>
                  </m:oMath>
                </a14:m>
                <a:r>
                  <a:rPr lang="en-IN" dirty="0">
                    <a:solidFill>
                      <a:srgbClr val="0070C0"/>
                    </a:solidFill>
                  </a:rPr>
                  <a:t> </a:t>
                </a:r>
                <a:r>
                  <a:rPr lang="en-IN" dirty="0">
                    <a:solidFill>
                      <a:schemeClr val="tx1"/>
                    </a:solidFill>
                  </a:rPr>
                  <a:t>are </a:t>
                </a:r>
                <a:r>
                  <a:rPr lang="en-IN" dirty="0">
                    <a:solidFill>
                      <a:srgbClr val="0070C0"/>
                    </a:solidFill>
                  </a:rPr>
                  <a:t>left-associative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∧</m:t>
                    </m:r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∧</m:t>
                    </m:r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IN" dirty="0">
                    <a:solidFill>
                      <a:schemeClr val="tx1"/>
                    </a:solidFill>
                  </a:rPr>
                  <a:t> is the same as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∧</m:t>
                    </m:r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IN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→,  </m:t>
                    </m:r>
                    <m:r>
                      <a:rPr lang="en-IN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en-IN" dirty="0">
                    <a:solidFill>
                      <a:srgbClr val="0070C0"/>
                    </a:solidFill>
                  </a:rPr>
                  <a:t> </a:t>
                </a:r>
                <a:r>
                  <a:rPr lang="en-IN" dirty="0">
                    <a:solidFill>
                      <a:schemeClr val="tx1"/>
                    </a:solidFill>
                  </a:rPr>
                  <a:t>are </a:t>
                </a:r>
                <a:r>
                  <a:rPr lang="en-IN" dirty="0">
                    <a:solidFill>
                      <a:srgbClr val="0070C0"/>
                    </a:solidFill>
                  </a:rPr>
                  <a:t>right-associative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IN" dirty="0">
                    <a:solidFill>
                      <a:schemeClr val="tx1"/>
                    </a:solidFill>
                  </a:rPr>
                  <a:t> is the same as </a:t>
                </a:r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→(</m:t>
                    </m:r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>
                  <a:solidFill>
                    <a:schemeClr val="tx1"/>
                  </a:solidFill>
                </a:endParaRPr>
              </a:p>
              <a:p>
                <a:pPr lvl="1"/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563CE7-6DEC-FEEC-37B7-73BE88EFA1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93070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C84A7-43CA-7DA8-A97E-47B1DB9D1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Formula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1ABED2-79B1-A692-1D2A-18E38A9F73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What are some of the possible interpretations of the following formula using the precedence and associativity rules?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∨¬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1ABED2-79B1-A692-1D2A-18E38A9F73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22250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D5D93-8B22-F631-DE7B-1DE292A26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Subformula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1F44DC-9C0B-0BA8-E461-0ECAC8DED1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For a propositional variable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IN" dirty="0"/>
                  <a:t> and formulae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IN" dirty="0"/>
              </a:p>
              <a:p>
                <a:pPr lvl="1"/>
                <a:r>
                  <a:rPr lang="en-IN" dirty="0"/>
                  <a:t>The only </a:t>
                </a:r>
                <a:r>
                  <a:rPr lang="en-IN" dirty="0" err="1"/>
                  <a:t>subformula</a:t>
                </a:r>
                <a:r>
                  <a:rPr lang="en-IN" dirty="0"/>
                  <a:t> of P is P</a:t>
                </a:r>
              </a:p>
              <a:p>
                <a:pPr lvl="1"/>
                <a:r>
                  <a:rPr lang="en-IN" dirty="0"/>
                  <a:t>The </a:t>
                </a:r>
                <a:r>
                  <a:rPr lang="en-IN" dirty="0" err="1"/>
                  <a:t>subformulae</a:t>
                </a:r>
                <a:r>
                  <a:rPr lang="en-IN" dirty="0"/>
                  <a:t> of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¬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IN" dirty="0"/>
                  <a:t> are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¬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IN" dirty="0"/>
                  <a:t> and </a:t>
                </a:r>
                <a:r>
                  <a:rPr lang="en-IN" dirty="0" err="1"/>
                  <a:t>subformulae</a:t>
                </a:r>
                <a:r>
                  <a:rPr lang="en-IN" dirty="0"/>
                  <a:t> of F</a:t>
                </a:r>
              </a:p>
              <a:p>
                <a:pPr lvl="1"/>
                <a:r>
                  <a:rPr lang="en-IN" dirty="0"/>
                  <a:t>The </a:t>
                </a:r>
                <a:r>
                  <a:rPr lang="en-IN" dirty="0" err="1"/>
                  <a:t>subformulae</a:t>
                </a:r>
                <a:r>
                  <a:rPr lang="en-IN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↔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/>
                  <a:t> are the formula itself and </a:t>
                </a:r>
                <a:r>
                  <a:rPr lang="en-IN" dirty="0" err="1"/>
                  <a:t>subformulae</a:t>
                </a:r>
                <a:r>
                  <a:rPr lang="en-IN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1F44DC-9C0B-0BA8-E461-0ECAC8DED1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94917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3BBC9-D615-FC65-4228-421806B38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Subformula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658DD7-6295-4AAF-C382-F2DBE02FF4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What are the </a:t>
                </a:r>
                <a:r>
                  <a:rPr lang="en-IN" dirty="0" err="1"/>
                  <a:t>subformulae</a:t>
                </a:r>
                <a:r>
                  <a:rPr lang="en-IN" dirty="0"/>
                  <a:t> of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  <m:r>
                      <a:rPr lang="en-IN" b="0" i="0" smtClean="0">
                        <a:latin typeface="Cambria Math" panose="02040503050406030204" pitchFamily="18" charset="0"/>
                      </a:rPr>
                      <m:t> →(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∨¬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658DD7-6295-4AAF-C382-F2DBE02FF4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24313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oc-14">
            <a:extLst>
              <a:ext uri="{FF2B5EF4-FFF2-40B4-BE49-F238E27FC236}">
                <a16:creationId xmlns:a16="http://schemas.microsoft.com/office/drawing/2014/main" id="{32ABB9BB-6D71-6086-554D-556A9F39E71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588" y="0"/>
            <a:ext cx="9139237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4B33C10-6763-2459-3760-1932D6CE58A5}"/>
              </a:ext>
            </a:extLst>
          </p:cNvPr>
          <p:cNvSpPr txBox="1"/>
          <p:nvPr/>
        </p:nvSpPr>
        <p:spPr>
          <a:xfrm>
            <a:off x="757084" y="6381135"/>
            <a:ext cx="5860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Slide courtesy of </a:t>
            </a:r>
            <a:r>
              <a:rPr lang="en-IN" dirty="0">
                <a:hlinkClick r:id="rId3"/>
              </a:rPr>
              <a:t>https://web.stanford.edu/class/cs156/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93611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73667-3287-9A65-544D-35B3C8E05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Interpretation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45062-7AD9-6E43-E490-C8B43119D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An interpretation, </a:t>
            </a:r>
            <a:r>
              <a:rPr lang="en-IN" dirty="0">
                <a:solidFill>
                  <a:srgbClr val="0070C0"/>
                </a:solidFill>
              </a:rPr>
              <a:t>I, </a:t>
            </a:r>
            <a:r>
              <a:rPr lang="en-IN" dirty="0"/>
              <a:t>assigns a truth value to every propositional variable, e.g.,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>
                <a:solidFill>
                  <a:srgbClr val="0070C0"/>
                </a:solidFill>
              </a:rPr>
              <a:t>I : { P = 1, Q = 0 }</a:t>
            </a:r>
          </a:p>
          <a:p>
            <a:pPr marL="0" indent="0">
              <a:buNone/>
            </a:pPr>
            <a:r>
              <a:rPr lang="en-IN" dirty="0"/>
              <a:t>	assigns true to P and false to Q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The semantics of logical connectives can be expressed using a truth table that contains the values of formulae with connectives for all possible inputs to the connectives </a:t>
            </a:r>
          </a:p>
        </p:txBody>
      </p:sp>
    </p:spTree>
    <p:extLst>
      <p:ext uri="{BB962C8B-B14F-4D97-AF65-F5344CB8AC3E}">
        <p14:creationId xmlns:p14="http://schemas.microsoft.com/office/powerpoint/2010/main" val="2421584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0731C-EAEE-8377-67E8-502F5CA5C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A1833-326E-A147-39CF-506B164DF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calculus of computation (COC Book)</a:t>
            </a:r>
          </a:p>
          <a:p>
            <a:pPr lvl="1"/>
            <a:r>
              <a:rPr lang="en-IN" dirty="0"/>
              <a:t>Aaron R. Bradley and Zohar Manna</a:t>
            </a:r>
          </a:p>
          <a:p>
            <a:r>
              <a:rPr lang="en-IN" dirty="0"/>
              <a:t>Decision Procedures (An Algorithmic Point of View) (DP Book)</a:t>
            </a:r>
          </a:p>
          <a:p>
            <a:pPr lvl="1"/>
            <a:r>
              <a:rPr lang="en-IN" dirty="0"/>
              <a:t>Daniel </a:t>
            </a:r>
            <a:r>
              <a:rPr lang="en-IN" dirty="0" err="1"/>
              <a:t>Kroening</a:t>
            </a:r>
            <a:r>
              <a:rPr lang="en-IN" dirty="0"/>
              <a:t> and </a:t>
            </a:r>
            <a:r>
              <a:rPr lang="en-IN" dirty="0" err="1"/>
              <a:t>Ofer</a:t>
            </a:r>
            <a:r>
              <a:rPr lang="en-IN" dirty="0"/>
              <a:t> </a:t>
            </a:r>
            <a:r>
              <a:rPr lang="en-IN" dirty="0" err="1"/>
              <a:t>Strichman</a:t>
            </a:r>
            <a:endParaRPr lang="en-IN" dirty="0"/>
          </a:p>
          <a:p>
            <a:r>
              <a:rPr lang="en-IN" dirty="0"/>
              <a:t>Program Proofs (Optional)</a:t>
            </a:r>
          </a:p>
          <a:p>
            <a:pPr lvl="1"/>
            <a:r>
              <a:rPr lang="en-IN" dirty="0"/>
              <a:t>K. </a:t>
            </a:r>
            <a:r>
              <a:rPr lang="en-IN" dirty="0" err="1"/>
              <a:t>Rustan</a:t>
            </a:r>
            <a:r>
              <a:rPr lang="en-IN" dirty="0"/>
              <a:t> M. </a:t>
            </a:r>
            <a:r>
              <a:rPr lang="en-IN" dirty="0" err="1"/>
              <a:t>Leino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65447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oc-15">
            <a:extLst>
              <a:ext uri="{FF2B5EF4-FFF2-40B4-BE49-F238E27FC236}">
                <a16:creationId xmlns:a16="http://schemas.microsoft.com/office/drawing/2014/main" id="{3247E40C-1392-A9CB-A29D-A405AE0D0C7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588" y="0"/>
            <a:ext cx="9139237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C21255A-0767-0AA5-715E-DF01F2EEE53B}"/>
              </a:ext>
            </a:extLst>
          </p:cNvPr>
          <p:cNvSpPr txBox="1"/>
          <p:nvPr/>
        </p:nvSpPr>
        <p:spPr>
          <a:xfrm>
            <a:off x="757084" y="6381135"/>
            <a:ext cx="5860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Slide courtesy of </a:t>
            </a:r>
            <a:r>
              <a:rPr lang="en-IN" dirty="0">
                <a:hlinkClick r:id="rId3"/>
              </a:rPr>
              <a:t>https://web.stanford.edu/class/cs156/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66228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FC092-9262-683F-C650-BC153FBC7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Semantics of logical connectives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215359-2950-8C19-2C82-B779078E56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/>
                  <a:t> is true when both F</a:t>
                </a:r>
                <a:r>
                  <a:rPr lang="en-IN" baseline="-25000" dirty="0"/>
                  <a:t>1</a:t>
                </a:r>
                <a:r>
                  <a:rPr lang="en-IN" dirty="0"/>
                  <a:t> and F</a:t>
                </a:r>
                <a:r>
                  <a:rPr lang="en-IN" baseline="-25000" dirty="0"/>
                  <a:t>2</a:t>
                </a:r>
                <a:r>
                  <a:rPr lang="en-IN" dirty="0"/>
                  <a:t> are true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215359-2950-8C19-2C82-B779078E56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41426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FC092-9262-683F-C650-BC153FBC7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Semantics of logical connectives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215359-2950-8C19-2C82-B779078E56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/>
                  <a:t> is false when both F</a:t>
                </a:r>
                <a:r>
                  <a:rPr lang="en-IN" baseline="-25000" dirty="0"/>
                  <a:t>1</a:t>
                </a:r>
                <a:r>
                  <a:rPr lang="en-IN" dirty="0"/>
                  <a:t> and F</a:t>
                </a:r>
                <a:r>
                  <a:rPr lang="en-IN" baseline="-25000" dirty="0"/>
                  <a:t>2</a:t>
                </a:r>
                <a:r>
                  <a:rPr lang="en-IN" dirty="0"/>
                  <a:t> are false; otherwise, it is true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215359-2950-8C19-2C82-B779078E56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86595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FC092-9262-683F-C650-BC153FBC7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Semantics of logical connectives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215359-2950-8C19-2C82-B779078E56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/>
                  <a:t> is true when either F</a:t>
                </a:r>
                <a:r>
                  <a:rPr lang="en-IN" baseline="-25000" dirty="0"/>
                  <a:t>1</a:t>
                </a:r>
                <a:r>
                  <a:rPr lang="en-IN" dirty="0"/>
                  <a:t> is false or F</a:t>
                </a:r>
                <a:r>
                  <a:rPr lang="en-IN" baseline="-25000" dirty="0"/>
                  <a:t>2</a:t>
                </a:r>
                <a:r>
                  <a:rPr lang="en-IN" dirty="0"/>
                  <a:t> is true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215359-2950-8C19-2C82-B779078E56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91706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FC092-9262-683F-C650-BC153FBC7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Semantics of logical connectives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215359-2950-8C19-2C82-B779078E56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↔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/>
                  <a:t> is true when either both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/>
                  <a:t> are true or both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/>
                  <a:t> are false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215359-2950-8C19-2C82-B779078E56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86412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D8471-7C1F-1B18-7D3C-371DBCD62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Example: placement of wedding guests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561B1-4130-29E6-4515-63B176A05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Three chairs in a row: 1,2,3</a:t>
            </a:r>
          </a:p>
          <a:p>
            <a:r>
              <a:rPr lang="en-IN" dirty="0"/>
              <a:t>We need to place Aunt, Sister and Father</a:t>
            </a:r>
          </a:p>
          <a:p>
            <a:r>
              <a:rPr lang="en-IN" dirty="0"/>
              <a:t>Constraints:</a:t>
            </a:r>
          </a:p>
          <a:p>
            <a:pPr lvl="1"/>
            <a:r>
              <a:rPr lang="en-IN" dirty="0"/>
              <a:t>Aunt doesn’t want to sit near Father</a:t>
            </a:r>
          </a:p>
          <a:p>
            <a:pPr lvl="1"/>
            <a:r>
              <a:rPr lang="en-IN" dirty="0"/>
              <a:t>Aunt doesn’t want to sit in the left chair</a:t>
            </a:r>
          </a:p>
          <a:p>
            <a:pPr lvl="1"/>
            <a:r>
              <a:rPr lang="en-IN" dirty="0"/>
              <a:t>Sister doesn’t want to sit to the right of Father</a:t>
            </a:r>
          </a:p>
          <a:p>
            <a:pPr lvl="1"/>
            <a:endParaRPr lang="en-IN" dirty="0"/>
          </a:p>
          <a:p>
            <a:r>
              <a:rPr lang="en-IN" dirty="0"/>
              <a:t>Q: Can we satisfy these constraints?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9DFBD0-8219-1D18-592D-D27E0B99545B}"/>
              </a:ext>
            </a:extLst>
          </p:cNvPr>
          <p:cNvSpPr txBox="1"/>
          <p:nvPr/>
        </p:nvSpPr>
        <p:spPr>
          <a:xfrm>
            <a:off x="757083" y="6381135"/>
            <a:ext cx="7983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Slide courtesy of </a:t>
            </a:r>
            <a:r>
              <a:rPr lang="en-IN" dirty="0">
                <a:hlinkClick r:id="rId2"/>
              </a:rPr>
              <a:t>https://www.decision-procedures.org/slides/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28011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86FB5-E146-1FFD-C1A9-E33E55D99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175DC3-36D7-33FA-AC9D-94B15DD9BD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Denote: Aunt = 1, Sister = 2, Father = 3</a:t>
                </a:r>
              </a:p>
              <a:p>
                <a:r>
                  <a:rPr lang="en-IN" dirty="0"/>
                  <a:t>Introduce a propositional variable for each pair (person, place).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IN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dirty="0"/>
                  <a:t> person </a:t>
                </a:r>
                <a:r>
                  <a:rPr lang="en-IN" dirty="0" err="1"/>
                  <a:t>i</a:t>
                </a:r>
                <a:r>
                  <a:rPr lang="en-IN" dirty="0"/>
                  <a:t> is sited at place j, for 1 &lt;= </a:t>
                </a:r>
                <a:r>
                  <a:rPr lang="en-IN" dirty="0" err="1"/>
                  <a:t>i</a:t>
                </a:r>
                <a:r>
                  <a:rPr lang="en-IN" dirty="0"/>
                  <a:t>, j &lt;= 3</a:t>
                </a:r>
              </a:p>
              <a:p>
                <a:r>
                  <a:rPr lang="en-IN" dirty="0"/>
                  <a:t>Constraints:</a:t>
                </a:r>
              </a:p>
              <a:p>
                <a:pPr lvl="1"/>
                <a:r>
                  <a:rPr lang="en-IN" dirty="0"/>
                  <a:t>Aunt doesn’t want to sit near father:</a:t>
                </a:r>
              </a:p>
              <a:p>
                <a:pPr lvl="1"/>
                <a:endParaRPr lang="en-IN" dirty="0"/>
              </a:p>
              <a:p>
                <a:pPr lvl="1"/>
                <a:r>
                  <a:rPr lang="en-IN" dirty="0"/>
                  <a:t>Aunt doesn’t want to sit in the left chair</a:t>
                </a:r>
              </a:p>
              <a:p>
                <a:pPr lvl="1"/>
                <a:endParaRPr lang="en-IN" dirty="0"/>
              </a:p>
              <a:p>
                <a:pPr lvl="1"/>
                <a:r>
                  <a:rPr lang="en-IN" dirty="0"/>
                  <a:t>Sister doesn’t want to sit to the right of the Father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175DC3-36D7-33FA-AC9D-94B15DD9BD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983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358E8-3164-70C3-A3EE-47B6388ED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00CC7-4CFB-E67E-5D79-51C1E8C48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More constraints</a:t>
            </a:r>
          </a:p>
          <a:p>
            <a:pPr lvl="1"/>
            <a:r>
              <a:rPr lang="en-IN" dirty="0"/>
              <a:t>Each person is placed</a:t>
            </a:r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r>
              <a:rPr lang="en-IN" dirty="0"/>
              <a:t>No person is placed in more than one place</a:t>
            </a:r>
          </a:p>
        </p:txBody>
      </p:sp>
    </p:spTree>
    <p:extLst>
      <p:ext uri="{BB962C8B-B14F-4D97-AF65-F5344CB8AC3E}">
        <p14:creationId xmlns:p14="http://schemas.microsoft.com/office/powerpoint/2010/main" val="10702481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oc-16">
            <a:extLst>
              <a:ext uri="{FF2B5EF4-FFF2-40B4-BE49-F238E27FC236}">
                <a16:creationId xmlns:a16="http://schemas.microsoft.com/office/drawing/2014/main" id="{ED09C636-0716-EE9C-DEEC-46EAE18FD58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588" y="0"/>
            <a:ext cx="9139237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0D0F621-8F84-2AF3-49DE-CCB20C942C00}"/>
              </a:ext>
            </a:extLst>
          </p:cNvPr>
          <p:cNvSpPr txBox="1"/>
          <p:nvPr/>
        </p:nvSpPr>
        <p:spPr>
          <a:xfrm>
            <a:off x="757084" y="6381135"/>
            <a:ext cx="5860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Slide courtesy of </a:t>
            </a:r>
            <a:r>
              <a:rPr lang="en-IN" dirty="0">
                <a:hlinkClick r:id="rId3"/>
              </a:rPr>
              <a:t>https://web.stanford.edu/class/cs156/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5026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E879D-7626-7FB3-7029-2209DDB79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3DE24-B0E5-1AA9-5789-1312706A7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Lecture slides</a:t>
            </a:r>
          </a:p>
          <a:p>
            <a:pPr lvl="1"/>
            <a:r>
              <a:rPr lang="en-IN" dirty="0"/>
              <a:t>Prof. Zohar Manna course slides (one of the authors of COC)</a:t>
            </a:r>
          </a:p>
          <a:p>
            <a:pPr lvl="2"/>
            <a:r>
              <a:rPr lang="en-IN" dirty="0">
                <a:hlinkClick r:id="rId2"/>
              </a:rPr>
              <a:t>https://web.stanford.edu/class/cs156/</a:t>
            </a:r>
            <a:endParaRPr lang="en-IN" dirty="0"/>
          </a:p>
          <a:p>
            <a:pPr lvl="1"/>
            <a:r>
              <a:rPr lang="en-IN" dirty="0"/>
              <a:t>Decision Procedures book slides</a:t>
            </a:r>
          </a:p>
          <a:p>
            <a:pPr lvl="2"/>
            <a:r>
              <a:rPr lang="en-IN" dirty="0">
                <a:hlinkClick r:id="rId3"/>
              </a:rPr>
              <a:t>https://www.decision-procedures.org/slides/</a:t>
            </a:r>
            <a:endParaRPr lang="en-IN" dirty="0"/>
          </a:p>
          <a:p>
            <a:r>
              <a:rPr lang="en-IN" dirty="0"/>
              <a:t>The slides also contain materials from the program proofs book</a:t>
            </a:r>
          </a:p>
          <a:p>
            <a:pPr lvl="1"/>
            <a:endParaRPr lang="en-IN" dirty="0"/>
          </a:p>
          <a:p>
            <a:pPr marL="0" indent="0">
              <a:buNone/>
            </a:pPr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0307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95900-3133-F86A-6C7C-988D0051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Grading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0B7F5-1E04-ADAD-0E57-4523BA6AB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Midsem</a:t>
            </a:r>
            <a:r>
              <a:rPr lang="en-IN" dirty="0"/>
              <a:t>: 25</a:t>
            </a:r>
          </a:p>
          <a:p>
            <a:r>
              <a:rPr lang="en-IN" dirty="0" err="1"/>
              <a:t>Endsem</a:t>
            </a:r>
            <a:r>
              <a:rPr lang="en-IN" dirty="0"/>
              <a:t>: 30</a:t>
            </a:r>
          </a:p>
          <a:p>
            <a:r>
              <a:rPr lang="en-IN" dirty="0"/>
              <a:t>Programming assignments: 30 (Group)</a:t>
            </a:r>
          </a:p>
          <a:p>
            <a:r>
              <a:rPr lang="en-IN" dirty="0"/>
              <a:t>Project: 10 (Individual)</a:t>
            </a:r>
          </a:p>
          <a:p>
            <a:r>
              <a:rPr lang="en-IN" dirty="0"/>
              <a:t>Attendance: 5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8031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F3F4A-EF2D-5718-FB00-29AE0AF67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Tentative lecture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52D46-A972-4908-C8BB-6206ABD4E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Propositional logic</a:t>
            </a:r>
          </a:p>
          <a:p>
            <a:r>
              <a:rPr lang="en-IN" dirty="0"/>
              <a:t>First order logic</a:t>
            </a:r>
          </a:p>
          <a:p>
            <a:r>
              <a:rPr lang="en-IN" dirty="0"/>
              <a:t>Equality and uninterpreted functions</a:t>
            </a:r>
          </a:p>
          <a:p>
            <a:r>
              <a:rPr lang="en-IN" dirty="0"/>
              <a:t>Linear arithmetic</a:t>
            </a:r>
          </a:p>
          <a:p>
            <a:r>
              <a:rPr lang="en-IN" dirty="0"/>
              <a:t>Bit vectors</a:t>
            </a:r>
          </a:p>
          <a:p>
            <a:r>
              <a:rPr lang="en-IN" dirty="0"/>
              <a:t>Array logic</a:t>
            </a:r>
          </a:p>
          <a:p>
            <a:r>
              <a:rPr lang="en-IN" dirty="0"/>
              <a:t>Pointer logic</a:t>
            </a:r>
          </a:p>
          <a:p>
            <a:r>
              <a:rPr lang="en-IN" dirty="0"/>
              <a:t>Program correctness</a:t>
            </a:r>
          </a:p>
        </p:txBody>
      </p:sp>
    </p:spTree>
    <p:extLst>
      <p:ext uri="{BB962C8B-B14F-4D97-AF65-F5344CB8AC3E}">
        <p14:creationId xmlns:p14="http://schemas.microsoft.com/office/powerpoint/2010/main" val="1841388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63BBA-1705-57DC-427D-F05E89086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Propositional logic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4FD69A-E4BF-46E7-AFAC-9AF054C3FA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6269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9490E-AF7E-72FE-ACBD-DF13B3451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2ACEE-5842-B149-3459-595201160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proposition is a </a:t>
            </a:r>
            <a:r>
              <a:rPr lang="en-IN" dirty="0">
                <a:solidFill>
                  <a:schemeClr val="accent1"/>
                </a:solidFill>
              </a:rPr>
              <a:t>sentence</a:t>
            </a:r>
            <a:r>
              <a:rPr lang="en-IN" dirty="0"/>
              <a:t> that can be either </a:t>
            </a:r>
            <a:r>
              <a:rPr lang="en-IN" dirty="0">
                <a:solidFill>
                  <a:schemeClr val="accent1"/>
                </a:solidFill>
              </a:rPr>
              <a:t>true</a:t>
            </a:r>
            <a:r>
              <a:rPr lang="en-IN" dirty="0"/>
              <a:t> or </a:t>
            </a:r>
            <a:r>
              <a:rPr lang="en-IN" dirty="0">
                <a:solidFill>
                  <a:schemeClr val="accent1"/>
                </a:solidFill>
              </a:rPr>
              <a:t>false</a:t>
            </a:r>
          </a:p>
          <a:p>
            <a:pPr lvl="1"/>
            <a:r>
              <a:rPr lang="en-IN" dirty="0"/>
              <a:t>e.g., The sky is blue. Hari is taller than Gopal. Two is less than three.</a:t>
            </a:r>
          </a:p>
          <a:p>
            <a:pPr lvl="1"/>
            <a:endParaRPr lang="en-IN" dirty="0"/>
          </a:p>
          <a:p>
            <a:r>
              <a:rPr lang="en-IN" dirty="0"/>
              <a:t>In propositional logic, a sentence is represented using a </a:t>
            </a:r>
            <a:r>
              <a:rPr lang="en-IN" dirty="0">
                <a:solidFill>
                  <a:schemeClr val="accent1"/>
                </a:solidFill>
              </a:rPr>
              <a:t>propositional variable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5734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oc-13">
            <a:extLst>
              <a:ext uri="{FF2B5EF4-FFF2-40B4-BE49-F238E27FC236}">
                <a16:creationId xmlns:a16="http://schemas.microsoft.com/office/drawing/2014/main" id="{C514E5A0-560A-4B88-68F6-AA8A3B081C6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588" y="0"/>
            <a:ext cx="9139237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895EE82-78FC-27E6-AB2D-D9FE266FCFCA}"/>
              </a:ext>
            </a:extLst>
          </p:cNvPr>
          <p:cNvSpPr txBox="1"/>
          <p:nvPr/>
        </p:nvSpPr>
        <p:spPr>
          <a:xfrm>
            <a:off x="757084" y="6381135"/>
            <a:ext cx="5860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Slide courtesy of </a:t>
            </a:r>
            <a:r>
              <a:rPr lang="en-IN" dirty="0">
                <a:hlinkClick r:id="rId3"/>
              </a:rPr>
              <a:t>https://web.stanford.edu/class/cs156/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6088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44841-1A75-98FF-EEC3-1CE16691E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Literal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FD649F-E962-8D47-DDC1-4B2ED19916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Which of the following is a literal, where P, Q, R are propositional variables</a:t>
                </a:r>
              </a:p>
              <a:p>
                <a:pPr lvl="1"/>
                <a:r>
                  <a:rPr lang="en-IN" dirty="0"/>
                  <a:t>P</a:t>
                </a:r>
              </a:p>
              <a:p>
                <a:pPr lvl="1"/>
                <a:r>
                  <a:rPr lang="en-IN" dirty="0"/>
                  <a:t>Q</a:t>
                </a:r>
              </a:p>
              <a:p>
                <a:pPr lvl="1"/>
                <a:r>
                  <a:rPr lang="en-IN" dirty="0"/>
                  <a:t>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lang="en-IN" b="0" dirty="0"/>
              </a:p>
              <a:p>
                <a:pPr lvl="1"/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¬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IN" b="0" dirty="0"/>
              </a:p>
              <a:p>
                <a:pPr lvl="1"/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¬¬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IN" b="0" dirty="0"/>
              </a:p>
              <a:p>
                <a:pPr lvl="1"/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FD649F-E962-8D47-DDC1-4B2ED19916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9464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</TotalTime>
  <Words>867</Words>
  <Application>Microsoft Office PowerPoint</Application>
  <PresentationFormat>Widescreen</PresentationFormat>
  <Paragraphs>136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Office Theme</vt:lpstr>
      <vt:lpstr>PowerPoint Presentation</vt:lpstr>
      <vt:lpstr>Books</vt:lpstr>
      <vt:lpstr>References</vt:lpstr>
      <vt:lpstr>Grading components</vt:lpstr>
      <vt:lpstr>Tentative lecture plan</vt:lpstr>
      <vt:lpstr>Propositional logic</vt:lpstr>
      <vt:lpstr>Proposition</vt:lpstr>
      <vt:lpstr>PowerPoint Presentation</vt:lpstr>
      <vt:lpstr>Literal</vt:lpstr>
      <vt:lpstr>Formula</vt:lpstr>
      <vt:lpstr>Formula</vt:lpstr>
      <vt:lpstr>Formula</vt:lpstr>
      <vt:lpstr>Formula</vt:lpstr>
      <vt:lpstr>Precedence and associativity</vt:lpstr>
      <vt:lpstr>Formula</vt:lpstr>
      <vt:lpstr>Subformula</vt:lpstr>
      <vt:lpstr>Subformula</vt:lpstr>
      <vt:lpstr>PowerPoint Presentation</vt:lpstr>
      <vt:lpstr>Interpretation</vt:lpstr>
      <vt:lpstr>PowerPoint Presentation</vt:lpstr>
      <vt:lpstr>Semantics of logical connectives</vt:lpstr>
      <vt:lpstr>Semantics of logical connectives</vt:lpstr>
      <vt:lpstr>Semantics of logical connectives</vt:lpstr>
      <vt:lpstr>Semantics of logical connectives</vt:lpstr>
      <vt:lpstr>Example: placement of wedding guests</vt:lpstr>
      <vt:lpstr>Example</vt:lpstr>
      <vt:lpstr>Example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CS156: The Calculus of  Computation</dc:title>
  <dc:creator>Keshav Bhalotia</dc:creator>
  <cp:lastModifiedBy>Keshav Bhalotia</cp:lastModifiedBy>
  <cp:revision>18</cp:revision>
  <dcterms:created xsi:type="dcterms:W3CDTF">2023-08-06T13:32:22Z</dcterms:created>
  <dcterms:modified xsi:type="dcterms:W3CDTF">2023-08-07T13:03:26Z</dcterms:modified>
</cp:coreProperties>
</file>