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9" r:id="rId2"/>
    <p:sldId id="822" r:id="rId3"/>
    <p:sldId id="837" r:id="rId4"/>
    <p:sldId id="865" r:id="rId5"/>
    <p:sldId id="851" r:id="rId6"/>
    <p:sldId id="852" r:id="rId7"/>
    <p:sldId id="853" r:id="rId8"/>
    <p:sldId id="854" r:id="rId9"/>
    <p:sldId id="858" r:id="rId10"/>
    <p:sldId id="857" r:id="rId11"/>
    <p:sldId id="859" r:id="rId12"/>
    <p:sldId id="860" r:id="rId13"/>
    <p:sldId id="861" r:id="rId14"/>
    <p:sldId id="862" r:id="rId15"/>
    <p:sldId id="257" r:id="rId16"/>
    <p:sldId id="863" r:id="rId17"/>
    <p:sldId id="258" r:id="rId18"/>
    <p:sldId id="864" r:id="rId19"/>
    <p:sldId id="259" r:id="rId20"/>
    <p:sldId id="319" r:id="rId21"/>
    <p:sldId id="320" r:id="rId22"/>
    <p:sldId id="321" r:id="rId23"/>
    <p:sldId id="322" r:id="rId24"/>
    <p:sldId id="323" r:id="rId25"/>
    <p:sldId id="324" r:id="rId26"/>
    <p:sldId id="326" r:id="rId27"/>
    <p:sldId id="327" r:id="rId28"/>
    <p:sldId id="328" r:id="rId29"/>
    <p:sldId id="329" r:id="rId30"/>
    <p:sldId id="297" r:id="rId31"/>
    <p:sldId id="298" r:id="rId32"/>
    <p:sldId id="314" r:id="rId33"/>
    <p:sldId id="299" r:id="rId34"/>
    <p:sldId id="300" r:id="rId35"/>
    <p:sldId id="315" r:id="rId36"/>
    <p:sldId id="302" r:id="rId37"/>
    <p:sldId id="303" r:id="rId38"/>
    <p:sldId id="301" r:id="rId39"/>
    <p:sldId id="304" r:id="rId40"/>
    <p:sldId id="305" r:id="rId41"/>
    <p:sldId id="306" r:id="rId42"/>
    <p:sldId id="308" r:id="rId43"/>
    <p:sldId id="311" r:id="rId44"/>
    <p:sldId id="309" r:id="rId45"/>
    <p:sldId id="312" r:id="rId46"/>
    <p:sldId id="31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CD5D6-C95F-4685-A441-7AA2FADA3643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5A1DF-3A0B-449C-9B15-B63154BD9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5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BA300F9-D02C-785F-74FF-5187D36010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C7188-4BBF-4AF3-A160-1C4AEBAA751C}" type="slidenum">
              <a:rPr lang="he-IL" altLang="en-US"/>
              <a:pPr/>
              <a:t>20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0B298908-39AA-5B53-F03F-EA1270A3F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5A44D4F1-BBF6-E7B9-13D9-4820C3119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a variable x not necessarily greater than 0, replace it with x’ – x’’, where x’, x’’ &gt;=0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721ADD4-368A-11DD-6D65-6F20A5E30B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FC1B5-05B8-4B9C-9167-3E4D734948E4}" type="slidenum">
              <a:rPr lang="he-IL" altLang="en-US"/>
              <a:pPr/>
              <a:t>32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50EF148C-A06E-E12E-1949-BCA029A019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8B36C5DD-4BA2-BE77-5B46-D96D1A627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1. Because x = 0 for all x.</a:t>
            </a:r>
          </a:p>
          <a:p>
            <a:r>
              <a:rPr lang="en-US" altLang="en-US"/>
              <a:t>2. The initial set of nonbasic variables (original variables) do not have a bound...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B3257E-BD1C-DE8B-F1F4-409C9131D4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D97CD-F908-41C4-858B-8E38356F0E63}" type="slidenum">
              <a:rPr lang="he-IL" altLang="en-US"/>
              <a:pPr/>
              <a:t>34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D958D0FE-396A-15EE-8D39-8753788AC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7EAE0F98-EE90-9FE7-0480-467B69462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Such a variable x_j has slack to allow us to fix the assignment to x_i</a:t>
            </a:r>
          </a:p>
          <a:p>
            <a:r>
              <a:rPr lang="en-US" altLang="en-US"/>
              <a:t>For example in the first case we can increase x_j up to u_j. This will also increase the value of x_i.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57D8534-EA5F-65C5-5721-93A355B408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93051-9DF4-407B-8D2F-53B92AA2CC15}" type="slidenum">
              <a:rPr lang="he-IL" altLang="en-US"/>
              <a:pPr/>
              <a:t>35</a:t>
            </a:fld>
            <a:endParaRPr lang="en-US" altLang="en-US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751801A4-B28B-2685-B319-74F11C69FA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9148B59F-2143-249D-377F-E8409A7E0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is no way to fix the assignment to x_i.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4226335-D7DB-32F7-2F1C-478C4B03F3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0247C-72C4-4239-9F73-14D73C5B9855}" type="slidenum">
              <a:rPr lang="he-IL" altLang="en-US"/>
              <a:pPr/>
              <a:t>38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396C9878-CCDC-4947-224E-0F7DFBEBFD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1B857BC7-EC98-3516-FDC7-C11CCD240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A: \alpha(x_i) = l_i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52ED-8DCB-9B8E-9EB8-CCA90F445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E61A4-3C55-FB45-693E-74B382B9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266CF-BFFB-0550-C9E1-953C1F26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D9EFE-5CB5-0293-1E28-FD105358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C31D-B73C-46A9-732A-8921911F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93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E52E-BC98-2A78-660A-6B708877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53ED6-6C8D-0200-F659-22A72FD1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66D5-BED2-43A1-1EEE-AEE348C8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1DCA-2DB4-FC7B-13E3-E9F38E61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463B-C890-E933-A69D-C3B6C908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88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5B063-583E-D02F-8C36-22CCFA8CF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256E1-A1A1-EA8C-DCEA-56105E0FB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4D90-7C41-B7CD-C290-94AA19A6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8D8DA-0ACB-932B-70FA-F10803F5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02F8-A926-58D8-58FB-79A17411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79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99F0-7504-293F-3014-3EFD7362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260351"/>
            <a:ext cx="10972800" cy="955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9519-AA06-0D57-8AF6-57CB9B450BD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412875"/>
            <a:ext cx="538480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43463-F75F-9A3A-BEA4-DC6493D69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412875"/>
            <a:ext cx="538480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4633F-5C87-AB51-CA6D-A80EE278F0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A13FA93-A71D-44BE-8D08-E947B2B3D950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20CFEF-9964-5287-C20D-13F40FF358D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89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A11E-BA6D-0D3C-3ABD-92693489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950C-2EEA-42BB-C86F-003F7A39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0FB6-C4A7-4559-0B94-58582A10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A71A-980C-F086-64BF-4A2FD85A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3A09-D3FD-00B5-C332-C7331C02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57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5EB8-3102-00FE-6993-762DC304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1CE0-204E-E3FF-8626-40EA3F50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DF76-FD1E-07B8-2F34-49EAE709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6666-A5B2-D148-27CD-1EFE7AEE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74E0-5701-3BB2-57A9-4C9DBBAC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31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5104-5DC8-280C-28ED-80C587DB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5131-6240-7E7F-2AF3-E7BD16C05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EED0E-0362-E115-6E06-614793D7F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7EF5-5800-6907-8A50-FECB0A3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2BED4-CA9B-9B3A-4D94-B5F48143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E5197-B377-B3F7-9DBE-31E971B0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5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85A8-B8FF-103A-D0FF-CF027A82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9E227-CC46-5FF3-C36D-06CF89772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3FE86-995E-899E-5590-66DBC907C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C347-F980-1B7E-A2E8-DDA5E4370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FB2F7-198D-8381-B289-3017B8FFD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BF816-1A73-345E-30EE-DC85A32F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0D210-AA3B-E3FD-DA4B-5590203E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90248-847A-58FD-210A-A2985C51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6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71C0-09B5-D128-C5B7-D57AAFCB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341F9-F222-F3A4-5459-DF6FD415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E7A37-14A9-A75A-AA01-B46334DF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24222-DEA4-9EA0-D13B-D3FA608D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8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A88F4-E8A7-681D-67FA-3C07AB09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DF46F-4ACF-52F7-3F58-A9BD9AEB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F1404-1458-D942-57AD-8A1A322A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02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1364-7C2A-F57A-01A5-A389705A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BE61-D070-BB97-3E81-3D3D3FE7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DE945-DDC8-6C89-315F-04521D26D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3909A-8840-93A5-B42C-94B8B79C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A2988-A922-4C27-D94A-6C546C64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3EBC9-2219-5CD1-1357-987C5A62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7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B142-6BE4-0FDE-A312-60583A2A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C4A39-7B82-B871-543D-1034BA603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FE559-33F6-5BDB-3C43-21DD4E445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3139E-50C3-6755-47D1-60B31C8C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286BB-1F0A-FFA0-054E-C54F1AEA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55324-E0A4-D839-0AB5-25353DB0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0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F2790-EB6F-8E67-E303-3D84BC52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C69A7-7831-B7C4-B793-B6EC58CE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8DB7-871D-BD78-E09D-EF420CF8C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4D70-61F4-4EB1-8B28-8396E66CE1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2F5FB-B33A-AF7B-00D5-7867ACB88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4AA1-EC0C-4E12-5906-A4C2BF297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8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10.xml"/><Relationship Id="rId10" Type="http://schemas.openxmlformats.org/officeDocument/2006/relationships/image" Target="../media/image8.png"/><Relationship Id="rId4" Type="http://schemas.openxmlformats.org/officeDocument/2006/relationships/tags" Target="../tags/tag9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2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27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44.xml"/><Relationship Id="rId7" Type="http://schemas.openxmlformats.org/officeDocument/2006/relationships/image" Target="../media/image37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Relationship Id="rId9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48.xml"/><Relationship Id="rId7" Type="http://schemas.openxmlformats.org/officeDocument/2006/relationships/image" Target="../media/image38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9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47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99ED-6968-6990-2E49-8421409C4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18A03-7EC3-730B-D934-429259973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4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C993-039B-A215-9D1E-AD7CB05A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22D8F-31A5-3754-0C5A-505918C66D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𝑓𝑜𝑟𝑚𝑢𝑙𝑎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𝑓𝑜𝑟𝑚𝑢𝑙𝑎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𝑓𝑜𝑟𝑚𝑢𝑙𝑎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𝑓𝑜𝑟𝑚𝑢𝑙𝑎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𝑎𝑡𝑜𝑚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𝑎𝑡𝑜𝑚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   =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≤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𝑖𝑑𝑒𝑛𝑡𝑖𝑓𝑖𝑒𝑟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𝑖𝑑𝑒𝑛𝑡𝑖𝑓𝑖𝑒𝑟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 minus operator “a – b” is  a syntactic sugar for “a + -1 b”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IN" dirty="0"/>
                  <a:t> can be replaced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IN" dirty="0"/>
                  <a:t> by multiplying both side by -1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22D8F-31A5-3754-0C5A-505918C66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04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EEC9-56EB-BDD7-79C1-80792626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CE90A-9886-85AD-3A7D-5AD15144BB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following formula is in linear arithmetic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≤5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∧     2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CE90A-9886-85AD-3A7D-5AD15144B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65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E757-182F-489D-D854-6ABE43AE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2870-608E-AEB3-2168-687710FA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&lt;= n;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a[</a:t>
            </a:r>
            <a:r>
              <a:rPr lang="en-IN" dirty="0" err="1"/>
              <a:t>j+i</a:t>
            </a:r>
            <a:r>
              <a:rPr lang="en-IN" dirty="0"/>
              <a:t>] = a[j];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Under which condition, a[j] can be loaded outside the loop.</a:t>
            </a:r>
          </a:p>
        </p:txBody>
      </p:sp>
    </p:spTree>
    <p:extLst>
      <p:ext uri="{BB962C8B-B14F-4D97-AF65-F5344CB8AC3E}">
        <p14:creationId xmlns:p14="http://schemas.microsoft.com/office/powerpoint/2010/main" val="417528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E757-182F-489D-D854-6ABE43AE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B22870-608E-AEB3-2168-687710FA95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for (</a:t>
                </a:r>
                <a:r>
                  <a:rPr lang="en-IN" dirty="0" err="1"/>
                  <a:t>i</a:t>
                </a:r>
                <a:r>
                  <a:rPr lang="en-IN" dirty="0"/>
                  <a:t> = 1; </a:t>
                </a:r>
                <a:r>
                  <a:rPr lang="en-IN" dirty="0" err="1"/>
                  <a:t>i</a:t>
                </a:r>
                <a:r>
                  <a:rPr lang="en-IN" dirty="0"/>
                  <a:t> &lt;= n; </a:t>
                </a:r>
                <a:r>
                  <a:rPr lang="en-IN" dirty="0" err="1"/>
                  <a:t>i</a:t>
                </a:r>
                <a:r>
                  <a:rPr lang="en-IN" dirty="0"/>
                  <a:t>++)</a:t>
                </a:r>
              </a:p>
              <a:p>
                <a:pPr marL="0" indent="0">
                  <a:buNone/>
                </a:pPr>
                <a:r>
                  <a:rPr lang="en-IN" dirty="0"/>
                  <a:t>  a[</a:t>
                </a:r>
                <a:r>
                  <a:rPr lang="en-IN" dirty="0" err="1"/>
                  <a:t>j+i</a:t>
                </a:r>
                <a:r>
                  <a:rPr lang="en-IN" dirty="0"/>
                  <a:t>] = a[j];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Under which condition, a[j] can be loaded outside the loop.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0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≥1)∧(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)∧(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not satisfiable.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B22870-608E-AEB3-2168-687710FA95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54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0694-BD47-F080-32F8-BD02E8A9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Gaussian’s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FF047-DF6C-DB18-34D1-3D51EEA90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 linear system of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	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b="0" dirty="0"/>
                  <a:t>			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                              </a:t>
                </a:r>
              </a:p>
              <a:p>
                <a:pPr marL="0" indent="0">
                  <a:buNone/>
                </a:pPr>
                <a:r>
                  <a:rPr lang="en-IN" dirty="0"/>
                  <a:t>can be written as Ax = b, where A is a coefficient matrix and b is the column vector of constants term.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FF047-DF6C-DB18-34D1-3D51EEA90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82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77DFD0B-5407-43D8-02D3-396BEA204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Gaussian’s elimination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084201E-368A-DA88-A0E8-46C1E7160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 linear system Ax = b</a:t>
            </a:r>
            <a:br>
              <a:rPr lang="en-US" altLang="en-US"/>
            </a:br>
            <a:r>
              <a:rPr lang="en-US" altLang="en-US"/>
              <a:t>			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Manipulate A|b to an upper-triangular form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70A77F7B-4318-FC86-1A7A-3B2924F39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087459"/>
            <a:ext cx="2370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	     x      =     b</a:t>
            </a:r>
          </a:p>
        </p:txBody>
      </p:sp>
      <p:pic>
        <p:nvPicPr>
          <p:cNvPr id="48133" name="Picture 5">
            <a:extLst>
              <a:ext uri="{FF2B5EF4-FFF2-40B4-BE49-F238E27FC236}">
                <a16:creationId xmlns:a16="http://schemas.microsoft.com/office/drawing/2014/main" id="{A50C29BA-3A4F-195A-FE75-03778D73565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2420938"/>
            <a:ext cx="34861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4" name="Picture 6">
            <a:extLst>
              <a:ext uri="{FF2B5EF4-FFF2-40B4-BE49-F238E27FC236}">
                <a16:creationId xmlns:a16="http://schemas.microsoft.com/office/drawing/2014/main" id="{89B9B145-C4C8-4680-4121-E33C87ACA87B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4941888"/>
            <a:ext cx="2419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CD00C510-C552-E5E1-E782-562ED3753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56C6-3244-8A3E-346C-754CD2A3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Gaussian’s elimination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FE7B-B27B-6830-F28F-656547EF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Elementary row operations are used to transform the matrix</a:t>
            </a:r>
          </a:p>
          <a:p>
            <a:endParaRPr lang="en-IN" dirty="0"/>
          </a:p>
          <a:p>
            <a:r>
              <a:rPr lang="en-IN" dirty="0"/>
              <a:t>There are three types of elementary row operations</a:t>
            </a:r>
          </a:p>
          <a:p>
            <a:pPr lvl="1"/>
            <a:r>
              <a:rPr lang="en-IN" dirty="0"/>
              <a:t>Swap two rows</a:t>
            </a:r>
          </a:p>
          <a:p>
            <a:pPr lvl="1"/>
            <a:r>
              <a:rPr lang="en-IN" dirty="0"/>
              <a:t>Multiply a row with a non-zero value</a:t>
            </a:r>
          </a:p>
          <a:p>
            <a:pPr lvl="1"/>
            <a:r>
              <a:rPr lang="en-IN" dirty="0"/>
              <a:t>Add a multiple of one row to another row</a:t>
            </a:r>
          </a:p>
        </p:txBody>
      </p:sp>
    </p:spTree>
    <p:extLst>
      <p:ext uri="{BB962C8B-B14F-4D97-AF65-F5344CB8AC3E}">
        <p14:creationId xmlns:p14="http://schemas.microsoft.com/office/powerpoint/2010/main" val="391631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BBB7D12-27C6-5BCF-754B-80585E576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Gaussian’s elimination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AC15B30-0796-D9CF-8A0E-27F4EA32A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After converting to upper-triangular form, solve backwards from the </a:t>
            </a:r>
            <a:r>
              <a:rPr lang="en-US" altLang="en-US" dirty="0">
                <a:latin typeface="cmmi10" pitchFamily="34" charset="0"/>
              </a:rPr>
              <a:t>k</a:t>
            </a:r>
            <a:r>
              <a:rPr lang="en-US" altLang="en-US" dirty="0"/>
              <a:t>’s row according to: </a:t>
            </a: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FCB3F7EE-AD1F-181B-4AA9-C0797EECB28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9" y="2723127"/>
            <a:ext cx="3024187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EDBE5C01-BD4A-C24D-C496-33325A79E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6ECD5FA-AA31-BACA-0B56-9DC2F713F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Gaussian elimination - example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358D4066-4221-14C2-B212-7A1CAC33963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412875"/>
            <a:ext cx="31432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0" name="Picture 4">
            <a:extLst>
              <a:ext uri="{FF2B5EF4-FFF2-40B4-BE49-F238E27FC236}">
                <a16:creationId xmlns:a16="http://schemas.microsoft.com/office/drawing/2014/main" id="{34A4AF4A-55DB-75F5-A027-0FD83F8C5EC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484313"/>
            <a:ext cx="29146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5" name="AutoShape 9">
            <a:extLst>
              <a:ext uri="{FF2B5EF4-FFF2-40B4-BE49-F238E27FC236}">
                <a16:creationId xmlns:a16="http://schemas.microsoft.com/office/drawing/2014/main" id="{5BD5193D-5DD0-168C-85A6-0639CCFBE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1700213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14213EDA-4AF6-F16A-3E51-EDDDB972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846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6ECD5FA-AA31-BACA-0B56-9DC2F713F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Gaussian elimination - example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358D4066-4221-14C2-B212-7A1CAC33963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412875"/>
            <a:ext cx="31432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0" name="Picture 4">
            <a:extLst>
              <a:ext uri="{FF2B5EF4-FFF2-40B4-BE49-F238E27FC236}">
                <a16:creationId xmlns:a16="http://schemas.microsoft.com/office/drawing/2014/main" id="{34A4AF4A-55DB-75F5-A027-0FD83F8C5EC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484313"/>
            <a:ext cx="29146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5">
            <a:extLst>
              <a:ext uri="{FF2B5EF4-FFF2-40B4-BE49-F238E27FC236}">
                <a16:creationId xmlns:a16="http://schemas.microsoft.com/office/drawing/2014/main" id="{0ECB5E55-1228-8044-9664-4170EA7C13C2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708275"/>
            <a:ext cx="46291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2" name="Picture 6">
            <a:extLst>
              <a:ext uri="{FF2B5EF4-FFF2-40B4-BE49-F238E27FC236}">
                <a16:creationId xmlns:a16="http://schemas.microsoft.com/office/drawing/2014/main" id="{B9C6FF44-79E6-21BA-DA09-2655CF79A803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437063"/>
            <a:ext cx="41148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3" name="Picture 7">
            <a:extLst>
              <a:ext uri="{FF2B5EF4-FFF2-40B4-BE49-F238E27FC236}">
                <a16:creationId xmlns:a16="http://schemas.microsoft.com/office/drawing/2014/main" id="{35DCE30C-D84A-5574-9AF4-DB79A59ED247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3573463"/>
            <a:ext cx="4324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4" name="Text Box 8">
            <a:extLst>
              <a:ext uri="{FF2B5EF4-FFF2-40B4-BE49-F238E27FC236}">
                <a16:creationId xmlns:a16="http://schemas.microsoft.com/office/drawing/2014/main" id="{4CDFE8B1-F509-4EB0-1A64-4319142E5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5589588"/>
            <a:ext cx="5011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now… </a:t>
            </a:r>
            <a:r>
              <a:rPr lang="en-US" altLang="en-US">
                <a:latin typeface="cmmi10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-1, </a:t>
            </a:r>
            <a:r>
              <a:rPr lang="en-US" altLang="en-US">
                <a:latin typeface="cmmi10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3, </a:t>
            </a:r>
            <a:r>
              <a:rPr lang="en-US" altLang="en-US">
                <a:latin typeface="cmmi10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1    problem solved.</a:t>
            </a:r>
          </a:p>
        </p:txBody>
      </p:sp>
      <p:sp>
        <p:nvSpPr>
          <p:cNvPr id="50185" name="AutoShape 9">
            <a:extLst>
              <a:ext uri="{FF2B5EF4-FFF2-40B4-BE49-F238E27FC236}">
                <a16:creationId xmlns:a16="http://schemas.microsoft.com/office/drawing/2014/main" id="{5BD5193D-5DD0-168C-85A6-0639CCFBE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1700213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14213EDA-4AF6-F16A-3E51-EDDDB972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165B-3508-7AE3-F7F7-5CA20D1B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A975-A3BA-3C64-C03B-480467CC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Chapter-4 from the DP book</a:t>
            </a:r>
          </a:p>
          <a:p>
            <a:r>
              <a:rPr lang="en-IN" dirty="0"/>
              <a:t>Chapter-5 from the DP book</a:t>
            </a:r>
          </a:p>
          <a:p>
            <a:r>
              <a:rPr lang="en-US" dirty="0"/>
              <a:t>Integrating Simplex with DPLL(T), </a:t>
            </a:r>
            <a:r>
              <a:rPr lang="pt-BR" dirty="0"/>
              <a:t>Bruno Dutertre and Leonardo de Moura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2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AEA9BD1D-FC88-ED56-BAAF-EEDEE901A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Feasibility with Simplex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F0ABDC0C-ACE2-719D-1696-8C3202DDE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Simplex was originally designed for solving the optimization problem:</a:t>
            </a:r>
          </a:p>
          <a:p>
            <a:endParaRPr lang="en-US" altLang="en-US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  s.t.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We are only interested in the </a:t>
            </a:r>
            <a:br>
              <a:rPr lang="en-US" altLang="en-US"/>
            </a:br>
            <a:r>
              <a:rPr lang="en-US" altLang="en-US"/>
              <a:t>feasibility problem.</a:t>
            </a:r>
          </a:p>
        </p:txBody>
      </p:sp>
      <p:pic>
        <p:nvPicPr>
          <p:cNvPr id="136196" name="Picture 4">
            <a:extLst>
              <a:ext uri="{FF2B5EF4-FFF2-40B4-BE49-F238E27FC236}">
                <a16:creationId xmlns:a16="http://schemas.microsoft.com/office/drawing/2014/main" id="{C7C1DA79-4F49-E57D-B658-BBCEC4E7829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9" y="3438525"/>
            <a:ext cx="18891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197" name="Picture 5">
            <a:extLst>
              <a:ext uri="{FF2B5EF4-FFF2-40B4-BE49-F238E27FC236}">
                <a16:creationId xmlns:a16="http://schemas.microsoft.com/office/drawing/2014/main" id="{E795A86C-D6D4-B958-A117-7763DC95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6" y="2636839"/>
            <a:ext cx="28162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198" name="Text Box 6">
            <a:extLst>
              <a:ext uri="{FF2B5EF4-FFF2-40B4-BE49-F238E27FC236}">
                <a16:creationId xmlns:a16="http://schemas.microsoft.com/office/drawing/2014/main" id="{5A5A1D17-38E1-5DC4-F555-800DF71B9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6237288"/>
            <a:ext cx="2387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this system optimal ? </a:t>
            </a:r>
          </a:p>
        </p:txBody>
      </p:sp>
      <p:sp>
        <p:nvSpPr>
          <p:cNvPr id="136199" name="Text Box 7">
            <a:extLst>
              <a:ext uri="{FF2B5EF4-FFF2-40B4-BE49-F238E27FC236}">
                <a16:creationId xmlns:a16="http://schemas.microsoft.com/office/drawing/2014/main" id="{1EF6D6A0-E83A-5BCC-1BA7-C05612593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205038"/>
            <a:ext cx="2400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this system feasible ? </a:t>
            </a:r>
          </a:p>
        </p:txBody>
      </p:sp>
      <p:pic>
        <p:nvPicPr>
          <p:cNvPr id="136200" name="Picture 8">
            <a:extLst>
              <a:ext uri="{FF2B5EF4-FFF2-40B4-BE49-F238E27FC236}">
                <a16:creationId xmlns:a16="http://schemas.microsoft.com/office/drawing/2014/main" id="{28388CD4-06A2-A20F-5A04-C3555DC2709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2636839"/>
            <a:ext cx="1112838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A18CC5FC-FF3B-E317-40F6-3352671F4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  <p:bldP spid="13619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59AEA679-54AE-3C0B-BF2A-814045697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simplex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F0FA1A21-C6BD-E933-B182-F7467B3B2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 will learn a variant called </a:t>
            </a:r>
            <a:r>
              <a:rPr lang="en-US" altLang="en-US" dirty="0">
                <a:solidFill>
                  <a:schemeClr val="accent1"/>
                </a:solidFill>
              </a:rPr>
              <a:t>general simplex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Very suitable for solving the feasibility problem fast.</a:t>
            </a:r>
          </a:p>
          <a:p>
            <a:r>
              <a:rPr lang="en-US" altLang="en-US" dirty="0"/>
              <a:t>The input: </a:t>
            </a:r>
          </a:p>
          <a:p>
            <a:endParaRPr lang="en-US" altLang="en-US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chemeClr val="tx1"/>
                </a:solidFill>
                <a:latin typeface="cmmi10" pitchFamily="34" charset="0"/>
              </a:rPr>
              <a:t>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latin typeface="cmsy10" pitchFamily="34" charset="0"/>
              </a:rPr>
              <a:t>x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mmi10" pitchFamily="34" charset="0"/>
              </a:rPr>
              <a:t>n</a:t>
            </a:r>
            <a:r>
              <a:rPr lang="en-US" altLang="en-US" dirty="0"/>
              <a:t> coefficient matrix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1"/>
                </a:solidFill>
              </a:rPr>
              <a:t>problem variables</a:t>
            </a:r>
            <a:r>
              <a:rPr lang="en-US" altLang="en-US" dirty="0"/>
              <a:t>: 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First step: convert the input to </a:t>
            </a:r>
            <a:r>
              <a:rPr lang="en-US" altLang="en-US" dirty="0">
                <a:solidFill>
                  <a:schemeClr val="accent1"/>
                </a:solidFill>
              </a:rPr>
              <a:t>general form</a:t>
            </a:r>
          </a:p>
        </p:txBody>
      </p:sp>
      <p:pic>
        <p:nvPicPr>
          <p:cNvPr id="138244" name="Picture 4">
            <a:extLst>
              <a:ext uri="{FF2B5EF4-FFF2-40B4-BE49-F238E27FC236}">
                <a16:creationId xmlns:a16="http://schemas.microsoft.com/office/drawing/2014/main" id="{3956FA5E-0D2C-6C90-9F14-0F2851842FA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77" y="2872815"/>
            <a:ext cx="8636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pic>
        <p:nvPicPr>
          <p:cNvPr id="138245" name="Picture 5">
            <a:extLst>
              <a:ext uri="{FF2B5EF4-FFF2-40B4-BE49-F238E27FC236}">
                <a16:creationId xmlns:a16="http://schemas.microsoft.com/office/drawing/2014/main" id="{20860679-6D17-53DF-6961-460CDED6FC3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555" y="4277546"/>
            <a:ext cx="16002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BEE8F033-8872-E010-82F5-7A3A0B16D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BBB0D533-BC24-CF55-AAB0-1A81586EF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form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03E2554B-DEF5-8BCF-5CEE-114043C65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General form: 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 combination of: </a:t>
            </a:r>
          </a:p>
          <a:p>
            <a:pPr lvl="1"/>
            <a:r>
              <a:rPr lang="en-US" altLang="en-US"/>
              <a:t>Linear equalities of the form</a:t>
            </a:r>
          </a:p>
          <a:p>
            <a:pPr lvl="1"/>
            <a:r>
              <a:rPr lang="en-US" altLang="en-US"/>
              <a:t>Lower and upper bounds on variables.</a:t>
            </a:r>
          </a:p>
          <a:p>
            <a:endParaRPr lang="en-US" altLang="en-US"/>
          </a:p>
        </p:txBody>
      </p:sp>
      <p:pic>
        <p:nvPicPr>
          <p:cNvPr id="139268" name="Picture 4">
            <a:extLst>
              <a:ext uri="{FF2B5EF4-FFF2-40B4-BE49-F238E27FC236}">
                <a16:creationId xmlns:a16="http://schemas.microsoft.com/office/drawing/2014/main" id="{313653AC-2155-C278-8769-E28A6F39D5D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36" y="3884410"/>
            <a:ext cx="12954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9" name="Picture 5">
            <a:extLst>
              <a:ext uri="{FF2B5EF4-FFF2-40B4-BE49-F238E27FC236}">
                <a16:creationId xmlns:a16="http://schemas.microsoft.com/office/drawing/2014/main" id="{039F212D-B8ED-E0A2-9EF6-8F645F7C9E7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600" y="1622377"/>
            <a:ext cx="4535487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42E14C0A-33C8-EE5E-C6EF-C61809495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510949EB-01A6-3101-7746-F0D01CF3C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Converting to General Form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60D6D2C5-63D7-999E-8BCE-ED7AF1DC5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856038" algn="l"/>
                <a:tab pos="6191250" algn="l"/>
              </a:tabLst>
            </a:pPr>
            <a:r>
              <a:rPr lang="en-US" altLang="en-US" dirty="0"/>
              <a:t>A: Replace 	(where 		)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with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and </a:t>
            </a:r>
          </a:p>
          <a:p>
            <a:pPr>
              <a:tabLst>
                <a:tab pos="3856038" algn="l"/>
                <a:tab pos="6191250" algn="l"/>
              </a:tabLst>
            </a:pPr>
            <a:endParaRPr lang="en-US" altLang="en-US" dirty="0"/>
          </a:p>
          <a:p>
            <a:pPr>
              <a:tabLst>
                <a:tab pos="3856038" algn="l"/>
                <a:tab pos="6191250" algn="l"/>
              </a:tabLst>
            </a:pPr>
            <a:r>
              <a:rPr lang="en-US" altLang="en-US" dirty="0">
                <a:solidFill>
                  <a:schemeClr val="tx1"/>
                </a:solidFill>
                <a:latin typeface="cmmi10" pitchFamily="34" charset="0"/>
              </a:rPr>
              <a:t>s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,..., </a:t>
            </a:r>
            <a:r>
              <a:rPr lang="en-US" altLang="en-US" dirty="0" err="1">
                <a:solidFill>
                  <a:schemeClr val="tx1"/>
                </a:solidFill>
                <a:latin typeface="cmmi10" pitchFamily="34" charset="0"/>
              </a:rPr>
              <a:t>s</a:t>
            </a:r>
            <a:r>
              <a:rPr lang="en-US" altLang="en-US" baseline="-25000" dirty="0" err="1">
                <a:solidFill>
                  <a:schemeClr val="tx1"/>
                </a:solidFill>
                <a:latin typeface="cmmi10" pitchFamily="34" charset="0"/>
              </a:rPr>
              <a:t>m</a:t>
            </a:r>
            <a:r>
              <a:rPr lang="en-US" altLang="en-US" dirty="0"/>
              <a:t> are called the </a:t>
            </a:r>
            <a:r>
              <a:rPr lang="en-US" altLang="en-US" dirty="0">
                <a:solidFill>
                  <a:schemeClr val="accent1"/>
                </a:solidFill>
              </a:rPr>
              <a:t>additional variables</a:t>
            </a:r>
            <a:r>
              <a:rPr lang="en-US" altLang="en-US" dirty="0"/>
              <a:t>. </a:t>
            </a:r>
          </a:p>
        </p:txBody>
      </p:sp>
      <p:pic>
        <p:nvPicPr>
          <p:cNvPr id="140292" name="Picture 4">
            <a:extLst>
              <a:ext uri="{FF2B5EF4-FFF2-40B4-BE49-F238E27FC236}">
                <a16:creationId xmlns:a16="http://schemas.microsoft.com/office/drawing/2014/main" id="{3641AEE0-A847-CB40-FDC7-0C3D44DEEF3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167" y="1933525"/>
            <a:ext cx="1371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pic>
        <p:nvPicPr>
          <p:cNvPr id="140293" name="Picture 5">
            <a:extLst>
              <a:ext uri="{FF2B5EF4-FFF2-40B4-BE49-F238E27FC236}">
                <a16:creationId xmlns:a16="http://schemas.microsoft.com/office/drawing/2014/main" id="{6F4A0C98-0667-EC77-1A04-1C577D2D18F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74" y="2686409"/>
            <a:ext cx="1828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pic>
        <p:nvPicPr>
          <p:cNvPr id="140294" name="Picture 6">
            <a:extLst>
              <a:ext uri="{FF2B5EF4-FFF2-40B4-BE49-F238E27FC236}">
                <a16:creationId xmlns:a16="http://schemas.microsoft.com/office/drawing/2014/main" id="{5C4A22D5-A229-058C-C182-4FED8D8A2855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20" y="1939055"/>
            <a:ext cx="1524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pic>
        <p:nvPicPr>
          <p:cNvPr id="140295" name="Picture 7">
            <a:extLst>
              <a:ext uri="{FF2B5EF4-FFF2-40B4-BE49-F238E27FC236}">
                <a16:creationId xmlns:a16="http://schemas.microsoft.com/office/drawing/2014/main" id="{9DF41681-6BD9-9763-9A10-46CB5760F27B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45" y="3481184"/>
            <a:ext cx="762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06760A31-AF4D-501A-BE25-3970951A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E4DDAB10-78AF-4F4B-FACE-0595FBF01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32EB544C-3DCE-4C03-2D2E-AB0583D4B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Convert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to: </a:t>
            </a:r>
          </a:p>
        </p:txBody>
      </p:sp>
      <p:pic>
        <p:nvPicPr>
          <p:cNvPr id="141316" name="Picture 4">
            <a:extLst>
              <a:ext uri="{FF2B5EF4-FFF2-40B4-BE49-F238E27FC236}">
                <a16:creationId xmlns:a16="http://schemas.microsoft.com/office/drawing/2014/main" id="{7101F522-104B-37E1-BFEB-1C94AA0CE4E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21" y="1963072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317" name="Picture 5">
            <a:extLst>
              <a:ext uri="{FF2B5EF4-FFF2-40B4-BE49-F238E27FC236}">
                <a16:creationId xmlns:a16="http://schemas.microsoft.com/office/drawing/2014/main" id="{3B9CD5E4-0381-2984-BBB1-10E1018DF6BB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42" y="2666745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318" name="Picture 6">
            <a:extLst>
              <a:ext uri="{FF2B5EF4-FFF2-40B4-BE49-F238E27FC236}">
                <a16:creationId xmlns:a16="http://schemas.microsoft.com/office/drawing/2014/main" id="{B899DDDF-B55A-A748-B450-ED71EDD18D93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42" y="3027107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319" name="AutoShape 7">
            <a:extLst>
              <a:ext uri="{FF2B5EF4-FFF2-40B4-BE49-F238E27FC236}">
                <a16:creationId xmlns:a16="http://schemas.microsoft.com/office/drawing/2014/main" id="{1E9BEBDF-294D-BC6A-D4DF-8ED795E02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267" y="2379407"/>
            <a:ext cx="2305050" cy="935038"/>
          </a:xfrm>
          <a:prstGeom prst="wedgeRectCallout">
            <a:avLst>
              <a:gd name="adj1" fmla="val -90426"/>
              <a:gd name="adj2" fmla="val 131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It is common to keep the conjunctions implicit</a:t>
            </a:r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B5EE4AFE-EFDF-5F88-DEB1-17AC89274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8239068E-D25F-BE8C-D074-30D581BC6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325F468F-7311-9633-E11F-BF6D9EA19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Convert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r>
              <a:rPr lang="en-US" altLang="en-US"/>
              <a:t>to:  </a:t>
            </a:r>
          </a:p>
        </p:txBody>
      </p:sp>
      <p:pic>
        <p:nvPicPr>
          <p:cNvPr id="142340" name="Picture 4">
            <a:extLst>
              <a:ext uri="{FF2B5EF4-FFF2-40B4-BE49-F238E27FC236}">
                <a16:creationId xmlns:a16="http://schemas.microsoft.com/office/drawing/2014/main" id="{0E6D9DE6-F3EA-88C4-F53A-C1542E56F7B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844675"/>
            <a:ext cx="17018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pic>
        <p:nvPicPr>
          <p:cNvPr id="142341" name="Picture 5">
            <a:extLst>
              <a:ext uri="{FF2B5EF4-FFF2-40B4-BE49-F238E27FC236}">
                <a16:creationId xmlns:a16="http://schemas.microsoft.com/office/drawing/2014/main" id="{7F372878-9F74-11CA-5F17-F03E962177D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3284538"/>
            <a:ext cx="2362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4D2233BE-242F-5E56-C1D1-0E96FB88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A74DBCBD-45DD-DF6F-603D-9C6ED24AB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Our example from before, geometrically</a:t>
            </a:r>
          </a:p>
        </p:txBody>
      </p:sp>
      <p:pic>
        <p:nvPicPr>
          <p:cNvPr id="144387" name="Picture 3">
            <a:extLst>
              <a:ext uri="{FF2B5EF4-FFF2-40B4-BE49-F238E27FC236}">
                <a16:creationId xmlns:a16="http://schemas.microsoft.com/office/drawing/2014/main" id="{4333951E-699A-AF3C-98F9-669A8524ECC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205038"/>
            <a:ext cx="17018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pic>
        <p:nvPicPr>
          <p:cNvPr id="144388" name="Picture 4">
            <a:extLst>
              <a:ext uri="{FF2B5EF4-FFF2-40B4-BE49-F238E27FC236}">
                <a16:creationId xmlns:a16="http://schemas.microsoft.com/office/drawing/2014/main" id="{EEA8E3C7-BD35-9852-A1E3-90651A605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484313"/>
            <a:ext cx="44196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389" name="AutoShape 5">
            <a:extLst>
              <a:ext uri="{FF2B5EF4-FFF2-40B4-BE49-F238E27FC236}">
                <a16:creationId xmlns:a16="http://schemas.microsoft.com/office/drawing/2014/main" id="{CEA1C66B-FE99-2757-D727-48EEEED50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437063"/>
            <a:ext cx="2376488" cy="792162"/>
          </a:xfrm>
          <a:prstGeom prst="wedgeRectCallout">
            <a:avLst>
              <a:gd name="adj1" fmla="val -65431"/>
              <a:gd name="adj2" fmla="val -1477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General Simplex begins in the origin...</a:t>
            </a:r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29959E01-C5C6-6FDD-8B5A-0CB309016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5FAD2164-35C1-3902-1F8F-1A5A15C6E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form</a:t>
            </a:r>
          </a:p>
        </p:txBody>
      </p:sp>
      <p:pic>
        <p:nvPicPr>
          <p:cNvPr id="145411" name="Picture 3">
            <a:extLst>
              <a:ext uri="{FF2B5EF4-FFF2-40B4-BE49-F238E27FC236}">
                <a16:creationId xmlns:a16="http://schemas.microsoft.com/office/drawing/2014/main" id="{F5862232-57A6-3674-0836-05A5A7A1714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59" y="1642449"/>
            <a:ext cx="3887788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pic>
        <p:nvPicPr>
          <p:cNvPr id="145412" name="Picture 4">
            <a:extLst>
              <a:ext uri="{FF2B5EF4-FFF2-40B4-BE49-F238E27FC236}">
                <a16:creationId xmlns:a16="http://schemas.microsoft.com/office/drawing/2014/main" id="{284AF900-A691-669C-F1D4-FD154A08560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3644900"/>
            <a:ext cx="2362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413" name="Picture 5">
            <a:extLst>
              <a:ext uri="{FF2B5EF4-FFF2-40B4-BE49-F238E27FC236}">
                <a16:creationId xmlns:a16="http://schemas.microsoft.com/office/drawing/2014/main" id="{260E58BA-F1FF-3DE0-F5EE-4BAC6F3A133F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4076700"/>
            <a:ext cx="316865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sp>
        <p:nvSpPr>
          <p:cNvPr id="145414" name="Text Box 6">
            <a:extLst>
              <a:ext uri="{FF2B5EF4-FFF2-40B4-BE49-F238E27FC236}">
                <a16:creationId xmlns:a16="http://schemas.microsoft.com/office/drawing/2014/main" id="{2EFCFDB9-420D-A0CD-13CE-78FFCC5EA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3621088"/>
            <a:ext cx="27658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628650" algn="l"/>
                <a:tab pos="1168400" algn="l"/>
                <a:tab pos="1795463" algn="l"/>
                <a:tab pos="2335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628650" algn="l"/>
                <a:tab pos="1168400" algn="l"/>
                <a:tab pos="1795463" algn="l"/>
                <a:tab pos="2335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628650" algn="l"/>
                <a:tab pos="1168400" algn="l"/>
                <a:tab pos="1795463" algn="l"/>
                <a:tab pos="2335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628650" algn="l"/>
                <a:tab pos="1168400" algn="l"/>
                <a:tab pos="1795463" algn="l"/>
                <a:tab pos="2335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628650" algn="l"/>
                <a:tab pos="1168400" algn="l"/>
                <a:tab pos="1795463" algn="l"/>
                <a:tab pos="2335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  <a:tab pos="1168400" algn="l"/>
                <a:tab pos="1795463" algn="l"/>
                <a:tab pos="2335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  <a:tab pos="1168400" algn="l"/>
                <a:tab pos="1795463" algn="l"/>
                <a:tab pos="2335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  <a:tab pos="1168400" algn="l"/>
                <a:tab pos="1795463" algn="l"/>
                <a:tab pos="2335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  <a:tab pos="1168400" algn="l"/>
                <a:tab pos="1795463" algn="l"/>
                <a:tab pos="2335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cmmi10" pitchFamily="34" charset="0"/>
              </a:rPr>
              <a:t>x</a:t>
            </a:r>
            <a:r>
              <a:rPr lang="en-US" altLang="en-US" sz="2000"/>
              <a:t>	</a:t>
            </a:r>
            <a:r>
              <a:rPr lang="en-US" altLang="en-US" sz="2000">
                <a:latin typeface="cmmi10" pitchFamily="34" charset="0"/>
              </a:rPr>
              <a:t>y	s</a:t>
            </a:r>
            <a:r>
              <a:rPr lang="en-US" altLang="en-US" sz="2000" baseline="-25000">
                <a:latin typeface="cmmi10" pitchFamily="34" charset="0"/>
              </a:rPr>
              <a:t>1</a:t>
            </a:r>
            <a:r>
              <a:rPr lang="en-US" altLang="en-US" sz="2000">
                <a:latin typeface="cmmi10" pitchFamily="34" charset="0"/>
              </a:rPr>
              <a:t>	s</a:t>
            </a:r>
            <a:r>
              <a:rPr lang="en-US" altLang="en-US" sz="2000" baseline="-25000">
                <a:latin typeface="cmmi10" pitchFamily="34" charset="0"/>
              </a:rPr>
              <a:t>2</a:t>
            </a:r>
            <a:r>
              <a:rPr lang="en-US" altLang="en-US" sz="2000">
                <a:latin typeface="cmmi10" pitchFamily="34" charset="0"/>
              </a:rPr>
              <a:t>	s</a:t>
            </a:r>
            <a:r>
              <a:rPr lang="en-US" altLang="en-US" sz="2000" baseline="-25000">
                <a:latin typeface="cmmi10" pitchFamily="34" charset="0"/>
              </a:rPr>
              <a:t>3</a:t>
            </a:r>
          </a:p>
        </p:txBody>
      </p:sp>
      <p:sp>
        <p:nvSpPr>
          <p:cNvPr id="145415" name="Rectangle 7">
            <a:extLst>
              <a:ext uri="{FF2B5EF4-FFF2-40B4-BE49-F238E27FC236}">
                <a16:creationId xmlns:a16="http://schemas.microsoft.com/office/drawing/2014/main" id="{1387D9E8-F1A2-C25C-C711-2402A2C92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Recall the  general form:</a:t>
            </a:r>
          </a:p>
          <a:p>
            <a:r>
              <a:rPr lang="en-US" altLang="en-US" dirty="0"/>
              <a:t>Due to the additional variables:</a:t>
            </a:r>
          </a:p>
          <a:p>
            <a:pPr lvl="1"/>
            <a:r>
              <a:rPr lang="en-US" altLang="en-US" dirty="0"/>
              <a:t>now </a:t>
            </a:r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/>
              <a:t> is an </a:t>
            </a:r>
            <a:r>
              <a:rPr lang="en-US" altLang="en-US" dirty="0">
                <a:solidFill>
                  <a:schemeClr val="tx1"/>
                </a:solidFill>
                <a:latin typeface="cmmi10" pitchFamily="34" charset="0"/>
              </a:rPr>
              <a:t>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latin typeface="cmsy10" pitchFamily="34" charset="0"/>
              </a:rPr>
              <a:t>x</a:t>
            </a:r>
            <a:r>
              <a:rPr lang="en-US" altLang="en-US" dirty="0">
                <a:solidFill>
                  <a:schemeClr val="tx1"/>
                </a:solidFill>
              </a:rPr>
              <a:t> (</a:t>
            </a:r>
            <a:r>
              <a:rPr lang="en-US" altLang="en-US" dirty="0">
                <a:solidFill>
                  <a:schemeClr val="tx1"/>
                </a:solidFill>
                <a:latin typeface="cmmi10" pitchFamily="34" charset="0"/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+ </a:t>
            </a:r>
            <a:r>
              <a:rPr lang="en-US" altLang="en-US" dirty="0">
                <a:solidFill>
                  <a:schemeClr val="tx1"/>
                </a:solidFill>
                <a:latin typeface="cmmi10" pitchFamily="34" charset="0"/>
              </a:rPr>
              <a:t>m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  <a:r>
              <a:rPr lang="en-US" altLang="en-US" dirty="0"/>
              <a:t> matrix.</a:t>
            </a:r>
          </a:p>
          <a:p>
            <a:pPr lvl="1"/>
            <a:endParaRPr lang="en-US" altLang="en-US" dirty="0"/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1092363A-B8A3-797F-EFAA-426692F21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A8779F09-BA04-9DA8-1174-35845783A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tableau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4AC22CD3-CF7C-1945-2043-BCDC062BA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diagonal part is inherent to the general form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We can instead write: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pSp>
        <p:nvGrpSpPr>
          <p:cNvPr id="146436" name="Group 4">
            <a:extLst>
              <a:ext uri="{FF2B5EF4-FFF2-40B4-BE49-F238E27FC236}">
                <a16:creationId xmlns:a16="http://schemas.microsoft.com/office/drawing/2014/main" id="{A6140AEA-1837-F246-49FE-95379641C8A0}"/>
              </a:ext>
            </a:extLst>
          </p:cNvPr>
          <p:cNvGrpSpPr>
            <a:grpSpLocks/>
          </p:cNvGrpSpPr>
          <p:nvPr/>
        </p:nvGrpSpPr>
        <p:grpSpPr bwMode="auto">
          <a:xfrm>
            <a:off x="4295775" y="2248924"/>
            <a:ext cx="3168650" cy="1416050"/>
            <a:chOff x="1746" y="1011"/>
            <a:chExt cx="1996" cy="892"/>
          </a:xfrm>
        </p:grpSpPr>
        <p:pic>
          <p:nvPicPr>
            <p:cNvPr id="146437" name="Picture 5">
              <a:extLst>
                <a:ext uri="{FF2B5EF4-FFF2-40B4-BE49-F238E27FC236}">
                  <a16:creationId xmlns:a16="http://schemas.microsoft.com/office/drawing/2014/main" id="{7A3E6ABC-D5AD-EE80-B365-9E9C1727784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1298"/>
              <a:ext cx="1996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7D"/>
                    </a:outerShdw>
                  </a:effectLst>
                </a14:hiddenEffects>
              </a:ext>
            </a:extLst>
          </p:spPr>
        </p:pic>
        <p:sp>
          <p:nvSpPr>
            <p:cNvPr id="146438" name="Text Box 6">
              <a:extLst>
                <a:ext uri="{FF2B5EF4-FFF2-40B4-BE49-F238E27FC236}">
                  <a16:creationId xmlns:a16="http://schemas.microsoft.com/office/drawing/2014/main" id="{231A215F-9B53-3D98-570B-7820A68A6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" y="1011"/>
              <a:ext cx="17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cmmi10" pitchFamily="34" charset="0"/>
                </a:rPr>
                <a:t>x</a:t>
              </a:r>
              <a:r>
                <a:rPr lang="en-US" altLang="en-US" sz="2000"/>
                <a:t>	</a:t>
              </a:r>
              <a:r>
                <a:rPr lang="en-US" altLang="en-US" sz="2000">
                  <a:latin typeface="cmmi10" pitchFamily="34" charset="0"/>
                </a:rPr>
                <a:t>y	s</a:t>
              </a:r>
              <a:r>
                <a:rPr lang="en-US" altLang="en-US" sz="2000" baseline="-25000">
                  <a:latin typeface="cmmi10" pitchFamily="34" charset="0"/>
                </a:rPr>
                <a:t>1</a:t>
              </a:r>
              <a:r>
                <a:rPr lang="en-US" altLang="en-US" sz="2000">
                  <a:latin typeface="cmmi10" pitchFamily="34" charset="0"/>
                </a:rPr>
                <a:t>	s</a:t>
              </a:r>
              <a:r>
                <a:rPr lang="en-US" altLang="en-US" sz="2000" baseline="-25000">
                  <a:latin typeface="cmmi10" pitchFamily="34" charset="0"/>
                </a:rPr>
                <a:t>2</a:t>
              </a:r>
              <a:r>
                <a:rPr lang="en-US" altLang="en-US" sz="2000">
                  <a:latin typeface="cmmi10" pitchFamily="34" charset="0"/>
                </a:rPr>
                <a:t>	s</a:t>
              </a:r>
              <a:r>
                <a:rPr lang="en-US" altLang="en-US" sz="2000" baseline="-25000">
                  <a:latin typeface="cmmi10" pitchFamily="34" charset="0"/>
                </a:rPr>
                <a:t>3</a:t>
              </a:r>
            </a:p>
          </p:txBody>
        </p:sp>
      </p:grpSp>
      <p:grpSp>
        <p:nvGrpSpPr>
          <p:cNvPr id="146439" name="Group 7">
            <a:extLst>
              <a:ext uri="{FF2B5EF4-FFF2-40B4-BE49-F238E27FC236}">
                <a16:creationId xmlns:a16="http://schemas.microsoft.com/office/drawing/2014/main" id="{E464B447-1F0D-CEAC-F084-2302232BB263}"/>
              </a:ext>
            </a:extLst>
          </p:cNvPr>
          <p:cNvGrpSpPr>
            <a:grpSpLocks/>
          </p:cNvGrpSpPr>
          <p:nvPr/>
        </p:nvGrpSpPr>
        <p:grpSpPr bwMode="auto">
          <a:xfrm>
            <a:off x="4872039" y="4100513"/>
            <a:ext cx="1887537" cy="1416050"/>
            <a:chOff x="2005" y="2281"/>
            <a:chExt cx="1189" cy="892"/>
          </a:xfrm>
        </p:grpSpPr>
        <p:pic>
          <p:nvPicPr>
            <p:cNvPr id="146440" name="Picture 8">
              <a:extLst>
                <a:ext uri="{FF2B5EF4-FFF2-40B4-BE49-F238E27FC236}">
                  <a16:creationId xmlns:a16="http://schemas.microsoft.com/office/drawing/2014/main" id="{8846F6AA-B4D7-1BE6-F079-AF6A1C7E1B3E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4" y="2568"/>
              <a:ext cx="900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7D"/>
                    </a:outerShdw>
                  </a:effectLst>
                </a14:hiddenEffects>
              </a:ext>
            </a:extLst>
          </p:spPr>
        </p:pic>
        <p:sp>
          <p:nvSpPr>
            <p:cNvPr id="146441" name="Text Box 9">
              <a:extLst>
                <a:ext uri="{FF2B5EF4-FFF2-40B4-BE49-F238E27FC236}">
                  <a16:creationId xmlns:a16="http://schemas.microsoft.com/office/drawing/2014/main" id="{17914366-7F81-F0ED-7674-0F8162AFF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281"/>
              <a:ext cx="64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cmmi10" pitchFamily="34" charset="0"/>
                </a:rPr>
                <a:t>x</a:t>
              </a:r>
              <a:r>
                <a:rPr lang="en-US" altLang="en-US" sz="2000"/>
                <a:t>	</a:t>
              </a:r>
              <a:r>
                <a:rPr lang="en-US" altLang="en-US" sz="2000">
                  <a:latin typeface="cmmi10" pitchFamily="34" charset="0"/>
                </a:rPr>
                <a:t>y	</a:t>
              </a:r>
              <a:endParaRPr lang="en-US" altLang="en-US" sz="2000" baseline="-25000">
                <a:latin typeface="cmmi10" pitchFamily="34" charset="0"/>
              </a:endParaRPr>
            </a:p>
          </p:txBody>
        </p:sp>
        <p:sp>
          <p:nvSpPr>
            <p:cNvPr id="146442" name="Rectangle 10">
              <a:extLst>
                <a:ext uri="{FF2B5EF4-FFF2-40B4-BE49-F238E27FC236}">
                  <a16:creationId xmlns:a16="http://schemas.microsoft.com/office/drawing/2014/main" id="{14644012-BD48-2B6D-0D39-765D3AB6E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2523"/>
              <a:ext cx="69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mmi10" pitchFamily="34" charset="0"/>
                </a:rPr>
                <a:t>s</a:t>
              </a:r>
              <a:r>
                <a:rPr lang="en-US" altLang="en-US" sz="2000" baseline="-25000">
                  <a:latin typeface="cmmi10" pitchFamily="34" charset="0"/>
                </a:rPr>
                <a:t>1</a:t>
              </a:r>
              <a:r>
                <a:rPr lang="en-US" altLang="en-US" sz="2000">
                  <a:latin typeface="cmmi10" pitchFamily="34" charset="0"/>
                </a:rPr>
                <a:t>	</a:t>
              </a:r>
            </a:p>
            <a:p>
              <a:r>
                <a:rPr lang="en-US" altLang="en-US" sz="2000">
                  <a:latin typeface="cmmi10" pitchFamily="34" charset="0"/>
                </a:rPr>
                <a:t>s</a:t>
              </a:r>
              <a:r>
                <a:rPr lang="en-US" altLang="en-US" sz="2000" baseline="-25000">
                  <a:latin typeface="cmmi10" pitchFamily="34" charset="0"/>
                </a:rPr>
                <a:t>2</a:t>
              </a:r>
              <a:r>
                <a:rPr lang="en-US" altLang="en-US" sz="2000">
                  <a:latin typeface="cmmi10" pitchFamily="34" charset="0"/>
                </a:rPr>
                <a:t>	</a:t>
              </a:r>
            </a:p>
            <a:p>
              <a:r>
                <a:rPr lang="en-US" altLang="en-US" sz="2000">
                  <a:latin typeface="cmmi10" pitchFamily="34" charset="0"/>
                </a:rPr>
                <a:t>s</a:t>
              </a:r>
              <a:r>
                <a:rPr lang="en-US" altLang="en-US" sz="2000" baseline="-25000">
                  <a:latin typeface="cmmi10" pitchFamily="34" charset="0"/>
                </a:rPr>
                <a:t>3</a:t>
              </a:r>
            </a:p>
          </p:txBody>
        </p:sp>
      </p:grpSp>
      <p:sp>
        <p:nvSpPr>
          <p:cNvPr id="146443" name="AutoShape 11">
            <a:extLst>
              <a:ext uri="{FF2B5EF4-FFF2-40B4-BE49-F238E27FC236}">
                <a16:creationId xmlns:a16="http://schemas.microsoft.com/office/drawing/2014/main" id="{D9980B11-9AFF-51BB-BA67-78EF34630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4292600"/>
            <a:ext cx="1295400" cy="865188"/>
          </a:xfrm>
          <a:prstGeom prst="wedgeRectCallout">
            <a:avLst>
              <a:gd name="adj1" fmla="val -126472"/>
              <a:gd name="adj2" fmla="val 259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This is called the tableau</a:t>
            </a:r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9C567688-7242-C04D-97F0-978C68DE0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589D21FE-E171-62FB-8FEB-52D9149E9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tableau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A1186027-DF17-04B3-A07C-CB81DA6A0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tableau changes throughout the algorithm, but maintains its       </a:t>
            </a:r>
            <a:r>
              <a:rPr lang="en-US" altLang="en-US" dirty="0">
                <a:solidFill>
                  <a:schemeClr val="tx1"/>
                </a:solidFill>
              </a:rPr>
              <a:t>m </a:t>
            </a:r>
            <a:r>
              <a:rPr lang="en-US" altLang="en-US" dirty="0">
                <a:latin typeface="cmsy10" pitchFamily="34" charset="0"/>
              </a:rPr>
              <a:t>x</a:t>
            </a:r>
            <a:r>
              <a:rPr lang="en-US" altLang="en-US" dirty="0">
                <a:solidFill>
                  <a:schemeClr val="tx1"/>
                </a:solidFill>
              </a:rPr>
              <a:t> n</a:t>
            </a:r>
            <a:r>
              <a:rPr lang="en-US" altLang="en-US" dirty="0"/>
              <a:t> structure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Distinguish between </a:t>
            </a:r>
            <a:r>
              <a:rPr lang="en-US" altLang="en-US" dirty="0">
                <a:solidFill>
                  <a:schemeClr val="accent1"/>
                </a:solidFill>
              </a:rPr>
              <a:t>basic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chemeClr val="accent1"/>
                </a:solidFill>
              </a:rPr>
              <a:t>nonbasic</a:t>
            </a:r>
            <a:r>
              <a:rPr lang="en-US" altLang="en-US" dirty="0"/>
              <a:t> variables</a:t>
            </a:r>
          </a:p>
          <a:p>
            <a:r>
              <a:rPr lang="en-US" altLang="en-US" dirty="0"/>
              <a:t>Initially, basic variables = the additional variables.</a:t>
            </a:r>
          </a:p>
        </p:txBody>
      </p:sp>
      <p:grpSp>
        <p:nvGrpSpPr>
          <p:cNvPr id="147460" name="Group 4">
            <a:extLst>
              <a:ext uri="{FF2B5EF4-FFF2-40B4-BE49-F238E27FC236}">
                <a16:creationId xmlns:a16="http://schemas.microsoft.com/office/drawing/2014/main" id="{22B23076-CB45-4675-8CF5-600449550790}"/>
              </a:ext>
            </a:extLst>
          </p:cNvPr>
          <p:cNvGrpSpPr>
            <a:grpSpLocks/>
          </p:cNvGrpSpPr>
          <p:nvPr/>
        </p:nvGrpSpPr>
        <p:grpSpPr bwMode="auto">
          <a:xfrm>
            <a:off x="5089525" y="2781300"/>
            <a:ext cx="1887538" cy="1416050"/>
            <a:chOff x="2109" y="1298"/>
            <a:chExt cx="1189" cy="892"/>
          </a:xfrm>
        </p:grpSpPr>
        <p:pic>
          <p:nvPicPr>
            <p:cNvPr id="147461" name="Picture 5">
              <a:extLst>
                <a:ext uri="{FF2B5EF4-FFF2-40B4-BE49-F238E27FC236}">
                  <a16:creationId xmlns:a16="http://schemas.microsoft.com/office/drawing/2014/main" id="{3024CDE0-1E1D-6B31-7ED5-8ED405ED7F55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" y="1585"/>
              <a:ext cx="900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7D"/>
                    </a:outerShdw>
                  </a:effectLst>
                </a14:hiddenEffects>
              </a:ext>
            </a:extLst>
          </p:spPr>
        </p:pic>
        <p:sp>
          <p:nvSpPr>
            <p:cNvPr id="147462" name="Text Box 6">
              <a:extLst>
                <a:ext uri="{FF2B5EF4-FFF2-40B4-BE49-F238E27FC236}">
                  <a16:creationId xmlns:a16="http://schemas.microsoft.com/office/drawing/2014/main" id="{00D8D0AB-1D38-4C37-CDAA-9E7C7BB85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1" y="1298"/>
              <a:ext cx="64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  <a:tab pos="1168400" algn="l"/>
                  <a:tab pos="1795463" algn="l"/>
                  <a:tab pos="23352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cmmi10" pitchFamily="34" charset="0"/>
                </a:rPr>
                <a:t>x</a:t>
              </a:r>
              <a:r>
                <a:rPr lang="en-US" altLang="en-US" sz="2000"/>
                <a:t>	</a:t>
              </a:r>
              <a:r>
                <a:rPr lang="en-US" altLang="en-US" sz="2000">
                  <a:latin typeface="cmmi10" pitchFamily="34" charset="0"/>
                </a:rPr>
                <a:t>y	</a:t>
              </a:r>
              <a:endParaRPr lang="en-US" altLang="en-US" sz="2000" baseline="-25000">
                <a:latin typeface="cmmi10" pitchFamily="34" charset="0"/>
              </a:endParaRPr>
            </a:p>
          </p:txBody>
        </p:sp>
        <p:sp>
          <p:nvSpPr>
            <p:cNvPr id="147463" name="Rectangle 7">
              <a:extLst>
                <a:ext uri="{FF2B5EF4-FFF2-40B4-BE49-F238E27FC236}">
                  <a16:creationId xmlns:a16="http://schemas.microsoft.com/office/drawing/2014/main" id="{5CF8AC65-BDE5-E22D-2F49-21A08A780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540"/>
              <a:ext cx="69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mmi10" pitchFamily="34" charset="0"/>
                </a:rPr>
                <a:t>s</a:t>
              </a:r>
              <a:r>
                <a:rPr lang="en-US" altLang="en-US" sz="2000" baseline="-25000">
                  <a:latin typeface="cmmi10" pitchFamily="34" charset="0"/>
                </a:rPr>
                <a:t>1</a:t>
              </a:r>
              <a:r>
                <a:rPr lang="en-US" altLang="en-US" sz="2000">
                  <a:latin typeface="cmmi10" pitchFamily="34" charset="0"/>
                </a:rPr>
                <a:t>	</a:t>
              </a:r>
            </a:p>
            <a:p>
              <a:r>
                <a:rPr lang="en-US" altLang="en-US" sz="2000">
                  <a:latin typeface="cmmi10" pitchFamily="34" charset="0"/>
                </a:rPr>
                <a:t>s</a:t>
              </a:r>
              <a:r>
                <a:rPr lang="en-US" altLang="en-US" sz="2000" baseline="-25000">
                  <a:latin typeface="cmmi10" pitchFamily="34" charset="0"/>
                </a:rPr>
                <a:t>2</a:t>
              </a:r>
              <a:r>
                <a:rPr lang="en-US" altLang="en-US" sz="2000">
                  <a:latin typeface="cmmi10" pitchFamily="34" charset="0"/>
                </a:rPr>
                <a:t>	</a:t>
              </a:r>
            </a:p>
            <a:p>
              <a:r>
                <a:rPr lang="en-US" altLang="en-US" sz="2000">
                  <a:latin typeface="cmmi10" pitchFamily="34" charset="0"/>
                </a:rPr>
                <a:t>s</a:t>
              </a:r>
              <a:r>
                <a:rPr lang="en-US" altLang="en-US" sz="2000" baseline="-25000">
                  <a:latin typeface="cmmi10" pitchFamily="34" charset="0"/>
                </a:rPr>
                <a:t>3</a:t>
              </a:r>
            </a:p>
          </p:txBody>
        </p:sp>
      </p:grpSp>
      <p:sp>
        <p:nvSpPr>
          <p:cNvPr id="147464" name="AutoShape 8">
            <a:extLst>
              <a:ext uri="{FF2B5EF4-FFF2-40B4-BE49-F238E27FC236}">
                <a16:creationId xmlns:a16="http://schemas.microsoft.com/office/drawing/2014/main" id="{79467686-B15B-01C4-820A-C691D6A16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3429000"/>
            <a:ext cx="1873250" cy="503238"/>
          </a:xfrm>
          <a:prstGeom prst="wedgeRectCallout">
            <a:avLst>
              <a:gd name="adj1" fmla="val 74069"/>
              <a:gd name="adj2" fmla="val 33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Basic variables</a:t>
            </a:r>
          </a:p>
        </p:txBody>
      </p:sp>
      <p:sp>
        <p:nvSpPr>
          <p:cNvPr id="147465" name="AutoShape 9">
            <a:extLst>
              <a:ext uri="{FF2B5EF4-FFF2-40B4-BE49-F238E27FC236}">
                <a16:creationId xmlns:a16="http://schemas.microsoft.com/office/drawing/2014/main" id="{4F4E2A14-A327-D0A6-891E-CE2F46F3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2636839"/>
            <a:ext cx="1873250" cy="649287"/>
          </a:xfrm>
          <a:prstGeom prst="wedgeRectCallout">
            <a:avLst>
              <a:gd name="adj1" fmla="val -71185"/>
              <a:gd name="adj2" fmla="val 81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Nonbasic variables</a:t>
            </a:r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83ADA741-E323-3997-E2B3-52C4B4187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  <p:bldP spid="147464" grpId="0" animBg="1"/>
      <p:bldP spid="1474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02E4-E760-7171-4C8B-EC1A6865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refinement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9390A-EF52-3245-F874-A83A2A4F0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Uninterpreted functions ease the task of validation; however, it’s not always sufficient because we lose information</a:t>
                </a:r>
              </a:p>
              <a:p>
                <a:pPr lvl="1"/>
                <a:r>
                  <a:rPr lang="en-IN" dirty="0"/>
                  <a:t>For example, we can’t prove the validity of “a + b = b + a” using uninterpreted functions</a:t>
                </a:r>
              </a:p>
              <a:p>
                <a:endParaRPr lang="en-IN" dirty="0"/>
              </a:p>
              <a:p>
                <a:r>
                  <a:rPr lang="en-IN" dirty="0"/>
                  <a:t>Sometimes additional constraints concerning the uninterpreted functions help check the validity of a formula, e.g., we can add the following constraint for the addition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𝐴𝑑𝑑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𝐴𝑑𝑑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9390A-EF52-3245-F874-A83A2A4F0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466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6DAAF1E-3848-CCFE-A16C-C589F6A45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tableau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13D7056E-9CD4-D936-20BF-0F135AFE1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Denote by 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msy10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/>
              <a:t>– Basic variables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  <a:latin typeface="cmsy10" pitchFamily="34" charset="0"/>
              </a:rPr>
              <a:t>N</a:t>
            </a:r>
            <a:r>
              <a:rPr lang="en-US" altLang="en-US" dirty="0"/>
              <a:t> – </a:t>
            </a:r>
            <a:r>
              <a:rPr lang="en-US" altLang="en-US" dirty="0" err="1"/>
              <a:t>Nonbasic</a:t>
            </a:r>
            <a:r>
              <a:rPr lang="en-US" altLang="en-US" dirty="0"/>
              <a:t> variables</a:t>
            </a:r>
          </a:p>
          <a:p>
            <a:r>
              <a:rPr lang="en-US" altLang="en-US" dirty="0"/>
              <a:t>The tableau is simply a rewrite of the system: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basic variables are also called the </a:t>
            </a:r>
            <a:r>
              <a:rPr lang="en-US" altLang="en-US" dirty="0">
                <a:solidFill>
                  <a:schemeClr val="accent1"/>
                </a:solidFill>
              </a:rPr>
              <a:t>dependent</a:t>
            </a:r>
            <a:r>
              <a:rPr lang="en-US" altLang="en-US" dirty="0"/>
              <a:t> variables.</a:t>
            </a:r>
          </a:p>
        </p:txBody>
      </p:sp>
      <p:pic>
        <p:nvPicPr>
          <p:cNvPr id="110598" name="Picture 6">
            <a:extLst>
              <a:ext uri="{FF2B5EF4-FFF2-40B4-BE49-F238E27FC236}">
                <a16:creationId xmlns:a16="http://schemas.microsoft.com/office/drawing/2014/main" id="{F0EF4AB3-6766-B3BE-CB18-2BB5332402E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4" y="3573463"/>
            <a:ext cx="253047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A5FBA8B9-5495-4410-6324-2A83C366A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76F42D9-869E-31DC-BFF8-08F6927DF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general simplex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619" name="Rectangle 3">
                <a:extLst>
                  <a:ext uri="{FF2B5EF4-FFF2-40B4-BE49-F238E27FC236}">
                    <a16:creationId xmlns:a16="http://schemas.microsoft.com/office/drawing/2014/main" id="{3330AA9D-1C90-2A02-AD6F-21C24B37FE1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Simplex maintains: </a:t>
                </a:r>
              </a:p>
              <a:p>
                <a:pPr lvl="1"/>
                <a:r>
                  <a:rPr lang="en-US" altLang="en-US" dirty="0"/>
                  <a:t>The tableau, </a:t>
                </a:r>
              </a:p>
              <a:p>
                <a:pPr lvl="1"/>
                <a:r>
                  <a:rPr lang="en-US" altLang="en-US" dirty="0"/>
                  <a:t>an assignment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mmi10" pitchFamily="34" charset="0"/>
                  </a:rPr>
                  <a:t> </a:t>
                </a:r>
                <a:r>
                  <a:rPr lang="en-US" altLang="en-US" dirty="0"/>
                  <a:t>to all variables</a:t>
                </a:r>
              </a:p>
              <a:p>
                <a:pPr lvl="1"/>
                <a:r>
                  <a:rPr lang="en-US" altLang="en-US" dirty="0"/>
                  <a:t>The bounds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Initially,</a:t>
                </a:r>
              </a:p>
              <a:p>
                <a:pPr lvl="1"/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chemeClr val="tx1"/>
                    </a:solidFill>
                    <a:latin typeface="cmsy10" pitchFamily="34" charset="0"/>
                  </a:rPr>
                  <a:t>B</a:t>
                </a:r>
                <a:r>
                  <a:rPr lang="en-US" altLang="en-US" dirty="0"/>
                  <a:t> = additional variables</a:t>
                </a:r>
              </a:p>
              <a:p>
                <a:pPr lvl="1"/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chemeClr val="tx1"/>
                    </a:solidFill>
                    <a:latin typeface="cmsy10" pitchFamily="34" charset="0"/>
                  </a:rPr>
                  <a:t>N</a:t>
                </a:r>
                <a:r>
                  <a:rPr lang="en-US" altLang="en-US" dirty="0"/>
                  <a:t> = problem variables</a:t>
                </a:r>
              </a:p>
              <a:p>
                <a:pPr lvl="1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altLang="en-US" dirty="0">
                    <a:solidFill>
                      <a:schemeClr val="tx1"/>
                    </a:solidFill>
                    <a:latin typeface="cmmi10" pitchFamily="34" charset="0"/>
                  </a:rPr>
                  <a:t>x</a:t>
                </a:r>
                <a:r>
                  <a:rPr lang="en-US" altLang="en-US" baseline="-25000" dirty="0">
                    <a:solidFill>
                      <a:schemeClr val="tx1"/>
                    </a:solidFill>
                    <a:latin typeface="cmmi10" pitchFamily="34" charset="0"/>
                  </a:rPr>
                  <a:t>i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) = 0</a:t>
                </a:r>
                <a:r>
                  <a:rPr lang="en-US" altLang="en-US" dirty="0"/>
                  <a:t> for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i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{1,...,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n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+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m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}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111619" name="Rectangle 3">
                <a:extLst>
                  <a:ext uri="{FF2B5EF4-FFF2-40B4-BE49-F238E27FC236}">
                    <a16:creationId xmlns:a16="http://schemas.microsoft.com/office/drawing/2014/main" id="{3330AA9D-1C90-2A02-AD6F-21C24B37F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7">
            <a:extLst>
              <a:ext uri="{FF2B5EF4-FFF2-40B4-BE49-F238E27FC236}">
                <a16:creationId xmlns:a16="http://schemas.microsoft.com/office/drawing/2014/main" id="{6274535A-376B-8144-226F-F50AC4C00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151998F5-B7C5-5EC9-51EA-6F4797EA4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Invariants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EDE9438E-D35D-E25F-423C-1A88B710B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dirty="0"/>
              <a:t>Two invariants are maintained throughout: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 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All </a:t>
            </a:r>
            <a:r>
              <a:rPr lang="en-US" altLang="en-US" dirty="0" err="1"/>
              <a:t>nonbasic</a:t>
            </a:r>
            <a:r>
              <a:rPr lang="en-US" altLang="en-US" dirty="0"/>
              <a:t> variables satisfy their bounds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endParaRPr lang="en-US" altLang="en-US" dirty="0"/>
          </a:p>
          <a:p>
            <a:pPr marL="533400" indent="-533400"/>
            <a:r>
              <a:rPr lang="en-US" altLang="en-US" dirty="0"/>
              <a:t>Can you see why these invariants are maintained initially ?</a:t>
            </a:r>
          </a:p>
          <a:p>
            <a:pPr marL="533400" indent="-533400"/>
            <a:r>
              <a:rPr lang="en-US" altLang="en-US" dirty="0"/>
              <a:t>We should check that they are indeed maintained</a:t>
            </a:r>
          </a:p>
        </p:txBody>
      </p:sp>
      <p:pic>
        <p:nvPicPr>
          <p:cNvPr id="130053" name="Picture 5">
            <a:extLst>
              <a:ext uri="{FF2B5EF4-FFF2-40B4-BE49-F238E27FC236}">
                <a16:creationId xmlns:a16="http://schemas.microsoft.com/office/drawing/2014/main" id="{15688724-F4B2-23AA-832C-529679F3B07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10" y="2438093"/>
            <a:ext cx="9350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054" name="Rectangle 6">
            <a:extLst>
              <a:ext uri="{FF2B5EF4-FFF2-40B4-BE49-F238E27FC236}">
                <a16:creationId xmlns:a16="http://schemas.microsoft.com/office/drawing/2014/main" id="{4B68070B-448B-AB07-D6B9-F95EFE6FA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301" y="2301620"/>
            <a:ext cx="74882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315C9570-6842-B420-E194-F670FDCE5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4EC88CEF-14F7-889C-A300-D37E28E63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general simplex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43" name="Rectangle 3">
                <a:extLst>
                  <a:ext uri="{FF2B5EF4-FFF2-40B4-BE49-F238E27FC236}">
                    <a16:creationId xmlns:a16="http://schemas.microsoft.com/office/drawing/2014/main" id="{1C1F2C6C-91D6-54DE-DDCA-75BB39EEC03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81200" y="1412876"/>
                <a:ext cx="8362950" cy="4752975"/>
              </a:xfrm>
            </p:spPr>
            <p:txBody>
              <a:bodyPr/>
              <a:lstStyle/>
              <a:p>
                <a:r>
                  <a:rPr lang="en-US" altLang="en-US" dirty="0"/>
                  <a:t>The initial assignment satisfies </a:t>
                </a:r>
              </a:p>
              <a:p>
                <a:r>
                  <a:rPr lang="en-US" altLang="en-US" dirty="0"/>
                  <a:t>If the bounds of all basic variables are satisfied by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/>
                  <a:t>, return `Satisfiable’.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Otherwise...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pivot</a:t>
                </a:r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112643" name="Rectangle 3">
                <a:extLst>
                  <a:ext uri="{FF2B5EF4-FFF2-40B4-BE49-F238E27FC236}">
                    <a16:creationId xmlns:a16="http://schemas.microsoft.com/office/drawing/2014/main" id="{1C1F2C6C-91D6-54DE-DDCA-75BB39EEC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1200" y="1412876"/>
                <a:ext cx="8362950" cy="4752975"/>
              </a:xfrm>
              <a:blipFill>
                <a:blip r:embed="rId3"/>
                <a:stretch>
                  <a:fillRect l="-1312" t="-2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46" name="Picture 6">
            <a:extLst>
              <a:ext uri="{FF2B5EF4-FFF2-40B4-BE49-F238E27FC236}">
                <a16:creationId xmlns:a16="http://schemas.microsoft.com/office/drawing/2014/main" id="{BEFBAD29-BD46-30F3-5754-5617CF1AD00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4" y="1529121"/>
            <a:ext cx="9366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EEF6656F-FFE7-D2F7-DC10-70AEC6F39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482BE716-13F9-FAE6-2904-730B7349F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Pivoting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667" name="Rectangle 3">
                <a:extLst>
                  <a:ext uri="{FF2B5EF4-FFF2-40B4-BE49-F238E27FC236}">
                    <a16:creationId xmlns:a16="http://schemas.microsoft.com/office/drawing/2014/main" id="{1C4DA267-4B73-F1A1-C4FD-8A7B09762FF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Find a basic variable </a:t>
                </a:r>
                <a:r>
                  <a:rPr lang="en-US" altLang="en-US" dirty="0">
                    <a:solidFill>
                      <a:schemeClr val="tx1"/>
                    </a:solidFill>
                    <a:latin typeface="cmmi10" pitchFamily="34" charset="0"/>
                  </a:rPr>
                  <a:t>x</a:t>
                </a:r>
                <a:r>
                  <a:rPr lang="en-US" altLang="en-US" baseline="-25000" dirty="0">
                    <a:solidFill>
                      <a:schemeClr val="tx1"/>
                    </a:solidFill>
                    <a:latin typeface="cmmi10" pitchFamily="34" charset="0"/>
                  </a:rPr>
                  <a:t>i</a:t>
                </a:r>
                <a:r>
                  <a:rPr lang="en-US" altLang="en-US" dirty="0">
                    <a:solidFill>
                      <a:schemeClr val="tx1"/>
                    </a:solidFill>
                    <a:latin typeface="cmmi10" pitchFamily="34" charset="0"/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/>
                  <a:t>that violates its bounds.</a:t>
                </a:r>
              </a:p>
              <a:p>
                <a:pPr lvl="1"/>
                <a:r>
                  <a:rPr lang="en-US" altLang="en-US" dirty="0"/>
                  <a:t>Suppose that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altLang="en-US" sz="2800" dirty="0">
                    <a:latin typeface="cmmi10" pitchFamily="34" charset="0"/>
                  </a:rPr>
                  <a:t>x</a:t>
                </a:r>
                <a:r>
                  <a:rPr lang="en-US" altLang="en-US" sz="2800" baseline="-25000" dirty="0">
                    <a:latin typeface="cmmi10" pitchFamily="34" charset="0"/>
                  </a:rPr>
                  <a:t>i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) &lt; </a:t>
                </a:r>
                <a:r>
                  <a:rPr lang="en-US" altLang="en-US" dirty="0">
                    <a:solidFill>
                      <a:schemeClr val="tx1"/>
                    </a:solidFill>
                    <a:latin typeface="cmmi10" pitchFamily="34" charset="0"/>
                  </a:rPr>
                  <a:t>l</a:t>
                </a:r>
                <a:r>
                  <a:rPr lang="en-US" altLang="en-US" baseline="-25000" dirty="0">
                    <a:solidFill>
                      <a:schemeClr val="tx1"/>
                    </a:solidFill>
                    <a:latin typeface="cmmi10" pitchFamily="34" charset="0"/>
                  </a:rPr>
                  <a:t>i</a:t>
                </a:r>
                <a:endParaRPr lang="en-US" altLang="en-US" dirty="0">
                  <a:solidFill>
                    <a:schemeClr val="tx1"/>
                  </a:solidFill>
                  <a:latin typeface="cmmi10" pitchFamily="34" charset="0"/>
                </a:endParaRPr>
              </a:p>
              <a:p>
                <a:r>
                  <a:rPr lang="en-US" altLang="en-US" dirty="0"/>
                  <a:t>Find a </a:t>
                </a:r>
                <a:r>
                  <a:rPr lang="en-US" altLang="en-US" dirty="0" err="1"/>
                  <a:t>nonbasic</a:t>
                </a:r>
                <a:r>
                  <a:rPr lang="en-US" altLang="en-US" dirty="0"/>
                  <a:t> variable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x</a:t>
                </a:r>
                <a:r>
                  <a:rPr lang="en-US" altLang="en-US" baseline="-25000" dirty="0" err="1">
                    <a:solidFill>
                      <a:schemeClr val="tx1"/>
                    </a:solidFill>
                    <a:latin typeface="cmmi10" pitchFamily="34" charset="0"/>
                  </a:rPr>
                  <a:t>j</a:t>
                </a:r>
                <a:r>
                  <a:rPr lang="en-US" altLang="en-US" dirty="0">
                    <a:latin typeface="cmmi10" pitchFamily="34" charset="0"/>
                  </a:rPr>
                  <a:t> </a:t>
                </a:r>
                <a:r>
                  <a:rPr lang="en-US" altLang="en-US" dirty="0"/>
                  <a:t> such that </a:t>
                </a:r>
              </a:p>
              <a:p>
                <a:pPr lvl="1"/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a</a:t>
                </a:r>
                <a:r>
                  <a:rPr lang="en-US" altLang="en-US" baseline="-25000" dirty="0" err="1">
                    <a:solidFill>
                      <a:schemeClr val="tx1"/>
                    </a:solidFill>
                    <a:latin typeface="cmmi10" pitchFamily="34" charset="0"/>
                  </a:rPr>
                  <a:t>ij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&gt; 0 </a:t>
                </a:r>
                <a:r>
                  <a:rPr lang="en-US" altLang="en-US" dirty="0"/>
                  <a:t>and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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x</a:t>
                </a:r>
                <a:r>
                  <a:rPr lang="en-US" altLang="en-US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) &lt;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u</a:t>
                </a:r>
                <a:r>
                  <a:rPr lang="en-US" altLang="en-US" baseline="-25000" dirty="0" err="1">
                    <a:solidFill>
                      <a:schemeClr val="tx1"/>
                    </a:solidFill>
                    <a:latin typeface="cmmi10" pitchFamily="34" charset="0"/>
                  </a:rPr>
                  <a:t>j</a:t>
                </a:r>
                <a:r>
                  <a:rPr lang="en-US" altLang="en-US" dirty="0"/>
                  <a:t>, or</a:t>
                </a:r>
              </a:p>
              <a:p>
                <a:pPr lvl="1"/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a</a:t>
                </a:r>
                <a:r>
                  <a:rPr lang="en-US" altLang="en-US" baseline="-25000" dirty="0" err="1">
                    <a:solidFill>
                      <a:schemeClr val="tx1"/>
                    </a:solidFill>
                    <a:latin typeface="cmmi10" pitchFamily="34" charset="0"/>
                  </a:rPr>
                  <a:t>ij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&lt; 0 </a:t>
                </a:r>
                <a:r>
                  <a:rPr lang="en-US" altLang="en-US" dirty="0"/>
                  <a:t>and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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x</a:t>
                </a:r>
                <a:r>
                  <a:rPr lang="en-US" altLang="en-US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) &gt;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l</a:t>
                </a:r>
                <a:r>
                  <a:rPr lang="en-US" altLang="en-US" baseline="-25000" dirty="0" err="1">
                    <a:solidFill>
                      <a:schemeClr val="tx1"/>
                    </a:solidFill>
                    <a:latin typeface="cmmi10" pitchFamily="34" charset="0"/>
                  </a:rPr>
                  <a:t>j</a:t>
                </a:r>
                <a:endParaRPr lang="en-US" altLang="en-US" dirty="0">
                  <a:solidFill>
                    <a:schemeClr val="tx1"/>
                  </a:solidFill>
                  <a:latin typeface="cmmi10" pitchFamily="34" charset="0"/>
                </a:endParaRPr>
              </a:p>
              <a:p>
                <a:r>
                  <a:rPr lang="en-US" altLang="en-US" dirty="0"/>
                  <a:t>Why ?</a:t>
                </a:r>
              </a:p>
            </p:txBody>
          </p:sp>
        </mc:Choice>
        <mc:Fallback xmlns="">
          <p:sp>
            <p:nvSpPr>
              <p:cNvPr id="113667" name="Rectangle 3">
                <a:extLst>
                  <a:ext uri="{FF2B5EF4-FFF2-40B4-BE49-F238E27FC236}">
                    <a16:creationId xmlns:a16="http://schemas.microsoft.com/office/drawing/2014/main" id="{1C4DA267-4B73-F1A1-C4FD-8A7B09762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7">
            <a:extLst>
              <a:ext uri="{FF2B5EF4-FFF2-40B4-BE49-F238E27FC236}">
                <a16:creationId xmlns:a16="http://schemas.microsoft.com/office/drawing/2014/main" id="{5D076576-8AA7-62FD-7757-BA549070A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1B4AE383-4F4B-DD9F-4CF4-9F86445B9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Pivoting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075" name="Rectangle 3">
                <a:extLst>
                  <a:ext uri="{FF2B5EF4-FFF2-40B4-BE49-F238E27FC236}">
                    <a16:creationId xmlns:a16="http://schemas.microsoft.com/office/drawing/2014/main" id="{87A46C7C-9093-21EF-988C-53E4B8FA5B0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Find a basic variable </a:t>
                </a:r>
                <a:r>
                  <a:rPr lang="en-US" altLang="en-US" dirty="0">
                    <a:solidFill>
                      <a:schemeClr val="tx1"/>
                    </a:solidFill>
                    <a:latin typeface="cmmi10" pitchFamily="34" charset="0"/>
                  </a:rPr>
                  <a:t>x</a:t>
                </a:r>
                <a:r>
                  <a:rPr lang="en-US" altLang="en-US" baseline="-25000" dirty="0">
                    <a:solidFill>
                      <a:schemeClr val="tx1"/>
                    </a:solidFill>
                    <a:latin typeface="cmmi10" pitchFamily="34" charset="0"/>
                  </a:rPr>
                  <a:t>i</a:t>
                </a:r>
                <a:r>
                  <a:rPr lang="en-US" altLang="en-US" dirty="0">
                    <a:solidFill>
                      <a:schemeClr val="tx1"/>
                    </a:solidFill>
                    <a:latin typeface="cmmi10" pitchFamily="34" charset="0"/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/>
                  <a:t>that violates its bounds.</a:t>
                </a:r>
              </a:p>
              <a:p>
                <a:pPr lvl="1"/>
                <a:r>
                  <a:rPr lang="en-US" altLang="en-US" dirty="0"/>
                  <a:t>Suppose that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altLang="en-US" sz="2800" dirty="0">
                    <a:latin typeface="cmmi10" pitchFamily="34" charset="0"/>
                  </a:rPr>
                  <a:t>x</a:t>
                </a:r>
                <a:r>
                  <a:rPr lang="en-US" altLang="en-US" sz="2800" baseline="-25000" dirty="0">
                    <a:latin typeface="cmmi10" pitchFamily="34" charset="0"/>
                  </a:rPr>
                  <a:t>i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) &lt; </a:t>
                </a:r>
                <a:r>
                  <a:rPr lang="en-US" altLang="en-US" dirty="0">
                    <a:solidFill>
                      <a:schemeClr val="tx1"/>
                    </a:solidFill>
                    <a:latin typeface="cmmi10" pitchFamily="34" charset="0"/>
                  </a:rPr>
                  <a:t>l</a:t>
                </a:r>
                <a:r>
                  <a:rPr lang="en-US" altLang="en-US" baseline="-25000" dirty="0">
                    <a:solidFill>
                      <a:schemeClr val="tx1"/>
                    </a:solidFill>
                    <a:latin typeface="cmmi10" pitchFamily="34" charset="0"/>
                  </a:rPr>
                  <a:t>i</a:t>
                </a:r>
                <a:endParaRPr lang="en-US" altLang="en-US" dirty="0">
                  <a:solidFill>
                    <a:schemeClr val="tx1"/>
                  </a:solidFill>
                  <a:latin typeface="cmmi10" pitchFamily="34" charset="0"/>
                </a:endParaRPr>
              </a:p>
              <a:p>
                <a:r>
                  <a:rPr lang="en-US" altLang="en-US" dirty="0"/>
                  <a:t>Find a </a:t>
                </a:r>
                <a:r>
                  <a:rPr lang="en-US" altLang="en-US" dirty="0" err="1"/>
                  <a:t>nonbasic</a:t>
                </a:r>
                <a:r>
                  <a:rPr lang="en-US" altLang="en-US" dirty="0"/>
                  <a:t> variable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x</a:t>
                </a:r>
                <a:r>
                  <a:rPr lang="en-US" altLang="en-US" baseline="-25000" dirty="0" err="1">
                    <a:solidFill>
                      <a:schemeClr val="tx1"/>
                    </a:solidFill>
                    <a:latin typeface="cmmi10" pitchFamily="34" charset="0"/>
                  </a:rPr>
                  <a:t>j</a:t>
                </a:r>
                <a:r>
                  <a:rPr lang="en-US" altLang="en-US" dirty="0">
                    <a:latin typeface="cmmi10" pitchFamily="34" charset="0"/>
                  </a:rPr>
                  <a:t> </a:t>
                </a:r>
                <a:r>
                  <a:rPr lang="en-US" altLang="en-US" dirty="0"/>
                  <a:t> such that </a:t>
                </a:r>
              </a:p>
              <a:p>
                <a:pPr lvl="1"/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a</a:t>
                </a:r>
                <a:r>
                  <a:rPr lang="en-US" altLang="en-US" baseline="-25000" dirty="0" err="1">
                    <a:solidFill>
                      <a:schemeClr val="tx1"/>
                    </a:solidFill>
                    <a:latin typeface="cmmi10" pitchFamily="34" charset="0"/>
                  </a:rPr>
                  <a:t>ij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&gt; 0 </a:t>
                </a:r>
                <a:r>
                  <a:rPr lang="en-US" altLang="en-US" dirty="0"/>
                  <a:t>and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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x</a:t>
                </a:r>
                <a:r>
                  <a:rPr lang="en-US" altLang="en-US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) &lt;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u</a:t>
                </a:r>
                <a:r>
                  <a:rPr lang="en-US" altLang="en-US" baseline="-25000" dirty="0" err="1">
                    <a:solidFill>
                      <a:schemeClr val="tx1"/>
                    </a:solidFill>
                    <a:latin typeface="cmmi10" pitchFamily="34" charset="0"/>
                  </a:rPr>
                  <a:t>j</a:t>
                </a:r>
                <a:r>
                  <a:rPr lang="en-US" altLang="en-US" dirty="0"/>
                  <a:t>, or</a:t>
                </a:r>
              </a:p>
              <a:p>
                <a:pPr lvl="1"/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a</a:t>
                </a:r>
                <a:r>
                  <a:rPr lang="en-US" altLang="en-US" baseline="-25000" dirty="0" err="1">
                    <a:solidFill>
                      <a:schemeClr val="tx1"/>
                    </a:solidFill>
                    <a:latin typeface="cmmi10" pitchFamily="34" charset="0"/>
                  </a:rPr>
                  <a:t>ij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&lt; 0 </a:t>
                </a:r>
                <a:r>
                  <a:rPr lang="en-US" altLang="en-US" dirty="0"/>
                  <a:t>and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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x</a:t>
                </a:r>
                <a:r>
                  <a:rPr lang="en-US" altLang="en-US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) &gt;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l</a:t>
                </a:r>
                <a:r>
                  <a:rPr lang="en-US" altLang="en-US" baseline="-25000" dirty="0" err="1">
                    <a:solidFill>
                      <a:schemeClr val="tx1"/>
                    </a:solidFill>
                    <a:latin typeface="cmmi10" pitchFamily="34" charset="0"/>
                  </a:rPr>
                  <a:t>j</a:t>
                </a:r>
                <a:endParaRPr lang="en-US" altLang="en-US" dirty="0">
                  <a:solidFill>
                    <a:schemeClr val="tx1"/>
                  </a:solidFill>
                  <a:latin typeface="cmmi10" pitchFamily="34" charset="0"/>
                </a:endParaRPr>
              </a:p>
              <a:p>
                <a:r>
                  <a:rPr lang="en-US" altLang="en-US" dirty="0"/>
                  <a:t>Such a variable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x</a:t>
                </a:r>
                <a:r>
                  <a:rPr lang="en-US" altLang="en-US" baseline="-25000" dirty="0" err="1">
                    <a:solidFill>
                      <a:schemeClr val="tx1"/>
                    </a:solidFill>
                    <a:latin typeface="cmmi10" pitchFamily="34" charset="0"/>
                  </a:rPr>
                  <a:t>j</a:t>
                </a:r>
                <a:r>
                  <a:rPr lang="en-US" altLang="en-US" dirty="0"/>
                  <a:t> is called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suitable</a:t>
                </a:r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If there is no suitable variable – return ‘Unsatisfiable’</a:t>
                </a:r>
              </a:p>
              <a:p>
                <a:pPr lvl="1"/>
                <a:r>
                  <a:rPr lang="en-US" altLang="en-US" dirty="0"/>
                  <a:t>Why ?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131075" name="Rectangle 3">
                <a:extLst>
                  <a:ext uri="{FF2B5EF4-FFF2-40B4-BE49-F238E27FC236}">
                    <a16:creationId xmlns:a16="http://schemas.microsoft.com/office/drawing/2014/main" id="{87A46C7C-9093-21EF-988C-53E4B8FA5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7">
            <a:extLst>
              <a:ext uri="{FF2B5EF4-FFF2-40B4-BE49-F238E27FC236}">
                <a16:creationId xmlns:a16="http://schemas.microsoft.com/office/drawing/2014/main" id="{3AAEAA14-A9C4-7A70-D38D-EE8F74C5E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AE441377-BE7F-D48E-FC0B-87EDDDFA4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Pivoting </a:t>
            </a:r>
            <a:r>
              <a:rPr lang="en-US" altLang="en-US">
                <a:latin typeface="cmmi10" pitchFamily="34" charset="0"/>
              </a:rPr>
              <a:t>x</a:t>
            </a:r>
            <a:r>
              <a:rPr lang="en-US" altLang="en-US" baseline="-25000">
                <a:latin typeface="cmmi10" pitchFamily="34" charset="0"/>
              </a:rPr>
              <a:t>i</a:t>
            </a:r>
            <a:r>
              <a:rPr lang="en-US" altLang="en-US" baseline="-25000"/>
              <a:t> </a:t>
            </a:r>
            <a:r>
              <a:rPr lang="en-US" altLang="en-US"/>
              <a:t>with</a:t>
            </a:r>
            <a:r>
              <a:rPr lang="en-US" altLang="en-US" baseline="-25000"/>
              <a:t> </a:t>
            </a:r>
            <a:r>
              <a:rPr lang="en-US" altLang="en-US">
                <a:latin typeface="cmmi10" pitchFamily="34" charset="0"/>
              </a:rPr>
              <a:t>x</a:t>
            </a:r>
            <a:r>
              <a:rPr lang="en-US" altLang="en-US" baseline="-25000">
                <a:latin typeface="cmmi10" pitchFamily="34" charset="0"/>
              </a:rPr>
              <a:t>j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E0B21BB-E7CC-DF04-87C6-96E63EB3029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12876"/>
            <a:ext cx="8002588" cy="4752975"/>
          </a:xfrm>
        </p:spPr>
        <p:txBody>
          <a:bodyPr/>
          <a:lstStyle/>
          <a:p>
            <a:r>
              <a:rPr lang="en-US" altLang="en-US" sz="2400"/>
              <a:t>Solve equation </a:t>
            </a:r>
            <a:r>
              <a:rPr lang="en-US" altLang="en-US" sz="2400">
                <a:latin typeface="cmmi10" pitchFamily="34" charset="0"/>
              </a:rPr>
              <a:t>i</a:t>
            </a:r>
            <a:r>
              <a:rPr lang="en-US" altLang="en-US" sz="2400"/>
              <a:t> for </a:t>
            </a:r>
            <a:r>
              <a:rPr lang="en-US" altLang="en-US" sz="2400">
                <a:latin typeface="cmmi10" pitchFamily="34" charset="0"/>
              </a:rPr>
              <a:t>x</a:t>
            </a:r>
            <a:r>
              <a:rPr lang="en-US" altLang="en-US" sz="2400" baseline="-25000">
                <a:latin typeface="cmmi10" pitchFamily="34" charset="0"/>
              </a:rPr>
              <a:t>j</a:t>
            </a:r>
            <a:r>
              <a:rPr lang="en-US" altLang="en-US" sz="240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From: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To: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/>
              <a:t>Swap </a:t>
            </a:r>
            <a:r>
              <a:rPr lang="en-US" altLang="en-US" sz="2400">
                <a:latin typeface="cmmi10" pitchFamily="34" charset="0"/>
              </a:rPr>
              <a:t>x</a:t>
            </a:r>
            <a:r>
              <a:rPr lang="en-US" altLang="en-US" sz="2400" baseline="-25000">
                <a:latin typeface="cmmi10" pitchFamily="34" charset="0"/>
              </a:rPr>
              <a:t>i</a:t>
            </a:r>
            <a:r>
              <a:rPr lang="en-US" altLang="en-US" sz="2400"/>
              <a:t> and </a:t>
            </a:r>
            <a:r>
              <a:rPr lang="en-US" altLang="en-US" sz="2400">
                <a:latin typeface="cmmi10" pitchFamily="34" charset="0"/>
              </a:rPr>
              <a:t>x</a:t>
            </a:r>
            <a:r>
              <a:rPr lang="en-US" altLang="en-US" sz="2400" baseline="-25000">
                <a:latin typeface="cmmi10" pitchFamily="34" charset="0"/>
              </a:rPr>
              <a:t>j</a:t>
            </a:r>
            <a:r>
              <a:rPr lang="en-US" altLang="en-US" sz="2400"/>
              <a:t>, and update the </a:t>
            </a:r>
            <a:r>
              <a:rPr lang="en-US" altLang="en-US" sz="2400">
                <a:latin typeface="cmmi10" pitchFamily="34" charset="0"/>
              </a:rPr>
              <a:t>i</a:t>
            </a:r>
            <a:r>
              <a:rPr lang="en-US" altLang="en-US" sz="2400"/>
              <a:t>-th row accordingly.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From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To:</a:t>
            </a:r>
          </a:p>
        </p:txBody>
      </p:sp>
      <p:pic>
        <p:nvPicPr>
          <p:cNvPr id="116742" name="Picture 6">
            <a:extLst>
              <a:ext uri="{FF2B5EF4-FFF2-40B4-BE49-F238E27FC236}">
                <a16:creationId xmlns:a16="http://schemas.microsoft.com/office/drawing/2014/main" id="{3DFB1256-5D1F-4C59-8677-86F6DCB41EA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6" y="1989138"/>
            <a:ext cx="2735263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pic>
        <p:nvPicPr>
          <p:cNvPr id="116744" name="Picture 8">
            <a:extLst>
              <a:ext uri="{FF2B5EF4-FFF2-40B4-BE49-F238E27FC236}">
                <a16:creationId xmlns:a16="http://schemas.microsoft.com/office/drawing/2014/main" id="{445F6CEB-0AD0-007F-5483-08811EAD20D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6" y="2860675"/>
            <a:ext cx="25193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graphicFrame>
        <p:nvGraphicFramePr>
          <p:cNvPr id="116763" name="Group 27">
            <a:extLst>
              <a:ext uri="{FF2B5EF4-FFF2-40B4-BE49-F238E27FC236}">
                <a16:creationId xmlns:a16="http://schemas.microsoft.com/office/drawing/2014/main" id="{829CB8B1-29C3-CD2F-BF0D-D4E4E77B0B3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008439" y="4508501"/>
          <a:ext cx="3671887" cy="576263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7275955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45704343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91064782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05248242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871873661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ij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618424"/>
                  </a:ext>
                </a:extLst>
              </a:tr>
            </a:tbl>
          </a:graphicData>
        </a:graphic>
      </p:graphicFrame>
      <p:graphicFrame>
        <p:nvGraphicFramePr>
          <p:cNvPr id="116780" name="Group 44">
            <a:extLst>
              <a:ext uri="{FF2B5EF4-FFF2-40B4-BE49-F238E27FC236}">
                <a16:creationId xmlns:a16="http://schemas.microsoft.com/office/drawing/2014/main" id="{08E2BC3C-0DED-2324-A1F1-48FDA25F83D9}"/>
              </a:ext>
            </a:extLst>
          </p:cNvPr>
          <p:cNvGraphicFramePr>
            <a:graphicFrameLocks noGrp="1"/>
          </p:cNvGraphicFramePr>
          <p:nvPr/>
        </p:nvGraphicFramePr>
        <p:xfrm>
          <a:off x="4008439" y="5300663"/>
          <a:ext cx="3671887" cy="932688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169674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162670723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423113315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05680340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953723398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i1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ij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ij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  <a:cs typeface="Times New Roman" panose="02020603050405020304" pitchFamily="18" charset="0"/>
                        </a:rPr>
                        <a:t>ij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64234"/>
                  </a:ext>
                </a:extLst>
              </a:tr>
            </a:tbl>
          </a:graphicData>
        </a:graphic>
      </p:graphicFrame>
      <p:grpSp>
        <p:nvGrpSpPr>
          <p:cNvPr id="116785" name="Group 49">
            <a:extLst>
              <a:ext uri="{FF2B5EF4-FFF2-40B4-BE49-F238E27FC236}">
                <a16:creationId xmlns:a16="http://schemas.microsoft.com/office/drawing/2014/main" id="{5F4AE704-1B24-EBCE-512F-A1086172ACEC}"/>
              </a:ext>
            </a:extLst>
          </p:cNvPr>
          <p:cNvGrpSpPr>
            <a:grpSpLocks/>
          </p:cNvGrpSpPr>
          <p:nvPr/>
        </p:nvGrpSpPr>
        <p:grpSpPr bwMode="auto">
          <a:xfrm>
            <a:off x="4195763" y="5805489"/>
            <a:ext cx="3268662" cy="52387"/>
            <a:chOff x="1637" y="3657"/>
            <a:chExt cx="2059" cy="33"/>
          </a:xfrm>
        </p:grpSpPr>
        <p:sp>
          <p:nvSpPr>
            <p:cNvPr id="116781" name="Line 45">
              <a:extLst>
                <a:ext uri="{FF2B5EF4-FFF2-40B4-BE49-F238E27FC236}">
                  <a16:creationId xmlns:a16="http://schemas.microsoft.com/office/drawing/2014/main" id="{345FE7A6-CE4A-046F-969E-DCFD35246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369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782" name="Line 46">
              <a:extLst>
                <a:ext uri="{FF2B5EF4-FFF2-40B4-BE49-F238E27FC236}">
                  <a16:creationId xmlns:a16="http://schemas.microsoft.com/office/drawing/2014/main" id="{BBA0805A-760C-2B1E-A5F0-228584C28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65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783" name="Line 47">
              <a:extLst>
                <a:ext uri="{FF2B5EF4-FFF2-40B4-BE49-F238E27FC236}">
                  <a16:creationId xmlns:a16="http://schemas.microsoft.com/office/drawing/2014/main" id="{5F27663F-3437-4960-0319-58C62C8D0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65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Rectangle 17">
            <a:extLst>
              <a:ext uri="{FF2B5EF4-FFF2-40B4-BE49-F238E27FC236}">
                <a16:creationId xmlns:a16="http://schemas.microsoft.com/office/drawing/2014/main" id="{15796D2A-1A0B-349F-0EF6-F49602091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9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9F4A0177-3484-EBB9-E7EA-964865653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Pivoting </a:t>
            </a:r>
            <a:r>
              <a:rPr lang="en-US" altLang="en-US">
                <a:latin typeface="cmmi10" pitchFamily="34" charset="0"/>
              </a:rPr>
              <a:t>x</a:t>
            </a:r>
            <a:r>
              <a:rPr lang="en-US" altLang="en-US" baseline="-25000">
                <a:latin typeface="cmmi10" pitchFamily="34" charset="0"/>
              </a:rPr>
              <a:t>i </a:t>
            </a:r>
            <a:r>
              <a:rPr lang="en-US" altLang="en-US"/>
              <a:t>with</a:t>
            </a:r>
            <a:r>
              <a:rPr lang="en-US" altLang="en-US" baseline="-25000"/>
              <a:t> </a:t>
            </a:r>
            <a:r>
              <a:rPr lang="en-US" altLang="en-US">
                <a:latin typeface="cmmi10" pitchFamily="34" charset="0"/>
              </a:rPr>
              <a:t>x</a:t>
            </a:r>
            <a:r>
              <a:rPr lang="en-US" altLang="en-US" baseline="-25000">
                <a:latin typeface="cmmi10" pitchFamily="34" charset="0"/>
              </a:rPr>
              <a:t>j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8EA66D76-CD52-EB7A-FEAC-49F32EE03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Update all other rows:</a:t>
            </a:r>
          </a:p>
          <a:p>
            <a:pPr lvl="1"/>
            <a:r>
              <a:rPr lang="en-US" altLang="en-US"/>
              <a:t>Replace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altLang="en-US" baseline="-25000">
                <a:solidFill>
                  <a:schemeClr val="tx1"/>
                </a:solidFill>
                <a:latin typeface="cmmi10" pitchFamily="34" charset="0"/>
              </a:rPr>
              <a:t>j</a:t>
            </a:r>
            <a:r>
              <a:rPr lang="en-US" altLang="en-US" baseline="-25000">
                <a:solidFill>
                  <a:schemeClr val="tx1"/>
                </a:solidFill>
              </a:rPr>
              <a:t> </a:t>
            </a:r>
            <a:r>
              <a:rPr lang="en-US" altLang="en-US">
                <a:latin typeface="cmmi10" pitchFamily="34" charset="0"/>
              </a:rPr>
              <a:t> </a:t>
            </a:r>
            <a:r>
              <a:rPr lang="en-US" altLang="en-US"/>
              <a:t>with its equivalent obtained from row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i</a:t>
            </a:r>
            <a:r>
              <a:rPr lang="en-US" altLang="en-US"/>
              <a:t>:</a:t>
            </a:r>
          </a:p>
        </p:txBody>
      </p:sp>
      <p:pic>
        <p:nvPicPr>
          <p:cNvPr id="117766" name="Picture 6">
            <a:extLst>
              <a:ext uri="{FF2B5EF4-FFF2-40B4-BE49-F238E27FC236}">
                <a16:creationId xmlns:a16="http://schemas.microsoft.com/office/drawing/2014/main" id="{4F9D2B45-F5B7-20E1-0026-1DFAD21E36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3573464"/>
            <a:ext cx="2519362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3741D414-EC70-5320-55F8-0CB87DAEC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564CAAC1-104F-2AC1-A8C4-0259D20EA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Pivoting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1" name="Rectangle 3">
                <a:extLst>
                  <a:ext uri="{FF2B5EF4-FFF2-40B4-BE49-F238E27FC236}">
                    <a16:creationId xmlns:a16="http://schemas.microsoft.com/office/drawing/2014/main" id="{180F76D4-F244-0779-2B3F-D53A5C9D26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Update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/>
                  <a:t>as follows: </a:t>
                </a:r>
              </a:p>
              <a:p>
                <a:r>
                  <a:rPr lang="en-US" altLang="en-US" dirty="0"/>
                  <a:t>Increase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x</a:t>
                </a:r>
                <a:r>
                  <a:rPr lang="en-US" altLang="en-US" baseline="-25000" dirty="0" err="1">
                    <a:solidFill>
                      <a:schemeClr val="tx1"/>
                    </a:solidFill>
                    <a:latin typeface="cmmi10" pitchFamily="34" charset="0"/>
                  </a:rPr>
                  <a:t>j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altLang="en-US" dirty="0"/>
                  <a:t> by </a:t>
                </a:r>
                <a:endParaRPr lang="en-US" altLang="en-US" baseline="-25000" dirty="0">
                  <a:solidFill>
                    <a:schemeClr val="tx1"/>
                  </a:solidFill>
                  <a:latin typeface="cmmi10" pitchFamily="34" charset="0"/>
                </a:endParaRPr>
              </a:p>
              <a:p>
                <a:pPr lvl="1"/>
                <a:r>
                  <a:rPr lang="en-US" altLang="en-US" dirty="0"/>
                  <a:t>Now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cmmi10" pitchFamily="34" charset="0"/>
                  </a:rPr>
                  <a:t>x</a:t>
                </a:r>
                <a:r>
                  <a:rPr lang="en-US" altLang="en-US" baseline="-25000" dirty="0" err="1">
                    <a:solidFill>
                      <a:schemeClr val="tx1"/>
                    </a:solidFill>
                    <a:latin typeface="cmmi10" pitchFamily="34" charset="0"/>
                  </a:rPr>
                  <a:t>j</a:t>
                </a:r>
                <a:r>
                  <a:rPr lang="en-US" altLang="en-US" dirty="0"/>
                  <a:t> is a basic variable: it can violate its bounds.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Update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altLang="en-US" dirty="0">
                    <a:solidFill>
                      <a:schemeClr val="tx1"/>
                    </a:solidFill>
                    <a:latin typeface="cmmi10" pitchFamily="34" charset="0"/>
                  </a:rPr>
                  <a:t>x</a:t>
                </a:r>
                <a:r>
                  <a:rPr lang="en-US" altLang="en-US" baseline="-25000" dirty="0">
                    <a:solidFill>
                      <a:schemeClr val="tx1"/>
                    </a:solidFill>
                    <a:latin typeface="cmmi10" pitchFamily="34" charset="0"/>
                  </a:rPr>
                  <a:t>i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altLang="en-US" dirty="0"/>
                  <a:t> accordingly</a:t>
                </a:r>
              </a:p>
              <a:p>
                <a:pPr lvl="1"/>
                <a:r>
                  <a:rPr lang="en-US" altLang="en-US" dirty="0"/>
                  <a:t>Q: What is now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altLang="en-US" sz="2800" dirty="0">
                    <a:latin typeface="cmmi10" pitchFamily="34" charset="0"/>
                  </a:rPr>
                  <a:t>x</a:t>
                </a:r>
                <a:r>
                  <a:rPr lang="en-US" altLang="en-US" sz="2800" baseline="-25000" dirty="0">
                    <a:latin typeface="cmmi10" pitchFamily="34" charset="0"/>
                  </a:rPr>
                  <a:t>i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altLang="en-US" dirty="0"/>
                  <a:t> ?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Update </a:t>
                </a:r>
                <a:r>
                  <a:rPr lang="en-US" altLang="en-US" dirty="0">
                    <a:solidFill>
                      <a:schemeClr val="tx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</a:t>
                </a:r>
                <a:r>
                  <a:rPr lang="en-US" altLang="en-US" dirty="0"/>
                  <a:t> for all other basic (dependent) variables.</a:t>
                </a:r>
              </a:p>
              <a:p>
                <a:endParaRPr lang="en-US" altLang="en-US" baseline="-25000" dirty="0"/>
              </a:p>
            </p:txBody>
          </p:sp>
        </mc:Choice>
        <mc:Fallback xmlns="">
          <p:sp>
            <p:nvSpPr>
              <p:cNvPr id="114691" name="Rectangle 3">
                <a:extLst>
                  <a:ext uri="{FF2B5EF4-FFF2-40B4-BE49-F238E27FC236}">
                    <a16:creationId xmlns:a16="http://schemas.microsoft.com/office/drawing/2014/main" id="{180F76D4-F244-0779-2B3F-D53A5C9D2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693" name="Picture 5">
            <a:extLst>
              <a:ext uri="{FF2B5EF4-FFF2-40B4-BE49-F238E27FC236}">
                <a16:creationId xmlns:a16="http://schemas.microsoft.com/office/drawing/2014/main" id="{46D3B1D7-9FEB-524D-67E4-7C72F2530F0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742" y="2224756"/>
            <a:ext cx="15748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0E5FECCB-E110-6626-6184-0E1A8763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327270B3-3B69-99DB-6FA7-3C145FD2D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49286994-28DD-A85E-E374-C42F609D6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Recall the tableau and constraints in our example: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Initially </a:t>
            </a:r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r>
              <a:rPr lang="en-US" altLang="en-US"/>
              <a:t> assigns </a:t>
            </a:r>
            <a:r>
              <a:rPr lang="en-US" altLang="en-US">
                <a:solidFill>
                  <a:schemeClr val="tx1"/>
                </a:solidFill>
              </a:rPr>
              <a:t>0</a:t>
            </a:r>
            <a:r>
              <a:rPr lang="en-US" altLang="en-US"/>
              <a:t> to all variables</a:t>
            </a:r>
          </a:p>
          <a:p>
            <a:r>
              <a:rPr lang="en-US" altLang="en-US"/>
              <a:t>Bounds of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s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s</a:t>
            </a:r>
            <a:r>
              <a:rPr lang="en-US" altLang="en-US" baseline="-25000">
                <a:solidFill>
                  <a:schemeClr val="tx1"/>
                </a:solidFill>
              </a:rPr>
              <a:t>3</a:t>
            </a:r>
            <a:r>
              <a:rPr lang="en-US" altLang="en-US"/>
              <a:t> are violated</a:t>
            </a:r>
          </a:p>
        </p:txBody>
      </p:sp>
      <p:pic>
        <p:nvPicPr>
          <p:cNvPr id="119812" name="Picture 4">
            <a:extLst>
              <a:ext uri="{FF2B5EF4-FFF2-40B4-BE49-F238E27FC236}">
                <a16:creationId xmlns:a16="http://schemas.microsoft.com/office/drawing/2014/main" id="{832E4B3A-838A-C223-A0D9-70AB8846421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2359744"/>
            <a:ext cx="43688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FD02720B-BC11-6E94-B141-D6E75E2CE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CF7D-86E2-C9A8-849D-B07F5DD5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refinement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4C9BD-A979-D631-872F-769AE05E5E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𝐴𝑑𝑑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𝐴𝑑𝑑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not sufficient to prove the validity, we can add additional constraints, e.g.,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𝐴𝑑𝑑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𝐴𝑑𝑑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:endParaRPr lang="en-IN" b="0" dirty="0"/>
              </a:p>
              <a:p>
                <a:r>
                  <a:rPr lang="en-IN" dirty="0"/>
                  <a:t>In the worst case, we can add all the axioms of Add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4C9BD-A979-D631-872F-769AE05E5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136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77DE1AE3-743F-B910-8B40-F0F3BF189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C38A0133-A552-EB49-924B-EA5B49F3C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Recall the tableau and constraints in our example: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We will solve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s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altLang="en-US"/>
              <a:t> is a </a:t>
            </a:r>
            <a:r>
              <a:rPr lang="en-US" altLang="en-US">
                <a:solidFill>
                  <a:schemeClr val="accent1"/>
                </a:solidFill>
              </a:rPr>
              <a:t>suitable</a:t>
            </a:r>
            <a:r>
              <a:rPr lang="en-US" altLang="en-US"/>
              <a:t> nonbasic variable for pivoting</a:t>
            </a:r>
          </a:p>
          <a:p>
            <a:pPr lvl="1"/>
            <a:r>
              <a:rPr lang="en-US" altLang="en-US"/>
              <a:t>It has no upper bound</a:t>
            </a:r>
          </a:p>
          <a:p>
            <a:r>
              <a:rPr lang="en-US" altLang="en-US"/>
              <a:t>So now we pivot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s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/>
              <a:t> with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x</a:t>
            </a:r>
          </a:p>
        </p:txBody>
      </p:sp>
      <p:pic>
        <p:nvPicPr>
          <p:cNvPr id="120836" name="Picture 4">
            <a:extLst>
              <a:ext uri="{FF2B5EF4-FFF2-40B4-BE49-F238E27FC236}">
                <a16:creationId xmlns:a16="http://schemas.microsoft.com/office/drawing/2014/main" id="{DAF627D0-1F5E-2741-EF7F-0DAE23554CF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2399073"/>
            <a:ext cx="43688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9C5BBD4A-0398-C047-A957-38FEBC2A7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454CC733-AD2D-F54F-A778-3E230D1CA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F7C855F6-2946-5E03-86AC-2F05E160C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Recall the tableau and constraints in our example: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Solve 1</a:t>
            </a:r>
            <a:r>
              <a:rPr lang="en-US" altLang="en-US" baseline="30000"/>
              <a:t>st</a:t>
            </a:r>
            <a:r>
              <a:rPr lang="en-US" altLang="en-US"/>
              <a:t> row for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altLang="en-US"/>
              <a:t>: </a:t>
            </a:r>
          </a:p>
          <a:p>
            <a:r>
              <a:rPr lang="en-US" altLang="en-US"/>
              <a:t>Replace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altLang="en-US"/>
              <a:t> with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s</a:t>
            </a:r>
            <a:r>
              <a:rPr lang="en-US" altLang="en-US" baseline="-25000">
                <a:solidFill>
                  <a:schemeClr val="tx1"/>
                </a:solidFill>
                <a:latin typeface="cmmi10" pitchFamily="34" charset="0"/>
              </a:rPr>
              <a:t>1</a:t>
            </a:r>
            <a:r>
              <a:rPr lang="en-US" altLang="en-US"/>
              <a:t> in other rows: </a:t>
            </a:r>
          </a:p>
        </p:txBody>
      </p:sp>
      <p:pic>
        <p:nvPicPr>
          <p:cNvPr id="121860" name="Picture 4">
            <a:extLst>
              <a:ext uri="{FF2B5EF4-FFF2-40B4-BE49-F238E27FC236}">
                <a16:creationId xmlns:a16="http://schemas.microsoft.com/office/drawing/2014/main" id="{7AFB9209-C1B6-383E-7CD2-44EE533FBA3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2349908"/>
            <a:ext cx="43688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61" name="Picture 5">
            <a:extLst>
              <a:ext uri="{FF2B5EF4-FFF2-40B4-BE49-F238E27FC236}">
                <a16:creationId xmlns:a16="http://schemas.microsoft.com/office/drawing/2014/main" id="{7F25D914-7933-A5D3-4AFF-87A88AB7F70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8" y="4014584"/>
            <a:ext cx="314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62" name="Picture 6">
            <a:extLst>
              <a:ext uri="{FF2B5EF4-FFF2-40B4-BE49-F238E27FC236}">
                <a16:creationId xmlns:a16="http://schemas.microsoft.com/office/drawing/2014/main" id="{8451E09D-3FDC-6BDE-C4C5-27895CD17303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3" y="4941888"/>
            <a:ext cx="43434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63" name="Picture 7">
            <a:extLst>
              <a:ext uri="{FF2B5EF4-FFF2-40B4-BE49-F238E27FC236}">
                <a16:creationId xmlns:a16="http://schemas.microsoft.com/office/drawing/2014/main" id="{83B2ADEF-EE3F-01E9-765B-0114E0C7C6B2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589588"/>
            <a:ext cx="45974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3ED1ADF0-D89C-D275-8FAD-E900C4FE9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1D2AABE2-3FE7-0D99-4076-E43E4BFF3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D3D7ADC5-3551-4FF8-BBF3-5E614CD9A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new state: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Solve 1</a:t>
            </a:r>
            <a:r>
              <a:rPr lang="en-US" altLang="en-US" baseline="30000"/>
              <a:t>st</a:t>
            </a:r>
            <a:r>
              <a:rPr lang="en-US" altLang="en-US"/>
              <a:t> row for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altLang="en-US"/>
              <a:t>: </a:t>
            </a:r>
          </a:p>
          <a:p>
            <a:r>
              <a:rPr lang="en-US" altLang="en-US"/>
              <a:t>Replace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altLang="en-US"/>
              <a:t> with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s</a:t>
            </a:r>
            <a:r>
              <a:rPr lang="en-US" altLang="en-US" baseline="-25000">
                <a:solidFill>
                  <a:schemeClr val="tx1"/>
                </a:solidFill>
                <a:latin typeface="cmmi10" pitchFamily="34" charset="0"/>
              </a:rPr>
              <a:t>1</a:t>
            </a:r>
            <a:r>
              <a:rPr lang="en-US" altLang="en-US"/>
              <a:t> in other rows: </a:t>
            </a:r>
          </a:p>
        </p:txBody>
      </p:sp>
      <p:pic>
        <p:nvPicPr>
          <p:cNvPr id="123909" name="Picture 5">
            <a:extLst>
              <a:ext uri="{FF2B5EF4-FFF2-40B4-BE49-F238E27FC236}">
                <a16:creationId xmlns:a16="http://schemas.microsoft.com/office/drawing/2014/main" id="{53E9AFDF-7261-630C-1919-42F05238584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8" y="3965424"/>
            <a:ext cx="314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910" name="Picture 6">
            <a:extLst>
              <a:ext uri="{FF2B5EF4-FFF2-40B4-BE49-F238E27FC236}">
                <a16:creationId xmlns:a16="http://schemas.microsoft.com/office/drawing/2014/main" id="{C76A4D6A-1E90-AFF3-35A8-F6BA277BE58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3" y="4941888"/>
            <a:ext cx="43434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911" name="Picture 7">
            <a:extLst>
              <a:ext uri="{FF2B5EF4-FFF2-40B4-BE49-F238E27FC236}">
                <a16:creationId xmlns:a16="http://schemas.microsoft.com/office/drawing/2014/main" id="{83332923-3075-13B6-AD8A-0B01C87EB340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589588"/>
            <a:ext cx="45974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915" name="Picture 11">
            <a:extLst>
              <a:ext uri="{FF2B5EF4-FFF2-40B4-BE49-F238E27FC236}">
                <a16:creationId xmlns:a16="http://schemas.microsoft.com/office/drawing/2014/main" id="{249BB2F0-2315-4953-9599-90748FB403C1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2235405"/>
            <a:ext cx="43688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B7462859-B705-30A2-B144-AD750F601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D0046F13-0493-F6DB-C217-4A7BC68A0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C5ACDB2-0582-9DB6-67ED-F9C864E31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new state: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What about the </a:t>
            </a:r>
            <a:r>
              <a:rPr lang="en-US" altLang="en-US">
                <a:solidFill>
                  <a:schemeClr val="accent1"/>
                </a:solidFill>
              </a:rPr>
              <a:t>assignment</a:t>
            </a:r>
            <a:r>
              <a:rPr lang="en-US" altLang="en-US"/>
              <a:t> ? </a:t>
            </a:r>
          </a:p>
          <a:p>
            <a:r>
              <a:rPr lang="en-US" altLang="en-US"/>
              <a:t>We should increase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altLang="en-US"/>
              <a:t> by </a:t>
            </a:r>
          </a:p>
          <a:p>
            <a:pPr lvl="1"/>
            <a:r>
              <a:rPr lang="en-US" altLang="en-US"/>
              <a:t>Hence, </a:t>
            </a:r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) = 0 + 2 = 2</a:t>
            </a:r>
            <a:r>
              <a:rPr lang="en-US" altLang="en-US"/>
              <a:t>  </a:t>
            </a:r>
          </a:p>
          <a:p>
            <a:pPr lvl="1"/>
            <a:r>
              <a:rPr lang="en-US" altLang="en-US"/>
              <a:t>Now </a:t>
            </a:r>
            <a:r>
              <a:rPr lang="en-US" altLang="en-US" sz="2800">
                <a:latin typeface="cmmi10" pitchFamily="34" charset="0"/>
              </a:rPr>
              <a:t>s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/>
              <a:t>is equal to its lower bound: </a:t>
            </a:r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sz="2800">
                <a:latin typeface="cmmi10" pitchFamily="34" charset="0"/>
              </a:rPr>
              <a:t>s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) = 2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Update all the others</a:t>
            </a:r>
          </a:p>
        </p:txBody>
      </p:sp>
      <p:pic>
        <p:nvPicPr>
          <p:cNvPr id="126983" name="Picture 7">
            <a:extLst>
              <a:ext uri="{FF2B5EF4-FFF2-40B4-BE49-F238E27FC236}">
                <a16:creationId xmlns:a16="http://schemas.microsoft.com/office/drawing/2014/main" id="{6C4034AB-1B42-3B8F-34D6-8609CF916E0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2127250"/>
            <a:ext cx="43688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985" name="Picture 9">
            <a:extLst>
              <a:ext uri="{FF2B5EF4-FFF2-40B4-BE49-F238E27FC236}">
                <a16:creationId xmlns:a16="http://schemas.microsoft.com/office/drawing/2014/main" id="{910856B2-CFFE-CAB2-E58E-ACA2149D442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88" y="4361682"/>
            <a:ext cx="1549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A0DB1371-5C4B-DE36-C109-E66D8518F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20B781A-2498-3FB6-C80B-0F1326525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30E86665-12BE-DBBE-5A61-1B98F00F6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412876"/>
            <a:ext cx="8229600" cy="4752975"/>
          </a:xfrm>
        </p:spPr>
        <p:txBody>
          <a:bodyPr/>
          <a:lstStyle/>
          <a:p>
            <a:r>
              <a:rPr lang="en-US" altLang="en-US"/>
              <a:t>The new state: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Now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s</a:t>
            </a:r>
            <a:r>
              <a:rPr lang="en-US" altLang="en-US" baseline="-25000">
                <a:solidFill>
                  <a:schemeClr val="tx1"/>
                </a:solidFill>
              </a:rPr>
              <a:t>3</a:t>
            </a:r>
            <a:r>
              <a:rPr lang="en-US" altLang="en-US"/>
              <a:t> violates its lower bound</a:t>
            </a:r>
          </a:p>
          <a:p>
            <a:r>
              <a:rPr lang="en-US" altLang="en-US"/>
              <a:t>Which nonbasic variable is suitable for pivoting ? </a:t>
            </a:r>
          </a:p>
          <a:p>
            <a:pPr lvl="1"/>
            <a:r>
              <a:rPr lang="en-US" altLang="en-US"/>
              <a:t>That’s right…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y</a:t>
            </a:r>
          </a:p>
        </p:txBody>
      </p:sp>
      <p:pic>
        <p:nvPicPr>
          <p:cNvPr id="124936" name="Picture 8">
            <a:extLst>
              <a:ext uri="{FF2B5EF4-FFF2-40B4-BE49-F238E27FC236}">
                <a16:creationId xmlns:a16="http://schemas.microsoft.com/office/drawing/2014/main" id="{D349C16C-D037-1F75-9847-ACFB48239C1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2060575"/>
            <a:ext cx="612140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04948604-3D12-4155-B330-B8407848A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DA675741-16C9-887A-3BA9-B734390B3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02F7D82C-0F48-7AF9-64ED-B44789B60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412876"/>
            <a:ext cx="8229600" cy="4752975"/>
          </a:xfrm>
        </p:spPr>
        <p:txBody>
          <a:bodyPr/>
          <a:lstStyle/>
          <a:p>
            <a:r>
              <a:rPr lang="en-US" altLang="en-US"/>
              <a:t>The new state: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We should increase </a:t>
            </a:r>
            <a:r>
              <a:rPr lang="en-US" altLang="en-US">
                <a:solidFill>
                  <a:schemeClr val="tx1"/>
                </a:solidFill>
                <a:latin typeface="cmmi10" pitchFamily="34" charset="0"/>
              </a:rPr>
              <a:t>y</a:t>
            </a:r>
            <a:r>
              <a:rPr lang="en-US" altLang="en-US"/>
              <a:t> by </a:t>
            </a:r>
          </a:p>
        </p:txBody>
      </p:sp>
      <p:pic>
        <p:nvPicPr>
          <p:cNvPr id="128004" name="Picture 4">
            <a:extLst>
              <a:ext uri="{FF2B5EF4-FFF2-40B4-BE49-F238E27FC236}">
                <a16:creationId xmlns:a16="http://schemas.microsoft.com/office/drawing/2014/main" id="{79000FA0-EFCE-746A-D8AD-6CD1E33781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2060575"/>
            <a:ext cx="612140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005" name="Picture 5">
            <a:extLst>
              <a:ext uri="{FF2B5EF4-FFF2-40B4-BE49-F238E27FC236}">
                <a16:creationId xmlns:a16="http://schemas.microsoft.com/office/drawing/2014/main" id="{B0C211C6-CD30-63EA-C213-ECCE98D40EB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4221163"/>
            <a:ext cx="1955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F64D17E9-3555-5F14-1AF6-03CDB464E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108750EC-511F-FBD2-6BDB-968A2CAD9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4A6B3592-193C-0801-6CA5-80D2765DE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412876"/>
            <a:ext cx="8229600" cy="4752975"/>
          </a:xfrm>
        </p:spPr>
        <p:txBody>
          <a:bodyPr/>
          <a:lstStyle/>
          <a:p>
            <a:r>
              <a:rPr lang="en-US" altLang="en-US"/>
              <a:t>The final state: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All constraints are now satisfied</a:t>
            </a:r>
          </a:p>
        </p:txBody>
      </p:sp>
      <p:pic>
        <p:nvPicPr>
          <p:cNvPr id="129031" name="Picture 7">
            <a:extLst>
              <a:ext uri="{FF2B5EF4-FFF2-40B4-BE49-F238E27FC236}">
                <a16:creationId xmlns:a16="http://schemas.microsoft.com/office/drawing/2014/main" id="{F4192CDD-2672-122D-C675-85B8EEF1C49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2074863"/>
            <a:ext cx="612140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EE4803FA-4B2B-26DA-B8E0-AA59502B4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5D48-EEC1-0193-51DB-B0F1872D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B62F-F761-B110-3863-8F1CC518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Additional constraints make the uninterpreted function partially interpreted</a:t>
            </a:r>
          </a:p>
          <a:p>
            <a:endParaRPr lang="en-IN" dirty="0"/>
          </a:p>
          <a:p>
            <a:r>
              <a:rPr lang="en-US" dirty="0"/>
              <a:t>The reason we use uninterpreted functions is that they make the formula simpler, thus making it computationally feasible to find a solution</a:t>
            </a:r>
          </a:p>
          <a:p>
            <a:endParaRPr lang="en-IN" dirty="0"/>
          </a:p>
          <a:p>
            <a:r>
              <a:rPr lang="en-IN" dirty="0"/>
              <a:t>The goal of the abstract refinement is to find the right level of abstraction that is sufficient to validate the formula</a:t>
            </a:r>
          </a:p>
        </p:txBody>
      </p:sp>
    </p:spTree>
    <p:extLst>
      <p:ext uri="{BB962C8B-B14F-4D97-AF65-F5344CB8AC3E}">
        <p14:creationId xmlns:p14="http://schemas.microsoft.com/office/powerpoint/2010/main" val="145374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3162-8572-E3C4-F050-6F606E18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DCD6-BB71-FE59-1DAC-61208C8D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right level of abstraction can be discovered using a trial-and-error process</a:t>
            </a:r>
          </a:p>
          <a:p>
            <a:endParaRPr lang="en-IN" dirty="0"/>
          </a:p>
          <a:p>
            <a:r>
              <a:rPr lang="en-US" dirty="0"/>
              <a:t>This process is also called the abstraction-refinement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1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0B25-45FB-3174-2E9F-A046A6A1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refinement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A2B41-1EA9-6A11-73D7-BD01BACA8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Microsoft Himalaya" panose="01010100010101010101" pitchFamily="2" charset="0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ABSTRACTION_REFINEMENT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Input: Formula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𝜙</m:t>
                    </m:r>
                  </m:oMath>
                </a14:m>
                <a:endParaRPr lang="en-IN" sz="2400" b="0" dirty="0">
                  <a:latin typeface="+mj-lt"/>
                  <a:ea typeface="Microsoft Himalaya" panose="01010100010101010101" pitchFamily="2" charset="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Output: “Valid” if the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𝜙</m:t>
                    </m:r>
                  </m:oMath>
                </a14:m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 is valid; otherwise, “Invalid”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Microsoft Himalaya" panose="01010100010101010101" pitchFamily="2" charset="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Microsoft Himalaya" panose="01010100010101010101" pitchFamily="2" charset="0"/>
                            <a:cs typeface="Microsoft Himalaya" panose="01010100010101010101" pitchFamily="2" charset="0"/>
                          </a:rPr>
                          <m:t>𝜙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Microsoft Himalaya" panose="01010100010101010101" pitchFamily="2" charset="0"/>
                            <a:cs typeface="Microsoft Himalaya" panose="01010100010101010101" pitchFamily="2" charset="0"/>
                          </a:rPr>
                          <m:t>′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𝜏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𝜙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            //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𝜏</m:t>
                    </m:r>
                  </m:oMath>
                </a14:m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 is an abstraction function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𝜙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′</m:t>
                    </m:r>
                  </m:oMath>
                </a14:m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 is valid return “Valid”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𝜙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′</m:t>
                    </m:r>
                  </m:oMath>
                </a14:m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𝜙</m:t>
                    </m:r>
                  </m:oMath>
                </a14:m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 return “Invalid”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Refine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𝜙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′</m:t>
                    </m:r>
                  </m:oMath>
                </a14:m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 by adding more constraints. In the worst case, it can reach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𝜙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.</m:t>
                    </m:r>
                  </m:oMath>
                </a14:m>
                <a:endParaRPr lang="en-IN" sz="2400" dirty="0">
                  <a:latin typeface="+mj-lt"/>
                  <a:ea typeface="Microsoft Himalaya" panose="01010100010101010101" pitchFamily="2" charset="0"/>
                  <a:cs typeface="Microsoft Himalaya" panose="01010100010101010101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400" dirty="0">
                    <a:latin typeface="+mj-lt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Return to step 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A2B41-1EA9-6A11-73D7-BD01BACA8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2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FE11-1449-1FD1-1016-382F299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52C9-D9FA-0328-E2D7-39C3CCA3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We’ll see examples of abstraction refinement later </a:t>
            </a:r>
          </a:p>
        </p:txBody>
      </p:sp>
    </p:spTree>
    <p:extLst>
      <p:ext uri="{BB962C8B-B14F-4D97-AF65-F5344CB8AC3E}">
        <p14:creationId xmlns:p14="http://schemas.microsoft.com/office/powerpoint/2010/main" val="188423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7AF9-8C76-016C-6CF2-D3C7B09B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7A6B5-B67B-A735-8D97-73C19F9D2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933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left[ \begin{array}{cccc}&#10;a_{11} &amp; a_{12} &amp; \ldots &amp; a_{1k} \\&#10;a_{21} &amp; a_{22} &amp; \ldots &amp; a_{2k} \\&#10;\vdots &amp; \vdots &amp; \vdots &amp; \vdots \\&#10;a_{k1} &amp; a_{k2} &amp; \ldots &amp; a_{kk} \\&#10;\end{array} \right]&#10;\left[ \begin{array}{c}&#10;x_1 \\&#10;x_2 \\&#10;\vdots \\&#10;x_k \end{array} \right] = &#10;\left[ \begin{array}{c}&#10;b_1 \\&#10;b_2 \\&#10;\vdots \\&#10;b_k \end{array} \right]\] &#10;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83"/>
  <p:tag name="PICTUREFILESIZE" val="133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left( \begin{array}{ccc}&#10;1 &amp; 2 &amp; 1 \\&#10;0 &amp; 7 &amp; 6 \\&#10;0 &amp; -9 &amp; -12 \end{array} \right|&#10;\left.\begin{array}{c}&#10;6 \\&#10;15 \\&#10;-15 \end{array} \right) = &#10;\left( \begin{array}{c}&#10;x_1 \\&#10;x_2 \\&#10;x_3 \end{array} \right) \quad R2 += 2R1 \] &#10;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27"/>
  <p:tag name="PICTUREFILESIZE" val="138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\veq{\stackrel{\cdot}{=}}&#10;&#10;\begin{document}&#10;\[A\vec{x} \leq \vec{b},\quad \vec{x} \geq \vec{0}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70"/>
  <p:tag name="PICTUREFILESIZE" val="31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\veq{\stackrel{\cdot}{=}}&#10;&#10;\begin{document}&#10;\[\max \vec{c}\,\vec{x}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33"/>
  <p:tag name="PICTUREFILESIZE" val="15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\veq{\stackrel{\cdot}{=}}&#10;&#10;\begin{document}&#10;\[A\vec{x} \leq \vec{b}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169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vec{x} = x_1 ,\ldots, x_n  template TPT1  env TPENV1  fore 0  back 16777215  eqnno 8"/>
  <p:tag name="FILENAME" val="TP_tmp"/>
  <p:tag name="ORIGWIDTH" val="63"/>
  <p:tag name="PICTUREFILESIZE" val="200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um_i a_ix_i = 0  template TPT1  env TPENV1  fore 0  back 16777215  eqnno 1"/>
  <p:tag name="FILENAME" val="TP_tmp"/>
  <p:tag name="ORIGWIDTH" val="51"/>
  <p:tag name="PICTUREFILESIZE" val="23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\vec{x}=0 \quad \mbox{and} \quad \bigwedge_{i=1}^m l_i \leq s_i \leq u_i  template TPT1  env TPENV2  fore 0  back 16777215  eqnno 9"/>
  <p:tag name="FILENAME" val="TP_tmp"/>
  <p:tag name="ORIGWIDTH" val="133"/>
  <p:tag name="PICTUREFILESIZE" val="665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um_i a_ix_i \bowtie b_j  template TPT1  env TPENV1  fore 0  back 16777215  eqnno 1"/>
  <p:tag name="FILENAME" val="TP_tmp"/>
  <p:tag name="ORIGWIDTH" val="54"/>
  <p:tag name="PICTUREFILESIZE" val="290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um_i a_ix_i -s_j = 0  template TPT1  env TPENV1  fore 0  back 16777215  eqnno 1"/>
  <p:tag name="FILENAME" val="TP_tmp"/>
  <p:tag name="ORIGWIDTH" val="72"/>
  <p:tag name="PICTUREFILESIZE" val="299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owtie \in \{=,\leq,\geq\}  template TPT1  env TPENV1  fore 0  back 16777215  eqnno 2"/>
  <p:tag name="FILENAME" val="TP_tmp"/>
  <p:tag name="ORIGWIDTH" val="60"/>
  <p:tag name="PICTUREFILESIZE" val="20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left[ \begin{array}{cccc}&#10;a'_{11} &amp; a'_{12} &amp; \ldots &amp; a'_{1k} \\&#10;0 &amp; a'_{22} &amp; \ldots &amp; a'_{2k} \\&#10;\vdots &amp; \vdots &amp; \vdots &amp; \vdots \\&#10;0 &amp; 0 &amp; \ldots &amp; a'_{kk} \\&#10;\end{array} \right|&#10;\left. \begin{array}{c}&#10;b'_1 \\&#10;b'_2 \\&#10;\vdots \\&#10;b'_k \end{array} \right]\] &#10;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7"/>
  <p:tag name="PICTUREFILESIZE" val="1058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_j \bowtie b_j  template TPT1  env TPENV1  fore 0  back 16777215  eqnno 1"/>
  <p:tag name="FILENAME" val="TP_tmp"/>
  <p:tag name="ORIGWIDTH" val="30"/>
  <p:tag name="PICTUREFILESIZE" val="155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+y \geq 2   template TPT1  env TPENV1  fore 0  back 16777215  eqnno 3"/>
  <p:tag name="FILENAME" val="TP_tmp"/>
  <p:tag name="ORIGWIDTH" val="42"/>
  <p:tag name="PICTUREFILESIZE" val="169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+y-s_1  = 0  template TPT1  env TPENV1  fore 0  back 16777215  eqnno 4"/>
  <p:tag name="FILENAME" val="TP_tmp"/>
  <p:tag name="ORIGWIDTH" val="63"/>
  <p:tag name="PICTUREFILESIZE" val="179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_1  \geq 2  template TPT1  env TPENV1  fore 0  back 16777215  eqnno 5"/>
  <p:tag name="FILENAME" val="TP_tmp"/>
  <p:tag name="ORIGWIDTH" val="27"/>
  <p:tag name="PICTUREFILESIZE" val="116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egin{array}{rrrr}&#10;x&amp;+y &amp;\ge 2 &amp;  \\&#10;2x&amp;-y &amp;\ge 0 &amp; \\&#10;-x&amp;+2y &amp;\ge 1   &amp; \\&#10;\end{array}   template TPT1  env TPENV1  fore 0  back 16777215  eqnno 6"/>
  <p:tag name="FILENAME" val="TP_tmp"/>
  <p:tag name="ORIGWIDTH" val="67"/>
  <p:tag name="PICTUREFILESIZE" val="49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egin{array}{rrrll}&#10;x&amp;+y&amp;-s_1&amp;  = 0 &amp; \\&#10;2x&amp;-y&amp; -s_2&amp; =0 &amp; \\&#10;-x&amp;+2y&amp;-s_3&amp;=0 &amp; \\&#10;&amp;&amp;s_1 &amp; \ge 2 &amp;  \\&#10;&amp;&amp;s_2 &amp;\ge 0 &amp;   \\&#10;&amp;&amp;s_3 &amp;\ge 1 &amp;&#10;\end{array}        template TPT1  env TPENV1  fore 0  back 16777215  eqnno 7"/>
  <p:tag name="FILENAME" val="TP_tmp"/>
  <p:tag name="ORIGWIDTH" val="93"/>
  <p:tag name="PICTUREFILESIZE" val="1102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egin{array}{rrrr}&#10;x&amp;+y &amp;\ge 2 &amp;  \\&#10;2x&amp;-y &amp;\ge 0 &amp; \\&#10;-x&amp;+2y &amp;\ge 1   &amp; \\&#10;\end{array}   template TPT1  env TPENV1  fore 0  back 16777215  eqnno 6"/>
  <p:tag name="FILENAME" val="TP_tmp"/>
  <p:tag name="ORIGWIDTH" val="67"/>
  <p:tag name="PICTUREFILESIZE" val="490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\vec{x}=0 \quad \mbox{and} \quad \bigwedge_{i=1}^m l_i \leq s_i \leq u_i  template TPT1  env TPENV2  fore 0  back 16777215  eqnno 9"/>
  <p:tag name="FILENAME" val="TP_tmp"/>
  <p:tag name="ORIGWIDTH" val="133"/>
  <p:tag name="PICTUREFILESIZE" val="665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egin{array}{rrrll}&#10;x&amp;+y&amp;-s_1&amp;  = 0 &amp; \\&#10;2x&amp;-y&amp; -s_2&amp; =0 &amp; \\&#10;-x&amp;+2y&amp;-s_3&amp;=0 &amp; \\&#10;&amp;&amp;s_1 &amp; \ge 2 &amp;  \\&#10;&amp;&amp;s_2 &amp;\ge 0 &amp;   \\&#10;&amp;&amp;s_3 &amp;\ge 1 &amp;&#10;\end{array}        template TPT1  env TPENV1  fore 0  back 16777215  eqnno 7"/>
  <p:tag name="FILENAME" val="TP_tmp"/>
  <p:tag name="ORIGWIDTH" val="93"/>
  <p:tag name="PICTUREFILESIZE" val="1102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eft(\begin{array}{rrrrr}&#10; 1 &amp;  1 &amp; -1 &amp;  0 &amp;  0 \\&#10; 2 &amp; -1 &amp;  0 &amp; -1 &amp;  0 \\&#10;-1 &amp;  2 &amp;  0 &amp;  0 &amp; -1&#10;\end{array}\right)  template TPT2  env TPENV11  fore 0  back 16777215  eqnno 10"/>
  <p:tag name="FILENAME" val="TP_tmp"/>
  <p:tag name="ORIGWIDTH" val="244"/>
  <p:tag name="PICTUREFILESIZE" val="148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\[x_i = \frac{1}{a_{ii}'} (b_i' - \sum_{j=i+1}^k a_{ij}' x_j)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10"/>
  <p:tag name="PICTUREFILESIZE" val="70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eft(\begin{array}{rr}&#10; 1 &amp;  1   \\&#10; 2 &amp; -1  \\&#10;-1 &amp;  2 &#10;\end{array}\right)  template TPT2  env TPENV11  fore 0  back 16777215  eqnno 10"/>
  <p:tag name="FILENAME" val="TP_tmp"/>
  <p:tag name="ORIGWIDTH" val="110"/>
  <p:tag name="PICTUREFILESIZE" val="725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eft(\begin{array}{rrrrr}&#10; 1 &amp;  1 &amp; -1 &amp;  0 &amp;  0 \\&#10; 2 &amp; -1 &amp;  0 &amp; -1 &amp;  0 \\&#10;-1 &amp;  2 &amp;  0 &amp;  0 &amp; -1&#10;\end{array}\right)  template TPT2  env TPENV11  fore 0  back 16777215  eqnno 10"/>
  <p:tag name="FILENAME" val="TP_tmp"/>
  <p:tag name="ORIGWIDTH" val="244"/>
  <p:tag name="PICTUREFILESIZE" val="148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eft(\begin{array}{rr}&#10; 1 &amp;  1   \\&#10; 2 &amp; -1  \\&#10;-1 &amp;  2 &#10;\end{array}\right)  template TPT2  env TPENV11  fore 0  back 16777215  eqnno 10"/>
  <p:tag name="FILENAME" val="TP_tmp"/>
  <p:tag name="ORIGWIDTH" val="110"/>
  <p:tag name="PICTUREFILESIZE" val="725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igwedge_{x_i \in \mathcal B} \Big( x_i = \sum_{x_j \in \mathcal N} a_{ij} x_j \Big)   template TPT1  env TPENV2  fore 0  back 16777215  eqnno 1"/>
  <p:tag name="FILENAME" val="TP_tmp"/>
  <p:tag name="ORIGWIDTH" val="98"/>
  <p:tag name="PICTUREFILESIZE" val="755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\[A\vec{x} = 0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09"/>
  <p:tag name="BOXFONT" val="10"/>
  <p:tag name="BOXWRAP" val="False"/>
  <p:tag name="WORKAROUNDTRANSPARENCYBUG" val="False"/>
  <p:tag name="ALLOWFONTSUBSTITUTION" val="False"/>
  <p:tag name="BITMAPFORMAT" val="pngmono"/>
  <p:tag name="ORIGWIDTH" val="31"/>
  <p:tag name="PICTUREFILESIZE" val="122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\vec{x} = 0  template TPT1  env TPENV1  fore 0  back 16777215  eqnno 2"/>
  <p:tag name="FILENAME" val="TP_tmp"/>
  <p:tag name="ORIGWIDTH" val="32"/>
  <p:tag name="PICTUREFILESIZE" val="123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i = a_{ij}x_j + \sum_{k\neq j}a_{ik}x_k  template TPT1  env TPENV2  fore 0  back 16777215  eqnno 3"/>
  <p:tag name="FILENAME" val="TP_tmp"/>
  <p:tag name="ORIGWIDTH" val="96"/>
  <p:tag name="PICTUREFILESIZE" val="547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j = \frac{x_i}{a_{ij}} - \sum_{k\neq j}\frac{a_{ik}}{a_{ij}}x_k  template TPT1  env TPENV2  fore 0  back 16777215  eqnno 3"/>
  <p:tag name="FILENAME" val="TP_tmp"/>
  <p:tag name="ORIGWIDTH" val="92"/>
  <p:tag name="PICTUREFILESIZE" val="665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j = \frac{x_i}{a_{ij}} - \sum_{k\neq j}\frac{a_{ik}}{a_{ij}}x_k  template TPT1  env TPENV2  fore 0  back 16777215  eqnno 3"/>
  <p:tag name="FILENAME" val="TP_tmp"/>
  <p:tag name="ORIGWIDTH" val="92"/>
  <p:tag name="PICTUREFILESIZE" val="665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theta = \frac{l_i - \alpha(x_i)}{a_{ij}}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34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left( \begin{array}{ccc}&#10;1 &amp; 2 &amp; 1 \\&#10;-2 &amp; 3 &amp; 4 \\&#10;4 &amp; -1 &amp; -8 \end{array} \right)&#10;\left( \begin{array}{c}&#10;x_1 \\&#10;x_2 \\&#10;x_3 \end{array} \right) = &#10;\left( \begin{array}{c}&#10;6 \\&#10;3 \\&#10;9 \end{array} \right)\] &#10;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65"/>
  <p:tag name="PICTUREFILESIZE" val="120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&#10;\begin{tabular}{p{4cm}p{2cm}}&#10;$\begin{array}{c||r|r}&#10;    &amp;  x &amp;  y \\ \hline \hline&#10;s_1 &amp;  1 &amp;  1 \\ \hline&#10;s_2 &amp;  2 &amp; -1 \\ \hline&#10;s_3 &amp; -1 &amp;  2&#10;\end{array}$ &amp;&#10;$\begin{array}{ccc}&#10;2 &amp;\le&amp; s_1 \\&#10;0 &amp;\le&amp; s_2 \\&#10;1 &amp;\le&amp; s_3&#10;\end{array}$&#10;\end{tabular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2"/>
  <p:tag name="PICTUREFILESIZE" val="969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&#10;\begin{tabular}{p{4cm}p{2cm}}&#10;$\begin{array}{c||r|r}&#10;    &amp;  x &amp;  y \\ \hline \hline&#10;s_1 &amp;  1 &amp;  1 \\ \hline&#10;s_2 &amp;  2 &amp; -1 \\ \hline&#10;s_3 &amp; -1 &amp;  2&#10;\end{array}$ &amp;&#10;$\begin{array}{ccc}&#10;2 &amp;\le&amp; s_1 \\&#10;0 &amp;\le&amp; s_2 \\&#10;1 &amp;\le&amp; s_3&#10;\end{array}$&#10;\end{tabular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2"/>
  <p:tag name="PICTUREFILESIZE" val="969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&#10;\begin{tabular}{p{4cm}p{2cm}}&#10;$\begin{array}{c||r|r}&#10;    &amp;  x &amp;  y \\ \hline \hline&#10;s_1 &amp;  1 &amp;  1 \\ \hline&#10;s_2 &amp;  2 &amp; -1 \\ \hline&#10;s_3 &amp; -1 &amp;  2&#10;\end{array}$ &amp;&#10;$\begin{array}{ccc}&#10;2 &amp;\le&amp; s_1 \\&#10;0 &amp;\le&amp; s_2 \\&#10;1 &amp;\le&amp; s_3&#10;\end{array}$&#10;\end{tabular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2"/>
  <p:tag name="PICTUREFILESIZE" val="969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\[s_1=x+y \,\iff\, x=s_1-y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4"/>
  <p:tag name="PICTUREFILESIZE" val="336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&#10;\[ s_2=2(s_1-y)-y \,\iff\, s_2=2s_1-3y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1"/>
  <p:tag name="PICTUREFILESIZE" val="558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&#10;\[ s_3=-(s_1-y)+2y \,\iff\, s_3=-s_1+3y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1"/>
  <p:tag name="PICTUREFILESIZE" val="562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\[s_1=x+y \,\iff\, x=s_1-y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4"/>
  <p:tag name="PICTUREFILESIZE" val="336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&#10;\[ s_2=2(s_1-y)-y \,\iff\, s_2=2s_1-3y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1"/>
  <p:tag name="PICTUREFILESIZE" val="558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&#10;\[ s_3=-(s_1-y)+2y \,\iff\, s_3=-s_1+3y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1"/>
  <p:tag name="PICTUREFILESIZE" val="562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&#10;\begin{tabular}{p{4cm}p{2 cm}}&#10;$\begin{array}{c||r|r}&#10;    &amp;  s_1 &amp;  y \\ \hline \hline&#10;  x &amp;    1 &amp; -1 \\ \hline&#10;s_2 &amp;    2 &amp; -3 \\ \hline&#10;s_3 &amp;   -1 &amp;  3&#10;\end{array}$ &amp; &#10;$\begin{array}{ccc}&#10;2 &amp;\le&amp; s_1 \\&#10;0 &amp;\le&amp; s_2 \\&#10;1 &amp;\le&amp; s_3&#10;\end{array}$&#10;&#10;\end{tabular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29"/>
  <p:tag name="BOXHEIGHT" val="409"/>
  <p:tag name="BOXFONT" val="10"/>
  <p:tag name="BOXWRAP" val="False"/>
  <p:tag name="WORKAROUNDTRANSPARENCYBUG" val="False"/>
  <p:tag name="ALLOWFONTSUBSTITUTION" val="False"/>
  <p:tag name="BITMAPFORMAT" val="pngmono"/>
  <p:tag name="ORIGWIDTH" val="172"/>
  <p:tag name="PICTUREFILESIZE" val="10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left( \begin{array}{ccc}&#10;1 &amp; 2 &amp; 1 \\&#10;-2 &amp; 3 &amp; 4 \\&#10;4 &amp; -1 &amp; -8 \end{array} \right|&#10;\left.\begin{array}{c}&#10;6 \\&#10;3 \\&#10;9 \end{array} \right) = &#10;\left( \begin{array}{c}&#10;x_1 \\&#10;x_2 \\&#10;x_3 \end{array} \right)\] &#10;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53"/>
  <p:tag name="PICTUREFILESIZE" val="1055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&#10;\begin{tabular}{p{4cm}p{2 cm}}&#10;$\begin{array}{c||r|r}&#10;    &amp;  s_1 &amp;  y \\ \hline \hline&#10;  x &amp;    1 &amp; -1 \\ \hline&#10;s_2 &amp;    2 &amp; -3 \\ \hline&#10;s_3 &amp;   -1 &amp;  3&#10;\end{array}$ &amp; &#10;$\begin{array}{ccc}&#10;2 &amp;\le&amp; s_1 \\&#10;0 &amp;\le&amp; s_2 \\&#10;1 &amp;\le&amp; s_3&#10;\end{array}$&#10;&#10;\end{tabular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29"/>
  <p:tag name="BOXHEIGHT" val="409"/>
  <p:tag name="BOXFONT" val="10"/>
  <p:tag name="BOXWRAP" val="False"/>
  <p:tag name="WORKAROUNDTRANSPARENCYBUG" val="False"/>
  <p:tag name="ALLOWFONTSUBSTITUTION" val="False"/>
  <p:tag name="BITMAPFORMAT" val="pngmono"/>
  <p:tag name="ORIGWIDTH" val="172"/>
  <p:tag name="PICTUREFILESIZE" val="101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\[\theta = \frac{2-0}{1} = 2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29"/>
  <p:tag name="BOXHEIGHT" val="409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19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&#10;\begin{tabular}{p{3cm}p{3cm}p{2 cm}}&#10;$\begin{array}{c||r|r}&#10;    &amp;  s_1 &amp;  y \\ \hline \hline&#10;  x &amp;    1 &amp; -1 \\ \hline&#10;s_2 &amp;    2 &amp; -3 \\ \hline&#10;s_3 &amp;   -1 &amp;  3&#10;\end{array}$ &amp;&#10;$\begin{array}{ccc}&#10;\alpha(x)   &amp;=&amp; 2 \\&#10;\alpha(y)   &amp;=&amp; 0 \\&#10;\alpha(s_1) &amp;=&amp; 2 \\&#10;\alpha(s_2) &amp;=&amp; 4 \\&#10;\alpha(s_3) &amp;=&amp; -2&#10;\end{array}$ &amp; &#10;$\begin{array}{ccc}&#10;2 &amp;\le&amp; s_1 \\&#10;0 &amp;\le&amp; s_2 \\&#10;1 &amp;\le&amp; s_3&#10;\end{array}$&#10;&#10;\end{tabular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29"/>
  <p:tag name="BOXHEIGHT" val="409"/>
  <p:tag name="BOXFONT" val="10"/>
  <p:tag name="BOXWRAP" val="False"/>
  <p:tag name="WORKAROUNDTRANSPARENCYBUG" val="False"/>
  <p:tag name="ALLOWFONTSUBSTITUTION" val="False"/>
  <p:tag name="BITMAPFORMAT" val="pngmono"/>
  <p:tag name="ORIGWIDTH" val="241"/>
  <p:tag name="PICTUREFILESIZE" val="2026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&#10;\begin{tabular}{p{3cm}p{3cm}p{2 cm}}&#10;$\begin{array}{c||r|r}&#10;    &amp;  s_1 &amp;  y \\ \hline \hline&#10;  x &amp;    1 &amp; -1 \\ \hline&#10;s_2 &amp;    2 &amp; -3 \\ \hline&#10;s_3 &amp;   -1 &amp;  3&#10;\end{array}$ &amp;&#10;$\begin{array}{ccc}&#10;\alpha(x)   &amp;=&amp; 2 \\&#10;\alpha(y)   &amp;=&amp; 0 \\&#10;\alpha(s_1) &amp;=&amp; 2 \\&#10;\alpha(s_2) &amp;=&amp; 4 \\&#10;\alpha(s_3) &amp;=&amp; -2&#10;\end{array}$ &amp; &#10;$\begin{array}{ccc}&#10;2 &amp;\le&amp; s_1 \\&#10;0 &amp;\le&amp; s_2 \\&#10;1 &amp;\le&amp; s_3&#10;\end{array}$&#10;&#10;\end{tabular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29"/>
  <p:tag name="BOXHEIGHT" val="409"/>
  <p:tag name="BOXFONT" val="10"/>
  <p:tag name="BOXWRAP" val="False"/>
  <p:tag name="WORKAROUNDTRANSPARENCYBUG" val="False"/>
  <p:tag name="ALLOWFONTSUBSTITUTION" val="False"/>
  <p:tag name="BITMAPFORMAT" val="pngmono"/>
  <p:tag name="ORIGWIDTH" val="241"/>
  <p:tag name="PICTUREFILESIZE" val="2026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\[\theta = \frac{1-(-2)}{3} = 1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29"/>
  <p:tag name="BOXHEIGHT" val="409"/>
  <p:tag name="BOXFONT" val="10"/>
  <p:tag name="BOXWRAP" val="False"/>
  <p:tag name="WORKAROUNDTRANSPARENCYBUG" val="False"/>
  <p:tag name="ALLOWFONTSUBSTITUTION" val="False"/>
  <p:tag name="BITMAPFORMAT" val="pngmono"/>
  <p:tag name="ORIGWIDTH" val="77"/>
  <p:tag name="PICTUREFILESIZE" val="267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\begin{tabular}{p{3cm}p{3 cm}p{2cm}}&#10;$\begin{array}{c||r|r}&#10;    &amp;  s_1 &amp; s_3 \\ \hline \hline&#10;  x &amp;  2/3 &amp;-1/3 \\ \hline&#10;s_2 &amp;    1 &amp; -1 \\ \hline&#10;  y &amp;  1/3 &amp; 1/3&#10;\end{array}$ &amp;&#10;$\begin{array}{ccc}&#10;\alpha(x)   &amp;=&amp; 1 \\&#10;\alpha(y)   &amp;=&amp; 1 \\&#10;\alpha(s_1) &amp;=&amp; 2 \\&#10;\alpha(s_2) &amp;=&amp; 1 \\&#10;\alpha(s_3) &amp;=&amp; 1&#10;\end{array}$&#10;&amp; &#10;$\begin{array}{ccc}&#10;2 &amp;\le&amp; s_1 \\&#10;0 &amp;\le&amp; s_2 \\&#10;1 &amp;\le&amp; s_3&#10;\end{array}$&#10;\end{tabular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29"/>
  <p:tag name="BOXHEIGHT" val="409"/>
  <p:tag name="BOXFONT" val="10"/>
  <p:tag name="BOXWRAP" val="False"/>
  <p:tag name="WORKAROUNDTRANSPARENCYBUG" val="False"/>
  <p:tag name="ALLOWFONTSUBSTITUTION" val="False"/>
  <p:tag name="BITMAPFORMAT" val="pngmono"/>
  <p:tag name="ORIGWIDTH" val="241"/>
  <p:tag name="PICTUREFILESIZE" val="206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left( \begin{array}{ccc}&#10;1 &amp; 2 &amp; 1 \\&#10;-2 &amp; 3 &amp; 4 \\&#10;4 &amp; -1 &amp; -8 \end{array} \right)&#10;\left( \begin{array}{c}&#10;x_1 \\&#10;x_2 \\&#10;x_3 \end{array} \right) = &#10;\left( \begin{array}{c}&#10;6 \\&#10;3 \\&#10;9 \end{array} \right)\] &#10;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65"/>
  <p:tag name="PICTUREFILESIZE" val="120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left( \begin{array}{ccc}&#10;1 &amp; 2 &amp; 1 \\&#10;-2 &amp; 3 &amp; 4 \\&#10;4 &amp; -1 &amp; -8 \end{array} \right|&#10;\left.\begin{array}{c}&#10;6 \\&#10;3 \\&#10;9 \end{array} \right) = &#10;\left( \begin{array}{c}&#10;x_1 \\&#10;x_2 \\&#10;x_3 \end{array} \right)\] &#10;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53"/>
  <p:tag name="PICTUREFILESIZE" val="105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left( \begin{array}{ccc}&#10;1 &amp; 2 &amp; 1 \\&#10;-2 &amp; 3 &amp; 4 \\&#10;0 &amp; -9 &amp; -12 \end{array} \right|&#10;\left.\begin{array}{c}&#10;6 \\&#10;3 \\&#10;-15 \end{array} \right) = &#10;\left( \begin{array}{c}&#10;x_1 \\&#10;x_2 \\&#10;x_3 \end{array} \right) \quad R3 += -4R1 \] &#10;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43"/>
  <p:tag name="PICTUREFILESIZE" val="1377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left( \begin{array}{ccc}&#10;1 &amp; 2 &amp; 1 \\&#10;0 &amp; 7 &amp; 6 \\&#10;0 &amp; 0 &amp; -\frac{30}{7} \end{array} \right|&#10;\left.\begin{array}{c}&#10;6 \\&#10;15 \\&#10;\frac{30}{7} \end{array} \right) = &#10;\left( \begin{array}{c}&#10;x_1 \\&#10;x_2 \\&#10;x_3 \end{array} \right) \quad R3 += \frac{9}{7}R2 \] &#10;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16"/>
  <p:tag name="PICTUREFILESIZE" val="143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1850</Words>
  <Application>Microsoft Office PowerPoint</Application>
  <PresentationFormat>Widescreen</PresentationFormat>
  <Paragraphs>348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cmmi10</vt:lpstr>
      <vt:lpstr>cmsy10</vt:lpstr>
      <vt:lpstr>Microsoft Himalaya</vt:lpstr>
      <vt:lpstr>Symbol</vt:lpstr>
      <vt:lpstr>Times New Roman</vt:lpstr>
      <vt:lpstr>Wingdings</vt:lpstr>
      <vt:lpstr>Office Theme</vt:lpstr>
      <vt:lpstr>PowerPoint Presentation</vt:lpstr>
      <vt:lpstr>References</vt:lpstr>
      <vt:lpstr>Abstraction refinement</vt:lpstr>
      <vt:lpstr>Abstraction refinement</vt:lpstr>
      <vt:lpstr>Abstraction refinement</vt:lpstr>
      <vt:lpstr>Abstraction refinement</vt:lpstr>
      <vt:lpstr>Abstraction refinement</vt:lpstr>
      <vt:lpstr>Abstraction refinement</vt:lpstr>
      <vt:lpstr>Linear arithmetic</vt:lpstr>
      <vt:lpstr>Syntax</vt:lpstr>
      <vt:lpstr>Linear arithmetic</vt:lpstr>
      <vt:lpstr>Example</vt:lpstr>
      <vt:lpstr>Example</vt:lpstr>
      <vt:lpstr>Gaussian’s elimination</vt:lpstr>
      <vt:lpstr>Gaussian’s elimination</vt:lpstr>
      <vt:lpstr>Gaussian’s elimination</vt:lpstr>
      <vt:lpstr>Gaussian’s elimination</vt:lpstr>
      <vt:lpstr>Gaussian elimination - example</vt:lpstr>
      <vt:lpstr>Gaussian elimination - example</vt:lpstr>
      <vt:lpstr>Feasibility with Simplex</vt:lpstr>
      <vt:lpstr>General simplex</vt:lpstr>
      <vt:lpstr>General form</vt:lpstr>
      <vt:lpstr>Converting to General Form</vt:lpstr>
      <vt:lpstr>Example 1</vt:lpstr>
      <vt:lpstr>Example 2</vt:lpstr>
      <vt:lpstr>Our example from before, geometrically</vt:lpstr>
      <vt:lpstr>Matrix form</vt:lpstr>
      <vt:lpstr>The tableau</vt:lpstr>
      <vt:lpstr>The tableau</vt:lpstr>
      <vt:lpstr>The tableau</vt:lpstr>
      <vt:lpstr>The general simplex algorithm</vt:lpstr>
      <vt:lpstr>Invariants</vt:lpstr>
      <vt:lpstr>The general simplex algorithm</vt:lpstr>
      <vt:lpstr>Pivoting</vt:lpstr>
      <vt:lpstr>Pivoting</vt:lpstr>
      <vt:lpstr>Pivoting xi with xj</vt:lpstr>
      <vt:lpstr>Pivoting xi with xj</vt:lpstr>
      <vt:lpstr>Pivoting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Bhalotia</dc:creator>
  <cp:lastModifiedBy>Keshav Bhalotia</cp:lastModifiedBy>
  <cp:revision>41</cp:revision>
  <dcterms:created xsi:type="dcterms:W3CDTF">2023-08-23T06:42:54Z</dcterms:created>
  <dcterms:modified xsi:type="dcterms:W3CDTF">2023-09-11T14:28:14Z</dcterms:modified>
</cp:coreProperties>
</file>