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9" r:id="rId2"/>
    <p:sldId id="822" r:id="rId3"/>
    <p:sldId id="858" r:id="rId4"/>
    <p:sldId id="867" r:id="rId5"/>
    <p:sldId id="868" r:id="rId6"/>
    <p:sldId id="869" r:id="rId7"/>
    <p:sldId id="870" r:id="rId8"/>
    <p:sldId id="874" r:id="rId9"/>
    <p:sldId id="871" r:id="rId10"/>
    <p:sldId id="875" r:id="rId11"/>
    <p:sldId id="872" r:id="rId12"/>
    <p:sldId id="876" r:id="rId13"/>
    <p:sldId id="873" r:id="rId14"/>
    <p:sldId id="261" r:id="rId15"/>
    <p:sldId id="878" r:id="rId16"/>
    <p:sldId id="879" r:id="rId17"/>
    <p:sldId id="880" r:id="rId18"/>
    <p:sldId id="889" r:id="rId19"/>
    <p:sldId id="890" r:id="rId20"/>
    <p:sldId id="891" r:id="rId21"/>
    <p:sldId id="892" r:id="rId22"/>
    <p:sldId id="893" r:id="rId23"/>
    <p:sldId id="316" r:id="rId24"/>
    <p:sldId id="866" r:id="rId25"/>
    <p:sldId id="903" r:id="rId26"/>
    <p:sldId id="331" r:id="rId27"/>
    <p:sldId id="894" r:id="rId28"/>
    <p:sldId id="895" r:id="rId29"/>
    <p:sldId id="896" r:id="rId30"/>
    <p:sldId id="899" r:id="rId31"/>
    <p:sldId id="900" r:id="rId32"/>
    <p:sldId id="912" r:id="rId33"/>
    <p:sldId id="913" r:id="rId34"/>
    <p:sldId id="914" r:id="rId35"/>
    <p:sldId id="897" r:id="rId36"/>
    <p:sldId id="904" r:id="rId37"/>
    <p:sldId id="905" r:id="rId38"/>
    <p:sldId id="933" r:id="rId39"/>
    <p:sldId id="907" r:id="rId40"/>
    <p:sldId id="910" r:id="rId41"/>
    <p:sldId id="901" r:id="rId42"/>
    <p:sldId id="908" r:id="rId43"/>
    <p:sldId id="909" r:id="rId44"/>
    <p:sldId id="902" r:id="rId45"/>
    <p:sldId id="911" r:id="rId46"/>
    <p:sldId id="916" r:id="rId47"/>
    <p:sldId id="91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AF-4911-B238-C64C5FA3A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064304"/>
        <c:axId val="772500080"/>
      </c:scatterChart>
      <c:valAx>
        <c:axId val="77306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500080"/>
        <c:crosses val="autoZero"/>
        <c:crossBetween val="midCat"/>
      </c:valAx>
      <c:valAx>
        <c:axId val="77250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064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25</c:v>
                </c:pt>
                <c:pt idx="2">
                  <c:v>15</c:v>
                </c:pt>
                <c:pt idx="3">
                  <c:v>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5</c:v>
                </c:pt>
                <c:pt idx="3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BC-494B-A6C1-878BEAB3F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9543248"/>
        <c:axId val="987254464"/>
      </c:scatterChart>
      <c:valAx>
        <c:axId val="111954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254464"/>
        <c:crosses val="autoZero"/>
        <c:crossBetween val="midCat"/>
      </c:valAx>
      <c:valAx>
        <c:axId val="98725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54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0.10029</cdr:x>
      <cdr:y>0.32855</cdr:y>
    </cdr:from>
    <cdr:to>
      <cdr:x>0.24116</cdr:x>
      <cdr:y>0.5471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0B9B747-9573-7313-CF57-37548E8C99DF}"/>
            </a:ext>
          </a:extLst>
        </cdr:cNvPr>
        <cdr:cNvSpPr txBox="1"/>
      </cdr:nvSpPr>
      <cdr:spPr>
        <a:xfrm xmlns:a="http://schemas.openxmlformats.org/drawingml/2006/main">
          <a:off x="1054609" y="1429639"/>
          <a:ext cx="1481327" cy="950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2800" dirty="0"/>
        </a:p>
        <a:p xmlns:a="http://schemas.openxmlformats.org/drawingml/2006/main">
          <a:r>
            <a:rPr lang="en-IN" sz="2800" dirty="0"/>
            <a:t>y &gt;= x</a:t>
          </a:r>
        </a:p>
      </cdr:txBody>
    </cdr:sp>
  </cdr:relSizeAnchor>
  <cdr:relSizeAnchor xmlns:cdr="http://schemas.openxmlformats.org/drawingml/2006/chartDrawing">
    <cdr:from>
      <cdr:x>0.34986</cdr:x>
      <cdr:y>0.26131</cdr:y>
    </cdr:from>
    <cdr:to>
      <cdr:x>0.70812</cdr:x>
      <cdr:y>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AA92D6B9-A23C-4CF9-191D-E4A47B370CCA}"/>
            </a:ext>
          </a:extLst>
        </cdr:cNvPr>
        <cdr:cNvSpPr txBox="1"/>
      </cdr:nvSpPr>
      <cdr:spPr>
        <a:xfrm xmlns:a="http://schemas.openxmlformats.org/drawingml/2006/main">
          <a:off x="3678936" y="1137031"/>
          <a:ext cx="3767371" cy="32143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IN" sz="2800" dirty="0"/>
        </a:p>
        <a:p xmlns:a="http://schemas.openxmlformats.org/drawingml/2006/main">
          <a:r>
            <a:rPr lang="en-IN" sz="2800" dirty="0"/>
            <a:t>2y &lt;= 9 - x</a:t>
          </a:r>
        </a:p>
      </cdr:txBody>
    </cdr:sp>
  </cdr:relSizeAnchor>
  <cdr:relSizeAnchor xmlns:cdr="http://schemas.openxmlformats.org/drawingml/2006/chartDrawing">
    <cdr:from>
      <cdr:x>0.70377</cdr:x>
      <cdr:y>0.51138</cdr:y>
    </cdr:from>
    <cdr:to>
      <cdr:x>1</cdr:x>
      <cdr:y>0.88986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EECE32C0-9E76-CB01-30E6-4095FD22D73D}"/>
            </a:ext>
          </a:extLst>
        </cdr:cNvPr>
        <cdr:cNvSpPr txBox="1"/>
      </cdr:nvSpPr>
      <cdr:spPr>
        <a:xfrm xmlns:a="http://schemas.openxmlformats.org/drawingml/2006/main">
          <a:off x="7400564" y="2225167"/>
          <a:ext cx="3115036" cy="16469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2800" dirty="0"/>
            <a:t>y &gt;= 8 – x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0.42947</cdr:x>
      <cdr:y>0</cdr:y>
    </cdr:from>
    <cdr:to>
      <cdr:x>0.56667</cdr:x>
      <cdr:y>0.14082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ECEC03B-A625-9D33-422B-C54EC6FD1A4A}"/>
            </a:ext>
          </a:extLst>
        </cdr:cNvPr>
        <cdr:cNvSpPr txBox="1"/>
      </cdr:nvSpPr>
      <cdr:spPr>
        <a:xfrm xmlns:a="http://schemas.openxmlformats.org/drawingml/2006/main">
          <a:off x="4516120" y="-10160"/>
          <a:ext cx="1442720" cy="612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800" dirty="0"/>
            <a:t>y &lt;= 15</a:t>
          </a:r>
        </a:p>
      </cdr:txBody>
    </cdr:sp>
  </cdr:relSizeAnchor>
  <cdr:relSizeAnchor xmlns:cdr="http://schemas.openxmlformats.org/drawingml/2006/chartDrawing">
    <cdr:from>
      <cdr:x>0.2401</cdr:x>
      <cdr:y>0.39533</cdr:y>
    </cdr:from>
    <cdr:to>
      <cdr:x>0.59565</cdr:x>
      <cdr:y>0.61014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634153D2-B885-9E77-025A-DE6CBCB9C2C2}"/>
            </a:ext>
          </a:extLst>
        </cdr:cNvPr>
        <cdr:cNvSpPr txBox="1"/>
      </cdr:nvSpPr>
      <cdr:spPr>
        <a:xfrm xmlns:a="http://schemas.openxmlformats.org/drawingml/2006/main">
          <a:off x="2524760" y="1720216"/>
          <a:ext cx="3738880" cy="934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2800" dirty="0"/>
            <a:t>y &gt;= 20 - x</a:t>
          </a:r>
        </a:p>
      </cdr:txBody>
    </cdr:sp>
  </cdr:relSizeAnchor>
  <cdr:relSizeAnchor xmlns:cdr="http://schemas.openxmlformats.org/drawingml/2006/chartDrawing">
    <cdr:from>
      <cdr:x>0.6314</cdr:x>
      <cdr:y>0.407</cdr:y>
    </cdr:from>
    <cdr:to>
      <cdr:x>0.85362</cdr:x>
      <cdr:y>0.62182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0B1327C-F529-1A54-5A3D-614C0D60CFE1}"/>
            </a:ext>
          </a:extLst>
        </cdr:cNvPr>
        <cdr:cNvSpPr txBox="1"/>
      </cdr:nvSpPr>
      <cdr:spPr>
        <a:xfrm xmlns:a="http://schemas.openxmlformats.org/drawingml/2006/main" flipH="1">
          <a:off x="6639559" y="1771016"/>
          <a:ext cx="2336799" cy="934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2800" dirty="0"/>
            <a:t>x &lt;= 10 + y</a:t>
          </a:r>
        </a:p>
      </cdr:txBody>
    </cdr:sp>
  </cdr:relSizeAnchor>
  <cdr:relSizeAnchor xmlns:cdr="http://schemas.openxmlformats.org/drawingml/2006/chartDrawing">
    <cdr:from>
      <cdr:x>0.21498</cdr:x>
      <cdr:y>0.78059</cdr:y>
    </cdr:from>
    <cdr:to>
      <cdr:x>0.92802</cdr:x>
      <cdr:y>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77C49588-2B18-FB46-5B2B-AD7474924515}"/>
            </a:ext>
          </a:extLst>
        </cdr:cNvPr>
        <cdr:cNvSpPr txBox="1"/>
      </cdr:nvSpPr>
      <cdr:spPr>
        <a:xfrm xmlns:a="http://schemas.openxmlformats.org/drawingml/2006/main">
          <a:off x="2260600" y="3396617"/>
          <a:ext cx="7498080" cy="9547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2800" dirty="0"/>
            <a:t>The red line is the projection on the x axis.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D5D6-C95F-4685-A441-7AA2FADA3643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5A1DF-3A0B-449C-9B15-B63154BD9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5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5A1DF-3A0B-449C-9B15-B63154BD93C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5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52ED-8DCB-9B8E-9EB8-CCA90F44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E61A4-3C55-FB45-693E-74B382B9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66CF-BFFB-0550-C9E1-953C1F26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9EFE-5CB5-0293-1E28-FD105358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C31D-B73C-46A9-732A-8921911F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E52E-BC98-2A78-660A-6B708877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53ED6-6C8D-0200-F659-22A72FD1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66D5-BED2-43A1-1EEE-AEE348C8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1DCA-2DB4-FC7B-13E3-E9F38E61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463B-C890-E933-A69D-C3B6C908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8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5B063-583E-D02F-8C36-22CCFA8CF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56E1-A1A1-EA8C-DCEA-56105E0F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4D90-7C41-B7CD-C290-94AA19A6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D8DA-0ACB-932B-70FA-F10803F5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02F8-A926-58D8-58FB-79A17411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7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11E-BA6D-0D3C-3ABD-92693489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950C-2EEA-42BB-C86F-003F7A39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0FB6-C4A7-4559-0B94-58582A10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A71A-980C-F086-64BF-4A2FD85A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3A09-D3FD-00B5-C332-C7331C02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5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5EB8-3102-00FE-6993-762DC304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1CE0-204E-E3FF-8626-40EA3F50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DF76-FD1E-07B8-2F34-49EAE709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6666-A5B2-D148-27CD-1EFE7AEE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74E0-5701-3BB2-57A9-4C9DBBA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1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5104-5DC8-280C-28ED-80C587DB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5131-6240-7E7F-2AF3-E7BD16C05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EED0E-0362-E115-6E06-614793D7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7EF5-5800-6907-8A50-FECB0A3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2BED4-CA9B-9B3A-4D94-B5F48143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E5197-B377-B3F7-9DBE-31E971B0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5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85A8-B8FF-103A-D0FF-CF027A82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E227-CC46-5FF3-C36D-06CF8977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FE86-995E-899E-5590-66DBC907C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C347-F980-1B7E-A2E8-DDA5E4370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FB2F7-198D-8381-B289-3017B8FFD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BF816-1A73-345E-30EE-DC85A32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0D210-AA3B-E3FD-DA4B-5590203E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0248-847A-58FD-210A-A2985C51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6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71C0-09B5-D128-C5B7-D57AAFCB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341F9-F222-F3A4-5459-DF6FD415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E7A37-14A9-A75A-AA01-B46334DF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24222-DEA4-9EA0-D13B-D3FA608D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8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A88F4-E8A7-681D-67FA-3C07AB09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F46F-4ACF-52F7-3F58-A9BD9AEB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F1404-1458-D942-57AD-8A1A322A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2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1364-7C2A-F57A-01A5-A389705A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BE61-D070-BB97-3E81-3D3D3FE7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E945-DDC8-6C89-315F-04521D26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3909A-8840-93A5-B42C-94B8B79C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2988-A922-4C27-D94A-6C546C64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EBC9-2219-5CD1-1357-987C5A62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B142-6BE4-0FDE-A312-60583A2A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C4A39-7B82-B871-543D-1034BA603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E559-33F6-5BDB-3C43-21DD4E445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139E-50C3-6755-47D1-60B31C8C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86BB-1F0A-FFA0-054E-C54F1AEA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5324-E0A4-D839-0AB5-25353DB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F2790-EB6F-8E67-E303-3D84BC52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69A7-7831-B7C4-B793-B6EC58CE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8DB7-871D-BD78-E09D-EF420CF8C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4D70-61F4-4EB1-8B28-8396E66CE155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F5FB-B33A-AF7B-00D5-7867ACB88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4AA1-EC0C-4E12-5906-A4C2BF297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EB20-7C06-49A5-AC2E-2B051F179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99ED-6968-6990-2E49-8421409C4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8A03-7EC3-730B-D934-429259973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4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/>
        </p:nvGraphicFramePr>
        <p:xfrm>
          <a:off x="7148052" y="2676289"/>
          <a:ext cx="3011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42629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FA896B-7A4B-4F19-6642-AE3BF609B163}"/>
              </a:ext>
            </a:extLst>
          </p:cNvPr>
          <p:cNvSpPr txBox="1"/>
          <p:nvPr/>
        </p:nvSpPr>
        <p:spPr>
          <a:xfrm>
            <a:off x="3657599" y="3324614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Exchange y and s</a:t>
            </a:r>
            <a:r>
              <a:rPr lang="en-IN" baseline="-25000" dirty="0"/>
              <a:t>2</a:t>
            </a:r>
            <a:r>
              <a:rPr lang="en-IN" dirty="0"/>
              <a:t> in the </a:t>
            </a:r>
            <a:r>
              <a:rPr lang="en-US" altLang="en-US" dirty="0"/>
              <a:t>tableau.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5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=13;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=−3;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A896B-7A4B-4F19-6642-AE3BF609B163}"/>
                  </a:ext>
                </a:extLst>
              </p:cNvPr>
              <p:cNvSpPr txBox="1"/>
              <p:nvPr/>
            </p:nvSpPr>
            <p:spPr>
              <a:xfrm>
                <a:off x="3657599" y="3324614"/>
                <a:ext cx="339212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Bounds of s</a:t>
                </a:r>
                <a:r>
                  <a:rPr lang="en-IN" baseline="-25000" dirty="0"/>
                  <a:t>3</a:t>
                </a:r>
                <a:r>
                  <a:rPr lang="en-IN" dirty="0"/>
                  <a:t> are violated. s</a:t>
                </a:r>
                <a:r>
                  <a:rPr lang="en-IN" baseline="-25000" dirty="0"/>
                  <a:t>1</a:t>
                </a:r>
                <a:r>
                  <a:rPr lang="en-IN" dirty="0"/>
                  <a:t> and s</a:t>
                </a:r>
                <a:r>
                  <a:rPr lang="en-IN" baseline="-25000" dirty="0"/>
                  <a:t>2</a:t>
                </a:r>
                <a:r>
                  <a:rPr lang="en-IN" dirty="0"/>
                  <a:t> are not suitable for pivoting (the coefficients are negative and are already at the lower limit, can’t decrease further). Pivot s</a:t>
                </a:r>
                <a:r>
                  <a:rPr lang="en-IN" baseline="-25000" dirty="0"/>
                  <a:t>3 </a:t>
                </a:r>
                <a:r>
                  <a:rPr lang="en-IN" dirty="0"/>
                  <a:t>with z.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= (1 – (-1))/(1/2) = 4. Increase z by 4. Update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A896B-7A4B-4F19-6642-AE3BF609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3324614"/>
                <a:ext cx="3392129" cy="2031325"/>
              </a:xfrm>
              <a:prstGeom prst="rect">
                <a:avLst/>
              </a:prstGeom>
              <a:blipFill>
                <a:blip r:embed="rId3"/>
                <a:stretch>
                  <a:fillRect l="-1439" t="-1497" b="-3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8D1651-E256-335C-A939-D58EF2EB6679}"/>
              </a:ext>
            </a:extLst>
          </p:cNvPr>
          <p:cNvGraphicFramePr>
            <a:graphicFrameLocks noGrp="1"/>
          </p:cNvGraphicFramePr>
          <p:nvPr/>
        </p:nvGraphicFramePr>
        <p:xfrm>
          <a:off x="7148052" y="2676289"/>
          <a:ext cx="3011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42629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70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=13;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=−3;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/>
        </p:nvGraphicFramePr>
        <p:xfrm>
          <a:off x="7148052" y="2676289"/>
          <a:ext cx="3011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42629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FA896B-7A4B-4F19-6642-AE3BF609B163}"/>
              </a:ext>
            </a:extLst>
          </p:cNvPr>
          <p:cNvSpPr txBox="1"/>
          <p:nvPr/>
        </p:nvSpPr>
        <p:spPr>
          <a:xfrm>
            <a:off x="3657599" y="3324614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Exchange z and s</a:t>
            </a:r>
            <a:r>
              <a:rPr lang="en-IN" baseline="-25000" dirty="0"/>
              <a:t>3</a:t>
            </a:r>
            <a:r>
              <a:rPr lang="en-IN" dirty="0"/>
              <a:t> in the </a:t>
            </a:r>
            <a:r>
              <a:rPr lang="en-US" altLang="en-US" dirty="0"/>
              <a:t>tableau.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32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=13;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=−3;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/>
        </p:nvGraphicFramePr>
        <p:xfrm>
          <a:off x="7148052" y="2676289"/>
          <a:ext cx="3011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42629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FA896B-7A4B-4F19-6642-AE3BF609B163}"/>
              </a:ext>
            </a:extLst>
          </p:cNvPr>
          <p:cNvSpPr txBox="1"/>
          <p:nvPr/>
        </p:nvSpPr>
        <p:spPr>
          <a:xfrm>
            <a:off x="3657599" y="3324614"/>
            <a:ext cx="339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constraints hold. Therefore, the formula is satisfiable. </a:t>
            </a:r>
          </a:p>
        </p:txBody>
      </p:sp>
    </p:spTree>
    <p:extLst>
      <p:ext uri="{BB962C8B-B14F-4D97-AF65-F5344CB8AC3E}">
        <p14:creationId xmlns:p14="http://schemas.microsoft.com/office/powerpoint/2010/main" val="107497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35BD-FD54-9018-59BB-6083A5BE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8DE0FD-89E6-6451-9462-570FA072F5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21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≥0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≥−9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≥8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≥−9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≥8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9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≥−9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≥8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10596"/>
              </p:ext>
            </p:extLst>
          </p:nvPr>
        </p:nvGraphicFramePr>
        <p:xfrm>
          <a:off x="7148052" y="2676289"/>
          <a:ext cx="22589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86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≥−9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≥8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=−8;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=−8;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5494"/>
              </p:ext>
            </p:extLst>
          </p:nvPr>
        </p:nvGraphicFramePr>
        <p:xfrm>
          <a:off x="7148052" y="2676289"/>
          <a:ext cx="22589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63A28-3AC2-7DBE-7D65-EE261ED32FB2}"/>
                  </a:ext>
                </a:extLst>
              </p:cNvPr>
              <p:cNvSpPr txBox="1"/>
              <p:nvPr/>
            </p:nvSpPr>
            <p:spPr>
              <a:xfrm>
                <a:off x="3657600" y="3521260"/>
                <a:ext cx="218276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Bounds of s</a:t>
                </a:r>
                <a:r>
                  <a:rPr lang="en-IN" baseline="-25000" dirty="0"/>
                  <a:t>3</a:t>
                </a:r>
                <a:r>
                  <a:rPr lang="en-IN" dirty="0"/>
                  <a:t> are violated. pivot s</a:t>
                </a:r>
                <a:r>
                  <a:rPr lang="en-IN" baseline="-25000" dirty="0"/>
                  <a:t>3 </a:t>
                </a:r>
                <a:r>
                  <a:rPr lang="en-IN" dirty="0"/>
                  <a:t>with x.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= (8 – 0)/1 = 8. Increase x by 8. Update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63A28-3AC2-7DBE-7D65-EE261ED32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21260"/>
                <a:ext cx="2182761" cy="1477328"/>
              </a:xfrm>
              <a:prstGeom prst="rect">
                <a:avLst/>
              </a:prstGeom>
              <a:blipFill>
                <a:blip r:embed="rId3"/>
                <a:stretch>
                  <a:fillRect l="-2235" t="-2479" r="-4190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4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≥−9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≥8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=−8;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=−8;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46914"/>
              </p:ext>
            </p:extLst>
          </p:nvPr>
        </p:nvGraphicFramePr>
        <p:xfrm>
          <a:off x="7148052" y="2676289"/>
          <a:ext cx="22589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280C1A-356C-8A2E-9A9D-047B3EC43109}"/>
              </a:ext>
            </a:extLst>
          </p:cNvPr>
          <p:cNvSpPr txBox="1"/>
          <p:nvPr/>
        </p:nvSpPr>
        <p:spPr>
          <a:xfrm>
            <a:off x="3657600" y="318696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Exchange s</a:t>
            </a:r>
            <a:r>
              <a:rPr lang="en-IN" baseline="-25000" dirty="0"/>
              <a:t>3 </a:t>
            </a:r>
            <a:r>
              <a:rPr lang="en-IN" dirty="0"/>
              <a:t>with x.</a:t>
            </a:r>
          </a:p>
        </p:txBody>
      </p:sp>
    </p:spTree>
    <p:extLst>
      <p:ext uri="{BB962C8B-B14F-4D97-AF65-F5344CB8AC3E}">
        <p14:creationId xmlns:p14="http://schemas.microsoft.com/office/powerpoint/2010/main" val="240068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165B-3508-7AE3-F7F7-5CA20D1B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A975-A3BA-3C64-C03B-480467CC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Chapter-5 from the DP book</a:t>
            </a:r>
          </a:p>
        </p:txBody>
      </p:sp>
    </p:spTree>
    <p:extLst>
      <p:ext uri="{BB962C8B-B14F-4D97-AF65-F5344CB8AC3E}">
        <p14:creationId xmlns:p14="http://schemas.microsoft.com/office/powerpoint/2010/main" val="85002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≥−9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≥8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/>
        </p:nvGraphicFramePr>
        <p:xfrm>
          <a:off x="7148052" y="2676289"/>
          <a:ext cx="22589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F9242-998A-7C6A-680A-1533A197C6EB}"/>
                  </a:ext>
                </a:extLst>
              </p:cNvPr>
              <p:cNvSpPr txBox="1"/>
              <p:nvPr/>
            </p:nvSpPr>
            <p:spPr>
              <a:xfrm>
                <a:off x="3657600" y="3186964"/>
                <a:ext cx="21827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Bounds of s</a:t>
                </a:r>
                <a:r>
                  <a:rPr lang="en-IN" baseline="-25000" dirty="0"/>
                  <a:t>1</a:t>
                </a:r>
                <a:r>
                  <a:rPr lang="en-IN" dirty="0"/>
                  <a:t> are violated. pivot s</a:t>
                </a:r>
                <a:r>
                  <a:rPr lang="en-IN" baseline="-25000" dirty="0"/>
                  <a:t>1 </a:t>
                </a:r>
                <a:r>
                  <a:rPr lang="en-IN" dirty="0"/>
                  <a:t>with y as s</a:t>
                </a:r>
                <a:r>
                  <a:rPr lang="en-IN" baseline="-25000" dirty="0"/>
                  <a:t>3</a:t>
                </a:r>
                <a:r>
                  <a:rPr lang="en-IN" dirty="0"/>
                  <a:t> is unsuitable.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= (0 – (-8))/2 = 4. Increase y by 4. Update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F9242-998A-7C6A-680A-1533A197C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186964"/>
                <a:ext cx="2182761" cy="1754326"/>
              </a:xfrm>
              <a:prstGeom prst="rect">
                <a:avLst/>
              </a:prstGeom>
              <a:blipFill>
                <a:blip r:embed="rId3"/>
                <a:stretch>
                  <a:fillRect l="-2235" t="-2083" r="-4190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≥−9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≥8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=4;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=4;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=−12;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=8;}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78984"/>
              </p:ext>
            </p:extLst>
          </p:nvPr>
        </p:nvGraphicFramePr>
        <p:xfrm>
          <a:off x="7148052" y="2676289"/>
          <a:ext cx="22589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-3/2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2F9242-998A-7C6A-680A-1533A197C6EB}"/>
              </a:ext>
            </a:extLst>
          </p:cNvPr>
          <p:cNvSpPr txBox="1"/>
          <p:nvPr/>
        </p:nvSpPr>
        <p:spPr>
          <a:xfrm>
            <a:off x="3657600" y="318696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Exchange s</a:t>
            </a:r>
            <a:r>
              <a:rPr lang="en-IN" baseline="-25000" dirty="0"/>
              <a:t>1 </a:t>
            </a:r>
            <a:r>
              <a:rPr lang="en-IN" dirty="0"/>
              <a:t>with y.</a:t>
            </a:r>
          </a:p>
        </p:txBody>
      </p:sp>
    </p:spTree>
    <p:extLst>
      <p:ext uri="{BB962C8B-B14F-4D97-AF65-F5344CB8AC3E}">
        <p14:creationId xmlns:p14="http://schemas.microsoft.com/office/powerpoint/2010/main" val="266529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≥−9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≥8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=4;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=4;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=−12;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=8;}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/>
        </p:nvGraphicFramePr>
        <p:xfrm>
          <a:off x="7148052" y="2676289"/>
          <a:ext cx="22589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-3/2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21336D-F83C-1349-8797-879EB8FCB932}"/>
              </a:ext>
            </a:extLst>
          </p:cNvPr>
          <p:cNvSpPr txBox="1"/>
          <p:nvPr/>
        </p:nvSpPr>
        <p:spPr>
          <a:xfrm>
            <a:off x="3657600" y="3186964"/>
            <a:ext cx="3293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Bounds of s</a:t>
            </a:r>
            <a:r>
              <a:rPr lang="en-IN" baseline="-25000" dirty="0"/>
              <a:t>2</a:t>
            </a:r>
            <a:r>
              <a:rPr lang="en-IN" dirty="0"/>
              <a:t> are violated. Can’t pivot s</a:t>
            </a:r>
            <a:r>
              <a:rPr lang="en-IN" baseline="-25000" dirty="0"/>
              <a:t>2</a:t>
            </a:r>
            <a:r>
              <a:rPr lang="en-IN" dirty="0"/>
              <a:t> with both s</a:t>
            </a:r>
            <a:r>
              <a:rPr lang="en-IN" baseline="-25000" dirty="0"/>
              <a:t>3</a:t>
            </a:r>
            <a:r>
              <a:rPr lang="en-IN" dirty="0"/>
              <a:t> and s</a:t>
            </a:r>
            <a:r>
              <a:rPr lang="en-IN" baseline="-25000" dirty="0"/>
              <a:t>1</a:t>
            </a:r>
            <a:r>
              <a:rPr lang="en-IN" dirty="0"/>
              <a:t> because the coefficients are negative and they are at their lower limit. Thus, the formula is unsatisfiable. </a:t>
            </a:r>
          </a:p>
        </p:txBody>
      </p:sp>
    </p:spTree>
    <p:extLst>
      <p:ext uri="{BB962C8B-B14F-4D97-AF65-F5344CB8AC3E}">
        <p14:creationId xmlns:p14="http://schemas.microsoft.com/office/powerpoint/2010/main" val="121653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1AD5F368-60B4-7646-54D3-B5F08ADFA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5E370D4E-F295-7DFF-D27E-9A90A9467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additional variables:  </a:t>
            </a:r>
          </a:p>
          <a:p>
            <a:pPr lvl="1"/>
            <a:r>
              <a:rPr lang="en-US" altLang="en-US"/>
              <a:t>Only additional variables have bounds.</a:t>
            </a:r>
          </a:p>
          <a:p>
            <a:pPr lvl="1"/>
            <a:r>
              <a:rPr lang="en-US" altLang="en-US"/>
              <a:t>These bounds are permanent.</a:t>
            </a:r>
          </a:p>
          <a:p>
            <a:pPr lvl="1"/>
            <a:r>
              <a:rPr lang="en-US" altLang="en-US"/>
              <a:t>Additional variables exit the base only on extreme points (their lower or upper bounds).</a:t>
            </a:r>
          </a:p>
          <a:p>
            <a:pPr lvl="1"/>
            <a:r>
              <a:rPr lang="en-US" altLang="en-US"/>
              <a:t>When entering the base, they shift towards the other bound and possibly cross it (violate it).</a:t>
            </a:r>
          </a:p>
          <a:p>
            <a:endParaRPr lang="en-US" altLang="en-US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064ECBF3-3C26-4517-AD4C-61DA5F461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Daniel Kroening and Ofer Strichman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28A-9F3D-D622-9E30-39B8EA0D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EAF90-4231-91E4-DFBC-151AE81AA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Is termination guaranteed?</a:t>
                </a:r>
              </a:p>
              <a:p>
                <a:pPr lvl="1"/>
                <a:r>
                  <a:rPr lang="en-IN" dirty="0"/>
                  <a:t>Yes, if Bland’s rule is followed</a:t>
                </a:r>
              </a:p>
              <a:p>
                <a:pPr lvl="1"/>
                <a:r>
                  <a:rPr lang="en-IN" dirty="0"/>
                  <a:t>Define a fixed ordering,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Out of all basic variables that violate their bounds, select the one that comes first in the order defined in the previous step</a:t>
                </a:r>
              </a:p>
              <a:p>
                <a:pPr lvl="1"/>
                <a:r>
                  <a:rPr lang="en-IN" dirty="0"/>
                  <a:t>Out of all non-basic variables that are suitable for pivoting, select the one that comes first in the order</a:t>
                </a:r>
              </a:p>
              <a:p>
                <a:pPr lvl="1"/>
                <a:r>
                  <a:rPr lang="en-IN" dirty="0"/>
                  <a:t>If these rules are followed, then the termination is guaranteed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EAF90-4231-91E4-DFBC-151AE81AA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3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4944-2F6C-991A-3024-80DE7503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7851-8E33-D5CD-20F0-BDE163AB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basic idea behind the proof of termination is the following:</a:t>
            </a:r>
          </a:p>
          <a:p>
            <a:pPr lvl="1"/>
            <a:r>
              <a:rPr lang="en-IN" dirty="0"/>
              <a:t>When a basic variable becomes non-basic, it’s set to either its lower limit or upper limit</a:t>
            </a:r>
          </a:p>
          <a:p>
            <a:pPr lvl="1"/>
            <a:r>
              <a:rPr lang="en-IN" dirty="0"/>
              <a:t>Because the number of variables is finite, the set of all possible assignments to the variables is also finite because of the above constraint</a:t>
            </a:r>
          </a:p>
          <a:p>
            <a:pPr lvl="1"/>
            <a:r>
              <a:rPr lang="en-US" dirty="0"/>
              <a:t>The Simplex algorithm will not terminate if and only if a set of assignments is repeated after some iteration</a:t>
            </a:r>
          </a:p>
          <a:p>
            <a:pPr lvl="1"/>
            <a:r>
              <a:rPr lang="en-IN" dirty="0"/>
              <a:t>The proof argues that if the fixed ordering of the variables is followed during the pivot selection, then the repetition is not possible</a:t>
            </a:r>
          </a:p>
          <a:p>
            <a:endParaRPr lang="en-IN" dirty="0"/>
          </a:p>
          <a:p>
            <a:r>
              <a:rPr lang="en-IN" dirty="0"/>
              <a:t>The detailed proof is given in the paper:  </a:t>
            </a:r>
          </a:p>
          <a:p>
            <a:pPr lvl="1"/>
            <a:r>
              <a:rPr lang="en-US" dirty="0"/>
              <a:t>Integrating Simplex with DPLL(T), </a:t>
            </a:r>
            <a:r>
              <a:rPr lang="pt-BR" dirty="0"/>
              <a:t>Bruno Dutertre and Leonardo de Moura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658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4" name="Picture 6">
            <a:extLst>
              <a:ext uri="{FF2B5EF4-FFF2-40B4-BE49-F238E27FC236}">
                <a16:creationId xmlns:a16="http://schemas.microsoft.com/office/drawing/2014/main" id="{206F2A9A-9FB8-2E2B-B153-9853217118F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692150"/>
            <a:ext cx="843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7D"/>
                  </a:outerShdw>
                </a:effectLst>
              </a14:hiddenEffects>
            </a:ext>
          </a:extLst>
        </p:spPr>
      </p:pic>
      <p:sp>
        <p:nvSpPr>
          <p:cNvPr id="150535" name="Text Box 7">
            <a:extLst>
              <a:ext uri="{FF2B5EF4-FFF2-40B4-BE49-F238E27FC236}">
                <a16:creationId xmlns:a16="http://schemas.microsoft.com/office/drawing/2014/main" id="{25821335-6FC7-F396-0107-8025977C6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00013"/>
            <a:ext cx="33330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General-Simplex with Bland’s rule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71A0-267A-46F9-B039-662C336D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Fourier-</a:t>
            </a:r>
            <a:r>
              <a:rPr lang="en-IN" dirty="0" err="1"/>
              <a:t>Motzkin</a:t>
            </a:r>
            <a:r>
              <a:rPr lang="en-IN" dirty="0"/>
              <a:t> Variable Elimination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ED85-B20D-1685-7E70-BE0C07958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7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33A7-C1A7-4E19-19D6-C6A2DF93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Fourier-</a:t>
            </a:r>
            <a:r>
              <a:rPr lang="en-IN" dirty="0" err="1"/>
              <a:t>Motzkin</a:t>
            </a:r>
            <a:r>
              <a:rPr lang="en-IN" dirty="0"/>
              <a:t> Variable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5F50-AE5B-F009-83E4-A7A7DE3A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the Simplex method, Fourier-</a:t>
            </a:r>
            <a:r>
              <a:rPr lang="en-IN" dirty="0" err="1"/>
              <a:t>Motzkin</a:t>
            </a:r>
            <a:r>
              <a:rPr lang="en-IN" dirty="0"/>
              <a:t> takes conjunction of linear constraints over real variable and decide their satisfiability</a:t>
            </a:r>
          </a:p>
          <a:p>
            <a:endParaRPr lang="en-IN" dirty="0"/>
          </a:p>
          <a:p>
            <a:r>
              <a:rPr lang="en-IN" dirty="0"/>
              <a:t>Simplex is much faster than the Fourier-</a:t>
            </a:r>
            <a:r>
              <a:rPr lang="en-IN" dirty="0" err="1"/>
              <a:t>Motzkin</a:t>
            </a:r>
            <a:r>
              <a:rPr lang="en-IN" dirty="0"/>
              <a:t> algorithm</a:t>
            </a:r>
          </a:p>
          <a:p>
            <a:endParaRPr lang="en-IN" dirty="0"/>
          </a:p>
          <a:p>
            <a:r>
              <a:rPr lang="en-IN" dirty="0"/>
              <a:t>Fourier-</a:t>
            </a:r>
            <a:r>
              <a:rPr lang="en-IN" dirty="0" err="1"/>
              <a:t>Motzkin</a:t>
            </a:r>
            <a:r>
              <a:rPr lang="en-IN" dirty="0"/>
              <a:t> algorithm is used to eliminate quantifiers</a:t>
            </a:r>
          </a:p>
        </p:txBody>
      </p:sp>
    </p:spTree>
    <p:extLst>
      <p:ext uri="{BB962C8B-B14F-4D97-AF65-F5344CB8AC3E}">
        <p14:creationId xmlns:p14="http://schemas.microsoft.com/office/powerpoint/2010/main" val="1818237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BD45-C1A3-63EA-946E-78D9FF49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Fourier-</a:t>
            </a:r>
            <a:r>
              <a:rPr lang="en-IN" dirty="0" err="1"/>
              <a:t>Motzkin</a:t>
            </a:r>
            <a:r>
              <a:rPr lang="en-IN" dirty="0"/>
              <a:t> Variable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8E5B2-FB90-D206-B5A1-FCC63BA55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general form is: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≤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8E5B2-FB90-D206-B5A1-FCC63BA55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8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7AF9-8C76-016C-6CF2-D3C7B09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A6B5-B67B-A735-8D97-73C19F9D2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33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1B02-D520-2F81-F5AD-F31D2A8C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F18126-10E7-1D71-A743-DAF294CFA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73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6A66B5-B337-875E-724F-AC405395F7FB}"/>
              </a:ext>
            </a:extLst>
          </p:cNvPr>
          <p:cNvCxnSpPr>
            <a:cxnSpLocks/>
          </p:cNvCxnSpPr>
          <p:nvPr/>
        </p:nvCxnSpPr>
        <p:spPr>
          <a:xfrm>
            <a:off x="2854960" y="5801360"/>
            <a:ext cx="66344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34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Fourier-</a:t>
            </a:r>
            <a:r>
              <a:rPr lang="en-IN" dirty="0" err="1"/>
              <a:t>Motzkin</a:t>
            </a:r>
            <a:r>
              <a:rPr lang="en-IN" dirty="0"/>
              <a:t> Variable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C7CF-1B1D-77CA-BB84-95360DF9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Fourier-</a:t>
            </a:r>
            <a:r>
              <a:rPr lang="en-US" dirty="0" err="1"/>
              <a:t>Motzkin</a:t>
            </a:r>
            <a:r>
              <a:rPr lang="en-US" dirty="0"/>
              <a:t> elimination algorithms project these constraints onto the x (or y) axis, thus eliminating y (or x).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In the case of three dimensions, the constraints are projected onto a two-dimensional plane, thereby eliminating a dimension.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375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E6C7-77D6-24EC-8301-82730129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Fourier-</a:t>
            </a:r>
            <a:r>
              <a:rPr lang="en-IN" dirty="0" err="1"/>
              <a:t>Motzkin</a:t>
            </a:r>
            <a:r>
              <a:rPr lang="en-IN" dirty="0"/>
              <a:t> Variable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56438-FAF5-5C80-E46D-117691860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Equality constraints</a:t>
                </a:r>
              </a:p>
              <a:p>
                <a:pPr marL="0" indent="0">
                  <a:buNone/>
                </a:pPr>
                <a:r>
                  <a:rPr lang="en-IN" dirty="0"/>
                  <a:t>For each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Substitute a variable,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, with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−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in all other constraints.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56438-FAF5-5C80-E46D-117691860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390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E6C7-77D6-24EC-8301-82730129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Fourier-</a:t>
            </a:r>
            <a:r>
              <a:rPr lang="en-IN" dirty="0" err="1"/>
              <a:t>Motzkin</a:t>
            </a:r>
            <a:r>
              <a:rPr lang="en-IN" dirty="0"/>
              <a:t> Variable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56438-FAF5-5C80-E46D-117691860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Variable elimination: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For each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such that,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</a:p>
              <a:p>
                <a:pPr marL="457200" lvl="1" indent="0">
                  <a:buNone/>
                </a:pPr>
                <a:r>
                  <a:rPr lang="en-IN" b="0" dirty="0"/>
                  <a:t> 				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457200" lvl="1" indent="0">
                  <a:buNone/>
                </a:pPr>
                <a:r>
                  <a:rPr lang="en-IN" dirty="0"/>
                  <a:t>Add the following constraints</a:t>
                </a:r>
              </a:p>
              <a:p>
                <a:pPr marL="457200" lvl="1" indent="0">
                  <a:buNone/>
                </a:pPr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=1 to p:</a:t>
                </a:r>
              </a:p>
              <a:p>
                <a:pPr marL="457200" lvl="1" indent="0">
                  <a:buNone/>
                </a:pPr>
                <a:r>
                  <a:rPr lang="en-IN" dirty="0"/>
                  <a:t>     for j = 1 to q: </a:t>
                </a:r>
              </a:p>
              <a:p>
                <a:pPr marL="457200" lvl="1" indent="0">
                  <a:buNone/>
                </a:pPr>
                <a:r>
                  <a:rPr lang="en-IN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Remove all the constraints that contain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56438-FAF5-5C80-E46D-117691860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722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E6C7-77D6-24EC-8301-82730129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Fourier-</a:t>
            </a:r>
            <a:r>
              <a:rPr lang="en-IN" dirty="0" err="1"/>
              <a:t>Motzkin</a:t>
            </a:r>
            <a:r>
              <a:rPr lang="en-IN" dirty="0"/>
              <a:t> Variable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56438-FAF5-5C80-E46D-117691860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Unbounded variables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For each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, such that,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and there is no constraint in the form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/>
                  <a:t>;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IN" dirty="0"/>
                  <a:t> and there is no constraint in the form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Remove all the constraints that contain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56438-FAF5-5C80-E46D-117691860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870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181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---------------------------</a:t>
                </a: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≤−20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289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IN" b="0" dirty="0"/>
                  <a:t>             -(</a:t>
                </a:r>
                <a:r>
                  <a:rPr lang="en-IN" b="0" dirty="0" err="1"/>
                  <a:t>i</a:t>
                </a:r>
                <a:r>
                  <a:rPr lang="en-IN" b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en-IN" b="0" dirty="0"/>
                  <a:t>                      -(ii)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≤−20</m:t>
                    </m:r>
                  </m:oMath>
                </a14:m>
                <a:r>
                  <a:rPr lang="en-IN" b="0" dirty="0"/>
                  <a:t>       -(iii)</a:t>
                </a: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r>
                  <a:rPr lang="en-IN" sz="2400" dirty="0"/>
                  <a:t>x and y have both positive and negative coefficients, so we need to consider all constraints</a:t>
                </a:r>
              </a:p>
              <a:p>
                <a:pPr marL="0" indent="0">
                  <a:buNone/>
                </a:pPr>
                <a:r>
                  <a:rPr lang="en-IN" sz="2400" dirty="0"/>
                  <a:t>Eliminating y using (</a:t>
                </a:r>
                <a:r>
                  <a:rPr lang="en-IN" sz="2400" dirty="0" err="1"/>
                  <a:t>i</a:t>
                </a:r>
                <a:r>
                  <a:rPr lang="en-IN" sz="2400" dirty="0"/>
                  <a:t>) and (ii)</a:t>
                </a: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792F13-8593-F456-8EDB-00435DFA2EF4}"/>
                  </a:ext>
                </a:extLst>
              </p:cNvPr>
              <p:cNvSpPr txBox="1"/>
              <p:nvPr/>
            </p:nvSpPr>
            <p:spPr>
              <a:xfrm>
                <a:off x="1071716" y="4994787"/>
                <a:ext cx="2153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−10</m:t>
                      </m:r>
                    </m:oMath>
                  </m:oMathPara>
                </a14:m>
                <a:endParaRPr lang="en-IN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792F13-8593-F456-8EDB-00435DFA2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6" y="4994787"/>
                <a:ext cx="2153265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A201DC-FECE-482A-180E-E7CFC5ED8497}"/>
                  </a:ext>
                </a:extLst>
              </p:cNvPr>
              <p:cNvSpPr txBox="1"/>
              <p:nvPr/>
            </p:nvSpPr>
            <p:spPr>
              <a:xfrm>
                <a:off x="3770677" y="5147184"/>
                <a:ext cx="2153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15 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−10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A201DC-FECE-482A-180E-E7CFC5ED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677" y="5147184"/>
                <a:ext cx="21532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926B8A-5554-5EA2-D2E9-D4967D5BC731}"/>
                  </a:ext>
                </a:extLst>
              </p:cNvPr>
              <p:cNvSpPr txBox="1"/>
              <p:nvPr/>
            </p:nvSpPr>
            <p:spPr>
              <a:xfrm>
                <a:off x="6243495" y="5142269"/>
                <a:ext cx="2153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≤25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926B8A-5554-5EA2-D2E9-D4967D5B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495" y="5142269"/>
                <a:ext cx="21532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1096EE39-E048-7C91-2250-318431EB39ED}"/>
              </a:ext>
            </a:extLst>
          </p:cNvPr>
          <p:cNvSpPr/>
          <p:nvPr/>
        </p:nvSpPr>
        <p:spPr>
          <a:xfrm>
            <a:off x="2694039" y="5282690"/>
            <a:ext cx="668593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3ECD19-1929-D844-5347-C41722AE1831}"/>
              </a:ext>
            </a:extLst>
          </p:cNvPr>
          <p:cNvSpPr/>
          <p:nvPr/>
        </p:nvSpPr>
        <p:spPr>
          <a:xfrm>
            <a:off x="5368413" y="5223697"/>
            <a:ext cx="727587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3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IN" b="0" dirty="0"/>
                  <a:t>             -(</a:t>
                </a:r>
                <a:r>
                  <a:rPr lang="en-IN" b="0" dirty="0" err="1"/>
                  <a:t>i</a:t>
                </a:r>
                <a:r>
                  <a:rPr lang="en-IN" b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en-IN" b="0" dirty="0"/>
                  <a:t>                      -(ii)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≤−20</m:t>
                    </m:r>
                  </m:oMath>
                </a14:m>
                <a:r>
                  <a:rPr lang="en-IN" b="0" dirty="0"/>
                  <a:t>       -(iii)</a:t>
                </a: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r>
                  <a:rPr lang="en-IN" sz="2400" dirty="0"/>
                  <a:t>x and y have both positive and negative coefficients, so we need to consider all constraints</a:t>
                </a:r>
              </a:p>
              <a:p>
                <a:pPr marL="0" indent="0">
                  <a:buNone/>
                </a:pPr>
                <a:r>
                  <a:rPr lang="en-IN" sz="2400" dirty="0"/>
                  <a:t>Eliminating y using (ii) and (iii)</a:t>
                </a: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E21530-6A24-F58D-318C-250FD4915E1A}"/>
                  </a:ext>
                </a:extLst>
              </p:cNvPr>
              <p:cNvSpPr txBox="1"/>
              <p:nvPr/>
            </p:nvSpPr>
            <p:spPr>
              <a:xfrm>
                <a:off x="1071716" y="4994787"/>
                <a:ext cx="2153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≥20 −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E21530-6A24-F58D-318C-250FD491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6" y="4994787"/>
                <a:ext cx="2153265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46511D-C641-1C67-7395-391074872E1C}"/>
                  </a:ext>
                </a:extLst>
              </p:cNvPr>
              <p:cNvSpPr txBox="1"/>
              <p:nvPr/>
            </p:nvSpPr>
            <p:spPr>
              <a:xfrm>
                <a:off x="3770677" y="5098024"/>
                <a:ext cx="2153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15 ≥20 −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46511D-C641-1C67-7395-391074872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677" y="5098024"/>
                <a:ext cx="21532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B5C3D-FB92-A74C-DD9D-B94FE672B04B}"/>
                  </a:ext>
                </a:extLst>
              </p:cNvPr>
              <p:cNvSpPr txBox="1"/>
              <p:nvPr/>
            </p:nvSpPr>
            <p:spPr>
              <a:xfrm>
                <a:off x="6243495" y="5122605"/>
                <a:ext cx="2153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B5C3D-FB92-A74C-DD9D-B94FE672B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495" y="5122605"/>
                <a:ext cx="21532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0B93B6-4DE9-ECA6-F80D-A83FB21DFC9D}"/>
              </a:ext>
            </a:extLst>
          </p:cNvPr>
          <p:cNvSpPr/>
          <p:nvPr/>
        </p:nvSpPr>
        <p:spPr>
          <a:xfrm>
            <a:off x="2694039" y="5282690"/>
            <a:ext cx="668593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7965288-7E40-D1D3-DB6F-494CD0656976}"/>
              </a:ext>
            </a:extLst>
          </p:cNvPr>
          <p:cNvSpPr/>
          <p:nvPr/>
        </p:nvSpPr>
        <p:spPr>
          <a:xfrm>
            <a:off x="5368413" y="5223697"/>
            <a:ext cx="727587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12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After eliminating y:</a:t>
                </a:r>
                <a:endParaRPr lang="en-I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5≤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≤25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which is satisfiable. Therefore, all the constraints are satisfiable.</a:t>
                </a:r>
              </a:p>
              <a:p>
                <a:pPr marL="0" indent="0">
                  <a:buNone/>
                </a:pPr>
                <a:r>
                  <a:rPr lang="en-IN" b="0" dirty="0"/>
                  <a:t>To find a value of y that satisfies the constraints, pick a suitable value for x and substitute it into the original set of constraints.</a:t>
                </a: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Let’s pick x = 5. Substituting in the existing constraints gives us the value of y.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5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−5 −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≤−20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A4CA57-46D7-D6FB-E37A-D0CB18ACC014}"/>
                  </a:ext>
                </a:extLst>
              </p:cNvPr>
              <p:cNvSpPr txBox="1"/>
              <p:nvPr/>
            </p:nvSpPr>
            <p:spPr>
              <a:xfrm>
                <a:off x="5402834" y="4891546"/>
                <a:ext cx="21532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IN" sz="24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≤15</m:t>
                      </m:r>
                    </m:oMath>
                  </m:oMathPara>
                </a14:m>
                <a:endParaRPr lang="en-IN" sz="24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A4CA57-46D7-D6FB-E37A-D0CB18AC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34" y="4891546"/>
                <a:ext cx="2153265" cy="1200329"/>
              </a:xfrm>
              <a:prstGeom prst="rect">
                <a:avLst/>
              </a:prstGeom>
              <a:blipFill>
                <a:blip r:embed="rId3"/>
                <a:stretch>
                  <a:fillRect l="-847" b="-35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6D1DCA-4D74-E015-1461-4652A185F09B}"/>
                  </a:ext>
                </a:extLst>
              </p:cNvPr>
              <p:cNvSpPr txBox="1"/>
              <p:nvPr/>
            </p:nvSpPr>
            <p:spPr>
              <a:xfrm>
                <a:off x="8563913" y="5102938"/>
                <a:ext cx="215326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6D1DCA-4D74-E015-1461-4652A185F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913" y="5102938"/>
                <a:ext cx="215326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271076-8445-559F-2163-C8706184353F}"/>
              </a:ext>
            </a:extLst>
          </p:cNvPr>
          <p:cNvSpPr/>
          <p:nvPr/>
        </p:nvSpPr>
        <p:spPr>
          <a:xfrm>
            <a:off x="3618271" y="5260258"/>
            <a:ext cx="1288026" cy="216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07BB052-8E5F-8E09-731B-366758BBFE65}"/>
              </a:ext>
            </a:extLst>
          </p:cNvPr>
          <p:cNvSpPr/>
          <p:nvPr/>
        </p:nvSpPr>
        <p:spPr>
          <a:xfrm>
            <a:off x="7108723" y="5260258"/>
            <a:ext cx="1268361" cy="207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4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57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01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AA995-02B2-8722-4EC5-5030C329C772}"/>
                  </a:ext>
                </a:extLst>
              </p:cNvPr>
              <p:cNvSpPr txBox="1"/>
              <p:nvPr/>
            </p:nvSpPr>
            <p:spPr>
              <a:xfrm>
                <a:off x="648928" y="3409335"/>
                <a:ext cx="2743200" cy="131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𝐸𝑙𝑖𝑚𝑖𝑛𝑎𝑡𝑖𝑛𝑔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≥2 −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≥1 −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AA995-02B2-8722-4EC5-5030C329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8" y="3409335"/>
                <a:ext cx="2743200" cy="1315873"/>
              </a:xfrm>
              <a:prstGeom prst="rect">
                <a:avLst/>
              </a:prstGeom>
              <a:blipFill>
                <a:blip r:embed="rId3"/>
                <a:stretch>
                  <a:fillRect l="-1556" b="-5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23FBF-1725-ABBD-C401-B000BA3F58A9}"/>
                  </a:ext>
                </a:extLst>
              </p:cNvPr>
              <p:cNvSpPr txBox="1"/>
              <p:nvPr/>
            </p:nvSpPr>
            <p:spPr>
              <a:xfrm>
                <a:off x="3426550" y="3424082"/>
                <a:ext cx="2743200" cy="144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Using 1 and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b="0" dirty="0"/>
                  <a:t>which simplifies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−5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≥6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23FBF-1725-ABBD-C401-B000BA3F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50" y="3424082"/>
                <a:ext cx="2743200" cy="1443729"/>
              </a:xfrm>
              <a:prstGeom prst="rect">
                <a:avLst/>
              </a:prstGeom>
              <a:blipFill>
                <a:blip r:embed="rId4"/>
                <a:stretch>
                  <a:fillRect l="-1778" t="-2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6DE37A-0989-CD8C-515E-82BF058F68C0}"/>
                  </a:ext>
                </a:extLst>
              </p:cNvPr>
              <p:cNvSpPr txBox="1"/>
              <p:nvPr/>
            </p:nvSpPr>
            <p:spPr>
              <a:xfrm>
                <a:off x="6685951" y="3468327"/>
                <a:ext cx="2743200" cy="144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Using 2 and 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b="0" dirty="0"/>
                  <a:t>which simplifies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6DE37A-0989-CD8C-515E-82BF058F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51" y="3468327"/>
                <a:ext cx="2743200" cy="1443729"/>
              </a:xfrm>
              <a:prstGeom prst="rect">
                <a:avLst/>
              </a:prstGeom>
              <a:blipFill>
                <a:blip r:embed="rId5"/>
                <a:stretch>
                  <a:fillRect l="-2000" t="-2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00836F-202E-765F-088D-25D7844E72BA}"/>
                  </a:ext>
                </a:extLst>
              </p:cNvPr>
              <p:cNvSpPr txBox="1"/>
              <p:nvPr/>
            </p:nvSpPr>
            <p:spPr>
              <a:xfrm>
                <a:off x="9281684" y="3625643"/>
                <a:ext cx="2743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After eliminating y</a:t>
                </a:r>
              </a:p>
              <a:p>
                <a:r>
                  <a:rPr lang="en-IN" dirty="0"/>
                  <a:t>the constraints are</a:t>
                </a:r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−5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00836F-202E-765F-088D-25D7844E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84" y="3625643"/>
                <a:ext cx="2743200" cy="1200329"/>
              </a:xfrm>
              <a:prstGeom prst="rect">
                <a:avLst/>
              </a:prstGeom>
              <a:blipFill>
                <a:blip r:embed="rId6"/>
                <a:stretch>
                  <a:fillRect l="-2000" t="-3046" b="-5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1EA40-DAFE-347A-CA4B-449854C5E127}"/>
                  </a:ext>
                </a:extLst>
              </p:cNvPr>
              <p:cNvSpPr txBox="1"/>
              <p:nvPr/>
            </p:nvSpPr>
            <p:spPr>
              <a:xfrm>
                <a:off x="570270" y="5252883"/>
                <a:ext cx="2743200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</a:t>
                </a:r>
                <a:r>
                  <a:rPr lang="en-IN" b="0" dirty="0"/>
                  <a:t>liminating </a:t>
                </a:r>
                <a:r>
                  <a:rPr lang="en-IN" dirty="0"/>
                  <a:t>x</a:t>
                </a:r>
                <a:r>
                  <a:rPr lang="en-IN" b="0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≥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(5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+ 6)</m:t>
                    </m:r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1EA40-DAFE-347A-CA4B-449854C5E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0" y="5252883"/>
                <a:ext cx="2743200" cy="1037463"/>
              </a:xfrm>
              <a:prstGeom prst="rect">
                <a:avLst/>
              </a:prstGeom>
              <a:blipFill>
                <a:blip r:embed="rId7"/>
                <a:stretch>
                  <a:fillRect l="-2000" t="-3529" b="-7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0909BB-FD42-5012-5BA6-A74140061BFD}"/>
                  </a:ext>
                </a:extLst>
              </p:cNvPr>
              <p:cNvSpPr txBox="1"/>
              <p:nvPr/>
            </p:nvSpPr>
            <p:spPr>
              <a:xfrm>
                <a:off x="3436387" y="5075904"/>
                <a:ext cx="2743200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Using 1 and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−3≥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which simplifies to</a:t>
                </a:r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0909BB-FD42-5012-5BA6-A74140061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7" y="5075904"/>
                <a:ext cx="2743200" cy="1441933"/>
              </a:xfrm>
              <a:prstGeom prst="rect">
                <a:avLst/>
              </a:prstGeom>
              <a:blipFill>
                <a:blip r:embed="rId8"/>
                <a:stretch>
                  <a:fillRect l="-2000" t="-2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77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AA995-02B2-8722-4EC5-5030C329C772}"/>
                  </a:ext>
                </a:extLst>
              </p:cNvPr>
              <p:cNvSpPr txBox="1"/>
              <p:nvPr/>
            </p:nvSpPr>
            <p:spPr>
              <a:xfrm>
                <a:off x="648928" y="1413385"/>
                <a:ext cx="2743200" cy="131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𝐸𝑙𝑖𝑚𝑖𝑛𝑎𝑡𝑖𝑛𝑔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≥2 −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≥1 −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AA995-02B2-8722-4EC5-5030C329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8" y="1413385"/>
                <a:ext cx="2743200" cy="1315873"/>
              </a:xfrm>
              <a:prstGeom prst="rect">
                <a:avLst/>
              </a:prstGeom>
              <a:blipFill>
                <a:blip r:embed="rId2"/>
                <a:stretch>
                  <a:fillRect l="-1556" b="-5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23FBF-1725-ABBD-C401-B000BA3F58A9}"/>
                  </a:ext>
                </a:extLst>
              </p:cNvPr>
              <p:cNvSpPr txBox="1"/>
              <p:nvPr/>
            </p:nvSpPr>
            <p:spPr>
              <a:xfrm>
                <a:off x="3426550" y="1428132"/>
                <a:ext cx="2743200" cy="144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Using 1 and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b="0" dirty="0"/>
                  <a:t>which simplifies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−5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≥6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23FBF-1725-ABBD-C401-B000BA3F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50" y="1428132"/>
                <a:ext cx="2743200" cy="1443729"/>
              </a:xfrm>
              <a:prstGeom prst="rect">
                <a:avLst/>
              </a:prstGeom>
              <a:blipFill>
                <a:blip r:embed="rId3"/>
                <a:stretch>
                  <a:fillRect l="-1778" t="-2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6DE37A-0989-CD8C-515E-82BF058F68C0}"/>
                  </a:ext>
                </a:extLst>
              </p:cNvPr>
              <p:cNvSpPr txBox="1"/>
              <p:nvPr/>
            </p:nvSpPr>
            <p:spPr>
              <a:xfrm>
                <a:off x="6685951" y="1472377"/>
                <a:ext cx="2743200" cy="144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Using 2 and 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b="0" dirty="0"/>
                  <a:t>which simplifies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6DE37A-0989-CD8C-515E-82BF058F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51" y="1472377"/>
                <a:ext cx="2743200" cy="1443729"/>
              </a:xfrm>
              <a:prstGeom prst="rect">
                <a:avLst/>
              </a:prstGeom>
              <a:blipFill>
                <a:blip r:embed="rId4"/>
                <a:stretch>
                  <a:fillRect l="-2000" t="-2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00836F-202E-765F-088D-25D7844E72BA}"/>
                  </a:ext>
                </a:extLst>
              </p:cNvPr>
              <p:cNvSpPr txBox="1"/>
              <p:nvPr/>
            </p:nvSpPr>
            <p:spPr>
              <a:xfrm>
                <a:off x="9281684" y="1629693"/>
                <a:ext cx="2743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After eliminating y</a:t>
                </a:r>
              </a:p>
              <a:p>
                <a:r>
                  <a:rPr lang="en-IN" dirty="0"/>
                  <a:t>the constraints are</a:t>
                </a:r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−5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00836F-202E-765F-088D-25D7844E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84" y="1629693"/>
                <a:ext cx="2743200" cy="1200329"/>
              </a:xfrm>
              <a:prstGeom prst="rect">
                <a:avLst/>
              </a:prstGeom>
              <a:blipFill>
                <a:blip r:embed="rId5"/>
                <a:stretch>
                  <a:fillRect l="-2000" t="-2538" b="-5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1EA40-DAFE-347A-CA4B-449854C5E127}"/>
                  </a:ext>
                </a:extLst>
              </p:cNvPr>
              <p:cNvSpPr txBox="1"/>
              <p:nvPr/>
            </p:nvSpPr>
            <p:spPr>
              <a:xfrm>
                <a:off x="570270" y="3256933"/>
                <a:ext cx="2743200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</a:t>
                </a:r>
                <a:r>
                  <a:rPr lang="en-IN" b="0" dirty="0"/>
                  <a:t>liminating </a:t>
                </a:r>
                <a:r>
                  <a:rPr lang="en-IN" dirty="0"/>
                  <a:t>x</a:t>
                </a:r>
                <a:r>
                  <a:rPr lang="en-IN" b="0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≥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(5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+ 6)</m:t>
                    </m:r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E1EA40-DAFE-347A-CA4B-449854C5E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0" y="3256933"/>
                <a:ext cx="2743200" cy="1037463"/>
              </a:xfrm>
              <a:prstGeom prst="rect">
                <a:avLst/>
              </a:prstGeom>
              <a:blipFill>
                <a:blip r:embed="rId6"/>
                <a:stretch>
                  <a:fillRect l="-2000" t="-2941" b="-7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0909BB-FD42-5012-5BA6-A74140061BFD}"/>
                  </a:ext>
                </a:extLst>
              </p:cNvPr>
              <p:cNvSpPr txBox="1"/>
              <p:nvPr/>
            </p:nvSpPr>
            <p:spPr>
              <a:xfrm>
                <a:off x="3313470" y="3054992"/>
                <a:ext cx="2743200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Using 1 and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−3≥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which simplifies to</a:t>
                </a:r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0909BB-FD42-5012-5BA6-A74140061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70" y="3054992"/>
                <a:ext cx="2743200" cy="1441933"/>
              </a:xfrm>
              <a:prstGeom prst="rect">
                <a:avLst/>
              </a:prstGeom>
              <a:blipFill>
                <a:blip r:embed="rId7"/>
                <a:stretch>
                  <a:fillRect l="-2000" t="-2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DE9261-2D4E-2EC2-D1EF-86D526C2ADBC}"/>
                  </a:ext>
                </a:extLst>
              </p:cNvPr>
              <p:cNvSpPr txBox="1"/>
              <p:nvPr/>
            </p:nvSpPr>
            <p:spPr>
              <a:xfrm>
                <a:off x="457191" y="4623238"/>
                <a:ext cx="2743200" cy="171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pick z = 4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5∗4+6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 ∗4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b="0" dirty="0"/>
                  <a:t>which simplifies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13≤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≤13 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DE9261-2D4E-2EC2-D1EF-86D526C2A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1" y="4623238"/>
                <a:ext cx="2743200" cy="1718932"/>
              </a:xfrm>
              <a:prstGeom prst="rect">
                <a:avLst/>
              </a:prstGeom>
              <a:blipFill>
                <a:blip r:embed="rId8"/>
                <a:stretch>
                  <a:fillRect l="-2000" t="-17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3AD1AD-9092-5030-14D3-41161270F43E}"/>
                  </a:ext>
                </a:extLst>
              </p:cNvPr>
              <p:cNvSpPr txBox="1"/>
              <p:nvPr/>
            </p:nvSpPr>
            <p:spPr>
              <a:xfrm>
                <a:off x="3283971" y="4637985"/>
                <a:ext cx="2743200" cy="1997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substitute x = 13, z = 4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≥2 −13+(2∗4)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≥1 −4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which simplifies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3AD1AD-9092-5030-14D3-41161270F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71" y="4637985"/>
                <a:ext cx="2743200" cy="1997726"/>
              </a:xfrm>
              <a:prstGeom prst="rect">
                <a:avLst/>
              </a:prstGeom>
              <a:blipFill>
                <a:blip r:embed="rId9"/>
                <a:stretch>
                  <a:fillRect l="-2000" t="-1829" b="-3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2A4ADB1-7900-A1B4-14AE-56E9E224E9DC}"/>
              </a:ext>
            </a:extLst>
          </p:cNvPr>
          <p:cNvSpPr txBox="1"/>
          <p:nvPr/>
        </p:nvSpPr>
        <p:spPr>
          <a:xfrm>
            <a:off x="6641696" y="4603571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</a:t>
            </a:r>
            <a:r>
              <a:rPr lang="en-IN" b="0" dirty="0"/>
              <a:t> satisfying solution is:</a:t>
            </a:r>
          </a:p>
          <a:p>
            <a:r>
              <a:rPr lang="en-IN" dirty="0"/>
              <a:t>x = 13, y = -3, z = 4</a:t>
            </a:r>
          </a:p>
          <a:p>
            <a:endParaRPr lang="en-IN" dirty="0"/>
          </a:p>
          <a:p>
            <a:r>
              <a:rPr lang="en-IN" dirty="0"/>
              <a:t>We can find other solutions if we pick a different value for z.</a:t>
            </a:r>
          </a:p>
        </p:txBody>
      </p:sp>
    </p:spTree>
    <p:extLst>
      <p:ext uri="{BB962C8B-B14F-4D97-AF65-F5344CB8AC3E}">
        <p14:creationId xmlns:p14="http://schemas.microsoft.com/office/powerpoint/2010/main" val="2707644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751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D9BA5C-D686-2CD3-FE5A-A683F51CE2EA}"/>
                  </a:ext>
                </a:extLst>
              </p:cNvPr>
              <p:cNvSpPr txBox="1"/>
              <p:nvPr/>
            </p:nvSpPr>
            <p:spPr>
              <a:xfrm>
                <a:off x="648928" y="3409335"/>
                <a:ext cx="2743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𝐸𝑙𝑖𝑚𝑖𝑛𝑎𝑡𝑖𝑛𝑔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≥1 −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≥1+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D9BA5C-D686-2CD3-FE5A-A683F51CE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8" y="3409335"/>
                <a:ext cx="2743200" cy="1200329"/>
              </a:xfrm>
              <a:prstGeom prst="rect">
                <a:avLst/>
              </a:prstGeom>
              <a:blipFill>
                <a:blip r:embed="rId3"/>
                <a:stretch>
                  <a:fillRect l="-1556" b="-5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FDDE80-E37A-F6D2-6ED0-6CDF42499FF4}"/>
                  </a:ext>
                </a:extLst>
              </p:cNvPr>
              <p:cNvSpPr txBox="1"/>
              <p:nvPr/>
            </p:nvSpPr>
            <p:spPr>
              <a:xfrm>
                <a:off x="3426550" y="3424082"/>
                <a:ext cx="2743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Using 1 and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−2≥1 −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b="0" dirty="0"/>
                  <a:t>which simplifies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FDDE80-E37A-F6D2-6ED0-6CDF42499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50" y="3424082"/>
                <a:ext cx="2743200" cy="1200329"/>
              </a:xfrm>
              <a:prstGeom prst="rect">
                <a:avLst/>
              </a:prstGeom>
              <a:blipFill>
                <a:blip r:embed="rId4"/>
                <a:stretch>
                  <a:fillRect l="-1778" t="-3046" b="-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52900C-0171-2DAE-BB2D-83A82B163565}"/>
                  </a:ext>
                </a:extLst>
              </p:cNvPr>
              <p:cNvSpPr txBox="1"/>
              <p:nvPr/>
            </p:nvSpPr>
            <p:spPr>
              <a:xfrm>
                <a:off x="6685951" y="3468327"/>
                <a:ext cx="2743200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Using 2 and 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−2≥1+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b="0" dirty="0"/>
                  <a:t>which simplifies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52900C-0171-2DAE-BB2D-83A82B163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51" y="3468327"/>
                <a:ext cx="2743200" cy="1441933"/>
              </a:xfrm>
              <a:prstGeom prst="rect">
                <a:avLst/>
              </a:prstGeom>
              <a:blipFill>
                <a:blip r:embed="rId5"/>
                <a:stretch>
                  <a:fillRect l="-2000" t="-2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46EDAD-F528-682B-A605-59424801B268}"/>
                  </a:ext>
                </a:extLst>
              </p:cNvPr>
              <p:cNvSpPr txBox="1"/>
              <p:nvPr/>
            </p:nvSpPr>
            <p:spPr>
              <a:xfrm>
                <a:off x="9281684" y="3222519"/>
                <a:ext cx="2743200" cy="159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After eliminating x</a:t>
                </a:r>
              </a:p>
              <a:p>
                <a:r>
                  <a:rPr lang="en-IN" dirty="0"/>
                  <a:t>the constraints are</a:t>
                </a:r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−3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1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46EDAD-F528-682B-A605-59424801B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84" y="3222519"/>
                <a:ext cx="2743200" cy="1592039"/>
              </a:xfrm>
              <a:prstGeom prst="rect">
                <a:avLst/>
              </a:prstGeom>
              <a:blipFill>
                <a:blip r:embed="rId6"/>
                <a:stretch>
                  <a:fillRect l="-2000" t="-2299" b="-4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FC3110-3BAE-B9A3-B143-594BDB575BE5}"/>
                  </a:ext>
                </a:extLst>
              </p:cNvPr>
              <p:cNvSpPr txBox="1"/>
              <p:nvPr/>
            </p:nvSpPr>
            <p:spPr>
              <a:xfrm>
                <a:off x="570270" y="5252883"/>
                <a:ext cx="2743200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</a:t>
                </a:r>
                <a:r>
                  <a:rPr lang="en-IN" b="0" dirty="0"/>
                  <a:t>liminating y: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≥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(3−3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≤−3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FC3110-3BAE-B9A3-B143-594BDB57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0" y="5252883"/>
                <a:ext cx="2743200" cy="1037463"/>
              </a:xfrm>
              <a:prstGeom prst="rect">
                <a:avLst/>
              </a:prstGeom>
              <a:blipFill>
                <a:blip r:embed="rId7"/>
                <a:stretch>
                  <a:fillRect l="-2000" t="-3529" b="-7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EA3D90-7A05-EA2C-256D-3CEB94B9D416}"/>
                  </a:ext>
                </a:extLst>
              </p:cNvPr>
              <p:cNvSpPr txBox="1"/>
              <p:nvPr/>
            </p:nvSpPr>
            <p:spPr>
              <a:xfrm>
                <a:off x="3436387" y="5075904"/>
                <a:ext cx="2743200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Using 1 and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3−3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which simplifies to</a:t>
                </a:r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EA3D90-7A05-EA2C-256D-3CEB94B9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7" y="5075904"/>
                <a:ext cx="2743200" cy="1441933"/>
              </a:xfrm>
              <a:prstGeom prst="rect">
                <a:avLst/>
              </a:prstGeom>
              <a:blipFill>
                <a:blip r:embed="rId8"/>
                <a:stretch>
                  <a:fillRect l="-2000" t="-2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95984C-50DA-387A-5962-F94636C5BE7C}"/>
                  </a:ext>
                </a:extLst>
              </p:cNvPr>
              <p:cNvSpPr txBox="1"/>
              <p:nvPr/>
            </p:nvSpPr>
            <p:spPr>
              <a:xfrm>
                <a:off x="5933790" y="5036572"/>
                <a:ext cx="2743200" cy="159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/>
                  <a:t>After eliminating y</a:t>
                </a:r>
              </a:p>
              <a:p>
                <a:r>
                  <a:rPr lang="en-IN" dirty="0"/>
                  <a:t>the constraints are</a:t>
                </a:r>
                <a:endParaRPr lang="en-IN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≤−1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which are unsatisfiable.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95984C-50DA-387A-5962-F94636C5B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90" y="5036572"/>
                <a:ext cx="2743200" cy="1592039"/>
              </a:xfrm>
              <a:prstGeom prst="rect">
                <a:avLst/>
              </a:prstGeom>
              <a:blipFill>
                <a:blip r:embed="rId9"/>
                <a:stretch>
                  <a:fillRect l="-1778" t="-1916" b="-5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182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56E9-65E2-6B11-4E5A-425256E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000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1C7CF-1B1D-77CA-BB84-95360DF9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333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E067-C105-3DA5-A176-C35BC97D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6F34-72BA-4AC2-B438-F88C783B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163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1FD6-CD46-A182-3393-B8E52C83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7BA7E-DAD2-243A-E183-B09ADDBF3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If the number of constraints is m initially, after the first elimination,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b="0" dirty="0"/>
                  <a:t> in the worst-case</a:t>
                </a:r>
              </a:p>
              <a:p>
                <a:r>
                  <a:rPr lang="en-IN" dirty="0"/>
                  <a:t>After the second elimination: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IN" b="0" dirty="0"/>
              </a:p>
              <a:p>
                <a:r>
                  <a:rPr lang="en-IN" dirty="0"/>
                  <a:t>After the third elimination: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After the fourth elimination: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…</a:t>
                </a:r>
              </a:p>
              <a:p>
                <a:r>
                  <a:rPr lang="en-IN" dirty="0"/>
                  <a:t>After the n</a:t>
                </a:r>
                <a:r>
                  <a:rPr lang="en-IN" baseline="30000" dirty="0"/>
                  <a:t>th</a:t>
                </a:r>
                <a:r>
                  <a:rPr lang="en-IN" dirty="0"/>
                  <a:t> elimination: 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7BA7E-DAD2-243A-E183-B09ADDBF3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46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01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68382"/>
              </p:ext>
            </p:extLst>
          </p:nvPr>
        </p:nvGraphicFramePr>
        <p:xfrm>
          <a:off x="7148052" y="2676289"/>
          <a:ext cx="3011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42629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1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A896B-7A4B-4F19-6642-AE3BF609B163}"/>
                  </a:ext>
                </a:extLst>
              </p:cNvPr>
              <p:cNvSpPr txBox="1"/>
              <p:nvPr/>
            </p:nvSpPr>
            <p:spPr>
              <a:xfrm>
                <a:off x="3657600" y="3521260"/>
                <a:ext cx="218276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Bounds of s</a:t>
                </a:r>
                <a:r>
                  <a:rPr lang="en-IN" baseline="-25000" dirty="0"/>
                  <a:t>1</a:t>
                </a:r>
                <a:r>
                  <a:rPr lang="en-IN" dirty="0"/>
                  <a:t> are violated. pivot s</a:t>
                </a:r>
                <a:r>
                  <a:rPr lang="en-IN" baseline="-25000" dirty="0"/>
                  <a:t>1 </a:t>
                </a:r>
                <a:r>
                  <a:rPr lang="en-IN" dirty="0"/>
                  <a:t>with x.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= (2 – 0)/1 = 2. Increase x by 2. Update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A896B-7A4B-4F19-6642-AE3BF609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21260"/>
                <a:ext cx="2182761" cy="1477328"/>
              </a:xfrm>
              <a:prstGeom prst="rect">
                <a:avLst/>
              </a:prstGeom>
              <a:blipFill>
                <a:blip r:embed="rId3"/>
                <a:stretch>
                  <a:fillRect l="-2235" t="-2479" r="-4190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4632482-BDEA-8FA7-61A6-F3F381073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73253"/>
              </p:ext>
            </p:extLst>
          </p:nvPr>
        </p:nvGraphicFramePr>
        <p:xfrm>
          <a:off x="7148052" y="2676289"/>
          <a:ext cx="3011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42629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2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F147A-8CB8-FD7C-55FA-50A21FB79078}"/>
              </a:ext>
            </a:extLst>
          </p:cNvPr>
          <p:cNvGraphicFramePr>
            <a:graphicFrameLocks noGrp="1"/>
          </p:cNvGraphicFramePr>
          <p:nvPr/>
        </p:nvGraphicFramePr>
        <p:xfrm>
          <a:off x="7148052" y="2676289"/>
          <a:ext cx="3011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42629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FA896B-7A4B-4F19-6642-AE3BF609B163}"/>
              </a:ext>
            </a:extLst>
          </p:cNvPr>
          <p:cNvSpPr txBox="1"/>
          <p:nvPr/>
        </p:nvSpPr>
        <p:spPr>
          <a:xfrm>
            <a:off x="3657600" y="3521260"/>
            <a:ext cx="218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Exchange x and s</a:t>
            </a:r>
            <a:r>
              <a:rPr lang="en-IN" baseline="-25000" dirty="0"/>
              <a:t>1</a:t>
            </a:r>
            <a:r>
              <a:rPr lang="en-IN" dirty="0"/>
              <a:t> in the </a:t>
            </a:r>
            <a:r>
              <a:rPr lang="en-US" altLang="en-US" dirty="0"/>
              <a:t>tableau.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59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CC3-D9AA-52FA-285D-4E796C2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=−1;}</m:t>
                      </m:r>
                    </m:oMath>
                  </m:oMathPara>
                </a14:m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 algn="r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  <a:p>
                <a:pPr marL="0" indent="0" algn="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CC5A0-4E1A-2D48-94F6-4EB5220B4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A896B-7A4B-4F19-6642-AE3BF609B163}"/>
                  </a:ext>
                </a:extLst>
              </p:cNvPr>
              <p:cNvSpPr txBox="1"/>
              <p:nvPr/>
            </p:nvSpPr>
            <p:spPr>
              <a:xfrm>
                <a:off x="3657599" y="3137800"/>
                <a:ext cx="33921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Bounds of s</a:t>
                </a:r>
                <a:r>
                  <a:rPr lang="en-IN" baseline="-25000" dirty="0"/>
                  <a:t>2</a:t>
                </a:r>
                <a:r>
                  <a:rPr lang="en-IN" dirty="0"/>
                  <a:t> are violated. s</a:t>
                </a:r>
                <a:r>
                  <a:rPr lang="en-IN" baseline="-25000" dirty="0"/>
                  <a:t>1</a:t>
                </a:r>
                <a:r>
                  <a:rPr lang="en-IN" dirty="0"/>
                  <a:t> is not suitable for pivoting (the coefficient is negative; s</a:t>
                </a:r>
                <a:r>
                  <a:rPr lang="en-IN" baseline="-25000" dirty="0"/>
                  <a:t>1</a:t>
                </a:r>
                <a:r>
                  <a:rPr lang="en-IN" dirty="0"/>
                  <a:t> is already at the lower limit, can’t decrease further). Pivot s</a:t>
                </a:r>
                <a:r>
                  <a:rPr lang="en-IN" baseline="-25000" dirty="0"/>
                  <a:t>2 </a:t>
                </a:r>
                <a:r>
                  <a:rPr lang="en-IN" dirty="0"/>
                  <a:t>with y.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= (0 – (-2))/2 = 1. Decrease y by 1, as the coefficient is negative. Update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FA896B-7A4B-4F19-6642-AE3BF609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3137800"/>
                <a:ext cx="3392129" cy="2308324"/>
              </a:xfrm>
              <a:prstGeom prst="rect">
                <a:avLst/>
              </a:prstGeom>
              <a:blipFill>
                <a:blip r:embed="rId3"/>
                <a:stretch>
                  <a:fillRect l="-1439" t="-1587" r="-1259" b="-3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385EB6E-9BAD-1010-7445-CE729A36736C}"/>
              </a:ext>
            </a:extLst>
          </p:cNvPr>
          <p:cNvGraphicFramePr>
            <a:graphicFrameLocks noGrp="1"/>
          </p:cNvGraphicFramePr>
          <p:nvPr/>
        </p:nvGraphicFramePr>
        <p:xfrm>
          <a:off x="7148052" y="2676289"/>
          <a:ext cx="3011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987">
                  <a:extLst>
                    <a:ext uri="{9D8B030D-6E8A-4147-A177-3AD203B41FA5}">
                      <a16:colId xmlns:a16="http://schemas.microsoft.com/office/drawing/2014/main" val="180307003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269227158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202041455"/>
                    </a:ext>
                  </a:extLst>
                </a:gridCol>
                <a:gridCol w="752987">
                  <a:extLst>
                    <a:ext uri="{9D8B030D-6E8A-4147-A177-3AD203B41FA5}">
                      <a16:colId xmlns:a16="http://schemas.microsoft.com/office/drawing/2014/main" val="42629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0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778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Transform the system into the general form&#10;\[ A\vec{x}=0 \quad \mbox{and} \quad \bigwedge_{i=1}^m l_i \le s_i \le u_i \;. \]&#10;&#10;\item Set $\mathcal B$ to be the set of additional variables&#10;$s_1,\ldots, s_m$.&#10;&#10;\item Construct the tableau for $A$.&#10;&#10;\item Determine a fixed order on the variables.&#10;&#10;\item If there is no basic variable that&#10;      violates its bounds, return ``Satisfiable''. Otherwise, let $x_i$ be the&#10;      first basic variable in the order&#10;      that violates its bounds.&#10;&#10;\item Search for the first suitable nonbasic variable $x_j$ in the order&#10;      for pivoting with $x_i$. If there is no such variable, return&#10;      ``Unsatisfiable''.&#10;&#10;\item Perform the pivot\index{simplex!pivot operation} operation on $x_i$&#10;      and $x_j$.&#10;&#10;\item Go to step 5.&#10;\end{enumerate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006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3032</Words>
  <Application>Microsoft Office PowerPoint</Application>
  <PresentationFormat>Widescreen</PresentationFormat>
  <Paragraphs>707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PowerPoint Presentation</vt:lpstr>
      <vt:lpstr>References</vt:lpstr>
      <vt:lpstr>Linear arithmetic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Simplex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Observations</vt:lpstr>
      <vt:lpstr>Termination </vt:lpstr>
      <vt:lpstr>Termination</vt:lpstr>
      <vt:lpstr>PowerPoint Presentation</vt:lpstr>
      <vt:lpstr>Fourier-Motzkin Variable Elimination</vt:lpstr>
      <vt:lpstr>Fourier-Motzkin Variable Elimination</vt:lpstr>
      <vt:lpstr>Fourier-Motzkin Variable Elimination</vt:lpstr>
      <vt:lpstr>Example</vt:lpstr>
      <vt:lpstr>Fourier-Motzkin Variable Elimination</vt:lpstr>
      <vt:lpstr>Fourier-Motzkin Variable Elimination</vt:lpstr>
      <vt:lpstr>Fourier-Motzkin Variable Elimination</vt:lpstr>
      <vt:lpstr>Fourier-Motzkin Variable Elimination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Complexity</vt:lpstr>
      <vt:lpstr>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51</cp:revision>
  <dcterms:created xsi:type="dcterms:W3CDTF">2023-08-23T06:42:54Z</dcterms:created>
  <dcterms:modified xsi:type="dcterms:W3CDTF">2023-09-17T14:23:42Z</dcterms:modified>
</cp:coreProperties>
</file>