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9" r:id="rId2"/>
    <p:sldId id="822" r:id="rId3"/>
    <p:sldId id="917" r:id="rId4"/>
    <p:sldId id="918" r:id="rId5"/>
    <p:sldId id="919" r:id="rId6"/>
    <p:sldId id="920" r:id="rId7"/>
    <p:sldId id="976" r:id="rId8"/>
    <p:sldId id="921" r:id="rId9"/>
    <p:sldId id="977" r:id="rId10"/>
    <p:sldId id="922" r:id="rId11"/>
    <p:sldId id="923" r:id="rId12"/>
    <p:sldId id="924" r:id="rId13"/>
    <p:sldId id="925" r:id="rId14"/>
    <p:sldId id="926" r:id="rId15"/>
    <p:sldId id="927" r:id="rId16"/>
    <p:sldId id="928" r:id="rId17"/>
    <p:sldId id="929" r:id="rId18"/>
    <p:sldId id="930" r:id="rId19"/>
    <p:sldId id="932" r:id="rId20"/>
    <p:sldId id="931" r:id="rId21"/>
    <p:sldId id="257" r:id="rId22"/>
    <p:sldId id="934" r:id="rId23"/>
    <p:sldId id="935" r:id="rId24"/>
    <p:sldId id="937" r:id="rId25"/>
    <p:sldId id="938" r:id="rId26"/>
    <p:sldId id="939" r:id="rId27"/>
    <p:sldId id="258" r:id="rId28"/>
    <p:sldId id="940" r:id="rId29"/>
    <p:sldId id="941" r:id="rId30"/>
    <p:sldId id="942" r:id="rId31"/>
    <p:sldId id="943" r:id="rId32"/>
    <p:sldId id="944" r:id="rId33"/>
    <p:sldId id="945" r:id="rId34"/>
    <p:sldId id="946" r:id="rId35"/>
    <p:sldId id="947" r:id="rId36"/>
    <p:sldId id="948" r:id="rId37"/>
    <p:sldId id="949" r:id="rId38"/>
    <p:sldId id="950" r:id="rId39"/>
    <p:sldId id="951" r:id="rId40"/>
    <p:sldId id="952" r:id="rId41"/>
    <p:sldId id="95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1</c:v>
                </c:pt>
                <c:pt idx="1">
                  <c:v>3</c:v>
                </c:pt>
                <c:pt idx="2">
                  <c:v>4</c:v>
                </c:pt>
                <c:pt idx="3">
                  <c:v>1</c:v>
                </c:pt>
              </c:numCache>
            </c:numRef>
          </c:xVal>
          <c:yVal>
            <c:numRef>
              <c:f>Sheet1!$B$2:$B$5</c:f>
              <c:numCache>
                <c:formatCode>General</c:formatCode>
                <c:ptCount val="4"/>
                <c:pt idx="0">
                  <c:v>0.25</c:v>
                </c:pt>
                <c:pt idx="1">
                  <c:v>2.5</c:v>
                </c:pt>
                <c:pt idx="2">
                  <c:v>0.5</c:v>
                </c:pt>
                <c:pt idx="3">
                  <c:v>0.25</c:v>
                </c:pt>
              </c:numCache>
            </c:numRef>
          </c:yVal>
          <c:smooth val="0"/>
          <c:extLst>
            <c:ext xmlns:c16="http://schemas.microsoft.com/office/drawing/2014/chart" uri="{C3380CC4-5D6E-409C-BE32-E72D297353CC}">
              <c16:uniqueId val="{00000000-BDAF-4911-B238-C64C5FA3A923}"/>
            </c:ext>
          </c:extLst>
        </c:ser>
        <c:dLbls>
          <c:showLegendKey val="0"/>
          <c:showVal val="0"/>
          <c:showCatName val="0"/>
          <c:showSerName val="0"/>
          <c:showPercent val="0"/>
          <c:showBubbleSize val="0"/>
        </c:dLbls>
        <c:axId val="773064304"/>
        <c:axId val="772500080"/>
      </c:scatterChart>
      <c:valAx>
        <c:axId val="773064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2500080"/>
        <c:crosses val="autoZero"/>
        <c:crossBetween val="midCat"/>
      </c:valAx>
      <c:valAx>
        <c:axId val="77250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30643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1</c:v>
                </c:pt>
                <c:pt idx="1">
                  <c:v>3</c:v>
                </c:pt>
                <c:pt idx="2">
                  <c:v>4</c:v>
                </c:pt>
                <c:pt idx="3">
                  <c:v>1</c:v>
                </c:pt>
              </c:numCache>
            </c:numRef>
          </c:xVal>
          <c:yVal>
            <c:numRef>
              <c:f>Sheet1!$B$2:$B$5</c:f>
              <c:numCache>
                <c:formatCode>General</c:formatCode>
                <c:ptCount val="4"/>
                <c:pt idx="0">
                  <c:v>1.5</c:v>
                </c:pt>
                <c:pt idx="1">
                  <c:v>2.25</c:v>
                </c:pt>
                <c:pt idx="2">
                  <c:v>1.75</c:v>
                </c:pt>
                <c:pt idx="3">
                  <c:v>1.5</c:v>
                </c:pt>
              </c:numCache>
            </c:numRef>
          </c:yVal>
          <c:smooth val="0"/>
          <c:extLst>
            <c:ext xmlns:c16="http://schemas.microsoft.com/office/drawing/2014/chart" uri="{C3380CC4-5D6E-409C-BE32-E72D297353CC}">
              <c16:uniqueId val="{00000000-BDAF-4911-B238-C64C5FA3A923}"/>
            </c:ext>
          </c:extLst>
        </c:ser>
        <c:dLbls>
          <c:showLegendKey val="0"/>
          <c:showVal val="0"/>
          <c:showCatName val="0"/>
          <c:showSerName val="0"/>
          <c:showPercent val="0"/>
          <c:showBubbleSize val="0"/>
        </c:dLbls>
        <c:axId val="773064304"/>
        <c:axId val="772500080"/>
      </c:scatterChart>
      <c:valAx>
        <c:axId val="773064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2500080"/>
        <c:crosses val="autoZero"/>
        <c:crossBetween val="midCat"/>
      </c:valAx>
      <c:valAx>
        <c:axId val="77250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30643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1</c:v>
                </c:pt>
                <c:pt idx="1">
                  <c:v>3</c:v>
                </c:pt>
                <c:pt idx="2">
                  <c:v>4</c:v>
                </c:pt>
                <c:pt idx="3">
                  <c:v>1</c:v>
                </c:pt>
              </c:numCache>
            </c:numRef>
          </c:xVal>
          <c:yVal>
            <c:numRef>
              <c:f>Sheet1!$B$2:$B$5</c:f>
              <c:numCache>
                <c:formatCode>General</c:formatCode>
                <c:ptCount val="4"/>
                <c:pt idx="0">
                  <c:v>1.5</c:v>
                </c:pt>
                <c:pt idx="1">
                  <c:v>2.25</c:v>
                </c:pt>
                <c:pt idx="2">
                  <c:v>1.75</c:v>
                </c:pt>
                <c:pt idx="3">
                  <c:v>1.5</c:v>
                </c:pt>
              </c:numCache>
            </c:numRef>
          </c:yVal>
          <c:smooth val="0"/>
          <c:extLst>
            <c:ext xmlns:c16="http://schemas.microsoft.com/office/drawing/2014/chart" uri="{C3380CC4-5D6E-409C-BE32-E72D297353CC}">
              <c16:uniqueId val="{00000000-BDAF-4911-B238-C64C5FA3A923}"/>
            </c:ext>
          </c:extLst>
        </c:ser>
        <c:dLbls>
          <c:showLegendKey val="0"/>
          <c:showVal val="0"/>
          <c:showCatName val="0"/>
          <c:showSerName val="0"/>
          <c:showPercent val="0"/>
          <c:showBubbleSize val="0"/>
        </c:dLbls>
        <c:axId val="773064304"/>
        <c:axId val="772500080"/>
      </c:scatterChart>
      <c:valAx>
        <c:axId val="773064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2500080"/>
        <c:crosses val="autoZero"/>
        <c:crossBetween val="midCat"/>
      </c:valAx>
      <c:valAx>
        <c:axId val="77250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30643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0.28377</cdr:x>
      <cdr:y>0.19196</cdr:y>
    </cdr:from>
    <cdr:to>
      <cdr:x>0.46348</cdr:x>
      <cdr:y>0.70891</cdr:y>
    </cdr:to>
    <cdr:sp macro="" textlink="">
      <cdr:nvSpPr>
        <cdr:cNvPr id="2" name="TextBox 1">
          <a:extLst xmlns:a="http://schemas.openxmlformats.org/drawingml/2006/main">
            <a:ext uri="{FF2B5EF4-FFF2-40B4-BE49-F238E27FC236}">
              <a16:creationId xmlns:a16="http://schemas.microsoft.com/office/drawing/2014/main" id="{50B9B747-9573-7313-CF57-37548E8C99DF}"/>
            </a:ext>
          </a:extLst>
        </cdr:cNvPr>
        <cdr:cNvSpPr txBox="1"/>
      </cdr:nvSpPr>
      <cdr:spPr>
        <a:xfrm xmlns:a="http://schemas.openxmlformats.org/drawingml/2006/main">
          <a:off x="2983992" y="835279"/>
          <a:ext cx="1889760" cy="22494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2800" dirty="0"/>
        </a:p>
        <a:p xmlns:a="http://schemas.openxmlformats.org/drawingml/2006/main">
          <a:endParaRPr lang="en-IN" sz="2800" dirty="0"/>
        </a:p>
        <a:p xmlns:a="http://schemas.openxmlformats.org/drawingml/2006/main">
          <a:endParaRPr lang="en-IN" sz="2800" dirty="0"/>
        </a:p>
        <a:p xmlns:a="http://schemas.openxmlformats.org/drawingml/2006/main">
          <a:r>
            <a:rPr lang="en-IN" sz="2800" dirty="0"/>
            <a:t>8y &lt;= 9x - 7</a:t>
          </a:r>
        </a:p>
      </cdr:txBody>
    </cdr:sp>
  </cdr:relSizeAnchor>
  <cdr:relSizeAnchor xmlns:cdr="http://schemas.openxmlformats.org/drawingml/2006/chartDrawing">
    <cdr:from>
      <cdr:x>0.47729</cdr:x>
      <cdr:y>0.71638</cdr:y>
    </cdr:from>
    <cdr:to>
      <cdr:x>0.70812</cdr:x>
      <cdr:y>1</cdr:y>
    </cdr:to>
    <cdr:sp macro="" textlink="">
      <cdr:nvSpPr>
        <cdr:cNvPr id="5" name="TextBox 1">
          <a:extLst xmlns:a="http://schemas.openxmlformats.org/drawingml/2006/main">
            <a:ext uri="{FF2B5EF4-FFF2-40B4-BE49-F238E27FC236}">
              <a16:creationId xmlns:a16="http://schemas.microsoft.com/office/drawing/2014/main" id="{AA92D6B9-A23C-4CF9-191D-E4A47B370CCA}"/>
            </a:ext>
          </a:extLst>
        </cdr:cNvPr>
        <cdr:cNvSpPr txBox="1"/>
      </cdr:nvSpPr>
      <cdr:spPr>
        <a:xfrm xmlns:a="http://schemas.openxmlformats.org/drawingml/2006/main">
          <a:off x="5019040" y="3117214"/>
          <a:ext cx="2427224" cy="12341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IN" sz="2800" dirty="0"/>
        </a:p>
        <a:p xmlns:a="http://schemas.openxmlformats.org/drawingml/2006/main">
          <a:r>
            <a:rPr lang="en-IN" sz="2800" dirty="0"/>
            <a:t>12y &gt;= x + 2</a:t>
          </a:r>
        </a:p>
      </cdr:txBody>
    </cdr:sp>
  </cdr:relSizeAnchor>
  <cdr:relSizeAnchor xmlns:cdr="http://schemas.openxmlformats.org/drawingml/2006/chartDrawing">
    <cdr:from>
      <cdr:x>0.76918</cdr:x>
      <cdr:y>0.45254</cdr:y>
    </cdr:from>
    <cdr:to>
      <cdr:x>1</cdr:x>
      <cdr:y>0.88986</cdr:y>
    </cdr:to>
    <cdr:sp macro="" textlink="">
      <cdr:nvSpPr>
        <cdr:cNvPr id="6" name="TextBox 1">
          <a:extLst xmlns:a="http://schemas.openxmlformats.org/drawingml/2006/main">
            <a:ext uri="{FF2B5EF4-FFF2-40B4-BE49-F238E27FC236}">
              <a16:creationId xmlns:a16="http://schemas.microsoft.com/office/drawing/2014/main" id="{EECE32C0-9E76-CB01-30E6-4095FD22D73D}"/>
            </a:ext>
          </a:extLst>
        </cdr:cNvPr>
        <cdr:cNvSpPr txBox="1"/>
      </cdr:nvSpPr>
      <cdr:spPr>
        <a:xfrm xmlns:a="http://schemas.openxmlformats.org/drawingml/2006/main">
          <a:off x="8088376" y="1969135"/>
          <a:ext cx="2427224" cy="190296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2800" dirty="0"/>
            <a:t>2y &lt;= 17 – 4x</a:t>
          </a:r>
        </a:p>
      </cdr:txBody>
    </cdr:sp>
  </cdr:relSizeAnchor>
</c:userShapes>
</file>

<file path=ppt/drawings/drawing2.xml><?xml version="1.0" encoding="utf-8"?>
<c:userShapes xmlns:c="http://schemas.openxmlformats.org/drawingml/2006/chart">
  <cdr:relSizeAnchor xmlns:cdr="http://schemas.openxmlformats.org/drawingml/2006/chartDrawing">
    <cdr:from>
      <cdr:x>0.28377</cdr:x>
      <cdr:y>0.19196</cdr:y>
    </cdr:from>
    <cdr:to>
      <cdr:x>0.5</cdr:x>
      <cdr:y>0.70891</cdr:y>
    </cdr:to>
    <cdr:sp macro="" textlink="">
      <cdr:nvSpPr>
        <cdr:cNvPr id="2" name="TextBox 1">
          <a:extLst xmlns:a="http://schemas.openxmlformats.org/drawingml/2006/main">
            <a:ext uri="{FF2B5EF4-FFF2-40B4-BE49-F238E27FC236}">
              <a16:creationId xmlns:a16="http://schemas.microsoft.com/office/drawing/2014/main" id="{50B9B747-9573-7313-CF57-37548E8C99DF}"/>
            </a:ext>
          </a:extLst>
        </cdr:cNvPr>
        <cdr:cNvSpPr txBox="1"/>
      </cdr:nvSpPr>
      <cdr:spPr>
        <a:xfrm xmlns:a="http://schemas.openxmlformats.org/drawingml/2006/main">
          <a:off x="2983992" y="835279"/>
          <a:ext cx="2273808" cy="22494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800" dirty="0"/>
            <a:t>8y &lt;= 3x + 9</a:t>
          </a:r>
        </a:p>
      </cdr:txBody>
    </cdr:sp>
  </cdr:relSizeAnchor>
  <cdr:relSizeAnchor xmlns:cdr="http://schemas.openxmlformats.org/drawingml/2006/chartDrawing">
    <cdr:from>
      <cdr:x>0.47729</cdr:x>
      <cdr:y>0.44203</cdr:y>
    </cdr:from>
    <cdr:to>
      <cdr:x>0.70812</cdr:x>
      <cdr:y>1</cdr:y>
    </cdr:to>
    <cdr:sp macro="" textlink="">
      <cdr:nvSpPr>
        <cdr:cNvPr id="5" name="TextBox 1">
          <a:extLst xmlns:a="http://schemas.openxmlformats.org/drawingml/2006/main">
            <a:ext uri="{FF2B5EF4-FFF2-40B4-BE49-F238E27FC236}">
              <a16:creationId xmlns:a16="http://schemas.microsoft.com/office/drawing/2014/main" id="{AA92D6B9-A23C-4CF9-191D-E4A47B370CCA}"/>
            </a:ext>
          </a:extLst>
        </cdr:cNvPr>
        <cdr:cNvSpPr txBox="1"/>
      </cdr:nvSpPr>
      <cdr:spPr>
        <a:xfrm xmlns:a="http://schemas.openxmlformats.org/drawingml/2006/main">
          <a:off x="5019040" y="1923415"/>
          <a:ext cx="2427224" cy="242792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2800" dirty="0"/>
            <a:t>12y &gt;= x + 17</a:t>
          </a:r>
        </a:p>
      </cdr:txBody>
    </cdr:sp>
  </cdr:relSizeAnchor>
  <cdr:relSizeAnchor xmlns:cdr="http://schemas.openxmlformats.org/drawingml/2006/chartDrawing">
    <cdr:from>
      <cdr:x>0.76918</cdr:x>
      <cdr:y>0.19196</cdr:y>
    </cdr:from>
    <cdr:to>
      <cdr:x>1</cdr:x>
      <cdr:y>0.88986</cdr:y>
    </cdr:to>
    <cdr:sp macro="" textlink="">
      <cdr:nvSpPr>
        <cdr:cNvPr id="6" name="TextBox 1">
          <a:extLst xmlns:a="http://schemas.openxmlformats.org/drawingml/2006/main">
            <a:ext uri="{FF2B5EF4-FFF2-40B4-BE49-F238E27FC236}">
              <a16:creationId xmlns:a16="http://schemas.microsoft.com/office/drawing/2014/main" id="{EECE32C0-9E76-CB01-30E6-4095FD22D73D}"/>
            </a:ext>
          </a:extLst>
        </cdr:cNvPr>
        <cdr:cNvSpPr txBox="1"/>
      </cdr:nvSpPr>
      <cdr:spPr>
        <a:xfrm xmlns:a="http://schemas.openxmlformats.org/drawingml/2006/main">
          <a:off x="8088376" y="835279"/>
          <a:ext cx="2427224" cy="30368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2800" dirty="0"/>
            <a:t>4y &lt;= 15 – 2x</a:t>
          </a:r>
        </a:p>
      </cdr:txBody>
    </cdr:sp>
  </cdr:relSizeAnchor>
</c:userShapes>
</file>

<file path=ppt/drawings/drawing3.xml><?xml version="1.0" encoding="utf-8"?>
<c:userShapes xmlns:c="http://schemas.openxmlformats.org/drawingml/2006/chart">
  <cdr:relSizeAnchor xmlns:cdr="http://schemas.openxmlformats.org/drawingml/2006/chartDrawing">
    <cdr:from>
      <cdr:x>0.28377</cdr:x>
      <cdr:y>0.19196</cdr:y>
    </cdr:from>
    <cdr:to>
      <cdr:x>0.5</cdr:x>
      <cdr:y>0.70891</cdr:y>
    </cdr:to>
    <cdr:sp macro="" textlink="">
      <cdr:nvSpPr>
        <cdr:cNvPr id="2" name="TextBox 1">
          <a:extLst xmlns:a="http://schemas.openxmlformats.org/drawingml/2006/main">
            <a:ext uri="{FF2B5EF4-FFF2-40B4-BE49-F238E27FC236}">
              <a16:creationId xmlns:a16="http://schemas.microsoft.com/office/drawing/2014/main" id="{50B9B747-9573-7313-CF57-37548E8C99DF}"/>
            </a:ext>
          </a:extLst>
        </cdr:cNvPr>
        <cdr:cNvSpPr txBox="1"/>
      </cdr:nvSpPr>
      <cdr:spPr>
        <a:xfrm xmlns:a="http://schemas.openxmlformats.org/drawingml/2006/main">
          <a:off x="2983992" y="835279"/>
          <a:ext cx="2273808" cy="22494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2800" dirty="0"/>
            <a:t>8y &lt;= 3x + 9</a:t>
          </a:r>
        </a:p>
      </cdr:txBody>
    </cdr:sp>
  </cdr:relSizeAnchor>
  <cdr:relSizeAnchor xmlns:cdr="http://schemas.openxmlformats.org/drawingml/2006/chartDrawing">
    <cdr:from>
      <cdr:x>0.47729</cdr:x>
      <cdr:y>0.44203</cdr:y>
    </cdr:from>
    <cdr:to>
      <cdr:x>0.70812</cdr:x>
      <cdr:y>1</cdr:y>
    </cdr:to>
    <cdr:sp macro="" textlink="">
      <cdr:nvSpPr>
        <cdr:cNvPr id="5" name="TextBox 1">
          <a:extLst xmlns:a="http://schemas.openxmlformats.org/drawingml/2006/main">
            <a:ext uri="{FF2B5EF4-FFF2-40B4-BE49-F238E27FC236}">
              <a16:creationId xmlns:a16="http://schemas.microsoft.com/office/drawing/2014/main" id="{AA92D6B9-A23C-4CF9-191D-E4A47B370CCA}"/>
            </a:ext>
          </a:extLst>
        </cdr:cNvPr>
        <cdr:cNvSpPr txBox="1"/>
      </cdr:nvSpPr>
      <cdr:spPr>
        <a:xfrm xmlns:a="http://schemas.openxmlformats.org/drawingml/2006/main">
          <a:off x="5019040" y="1923415"/>
          <a:ext cx="2427224" cy="242792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2800" dirty="0"/>
            <a:t>12y &gt;= x + 17</a:t>
          </a:r>
        </a:p>
      </cdr:txBody>
    </cdr:sp>
  </cdr:relSizeAnchor>
  <cdr:relSizeAnchor xmlns:cdr="http://schemas.openxmlformats.org/drawingml/2006/chartDrawing">
    <cdr:from>
      <cdr:x>0.76918</cdr:x>
      <cdr:y>0.19196</cdr:y>
    </cdr:from>
    <cdr:to>
      <cdr:x>1</cdr:x>
      <cdr:y>0.88986</cdr:y>
    </cdr:to>
    <cdr:sp macro="" textlink="">
      <cdr:nvSpPr>
        <cdr:cNvPr id="6" name="TextBox 1">
          <a:extLst xmlns:a="http://schemas.openxmlformats.org/drawingml/2006/main">
            <a:ext uri="{FF2B5EF4-FFF2-40B4-BE49-F238E27FC236}">
              <a16:creationId xmlns:a16="http://schemas.microsoft.com/office/drawing/2014/main" id="{EECE32C0-9E76-CB01-30E6-4095FD22D73D}"/>
            </a:ext>
          </a:extLst>
        </cdr:cNvPr>
        <cdr:cNvSpPr txBox="1"/>
      </cdr:nvSpPr>
      <cdr:spPr>
        <a:xfrm xmlns:a="http://schemas.openxmlformats.org/drawingml/2006/main">
          <a:off x="8088376" y="835279"/>
          <a:ext cx="2427224" cy="30368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IN" sz="2800" dirty="0"/>
            <a:t>4y &lt;= 15 – 2x</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CD5D6-C95F-4685-A441-7AA2FADA3643}"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5A1DF-3A0B-449C-9B15-B63154BD93CA}" type="slidenum">
              <a:rPr lang="en-IN" smtClean="0"/>
              <a:t>‹#›</a:t>
            </a:fld>
            <a:endParaRPr lang="en-IN"/>
          </a:p>
        </p:txBody>
      </p:sp>
    </p:spTree>
    <p:extLst>
      <p:ext uri="{BB962C8B-B14F-4D97-AF65-F5344CB8AC3E}">
        <p14:creationId xmlns:p14="http://schemas.microsoft.com/office/powerpoint/2010/main" val="338015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52ED-8DCB-9B8E-9EB8-CCA90F445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8E61A4-3C55-FB45-693E-74B382B9E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4266CF-BFFB-0550-C9E1-953C1F268BF2}"/>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375D9EFE-5CB5-0293-1E28-FD105358B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EC31D-B73C-46A9-732A-8921911F80D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42329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E52E-BC98-2A78-660A-6B70887780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F53ED6-6C8D-0200-F659-22A72FD1F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466D5-BED2-43A1-1EEE-AEE348C88CF6}"/>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3BB61DCA-2DB4-FC7B-13E3-E9F38E61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3463B-C890-E933-A69D-C3B6C908011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6688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5B063-583E-D02F-8C36-22CCFA8CF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256E1-A1A1-EA8C-DCEA-56105E0FB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54D90-7C41-B7CD-C290-94AA19A63B90}"/>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DAC8D8DA-0ACB-932B-70FA-F10803F59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302F8-A926-58D8-58FB-79A174119E33}"/>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55677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A11E-BA6D-0D3C-3ABD-92693489A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7D950C-2EEA-42BB-C86F-003F7A397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00FB6-C4A7-4559-0B94-58582A101E45}"/>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EEE1A71A-980C-F086-64BF-4A2FD85A9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83A09-D3FD-00B5-C332-C7331C026BC7}"/>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0725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5EB8-3102-00FE-6993-762DC3042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11CE0-204E-E3FF-8626-40EA3F50A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EDF76-FD1E-07B8-2F34-49EAE709C823}"/>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B2CE6666-A5B2-D148-27CD-1EFE7AEE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474E0-5701-3BB2-57A9-4C9DBBACD81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4931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5104-5DC8-280C-28ED-80C587DB8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95131-6240-7E7F-2AF3-E7BD16C05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DEED0E-0362-E115-6E06-614793D7F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477EF5-5800-6907-8A50-FECB0A30470A}"/>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6" name="Footer Placeholder 5">
            <a:extLst>
              <a:ext uri="{FF2B5EF4-FFF2-40B4-BE49-F238E27FC236}">
                <a16:creationId xmlns:a16="http://schemas.microsoft.com/office/drawing/2014/main" id="{9DC2BED4-CA9B-9B3A-4D94-B5F48143A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E5197-B377-B3F7-9DBE-31E971B0D15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41175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85A8-B8FF-103A-D0FF-CF027A82C6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9E227-CC46-5FF3-C36D-06CF89772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3FE86-995E-899E-5590-66DBC907C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2DC347-F980-1B7E-A2E8-DDA5E4370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FB2F7-198D-8381-B289-3017B8FFD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BF816-1A73-345E-30EE-DC85A32F8135}"/>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8" name="Footer Placeholder 7">
            <a:extLst>
              <a:ext uri="{FF2B5EF4-FFF2-40B4-BE49-F238E27FC236}">
                <a16:creationId xmlns:a16="http://schemas.microsoft.com/office/drawing/2014/main" id="{5B10D210-AA3B-E3FD-DA4B-5590203EA2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490248-847A-58FD-210A-A2985C51181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70126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71C0-09B5-D128-C5B7-D57AAFCBD0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2341F9-F222-F3A4-5459-DF6FD415FD79}"/>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4" name="Footer Placeholder 3">
            <a:extLst>
              <a:ext uri="{FF2B5EF4-FFF2-40B4-BE49-F238E27FC236}">
                <a16:creationId xmlns:a16="http://schemas.microsoft.com/office/drawing/2014/main" id="{AE8E7A37-14A9-A75A-AA01-B46334DFE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24222-DEA4-9EA0-D13B-D3FA608DBBC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6467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A88F4-E8A7-681D-67FA-3C07AB09FB9E}"/>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3" name="Footer Placeholder 2">
            <a:extLst>
              <a:ext uri="{FF2B5EF4-FFF2-40B4-BE49-F238E27FC236}">
                <a16:creationId xmlns:a16="http://schemas.microsoft.com/office/drawing/2014/main" id="{DB9DF46F-4ACF-52F7-3F58-A9BD9AEB1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F1404-1458-D942-57AD-8A1A322AB0A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14402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364-7C2A-F57A-01A5-A389705A8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EBE61-D070-BB97-3E81-3D3D3FE7B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FDE945-DDC8-6C89-315F-04521D26D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3909A-8840-93A5-B42C-94B8B79C196C}"/>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6" name="Footer Placeholder 5">
            <a:extLst>
              <a:ext uri="{FF2B5EF4-FFF2-40B4-BE49-F238E27FC236}">
                <a16:creationId xmlns:a16="http://schemas.microsoft.com/office/drawing/2014/main" id="{82EA2988-A922-4C27-D94A-6C546C647E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3EBC9-2219-5CD1-1357-987C5A622DE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50670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B142-6BE4-0FDE-A312-60583A2AD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9C4A39-7B82-B871-543D-1034BA603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CFE559-33F6-5BDB-3C43-21DD4E445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3139E-50C3-6755-47D1-60B31C8C7903}"/>
              </a:ext>
            </a:extLst>
          </p:cNvPr>
          <p:cNvSpPr>
            <a:spLocks noGrp="1"/>
          </p:cNvSpPr>
          <p:nvPr>
            <p:ph type="dt" sz="half" idx="10"/>
          </p:nvPr>
        </p:nvSpPr>
        <p:spPr/>
        <p:txBody>
          <a:bodyPr/>
          <a:lstStyle/>
          <a:p>
            <a:fld id="{345E4D70-61F4-4EB1-8B28-8396E66CE155}" type="datetimeFigureOut">
              <a:rPr lang="en-IN" smtClean="0"/>
              <a:t>27-09-2023</a:t>
            </a:fld>
            <a:endParaRPr lang="en-IN"/>
          </a:p>
        </p:txBody>
      </p:sp>
      <p:sp>
        <p:nvSpPr>
          <p:cNvPr id="6" name="Footer Placeholder 5">
            <a:extLst>
              <a:ext uri="{FF2B5EF4-FFF2-40B4-BE49-F238E27FC236}">
                <a16:creationId xmlns:a16="http://schemas.microsoft.com/office/drawing/2014/main" id="{2AB286BB-1F0A-FFA0-054E-C54F1AEAC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55324-E0A4-D839-0AB5-25353DB08625}"/>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5320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F2790-EB6F-8E67-E303-3D84BC52F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C69A7-7831-B7C4-B793-B6EC58CE2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8DB7-871D-BD78-E09D-EF420CF8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4D70-61F4-4EB1-8B28-8396E66CE155}" type="datetimeFigureOut">
              <a:rPr lang="en-IN" smtClean="0"/>
              <a:t>27-09-2023</a:t>
            </a:fld>
            <a:endParaRPr lang="en-IN"/>
          </a:p>
        </p:txBody>
      </p:sp>
      <p:sp>
        <p:nvSpPr>
          <p:cNvPr id="5" name="Footer Placeholder 4">
            <a:extLst>
              <a:ext uri="{FF2B5EF4-FFF2-40B4-BE49-F238E27FC236}">
                <a16:creationId xmlns:a16="http://schemas.microsoft.com/office/drawing/2014/main" id="{E012F5FB-B33A-AF7B-00D5-7867ACB88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FC4AA1-EC0C-4E12-5906-A4C2BF29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CEB20-7C06-49A5-AC2E-2B051F179D26}" type="slidenum">
              <a:rPr lang="en-IN" smtClean="0"/>
              <a:t>‹#›</a:t>
            </a:fld>
            <a:endParaRPr lang="en-IN"/>
          </a:p>
        </p:txBody>
      </p:sp>
    </p:spTree>
    <p:extLst>
      <p:ext uri="{BB962C8B-B14F-4D97-AF65-F5344CB8AC3E}">
        <p14:creationId xmlns:p14="http://schemas.microsoft.com/office/powerpoint/2010/main" val="37795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50.png"/><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50.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99ED-6968-6990-2E49-8421409C436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A18A03-7EC3-730B-D934-4292599735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314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0BE3-AC50-EFB8-0D80-F5140DC6A73D}"/>
              </a:ext>
            </a:extLst>
          </p:cNvPr>
          <p:cNvSpPr>
            <a:spLocks noGrp="1"/>
          </p:cNvSpPr>
          <p:nvPr>
            <p:ph type="title"/>
          </p:nvPr>
        </p:nvSpPr>
        <p:spPr/>
        <p:txBody>
          <a:bodyPr/>
          <a:lstStyle/>
          <a:p>
            <a:r>
              <a:rPr lang="en-IN" dirty="0"/>
              <a:t>Elimination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E68489-51DB-DFC7-BBBD-44636761D9A1}"/>
                  </a:ext>
                </a:extLst>
              </p:cNvPr>
              <p:cNvSpPr>
                <a:spLocks noGrp="1"/>
              </p:cNvSpPr>
              <p:nvPr>
                <p:ph idx="1"/>
              </p:nvPr>
            </p:nvSpPr>
            <p:spPr/>
            <p:txBody>
              <a:bodyPr/>
              <a:lstStyle/>
              <a:p>
                <a:r>
                  <a:rPr lang="en-IN" dirty="0"/>
                  <a:t>For each constraint of the form</a:t>
                </a:r>
              </a:p>
              <a:p>
                <a:pPr marL="0" indent="0">
                  <a:buNone/>
                </a:pPr>
                <a14:m>
                  <m:oMathPara xmlns:m="http://schemas.openxmlformats.org/officeDocument/2006/math">
                    <m:oMathParaPr>
                      <m:jc m:val="centerGroup"/>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nary>
                    </m:oMath>
                  </m:oMathPara>
                </a14:m>
                <a:endParaRPr lang="en-IN" dirty="0"/>
              </a:p>
              <a:p>
                <a:pPr marL="0" indent="0">
                  <a:buNone/>
                </a:pPr>
                <a:r>
                  <a:rPr lang="en-IN" dirty="0"/>
                  <a:t>Pick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IN" dirty="0"/>
                  <a:t> with the lowest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𝑎</m:t>
                        </m:r>
                      </m:e>
                      <m:sub>
                        <m:r>
                          <a:rPr lang="en-IN" b="0" i="1" smtClean="0">
                            <a:latin typeface="Cambria Math" panose="02040503050406030204" pitchFamily="18" charset="0"/>
                          </a:rPr>
                          <m:t>𝑖</m:t>
                        </m:r>
                      </m:sub>
                    </m:sSub>
                    <m:r>
                      <a:rPr lang="en-IN" b="0" i="1" smtClean="0">
                        <a:latin typeface="Cambria Math" panose="02040503050406030204" pitchFamily="18" charset="0"/>
                      </a:rPr>
                      <m:t>|</m:t>
                    </m:r>
                  </m:oMath>
                </a14:m>
                <a:r>
                  <a:rPr lang="en-IN" dirty="0"/>
                  <a:t>. Let’s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𝑎</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r>
                  <a:rPr lang="en-IN" dirty="0"/>
                  <a:t> is the lowest. Substitute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with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r>
                          <a:rPr lang="en-IN" b="0" i="1" smtClean="0">
                            <a:latin typeface="Cambria Math" panose="02040503050406030204" pitchFamily="18" charset="0"/>
                          </a:rPr>
                          <m:t>−1</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nary>
                  </m:oMath>
                </a14:m>
                <a:r>
                  <a:rPr lang="en-IN" dirty="0"/>
                  <a:t> in other constraints containing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possibly by multiplying the constraints with </a:t>
                </a:r>
                <a14:m>
                  <m:oMath xmlns:m="http://schemas.openxmlformats.org/officeDocument/2006/math">
                    <m:r>
                      <a:rPr lang="en-IN" b="0" i="1" smtClean="0">
                        <a:latin typeface="Cambria Math" panose="02040503050406030204" pitchFamily="18" charset="0"/>
                      </a:rPr>
                      <m:t>𝑙𝑐𝑚</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oMath>
                </a14:m>
                <a:r>
                  <a:rPr lang="en-IN"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r>
                      <a:rPr lang="en-IN" b="0" i="1" smtClean="0">
                        <a:latin typeface="Cambria Math" panose="02040503050406030204" pitchFamily="18" charset="0"/>
                      </a:rPr>
                      <m:t>′</m:t>
                    </m:r>
                  </m:oMath>
                </a14:m>
                <a:r>
                  <a:rPr lang="en-IN" dirty="0"/>
                  <a:t> is the coefficient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in the other constraint.</a:t>
                </a:r>
              </a:p>
              <a:p>
                <a:endParaRPr lang="en-IN" dirty="0"/>
              </a:p>
            </p:txBody>
          </p:sp>
        </mc:Choice>
        <mc:Fallback xmlns="">
          <p:sp>
            <p:nvSpPr>
              <p:cNvPr id="3" name="Content Placeholder 2">
                <a:extLst>
                  <a:ext uri="{FF2B5EF4-FFF2-40B4-BE49-F238E27FC236}">
                    <a16:creationId xmlns:a16="http://schemas.microsoft.com/office/drawing/2014/main" id="{1EE68489-51DB-DFC7-BBBD-44636761D9A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01476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51FB-9AAC-2E85-6060-81B12CBC20AD}"/>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583C56-A216-4B44-2E98-F9D631814D82}"/>
                  </a:ext>
                </a:extLst>
              </p:cNvPr>
              <p:cNvSpPr>
                <a:spLocks noGrp="1"/>
              </p:cNvSpPr>
              <p:nvPr>
                <p:ph idx="1"/>
              </p:nvPr>
            </p:nvSpPr>
            <p:spPr>
              <a:xfrm>
                <a:off x="5518370" y="235974"/>
                <a:ext cx="6526161" cy="6449961"/>
              </a:xfrm>
            </p:spPr>
            <p:txBody>
              <a:bodyPr>
                <a:normAutofit/>
              </a:bodyPr>
              <a:lstStyle/>
              <a:p>
                <a:pPr marL="0" indent="0">
                  <a:lnSpc>
                    <a:spcPct val="120000"/>
                  </a:lnSpc>
                  <a:spcBef>
                    <a:spcPts val="0"/>
                  </a:spcBef>
                  <a:buNone/>
                </a:pPr>
                <a:r>
                  <a:rPr lang="en-IN" sz="1800" dirty="0">
                    <a:solidFill>
                      <a:schemeClr val="accent1"/>
                    </a:solidFill>
                  </a:rPr>
                  <a:t>Algorithm: </a:t>
                </a:r>
                <a:r>
                  <a:rPr lang="en-IN" sz="1800" dirty="0" err="1">
                    <a:solidFill>
                      <a:schemeClr val="accent1"/>
                    </a:solidFill>
                  </a:rPr>
                  <a:t>Omega_Test</a:t>
                </a:r>
                <a:endParaRPr lang="en-IN" sz="1800" dirty="0">
                  <a:solidFill>
                    <a:schemeClr val="accent1"/>
                  </a:solidFill>
                </a:endParaRPr>
              </a:p>
              <a:p>
                <a:pPr marL="0" indent="0">
                  <a:lnSpc>
                    <a:spcPct val="120000"/>
                  </a:lnSpc>
                  <a:spcBef>
                    <a:spcPts val="0"/>
                  </a:spcBef>
                  <a:buNone/>
                </a:pPr>
                <a:r>
                  <a:rPr lang="en-IN" sz="1800" dirty="0">
                    <a:solidFill>
                      <a:schemeClr val="accent1"/>
                    </a:solidFill>
                  </a:rPr>
                  <a:t>Input: A conjunction of constraints C</a:t>
                </a:r>
              </a:p>
              <a:p>
                <a:pPr marL="0" indent="0">
                  <a:lnSpc>
                    <a:spcPct val="120000"/>
                  </a:lnSpc>
                  <a:spcBef>
                    <a:spcPts val="0"/>
                  </a:spcBef>
                  <a:buNone/>
                </a:pPr>
                <a:r>
                  <a:rPr lang="en-IN" sz="1800" dirty="0">
                    <a:solidFill>
                      <a:schemeClr val="accent1"/>
                    </a:solidFill>
                  </a:rPr>
                  <a:t>Output: “Satisfiable” if C is satisfiable; otherwise, “Unsatisfiable”</a:t>
                </a:r>
              </a:p>
              <a:p>
                <a:pPr marL="0" indent="0">
                  <a:lnSpc>
                    <a:spcPct val="120000"/>
                  </a:lnSpc>
                  <a:spcBef>
                    <a:spcPts val="0"/>
                  </a:spcBef>
                  <a:buNone/>
                </a:pPr>
                <a:r>
                  <a:rPr lang="en-IN" sz="1800" dirty="0"/>
                  <a:t>if C contains only one variable:</a:t>
                </a:r>
              </a:p>
              <a:p>
                <a:pPr marL="0" indent="0">
                  <a:lnSpc>
                    <a:spcPct val="120000"/>
                  </a:lnSpc>
                  <a:spcBef>
                    <a:spcPts val="0"/>
                  </a:spcBef>
                  <a:buNone/>
                </a:pPr>
                <a:r>
                  <a:rPr lang="en-IN" sz="1800" dirty="0"/>
                  <a:t>    Solve and return result;</a:t>
                </a:r>
              </a:p>
              <a:p>
                <a:pPr marL="0" indent="0">
                  <a:lnSpc>
                    <a:spcPct val="120000"/>
                  </a:lnSpc>
                  <a:spcBef>
                    <a:spcPts val="0"/>
                  </a:spcBef>
                  <a:buNone/>
                </a:pPr>
                <a:r>
                  <a:rPr lang="en-IN" sz="1800" dirty="0"/>
                  <a:t>Otherwise, choose a variable v that occurs in C</a:t>
                </a:r>
              </a:p>
              <a:p>
                <a:pPr marL="0" indent="0">
                  <a:lnSpc>
                    <a:spcPct val="120000"/>
                  </a:lnSpc>
                  <a:spcBef>
                    <a:spcPts val="0"/>
                  </a:spcBef>
                  <a:buNone/>
                </a:pP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𝑅</m:t>
                        </m:r>
                      </m:sub>
                    </m:sSub>
                    <m:r>
                      <a:rPr lang="en-IN" sz="1800" b="0" i="1" smtClean="0">
                        <a:latin typeface="Cambria Math" panose="02040503050406030204" pitchFamily="18" charset="0"/>
                      </a:rPr>
                      <m:t>:=</m:t>
                    </m:r>
                    <m:r>
                      <a:rPr lang="en-IN" sz="1800" b="0" i="1" smtClean="0">
                        <a:latin typeface="Cambria Math" panose="02040503050406030204" pitchFamily="18" charset="0"/>
                      </a:rPr>
                      <m:t>𝑅𝑒𝑎𝑙</m:t>
                    </m:r>
                    <m:r>
                      <a:rPr lang="en-IN" sz="1800" b="0" i="1" smtClean="0">
                        <a:latin typeface="Cambria Math" panose="02040503050406030204" pitchFamily="18" charset="0"/>
                      </a:rPr>
                      <m:t>_</m:t>
                    </m:r>
                    <m:r>
                      <a:rPr lang="en-IN" sz="1800" b="0" i="1" smtClean="0">
                        <a:latin typeface="Cambria Math" panose="02040503050406030204" pitchFamily="18" charset="0"/>
                      </a:rPr>
                      <m:t>𝑆h𝑎𝑑𝑜𝑤</m:t>
                    </m:r>
                  </m:oMath>
                </a14:m>
                <a:r>
                  <a:rPr lang="en-IN" sz="1800" dirty="0"/>
                  <a:t>(C, v);</a:t>
                </a:r>
              </a:p>
              <a:p>
                <a:pPr marL="0" indent="0">
                  <a:lnSpc>
                    <a:spcPct val="120000"/>
                  </a:lnSpc>
                  <a:spcBef>
                    <a:spcPts val="0"/>
                  </a:spcBef>
                  <a:buNone/>
                </a:pPr>
                <a:r>
                  <a:rPr lang="en-IN" sz="1800" dirty="0"/>
                  <a:t>if </a:t>
                </a:r>
                <a:r>
                  <a:rPr lang="en-IN" sz="1800" dirty="0" err="1"/>
                  <a:t>Omega_Test</a:t>
                </a:r>
                <a:r>
                  <a:rPr lang="en-IN" sz="1800" dirty="0"/>
                  <a:t>(</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𝑅</m:t>
                        </m:r>
                      </m:sub>
                    </m:sSub>
                  </m:oMath>
                </a14:m>
                <a:r>
                  <a:rPr lang="en-IN" sz="1800" dirty="0"/>
                  <a:t>) = “Unsatisfiable”: </a:t>
                </a:r>
              </a:p>
              <a:p>
                <a:pPr marL="0" indent="0">
                  <a:lnSpc>
                    <a:spcPct val="120000"/>
                  </a:lnSpc>
                  <a:spcBef>
                    <a:spcPts val="0"/>
                  </a:spcBef>
                  <a:buNone/>
                </a:pPr>
                <a:r>
                  <a:rPr lang="en-IN" sz="1800" dirty="0"/>
                  <a:t>    return “Unsatisfiable”</a:t>
                </a:r>
              </a:p>
              <a:p>
                <a:pPr marL="0" indent="0">
                  <a:lnSpc>
                    <a:spcPct val="120000"/>
                  </a:lnSpc>
                  <a:spcBef>
                    <a:spcPts val="0"/>
                  </a:spcBef>
                  <a:buNone/>
                </a:pPr>
                <a14:m>
                  <m:oMathPara xmlns:m="http://schemas.openxmlformats.org/officeDocument/2006/math">
                    <m:oMathParaPr>
                      <m:jc m:val="left"/>
                    </m:oMathParaPr>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𝐷</m:t>
                          </m:r>
                        </m:sub>
                      </m:sSub>
                      <m:r>
                        <a:rPr lang="en-IN" sz="1800" b="0" i="1" smtClean="0">
                          <a:latin typeface="Cambria Math" panose="02040503050406030204" pitchFamily="18" charset="0"/>
                        </a:rPr>
                        <m:t>:=</m:t>
                      </m:r>
                      <m:r>
                        <a:rPr lang="en-IN" sz="1800" b="0" i="1" smtClean="0">
                          <a:latin typeface="Cambria Math" panose="02040503050406030204" pitchFamily="18" charset="0"/>
                        </a:rPr>
                        <m:t>𝐷𝑎𝑟𝑘</m:t>
                      </m:r>
                      <m:r>
                        <m:rPr>
                          <m:lit/>
                        </m:rPr>
                        <a:rPr lang="en-IN" sz="1800" b="0" i="1" smtClean="0">
                          <a:latin typeface="Cambria Math" panose="02040503050406030204" pitchFamily="18" charset="0"/>
                        </a:rPr>
                        <m:t>_</m:t>
                      </m:r>
                      <m:r>
                        <a:rPr lang="en-IN" sz="1800" b="0" i="1" smtClean="0">
                          <a:latin typeface="Cambria Math" panose="02040503050406030204" pitchFamily="18" charset="0"/>
                        </a:rPr>
                        <m:t>𝑆h𝑎𝑑𝑜𝑤</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𝐶</m:t>
                          </m:r>
                          <m:r>
                            <a:rPr lang="en-IN" sz="1800" b="0" i="1" smtClean="0">
                              <a:latin typeface="Cambria Math" panose="02040503050406030204" pitchFamily="18" charset="0"/>
                            </a:rPr>
                            <m:t>, </m:t>
                          </m:r>
                          <m:r>
                            <a:rPr lang="en-IN" sz="1800" b="0" i="1" smtClean="0">
                              <a:latin typeface="Cambria Math" panose="02040503050406030204" pitchFamily="18" charset="0"/>
                            </a:rPr>
                            <m:t>𝑣</m:t>
                          </m:r>
                        </m:e>
                      </m:d>
                      <m:r>
                        <a:rPr lang="en-IN" sz="1800" b="0" i="1" smtClean="0">
                          <a:latin typeface="Cambria Math" panose="02040503050406030204" pitchFamily="18" charset="0"/>
                        </a:rPr>
                        <m:t>;</m:t>
                      </m:r>
                    </m:oMath>
                  </m:oMathPara>
                </a14:m>
                <a:endParaRPr lang="en-IN" sz="1800" dirty="0"/>
              </a:p>
              <a:p>
                <a:pPr marL="0" indent="0">
                  <a:lnSpc>
                    <a:spcPct val="120000"/>
                  </a:lnSpc>
                  <a:spcBef>
                    <a:spcPts val="0"/>
                  </a:spcBef>
                  <a:buNone/>
                </a:pPr>
                <a:r>
                  <a:rPr lang="en-IN" sz="1800" dirty="0"/>
                  <a:t>if </a:t>
                </a:r>
                <a:r>
                  <a:rPr lang="en-IN" sz="1800" dirty="0" err="1"/>
                  <a:t>Omega_Test</a:t>
                </a:r>
                <a:r>
                  <a:rPr lang="en-IN" sz="1800" dirty="0"/>
                  <a:t>(</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𝐷</m:t>
                        </m:r>
                      </m:sub>
                    </m:sSub>
                  </m:oMath>
                </a14:m>
                <a:r>
                  <a:rPr lang="en-IN" sz="1800" dirty="0"/>
                  <a:t>) = “Satisfiable”:</a:t>
                </a:r>
              </a:p>
              <a:p>
                <a:pPr marL="0" indent="0">
                  <a:lnSpc>
                    <a:spcPct val="120000"/>
                  </a:lnSpc>
                  <a:spcBef>
                    <a:spcPts val="0"/>
                  </a:spcBef>
                  <a:buNone/>
                </a:pPr>
                <a:r>
                  <a:rPr lang="en-IN" sz="1800" dirty="0"/>
                  <a:t>    return “Satisfiable”;</a:t>
                </a:r>
              </a:p>
              <a:p>
                <a:pPr marL="0" indent="0">
                  <a:lnSpc>
                    <a:spcPct val="120000"/>
                  </a:lnSpc>
                  <a:spcBef>
                    <a:spcPts val="0"/>
                  </a:spcBef>
                  <a:buNone/>
                </a:pPr>
                <a:r>
                  <a:rPr lang="en-IN" sz="1800" dirty="0"/>
                  <a:t>if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𝑅</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𝐷</m:t>
                        </m:r>
                      </m:sub>
                    </m:sSub>
                    <m:r>
                      <a:rPr lang="en-IN" sz="1800" b="0" i="1" smtClean="0">
                        <a:latin typeface="Cambria Math" panose="02040503050406030204" pitchFamily="18" charset="0"/>
                      </a:rPr>
                      <m:t>:</m:t>
                    </m:r>
                  </m:oMath>
                </a14:m>
                <a:endParaRPr lang="en-IN" sz="1800" b="0" dirty="0"/>
              </a:p>
              <a:p>
                <a:pPr marL="0" indent="0">
                  <a:lnSpc>
                    <a:spcPct val="120000"/>
                  </a:lnSpc>
                  <a:spcBef>
                    <a:spcPts val="0"/>
                  </a:spcBef>
                  <a:buNone/>
                </a:pPr>
                <a:r>
                  <a:rPr lang="en-IN" sz="1800" dirty="0"/>
                  <a:t>    return “Unsatisfiable”;</a:t>
                </a:r>
              </a:p>
              <a:p>
                <a:pPr marL="0" indent="0">
                  <a:lnSpc>
                    <a:spcPct val="120000"/>
                  </a:lnSpc>
                  <a:spcBef>
                    <a:spcPts val="0"/>
                  </a:spcBef>
                  <a:buNone/>
                </a:pPr>
                <a14:m>
                  <m:oMathPara xmlns:m="http://schemas.openxmlformats.org/officeDocument/2006/math">
                    <m:oMathParaPr>
                      <m:jc m:val="left"/>
                    </m:oMathParaPr>
                    <m:oMath xmlns:m="http://schemas.openxmlformats.org/officeDocument/2006/math">
                      <m:sSubSup>
                        <m:sSubSupPr>
                          <m:ctrlPr>
                            <a:rPr lang="en-IN" sz="1800" b="0" i="1" smtClean="0">
                              <a:latin typeface="Cambria Math" panose="02040503050406030204" pitchFamily="18" charset="0"/>
                            </a:rPr>
                          </m:ctrlPr>
                        </m:sSubSupPr>
                        <m:e>
                          <m:r>
                            <a:rPr lang="en-IN" sz="1800" b="0" i="1" smtClean="0">
                              <a:latin typeface="Cambria Math" panose="02040503050406030204" pitchFamily="18" charset="0"/>
                            </a:rPr>
                            <m:t>𝐶</m:t>
                          </m:r>
                        </m:e>
                        <m:sub>
                          <m:r>
                            <a:rPr lang="en-IN" sz="1800" b="0" i="1" smtClean="0">
                              <a:latin typeface="Cambria Math" panose="02040503050406030204" pitchFamily="18" charset="0"/>
                            </a:rPr>
                            <m:t>𝐺</m:t>
                          </m:r>
                        </m:sub>
                        <m:sup>
                          <m:r>
                            <a:rPr lang="en-IN" sz="1800" b="0" i="1" smtClean="0">
                              <a:latin typeface="Cambria Math" panose="02040503050406030204" pitchFamily="18" charset="0"/>
                            </a:rPr>
                            <m:t>1</m:t>
                          </m:r>
                        </m:sup>
                      </m:sSubSup>
                      <m:r>
                        <a:rPr lang="en-IN" sz="1800" b="0" i="1" smtClean="0">
                          <a:latin typeface="Cambria Math" panose="02040503050406030204" pitchFamily="18" charset="0"/>
                        </a:rPr>
                        <m:t>, …,</m:t>
                      </m:r>
                      <m:sSubSup>
                        <m:sSubSupPr>
                          <m:ctrlPr>
                            <a:rPr lang="en-IN" sz="1800" b="0" i="1" smtClean="0">
                              <a:latin typeface="Cambria Math" panose="02040503050406030204" pitchFamily="18" charset="0"/>
                            </a:rPr>
                          </m:ctrlPr>
                        </m:sSubSupPr>
                        <m:e>
                          <m:r>
                            <a:rPr lang="en-IN" sz="1800" b="0" i="1" smtClean="0">
                              <a:latin typeface="Cambria Math" panose="02040503050406030204" pitchFamily="18" charset="0"/>
                            </a:rPr>
                            <m:t>𝐶</m:t>
                          </m:r>
                        </m:e>
                        <m:sub>
                          <m:r>
                            <a:rPr lang="en-IN" sz="1800" b="0" i="1" smtClean="0">
                              <a:latin typeface="Cambria Math" panose="02040503050406030204" pitchFamily="18" charset="0"/>
                            </a:rPr>
                            <m:t>𝐺</m:t>
                          </m:r>
                        </m:sub>
                        <m:sup>
                          <m:r>
                            <a:rPr lang="en-IN" sz="1800" b="0" i="1" smtClean="0">
                              <a:latin typeface="Cambria Math" panose="02040503050406030204" pitchFamily="18" charset="0"/>
                            </a:rPr>
                            <m:t>𝑛</m:t>
                          </m:r>
                        </m:sup>
                      </m:sSubSup>
                      <m:r>
                        <a:rPr lang="en-IN" sz="1800" b="0" i="1" smtClean="0">
                          <a:latin typeface="Cambria Math" panose="02040503050406030204" pitchFamily="18" charset="0"/>
                        </a:rPr>
                        <m:t> ≔</m:t>
                      </m:r>
                      <m:r>
                        <a:rPr lang="en-IN" sz="1800" b="0" i="1" smtClean="0">
                          <a:latin typeface="Cambria Math" panose="02040503050406030204" pitchFamily="18" charset="0"/>
                        </a:rPr>
                        <m:t>𝐺𝑟𝑎𝑦</m:t>
                      </m:r>
                      <m:r>
                        <m:rPr>
                          <m:lit/>
                        </m:rPr>
                        <a:rPr lang="en-IN" sz="1800" b="0" i="1" smtClean="0">
                          <a:latin typeface="Cambria Math" panose="02040503050406030204" pitchFamily="18" charset="0"/>
                        </a:rPr>
                        <m:t>_</m:t>
                      </m:r>
                      <m:r>
                        <a:rPr lang="en-IN" sz="1800" b="0" i="1" smtClean="0">
                          <a:latin typeface="Cambria Math" panose="02040503050406030204" pitchFamily="18" charset="0"/>
                        </a:rPr>
                        <m:t>𝑆h𝑎𝑑𝑜𝑤</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𝐶</m:t>
                          </m:r>
                          <m:r>
                            <a:rPr lang="en-IN" sz="1800" b="0" i="1" smtClean="0">
                              <a:latin typeface="Cambria Math" panose="02040503050406030204" pitchFamily="18" charset="0"/>
                            </a:rPr>
                            <m:t>, </m:t>
                          </m:r>
                          <m:r>
                            <a:rPr lang="en-IN" sz="1800" b="0" i="1" smtClean="0">
                              <a:latin typeface="Cambria Math" panose="02040503050406030204" pitchFamily="18" charset="0"/>
                            </a:rPr>
                            <m:t>𝑣</m:t>
                          </m:r>
                        </m:e>
                      </m:d>
                      <m:r>
                        <a:rPr lang="en-IN" sz="1800" b="0" i="1" smtClean="0">
                          <a:latin typeface="Cambria Math" panose="02040503050406030204" pitchFamily="18" charset="0"/>
                        </a:rPr>
                        <m:t>;</m:t>
                      </m:r>
                    </m:oMath>
                  </m:oMathPara>
                </a14:m>
                <a:endParaRPr lang="en-IN" sz="1800" b="0" dirty="0"/>
              </a:p>
              <a:p>
                <a:pPr marL="0" indent="0">
                  <a:lnSpc>
                    <a:spcPct val="120000"/>
                  </a:lnSpc>
                  <a:spcBef>
                    <a:spcPts val="0"/>
                  </a:spcBef>
                  <a:buNone/>
                </a:pPr>
                <a:r>
                  <a:rPr lang="en-IN" sz="1800" dirty="0"/>
                  <a:t>for </a:t>
                </a:r>
                <a:r>
                  <a:rPr lang="en-IN" sz="1800" dirty="0" err="1"/>
                  <a:t>i</a:t>
                </a:r>
                <a:r>
                  <a:rPr lang="en-IN" sz="1800" dirty="0"/>
                  <a:t> = 1 to n:</a:t>
                </a:r>
              </a:p>
              <a:p>
                <a:pPr marL="0" indent="0">
                  <a:lnSpc>
                    <a:spcPct val="120000"/>
                  </a:lnSpc>
                  <a:spcBef>
                    <a:spcPts val="0"/>
                  </a:spcBef>
                  <a:buNone/>
                </a:pPr>
                <a:r>
                  <a:rPr lang="en-IN" sz="1800" dirty="0"/>
                  <a:t>    if </a:t>
                </a:r>
                <a:r>
                  <a:rPr lang="en-IN" sz="1800" dirty="0" err="1"/>
                  <a:t>Omega_Test</a:t>
                </a:r>
                <a:r>
                  <a:rPr lang="en-IN" sz="1800" dirty="0"/>
                  <a:t>(</a:t>
                </a:r>
                <a14:m>
                  <m:oMath xmlns:m="http://schemas.openxmlformats.org/officeDocument/2006/math">
                    <m:sSubSup>
                      <m:sSubSupPr>
                        <m:ctrlPr>
                          <a:rPr lang="en-IN" sz="1800" b="0" i="1" smtClean="0">
                            <a:latin typeface="Cambria Math" panose="02040503050406030204" pitchFamily="18" charset="0"/>
                          </a:rPr>
                        </m:ctrlPr>
                      </m:sSubSupPr>
                      <m:e>
                        <m:r>
                          <a:rPr lang="en-IN" sz="1800" b="0" i="1" smtClean="0">
                            <a:latin typeface="Cambria Math" panose="02040503050406030204" pitchFamily="18" charset="0"/>
                          </a:rPr>
                          <m:t>𝐶</m:t>
                        </m:r>
                      </m:e>
                      <m:sub>
                        <m:r>
                          <a:rPr lang="en-IN" sz="1800" b="0" i="1" smtClean="0">
                            <a:latin typeface="Cambria Math" panose="02040503050406030204" pitchFamily="18" charset="0"/>
                          </a:rPr>
                          <m:t>𝐺</m:t>
                        </m:r>
                      </m:sub>
                      <m:sup>
                        <m:r>
                          <a:rPr lang="en-IN" sz="1800" b="0" i="1" smtClean="0">
                            <a:latin typeface="Cambria Math" panose="02040503050406030204" pitchFamily="18" charset="0"/>
                          </a:rPr>
                          <m:t>𝑖</m:t>
                        </m:r>
                      </m:sup>
                    </m:sSubSup>
                  </m:oMath>
                </a14:m>
                <a:r>
                  <a:rPr lang="en-IN" sz="1800" dirty="0"/>
                  <a:t>) = “Satisfiable”:</a:t>
                </a:r>
              </a:p>
              <a:p>
                <a:pPr marL="0" indent="0">
                  <a:lnSpc>
                    <a:spcPct val="120000"/>
                  </a:lnSpc>
                  <a:spcBef>
                    <a:spcPts val="0"/>
                  </a:spcBef>
                  <a:buNone/>
                </a:pPr>
                <a:r>
                  <a:rPr lang="en-IN" sz="1800" dirty="0"/>
                  <a:t>        return “Satisfiable”;</a:t>
                </a:r>
              </a:p>
              <a:p>
                <a:pPr marL="0" indent="0">
                  <a:lnSpc>
                    <a:spcPct val="120000"/>
                  </a:lnSpc>
                  <a:spcBef>
                    <a:spcPts val="0"/>
                  </a:spcBef>
                  <a:buNone/>
                </a:pPr>
                <a:r>
                  <a:rPr lang="en-IN" sz="1800" dirty="0"/>
                  <a:t>return “Unsatisfiable”</a:t>
                </a:r>
              </a:p>
              <a:p>
                <a:pPr marL="0" indent="0">
                  <a:lnSpc>
                    <a:spcPct val="120000"/>
                  </a:lnSpc>
                  <a:spcBef>
                    <a:spcPts val="0"/>
                  </a:spcBef>
                  <a:buNone/>
                </a:pPr>
                <a:endParaRPr lang="en-IN" sz="18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62583C56-A216-4B44-2E98-F9D631814D82}"/>
                  </a:ext>
                </a:extLst>
              </p:cNvPr>
              <p:cNvSpPr>
                <a:spLocks noGrp="1" noRot="1" noChangeAspect="1" noMove="1" noResize="1" noEditPoints="1" noAdjustHandles="1" noChangeArrowheads="1" noChangeShapeType="1" noTextEdit="1"/>
              </p:cNvSpPr>
              <p:nvPr>
                <p:ph idx="1"/>
              </p:nvPr>
            </p:nvSpPr>
            <p:spPr>
              <a:xfrm>
                <a:off x="5518370" y="235974"/>
                <a:ext cx="6526161" cy="6449961"/>
              </a:xfrm>
              <a:blipFill>
                <a:blip r:embed="rId2"/>
                <a:stretch>
                  <a:fillRect l="-747" b="-95"/>
                </a:stretch>
              </a:blipFill>
            </p:spPr>
            <p:txBody>
              <a:bodyPr/>
              <a:lstStyle/>
              <a:p>
                <a:r>
                  <a:rPr lang="en-IN">
                    <a:noFill/>
                  </a:rPr>
                  <a:t> </a:t>
                </a:r>
              </a:p>
            </p:txBody>
          </p:sp>
        </mc:Fallback>
      </mc:AlternateContent>
    </p:spTree>
    <p:extLst>
      <p:ext uri="{BB962C8B-B14F-4D97-AF65-F5344CB8AC3E}">
        <p14:creationId xmlns:p14="http://schemas.microsoft.com/office/powerpoint/2010/main" val="301934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FB0C-EC63-9E8C-E77C-6922A195FD99}"/>
              </a:ext>
            </a:extLst>
          </p:cNvPr>
          <p:cNvSpPr>
            <a:spLocks noGrp="1"/>
          </p:cNvSpPr>
          <p:nvPr>
            <p:ph type="title"/>
          </p:nvPr>
        </p:nvSpPr>
        <p:spPr/>
        <p:txBody>
          <a:bodyPr/>
          <a:lstStyle/>
          <a:p>
            <a:r>
              <a:rPr lang="en-IN" dirty="0" err="1"/>
              <a:t>Real_Shadow</a:t>
            </a:r>
            <a:endParaRPr lang="en-IN" dirty="0"/>
          </a:p>
        </p:txBody>
      </p:sp>
      <p:sp>
        <p:nvSpPr>
          <p:cNvPr id="3" name="Content Placeholder 2">
            <a:extLst>
              <a:ext uri="{FF2B5EF4-FFF2-40B4-BE49-F238E27FC236}">
                <a16:creationId xmlns:a16="http://schemas.microsoft.com/office/drawing/2014/main" id="{BE12679B-0804-D364-F809-E41531FCBD87}"/>
              </a:ext>
            </a:extLst>
          </p:cNvPr>
          <p:cNvSpPr>
            <a:spLocks noGrp="1"/>
          </p:cNvSpPr>
          <p:nvPr>
            <p:ph idx="1"/>
          </p:nvPr>
        </p:nvSpPr>
        <p:spPr/>
        <p:txBody>
          <a:bodyPr>
            <a:normAutofit/>
          </a:bodyPr>
          <a:lstStyle/>
          <a:p>
            <a:r>
              <a:rPr lang="en-IN" dirty="0" err="1"/>
              <a:t>Real_Shadow</a:t>
            </a:r>
            <a:r>
              <a:rPr lang="en-IN" dirty="0"/>
              <a:t> generates constraints to remove a variable in a way similar to the Fourier-</a:t>
            </a:r>
            <a:r>
              <a:rPr lang="en-IN" dirty="0" err="1"/>
              <a:t>Motzkin</a:t>
            </a:r>
            <a:r>
              <a:rPr lang="en-IN" dirty="0"/>
              <a:t> Variable Elimination</a:t>
            </a:r>
          </a:p>
        </p:txBody>
      </p:sp>
    </p:spTree>
    <p:extLst>
      <p:ext uri="{BB962C8B-B14F-4D97-AF65-F5344CB8AC3E}">
        <p14:creationId xmlns:p14="http://schemas.microsoft.com/office/powerpoint/2010/main" val="7342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FB0C-EC63-9E8C-E77C-6922A195FD99}"/>
              </a:ext>
            </a:extLst>
          </p:cNvPr>
          <p:cNvSpPr>
            <a:spLocks noGrp="1"/>
          </p:cNvSpPr>
          <p:nvPr>
            <p:ph type="title"/>
          </p:nvPr>
        </p:nvSpPr>
        <p:spPr/>
        <p:txBody>
          <a:bodyPr/>
          <a:lstStyle/>
          <a:p>
            <a:r>
              <a:rPr lang="en-IN" dirty="0"/>
              <a:t>Dark Shadow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12679B-0804-D364-F809-E41531FCBD87}"/>
                  </a:ext>
                </a:extLst>
              </p:cNvPr>
              <p:cNvSpPr>
                <a:spLocks noGrp="1"/>
              </p:cNvSpPr>
              <p:nvPr>
                <p:ph idx="1"/>
              </p:nvPr>
            </p:nvSpPr>
            <p:spPr/>
            <p:txBody>
              <a:bodyPr>
                <a:normAutofit/>
              </a:bodyPr>
              <a:lstStyle/>
              <a:p>
                <a:r>
                  <a:rPr lang="en-US" dirty="0"/>
                  <a:t>Let’s say after eliminating a variable </a:t>
                </a:r>
                <a:r>
                  <a:rPr lang="en-US" dirty="0">
                    <a:solidFill>
                      <a:schemeClr val="accent1"/>
                    </a:solidFill>
                  </a:rPr>
                  <a:t>z</a:t>
                </a:r>
                <a:r>
                  <a:rPr lang="en-US" dirty="0"/>
                  <a:t>, integer solutions exist for the rest of the variables; an integer solution will not exist for </a:t>
                </a:r>
                <a:r>
                  <a:rPr lang="en-US" dirty="0">
                    <a:solidFill>
                      <a:schemeClr val="accent1"/>
                    </a:solidFill>
                  </a:rPr>
                  <a:t>z</a:t>
                </a:r>
                <a:r>
                  <a:rPr lang="en-US" dirty="0"/>
                  <a:t> if the lower limit of </a:t>
                </a:r>
                <a:r>
                  <a:rPr lang="en-US" dirty="0">
                    <a:solidFill>
                      <a:schemeClr val="accent1"/>
                    </a:solidFill>
                  </a:rPr>
                  <a:t>z &gt; </a:t>
                </a:r>
                <a:r>
                  <a:rPr lang="en-US" dirty="0" err="1">
                    <a:solidFill>
                      <a:schemeClr val="accent1"/>
                    </a:solidFill>
                  </a:rPr>
                  <a:t>i</a:t>
                </a:r>
                <a:r>
                  <a:rPr lang="en-US" dirty="0">
                    <a:solidFill>
                      <a:schemeClr val="accent1"/>
                    </a:solidFill>
                  </a:rPr>
                  <a:t> </a:t>
                </a:r>
                <a:r>
                  <a:rPr lang="en-US" dirty="0"/>
                  <a:t>and the upper limit of </a:t>
                </a:r>
                <a:r>
                  <a:rPr lang="en-US" dirty="0">
                    <a:solidFill>
                      <a:schemeClr val="accent1"/>
                    </a:solidFill>
                  </a:rPr>
                  <a:t>z &lt; </a:t>
                </a:r>
                <a:r>
                  <a:rPr lang="en-US" dirty="0" err="1">
                    <a:solidFill>
                      <a:schemeClr val="accent1"/>
                    </a:solidFill>
                  </a:rPr>
                  <a:t>i</a:t>
                </a:r>
                <a:r>
                  <a:rPr lang="en-US" dirty="0">
                    <a:solidFill>
                      <a:schemeClr val="accent1"/>
                    </a:solidFill>
                  </a:rPr>
                  <a:t> + 1 </a:t>
                </a:r>
                <a:r>
                  <a:rPr lang="en-US" dirty="0"/>
                  <a:t>for some integer </a:t>
                </a:r>
                <a:r>
                  <a:rPr lang="en-US" dirty="0" err="1">
                    <a:solidFill>
                      <a:schemeClr val="accent1"/>
                    </a:solidFill>
                  </a:rPr>
                  <a:t>i</a:t>
                </a:r>
                <a:endParaRPr lang="en-US" dirty="0">
                  <a:solidFill>
                    <a:schemeClr val="accent1"/>
                  </a:solidFill>
                </a:endParaRPr>
              </a:p>
              <a:p>
                <a:pPr marL="0" indent="0">
                  <a:buNone/>
                </a:pPr>
                <a:endParaRPr lang="en-IN" dirty="0"/>
              </a:p>
              <a:p>
                <a:r>
                  <a:rPr lang="en-IN" dirty="0"/>
                  <a:t>For a constraint of type </a:t>
                </a:r>
                <a14:m>
                  <m:oMath xmlns:m="http://schemas.openxmlformats.org/officeDocument/2006/math">
                    <m:r>
                      <a:rPr lang="en-IN" b="0" i="1" smtClean="0">
                        <a:solidFill>
                          <a:schemeClr val="accent1"/>
                        </a:solidFill>
                        <a:latin typeface="Cambria Math" panose="02040503050406030204" pitchFamily="18" charset="0"/>
                      </a:rPr>
                      <m:t>𝑏𝑧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𝛽</m:t>
                    </m:r>
                  </m:oMath>
                </a14:m>
                <a:r>
                  <a:rPr lang="en-IN" dirty="0"/>
                  <a:t>; the lower limit of </a:t>
                </a:r>
                <a:r>
                  <a:rPr lang="en-IN" dirty="0">
                    <a:solidFill>
                      <a:schemeClr val="accent1"/>
                    </a:solidFill>
                  </a:rPr>
                  <a:t>z</a:t>
                </a:r>
                <a:r>
                  <a:rPr lang="en-IN" dirty="0"/>
                  <a:t> is </a:t>
                </a:r>
                <a14:m>
                  <m:oMath xmlns:m="http://schemas.openxmlformats.org/officeDocument/2006/math">
                    <m:f>
                      <m:fPr>
                        <m:ctrlPr>
                          <a:rPr lang="en-IN" b="0" i="1" smtClean="0">
                            <a:solidFill>
                              <a:schemeClr val="accent1"/>
                            </a:solidFill>
                            <a:latin typeface="Cambria Math" panose="02040503050406030204" pitchFamily="18" charset="0"/>
                          </a:rPr>
                        </m:ctrlPr>
                      </m:fPr>
                      <m:num>
                        <m:r>
                          <a:rPr lang="en-IN" b="0" i="1" smtClean="0">
                            <a:solidFill>
                              <a:schemeClr val="accent1"/>
                            </a:solidFill>
                            <a:latin typeface="Cambria Math" panose="02040503050406030204" pitchFamily="18" charset="0"/>
                          </a:rPr>
                          <m:t>𝛽</m:t>
                        </m:r>
                      </m:num>
                      <m:den>
                        <m:r>
                          <a:rPr lang="en-IN" b="0" i="1" smtClean="0">
                            <a:solidFill>
                              <a:schemeClr val="accent1"/>
                            </a:solidFill>
                            <a:latin typeface="Cambria Math" panose="02040503050406030204" pitchFamily="18" charset="0"/>
                          </a:rPr>
                          <m:t>𝑏</m:t>
                        </m:r>
                      </m:den>
                    </m:f>
                  </m:oMath>
                </a14:m>
                <a:endParaRPr lang="en-IN" b="0" dirty="0"/>
              </a:p>
              <a:p>
                <a:endParaRPr lang="en-IN" dirty="0"/>
              </a:p>
              <a:p>
                <a:r>
                  <a:rPr lang="en-IN" dirty="0"/>
                  <a:t>For a constraint of type </a:t>
                </a:r>
                <a14:m>
                  <m:oMath xmlns:m="http://schemas.openxmlformats.org/officeDocument/2006/math">
                    <m:r>
                      <a:rPr lang="en-IN" b="0" i="1" smtClean="0">
                        <a:solidFill>
                          <a:schemeClr val="accent1"/>
                        </a:solidFill>
                        <a:latin typeface="Cambria Math" panose="02040503050406030204" pitchFamily="18" charset="0"/>
                      </a:rPr>
                      <m:t>𝑐𝑧</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𝛾</m:t>
                    </m:r>
                    <m:r>
                      <a:rPr lang="en-IN" b="0" i="1" smtClean="0">
                        <a:latin typeface="Cambria Math" panose="02040503050406030204" pitchFamily="18" charset="0"/>
                      </a:rPr>
                      <m:t>;</m:t>
                    </m:r>
                  </m:oMath>
                </a14:m>
                <a:r>
                  <a:rPr lang="en-IN" dirty="0"/>
                  <a:t> the upper limit of </a:t>
                </a:r>
                <a:r>
                  <a:rPr lang="en-IN" dirty="0">
                    <a:solidFill>
                      <a:schemeClr val="accent1"/>
                    </a:solidFill>
                  </a:rPr>
                  <a:t>z</a:t>
                </a:r>
                <a:r>
                  <a:rPr lang="en-IN" dirty="0"/>
                  <a:t> is </a:t>
                </a:r>
                <a14:m>
                  <m:oMath xmlns:m="http://schemas.openxmlformats.org/officeDocument/2006/math">
                    <m:f>
                      <m:fPr>
                        <m:ctrlPr>
                          <a:rPr lang="en-IN" b="0" i="1" smtClean="0">
                            <a:solidFill>
                              <a:schemeClr val="accent1"/>
                            </a:solidFill>
                            <a:latin typeface="Cambria Math" panose="02040503050406030204" pitchFamily="18" charset="0"/>
                          </a:rPr>
                        </m:ctrlPr>
                      </m:fPr>
                      <m:num>
                        <m:r>
                          <a:rPr lang="en-IN" b="0" i="1" smtClean="0">
                            <a:solidFill>
                              <a:schemeClr val="accent1"/>
                            </a:solidFill>
                            <a:latin typeface="Cambria Math" panose="02040503050406030204" pitchFamily="18" charset="0"/>
                          </a:rPr>
                          <m:t>𝛾</m:t>
                        </m:r>
                      </m:num>
                      <m:den>
                        <m:r>
                          <a:rPr lang="en-IN" b="0" i="1" smtClean="0">
                            <a:solidFill>
                              <a:schemeClr val="accent1"/>
                            </a:solidFill>
                            <a:latin typeface="Cambria Math" panose="02040503050406030204" pitchFamily="18" charset="0"/>
                          </a:rPr>
                          <m:t>𝑐</m:t>
                        </m:r>
                      </m:den>
                    </m:f>
                  </m:oMath>
                </a14:m>
                <a:r>
                  <a:rPr lang="en-IN" dirty="0">
                    <a:solidFill>
                      <a:schemeClr val="accent1"/>
                    </a:solidFill>
                  </a:rPr>
                  <a:t> </a:t>
                </a:r>
                <a:endParaRPr lang="en-IN" dirty="0"/>
              </a:p>
            </p:txBody>
          </p:sp>
        </mc:Choice>
        <mc:Fallback xmlns="">
          <p:sp>
            <p:nvSpPr>
              <p:cNvPr id="3" name="Content Placeholder 2">
                <a:extLst>
                  <a:ext uri="{FF2B5EF4-FFF2-40B4-BE49-F238E27FC236}">
                    <a16:creationId xmlns:a16="http://schemas.microsoft.com/office/drawing/2014/main" id="{BE12679B-0804-D364-F809-E41531FCBD87}"/>
                  </a:ext>
                </a:extLst>
              </p:cNvPr>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IN">
                    <a:noFill/>
                  </a:rPr>
                  <a:t> </a:t>
                </a:r>
              </a:p>
            </p:txBody>
          </p:sp>
        </mc:Fallback>
      </mc:AlternateContent>
    </p:spTree>
    <p:extLst>
      <p:ext uri="{BB962C8B-B14F-4D97-AF65-F5344CB8AC3E}">
        <p14:creationId xmlns:p14="http://schemas.microsoft.com/office/powerpoint/2010/main" val="224205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Dark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cxnSp>
        <p:nvCxnSpPr>
          <p:cNvPr id="5" name="Straight Connector 4">
            <a:extLst>
              <a:ext uri="{FF2B5EF4-FFF2-40B4-BE49-F238E27FC236}">
                <a16:creationId xmlns:a16="http://schemas.microsoft.com/office/drawing/2014/main" id="{CED0B266-BFBE-E41B-C311-00D4D09734FD}"/>
              </a:ext>
            </a:extLst>
          </p:cNvPr>
          <p:cNvCxnSpPr/>
          <p:nvPr/>
        </p:nvCxnSpPr>
        <p:spPr>
          <a:xfrm>
            <a:off x="2546555" y="3264310"/>
            <a:ext cx="60271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E01935-9318-3C92-CC0D-5FB17872F8F8}"/>
              </a:ext>
            </a:extLst>
          </p:cNvPr>
          <p:cNvCxnSpPr/>
          <p:nvPr/>
        </p:nvCxnSpPr>
        <p:spPr>
          <a:xfrm>
            <a:off x="3382297" y="2989006"/>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E497A32-ED11-B835-6859-F4C5C47B9845}"/>
              </a:ext>
            </a:extLst>
          </p:cNvPr>
          <p:cNvCxnSpPr/>
          <p:nvPr/>
        </p:nvCxnSpPr>
        <p:spPr>
          <a:xfrm>
            <a:off x="7959228" y="3013585"/>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177EDB-1E42-CCD3-8867-C437D36FBF1C}"/>
              </a:ext>
            </a:extLst>
          </p:cNvPr>
          <p:cNvCxnSpPr/>
          <p:nvPr/>
        </p:nvCxnSpPr>
        <p:spPr>
          <a:xfrm>
            <a:off x="6489303" y="2989003"/>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C08222-E6AE-F0E3-31A5-C4D95526AA51}"/>
              </a:ext>
            </a:extLst>
          </p:cNvPr>
          <p:cNvCxnSpPr/>
          <p:nvPr/>
        </p:nvCxnSpPr>
        <p:spPr>
          <a:xfrm>
            <a:off x="4517930" y="2993919"/>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C1BDF5-0996-92FB-AB82-893D3A935668}"/>
              </a:ext>
            </a:extLst>
          </p:cNvPr>
          <p:cNvSpPr txBox="1"/>
          <p:nvPr/>
        </p:nvSpPr>
        <p:spPr>
          <a:xfrm>
            <a:off x="3254481" y="3578942"/>
            <a:ext cx="471948" cy="369332"/>
          </a:xfrm>
          <a:prstGeom prst="rect">
            <a:avLst/>
          </a:prstGeom>
          <a:noFill/>
        </p:spPr>
        <p:txBody>
          <a:bodyPr wrap="square" rtlCol="0">
            <a:spAutoFit/>
          </a:bodyPr>
          <a:lstStyle/>
          <a:p>
            <a:r>
              <a:rPr lang="en-IN" b="1" dirty="0" err="1"/>
              <a:t>i</a:t>
            </a:r>
            <a:endParaRPr lang="en-IN" b="1" dirty="0"/>
          </a:p>
        </p:txBody>
      </p:sp>
      <p:sp>
        <p:nvSpPr>
          <p:cNvPr id="12" name="TextBox 11">
            <a:extLst>
              <a:ext uri="{FF2B5EF4-FFF2-40B4-BE49-F238E27FC236}">
                <a16:creationId xmlns:a16="http://schemas.microsoft.com/office/drawing/2014/main" id="{F3DEF5B2-518E-1E76-F988-E2208A940F1C}"/>
              </a:ext>
            </a:extLst>
          </p:cNvPr>
          <p:cNvSpPr txBox="1"/>
          <p:nvPr/>
        </p:nvSpPr>
        <p:spPr>
          <a:xfrm>
            <a:off x="7792083" y="3574025"/>
            <a:ext cx="673490" cy="369332"/>
          </a:xfrm>
          <a:prstGeom prst="rect">
            <a:avLst/>
          </a:prstGeom>
          <a:noFill/>
        </p:spPr>
        <p:txBody>
          <a:bodyPr wrap="square" rtlCol="0">
            <a:spAutoFit/>
          </a:bodyPr>
          <a:lstStyle/>
          <a:p>
            <a:r>
              <a:rPr lang="en-IN" b="1" dirty="0" err="1"/>
              <a:t>i</a:t>
            </a:r>
            <a:r>
              <a:rPr lang="en-IN" b="1" dirty="0"/>
              <a:t> + 1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E9FC80-4744-D89E-FD77-53ED9B2A6C6E}"/>
                  </a:ext>
                </a:extLst>
              </p:cNvPr>
              <p:cNvSpPr txBox="1"/>
              <p:nvPr/>
            </p:nvSpPr>
            <p:spPr>
              <a:xfrm>
                <a:off x="6214004" y="3628102"/>
                <a:ext cx="673490" cy="5706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𝜸</m:t>
                          </m:r>
                        </m:num>
                        <m:den>
                          <m:r>
                            <a:rPr lang="en-IN" b="1" i="1" smtClean="0">
                              <a:latin typeface="Cambria Math" panose="02040503050406030204" pitchFamily="18" charset="0"/>
                            </a:rPr>
                            <m:t>𝒄</m:t>
                          </m:r>
                        </m:den>
                      </m:f>
                    </m:oMath>
                  </m:oMathPara>
                </a14:m>
                <a:endParaRPr lang="en-IN" b="1" dirty="0"/>
              </a:p>
            </p:txBody>
          </p:sp>
        </mc:Choice>
        <mc:Fallback xmlns="">
          <p:sp>
            <p:nvSpPr>
              <p:cNvPr id="13" name="TextBox 12">
                <a:extLst>
                  <a:ext uri="{FF2B5EF4-FFF2-40B4-BE49-F238E27FC236}">
                    <a16:creationId xmlns:a16="http://schemas.microsoft.com/office/drawing/2014/main" id="{18E9FC80-4744-D89E-FD77-53ED9B2A6C6E}"/>
                  </a:ext>
                </a:extLst>
              </p:cNvPr>
              <p:cNvSpPr txBox="1">
                <a:spLocks noRot="1" noChangeAspect="1" noMove="1" noResize="1" noEditPoints="1" noAdjustHandles="1" noChangeArrowheads="1" noChangeShapeType="1" noTextEdit="1"/>
              </p:cNvSpPr>
              <p:nvPr/>
            </p:nvSpPr>
            <p:spPr>
              <a:xfrm>
                <a:off x="6214004" y="3628102"/>
                <a:ext cx="673490" cy="57066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5E30F7-6F27-0A85-BD7C-591C209B7D45}"/>
                  </a:ext>
                </a:extLst>
              </p:cNvPr>
              <p:cNvSpPr txBox="1"/>
              <p:nvPr/>
            </p:nvSpPr>
            <p:spPr>
              <a:xfrm>
                <a:off x="4203301" y="3593688"/>
                <a:ext cx="673490"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𝜷</m:t>
                          </m:r>
                        </m:num>
                        <m:den>
                          <m:r>
                            <a:rPr lang="en-IN" b="1" i="1" smtClean="0">
                              <a:latin typeface="Cambria Math" panose="02040503050406030204" pitchFamily="18" charset="0"/>
                            </a:rPr>
                            <m:t>𝒃</m:t>
                          </m:r>
                        </m:den>
                      </m:f>
                    </m:oMath>
                  </m:oMathPara>
                </a14:m>
                <a:endParaRPr lang="en-IN" b="1" dirty="0"/>
              </a:p>
            </p:txBody>
          </p:sp>
        </mc:Choice>
        <mc:Fallback xmlns="">
          <p:sp>
            <p:nvSpPr>
              <p:cNvPr id="14" name="TextBox 13">
                <a:extLst>
                  <a:ext uri="{FF2B5EF4-FFF2-40B4-BE49-F238E27FC236}">
                    <a16:creationId xmlns:a16="http://schemas.microsoft.com/office/drawing/2014/main" id="{065E30F7-6F27-0A85-BD7C-591C209B7D45}"/>
                  </a:ext>
                </a:extLst>
              </p:cNvPr>
              <p:cNvSpPr txBox="1">
                <a:spLocks noRot="1" noChangeAspect="1" noMove="1" noResize="1" noEditPoints="1" noAdjustHandles="1" noChangeArrowheads="1" noChangeShapeType="1" noTextEdit="1"/>
              </p:cNvSpPr>
              <p:nvPr/>
            </p:nvSpPr>
            <p:spPr>
              <a:xfrm>
                <a:off x="4203301" y="3593688"/>
                <a:ext cx="673490" cy="618311"/>
              </a:xfrm>
              <a:prstGeom prst="rect">
                <a:avLst/>
              </a:prstGeom>
              <a:blipFill>
                <a:blip r:embed="rId3"/>
                <a:stretch>
                  <a:fillRect/>
                </a:stretch>
              </a:blipFill>
            </p:spPr>
            <p:txBody>
              <a:bodyPr/>
              <a:lstStyle/>
              <a:p>
                <a:r>
                  <a:rPr lang="en-IN">
                    <a:noFill/>
                  </a:rPr>
                  <a:t> </a:t>
                </a:r>
              </a:p>
            </p:txBody>
          </p:sp>
        </mc:Fallback>
      </mc:AlternateContent>
      <p:sp>
        <p:nvSpPr>
          <p:cNvPr id="15" name="Right Brace 14">
            <a:extLst>
              <a:ext uri="{FF2B5EF4-FFF2-40B4-BE49-F238E27FC236}">
                <a16:creationId xmlns:a16="http://schemas.microsoft.com/office/drawing/2014/main" id="{071C124C-61C8-49CD-5425-D330E81E556A}"/>
              </a:ext>
            </a:extLst>
          </p:cNvPr>
          <p:cNvSpPr/>
          <p:nvPr/>
        </p:nvSpPr>
        <p:spPr>
          <a:xfrm rot="5400000">
            <a:off x="3714143" y="3820972"/>
            <a:ext cx="471940" cy="113563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C43C69C3-4A93-EF59-54BB-2788BCB7775D}"/>
              </a:ext>
            </a:extLst>
          </p:cNvPr>
          <p:cNvSpPr/>
          <p:nvPr/>
        </p:nvSpPr>
        <p:spPr>
          <a:xfrm rot="5400000">
            <a:off x="6950067" y="3775288"/>
            <a:ext cx="570670" cy="144765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B1C2B3-7FDB-346F-0C6F-43E8BCD242C1}"/>
                  </a:ext>
                </a:extLst>
              </p:cNvPr>
              <p:cNvSpPr txBox="1"/>
              <p:nvPr/>
            </p:nvSpPr>
            <p:spPr>
              <a:xfrm>
                <a:off x="3726429" y="4784449"/>
                <a:ext cx="791501"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oMath>
                  </m:oMathPara>
                </a14:m>
                <a:endParaRPr lang="en-IN" dirty="0"/>
              </a:p>
            </p:txBody>
          </p:sp>
        </mc:Choice>
        <mc:Fallback xmlns="">
          <p:sp>
            <p:nvSpPr>
              <p:cNvPr id="17" name="TextBox 16">
                <a:extLst>
                  <a:ext uri="{FF2B5EF4-FFF2-40B4-BE49-F238E27FC236}">
                    <a16:creationId xmlns:a16="http://schemas.microsoft.com/office/drawing/2014/main" id="{83B1C2B3-7FDB-346F-0C6F-43E8BCD242C1}"/>
                  </a:ext>
                </a:extLst>
              </p:cNvPr>
              <p:cNvSpPr txBox="1">
                <a:spLocks noRot="1" noChangeAspect="1" noMove="1" noResize="1" noEditPoints="1" noAdjustHandles="1" noChangeArrowheads="1" noChangeShapeType="1" noTextEdit="1"/>
              </p:cNvSpPr>
              <p:nvPr/>
            </p:nvSpPr>
            <p:spPr>
              <a:xfrm>
                <a:off x="3726429" y="4784449"/>
                <a:ext cx="791501" cy="6127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38AFA2-9870-BF3A-2480-708AC1AD71F7}"/>
                  </a:ext>
                </a:extLst>
              </p:cNvPr>
              <p:cNvSpPr txBox="1"/>
              <p:nvPr/>
            </p:nvSpPr>
            <p:spPr>
              <a:xfrm>
                <a:off x="6815069" y="4835249"/>
                <a:ext cx="791501"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oMath>
                  </m:oMathPara>
                </a14:m>
                <a:endParaRPr lang="en-IN" dirty="0"/>
              </a:p>
            </p:txBody>
          </p:sp>
        </mc:Choice>
        <mc:Fallback xmlns="">
          <p:sp>
            <p:nvSpPr>
              <p:cNvPr id="18" name="TextBox 17">
                <a:extLst>
                  <a:ext uri="{FF2B5EF4-FFF2-40B4-BE49-F238E27FC236}">
                    <a16:creationId xmlns:a16="http://schemas.microsoft.com/office/drawing/2014/main" id="{7638AFA2-9870-BF3A-2480-708AC1AD71F7}"/>
                  </a:ext>
                </a:extLst>
              </p:cNvPr>
              <p:cNvSpPr txBox="1">
                <a:spLocks noRot="1" noChangeAspect="1" noMove="1" noResize="1" noEditPoints="1" noAdjustHandles="1" noChangeArrowheads="1" noChangeShapeType="1" noTextEdit="1"/>
              </p:cNvSpPr>
              <p:nvPr/>
            </p:nvSpPr>
            <p:spPr>
              <a:xfrm>
                <a:off x="6815069" y="4835249"/>
                <a:ext cx="791501" cy="612796"/>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5135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Dark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cxnSp>
        <p:nvCxnSpPr>
          <p:cNvPr id="5" name="Straight Connector 4">
            <a:extLst>
              <a:ext uri="{FF2B5EF4-FFF2-40B4-BE49-F238E27FC236}">
                <a16:creationId xmlns:a16="http://schemas.microsoft.com/office/drawing/2014/main" id="{CED0B266-BFBE-E41B-C311-00D4D09734FD}"/>
              </a:ext>
            </a:extLst>
          </p:cNvPr>
          <p:cNvCxnSpPr/>
          <p:nvPr/>
        </p:nvCxnSpPr>
        <p:spPr>
          <a:xfrm>
            <a:off x="2546555" y="3264310"/>
            <a:ext cx="60271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E01935-9318-3C92-CC0D-5FB17872F8F8}"/>
              </a:ext>
            </a:extLst>
          </p:cNvPr>
          <p:cNvCxnSpPr/>
          <p:nvPr/>
        </p:nvCxnSpPr>
        <p:spPr>
          <a:xfrm>
            <a:off x="3382297" y="2989006"/>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E497A32-ED11-B835-6859-F4C5C47B9845}"/>
              </a:ext>
            </a:extLst>
          </p:cNvPr>
          <p:cNvCxnSpPr/>
          <p:nvPr/>
        </p:nvCxnSpPr>
        <p:spPr>
          <a:xfrm>
            <a:off x="7959228" y="3013585"/>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177EDB-1E42-CCD3-8867-C437D36FBF1C}"/>
              </a:ext>
            </a:extLst>
          </p:cNvPr>
          <p:cNvCxnSpPr/>
          <p:nvPr/>
        </p:nvCxnSpPr>
        <p:spPr>
          <a:xfrm>
            <a:off x="6489303" y="2989003"/>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C08222-E6AE-F0E3-31A5-C4D95526AA51}"/>
              </a:ext>
            </a:extLst>
          </p:cNvPr>
          <p:cNvCxnSpPr/>
          <p:nvPr/>
        </p:nvCxnSpPr>
        <p:spPr>
          <a:xfrm>
            <a:off x="4517930" y="2993919"/>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C1BDF5-0996-92FB-AB82-893D3A935668}"/>
              </a:ext>
            </a:extLst>
          </p:cNvPr>
          <p:cNvSpPr txBox="1"/>
          <p:nvPr/>
        </p:nvSpPr>
        <p:spPr>
          <a:xfrm>
            <a:off x="3254481" y="3578942"/>
            <a:ext cx="471948" cy="369332"/>
          </a:xfrm>
          <a:prstGeom prst="rect">
            <a:avLst/>
          </a:prstGeom>
          <a:noFill/>
        </p:spPr>
        <p:txBody>
          <a:bodyPr wrap="square" rtlCol="0">
            <a:spAutoFit/>
          </a:bodyPr>
          <a:lstStyle/>
          <a:p>
            <a:r>
              <a:rPr lang="en-IN" b="1" dirty="0" err="1"/>
              <a:t>i</a:t>
            </a:r>
            <a:endParaRPr lang="en-IN" b="1" dirty="0"/>
          </a:p>
        </p:txBody>
      </p:sp>
      <p:sp>
        <p:nvSpPr>
          <p:cNvPr id="12" name="TextBox 11">
            <a:extLst>
              <a:ext uri="{FF2B5EF4-FFF2-40B4-BE49-F238E27FC236}">
                <a16:creationId xmlns:a16="http://schemas.microsoft.com/office/drawing/2014/main" id="{F3DEF5B2-518E-1E76-F988-E2208A940F1C}"/>
              </a:ext>
            </a:extLst>
          </p:cNvPr>
          <p:cNvSpPr txBox="1"/>
          <p:nvPr/>
        </p:nvSpPr>
        <p:spPr>
          <a:xfrm>
            <a:off x="7792083" y="3574025"/>
            <a:ext cx="673490" cy="369332"/>
          </a:xfrm>
          <a:prstGeom prst="rect">
            <a:avLst/>
          </a:prstGeom>
          <a:noFill/>
        </p:spPr>
        <p:txBody>
          <a:bodyPr wrap="square" rtlCol="0">
            <a:spAutoFit/>
          </a:bodyPr>
          <a:lstStyle/>
          <a:p>
            <a:r>
              <a:rPr lang="en-IN" b="1" dirty="0" err="1"/>
              <a:t>i</a:t>
            </a:r>
            <a:r>
              <a:rPr lang="en-IN" b="1" dirty="0"/>
              <a:t> + 1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E9FC80-4744-D89E-FD77-53ED9B2A6C6E}"/>
                  </a:ext>
                </a:extLst>
              </p:cNvPr>
              <p:cNvSpPr txBox="1"/>
              <p:nvPr/>
            </p:nvSpPr>
            <p:spPr>
              <a:xfrm>
                <a:off x="6214004" y="3628102"/>
                <a:ext cx="673490" cy="5706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𝜸</m:t>
                          </m:r>
                        </m:num>
                        <m:den>
                          <m:r>
                            <a:rPr lang="en-IN" b="1" i="1" smtClean="0">
                              <a:latin typeface="Cambria Math" panose="02040503050406030204" pitchFamily="18" charset="0"/>
                            </a:rPr>
                            <m:t>𝒄</m:t>
                          </m:r>
                        </m:den>
                      </m:f>
                    </m:oMath>
                  </m:oMathPara>
                </a14:m>
                <a:endParaRPr lang="en-IN" b="1" dirty="0"/>
              </a:p>
            </p:txBody>
          </p:sp>
        </mc:Choice>
        <mc:Fallback xmlns="">
          <p:sp>
            <p:nvSpPr>
              <p:cNvPr id="13" name="TextBox 12">
                <a:extLst>
                  <a:ext uri="{FF2B5EF4-FFF2-40B4-BE49-F238E27FC236}">
                    <a16:creationId xmlns:a16="http://schemas.microsoft.com/office/drawing/2014/main" id="{18E9FC80-4744-D89E-FD77-53ED9B2A6C6E}"/>
                  </a:ext>
                </a:extLst>
              </p:cNvPr>
              <p:cNvSpPr txBox="1">
                <a:spLocks noRot="1" noChangeAspect="1" noMove="1" noResize="1" noEditPoints="1" noAdjustHandles="1" noChangeArrowheads="1" noChangeShapeType="1" noTextEdit="1"/>
              </p:cNvSpPr>
              <p:nvPr/>
            </p:nvSpPr>
            <p:spPr>
              <a:xfrm>
                <a:off x="6214004" y="3628102"/>
                <a:ext cx="673490" cy="57066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5E30F7-6F27-0A85-BD7C-591C209B7D45}"/>
                  </a:ext>
                </a:extLst>
              </p:cNvPr>
              <p:cNvSpPr txBox="1"/>
              <p:nvPr/>
            </p:nvSpPr>
            <p:spPr>
              <a:xfrm>
                <a:off x="4203301" y="3593688"/>
                <a:ext cx="673490"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𝜷</m:t>
                          </m:r>
                        </m:num>
                        <m:den>
                          <m:r>
                            <a:rPr lang="en-IN" b="1" i="1" smtClean="0">
                              <a:latin typeface="Cambria Math" panose="02040503050406030204" pitchFamily="18" charset="0"/>
                            </a:rPr>
                            <m:t>𝒃</m:t>
                          </m:r>
                        </m:den>
                      </m:f>
                    </m:oMath>
                  </m:oMathPara>
                </a14:m>
                <a:endParaRPr lang="en-IN" b="1" dirty="0"/>
              </a:p>
            </p:txBody>
          </p:sp>
        </mc:Choice>
        <mc:Fallback xmlns="">
          <p:sp>
            <p:nvSpPr>
              <p:cNvPr id="14" name="TextBox 13">
                <a:extLst>
                  <a:ext uri="{FF2B5EF4-FFF2-40B4-BE49-F238E27FC236}">
                    <a16:creationId xmlns:a16="http://schemas.microsoft.com/office/drawing/2014/main" id="{065E30F7-6F27-0A85-BD7C-591C209B7D45}"/>
                  </a:ext>
                </a:extLst>
              </p:cNvPr>
              <p:cNvSpPr txBox="1">
                <a:spLocks noRot="1" noChangeAspect="1" noMove="1" noResize="1" noEditPoints="1" noAdjustHandles="1" noChangeArrowheads="1" noChangeShapeType="1" noTextEdit="1"/>
              </p:cNvSpPr>
              <p:nvPr/>
            </p:nvSpPr>
            <p:spPr>
              <a:xfrm>
                <a:off x="4203301" y="3593688"/>
                <a:ext cx="673490" cy="618311"/>
              </a:xfrm>
              <a:prstGeom prst="rect">
                <a:avLst/>
              </a:prstGeom>
              <a:blipFill>
                <a:blip r:embed="rId3"/>
                <a:stretch>
                  <a:fillRect/>
                </a:stretch>
              </a:blipFill>
            </p:spPr>
            <p:txBody>
              <a:bodyPr/>
              <a:lstStyle/>
              <a:p>
                <a:r>
                  <a:rPr lang="en-IN">
                    <a:noFill/>
                  </a:rPr>
                  <a:t> </a:t>
                </a:r>
              </a:p>
            </p:txBody>
          </p:sp>
        </mc:Fallback>
      </mc:AlternateContent>
      <p:sp>
        <p:nvSpPr>
          <p:cNvPr id="15" name="Right Brace 14">
            <a:extLst>
              <a:ext uri="{FF2B5EF4-FFF2-40B4-BE49-F238E27FC236}">
                <a16:creationId xmlns:a16="http://schemas.microsoft.com/office/drawing/2014/main" id="{071C124C-61C8-49CD-5425-D330E81E556A}"/>
              </a:ext>
            </a:extLst>
          </p:cNvPr>
          <p:cNvSpPr/>
          <p:nvPr/>
        </p:nvSpPr>
        <p:spPr>
          <a:xfrm rot="5400000">
            <a:off x="3714143" y="3820972"/>
            <a:ext cx="471940" cy="113563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C43C69C3-4A93-EF59-54BB-2788BCB7775D}"/>
              </a:ext>
            </a:extLst>
          </p:cNvPr>
          <p:cNvSpPr/>
          <p:nvPr/>
        </p:nvSpPr>
        <p:spPr>
          <a:xfrm rot="5400000">
            <a:off x="6950067" y="3775288"/>
            <a:ext cx="570670" cy="144765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B1C2B3-7FDB-346F-0C6F-43E8BCD242C1}"/>
                  </a:ext>
                </a:extLst>
              </p:cNvPr>
              <p:cNvSpPr txBox="1"/>
              <p:nvPr/>
            </p:nvSpPr>
            <p:spPr>
              <a:xfrm>
                <a:off x="3726429" y="4621889"/>
                <a:ext cx="791501"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oMath>
                  </m:oMathPara>
                </a14:m>
                <a:endParaRPr lang="en-IN" dirty="0"/>
              </a:p>
            </p:txBody>
          </p:sp>
        </mc:Choice>
        <mc:Fallback xmlns="">
          <p:sp>
            <p:nvSpPr>
              <p:cNvPr id="17" name="TextBox 16">
                <a:extLst>
                  <a:ext uri="{FF2B5EF4-FFF2-40B4-BE49-F238E27FC236}">
                    <a16:creationId xmlns:a16="http://schemas.microsoft.com/office/drawing/2014/main" id="{83B1C2B3-7FDB-346F-0C6F-43E8BCD242C1}"/>
                  </a:ext>
                </a:extLst>
              </p:cNvPr>
              <p:cNvSpPr txBox="1">
                <a:spLocks noRot="1" noChangeAspect="1" noMove="1" noResize="1" noEditPoints="1" noAdjustHandles="1" noChangeArrowheads="1" noChangeShapeType="1" noTextEdit="1"/>
              </p:cNvSpPr>
              <p:nvPr/>
            </p:nvSpPr>
            <p:spPr>
              <a:xfrm>
                <a:off x="3726429" y="4621889"/>
                <a:ext cx="791501" cy="6127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38AFA2-9870-BF3A-2480-708AC1AD71F7}"/>
                  </a:ext>
                </a:extLst>
              </p:cNvPr>
              <p:cNvSpPr txBox="1"/>
              <p:nvPr/>
            </p:nvSpPr>
            <p:spPr>
              <a:xfrm>
                <a:off x="6815069" y="4713329"/>
                <a:ext cx="791501"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oMath>
                  </m:oMathPara>
                </a14:m>
                <a:endParaRPr lang="en-IN" dirty="0"/>
              </a:p>
            </p:txBody>
          </p:sp>
        </mc:Choice>
        <mc:Fallback xmlns="">
          <p:sp>
            <p:nvSpPr>
              <p:cNvPr id="18" name="TextBox 17">
                <a:extLst>
                  <a:ext uri="{FF2B5EF4-FFF2-40B4-BE49-F238E27FC236}">
                    <a16:creationId xmlns:a16="http://schemas.microsoft.com/office/drawing/2014/main" id="{7638AFA2-9870-BF3A-2480-708AC1AD71F7}"/>
                  </a:ext>
                </a:extLst>
              </p:cNvPr>
              <p:cNvSpPr txBox="1">
                <a:spLocks noRot="1" noChangeAspect="1" noMove="1" noResize="1" noEditPoints="1" noAdjustHandles="1" noChangeArrowheads="1" noChangeShapeType="1" noTextEdit="1"/>
              </p:cNvSpPr>
              <p:nvPr/>
            </p:nvSpPr>
            <p:spPr>
              <a:xfrm>
                <a:off x="6815069" y="4713329"/>
                <a:ext cx="791501" cy="61279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3068320" y="5354320"/>
                <a:ext cx="6959600" cy="1445909"/>
              </a:xfrm>
              <a:prstGeom prst="rect">
                <a:avLst/>
              </a:prstGeom>
              <a:noFill/>
            </p:spPr>
            <p:txBody>
              <a:bodyPr wrap="square" rtlCol="0">
                <a:spAutoFit/>
              </a:bodyPr>
              <a:lstStyle/>
              <a:p>
                <a:r>
                  <a:rPr lang="en-IN" dirty="0"/>
                  <a:t>Because all coefficients and variables are integers, </a:t>
                </a:r>
                <a14:m>
                  <m:oMath xmlns:m="http://schemas.openxmlformats.org/officeDocument/2006/math">
                    <m:r>
                      <a:rPr lang="en-IN" b="0" i="1" smtClean="0">
                        <a:latin typeface="Cambria Math" panose="02040503050406030204" pitchFamily="18" charset="0"/>
                      </a:rPr>
                      <m:t>𝛽</m:t>
                    </m:r>
                  </m:oMath>
                </a14:m>
                <a:r>
                  <a:rPr lang="en-IN" dirty="0"/>
                  <a:t> is also an integer. Therefore, we can write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oMath>
                </a14:m>
                <a:r>
                  <a:rPr lang="en-IN" dirty="0"/>
                  <a:t> where </a:t>
                </a:r>
                <a:r>
                  <a:rPr lang="en-IN" dirty="0" err="1"/>
                  <a:t>i</a:t>
                </a:r>
                <a:r>
                  <a:rPr lang="en-IN" dirty="0"/>
                  <a:t> and d are integers. Because </a:t>
                </a:r>
                <a14:m>
                  <m:oMath xmlns:m="http://schemas.openxmlformats.org/officeDocument/2006/math">
                    <m:r>
                      <a:rPr lang="en-IN" b="0" i="1" smtClean="0">
                        <a:latin typeface="Cambria Math" panose="02040503050406030204" pitchFamily="18" charset="0"/>
                      </a:rPr>
                      <m:t>𝛽</m:t>
                    </m:r>
                  </m:oMath>
                </a14:m>
                <a:r>
                  <a:rPr lang="en-IN" dirty="0"/>
                  <a:t> is not divisible by </a:t>
                </a:r>
                <a:r>
                  <a:rPr lang="en-IN" dirty="0" err="1"/>
                  <a:t>i</a:t>
                </a:r>
                <a:r>
                  <a:rPr lang="en-IN" dirty="0"/>
                  <a:t>, d &gt;= 1. Therefore,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𝑏</m:t>
                        </m:r>
                      </m:den>
                    </m:f>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num>
                      <m:den>
                        <m:r>
                          <a:rPr lang="en-IN" b="0" i="1" smtClean="0">
                            <a:latin typeface="Cambria Math" panose="02040503050406030204" pitchFamily="18" charset="0"/>
                          </a:rPr>
                          <m:t>𝑏</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r>
                      <a:rPr lang="en-IN" b="0" i="0" smtClean="0">
                        <a:latin typeface="Cambria Math" panose="02040503050406030204" pitchFamily="18" charset="0"/>
                      </a:rPr>
                      <m:t>.</m:t>
                    </m:r>
                  </m:oMath>
                </a14:m>
                <a:r>
                  <a:rPr lang="en-IN" dirty="0"/>
                  <a:t> Similarly, we can show that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+1 −</m:t>
                    </m:r>
                    <m:f>
                      <m:fPr>
                        <m:ctrlPr>
                          <a:rPr lang="en-IN" b="0" i="1" smtClean="0">
                            <a:latin typeface="Cambria Math" panose="02040503050406030204" pitchFamily="18" charset="0"/>
                          </a:rPr>
                        </m:ctrlPr>
                      </m:fPr>
                      <m:num>
                        <m:r>
                          <a:rPr lang="en-IN" b="0" i="1" smtClean="0">
                            <a:latin typeface="Cambria Math" panose="02040503050406030204" pitchFamily="18" charset="0"/>
                          </a:rPr>
                          <m:t>𝛾</m:t>
                        </m:r>
                      </m:num>
                      <m:den>
                        <m:r>
                          <a:rPr lang="en-IN" b="0" i="1" smtClean="0">
                            <a:latin typeface="Cambria Math" panose="02040503050406030204" pitchFamily="18" charset="0"/>
                          </a:rPr>
                          <m:t>𝑐</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oMath>
                </a14:m>
                <a:endParaRPr lang="en-IN" dirty="0"/>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3068320" y="5354320"/>
                <a:ext cx="6959600" cy="1445909"/>
              </a:xfrm>
              <a:prstGeom prst="rect">
                <a:avLst/>
              </a:prstGeom>
              <a:blipFill>
                <a:blip r:embed="rId6"/>
                <a:stretch>
                  <a:fillRect l="-701" t="-2101" b="-1681"/>
                </a:stretch>
              </a:blipFill>
            </p:spPr>
            <p:txBody>
              <a:bodyPr/>
              <a:lstStyle/>
              <a:p>
                <a:r>
                  <a:rPr lang="en-IN">
                    <a:noFill/>
                  </a:rPr>
                  <a:t> </a:t>
                </a:r>
              </a:p>
            </p:txBody>
          </p:sp>
        </mc:Fallback>
      </mc:AlternateContent>
    </p:spTree>
    <p:extLst>
      <p:ext uri="{BB962C8B-B14F-4D97-AF65-F5344CB8AC3E}">
        <p14:creationId xmlns:p14="http://schemas.microsoft.com/office/powerpoint/2010/main" val="112034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Dark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cxnSp>
        <p:nvCxnSpPr>
          <p:cNvPr id="5" name="Straight Connector 4">
            <a:extLst>
              <a:ext uri="{FF2B5EF4-FFF2-40B4-BE49-F238E27FC236}">
                <a16:creationId xmlns:a16="http://schemas.microsoft.com/office/drawing/2014/main" id="{CED0B266-BFBE-E41B-C311-00D4D09734FD}"/>
              </a:ext>
            </a:extLst>
          </p:cNvPr>
          <p:cNvCxnSpPr/>
          <p:nvPr/>
        </p:nvCxnSpPr>
        <p:spPr>
          <a:xfrm>
            <a:off x="2546555" y="3264310"/>
            <a:ext cx="60271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E01935-9318-3C92-CC0D-5FB17872F8F8}"/>
              </a:ext>
            </a:extLst>
          </p:cNvPr>
          <p:cNvCxnSpPr/>
          <p:nvPr/>
        </p:nvCxnSpPr>
        <p:spPr>
          <a:xfrm>
            <a:off x="3382297" y="2989006"/>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E497A32-ED11-B835-6859-F4C5C47B9845}"/>
              </a:ext>
            </a:extLst>
          </p:cNvPr>
          <p:cNvCxnSpPr/>
          <p:nvPr/>
        </p:nvCxnSpPr>
        <p:spPr>
          <a:xfrm>
            <a:off x="7959228" y="3013585"/>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177EDB-1E42-CCD3-8867-C437D36FBF1C}"/>
              </a:ext>
            </a:extLst>
          </p:cNvPr>
          <p:cNvCxnSpPr/>
          <p:nvPr/>
        </p:nvCxnSpPr>
        <p:spPr>
          <a:xfrm>
            <a:off x="6489303" y="2989003"/>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C08222-E6AE-F0E3-31A5-C4D95526AA51}"/>
              </a:ext>
            </a:extLst>
          </p:cNvPr>
          <p:cNvCxnSpPr/>
          <p:nvPr/>
        </p:nvCxnSpPr>
        <p:spPr>
          <a:xfrm>
            <a:off x="4517930" y="2993919"/>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C1BDF5-0996-92FB-AB82-893D3A935668}"/>
              </a:ext>
            </a:extLst>
          </p:cNvPr>
          <p:cNvSpPr txBox="1"/>
          <p:nvPr/>
        </p:nvSpPr>
        <p:spPr>
          <a:xfrm>
            <a:off x="3254481" y="3578942"/>
            <a:ext cx="471948" cy="369332"/>
          </a:xfrm>
          <a:prstGeom prst="rect">
            <a:avLst/>
          </a:prstGeom>
          <a:noFill/>
        </p:spPr>
        <p:txBody>
          <a:bodyPr wrap="square" rtlCol="0">
            <a:spAutoFit/>
          </a:bodyPr>
          <a:lstStyle/>
          <a:p>
            <a:r>
              <a:rPr lang="en-IN" b="1" dirty="0" err="1"/>
              <a:t>i</a:t>
            </a:r>
            <a:endParaRPr lang="en-IN" b="1" dirty="0"/>
          </a:p>
        </p:txBody>
      </p:sp>
      <p:sp>
        <p:nvSpPr>
          <p:cNvPr id="12" name="TextBox 11">
            <a:extLst>
              <a:ext uri="{FF2B5EF4-FFF2-40B4-BE49-F238E27FC236}">
                <a16:creationId xmlns:a16="http://schemas.microsoft.com/office/drawing/2014/main" id="{F3DEF5B2-518E-1E76-F988-E2208A940F1C}"/>
              </a:ext>
            </a:extLst>
          </p:cNvPr>
          <p:cNvSpPr txBox="1"/>
          <p:nvPr/>
        </p:nvSpPr>
        <p:spPr>
          <a:xfrm>
            <a:off x="7792083" y="3574025"/>
            <a:ext cx="673490" cy="369332"/>
          </a:xfrm>
          <a:prstGeom prst="rect">
            <a:avLst/>
          </a:prstGeom>
          <a:noFill/>
        </p:spPr>
        <p:txBody>
          <a:bodyPr wrap="square" rtlCol="0">
            <a:spAutoFit/>
          </a:bodyPr>
          <a:lstStyle/>
          <a:p>
            <a:r>
              <a:rPr lang="en-IN" b="1" dirty="0" err="1"/>
              <a:t>i</a:t>
            </a:r>
            <a:r>
              <a:rPr lang="en-IN" b="1" dirty="0"/>
              <a:t> + 1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E9FC80-4744-D89E-FD77-53ED9B2A6C6E}"/>
                  </a:ext>
                </a:extLst>
              </p:cNvPr>
              <p:cNvSpPr txBox="1"/>
              <p:nvPr/>
            </p:nvSpPr>
            <p:spPr>
              <a:xfrm>
                <a:off x="6214004" y="3628102"/>
                <a:ext cx="673490" cy="5706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𝜸</m:t>
                          </m:r>
                        </m:num>
                        <m:den>
                          <m:r>
                            <a:rPr lang="en-IN" b="1" i="1" smtClean="0">
                              <a:latin typeface="Cambria Math" panose="02040503050406030204" pitchFamily="18" charset="0"/>
                            </a:rPr>
                            <m:t>𝒄</m:t>
                          </m:r>
                        </m:den>
                      </m:f>
                    </m:oMath>
                  </m:oMathPara>
                </a14:m>
                <a:endParaRPr lang="en-IN" b="1" dirty="0"/>
              </a:p>
            </p:txBody>
          </p:sp>
        </mc:Choice>
        <mc:Fallback xmlns="">
          <p:sp>
            <p:nvSpPr>
              <p:cNvPr id="13" name="TextBox 12">
                <a:extLst>
                  <a:ext uri="{FF2B5EF4-FFF2-40B4-BE49-F238E27FC236}">
                    <a16:creationId xmlns:a16="http://schemas.microsoft.com/office/drawing/2014/main" id="{18E9FC80-4744-D89E-FD77-53ED9B2A6C6E}"/>
                  </a:ext>
                </a:extLst>
              </p:cNvPr>
              <p:cNvSpPr txBox="1">
                <a:spLocks noRot="1" noChangeAspect="1" noMove="1" noResize="1" noEditPoints="1" noAdjustHandles="1" noChangeArrowheads="1" noChangeShapeType="1" noTextEdit="1"/>
              </p:cNvSpPr>
              <p:nvPr/>
            </p:nvSpPr>
            <p:spPr>
              <a:xfrm>
                <a:off x="6214004" y="3628102"/>
                <a:ext cx="673490" cy="57066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5E30F7-6F27-0A85-BD7C-591C209B7D45}"/>
                  </a:ext>
                </a:extLst>
              </p:cNvPr>
              <p:cNvSpPr txBox="1"/>
              <p:nvPr/>
            </p:nvSpPr>
            <p:spPr>
              <a:xfrm>
                <a:off x="4203301" y="3593688"/>
                <a:ext cx="673490"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𝜷</m:t>
                          </m:r>
                        </m:num>
                        <m:den>
                          <m:r>
                            <a:rPr lang="en-IN" b="1" i="1" smtClean="0">
                              <a:latin typeface="Cambria Math" panose="02040503050406030204" pitchFamily="18" charset="0"/>
                            </a:rPr>
                            <m:t>𝒃</m:t>
                          </m:r>
                        </m:den>
                      </m:f>
                    </m:oMath>
                  </m:oMathPara>
                </a14:m>
                <a:endParaRPr lang="en-IN" b="1" dirty="0"/>
              </a:p>
            </p:txBody>
          </p:sp>
        </mc:Choice>
        <mc:Fallback xmlns="">
          <p:sp>
            <p:nvSpPr>
              <p:cNvPr id="14" name="TextBox 13">
                <a:extLst>
                  <a:ext uri="{FF2B5EF4-FFF2-40B4-BE49-F238E27FC236}">
                    <a16:creationId xmlns:a16="http://schemas.microsoft.com/office/drawing/2014/main" id="{065E30F7-6F27-0A85-BD7C-591C209B7D45}"/>
                  </a:ext>
                </a:extLst>
              </p:cNvPr>
              <p:cNvSpPr txBox="1">
                <a:spLocks noRot="1" noChangeAspect="1" noMove="1" noResize="1" noEditPoints="1" noAdjustHandles="1" noChangeArrowheads="1" noChangeShapeType="1" noTextEdit="1"/>
              </p:cNvSpPr>
              <p:nvPr/>
            </p:nvSpPr>
            <p:spPr>
              <a:xfrm>
                <a:off x="4203301" y="3593688"/>
                <a:ext cx="673490" cy="618311"/>
              </a:xfrm>
              <a:prstGeom prst="rect">
                <a:avLst/>
              </a:prstGeom>
              <a:blipFill>
                <a:blip r:embed="rId3"/>
                <a:stretch>
                  <a:fillRect/>
                </a:stretch>
              </a:blipFill>
            </p:spPr>
            <p:txBody>
              <a:bodyPr/>
              <a:lstStyle/>
              <a:p>
                <a:r>
                  <a:rPr lang="en-IN">
                    <a:noFill/>
                  </a:rPr>
                  <a:t> </a:t>
                </a:r>
              </a:p>
            </p:txBody>
          </p:sp>
        </mc:Fallback>
      </mc:AlternateContent>
      <p:sp>
        <p:nvSpPr>
          <p:cNvPr id="15" name="Right Brace 14">
            <a:extLst>
              <a:ext uri="{FF2B5EF4-FFF2-40B4-BE49-F238E27FC236}">
                <a16:creationId xmlns:a16="http://schemas.microsoft.com/office/drawing/2014/main" id="{071C124C-61C8-49CD-5425-D330E81E556A}"/>
              </a:ext>
            </a:extLst>
          </p:cNvPr>
          <p:cNvSpPr/>
          <p:nvPr/>
        </p:nvSpPr>
        <p:spPr>
          <a:xfrm rot="5400000">
            <a:off x="3714143" y="3820972"/>
            <a:ext cx="471940" cy="113563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C43C69C3-4A93-EF59-54BB-2788BCB7775D}"/>
              </a:ext>
            </a:extLst>
          </p:cNvPr>
          <p:cNvSpPr/>
          <p:nvPr/>
        </p:nvSpPr>
        <p:spPr>
          <a:xfrm rot="5400000">
            <a:off x="6950067" y="3775288"/>
            <a:ext cx="570670" cy="144765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B1C2B3-7FDB-346F-0C6F-43E8BCD242C1}"/>
                  </a:ext>
                </a:extLst>
              </p:cNvPr>
              <p:cNvSpPr txBox="1"/>
              <p:nvPr/>
            </p:nvSpPr>
            <p:spPr>
              <a:xfrm>
                <a:off x="3726429" y="4621889"/>
                <a:ext cx="791501"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oMath>
                  </m:oMathPara>
                </a14:m>
                <a:endParaRPr lang="en-IN" dirty="0"/>
              </a:p>
            </p:txBody>
          </p:sp>
        </mc:Choice>
        <mc:Fallback xmlns="">
          <p:sp>
            <p:nvSpPr>
              <p:cNvPr id="17" name="TextBox 16">
                <a:extLst>
                  <a:ext uri="{FF2B5EF4-FFF2-40B4-BE49-F238E27FC236}">
                    <a16:creationId xmlns:a16="http://schemas.microsoft.com/office/drawing/2014/main" id="{83B1C2B3-7FDB-346F-0C6F-43E8BCD242C1}"/>
                  </a:ext>
                </a:extLst>
              </p:cNvPr>
              <p:cNvSpPr txBox="1">
                <a:spLocks noRot="1" noChangeAspect="1" noMove="1" noResize="1" noEditPoints="1" noAdjustHandles="1" noChangeArrowheads="1" noChangeShapeType="1" noTextEdit="1"/>
              </p:cNvSpPr>
              <p:nvPr/>
            </p:nvSpPr>
            <p:spPr>
              <a:xfrm>
                <a:off x="3726429" y="4621889"/>
                <a:ext cx="791501" cy="6127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38AFA2-9870-BF3A-2480-708AC1AD71F7}"/>
                  </a:ext>
                </a:extLst>
              </p:cNvPr>
              <p:cNvSpPr txBox="1"/>
              <p:nvPr/>
            </p:nvSpPr>
            <p:spPr>
              <a:xfrm>
                <a:off x="6815069" y="4713329"/>
                <a:ext cx="791501"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oMath>
                  </m:oMathPara>
                </a14:m>
                <a:endParaRPr lang="en-IN" dirty="0"/>
              </a:p>
            </p:txBody>
          </p:sp>
        </mc:Choice>
        <mc:Fallback xmlns="">
          <p:sp>
            <p:nvSpPr>
              <p:cNvPr id="18" name="TextBox 17">
                <a:extLst>
                  <a:ext uri="{FF2B5EF4-FFF2-40B4-BE49-F238E27FC236}">
                    <a16:creationId xmlns:a16="http://schemas.microsoft.com/office/drawing/2014/main" id="{7638AFA2-9870-BF3A-2480-708AC1AD71F7}"/>
                  </a:ext>
                </a:extLst>
              </p:cNvPr>
              <p:cNvSpPr txBox="1">
                <a:spLocks noRot="1" noChangeAspect="1" noMove="1" noResize="1" noEditPoints="1" noAdjustHandles="1" noChangeArrowheads="1" noChangeShapeType="1" noTextEdit="1"/>
              </p:cNvSpPr>
              <p:nvPr/>
            </p:nvSpPr>
            <p:spPr>
              <a:xfrm>
                <a:off x="6815069" y="4713329"/>
                <a:ext cx="791501" cy="61279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3068320" y="5354320"/>
                <a:ext cx="6959600"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𝑏</m:t>
                              </m:r>
                            </m:den>
                          </m:f>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e>
                      </m:d>
                      <m:r>
                        <a:rPr lang="en-IN" b="0" i="1" smtClean="0">
                          <a:latin typeface="Cambria Math" panose="02040503050406030204" pitchFamily="18" charset="0"/>
                        </a:rPr>
                        <m:t> ∧  </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𝛾</m:t>
                              </m:r>
                            </m:num>
                            <m:den>
                              <m:r>
                                <a:rPr lang="en-IN" b="0" i="1" smtClean="0">
                                  <a:latin typeface="Cambria Math" panose="02040503050406030204" pitchFamily="18" charset="0"/>
                                </a:rPr>
                                <m:t>𝑐</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e>
                      </m:d>
                    </m:oMath>
                  </m:oMathPara>
                </a14:m>
                <a:endParaRPr lang="en-IN" dirty="0"/>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3068320" y="5354320"/>
                <a:ext cx="6959600" cy="714683"/>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461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Dark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944880" y="1635760"/>
                <a:ext cx="6959600" cy="7146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𝑏</m:t>
                              </m:r>
                            </m:den>
                          </m:f>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e>
                      </m:d>
                      <m:r>
                        <a:rPr lang="en-IN" b="0" i="1" smtClean="0">
                          <a:latin typeface="Cambria Math" panose="02040503050406030204" pitchFamily="18" charset="0"/>
                        </a:rPr>
                        <m:t> ∧  </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𝛾</m:t>
                              </m:r>
                            </m:num>
                            <m:den>
                              <m:r>
                                <a:rPr lang="en-IN" b="0" i="1" smtClean="0">
                                  <a:latin typeface="Cambria Math" panose="02040503050406030204" pitchFamily="18" charset="0"/>
                                </a:rPr>
                                <m:t>𝑐</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e>
                      </m:d>
                    </m:oMath>
                  </m:oMathPara>
                </a14:m>
                <a:endParaRPr lang="en-IN" dirty="0"/>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944880" y="1635760"/>
                <a:ext cx="6959600" cy="714683"/>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487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Dark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944880" y="1635760"/>
                <a:ext cx="6959600" cy="46610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𝑏</m:t>
                              </m:r>
                            </m:den>
                          </m:f>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e>
                      </m:d>
                    </m:oMath>
                  </m:oMathPara>
                </a14:m>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𝛾</m:t>
                              </m:r>
                            </m:num>
                            <m:den>
                              <m:r>
                                <a:rPr lang="en-IN" b="0" i="1" smtClean="0">
                                  <a:latin typeface="Cambria Math" panose="02040503050406030204" pitchFamily="18" charset="0"/>
                                </a:rPr>
                                <m:t>𝑐</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e>
                      </m:d>
                    </m:oMath>
                  </m:oMathPara>
                </a14:m>
                <a:endParaRPr lang="en-IN" dirty="0"/>
              </a:p>
              <a:p>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𝑐𝑏𝑖</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b="0" dirty="0"/>
                  <a:t>     </a:t>
                </a:r>
                <a14:m>
                  <m:oMath xmlns:m="http://schemas.openxmlformats.org/officeDocument/2006/math">
                    <m:r>
                      <a:rPr lang="en-IN" b="0" i="1" dirty="0" smtClean="0">
                        <a:latin typeface="Cambria Math" panose="02040503050406030204" pitchFamily="18" charset="0"/>
                      </a:rPr>
                      <m:t>→</m:t>
                    </m:r>
                  </m:oMath>
                </a14:m>
                <a:r>
                  <a:rPr lang="en-IN" b="0" dirty="0"/>
                  <a:t>         </a:t>
                </a:r>
                <a14:m>
                  <m:oMath xmlns:m="http://schemas.openxmlformats.org/officeDocument/2006/math">
                    <m:r>
                      <a:rPr lang="en-IN" b="0" i="1" dirty="0" smtClean="0">
                        <a:latin typeface="Cambria Math" panose="02040503050406030204" pitchFamily="18" charset="0"/>
                      </a:rPr>
                      <m:t>𝑐𝑏𝑖</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 −</m:t>
                    </m:r>
                    <m:r>
                      <a:rPr lang="en-IN" b="0" i="1" dirty="0" smtClean="0">
                        <a:latin typeface="Cambria Math" panose="02040503050406030204" pitchFamily="18" charset="0"/>
                      </a:rPr>
                      <m:t>𝑐</m:t>
                    </m:r>
                    <m:r>
                      <a:rPr lang="en-IN" b="0" i="1" dirty="0" smtClean="0">
                        <a:latin typeface="Cambria Math" panose="02040503050406030204" pitchFamily="18" charset="0"/>
                      </a:rPr>
                      <m:t>𝛽</m:t>
                    </m:r>
                  </m:oMath>
                </a14:m>
                <a:r>
                  <a:rPr lang="en-IN" b="0"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b="0" dirty="0"/>
              </a:p>
              <a:p>
                <a14:m>
                  <m:oMath xmlns:m="http://schemas.openxmlformats.org/officeDocument/2006/math">
                    <m:r>
                      <a:rPr lang="en-IN" b="0" i="1" smtClean="0">
                        <a:latin typeface="Cambria Math" panose="02040503050406030204" pitchFamily="18" charset="0"/>
                      </a:rPr>
                      <m:t>𝑐𝑏𝑖</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𝑐𝑏𝑖</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𝛾</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r>
                      <a:rPr lang="en-IN" b="0" i="1" dirty="0" smtClean="0">
                        <a:latin typeface="Cambria Math" panose="02040503050406030204" pitchFamily="18" charset="0"/>
                      </a:rPr>
                      <m:t>𝑐𝑏</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𝑖𝑖</m:t>
                    </m:r>
                    <m:r>
                      <a:rPr lang="en-IN" b="0" i="1" dirty="0" smtClean="0">
                        <a:latin typeface="Cambria Math" panose="02040503050406030204" pitchFamily="18" charset="0"/>
                      </a:rPr>
                      <m:t>)</m:t>
                    </m:r>
                  </m:oMath>
                </a14:m>
                <a:endParaRPr lang="en-IN" dirty="0"/>
              </a:p>
              <a:p>
                <a:endParaRPr lang="en-IN" dirty="0"/>
              </a:p>
              <a:p>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𝑐𝑏</m:t>
                    </m:r>
                  </m:oMath>
                </a14:m>
                <a:r>
                  <a:rPr lang="en-IN" b="0" dirty="0"/>
                  <a:t>               from (</a:t>
                </a:r>
                <a:r>
                  <a:rPr lang="en-IN" b="0" dirty="0" err="1"/>
                  <a:t>i</a:t>
                </a:r>
                <a:r>
                  <a:rPr lang="en-IN" b="0" dirty="0"/>
                  <a:t>) and (ii)</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oMath>
                  </m:oMathPara>
                </a14:m>
                <a:endParaRPr lang="en-IN" dirty="0"/>
              </a:p>
              <a:p>
                <a:endParaRPr lang="en-IN" b="0" dirty="0"/>
              </a:p>
              <a:p>
                <a:r>
                  <a:rPr lang="en-IN" dirty="0"/>
                  <a:t>Therefore, z will not lie between two consecutive integers if</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&gt;</m:t>
                      </m:r>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+1</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r>
                        <a:rPr lang="en-IN" b="0" i="1" smtClean="0">
                          <a:latin typeface="Cambria Math" panose="02040503050406030204" pitchFamily="18" charset="0"/>
                        </a:rPr>
                        <m:t>−1</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m:oMathPara>
                </a14:m>
                <a:endParaRPr lang="en-IN" dirty="0"/>
              </a:p>
              <a:p>
                <a:r>
                  <a:rPr lang="en-IN" dirty="0"/>
                  <a:t>Thus, z must have an integer solution if the above condition is true. </a:t>
                </a:r>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944880" y="1635760"/>
                <a:ext cx="6959600" cy="4661020"/>
              </a:xfrm>
              <a:prstGeom prst="rect">
                <a:avLst/>
              </a:prstGeom>
              <a:blipFill>
                <a:blip r:embed="rId2"/>
                <a:stretch>
                  <a:fillRect l="-701" b="-1046"/>
                </a:stretch>
              </a:blipFill>
            </p:spPr>
            <p:txBody>
              <a:bodyPr/>
              <a:lstStyle/>
              <a:p>
                <a:r>
                  <a:rPr lang="en-IN">
                    <a:noFill/>
                  </a:rPr>
                  <a:t> </a:t>
                </a:r>
              </a:p>
            </p:txBody>
          </p:sp>
        </mc:Fallback>
      </mc:AlternateContent>
    </p:spTree>
    <p:extLst>
      <p:ext uri="{BB962C8B-B14F-4D97-AF65-F5344CB8AC3E}">
        <p14:creationId xmlns:p14="http://schemas.microsoft.com/office/powerpoint/2010/main" val="264416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Gray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cxnSp>
        <p:nvCxnSpPr>
          <p:cNvPr id="5" name="Straight Connector 4">
            <a:extLst>
              <a:ext uri="{FF2B5EF4-FFF2-40B4-BE49-F238E27FC236}">
                <a16:creationId xmlns:a16="http://schemas.microsoft.com/office/drawing/2014/main" id="{CED0B266-BFBE-E41B-C311-00D4D09734FD}"/>
              </a:ext>
            </a:extLst>
          </p:cNvPr>
          <p:cNvCxnSpPr/>
          <p:nvPr/>
        </p:nvCxnSpPr>
        <p:spPr>
          <a:xfrm>
            <a:off x="2546555" y="3264310"/>
            <a:ext cx="60271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E01935-9318-3C92-CC0D-5FB17872F8F8}"/>
              </a:ext>
            </a:extLst>
          </p:cNvPr>
          <p:cNvCxnSpPr/>
          <p:nvPr/>
        </p:nvCxnSpPr>
        <p:spPr>
          <a:xfrm>
            <a:off x="3382297" y="2989006"/>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E497A32-ED11-B835-6859-F4C5C47B9845}"/>
              </a:ext>
            </a:extLst>
          </p:cNvPr>
          <p:cNvCxnSpPr/>
          <p:nvPr/>
        </p:nvCxnSpPr>
        <p:spPr>
          <a:xfrm>
            <a:off x="7959228" y="3013585"/>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177EDB-1E42-CCD3-8867-C437D36FBF1C}"/>
              </a:ext>
            </a:extLst>
          </p:cNvPr>
          <p:cNvCxnSpPr/>
          <p:nvPr/>
        </p:nvCxnSpPr>
        <p:spPr>
          <a:xfrm>
            <a:off x="6489303" y="2989003"/>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C08222-E6AE-F0E3-31A5-C4D95526AA51}"/>
              </a:ext>
            </a:extLst>
          </p:cNvPr>
          <p:cNvCxnSpPr/>
          <p:nvPr/>
        </p:nvCxnSpPr>
        <p:spPr>
          <a:xfrm>
            <a:off x="4517930" y="2993919"/>
            <a:ext cx="0" cy="5407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C1BDF5-0996-92FB-AB82-893D3A935668}"/>
              </a:ext>
            </a:extLst>
          </p:cNvPr>
          <p:cNvSpPr txBox="1"/>
          <p:nvPr/>
        </p:nvSpPr>
        <p:spPr>
          <a:xfrm>
            <a:off x="3254481" y="3578942"/>
            <a:ext cx="471948" cy="369332"/>
          </a:xfrm>
          <a:prstGeom prst="rect">
            <a:avLst/>
          </a:prstGeom>
          <a:noFill/>
        </p:spPr>
        <p:txBody>
          <a:bodyPr wrap="square" rtlCol="0">
            <a:spAutoFit/>
          </a:bodyPr>
          <a:lstStyle/>
          <a:p>
            <a:r>
              <a:rPr lang="en-IN" b="1" dirty="0" err="1"/>
              <a:t>i</a:t>
            </a:r>
            <a:endParaRPr lang="en-IN" b="1" dirty="0"/>
          </a:p>
        </p:txBody>
      </p:sp>
      <p:sp>
        <p:nvSpPr>
          <p:cNvPr id="12" name="TextBox 11">
            <a:extLst>
              <a:ext uri="{FF2B5EF4-FFF2-40B4-BE49-F238E27FC236}">
                <a16:creationId xmlns:a16="http://schemas.microsoft.com/office/drawing/2014/main" id="{F3DEF5B2-518E-1E76-F988-E2208A940F1C}"/>
              </a:ext>
            </a:extLst>
          </p:cNvPr>
          <p:cNvSpPr txBox="1"/>
          <p:nvPr/>
        </p:nvSpPr>
        <p:spPr>
          <a:xfrm>
            <a:off x="7792083" y="3574025"/>
            <a:ext cx="673490" cy="369332"/>
          </a:xfrm>
          <a:prstGeom prst="rect">
            <a:avLst/>
          </a:prstGeom>
          <a:noFill/>
        </p:spPr>
        <p:txBody>
          <a:bodyPr wrap="square" rtlCol="0">
            <a:spAutoFit/>
          </a:bodyPr>
          <a:lstStyle/>
          <a:p>
            <a:r>
              <a:rPr lang="en-IN" b="1" dirty="0" err="1"/>
              <a:t>i</a:t>
            </a:r>
            <a:r>
              <a:rPr lang="en-IN" b="1" dirty="0"/>
              <a:t> + 1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8E9FC80-4744-D89E-FD77-53ED9B2A6C6E}"/>
                  </a:ext>
                </a:extLst>
              </p:cNvPr>
              <p:cNvSpPr txBox="1"/>
              <p:nvPr/>
            </p:nvSpPr>
            <p:spPr>
              <a:xfrm>
                <a:off x="6214004" y="3628102"/>
                <a:ext cx="673490" cy="5706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𝜸</m:t>
                          </m:r>
                        </m:num>
                        <m:den>
                          <m:r>
                            <a:rPr lang="en-IN" b="1" i="1" smtClean="0">
                              <a:latin typeface="Cambria Math" panose="02040503050406030204" pitchFamily="18" charset="0"/>
                            </a:rPr>
                            <m:t>𝒄</m:t>
                          </m:r>
                        </m:den>
                      </m:f>
                    </m:oMath>
                  </m:oMathPara>
                </a14:m>
                <a:endParaRPr lang="en-IN" b="1" dirty="0"/>
              </a:p>
            </p:txBody>
          </p:sp>
        </mc:Choice>
        <mc:Fallback xmlns="">
          <p:sp>
            <p:nvSpPr>
              <p:cNvPr id="13" name="TextBox 12">
                <a:extLst>
                  <a:ext uri="{FF2B5EF4-FFF2-40B4-BE49-F238E27FC236}">
                    <a16:creationId xmlns:a16="http://schemas.microsoft.com/office/drawing/2014/main" id="{18E9FC80-4744-D89E-FD77-53ED9B2A6C6E}"/>
                  </a:ext>
                </a:extLst>
              </p:cNvPr>
              <p:cNvSpPr txBox="1">
                <a:spLocks noRot="1" noChangeAspect="1" noMove="1" noResize="1" noEditPoints="1" noAdjustHandles="1" noChangeArrowheads="1" noChangeShapeType="1" noTextEdit="1"/>
              </p:cNvSpPr>
              <p:nvPr/>
            </p:nvSpPr>
            <p:spPr>
              <a:xfrm>
                <a:off x="6214004" y="3628102"/>
                <a:ext cx="673490" cy="57066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5E30F7-6F27-0A85-BD7C-591C209B7D45}"/>
                  </a:ext>
                </a:extLst>
              </p:cNvPr>
              <p:cNvSpPr txBox="1"/>
              <p:nvPr/>
            </p:nvSpPr>
            <p:spPr>
              <a:xfrm>
                <a:off x="4203301" y="3593688"/>
                <a:ext cx="673490"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𝜷</m:t>
                          </m:r>
                        </m:num>
                        <m:den>
                          <m:r>
                            <a:rPr lang="en-IN" b="1" i="1" smtClean="0">
                              <a:latin typeface="Cambria Math" panose="02040503050406030204" pitchFamily="18" charset="0"/>
                            </a:rPr>
                            <m:t>𝒃</m:t>
                          </m:r>
                        </m:den>
                      </m:f>
                    </m:oMath>
                  </m:oMathPara>
                </a14:m>
                <a:endParaRPr lang="en-IN" b="1" dirty="0"/>
              </a:p>
            </p:txBody>
          </p:sp>
        </mc:Choice>
        <mc:Fallback xmlns="">
          <p:sp>
            <p:nvSpPr>
              <p:cNvPr id="14" name="TextBox 13">
                <a:extLst>
                  <a:ext uri="{FF2B5EF4-FFF2-40B4-BE49-F238E27FC236}">
                    <a16:creationId xmlns:a16="http://schemas.microsoft.com/office/drawing/2014/main" id="{065E30F7-6F27-0A85-BD7C-591C209B7D45}"/>
                  </a:ext>
                </a:extLst>
              </p:cNvPr>
              <p:cNvSpPr txBox="1">
                <a:spLocks noRot="1" noChangeAspect="1" noMove="1" noResize="1" noEditPoints="1" noAdjustHandles="1" noChangeArrowheads="1" noChangeShapeType="1" noTextEdit="1"/>
              </p:cNvSpPr>
              <p:nvPr/>
            </p:nvSpPr>
            <p:spPr>
              <a:xfrm>
                <a:off x="4203301" y="3593688"/>
                <a:ext cx="673490" cy="618311"/>
              </a:xfrm>
              <a:prstGeom prst="rect">
                <a:avLst/>
              </a:prstGeom>
              <a:blipFill>
                <a:blip r:embed="rId3"/>
                <a:stretch>
                  <a:fillRect/>
                </a:stretch>
              </a:blipFill>
            </p:spPr>
            <p:txBody>
              <a:bodyPr/>
              <a:lstStyle/>
              <a:p>
                <a:r>
                  <a:rPr lang="en-IN">
                    <a:noFill/>
                  </a:rPr>
                  <a:t> </a:t>
                </a:r>
              </a:p>
            </p:txBody>
          </p:sp>
        </mc:Fallback>
      </mc:AlternateContent>
      <p:sp>
        <p:nvSpPr>
          <p:cNvPr id="15" name="Right Brace 14">
            <a:extLst>
              <a:ext uri="{FF2B5EF4-FFF2-40B4-BE49-F238E27FC236}">
                <a16:creationId xmlns:a16="http://schemas.microsoft.com/office/drawing/2014/main" id="{071C124C-61C8-49CD-5425-D330E81E556A}"/>
              </a:ext>
            </a:extLst>
          </p:cNvPr>
          <p:cNvSpPr/>
          <p:nvPr/>
        </p:nvSpPr>
        <p:spPr>
          <a:xfrm rot="5400000">
            <a:off x="3714143" y="3820972"/>
            <a:ext cx="471940" cy="113563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C43C69C3-4A93-EF59-54BB-2788BCB7775D}"/>
              </a:ext>
            </a:extLst>
          </p:cNvPr>
          <p:cNvSpPr/>
          <p:nvPr/>
        </p:nvSpPr>
        <p:spPr>
          <a:xfrm rot="5400000">
            <a:off x="6950067" y="3775288"/>
            <a:ext cx="570670" cy="144765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B1C2B3-7FDB-346F-0C6F-43E8BCD242C1}"/>
                  </a:ext>
                </a:extLst>
              </p:cNvPr>
              <p:cNvSpPr txBox="1"/>
              <p:nvPr/>
            </p:nvSpPr>
            <p:spPr>
              <a:xfrm>
                <a:off x="3726429" y="4784449"/>
                <a:ext cx="791501"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𝑏</m:t>
                          </m:r>
                        </m:den>
                      </m:f>
                    </m:oMath>
                  </m:oMathPara>
                </a14:m>
                <a:endParaRPr lang="en-IN" dirty="0"/>
              </a:p>
            </p:txBody>
          </p:sp>
        </mc:Choice>
        <mc:Fallback xmlns="">
          <p:sp>
            <p:nvSpPr>
              <p:cNvPr id="17" name="TextBox 16">
                <a:extLst>
                  <a:ext uri="{FF2B5EF4-FFF2-40B4-BE49-F238E27FC236}">
                    <a16:creationId xmlns:a16="http://schemas.microsoft.com/office/drawing/2014/main" id="{83B1C2B3-7FDB-346F-0C6F-43E8BCD242C1}"/>
                  </a:ext>
                </a:extLst>
              </p:cNvPr>
              <p:cNvSpPr txBox="1">
                <a:spLocks noRot="1" noChangeAspect="1" noMove="1" noResize="1" noEditPoints="1" noAdjustHandles="1" noChangeArrowheads="1" noChangeShapeType="1" noTextEdit="1"/>
              </p:cNvSpPr>
              <p:nvPr/>
            </p:nvSpPr>
            <p:spPr>
              <a:xfrm>
                <a:off x="3726429" y="4784449"/>
                <a:ext cx="791501" cy="6127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38AFA2-9870-BF3A-2480-708AC1AD71F7}"/>
                  </a:ext>
                </a:extLst>
              </p:cNvPr>
              <p:cNvSpPr txBox="1"/>
              <p:nvPr/>
            </p:nvSpPr>
            <p:spPr>
              <a:xfrm>
                <a:off x="6815069" y="4835249"/>
                <a:ext cx="791501"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𝑐</m:t>
                          </m:r>
                        </m:den>
                      </m:f>
                    </m:oMath>
                  </m:oMathPara>
                </a14:m>
                <a:endParaRPr lang="en-IN" dirty="0"/>
              </a:p>
            </p:txBody>
          </p:sp>
        </mc:Choice>
        <mc:Fallback xmlns="">
          <p:sp>
            <p:nvSpPr>
              <p:cNvPr id="18" name="TextBox 17">
                <a:extLst>
                  <a:ext uri="{FF2B5EF4-FFF2-40B4-BE49-F238E27FC236}">
                    <a16:creationId xmlns:a16="http://schemas.microsoft.com/office/drawing/2014/main" id="{7638AFA2-9870-BF3A-2480-708AC1AD71F7}"/>
                  </a:ext>
                </a:extLst>
              </p:cNvPr>
              <p:cNvSpPr txBox="1">
                <a:spLocks noRot="1" noChangeAspect="1" noMove="1" noResize="1" noEditPoints="1" noAdjustHandles="1" noChangeArrowheads="1" noChangeShapeType="1" noTextEdit="1"/>
              </p:cNvSpPr>
              <p:nvPr/>
            </p:nvSpPr>
            <p:spPr>
              <a:xfrm>
                <a:off x="6815069" y="4835249"/>
                <a:ext cx="791501" cy="612796"/>
              </a:xfrm>
              <a:prstGeom prst="rect">
                <a:avLst/>
              </a:prstGeom>
              <a:blipFill>
                <a:blip r:embed="rId5"/>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6F282754-4FF2-A223-22FC-FB6D855A738C}"/>
              </a:ext>
            </a:extLst>
          </p:cNvPr>
          <p:cNvSpPr txBox="1"/>
          <p:nvPr/>
        </p:nvSpPr>
        <p:spPr>
          <a:xfrm>
            <a:off x="2625213" y="5938684"/>
            <a:ext cx="6567948" cy="369332"/>
          </a:xfrm>
          <a:prstGeom prst="rect">
            <a:avLst/>
          </a:prstGeom>
          <a:noFill/>
        </p:spPr>
        <p:txBody>
          <a:bodyPr wrap="square" rtlCol="0">
            <a:spAutoFit/>
          </a:bodyPr>
          <a:lstStyle/>
          <a:p>
            <a:r>
              <a:rPr lang="en-IN" dirty="0"/>
              <a:t>These constraints may hold even if </a:t>
            </a:r>
            <a:r>
              <a:rPr lang="en-IN" dirty="0" err="1">
                <a:solidFill>
                  <a:schemeClr val="accent1"/>
                </a:solidFill>
              </a:rPr>
              <a:t>i</a:t>
            </a:r>
            <a:r>
              <a:rPr lang="en-IN" dirty="0"/>
              <a:t> is real.</a:t>
            </a:r>
          </a:p>
        </p:txBody>
      </p:sp>
    </p:spTree>
    <p:extLst>
      <p:ext uri="{BB962C8B-B14F-4D97-AF65-F5344CB8AC3E}">
        <p14:creationId xmlns:p14="http://schemas.microsoft.com/office/powerpoint/2010/main" val="126942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165B-3508-7AE3-F7F7-5CA20D1B48A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DBA975-A3BA-3C64-C03B-480467CC4458}"/>
              </a:ext>
            </a:extLst>
          </p:cNvPr>
          <p:cNvSpPr>
            <a:spLocks noGrp="1"/>
          </p:cNvSpPr>
          <p:nvPr>
            <p:ph idx="1"/>
          </p:nvPr>
        </p:nvSpPr>
        <p:spPr/>
        <p:txBody>
          <a:bodyPr/>
          <a:lstStyle/>
          <a:p>
            <a:r>
              <a:rPr lang="en-IN" dirty="0"/>
              <a:t>Chapter-5 from the DP book</a:t>
            </a:r>
          </a:p>
        </p:txBody>
      </p:sp>
    </p:spTree>
    <p:extLst>
      <p:ext uri="{BB962C8B-B14F-4D97-AF65-F5344CB8AC3E}">
        <p14:creationId xmlns:p14="http://schemas.microsoft.com/office/powerpoint/2010/main" val="85002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32BE-5094-F38E-F006-4944A906627F}"/>
              </a:ext>
            </a:extLst>
          </p:cNvPr>
          <p:cNvSpPr>
            <a:spLocks noGrp="1"/>
          </p:cNvSpPr>
          <p:nvPr>
            <p:ph type="title"/>
          </p:nvPr>
        </p:nvSpPr>
        <p:spPr/>
        <p:txBody>
          <a:bodyPr/>
          <a:lstStyle/>
          <a:p>
            <a:r>
              <a:rPr lang="en-IN" dirty="0"/>
              <a:t>Gray Shadow</a:t>
            </a:r>
          </a:p>
        </p:txBody>
      </p:sp>
      <p:sp>
        <p:nvSpPr>
          <p:cNvPr id="3" name="Content Placeholder 2">
            <a:extLst>
              <a:ext uri="{FF2B5EF4-FFF2-40B4-BE49-F238E27FC236}">
                <a16:creationId xmlns:a16="http://schemas.microsoft.com/office/drawing/2014/main" id="{F6F028BB-26C3-2480-F28E-A9C44277DF56}"/>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CEF9B3-A068-1276-28A8-2D831CCC6EC3}"/>
                  </a:ext>
                </a:extLst>
              </p:cNvPr>
              <p:cNvSpPr txBox="1"/>
              <p:nvPr/>
            </p:nvSpPr>
            <p:spPr>
              <a:xfrm>
                <a:off x="944880" y="1635760"/>
                <a:ext cx="10037752" cy="1884298"/>
              </a:xfrm>
              <a:prstGeom prst="rect">
                <a:avLst/>
              </a:prstGeom>
              <a:noFill/>
            </p:spPr>
            <p:txBody>
              <a:bodyPr wrap="square" rtlCol="0">
                <a:spAutoFit/>
              </a:bodyPr>
              <a:lstStyle/>
              <a:p>
                <a:r>
                  <a:rPr lang="en-US" dirty="0"/>
                  <a:t>The constraints </a:t>
                </a:r>
                <a14:m>
                  <m:oMath xmlns:m="http://schemas.openxmlformats.org/officeDocument/2006/math">
                    <m:d>
                      <m:dPr>
                        <m:ctrlPr>
                          <a:rPr lang="en-US" i="1" dirty="0" smtClean="0">
                            <a:solidFill>
                              <a:schemeClr val="accent1"/>
                            </a:solidFill>
                            <a:latin typeface="Cambria Math" panose="02040503050406030204" pitchFamily="18" charset="0"/>
                          </a:rPr>
                        </m:ctrlPr>
                      </m:dPr>
                      <m:e>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𝛽</m:t>
                            </m:r>
                          </m:num>
                          <m:den>
                            <m:r>
                              <a:rPr lang="en-US" i="1" dirty="0" smtClean="0">
                                <a:solidFill>
                                  <a:schemeClr val="accent1"/>
                                </a:solidFill>
                                <a:latin typeface="Cambria Math" panose="02040503050406030204" pitchFamily="18" charset="0"/>
                              </a:rPr>
                              <m:t>𝑏</m:t>
                            </m:r>
                          </m:den>
                        </m:f>
                        <m:r>
                          <a:rPr lang="en-US" i="1" dirty="0" smtClean="0">
                            <a:solidFill>
                              <a:schemeClr val="accent1"/>
                            </a:solidFill>
                            <a:latin typeface="Cambria Math" panose="02040503050406030204" pitchFamily="18" charset="0"/>
                          </a:rPr>
                          <m:t>−</m:t>
                        </m:r>
                        <m:r>
                          <a:rPr lang="en-US" i="1" dirty="0" smtClean="0">
                            <a:solidFill>
                              <a:schemeClr val="accent1"/>
                            </a:solidFill>
                            <a:latin typeface="Cambria Math" panose="02040503050406030204" pitchFamily="18" charset="0"/>
                          </a:rPr>
                          <m:t>𝑖</m:t>
                        </m:r>
                        <m:r>
                          <a:rPr lang="en-US" i="1" dirty="0" smtClean="0">
                            <a:solidFill>
                              <a:schemeClr val="accent1"/>
                            </a:solidFill>
                            <a:latin typeface="Cambria Math" panose="02040503050406030204" pitchFamily="18" charset="0"/>
                          </a:rPr>
                          <m:t>≥</m:t>
                        </m:r>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1</m:t>
                            </m:r>
                          </m:num>
                          <m:den>
                            <m:r>
                              <a:rPr lang="en-US" i="1" dirty="0" smtClean="0">
                                <a:solidFill>
                                  <a:schemeClr val="accent1"/>
                                </a:solidFill>
                                <a:latin typeface="Cambria Math" panose="02040503050406030204" pitchFamily="18" charset="0"/>
                              </a:rPr>
                              <m:t>𝑏</m:t>
                            </m:r>
                          </m:den>
                        </m:f>
                      </m:e>
                    </m:d>
                  </m:oMath>
                </a14:m>
                <a:r>
                  <a:rPr lang="en-US" dirty="0"/>
                  <a:t>  and  </a:t>
                </a:r>
                <a14:m>
                  <m:oMath xmlns:m="http://schemas.openxmlformats.org/officeDocument/2006/math">
                    <m:d>
                      <m:dPr>
                        <m:ctrlPr>
                          <a:rPr lang="en-US" i="1" dirty="0" smtClean="0">
                            <a:solidFill>
                              <a:schemeClr val="accent1"/>
                            </a:solidFill>
                            <a:latin typeface="Cambria Math" panose="02040503050406030204" pitchFamily="18" charset="0"/>
                          </a:rPr>
                        </m:ctrlPr>
                      </m:dPr>
                      <m:e>
                        <m:r>
                          <a:rPr lang="en-US" i="1" dirty="0" smtClean="0">
                            <a:solidFill>
                              <a:schemeClr val="accent1"/>
                            </a:solidFill>
                            <a:latin typeface="Cambria Math" panose="02040503050406030204" pitchFamily="18" charset="0"/>
                          </a:rPr>
                          <m:t>𝑖</m:t>
                        </m:r>
                        <m:r>
                          <a:rPr lang="en-US" i="1" dirty="0" smtClean="0">
                            <a:solidFill>
                              <a:schemeClr val="accent1"/>
                            </a:solidFill>
                            <a:latin typeface="Cambria Math" panose="02040503050406030204" pitchFamily="18" charset="0"/>
                          </a:rPr>
                          <m:t>+1−</m:t>
                        </m:r>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𝛾</m:t>
                            </m:r>
                          </m:num>
                          <m:den>
                            <m:r>
                              <a:rPr lang="en-US" i="1" dirty="0" smtClean="0">
                                <a:solidFill>
                                  <a:schemeClr val="accent1"/>
                                </a:solidFill>
                                <a:latin typeface="Cambria Math" panose="02040503050406030204" pitchFamily="18" charset="0"/>
                              </a:rPr>
                              <m:t>𝑐</m:t>
                            </m:r>
                          </m:den>
                        </m:f>
                        <m:r>
                          <a:rPr lang="en-US" i="1" dirty="0" smtClean="0">
                            <a:solidFill>
                              <a:schemeClr val="accent1"/>
                            </a:solidFill>
                            <a:latin typeface="Cambria Math" panose="02040503050406030204" pitchFamily="18" charset="0"/>
                          </a:rPr>
                          <m:t>≥</m:t>
                        </m:r>
                        <m:f>
                          <m:fPr>
                            <m:ctrlPr>
                              <a:rPr lang="en-US" i="1" dirty="0" smtClean="0">
                                <a:solidFill>
                                  <a:schemeClr val="accent1"/>
                                </a:solidFill>
                                <a:latin typeface="Cambria Math" panose="02040503050406030204" pitchFamily="18" charset="0"/>
                              </a:rPr>
                            </m:ctrlPr>
                          </m:fPr>
                          <m:num>
                            <m:r>
                              <a:rPr lang="en-US" i="1" dirty="0" smtClean="0">
                                <a:solidFill>
                                  <a:schemeClr val="accent1"/>
                                </a:solidFill>
                                <a:latin typeface="Cambria Math" panose="02040503050406030204" pitchFamily="18" charset="0"/>
                              </a:rPr>
                              <m:t>1</m:t>
                            </m:r>
                          </m:num>
                          <m:den>
                            <m:r>
                              <a:rPr lang="en-US" i="1" dirty="0" smtClean="0">
                                <a:solidFill>
                                  <a:schemeClr val="accent1"/>
                                </a:solidFill>
                                <a:latin typeface="Cambria Math" panose="02040503050406030204" pitchFamily="18" charset="0"/>
                              </a:rPr>
                              <m:t>𝑐</m:t>
                            </m:r>
                          </m:den>
                        </m:f>
                      </m:e>
                    </m:d>
                  </m:oMath>
                </a14:m>
                <a:r>
                  <a:rPr lang="en-US" dirty="0"/>
                  <a:t> are true when the lower and the upper limits of </a:t>
                </a:r>
                <a:r>
                  <a:rPr lang="en-US" dirty="0">
                    <a:solidFill>
                      <a:schemeClr val="accent1"/>
                    </a:solidFill>
                  </a:rPr>
                  <a:t>z</a:t>
                </a:r>
                <a:r>
                  <a:rPr lang="en-US" dirty="0"/>
                  <a:t> lies between two integers. However, these constraints may also hold if </a:t>
                </a:r>
                <a:r>
                  <a:rPr lang="en-US" dirty="0" err="1">
                    <a:solidFill>
                      <a:schemeClr val="accent1"/>
                    </a:solidFill>
                  </a:rPr>
                  <a:t>i</a:t>
                </a:r>
                <a:r>
                  <a:rPr lang="en-US" dirty="0"/>
                  <a:t> is real. If </a:t>
                </a:r>
                <a:r>
                  <a:rPr lang="en-US" dirty="0" err="1">
                    <a:solidFill>
                      <a:schemeClr val="accent1"/>
                    </a:solidFill>
                  </a:rPr>
                  <a:t>i</a:t>
                </a:r>
                <a:r>
                  <a:rPr lang="en-US" dirty="0"/>
                  <a:t> is real, then there may exist one integer solution between the lower and upper limits of </a:t>
                </a:r>
                <a:r>
                  <a:rPr lang="en-US" dirty="0">
                    <a:solidFill>
                      <a:schemeClr val="accent1"/>
                    </a:solidFill>
                  </a:rPr>
                  <a:t>z</a:t>
                </a:r>
                <a:r>
                  <a:rPr lang="en-US" dirty="0"/>
                  <a:t>. Therefore, even if we don’t find a solution using the dark shadow, an integer solution may exist in the area between the real shadow and the dark shadow, called the Gray shadow. The original constraints are unsatisfiable if no solution exists in the Gray shadow.</a:t>
                </a:r>
                <a:endParaRPr lang="en-IN" dirty="0"/>
              </a:p>
            </p:txBody>
          </p:sp>
        </mc:Choice>
        <mc:Fallback xmlns="">
          <p:sp>
            <p:nvSpPr>
              <p:cNvPr id="4" name="TextBox 3">
                <a:extLst>
                  <a:ext uri="{FF2B5EF4-FFF2-40B4-BE49-F238E27FC236}">
                    <a16:creationId xmlns:a16="http://schemas.microsoft.com/office/drawing/2014/main" id="{F9CEF9B3-A068-1276-28A8-2D831CCC6EC3}"/>
                  </a:ext>
                </a:extLst>
              </p:cNvPr>
              <p:cNvSpPr txBox="1">
                <a:spLocks noRot="1" noChangeAspect="1" noMove="1" noResize="1" noEditPoints="1" noAdjustHandles="1" noChangeArrowheads="1" noChangeShapeType="1" noTextEdit="1"/>
              </p:cNvSpPr>
              <p:nvPr/>
            </p:nvSpPr>
            <p:spPr>
              <a:xfrm>
                <a:off x="944880" y="1635760"/>
                <a:ext cx="10037752" cy="1884298"/>
              </a:xfrm>
              <a:prstGeom prst="rect">
                <a:avLst/>
              </a:prstGeom>
              <a:blipFill>
                <a:blip r:embed="rId2"/>
                <a:stretch>
                  <a:fillRect l="-486" r="-546" b="-4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216980-5477-B7AD-A512-494DF03D418E}"/>
                  </a:ext>
                </a:extLst>
              </p:cNvPr>
              <p:cNvSpPr txBox="1"/>
              <p:nvPr/>
            </p:nvSpPr>
            <p:spPr>
              <a:xfrm>
                <a:off x="910466" y="3587466"/>
                <a:ext cx="10037752" cy="2834302"/>
              </a:xfrm>
              <a:prstGeom prst="rect">
                <a:avLst/>
              </a:prstGeom>
              <a:noFill/>
            </p:spPr>
            <p:txBody>
              <a:bodyPr wrap="square" rtlCol="0">
                <a:spAutoFit/>
              </a:bodyPr>
              <a:lstStyle/>
              <a:p>
                <a:r>
                  <a:rPr lang="en-IN" dirty="0"/>
                  <a:t>Original constraints:  </a:t>
                </a:r>
              </a:p>
              <a:p>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𝑐𝑧</m:t>
                    </m:r>
                    <m:r>
                      <a:rPr lang="en-IN" b="0" i="1" dirty="0" smtClean="0">
                        <a:latin typeface="Cambria Math" panose="02040503050406030204" pitchFamily="18" charset="0"/>
                      </a:rPr>
                      <m:t>≤</m:t>
                    </m:r>
                    <m:r>
                      <a:rPr lang="en-IN" b="0" i="1" dirty="0" smtClean="0">
                        <a:latin typeface="Cambria Math" panose="02040503050406030204" pitchFamily="18" charset="0"/>
                      </a:rPr>
                      <m:t>𝛾</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𝑐</m:t>
                    </m:r>
                    <m:r>
                      <a:rPr lang="en-IN" b="0" i="1" dirty="0" smtClean="0">
                        <a:latin typeface="Cambria Math" panose="02040503050406030204" pitchFamily="18" charset="0"/>
                      </a:rPr>
                      <m:t>𝛽</m:t>
                    </m:r>
                    <m:r>
                      <a:rPr lang="en-IN" b="0" i="1" dirty="0" smtClean="0">
                        <a:latin typeface="Cambria Math" panose="02040503050406030204" pitchFamily="18" charset="0"/>
                      </a:rPr>
                      <m:t>≤</m:t>
                    </m:r>
                    <m:r>
                      <a:rPr lang="en-IN" b="0" i="1" dirty="0" smtClean="0">
                        <a:latin typeface="Cambria Math" panose="02040503050406030204" pitchFamily="18" charset="0"/>
                      </a:rPr>
                      <m:t>𝑐𝑏𝑧</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𝛾</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r>
                  <a:rPr lang="en-IN" dirty="0"/>
                  <a:t>Conditions for not inside the Gray shadow: </a:t>
                </a:r>
              </a:p>
              <a:p>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𝑏</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𝑏</m:t>
                    </m:r>
                    <m:r>
                      <a:rPr lang="en-IN" b="0" i="1" dirty="0" smtClean="0">
                        <a:latin typeface="Cambria Math" panose="02040503050406030204" pitchFamily="18" charset="0"/>
                      </a:rPr>
                      <m:t>𝛾</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𝛽</m:t>
                    </m:r>
                    <m:r>
                      <a:rPr lang="en-IN" b="0" i="1" dirty="0" smtClean="0">
                        <a:latin typeface="Cambria Math" panose="02040503050406030204" pitchFamily="18" charset="0"/>
                      </a:rPr>
                      <m:t>+</m:t>
                    </m:r>
                    <m:r>
                      <a:rPr lang="en-IN" b="0" i="1" dirty="0" smtClean="0">
                        <a:latin typeface="Cambria Math" panose="02040503050406030204" pitchFamily="18" charset="0"/>
                      </a:rPr>
                      <m:t>𝑐𝑏</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𝑏</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𝑖𝑖</m:t>
                    </m:r>
                    <m:r>
                      <a:rPr lang="en-IN" b="0" i="1" dirty="0" smtClean="0">
                        <a:latin typeface="Cambria Math" panose="02040503050406030204" pitchFamily="18" charset="0"/>
                      </a:rPr>
                      <m:t>)</m:t>
                    </m:r>
                  </m:oMath>
                </a14:m>
                <a:endParaRPr lang="en-IN" dirty="0"/>
              </a:p>
              <a:p>
                <a:pPr>
                  <a:lnSpc>
                    <a:spcPct val="150000"/>
                  </a:lnSpc>
                </a:pPr>
                <a:r>
                  <a:rPr lang="en-IN" dirty="0"/>
                  <a:t>// The Gray shadow is the set of constraints when both (</a:t>
                </a:r>
                <a:r>
                  <a:rPr lang="en-IN" dirty="0" err="1"/>
                  <a:t>i</a:t>
                </a:r>
                <a:r>
                  <a:rPr lang="en-IN" dirty="0"/>
                  <a:t>) and (ii) hold</a:t>
                </a:r>
              </a:p>
              <a:p>
                <a:pPr>
                  <a:lnSpc>
                    <a:spcPct val="150000"/>
                  </a:lnSpc>
                </a:pP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𝑐𝑏𝑧</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From (</a:t>
                </a:r>
                <a:r>
                  <a:rPr lang="en-IN" dirty="0" err="1"/>
                  <a:t>i</a:t>
                </a:r>
                <a:r>
                  <a:rPr lang="en-IN" dirty="0"/>
                  <a:t>) and (ii)</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oMath>
                  </m:oMathPara>
                </a14:m>
                <a:endParaRPr lang="en-IN" b="0" dirty="0"/>
              </a:p>
              <a:p>
                <a:r>
                  <a:rPr lang="en-IN" dirty="0"/>
                  <a:t>The omega test tries all possible values of </a:t>
                </a:r>
                <a:r>
                  <a:rPr lang="en-IN" dirty="0" err="1"/>
                  <a:t>bz</a:t>
                </a:r>
                <a:r>
                  <a:rPr lang="en-IN" dirty="0"/>
                  <a:t> between these two bounds.</a:t>
                </a:r>
              </a:p>
            </p:txBody>
          </p:sp>
        </mc:Choice>
        <mc:Fallback xmlns="">
          <p:sp>
            <p:nvSpPr>
              <p:cNvPr id="5" name="TextBox 4">
                <a:extLst>
                  <a:ext uri="{FF2B5EF4-FFF2-40B4-BE49-F238E27FC236}">
                    <a16:creationId xmlns:a16="http://schemas.microsoft.com/office/drawing/2014/main" id="{5C216980-5477-B7AD-A512-494DF03D418E}"/>
                  </a:ext>
                </a:extLst>
              </p:cNvPr>
              <p:cNvSpPr txBox="1">
                <a:spLocks noRot="1" noChangeAspect="1" noMove="1" noResize="1" noEditPoints="1" noAdjustHandles="1" noChangeArrowheads="1" noChangeShapeType="1" noTextEdit="1"/>
              </p:cNvSpPr>
              <p:nvPr/>
            </p:nvSpPr>
            <p:spPr>
              <a:xfrm>
                <a:off x="910466" y="3587466"/>
                <a:ext cx="10037752" cy="2834302"/>
              </a:xfrm>
              <a:prstGeom prst="rect">
                <a:avLst/>
              </a:prstGeom>
              <a:blipFill>
                <a:blip r:embed="rId3"/>
                <a:stretch>
                  <a:fillRect l="-486" t="-1075" b="-2581"/>
                </a:stretch>
              </a:blipFill>
            </p:spPr>
            <p:txBody>
              <a:bodyPr/>
              <a:lstStyle/>
              <a:p>
                <a:r>
                  <a:rPr lang="en-IN">
                    <a:noFill/>
                  </a:rPr>
                  <a:t> </a:t>
                </a:r>
              </a:p>
            </p:txBody>
          </p:sp>
        </mc:Fallback>
      </mc:AlternateContent>
    </p:spTree>
    <p:extLst>
      <p:ext uri="{BB962C8B-B14F-4D97-AF65-F5344CB8AC3E}">
        <p14:creationId xmlns:p14="http://schemas.microsoft.com/office/powerpoint/2010/main" val="1747477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35BD-FD54-9018-59BB-6083A5BEE6D3}"/>
              </a:ext>
            </a:extLst>
          </p:cNvPr>
          <p:cNvSpPr>
            <a:spLocks noGrp="1"/>
          </p:cNvSpPr>
          <p:nvPr>
            <p:ph type="title"/>
          </p:nvPr>
        </p:nvSpPr>
        <p:spPr/>
        <p:txBody>
          <a:bodyPr/>
          <a:lstStyle/>
          <a:p>
            <a:r>
              <a:rPr lang="en-IN" dirty="0"/>
              <a:t>Example</a:t>
            </a:r>
          </a:p>
        </p:txBody>
      </p:sp>
      <p:graphicFrame>
        <p:nvGraphicFramePr>
          <p:cNvPr id="6" name="Content Placeholder 5">
            <a:extLst>
              <a:ext uri="{FF2B5EF4-FFF2-40B4-BE49-F238E27FC236}">
                <a16:creationId xmlns:a16="http://schemas.microsoft.com/office/drawing/2014/main" id="{528DE0FD-89E6-6451-9462-570FA072F5A3}"/>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5852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94D7-F7DF-BBAA-82B4-9FA7538CB2DF}"/>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309B0C-1461-76E7-6599-D1F680C69534}"/>
                  </a:ext>
                </a:extLst>
              </p:cNvPr>
              <p:cNvSpPr>
                <a:spLocks noGrp="1"/>
              </p:cNvSpPr>
              <p:nvPr>
                <p:ph idx="1"/>
              </p:nvPr>
            </p:nvSpPr>
            <p:spPr/>
            <p:txBody>
              <a:bodyPr>
                <a:normAutofit fontScale="77500" lnSpcReduction="2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9</m:t>
                    </m:r>
                    <m:r>
                      <m:rPr>
                        <m:nor/>
                      </m:rPr>
                      <a:rPr lang="en-IN" dirty="0" smtClean="0"/>
                      <m:t>x</m:t>
                    </m:r>
                    <m:r>
                      <m:rPr>
                        <m:nor/>
                      </m:rPr>
                      <a:rPr lang="en-IN" dirty="0" smtClean="0"/>
                      <m:t> </m:t>
                    </m:r>
                    <m:r>
                      <a:rPr lang="en-IN" i="1" dirty="0" smtClean="0">
                        <a:latin typeface="Cambria Math" panose="02040503050406030204" pitchFamily="18" charset="0"/>
                      </a:rPr>
                      <m:t>–</m:t>
                    </m:r>
                    <m:r>
                      <m:rPr>
                        <m:nor/>
                      </m:rPr>
                      <a:rPr lang="en-IN" dirty="0" smtClean="0"/>
                      <m:t> 7</m:t>
                    </m:r>
                    <m:r>
                      <m:rPr>
                        <m:nor/>
                      </m:rPr>
                      <a:rPr lang="en-IN" b="0" i="0" dirty="0" smtClean="0"/>
                      <m:t>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2</m:t>
                      </m:r>
                      <m:r>
                        <a:rPr lang="en-IN" sz="2800" i="1" dirty="0" smtClean="0">
                          <a:latin typeface="Cambria Math" panose="02040503050406030204" pitchFamily="18" charset="0"/>
                        </a:rPr>
                        <m:t>𝑦</m:t>
                      </m:r>
                      <m:r>
                        <a:rPr lang="en-IN" sz="2800" i="1" dirty="0" smtClean="0">
                          <a:latin typeface="Cambria Math" panose="02040503050406030204" pitchFamily="18" charset="0"/>
                        </a:rPr>
                        <m:t>≤ 17 – 4</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12</m:t>
                      </m:r>
                      <m:r>
                        <a:rPr lang="en-IN" sz="2800" i="1" dirty="0" smtClean="0">
                          <a:latin typeface="Cambria Math" panose="02040503050406030204" pitchFamily="18" charset="0"/>
                        </a:rPr>
                        <m:t>𝑦</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i="1" dirty="0" smtClean="0">
                          <a:latin typeface="Cambria Math" panose="02040503050406030204" pitchFamily="18" charset="0"/>
                        </a:rPr>
                        <m:t> + 2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sz="2800" dirty="0"/>
              </a:p>
              <a:p>
                <a:pPr marL="0" indent="0">
                  <a:buNone/>
                </a:pPr>
                <a:endParaRPr lang="en-IN" dirty="0"/>
              </a:p>
              <a:p>
                <a:pPr marL="0" indent="0">
                  <a:buNone/>
                </a:pPr>
                <a:r>
                  <a:rPr lang="en-IN" sz="2800" dirty="0"/>
                  <a:t>Eliminate y and check if the rest of the constraints have integer solutions.</a:t>
                </a:r>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3</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9</m:t>
                          </m:r>
                          <m:r>
                            <a:rPr lang="en-IN" sz="2800" b="0" i="1" smtClean="0">
                              <a:latin typeface="Cambria Math" panose="02040503050406030204" pitchFamily="18" charset="0"/>
                            </a:rPr>
                            <m:t>𝑥</m:t>
                          </m:r>
                          <m:r>
                            <a:rPr lang="en-IN" sz="2800" b="0" i="1" smtClean="0">
                              <a:latin typeface="Cambria Math" panose="02040503050406030204" pitchFamily="18" charset="0"/>
                            </a:rPr>
                            <m:t>−7</m:t>
                          </m:r>
                        </m:e>
                      </m:d>
                      <m:r>
                        <a:rPr lang="en-IN" sz="2800" b="0" i="1" smtClean="0">
                          <a:latin typeface="Cambria Math" panose="02040503050406030204" pitchFamily="18" charset="0"/>
                        </a:rPr>
                        <m:t>≥2</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+2</m:t>
                          </m:r>
                        </m:e>
                      </m:d>
                      <m:r>
                        <a:rPr lang="en-IN" sz="2800" b="0" i="1" smtClean="0">
                          <a:latin typeface="Cambria Math" panose="02040503050406030204" pitchFamily="18" charset="0"/>
                        </a:rPr>
                        <m:t>              </m:t>
                      </m:r>
                      <m:r>
                        <a:rPr lang="en-IN" sz="2800" b="0" i="1" smtClean="0">
                          <a:latin typeface="Cambria Math" panose="02040503050406030204" pitchFamily="18" charset="0"/>
                        </a:rPr>
                        <m:t>𝑓𝑟𝑜𝑚</m:t>
                      </m:r>
                      <m:r>
                        <a:rPr lang="en-IN" sz="2800" b="0" i="1" smtClean="0">
                          <a:latin typeface="Cambria Math" panose="02040503050406030204" pitchFamily="18" charset="0"/>
                        </a:rPr>
                        <m:t>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e>
                      </m:d>
                      <m:r>
                        <a:rPr lang="en-IN" sz="2800" b="0" i="1" smtClean="0">
                          <a:latin typeface="Cambria Math" panose="02040503050406030204" pitchFamily="18" charset="0"/>
                        </a:rPr>
                        <m:t> </m:t>
                      </m:r>
                      <m:r>
                        <a:rPr lang="en-IN" sz="2800" b="0" i="1" smtClean="0">
                          <a:latin typeface="Cambria Math" panose="02040503050406030204" pitchFamily="18" charset="0"/>
                        </a:rPr>
                        <m:t>𝑎𝑛𝑑</m:t>
                      </m:r>
                      <m:r>
                        <a:rPr lang="en-IN" sz="2800" b="0" i="1" smtClean="0">
                          <a:latin typeface="Cambria Math" panose="02040503050406030204" pitchFamily="18" charset="0"/>
                        </a:rPr>
                        <m:t> (</m:t>
                      </m:r>
                      <m:r>
                        <a:rPr lang="en-IN" sz="2800" b="0" i="1" smtClean="0">
                          <a:latin typeface="Cambria Math" panose="02040503050406030204" pitchFamily="18" charset="0"/>
                        </a:rPr>
                        <m:t>𝑖𝑖𝑖</m:t>
                      </m:r>
                      <m:r>
                        <a:rPr lang="en-IN" sz="2800" b="0" i="1"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≥1</m:t>
                      </m:r>
                    </m:oMath>
                  </m:oMathPara>
                </a14:m>
                <a:endParaRPr lang="en-IN" sz="2800" b="0" dirty="0"/>
              </a:p>
              <a:p>
                <a:pPr marL="0" indent="0">
                  <a:buNone/>
                </a:pPr>
                <a14:m>
                  <m:oMath xmlns:m="http://schemas.openxmlformats.org/officeDocument/2006/math">
                    <m:r>
                      <a:rPr lang="en-IN" sz="2800" b="0" i="1" smtClean="0">
                        <a:latin typeface="Cambria Math" panose="02040503050406030204" pitchFamily="18" charset="0"/>
                      </a:rPr>
                      <m:t>6</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17−4</m:t>
                        </m:r>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+2</m:t>
                    </m:r>
                  </m:oMath>
                </a14:m>
                <a:r>
                  <a:rPr lang="en-IN" sz="2800" dirty="0"/>
                  <a:t>                 from (ii) and (iii)</a:t>
                </a:r>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≤4</m:t>
                      </m:r>
                    </m:oMath>
                  </m:oMathPara>
                </a14:m>
                <a:endParaRPr lang="en-IN" sz="2800" b="0" dirty="0"/>
              </a:p>
              <a:p>
                <a:pPr marL="0" indent="0">
                  <a:buNone/>
                </a:pPr>
                <a:r>
                  <a:rPr lang="en-IN" dirty="0"/>
                  <a:t>Thus, the rest of the formula has integer solutions.</a:t>
                </a:r>
              </a:p>
              <a:p>
                <a:r>
                  <a:rPr lang="en-IN" sz="2800" dirty="0"/>
                  <a:t>How do we know if y has integer solutions?</a:t>
                </a:r>
              </a:p>
              <a:p>
                <a:pPr lvl="1"/>
                <a:r>
                  <a:rPr lang="en-IN" dirty="0"/>
                  <a:t>Find the value of y by substituting each value of x in the range [1, 4]</a:t>
                </a:r>
              </a:p>
              <a:p>
                <a:pPr lvl="1"/>
                <a:r>
                  <a:rPr lang="en-IN" dirty="0"/>
                  <a:t>Too expensive</a:t>
                </a:r>
              </a:p>
              <a:p>
                <a:pPr marL="0" indent="0">
                  <a:buNone/>
                </a:pPr>
                <a:endParaRPr lang="en-IN" sz="28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3309B0C-1461-76E7-6599-D1F680C69534}"/>
                  </a:ext>
                </a:extLst>
              </p:cNvPr>
              <p:cNvSpPr>
                <a:spLocks noGrp="1" noRot="1" noChangeAspect="1" noMove="1" noResize="1" noEditPoints="1" noAdjustHandles="1" noChangeArrowheads="1" noChangeShapeType="1" noTextEdit="1"/>
              </p:cNvSpPr>
              <p:nvPr>
                <p:ph idx="1"/>
              </p:nvPr>
            </p:nvSpPr>
            <p:spPr>
              <a:blipFill>
                <a:blip r:embed="rId2"/>
                <a:stretch>
                  <a:fillRect l="-754" t="-840"/>
                </a:stretch>
              </a:blipFill>
            </p:spPr>
            <p:txBody>
              <a:bodyPr/>
              <a:lstStyle/>
              <a:p>
                <a:r>
                  <a:rPr lang="en-IN">
                    <a:noFill/>
                  </a:rPr>
                  <a:t> </a:t>
                </a:r>
              </a:p>
            </p:txBody>
          </p:sp>
        </mc:Fallback>
      </mc:AlternateContent>
    </p:spTree>
    <p:extLst>
      <p:ext uri="{BB962C8B-B14F-4D97-AF65-F5344CB8AC3E}">
        <p14:creationId xmlns:p14="http://schemas.microsoft.com/office/powerpoint/2010/main" val="122966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9</m:t>
                    </m:r>
                    <m:r>
                      <m:rPr>
                        <m:nor/>
                      </m:rPr>
                      <a:rPr lang="en-IN" dirty="0" smtClean="0"/>
                      <m:t>x</m:t>
                    </m:r>
                    <m:r>
                      <m:rPr>
                        <m:nor/>
                      </m:rPr>
                      <a:rPr lang="en-IN" dirty="0" smtClean="0"/>
                      <m:t> </m:t>
                    </m:r>
                    <m:r>
                      <a:rPr lang="en-IN" i="1" dirty="0" smtClean="0">
                        <a:latin typeface="Cambria Math" panose="02040503050406030204" pitchFamily="18" charset="0"/>
                      </a:rPr>
                      <m:t>–</m:t>
                    </m:r>
                    <m:r>
                      <m:rPr>
                        <m:nor/>
                      </m:rPr>
                      <a:rPr lang="en-IN" dirty="0" smtClean="0"/>
                      <m:t> 7</m:t>
                    </m:r>
                    <m:r>
                      <m:rPr>
                        <m:nor/>
                      </m:rPr>
                      <a:rPr lang="en-IN" b="0" i="0" dirty="0" smtClean="0"/>
                      <m:t>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2</m:t>
                      </m:r>
                      <m:r>
                        <a:rPr lang="en-IN" sz="2800" i="1" dirty="0" smtClean="0">
                          <a:latin typeface="Cambria Math" panose="02040503050406030204" pitchFamily="18" charset="0"/>
                        </a:rPr>
                        <m:t>𝑦</m:t>
                      </m:r>
                      <m:r>
                        <a:rPr lang="en-IN" sz="2800" i="1" dirty="0" smtClean="0">
                          <a:latin typeface="Cambria Math" panose="02040503050406030204" pitchFamily="18" charset="0"/>
                        </a:rPr>
                        <m:t>≤ 17 – 4</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12</m:t>
                      </m:r>
                      <m:r>
                        <a:rPr lang="en-IN" sz="2800" i="1" dirty="0" smtClean="0">
                          <a:latin typeface="Cambria Math" panose="02040503050406030204" pitchFamily="18" charset="0"/>
                        </a:rPr>
                        <m:t>𝑦</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i="1" dirty="0" smtClean="0">
                          <a:latin typeface="Cambria Math" panose="02040503050406030204" pitchFamily="18" charset="0"/>
                        </a:rPr>
                        <m:t> + 2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sz="2800" dirty="0"/>
              </a:p>
              <a:p>
                <a:pPr marL="0" indent="0">
                  <a:buNone/>
                </a:pPr>
                <a:endParaRPr lang="en-IN" dirty="0"/>
              </a:p>
              <a:p>
                <a:pPr marL="0" indent="0">
                  <a:buNone/>
                </a:pPr>
                <a:r>
                  <a:rPr lang="en-IN" dirty="0"/>
                  <a:t>Because the real-shadow has integer solutions, we can check whether the dark-shadow has integer solutions.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56198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9</m:t>
                    </m:r>
                    <m:r>
                      <m:rPr>
                        <m:nor/>
                      </m:rPr>
                      <a:rPr lang="en-IN" dirty="0" smtClean="0"/>
                      <m:t>x</m:t>
                    </m:r>
                    <m:r>
                      <m:rPr>
                        <m:nor/>
                      </m:rPr>
                      <a:rPr lang="en-IN" dirty="0" smtClean="0"/>
                      <m:t> </m:t>
                    </m:r>
                    <m:r>
                      <a:rPr lang="en-IN" i="1" dirty="0" smtClean="0">
                        <a:latin typeface="Cambria Math" panose="02040503050406030204" pitchFamily="18" charset="0"/>
                      </a:rPr>
                      <m:t>–</m:t>
                    </m:r>
                    <m:r>
                      <m:rPr>
                        <m:nor/>
                      </m:rPr>
                      <a:rPr lang="en-IN" dirty="0" smtClean="0"/>
                      <m:t> 7</m:t>
                    </m:r>
                    <m:r>
                      <m:rPr>
                        <m:nor/>
                      </m:rPr>
                      <a:rPr lang="en-IN" b="0" i="0" dirty="0" smtClean="0"/>
                      <m:t>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2</m:t>
                      </m:r>
                      <m:r>
                        <a:rPr lang="en-IN" sz="2800" i="1" dirty="0" smtClean="0">
                          <a:latin typeface="Cambria Math" panose="02040503050406030204" pitchFamily="18" charset="0"/>
                        </a:rPr>
                        <m:t>𝑦</m:t>
                      </m:r>
                      <m:r>
                        <a:rPr lang="en-IN" sz="2800" i="1" dirty="0" smtClean="0">
                          <a:latin typeface="Cambria Math" panose="02040503050406030204" pitchFamily="18" charset="0"/>
                        </a:rPr>
                        <m:t>≤ 17 – 4</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12</m:t>
                      </m:r>
                      <m:r>
                        <a:rPr lang="en-IN" sz="2800" i="1" dirty="0" smtClean="0">
                          <a:latin typeface="Cambria Math" panose="02040503050406030204" pitchFamily="18" charset="0"/>
                        </a:rPr>
                        <m:t>𝑦</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i="1" dirty="0" smtClean="0">
                          <a:latin typeface="Cambria Math" panose="02040503050406030204" pitchFamily="18" charset="0"/>
                        </a:rPr>
                        <m:t> + 2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sz="2800" dirty="0"/>
              </a:p>
              <a:p>
                <a:pPr marL="0" indent="0">
                  <a:buNone/>
                </a:pPr>
                <a:endParaRPr lang="en-IN" dirty="0"/>
              </a:p>
              <a:p>
                <a:pPr marL="0" indent="0">
                  <a:buNone/>
                </a:pPr>
                <a:r>
                  <a:rPr lang="en-IN" dirty="0"/>
                  <a:t>Dark-shadow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eliminate z using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91848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9</m:t>
                    </m:r>
                    <m:r>
                      <m:rPr>
                        <m:nor/>
                      </m:rPr>
                      <a:rPr lang="en-IN" dirty="0" smtClean="0"/>
                      <m:t>x</m:t>
                    </m:r>
                    <m:r>
                      <m:rPr>
                        <m:nor/>
                      </m:rPr>
                      <a:rPr lang="en-IN" dirty="0" smtClean="0"/>
                      <m:t> </m:t>
                    </m:r>
                    <m:r>
                      <a:rPr lang="en-IN" i="1" dirty="0" smtClean="0">
                        <a:latin typeface="Cambria Math" panose="02040503050406030204" pitchFamily="18" charset="0"/>
                      </a:rPr>
                      <m:t>–</m:t>
                    </m:r>
                    <m:r>
                      <m:rPr>
                        <m:nor/>
                      </m:rPr>
                      <a:rPr lang="en-IN" dirty="0" smtClean="0"/>
                      <m:t> 7</m:t>
                    </m:r>
                    <m:r>
                      <m:rPr>
                        <m:nor/>
                      </m:rPr>
                      <a:rPr lang="en-IN" b="0" i="0" dirty="0" smtClean="0"/>
                      <m:t>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2</m:t>
                      </m:r>
                      <m:r>
                        <a:rPr lang="en-IN" sz="2800" i="1" dirty="0" smtClean="0">
                          <a:latin typeface="Cambria Math" panose="02040503050406030204" pitchFamily="18" charset="0"/>
                        </a:rPr>
                        <m:t>𝑦</m:t>
                      </m:r>
                      <m:r>
                        <a:rPr lang="en-IN" sz="2800" i="1" dirty="0" smtClean="0">
                          <a:latin typeface="Cambria Math" panose="02040503050406030204" pitchFamily="18" charset="0"/>
                        </a:rPr>
                        <m:t>≤ 17 – 4</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12</m:t>
                      </m:r>
                      <m:r>
                        <a:rPr lang="en-IN" sz="2800" i="1" dirty="0" smtClean="0">
                          <a:latin typeface="Cambria Math" panose="02040503050406030204" pitchFamily="18" charset="0"/>
                        </a:rPr>
                        <m:t>𝑦</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i="1" dirty="0" smtClean="0">
                          <a:latin typeface="Cambria Math" panose="02040503050406030204" pitchFamily="18" charset="0"/>
                        </a:rPr>
                        <m:t> + 2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sz="2800" dirty="0"/>
              </a:p>
              <a:p>
                <a:pPr marL="0" indent="0">
                  <a:buNone/>
                </a:pPr>
                <a:endParaRPr lang="en-IN" dirty="0"/>
              </a:p>
              <a:p>
                <a:pPr marL="0" indent="0">
                  <a:buNone/>
                </a:pPr>
                <a:r>
                  <a:rPr lang="en-IN" dirty="0"/>
                  <a:t>Dark-shadow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eliminate z using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a14:m>
                <a:endParaRPr lang="en-IN" dirty="0"/>
              </a:p>
              <a:p>
                <a:pPr marL="0" indent="0">
                  <a:buNone/>
                </a:pPr>
                <a14:m>
                  <m:oMath xmlns:m="http://schemas.openxmlformats.org/officeDocument/2006/math">
                    <m:r>
                      <a:rPr lang="en-IN" b="0" i="1" smtClean="0">
                        <a:latin typeface="Cambria Math" panose="02040503050406030204" pitchFamily="18" charset="0"/>
                      </a:rPr>
                      <m:t>12∗</m:t>
                    </m:r>
                    <m:d>
                      <m:dPr>
                        <m:ctrlPr>
                          <a:rPr lang="en-IN" b="0" i="1" smtClean="0">
                            <a:latin typeface="Cambria Math" panose="02040503050406030204" pitchFamily="18" charset="0"/>
                          </a:rPr>
                        </m:ctrlPr>
                      </m:dPr>
                      <m:e>
                        <m:r>
                          <a:rPr lang="en-IN" b="0" i="1" smtClean="0">
                            <a:latin typeface="Cambria Math" panose="02040503050406030204" pitchFamily="18" charset="0"/>
                          </a:rPr>
                          <m:t>9</m:t>
                        </m:r>
                        <m:r>
                          <a:rPr lang="en-IN" b="0" i="1" smtClean="0">
                            <a:latin typeface="Cambria Math" panose="02040503050406030204" pitchFamily="18" charset="0"/>
                          </a:rPr>
                          <m:t>𝑥</m:t>
                        </m:r>
                        <m:r>
                          <a:rPr lang="en-IN" b="0" i="1" smtClean="0">
                            <a:latin typeface="Cambria Math" panose="02040503050406030204" pitchFamily="18" charset="0"/>
                          </a:rPr>
                          <m:t>−7</m:t>
                        </m:r>
                      </m:e>
                    </m:d>
                    <m:r>
                      <a:rPr lang="en-IN" b="0" i="1" smtClean="0">
                        <a:latin typeface="Cambria Math" panose="02040503050406030204" pitchFamily="18" charset="0"/>
                      </a:rPr>
                      <m:t>−8∗</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+2</m:t>
                        </m:r>
                      </m:e>
                    </m:d>
                    <m:r>
                      <a:rPr lang="en-IN" b="0" i="1" smtClean="0">
                        <a:latin typeface="Cambria Math" panose="02040503050406030204" pitchFamily="18" charset="0"/>
                      </a:rPr>
                      <m:t>≥7∗11</m:t>
                    </m:r>
                  </m:oMath>
                </a14:m>
                <a:r>
                  <a:rPr lang="en-IN" dirty="0"/>
                  <a:t>          from (</a:t>
                </a:r>
                <a:r>
                  <a:rPr lang="en-IN" dirty="0" err="1"/>
                  <a:t>i</a:t>
                </a:r>
                <a:r>
                  <a:rPr lang="en-IN" dirty="0"/>
                  <a:t>) and (iii)</a:t>
                </a:r>
              </a:p>
              <a:p>
                <a:pPr marL="0" indent="0">
                  <a:buNone/>
                </a:pPr>
                <a14:m>
                  <m:oMath xmlns:m="http://schemas.openxmlformats.org/officeDocument/2006/math">
                    <m:r>
                      <a:rPr lang="en-IN" b="0" i="1" smtClean="0">
                        <a:latin typeface="Cambria Math" panose="02040503050406030204" pitchFamily="18" charset="0"/>
                      </a:rPr>
                      <m:t>12∗</m:t>
                    </m:r>
                    <m:d>
                      <m:dPr>
                        <m:ctrlPr>
                          <a:rPr lang="en-IN" b="0" i="1" smtClean="0">
                            <a:latin typeface="Cambria Math" panose="02040503050406030204" pitchFamily="18" charset="0"/>
                          </a:rPr>
                        </m:ctrlPr>
                      </m:dPr>
                      <m:e>
                        <m:r>
                          <a:rPr lang="en-IN" b="0" i="1" smtClean="0">
                            <a:latin typeface="Cambria Math" panose="02040503050406030204" pitchFamily="18" charset="0"/>
                          </a:rPr>
                          <m:t>17−4</m:t>
                        </m:r>
                        <m:r>
                          <a:rPr lang="en-IN" b="0" i="1" smtClean="0">
                            <a:latin typeface="Cambria Math" panose="02040503050406030204" pitchFamily="18" charset="0"/>
                          </a:rPr>
                          <m:t>𝑥</m:t>
                        </m:r>
                      </m:e>
                    </m:d>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+2</m:t>
                        </m:r>
                      </m:e>
                    </m:d>
                    <m:r>
                      <a:rPr lang="en-IN" b="0" i="1" smtClean="0">
                        <a:latin typeface="Cambria Math" panose="02040503050406030204" pitchFamily="18" charset="0"/>
                      </a:rPr>
                      <m:t>≥1 ∗11</m:t>
                    </m:r>
                  </m:oMath>
                </a14:m>
                <a:r>
                  <a:rPr lang="en-IN" dirty="0"/>
                  <a:t>       from (ii) and (iii)</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b="-3081"/>
                </a:stretch>
              </a:blipFill>
            </p:spPr>
            <p:txBody>
              <a:bodyPr/>
              <a:lstStyle/>
              <a:p>
                <a:r>
                  <a:rPr lang="en-IN">
                    <a:noFill/>
                  </a:rPr>
                  <a:t> </a:t>
                </a:r>
              </a:p>
            </p:txBody>
          </p:sp>
        </mc:Fallback>
      </mc:AlternateContent>
    </p:spTree>
    <p:extLst>
      <p:ext uri="{BB962C8B-B14F-4D97-AF65-F5344CB8AC3E}">
        <p14:creationId xmlns:p14="http://schemas.microsoft.com/office/powerpoint/2010/main" val="1369709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lnSpcReduction="1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9</m:t>
                    </m:r>
                    <m:r>
                      <m:rPr>
                        <m:nor/>
                      </m:rPr>
                      <a:rPr lang="en-IN" dirty="0" smtClean="0"/>
                      <m:t>x</m:t>
                    </m:r>
                    <m:r>
                      <m:rPr>
                        <m:nor/>
                      </m:rPr>
                      <a:rPr lang="en-IN" dirty="0" smtClean="0"/>
                      <m:t> </m:t>
                    </m:r>
                    <m:r>
                      <a:rPr lang="en-IN" i="1" dirty="0" smtClean="0">
                        <a:latin typeface="Cambria Math" panose="02040503050406030204" pitchFamily="18" charset="0"/>
                      </a:rPr>
                      <m:t>–</m:t>
                    </m:r>
                    <m:r>
                      <m:rPr>
                        <m:nor/>
                      </m:rPr>
                      <a:rPr lang="en-IN" dirty="0" smtClean="0"/>
                      <m:t> 7</m:t>
                    </m:r>
                    <m:r>
                      <m:rPr>
                        <m:nor/>
                      </m:rPr>
                      <a:rPr lang="en-IN" b="0" i="0" dirty="0" smtClean="0"/>
                      <m:t>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2</m:t>
                      </m:r>
                      <m:r>
                        <a:rPr lang="en-IN" sz="2800" i="1" dirty="0" smtClean="0">
                          <a:latin typeface="Cambria Math" panose="02040503050406030204" pitchFamily="18" charset="0"/>
                        </a:rPr>
                        <m:t>𝑦</m:t>
                      </m:r>
                      <m:r>
                        <a:rPr lang="en-IN" sz="2800" i="1" dirty="0" smtClean="0">
                          <a:latin typeface="Cambria Math" panose="02040503050406030204" pitchFamily="18" charset="0"/>
                        </a:rPr>
                        <m:t>≤ 17 – 4</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12</m:t>
                      </m:r>
                      <m:r>
                        <a:rPr lang="en-IN" sz="2800" i="1" dirty="0" smtClean="0">
                          <a:latin typeface="Cambria Math" panose="02040503050406030204" pitchFamily="18" charset="0"/>
                        </a:rPr>
                        <m:t>𝑦</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i="1" dirty="0" smtClean="0">
                          <a:latin typeface="Cambria Math" panose="02040503050406030204" pitchFamily="18" charset="0"/>
                        </a:rPr>
                        <m:t> + 2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dirty="0"/>
              </a:p>
              <a:p>
                <a:pPr marL="0" indent="0">
                  <a:buNone/>
                </a:pPr>
                <a:endParaRPr lang="en-IN" dirty="0"/>
              </a:p>
              <a:p>
                <a:pPr marL="0" indent="0">
                  <a:buNone/>
                </a:pPr>
                <a:r>
                  <a:rPr lang="en-IN" dirty="0"/>
                  <a:t>Constraints after Dark-shadow elimination:</a:t>
                </a:r>
              </a:p>
              <a:p>
                <a:pPr marL="0" indent="0">
                  <a:buNone/>
                </a:pPr>
                <a:r>
                  <a:rPr lang="en-IN" dirty="0"/>
                  <a: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177</m:t>
                        </m:r>
                      </m:num>
                      <m:den>
                        <m:r>
                          <a:rPr lang="en-IN" b="0" i="1" smtClean="0">
                            <a:latin typeface="Cambria Math" panose="02040503050406030204" pitchFamily="18" charset="0"/>
                          </a:rPr>
                          <m:t>100</m:t>
                        </m:r>
                      </m:den>
                    </m:f>
                  </m:oMath>
                </a14:m>
                <a:endParaRPr lang="en-IN" b="0" dirty="0"/>
              </a:p>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189</m:t>
                        </m:r>
                      </m:num>
                      <m:den>
                        <m:r>
                          <a:rPr lang="en-IN" b="0" i="1" smtClean="0">
                            <a:latin typeface="Cambria Math" panose="02040503050406030204" pitchFamily="18" charset="0"/>
                          </a:rPr>
                          <m:t>50</m:t>
                        </m:r>
                      </m:den>
                    </m:f>
                  </m:oMath>
                </a14:m>
                <a:r>
                  <a:rPr lang="en-IN" dirty="0"/>
                  <a:t> </a:t>
                </a:r>
              </a:p>
              <a:p>
                <a:pPr marL="0" indent="0">
                  <a:buNone/>
                </a:pPr>
                <a:r>
                  <a:rPr lang="en-IN" dirty="0"/>
                  <a:t>x = 2 and x = 3 satisfy both constraints; therefore, y has an integer solution.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616429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35BD-FD54-9018-59BB-6083A5BEE6D3}"/>
              </a:ext>
            </a:extLst>
          </p:cNvPr>
          <p:cNvSpPr>
            <a:spLocks noGrp="1"/>
          </p:cNvSpPr>
          <p:nvPr>
            <p:ph type="title"/>
          </p:nvPr>
        </p:nvSpPr>
        <p:spPr/>
        <p:txBody>
          <a:bodyPr/>
          <a:lstStyle/>
          <a:p>
            <a:r>
              <a:rPr lang="en-IN" dirty="0"/>
              <a:t>Example</a:t>
            </a:r>
          </a:p>
        </p:txBody>
      </p:sp>
      <p:graphicFrame>
        <p:nvGraphicFramePr>
          <p:cNvPr id="6" name="Content Placeholder 5">
            <a:extLst>
              <a:ext uri="{FF2B5EF4-FFF2-40B4-BE49-F238E27FC236}">
                <a16:creationId xmlns:a16="http://schemas.microsoft.com/office/drawing/2014/main" id="{528DE0FD-89E6-6451-9462-570FA072F5A3}"/>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663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94D7-F7DF-BBAA-82B4-9FA7538CB2DF}"/>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309B0C-1461-76E7-6599-D1F680C69534}"/>
                  </a:ext>
                </a:extLst>
              </p:cNvPr>
              <p:cNvSpPr>
                <a:spLocks noGrp="1"/>
              </p:cNvSpPr>
              <p:nvPr>
                <p:ph idx="1"/>
              </p:nvPr>
            </p:nvSpPr>
            <p:spPr/>
            <p:txBody>
              <a:bodyPr>
                <a:normAutofit fontScale="925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b="0" i="1" dirty="0" smtClean="0">
                        <a:latin typeface="Cambria Math" panose="02040503050406030204" pitchFamily="18" charset="0"/>
                      </a:rPr>
                      <m:t>≤</m:t>
                    </m:r>
                    <m:r>
                      <m:rPr>
                        <m:nor/>
                      </m:rPr>
                      <a:rPr lang="en-IN" dirty="0" smtClean="0"/>
                      <m:t> </m:t>
                    </m:r>
                    <m:r>
                      <m:rPr>
                        <m:nor/>
                      </m:rPr>
                      <a:rPr lang="en-IN" b="0" i="0" dirty="0" smtClean="0"/>
                      <m:t>3</m:t>
                    </m:r>
                    <m:r>
                      <m:rPr>
                        <m:nor/>
                      </m:rPr>
                      <a:rPr lang="en-IN" dirty="0" smtClean="0"/>
                      <m:t>x</m:t>
                    </m:r>
                    <m:r>
                      <m:rPr>
                        <m:nor/>
                      </m:rPr>
                      <a:rPr lang="en-IN" dirty="0" smtClean="0"/>
                      <m:t> </m:t>
                    </m:r>
                    <m:r>
                      <a:rPr lang="en-IN" b="0" i="1" dirty="0" smtClean="0">
                        <a:latin typeface="Cambria Math" panose="02040503050406030204" pitchFamily="18" charset="0"/>
                      </a:rPr>
                      <m:t>+</m:t>
                    </m:r>
                    <m:r>
                      <m:rPr>
                        <m:nor/>
                      </m:rPr>
                      <a:rPr lang="en-IN" dirty="0" smtClean="0"/>
                      <m:t> </m:t>
                    </m:r>
                    <m:r>
                      <m:rPr>
                        <m:nor/>
                      </m:rPr>
                      <a:rPr lang="en-IN" b="0" i="0" dirty="0" smtClean="0"/>
                      <m:t>9          </m:t>
                    </m:r>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𝑖</m:t>
                    </m:r>
                    <m:r>
                      <a:rPr lang="en-IN" b="0" i="1" dirty="0"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sz="2800" i="1" dirty="0" smtClean="0">
                          <a:latin typeface="Cambria Math" panose="02040503050406030204" pitchFamily="18" charset="0"/>
                        </a:rPr>
                        <m:t>𝑦</m:t>
                      </m:r>
                      <m:r>
                        <a:rPr lang="en-IN" sz="2800" i="1" dirty="0" smtClean="0">
                          <a:latin typeface="Cambria Math" panose="02040503050406030204" pitchFamily="18" charset="0"/>
                        </a:rPr>
                        <m:t>≤ 15 –2</m:t>
                      </m:r>
                      <m:r>
                        <a:rPr lang="en-IN" sz="2800" i="1" dirty="0" smtClean="0">
                          <a:latin typeface="Cambria Math" panose="02040503050406030204" pitchFamily="18" charset="0"/>
                        </a:rPr>
                        <m:t>𝑥</m:t>
                      </m:r>
                      <m:r>
                        <a:rPr lang="en-IN" sz="2800" b="0" i="1" dirty="0" smtClean="0">
                          <a:latin typeface="Cambria Math" panose="02040503050406030204" pitchFamily="18" charset="0"/>
                        </a:rPr>
                        <m:t>                −(</m:t>
                      </m:r>
                      <m:r>
                        <a:rPr lang="en-IN" sz="2800" b="0" i="1" dirty="0" smtClean="0">
                          <a:latin typeface="Cambria Math" panose="02040503050406030204" pitchFamily="18" charset="0"/>
                        </a:rPr>
                        <m:t>𝑖𝑖</m:t>
                      </m:r>
                      <m:r>
                        <a:rPr lang="en-IN" sz="2800" b="0" i="1" dirty="0"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i="1" dirty="0" smtClean="0">
                          <a:latin typeface="Cambria Math" panose="02040503050406030204" pitchFamily="18" charset="0"/>
                        </a:rPr>
                        <m:t>12</m:t>
                      </m:r>
                      <m:r>
                        <a:rPr lang="en-IN" sz="2800" i="1" dirty="0" smtClean="0">
                          <a:latin typeface="Cambria Math" panose="02040503050406030204" pitchFamily="18" charset="0"/>
                        </a:rPr>
                        <m:t>𝑦</m:t>
                      </m:r>
                      <m:r>
                        <a:rPr lang="en-IN" sz="2800" i="1" dirty="0" smtClean="0">
                          <a:latin typeface="Cambria Math" panose="02040503050406030204" pitchFamily="18" charset="0"/>
                        </a:rPr>
                        <m:t>≥ </m:t>
                      </m:r>
                      <m:r>
                        <a:rPr lang="en-IN" sz="2800" i="1" dirty="0" smtClean="0">
                          <a:latin typeface="Cambria Math" panose="02040503050406030204" pitchFamily="18" charset="0"/>
                        </a:rPr>
                        <m:t>𝑥</m:t>
                      </m:r>
                      <m:r>
                        <a:rPr lang="en-IN" sz="2800" i="1" dirty="0" smtClean="0">
                          <a:latin typeface="Cambria Math" panose="02040503050406030204" pitchFamily="18" charset="0"/>
                        </a:rPr>
                        <m:t> +17              −(</m:t>
                      </m:r>
                      <m:r>
                        <a:rPr lang="en-IN" sz="2800" b="0" i="1" dirty="0" smtClean="0">
                          <a:latin typeface="Cambria Math" panose="02040503050406030204" pitchFamily="18" charset="0"/>
                        </a:rPr>
                        <m:t>𝑖𝑖𝑖</m:t>
                      </m:r>
                      <m:r>
                        <a:rPr lang="en-IN" sz="2800" b="0" i="1" dirty="0" smtClean="0">
                          <a:latin typeface="Cambria Math" panose="02040503050406030204" pitchFamily="18" charset="0"/>
                        </a:rPr>
                        <m:t>)</m:t>
                      </m:r>
                    </m:oMath>
                  </m:oMathPara>
                </a14:m>
                <a:endParaRPr lang="en-IN" sz="2800" dirty="0"/>
              </a:p>
              <a:p>
                <a:pPr marL="0" indent="0">
                  <a:buNone/>
                </a:pPr>
                <a:endParaRPr lang="en-IN" dirty="0"/>
              </a:p>
              <a:p>
                <a:pPr marL="0" indent="0">
                  <a:buNone/>
                </a:pPr>
                <a:r>
                  <a:rPr lang="en-IN" sz="2800" dirty="0"/>
                  <a:t>Eliminate y and check if the rest of the constraints have integer solutions.</a:t>
                </a:r>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3</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3</m:t>
                          </m:r>
                          <m:r>
                            <a:rPr lang="en-IN" sz="2800" b="0" i="1" smtClean="0">
                              <a:latin typeface="Cambria Math" panose="02040503050406030204" pitchFamily="18" charset="0"/>
                            </a:rPr>
                            <m:t>𝑥</m:t>
                          </m:r>
                          <m:r>
                            <a:rPr lang="en-IN" sz="2800" b="0" i="1" smtClean="0">
                              <a:latin typeface="Cambria Math" panose="02040503050406030204" pitchFamily="18" charset="0"/>
                            </a:rPr>
                            <m:t>+9</m:t>
                          </m:r>
                        </m:e>
                      </m:d>
                      <m:r>
                        <a:rPr lang="en-IN" sz="2800" b="0" i="1" smtClean="0">
                          <a:latin typeface="Cambria Math" panose="02040503050406030204" pitchFamily="18" charset="0"/>
                        </a:rPr>
                        <m:t>≥2</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+17</m:t>
                          </m:r>
                        </m:e>
                      </m:d>
                      <m:r>
                        <a:rPr lang="en-IN" sz="2800" b="0" i="1" smtClean="0">
                          <a:latin typeface="Cambria Math" panose="02040503050406030204" pitchFamily="18" charset="0"/>
                        </a:rPr>
                        <m:t>              </m:t>
                      </m:r>
                      <m:r>
                        <a:rPr lang="en-IN" sz="2800" b="0" i="1" smtClean="0">
                          <a:latin typeface="Cambria Math" panose="02040503050406030204" pitchFamily="18" charset="0"/>
                        </a:rPr>
                        <m:t>𝑓𝑟𝑜𝑚</m:t>
                      </m:r>
                      <m:r>
                        <a:rPr lang="en-IN" sz="2800" b="0" i="1" smtClean="0">
                          <a:latin typeface="Cambria Math" panose="02040503050406030204" pitchFamily="18" charset="0"/>
                        </a:rPr>
                        <m:t>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𝑖</m:t>
                          </m:r>
                        </m:e>
                      </m:d>
                      <m:r>
                        <a:rPr lang="en-IN" sz="2800" b="0" i="1" smtClean="0">
                          <a:latin typeface="Cambria Math" panose="02040503050406030204" pitchFamily="18" charset="0"/>
                        </a:rPr>
                        <m:t> </m:t>
                      </m:r>
                      <m:r>
                        <a:rPr lang="en-IN" sz="2800" b="0" i="1" smtClean="0">
                          <a:latin typeface="Cambria Math" panose="02040503050406030204" pitchFamily="18" charset="0"/>
                        </a:rPr>
                        <m:t>𝑎𝑛𝑑</m:t>
                      </m:r>
                      <m:r>
                        <a:rPr lang="en-IN" sz="2800" b="0" i="1" smtClean="0">
                          <a:latin typeface="Cambria Math" panose="02040503050406030204" pitchFamily="18" charset="0"/>
                        </a:rPr>
                        <m:t> (</m:t>
                      </m:r>
                      <m:r>
                        <a:rPr lang="en-IN" sz="2800" b="0" i="1" smtClean="0">
                          <a:latin typeface="Cambria Math" panose="02040503050406030204" pitchFamily="18" charset="0"/>
                        </a:rPr>
                        <m:t>𝑖𝑖𝑖</m:t>
                      </m:r>
                      <m:r>
                        <a:rPr lang="en-IN" sz="2800" b="0" i="1" smtClean="0">
                          <a:latin typeface="Cambria Math" panose="02040503050406030204" pitchFamily="18" charset="0"/>
                        </a:rPr>
                        <m:t>)</m:t>
                      </m:r>
                    </m:oMath>
                  </m:oMathPara>
                </a14:m>
                <a:endParaRPr lang="en-IN" sz="2800" dirty="0"/>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≥1</m:t>
                      </m:r>
                    </m:oMath>
                  </m:oMathPara>
                </a14:m>
                <a:endParaRPr lang="en-IN" sz="2800" b="0" dirty="0"/>
              </a:p>
              <a:p>
                <a:pPr marL="0" indent="0">
                  <a:buNone/>
                </a:pPr>
                <a14:m>
                  <m:oMath xmlns:m="http://schemas.openxmlformats.org/officeDocument/2006/math">
                    <m:r>
                      <a:rPr lang="en-IN" i="1">
                        <a:latin typeface="Cambria Math" panose="02040503050406030204" pitchFamily="18" charset="0"/>
                      </a:rPr>
                      <m:t>3</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15−2</m:t>
                        </m:r>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+17</m:t>
                    </m:r>
                  </m:oMath>
                </a14:m>
                <a:r>
                  <a:rPr lang="en-IN" sz="2800" dirty="0"/>
                  <a:t>                 from (ii) and (iii)</a:t>
                </a:r>
              </a:p>
              <a:p>
                <a:pPr marL="0" indent="0">
                  <a:buNone/>
                </a:pPr>
                <a14:m>
                  <m:oMathPara xmlns:m="http://schemas.openxmlformats.org/officeDocument/2006/math">
                    <m:oMathParaPr>
                      <m:jc m:val="left"/>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≤4</m:t>
                      </m:r>
                    </m:oMath>
                  </m:oMathPara>
                </a14:m>
                <a:endParaRPr lang="en-IN" sz="2800" b="0" dirty="0"/>
              </a:p>
              <a:p>
                <a:pPr marL="0" indent="0">
                  <a:buNone/>
                </a:pPr>
                <a:r>
                  <a:rPr lang="en-IN" dirty="0"/>
                  <a:t>Thus, the rest of the formula has integer solutions.</a:t>
                </a:r>
                <a:endParaRPr lang="en-IN" sz="28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3309B0C-1461-76E7-6599-D1F680C6953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479609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m:t>8</m:t>
                    </m:r>
                    <m:r>
                      <m:rPr>
                        <m:nor/>
                      </m:rPr>
                      <a:rPr lang="en-IN" dirty="0"/>
                      <m:t>y</m:t>
                    </m:r>
                    <m:r>
                      <m:rPr>
                        <m:nor/>
                      </m:rPr>
                      <a:rPr lang="en-IN" dirty="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Because the real-shadow has integer solutions, we can check whether the dark-shadow has integer solutions.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51672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91FC-185D-582C-051C-8A5F05E9A87E}"/>
              </a:ext>
            </a:extLst>
          </p:cNvPr>
          <p:cNvSpPr>
            <a:spLocks noGrp="1"/>
          </p:cNvSpPr>
          <p:nvPr>
            <p:ph type="title"/>
          </p:nvPr>
        </p:nvSpPr>
        <p:spPr/>
        <p:txBody>
          <a:bodyPr/>
          <a:lstStyle/>
          <a:p>
            <a:r>
              <a:rPr lang="en-IN" dirty="0"/>
              <a:t>The Omega Test</a:t>
            </a:r>
          </a:p>
        </p:txBody>
      </p:sp>
      <p:sp>
        <p:nvSpPr>
          <p:cNvPr id="3" name="Text Placeholder 2">
            <a:extLst>
              <a:ext uri="{FF2B5EF4-FFF2-40B4-BE49-F238E27FC236}">
                <a16:creationId xmlns:a16="http://schemas.microsoft.com/office/drawing/2014/main" id="{84DBA03B-5002-F754-50F1-C2E346A27BE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37125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m:t>8</m:t>
                    </m:r>
                    <m:r>
                      <m:rPr>
                        <m:nor/>
                      </m:rPr>
                      <a:rPr lang="en-IN" dirty="0"/>
                      <m:t>y</m:t>
                    </m:r>
                    <m:r>
                      <m:rPr>
                        <m:nor/>
                      </m:rPr>
                      <a:rPr lang="en-IN" dirty="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Dark-shadow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eliminate z using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988288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Dark-shadow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eliminate z using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𝛾</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𝛽</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−1</m:t>
                        </m:r>
                      </m:e>
                    </m:d>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−1</m:t>
                        </m:r>
                      </m:e>
                    </m:d>
                  </m:oMath>
                </a14:m>
                <a:endParaRPr lang="en-IN" dirty="0"/>
              </a:p>
              <a:p>
                <a:pPr marL="0" indent="0">
                  <a:buNone/>
                </a:pPr>
                <a14:m>
                  <m:oMath xmlns:m="http://schemas.openxmlformats.org/officeDocument/2006/math">
                    <m:r>
                      <a:rPr lang="en-IN" b="0" i="1" smtClean="0">
                        <a:latin typeface="Cambria Math" panose="02040503050406030204" pitchFamily="18" charset="0"/>
                      </a:rPr>
                      <m:t>12∗</m:t>
                    </m:r>
                    <m:d>
                      <m:dPr>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+9</m:t>
                        </m:r>
                      </m:e>
                    </m:d>
                    <m:r>
                      <a:rPr lang="en-IN" b="0" i="1" smtClean="0">
                        <a:latin typeface="Cambria Math" panose="02040503050406030204" pitchFamily="18" charset="0"/>
                      </a:rPr>
                      <m:t>−8∗</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+17</m:t>
                        </m:r>
                      </m:e>
                    </m:d>
                    <m:r>
                      <a:rPr lang="en-IN" b="0" i="1" smtClean="0">
                        <a:latin typeface="Cambria Math" panose="02040503050406030204" pitchFamily="18" charset="0"/>
                      </a:rPr>
                      <m:t>≥7∗11</m:t>
                    </m:r>
                  </m:oMath>
                </a14:m>
                <a:r>
                  <a:rPr lang="en-IN" dirty="0"/>
                  <a:t>          from (</a:t>
                </a:r>
                <a:r>
                  <a:rPr lang="en-IN" dirty="0" err="1"/>
                  <a:t>i</a:t>
                </a:r>
                <a:r>
                  <a:rPr lang="en-IN" dirty="0"/>
                  <a:t>) and (iii)</a:t>
                </a:r>
              </a:p>
              <a:p>
                <a:pPr marL="0" indent="0">
                  <a:buNone/>
                </a:pPr>
                <a14:m>
                  <m:oMath xmlns:m="http://schemas.openxmlformats.org/officeDocument/2006/math">
                    <m:r>
                      <a:rPr lang="en-IN" b="0" i="1" smtClean="0">
                        <a:latin typeface="Cambria Math" panose="02040503050406030204" pitchFamily="18" charset="0"/>
                      </a:rPr>
                      <m:t>12∗</m:t>
                    </m:r>
                    <m:d>
                      <m:dPr>
                        <m:ctrlPr>
                          <a:rPr lang="en-IN" b="0" i="1" smtClean="0">
                            <a:latin typeface="Cambria Math" panose="02040503050406030204" pitchFamily="18" charset="0"/>
                          </a:rPr>
                        </m:ctrlPr>
                      </m:dPr>
                      <m:e>
                        <m:r>
                          <a:rPr lang="en-IN" b="0" i="1" smtClean="0">
                            <a:latin typeface="Cambria Math" panose="02040503050406030204" pitchFamily="18" charset="0"/>
                          </a:rPr>
                          <m:t>15−2</m:t>
                        </m:r>
                        <m:r>
                          <a:rPr lang="en-IN" b="0" i="1" smtClean="0">
                            <a:latin typeface="Cambria Math" panose="02040503050406030204" pitchFamily="18" charset="0"/>
                          </a:rPr>
                          <m:t>𝑥</m:t>
                        </m:r>
                      </m:e>
                    </m:d>
                    <m:r>
                      <a:rPr lang="en-IN" b="0" i="1" smtClean="0">
                        <a:latin typeface="Cambria Math" panose="02040503050406030204" pitchFamily="18" charset="0"/>
                      </a:rPr>
                      <m:t>−4∗</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+17</m:t>
                        </m:r>
                      </m:e>
                    </m:d>
                    <m:r>
                      <a:rPr lang="en-IN" b="0" i="1" smtClean="0">
                        <a:latin typeface="Cambria Math" panose="02040503050406030204" pitchFamily="18" charset="0"/>
                      </a:rPr>
                      <m:t>≥3 ∗11</m:t>
                    </m:r>
                  </m:oMath>
                </a14:m>
                <a:r>
                  <a:rPr lang="en-IN" dirty="0"/>
                  <a:t>       from (ii) and (iii)</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b="-3081"/>
                </a:stretch>
              </a:blipFill>
            </p:spPr>
            <p:txBody>
              <a:bodyPr/>
              <a:lstStyle/>
              <a:p>
                <a:r>
                  <a:rPr lang="en-IN">
                    <a:noFill/>
                  </a:rPr>
                  <a:t> </a:t>
                </a:r>
              </a:p>
            </p:txBody>
          </p:sp>
        </mc:Fallback>
      </mc:AlternateContent>
    </p:spTree>
    <p:extLst>
      <p:ext uri="{BB962C8B-B14F-4D97-AF65-F5344CB8AC3E}">
        <p14:creationId xmlns:p14="http://schemas.microsoft.com/office/powerpoint/2010/main" val="2730615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Constraints after Dark-shadow elimination:</a:t>
                </a:r>
              </a:p>
              <a:p>
                <a:pPr marL="0" indent="0">
                  <a:buNone/>
                </a:pPr>
                <a:r>
                  <a:rPr lang="en-IN" dirty="0"/>
                  <a:t>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105</m:t>
                        </m:r>
                      </m:num>
                      <m:den>
                        <m:r>
                          <a:rPr lang="en-IN" b="0" i="1" smtClean="0">
                            <a:latin typeface="Cambria Math" panose="02040503050406030204" pitchFamily="18" charset="0"/>
                          </a:rPr>
                          <m:t>28</m:t>
                        </m:r>
                      </m:den>
                    </m:f>
                  </m:oMath>
                </a14:m>
                <a:endParaRPr lang="en-IN" b="0" dirty="0"/>
              </a:p>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79</m:t>
                        </m:r>
                      </m:num>
                      <m:den>
                        <m:r>
                          <a:rPr lang="en-IN" b="0" i="1" smtClean="0">
                            <a:latin typeface="Cambria Math" panose="02040503050406030204" pitchFamily="18" charset="0"/>
                          </a:rPr>
                          <m:t>28</m:t>
                        </m:r>
                      </m:den>
                    </m:f>
                  </m:oMath>
                </a14:m>
                <a:r>
                  <a:rPr lang="en-IN" dirty="0"/>
                  <a:t> </a:t>
                </a:r>
              </a:p>
              <a:p>
                <a:pPr marL="0" indent="0">
                  <a:buNone/>
                </a:pPr>
                <a:r>
                  <a:rPr lang="en-IN" dirty="0"/>
                  <a:t>The above constraints are unsatisfiable.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09154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6B2D-B5F9-29B3-962D-CE994E1DFDD0}"/>
              </a:ext>
            </a:extLst>
          </p:cNvPr>
          <p:cNvSpPr>
            <a:spLocks noGrp="1"/>
          </p:cNvSpPr>
          <p:nvPr>
            <p:ph type="title"/>
          </p:nvPr>
        </p:nvSpPr>
        <p:spPr/>
        <p:txBody>
          <a:bodyPr/>
          <a:lstStyle/>
          <a:p>
            <a:r>
              <a:rPr lang="en-IN" dirty="0"/>
              <a:t>Omega test</a:t>
            </a:r>
          </a:p>
        </p:txBody>
      </p:sp>
      <p:sp>
        <p:nvSpPr>
          <p:cNvPr id="3" name="Content Placeholder 2">
            <a:extLst>
              <a:ext uri="{FF2B5EF4-FFF2-40B4-BE49-F238E27FC236}">
                <a16:creationId xmlns:a16="http://schemas.microsoft.com/office/drawing/2014/main" id="{855D1A2A-BBB8-7968-216B-5924C892BA6D}"/>
              </a:ext>
            </a:extLst>
          </p:cNvPr>
          <p:cNvSpPr>
            <a:spLocks noGrp="1"/>
          </p:cNvSpPr>
          <p:nvPr>
            <p:ph idx="1"/>
          </p:nvPr>
        </p:nvSpPr>
        <p:spPr/>
        <p:txBody>
          <a:bodyPr/>
          <a:lstStyle/>
          <a:p>
            <a:r>
              <a:rPr lang="en-IN" dirty="0"/>
              <a:t>Even though the dark shadow doesn’t have any solution, the Gray shadow might have</a:t>
            </a:r>
          </a:p>
          <a:p>
            <a:pPr marL="0" indent="0">
              <a:buNone/>
            </a:pPr>
            <a:endParaRPr lang="en-IN" dirty="0"/>
          </a:p>
        </p:txBody>
      </p:sp>
    </p:spTree>
    <p:extLst>
      <p:ext uri="{BB962C8B-B14F-4D97-AF65-F5344CB8AC3E}">
        <p14:creationId xmlns:p14="http://schemas.microsoft.com/office/powerpoint/2010/main" val="2910786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Gray-shadow test: </a:t>
                </a:r>
              </a:p>
              <a:p>
                <a:pPr marL="0" indent="0">
                  <a:buNone/>
                </a:pPr>
                <a:r>
                  <a:rPr lang="en-IN" dirty="0"/>
                  <a:t>For each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oMath>
                </a14:m>
                <a:r>
                  <a:rPr lang="en-IN" b="0" i="1" dirty="0">
                    <a:latin typeface="Cambria Math" panose="02040503050406030204" pitchFamily="18" charset="0"/>
                  </a:rPr>
                  <a:t> and </a:t>
                </a:r>
                <a14:m>
                  <m:oMath xmlns:m="http://schemas.openxmlformats.org/officeDocument/2006/math">
                    <m:r>
                      <a:rPr lang="en-IN" b="0" i="1" smtClean="0">
                        <a:latin typeface="Cambria Math" panose="02040503050406030204" pitchFamily="18" charset="0"/>
                      </a:rPr>
                      <m:t>𝑐𝑧</m:t>
                    </m:r>
                    <m:r>
                      <a:rPr lang="en-IN" b="0" i="1" smtClean="0">
                        <a:latin typeface="Cambria Math" panose="02040503050406030204" pitchFamily="18" charset="0"/>
                      </a:rPr>
                      <m:t>≤</m:t>
                    </m:r>
                    <m:r>
                      <a:rPr lang="en-IN" b="0" i="1" smtClean="0">
                        <a:latin typeface="Cambria Math" panose="02040503050406030204" pitchFamily="18" charset="0"/>
                      </a:rPr>
                      <m:t>𝛾</m:t>
                    </m:r>
                  </m:oMath>
                </a14:m>
                <a:endParaRPr lang="en-IN" b="0" i="1" dirty="0">
                  <a:latin typeface="Cambria Math" panose="02040503050406030204" pitchFamily="18" charset="0"/>
                </a:endParaRPr>
              </a:p>
              <a:p>
                <a:pPr marL="0" indent="0">
                  <a:buNone/>
                </a:pPr>
                <a:r>
                  <a:rPr lang="en-IN" dirty="0"/>
                  <a:t>Try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oMath>
                </a14:m>
                <a:r>
                  <a:rPr lang="en-IN" dirty="0"/>
                  <a:t> where </a:t>
                </a:r>
                <a14:m>
                  <m:oMath xmlns:m="http://schemas.openxmlformats.org/officeDocument/2006/math">
                    <m:r>
                      <a:rPr lang="en-IN">
                        <a:latin typeface="Cambria Math" panose="02040503050406030204" pitchFamily="18" charset="0"/>
                      </a:rPr>
                      <m:t>0</m:t>
                    </m:r>
                    <m:r>
                      <a:rPr lang="en-IN" b="0" i="0"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954940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r>
                        <a:rPr lang="en-IN" i="1" dirty="0">
                          <a:latin typeface="Cambria Math" panose="02040503050406030204" pitchFamily="18" charset="0"/>
                        </a:rPr>
                        <m:t>𝑖𝑖𝑖</m:t>
                      </m:r>
                      <m:r>
                        <a:rPr lang="en-IN" i="1" dirty="0">
                          <a:latin typeface="Cambria Math" panose="02040503050406030204" pitchFamily="18" charset="0"/>
                        </a:rPr>
                        <m:t>)</m:t>
                      </m:r>
                    </m:oMath>
                  </m:oMathPara>
                </a14:m>
                <a:endParaRPr lang="en-IN" dirty="0"/>
              </a:p>
              <a:p>
                <a:pPr marL="0" indent="0">
                  <a:buNone/>
                </a:pPr>
                <a:endParaRPr lang="en-IN" dirty="0"/>
              </a:p>
              <a:p>
                <a:pPr marL="0" indent="0">
                  <a:buNone/>
                </a:pPr>
                <a:r>
                  <a:rPr lang="en-IN" dirty="0"/>
                  <a:t>For </a:t>
                </a:r>
                <a14:m>
                  <m:oMath xmlns:m="http://schemas.openxmlformats.org/officeDocument/2006/math">
                    <m:r>
                      <a:rPr lang="en-IN" b="0" i="1" smtClean="0">
                        <a:latin typeface="Cambria Math" panose="02040503050406030204" pitchFamily="18" charset="0"/>
                      </a:rPr>
                      <m:t>12</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+17</m:t>
                    </m:r>
                  </m:oMath>
                </a14:m>
                <a:r>
                  <a:rPr lang="en-IN" dirty="0"/>
                  <a:t>, the possible values of c are 4 and 8. Pick the highest, i.e., 8.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𝑐𝑏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𝑏</m:t>
                        </m:r>
                      </m:num>
                      <m:den>
                        <m:r>
                          <a:rPr lang="en-IN" b="0" i="1" smtClean="0">
                            <a:latin typeface="Cambria Math" panose="02040503050406030204" pitchFamily="18" charset="0"/>
                          </a:rPr>
                          <m:t>𝑐</m:t>
                        </m:r>
                      </m:den>
                    </m:f>
                    <m:r>
                      <a:rPr lang="en-IN" b="0" i="1" smtClean="0">
                        <a:latin typeface="Cambria Math" panose="02040503050406030204" pitchFamily="18" charset="0"/>
                      </a:rPr>
                      <m:t>=9</m:t>
                    </m:r>
                  </m:oMath>
                </a14:m>
                <a:endParaRPr lang="en-IN" dirty="0"/>
              </a:p>
              <a:p>
                <a:pPr marL="0" indent="0">
                  <a:buNone/>
                </a:pPr>
                <a:r>
                  <a:rPr lang="en-IN" dirty="0"/>
                  <a:t>Try </a:t>
                </a:r>
                <a14:m>
                  <m:oMath xmlns:m="http://schemas.openxmlformats.org/officeDocument/2006/math">
                    <m:r>
                      <a:rPr lang="en-IN" b="0" i="1" smtClean="0">
                        <a:latin typeface="Cambria Math" panose="02040503050406030204" pitchFamily="18" charset="0"/>
                      </a:rPr>
                      <m:t>12</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+17</m:t>
                    </m:r>
                  </m:oMath>
                </a14:m>
                <a:r>
                  <a:rPr lang="en-IN" dirty="0"/>
                  <a:t> </a:t>
                </a:r>
                <a14:m>
                  <m:oMath xmlns:m="http://schemas.openxmlformats.org/officeDocument/2006/math">
                    <m:r>
                      <a:rPr lang="en-IN" b="0" i="1" dirty="0" smtClean="0">
                        <a:latin typeface="Cambria Math" panose="02040503050406030204" pitchFamily="18" charset="0"/>
                      </a:rPr>
                      <m:t>∨</m:t>
                    </m:r>
                  </m:oMath>
                </a14:m>
                <a:r>
                  <a:rPr lang="en-IN" dirty="0"/>
                  <a:t> </a:t>
                </a:r>
                <a14:m>
                  <m:oMath xmlns:m="http://schemas.openxmlformats.org/officeDocument/2006/math">
                    <m:r>
                      <a:rPr lang="en-IN" i="1">
                        <a:latin typeface="Cambria Math" panose="02040503050406030204" pitchFamily="18" charset="0"/>
                      </a:rPr>
                      <m:t>12</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+18</m:t>
                    </m:r>
                  </m:oMath>
                </a14:m>
                <a:r>
                  <a:rPr lang="en-IN" dirty="0"/>
                  <a:t> </a:t>
                </a:r>
                <a14:m>
                  <m:oMath xmlns:m="http://schemas.openxmlformats.org/officeDocument/2006/math">
                    <m:r>
                      <a:rPr lang="en-IN" b="0" i="1" dirty="0" smtClean="0">
                        <a:latin typeface="Cambria Math" panose="02040503050406030204" pitchFamily="18" charset="0"/>
                      </a:rPr>
                      <m:t>∨</m:t>
                    </m:r>
                    <m:r>
                      <a:rPr lang="en-IN" i="1">
                        <a:latin typeface="Cambria Math" panose="02040503050406030204" pitchFamily="18" charset="0"/>
                      </a:rPr>
                      <m:t>12</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+19 …∨12</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+26</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5391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92500" lnSpcReduction="2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b="0" i="1" dirty="0" smtClean="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+17              −</m:t>
                      </m:r>
                      <m:d>
                        <m:dPr>
                          <m:ctrlPr>
                            <a:rPr lang="en-IN" i="1" dirty="0">
                              <a:latin typeface="Cambria Math" panose="02040503050406030204" pitchFamily="18" charset="0"/>
                            </a:rPr>
                          </m:ctrlPr>
                        </m:dPr>
                        <m:e>
                          <m:r>
                            <a:rPr lang="en-IN" i="1" dirty="0">
                              <a:latin typeface="Cambria Math" panose="02040503050406030204" pitchFamily="18" charset="0"/>
                            </a:rPr>
                            <m:t>𝑖𝑖𝑖</m:t>
                          </m:r>
                        </m:e>
                      </m:d>
                    </m:oMath>
                  </m:oMathPara>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+17</m:t>
                        </m:r>
                      </m:e>
                    </m:d>
                    <m:r>
                      <a:rPr lang="en-IN" b="0" i="1" smtClean="0">
                        <a:latin typeface="Cambria Math" panose="02040503050406030204" pitchFamily="18" charset="0"/>
                      </a:rPr>
                      <m:t>≤3∗(3</m:t>
                    </m:r>
                    <m:r>
                      <a:rPr lang="en-IN" b="0" i="1" smtClean="0">
                        <a:latin typeface="Cambria Math" panose="02040503050406030204" pitchFamily="18" charset="0"/>
                      </a:rPr>
                      <m:t>𝑥</m:t>
                    </m:r>
                    <m:r>
                      <a:rPr lang="en-IN" b="0" i="1" smtClean="0">
                        <a:latin typeface="Cambria Math" panose="02040503050406030204" pitchFamily="18" charset="0"/>
                      </a:rPr>
                      <m:t>+9)</m:t>
                    </m:r>
                  </m:oMath>
                </a14:m>
                <a:r>
                  <a:rPr lang="en-IN" dirty="0"/>
                  <a:t>                    -- from (</a:t>
                </a:r>
                <a:r>
                  <a:rPr lang="en-IN" dirty="0" err="1"/>
                  <a:t>i</a:t>
                </a:r>
                <a:r>
                  <a:rPr lang="en-IN" dirty="0"/>
                  <a:t>) and (iii)</a:t>
                </a:r>
              </a:p>
              <a:p>
                <a:pPr marL="0" indent="0">
                  <a:buNone/>
                </a:pPr>
                <a14:m>
                  <m:oMath xmlns:m="http://schemas.openxmlformats.org/officeDocument/2006/math">
                    <m:r>
                      <m:rPr>
                        <m:sty m:val="p"/>
                      </m:rPr>
                      <a:rPr lang="en-IN" i="1">
                        <a:latin typeface="Cambria Math" panose="02040503050406030204" pitchFamily="18" charset="0"/>
                      </a:rPr>
                      <m:t>x</m:t>
                    </m:r>
                    <m:r>
                      <a:rPr lang="en-IN" b="0" i="1" smtClean="0">
                        <a:latin typeface="Cambria Math" panose="02040503050406030204" pitchFamily="18" charset="0"/>
                      </a:rPr>
                      <m:t>+17≤3∗(15−2</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≤4</m:t>
                      </m:r>
                    </m:oMath>
                  </m:oMathPara>
                </a14:m>
                <a:endParaRPr lang="en-IN" dirty="0"/>
              </a:p>
              <a:p>
                <a:pPr marL="0" indent="0">
                  <a:buNone/>
                </a:pPr>
                <a:r>
                  <a:rPr lang="en-IN" dirty="0"/>
                  <a:t>We can’t get an integer value for y after substituting all possible integers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+1</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832058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92500" lnSpcReduction="2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b="0" i="1" dirty="0" smtClean="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+18              −</m:t>
                      </m:r>
                      <m:d>
                        <m:dPr>
                          <m:ctrlPr>
                            <a:rPr lang="en-IN" i="1" dirty="0">
                              <a:latin typeface="Cambria Math" panose="02040503050406030204" pitchFamily="18" charset="0"/>
                            </a:rPr>
                          </m:ctrlPr>
                        </m:dPr>
                        <m:e>
                          <m:r>
                            <a:rPr lang="en-IN" i="1" dirty="0">
                              <a:latin typeface="Cambria Math" panose="02040503050406030204" pitchFamily="18" charset="0"/>
                            </a:rPr>
                            <m:t>𝑖𝑖𝑖</m:t>
                          </m:r>
                        </m:e>
                      </m:d>
                    </m:oMath>
                  </m:oMathPara>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+18</m:t>
                        </m:r>
                      </m:e>
                    </m:d>
                    <m:r>
                      <a:rPr lang="en-IN" b="0" i="1" smtClean="0">
                        <a:latin typeface="Cambria Math" panose="02040503050406030204" pitchFamily="18" charset="0"/>
                      </a:rPr>
                      <m:t>≤3∗(3</m:t>
                    </m:r>
                    <m:r>
                      <a:rPr lang="en-IN" b="0" i="1" smtClean="0">
                        <a:latin typeface="Cambria Math" panose="02040503050406030204" pitchFamily="18" charset="0"/>
                      </a:rPr>
                      <m:t>𝑥</m:t>
                    </m:r>
                    <m:r>
                      <a:rPr lang="en-IN" b="0" i="1" smtClean="0">
                        <a:latin typeface="Cambria Math" panose="02040503050406030204" pitchFamily="18" charset="0"/>
                      </a:rPr>
                      <m:t>+9)</m:t>
                    </m:r>
                  </m:oMath>
                </a14:m>
                <a:r>
                  <a:rPr lang="en-IN" dirty="0"/>
                  <a:t>                    -- from (</a:t>
                </a:r>
                <a:r>
                  <a:rPr lang="en-IN" dirty="0" err="1"/>
                  <a:t>i</a:t>
                </a:r>
                <a:r>
                  <a:rPr lang="en-IN" dirty="0"/>
                  <a:t>) and (iii)</a:t>
                </a:r>
              </a:p>
              <a:p>
                <a:pPr marL="0" indent="0">
                  <a:buNone/>
                </a:pPr>
                <a14:m>
                  <m:oMath xmlns:m="http://schemas.openxmlformats.org/officeDocument/2006/math">
                    <m:r>
                      <m:rPr>
                        <m:sty m:val="p"/>
                      </m:rPr>
                      <a:rPr lang="en-IN" i="1">
                        <a:latin typeface="Cambria Math" panose="02040503050406030204" pitchFamily="18" charset="0"/>
                      </a:rPr>
                      <m:t>x</m:t>
                    </m:r>
                    <m:r>
                      <a:rPr lang="en-IN" b="0" i="1" smtClean="0">
                        <a:latin typeface="Cambria Math" panose="02040503050406030204" pitchFamily="18" charset="0"/>
                      </a:rPr>
                      <m:t>+18≤3∗(15−2</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1.2≤</m:t>
                      </m:r>
                      <m:r>
                        <a:rPr lang="en-IN" b="0" i="1" smtClean="0">
                          <a:latin typeface="Cambria Math" panose="02040503050406030204" pitchFamily="18" charset="0"/>
                        </a:rPr>
                        <m:t>𝑥</m:t>
                      </m:r>
                      <m:r>
                        <a:rPr lang="en-IN" b="0" i="1" smtClean="0">
                          <a:latin typeface="Cambria Math" panose="02040503050406030204" pitchFamily="18" charset="0"/>
                        </a:rPr>
                        <m:t>≤3.8</m:t>
                      </m:r>
                    </m:oMath>
                  </m:oMathPara>
                </a14:m>
                <a:endParaRPr lang="en-IN" dirty="0"/>
              </a:p>
              <a:p>
                <a:pPr marL="0" indent="0">
                  <a:buNone/>
                </a:pPr>
                <a:r>
                  <a:rPr lang="en-IN" dirty="0"/>
                  <a:t>We can’t get an integer value for y after substituting all possible integer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+2</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749577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92500" lnSpcReduction="2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b="0" i="1" dirty="0" smtClean="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+19              −</m:t>
                      </m:r>
                      <m:d>
                        <m:dPr>
                          <m:ctrlPr>
                            <a:rPr lang="en-IN" i="1" dirty="0">
                              <a:latin typeface="Cambria Math" panose="02040503050406030204" pitchFamily="18" charset="0"/>
                            </a:rPr>
                          </m:ctrlPr>
                        </m:dPr>
                        <m:e>
                          <m:r>
                            <a:rPr lang="en-IN" i="1" dirty="0">
                              <a:latin typeface="Cambria Math" panose="02040503050406030204" pitchFamily="18" charset="0"/>
                            </a:rPr>
                            <m:t>𝑖𝑖𝑖</m:t>
                          </m:r>
                        </m:e>
                      </m:d>
                    </m:oMath>
                  </m:oMathPara>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+19</m:t>
                        </m:r>
                      </m:e>
                    </m:d>
                    <m:r>
                      <a:rPr lang="en-IN" b="0" i="1" smtClean="0">
                        <a:latin typeface="Cambria Math" panose="02040503050406030204" pitchFamily="18" charset="0"/>
                      </a:rPr>
                      <m:t>≤3∗(3</m:t>
                    </m:r>
                    <m:r>
                      <a:rPr lang="en-IN" b="0" i="1" smtClean="0">
                        <a:latin typeface="Cambria Math" panose="02040503050406030204" pitchFamily="18" charset="0"/>
                      </a:rPr>
                      <m:t>𝑥</m:t>
                    </m:r>
                    <m:r>
                      <a:rPr lang="en-IN" b="0" i="1" smtClean="0">
                        <a:latin typeface="Cambria Math" panose="02040503050406030204" pitchFamily="18" charset="0"/>
                      </a:rPr>
                      <m:t>+9)</m:t>
                    </m:r>
                  </m:oMath>
                </a14:m>
                <a:r>
                  <a:rPr lang="en-IN" dirty="0"/>
                  <a:t>                    -- from (</a:t>
                </a:r>
                <a:r>
                  <a:rPr lang="en-IN" dirty="0" err="1"/>
                  <a:t>i</a:t>
                </a:r>
                <a:r>
                  <a:rPr lang="en-IN" dirty="0"/>
                  <a:t>) and (iii)</a:t>
                </a:r>
              </a:p>
              <a:p>
                <a:pPr marL="0" indent="0">
                  <a:buNone/>
                </a:pPr>
                <a14:m>
                  <m:oMath xmlns:m="http://schemas.openxmlformats.org/officeDocument/2006/math">
                    <m:r>
                      <m:rPr>
                        <m:sty m:val="p"/>
                      </m:rPr>
                      <a:rPr lang="en-IN" i="1">
                        <a:latin typeface="Cambria Math" panose="02040503050406030204" pitchFamily="18" charset="0"/>
                      </a:rPr>
                      <m:t>x</m:t>
                    </m:r>
                    <m:r>
                      <a:rPr lang="en-IN" b="0" i="1" smtClean="0">
                        <a:latin typeface="Cambria Math" panose="02040503050406030204" pitchFamily="18" charset="0"/>
                      </a:rPr>
                      <m:t>+19≤3∗(15−2</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1.5≤</m:t>
                      </m:r>
                      <m:r>
                        <a:rPr lang="en-IN" b="0" i="1" smtClean="0">
                          <a:latin typeface="Cambria Math" panose="02040503050406030204" pitchFamily="18" charset="0"/>
                        </a:rPr>
                        <m:t>𝑥</m:t>
                      </m:r>
                      <m:r>
                        <a:rPr lang="en-IN" b="0" i="1" smtClean="0">
                          <a:latin typeface="Cambria Math" panose="02040503050406030204" pitchFamily="18" charset="0"/>
                        </a:rPr>
                        <m:t>≤3.7</m:t>
                      </m:r>
                    </m:oMath>
                  </m:oMathPara>
                </a14:m>
                <a:endParaRPr lang="en-IN" dirty="0"/>
              </a:p>
              <a:p>
                <a:pPr marL="0" indent="0">
                  <a:buNone/>
                </a:pPr>
                <a:r>
                  <a:rPr lang="en-IN" dirty="0"/>
                  <a:t>We can’t get an integer value for y after substituting all possible integer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+3</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670167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92500" lnSpcReduction="2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b="0" i="1" dirty="0" smtClean="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+20              −</m:t>
                      </m:r>
                      <m:d>
                        <m:dPr>
                          <m:ctrlPr>
                            <a:rPr lang="en-IN" i="1" dirty="0">
                              <a:latin typeface="Cambria Math" panose="02040503050406030204" pitchFamily="18" charset="0"/>
                            </a:rPr>
                          </m:ctrlPr>
                        </m:dPr>
                        <m:e>
                          <m:r>
                            <a:rPr lang="en-IN" i="1" dirty="0">
                              <a:latin typeface="Cambria Math" panose="02040503050406030204" pitchFamily="18" charset="0"/>
                            </a:rPr>
                            <m:t>𝑖𝑖𝑖</m:t>
                          </m:r>
                        </m:e>
                      </m:d>
                    </m:oMath>
                  </m:oMathPara>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+20</m:t>
                        </m:r>
                      </m:e>
                    </m:d>
                    <m:r>
                      <a:rPr lang="en-IN" b="0" i="1" smtClean="0">
                        <a:latin typeface="Cambria Math" panose="02040503050406030204" pitchFamily="18" charset="0"/>
                      </a:rPr>
                      <m:t>≤3∗(3</m:t>
                    </m:r>
                    <m:r>
                      <a:rPr lang="en-IN" b="0" i="1" smtClean="0">
                        <a:latin typeface="Cambria Math" panose="02040503050406030204" pitchFamily="18" charset="0"/>
                      </a:rPr>
                      <m:t>𝑥</m:t>
                    </m:r>
                    <m:r>
                      <a:rPr lang="en-IN" b="0" i="1" smtClean="0">
                        <a:latin typeface="Cambria Math" panose="02040503050406030204" pitchFamily="18" charset="0"/>
                      </a:rPr>
                      <m:t>+9)</m:t>
                    </m:r>
                  </m:oMath>
                </a14:m>
                <a:r>
                  <a:rPr lang="en-IN" dirty="0"/>
                  <a:t>                    -- from (</a:t>
                </a:r>
                <a:r>
                  <a:rPr lang="en-IN" dirty="0" err="1"/>
                  <a:t>i</a:t>
                </a:r>
                <a:r>
                  <a:rPr lang="en-IN" dirty="0"/>
                  <a:t>) and (iii)</a:t>
                </a:r>
              </a:p>
              <a:p>
                <a:pPr marL="0" indent="0">
                  <a:buNone/>
                </a:pPr>
                <a14:m>
                  <m:oMath xmlns:m="http://schemas.openxmlformats.org/officeDocument/2006/math">
                    <m:r>
                      <m:rPr>
                        <m:sty m:val="p"/>
                      </m:rPr>
                      <a:rPr lang="en-IN" i="1">
                        <a:latin typeface="Cambria Math" panose="02040503050406030204" pitchFamily="18" charset="0"/>
                      </a:rPr>
                      <m:t>x</m:t>
                    </m:r>
                    <m:r>
                      <a:rPr lang="en-IN" b="0" i="1" smtClean="0">
                        <a:latin typeface="Cambria Math" panose="02040503050406030204" pitchFamily="18" charset="0"/>
                      </a:rPr>
                      <m:t>+20≤3∗(15−2</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1.8≤</m:t>
                      </m:r>
                      <m:r>
                        <a:rPr lang="en-IN" b="0" i="1" smtClean="0">
                          <a:latin typeface="Cambria Math" panose="02040503050406030204" pitchFamily="18" charset="0"/>
                        </a:rPr>
                        <m:t>𝑥</m:t>
                      </m:r>
                      <m:r>
                        <a:rPr lang="en-IN" b="0" i="1" smtClean="0">
                          <a:latin typeface="Cambria Math" panose="02040503050406030204" pitchFamily="18" charset="0"/>
                        </a:rPr>
                        <m:t>≤3.5</m:t>
                      </m:r>
                    </m:oMath>
                  </m:oMathPara>
                </a14:m>
                <a:endParaRPr lang="en-IN" dirty="0"/>
              </a:p>
              <a:p>
                <a:pPr marL="0" indent="0">
                  <a:buNone/>
                </a:pPr>
                <a:r>
                  <a:rPr lang="en-IN" dirty="0"/>
                  <a:t>We can’t get an integer value for y after substituting all possible integer values of x. Now we will check </a:t>
                </a:r>
                <a14:m>
                  <m:oMath xmlns:m="http://schemas.openxmlformats.org/officeDocument/2006/math">
                    <m:r>
                      <a:rPr lang="en-IN" b="0" i="1" smtClean="0">
                        <a:latin typeface="Cambria Math" panose="02040503050406030204" pitchFamily="18" charset="0"/>
                      </a:rPr>
                      <m:t>𝑏𝑧</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+4</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64243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BD51-994A-7B9B-0DED-008F1821F9CE}"/>
              </a:ext>
            </a:extLst>
          </p:cNvPr>
          <p:cNvSpPr>
            <a:spLocks noGrp="1"/>
          </p:cNvSpPr>
          <p:nvPr>
            <p:ph type="title"/>
          </p:nvPr>
        </p:nvSpPr>
        <p:spPr/>
        <p:txBody>
          <a:bodyPr/>
          <a:lstStyle/>
          <a:p>
            <a:r>
              <a:rPr lang="en-IN" dirty="0"/>
              <a:t>The Omega Test</a:t>
            </a:r>
          </a:p>
        </p:txBody>
      </p:sp>
      <p:sp>
        <p:nvSpPr>
          <p:cNvPr id="3" name="Content Placeholder 2">
            <a:extLst>
              <a:ext uri="{FF2B5EF4-FFF2-40B4-BE49-F238E27FC236}">
                <a16:creationId xmlns:a16="http://schemas.microsoft.com/office/drawing/2014/main" id="{7484F7EB-8B99-D940-D1CF-34242C1EBBED}"/>
              </a:ext>
            </a:extLst>
          </p:cNvPr>
          <p:cNvSpPr>
            <a:spLocks noGrp="1"/>
          </p:cNvSpPr>
          <p:nvPr>
            <p:ph idx="1"/>
          </p:nvPr>
        </p:nvSpPr>
        <p:spPr/>
        <p:txBody>
          <a:bodyPr/>
          <a:lstStyle/>
          <a:p>
            <a:r>
              <a:rPr lang="en-IN" dirty="0"/>
              <a:t>The Omega test is used to check the satisfiability of conjunction of linear constraints over integer variables</a:t>
            </a:r>
          </a:p>
        </p:txBody>
      </p:sp>
    </p:spTree>
    <p:extLst>
      <p:ext uri="{BB962C8B-B14F-4D97-AF65-F5344CB8AC3E}">
        <p14:creationId xmlns:p14="http://schemas.microsoft.com/office/powerpoint/2010/main" val="3667289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0017-E46C-644F-1DF9-3E1911D6F476}"/>
              </a:ext>
            </a:extLst>
          </p:cNvPr>
          <p:cNvSpPr>
            <a:spLocks noGrp="1"/>
          </p:cNvSpPr>
          <p:nvPr>
            <p:ph type="title"/>
          </p:nvPr>
        </p:nvSpPr>
        <p:spPr/>
        <p:txBody>
          <a:bodyPr/>
          <a:lstStyle/>
          <a:p>
            <a:r>
              <a:rPr lang="en-IN" dirty="0"/>
              <a:t>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E9FE99-5DAC-8E77-0340-98CB20712B06}"/>
                  </a:ext>
                </a:extLst>
              </p:cNvPr>
              <p:cNvSpPr>
                <a:spLocks noGrp="1"/>
              </p:cNvSpPr>
              <p:nvPr>
                <p:ph idx="1"/>
              </p:nvPr>
            </p:nvSpPr>
            <p:spPr/>
            <p:txBody>
              <a:bodyPr>
                <a:normAutofit fontScale="92500" lnSpcReduction="20000"/>
              </a:bodyPr>
              <a:lstStyle/>
              <a:p>
                <a:pPr marL="0" indent="0">
                  <a:buNone/>
                </a:pPr>
                <a14:m>
                  <m:oMath xmlns:m="http://schemas.openxmlformats.org/officeDocument/2006/math">
                    <m:r>
                      <m:rPr>
                        <m:nor/>
                      </m:rPr>
                      <a:rPr lang="en-IN" dirty="0" smtClean="0"/>
                      <m:t>8</m:t>
                    </m:r>
                    <m:r>
                      <m:rPr>
                        <m:nor/>
                      </m:rPr>
                      <a:rPr lang="en-IN" dirty="0" smtClean="0"/>
                      <m:t>y</m:t>
                    </m:r>
                    <m:r>
                      <m:rPr>
                        <m:nor/>
                      </m:rPr>
                      <a:rPr lang="en-IN" dirty="0" smtClean="0"/>
                      <m:t> </m:t>
                    </m:r>
                    <m:r>
                      <a:rPr lang="en-IN" i="1" dirty="0">
                        <a:latin typeface="Cambria Math" panose="02040503050406030204" pitchFamily="18" charset="0"/>
                      </a:rPr>
                      <m:t>≤</m:t>
                    </m:r>
                    <m:r>
                      <m:rPr>
                        <m:nor/>
                      </m:rPr>
                      <a:rPr lang="en-IN" dirty="0"/>
                      <m:t> 3</m:t>
                    </m:r>
                    <m:r>
                      <m:rPr>
                        <m:nor/>
                      </m:rPr>
                      <a:rPr lang="en-IN" dirty="0"/>
                      <m:t>x</m:t>
                    </m:r>
                    <m:r>
                      <m:rPr>
                        <m:nor/>
                      </m:rPr>
                      <a:rPr lang="en-IN" dirty="0"/>
                      <m:t> </m:t>
                    </m:r>
                    <m:r>
                      <a:rPr lang="en-IN" i="1" dirty="0">
                        <a:latin typeface="Cambria Math" panose="02040503050406030204" pitchFamily="18" charset="0"/>
                      </a:rPr>
                      <m:t>+</m:t>
                    </m:r>
                    <m:r>
                      <m:rPr>
                        <m:nor/>
                      </m:rPr>
                      <a:rPr lang="en-IN" dirty="0"/>
                      <m:t> 9          </m:t>
                    </m:r>
                  </m:oMath>
                </a14:m>
                <a:r>
                  <a:rPr lang="en-IN" dirty="0"/>
                  <a:t>      </a:t>
                </a:r>
                <a14:m>
                  <m:oMath xmlns:m="http://schemas.openxmlformats.org/officeDocument/2006/math">
                    <m:r>
                      <a:rPr lang="en-IN" i="1" dirty="0">
                        <a:latin typeface="Cambria Math" panose="02040503050406030204" pitchFamily="18" charset="0"/>
                      </a:rPr>
                      <m:t>−(</m:t>
                    </m:r>
                    <m:r>
                      <a:rPr lang="en-IN" i="1" dirty="0">
                        <a:latin typeface="Cambria Math" panose="02040503050406030204" pitchFamily="18" charset="0"/>
                      </a:rPr>
                      <m:t>𝑖</m:t>
                    </m:r>
                    <m:r>
                      <a:rPr lang="en-IN" i="1" dirty="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4</m:t>
                      </m:r>
                      <m:r>
                        <a:rPr lang="en-IN" i="1" dirty="0">
                          <a:latin typeface="Cambria Math" panose="02040503050406030204" pitchFamily="18" charset="0"/>
                        </a:rPr>
                        <m:t>𝑦</m:t>
                      </m:r>
                      <m:r>
                        <a:rPr lang="en-IN" i="1" dirty="0">
                          <a:latin typeface="Cambria Math" panose="02040503050406030204" pitchFamily="18" charset="0"/>
                        </a:rPr>
                        <m:t>≤ 15 –2</m:t>
                      </m:r>
                      <m:r>
                        <a:rPr lang="en-IN" i="1" dirty="0">
                          <a:latin typeface="Cambria Math" panose="02040503050406030204" pitchFamily="18" charset="0"/>
                        </a:rPr>
                        <m:t>𝑥</m:t>
                      </m:r>
                      <m:r>
                        <a:rPr lang="en-IN" i="1" dirty="0">
                          <a:latin typeface="Cambria Math" panose="02040503050406030204" pitchFamily="18" charset="0"/>
                        </a:rPr>
                        <m:t>                −(</m:t>
                      </m:r>
                      <m:r>
                        <a:rPr lang="en-IN" i="1" dirty="0">
                          <a:latin typeface="Cambria Math" panose="02040503050406030204" pitchFamily="18" charset="0"/>
                        </a:rPr>
                        <m:t>𝑖𝑖</m:t>
                      </m:r>
                      <m:r>
                        <a:rPr lang="en-IN" i="1" dirty="0">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dirty="0">
                          <a:latin typeface="Cambria Math" panose="02040503050406030204" pitchFamily="18" charset="0"/>
                        </a:rPr>
                        <m:t>12</m:t>
                      </m:r>
                      <m:r>
                        <a:rPr lang="en-IN" i="1" dirty="0">
                          <a:latin typeface="Cambria Math" panose="02040503050406030204" pitchFamily="18" charset="0"/>
                        </a:rPr>
                        <m:t>𝑦</m:t>
                      </m:r>
                      <m:r>
                        <a:rPr lang="en-IN" b="0" i="1" dirty="0" smtClean="0">
                          <a:latin typeface="Cambria Math" panose="02040503050406030204" pitchFamily="18" charset="0"/>
                        </a:rPr>
                        <m:t>=</m:t>
                      </m:r>
                      <m:r>
                        <a:rPr lang="en-IN" i="1" dirty="0">
                          <a:latin typeface="Cambria Math" panose="02040503050406030204" pitchFamily="18" charset="0"/>
                        </a:rPr>
                        <m:t> </m:t>
                      </m:r>
                      <m:r>
                        <a:rPr lang="en-IN" i="1" dirty="0">
                          <a:latin typeface="Cambria Math" panose="02040503050406030204" pitchFamily="18" charset="0"/>
                        </a:rPr>
                        <m:t>𝑥</m:t>
                      </m:r>
                      <m:r>
                        <a:rPr lang="en-IN" i="1" dirty="0">
                          <a:latin typeface="Cambria Math" panose="02040503050406030204" pitchFamily="18" charset="0"/>
                        </a:rPr>
                        <m:t> +21              −</m:t>
                      </m:r>
                      <m:d>
                        <m:dPr>
                          <m:ctrlPr>
                            <a:rPr lang="en-IN" i="1" dirty="0">
                              <a:latin typeface="Cambria Math" panose="02040503050406030204" pitchFamily="18" charset="0"/>
                            </a:rPr>
                          </m:ctrlPr>
                        </m:dPr>
                        <m:e>
                          <m:r>
                            <a:rPr lang="en-IN" i="1" dirty="0">
                              <a:latin typeface="Cambria Math" panose="02040503050406030204" pitchFamily="18" charset="0"/>
                            </a:rPr>
                            <m:t>𝑖𝑖𝑖</m:t>
                          </m:r>
                        </m:e>
                      </m:d>
                    </m:oMath>
                  </m:oMathPara>
                </a14:m>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+21</m:t>
                        </m:r>
                      </m:e>
                    </m:d>
                    <m:r>
                      <a:rPr lang="en-IN" b="0" i="1" smtClean="0">
                        <a:latin typeface="Cambria Math" panose="02040503050406030204" pitchFamily="18" charset="0"/>
                      </a:rPr>
                      <m:t>≤3∗(3</m:t>
                    </m:r>
                    <m:r>
                      <a:rPr lang="en-IN" b="0" i="1" smtClean="0">
                        <a:latin typeface="Cambria Math" panose="02040503050406030204" pitchFamily="18" charset="0"/>
                      </a:rPr>
                      <m:t>𝑥</m:t>
                    </m:r>
                    <m:r>
                      <a:rPr lang="en-IN" b="0" i="1" smtClean="0">
                        <a:latin typeface="Cambria Math" panose="02040503050406030204" pitchFamily="18" charset="0"/>
                      </a:rPr>
                      <m:t>+9)</m:t>
                    </m:r>
                  </m:oMath>
                </a14:m>
                <a:r>
                  <a:rPr lang="en-IN" dirty="0"/>
                  <a:t>                    -- from (</a:t>
                </a:r>
                <a:r>
                  <a:rPr lang="en-IN" dirty="0" err="1"/>
                  <a:t>i</a:t>
                </a:r>
                <a:r>
                  <a:rPr lang="en-IN" dirty="0"/>
                  <a:t>) and (iii)</a:t>
                </a:r>
              </a:p>
              <a:p>
                <a:pPr marL="0" indent="0">
                  <a:buNone/>
                </a:pPr>
                <a14:m>
                  <m:oMath xmlns:m="http://schemas.openxmlformats.org/officeDocument/2006/math">
                    <m:r>
                      <m:rPr>
                        <m:sty m:val="p"/>
                      </m:rPr>
                      <a:rPr lang="en-IN" i="1">
                        <a:latin typeface="Cambria Math" panose="02040503050406030204" pitchFamily="18" charset="0"/>
                      </a:rPr>
                      <m:t>x</m:t>
                    </m:r>
                    <m:r>
                      <a:rPr lang="en-IN" b="0" i="1" smtClean="0">
                        <a:latin typeface="Cambria Math" panose="02040503050406030204" pitchFamily="18" charset="0"/>
                      </a:rPr>
                      <m:t>+21≤3∗(15−2</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 from (ii) and (iii)</a:t>
                </a:r>
              </a:p>
              <a:p>
                <a:pPr marL="0" indent="0">
                  <a:buNone/>
                </a:pPr>
                <a:r>
                  <a:rPr lang="en-IN" dirty="0"/>
                  <a:t>--------------------------------------------------------</a:t>
                </a:r>
              </a:p>
              <a:p>
                <a:pPr marL="0" indent="0">
                  <a:buNone/>
                </a:pPr>
                <a:r>
                  <a:rPr lang="en-IN" dirty="0"/>
                  <a:t>which simplifies to</a:t>
                </a:r>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2</m:t>
                      </m:r>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≤3.4</m:t>
                      </m:r>
                    </m:oMath>
                  </m:oMathPara>
                </a14:m>
                <a:endParaRPr lang="en-IN" dirty="0"/>
              </a:p>
              <a:p>
                <a:pPr marL="0" indent="0">
                  <a:buNone/>
                </a:pPr>
                <a:r>
                  <a:rPr lang="en-IN" dirty="0"/>
                  <a:t>After substituting x = 3 in equation (iii), we get y = 2. Therefore, (x, y) = (3, 2) is an integer solution.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9E9FE99-5DAC-8E77-0340-98CB20712B06}"/>
                  </a:ext>
                </a:extLst>
              </p:cNvPr>
              <p:cNvSpPr>
                <a:spLocks noGrp="1" noRot="1" noChangeAspect="1" noMove="1" noResize="1" noEditPoints="1" noAdjustHandles="1" noChangeArrowheads="1" noChangeShapeType="1" noTextEdit="1"/>
              </p:cNvSpPr>
              <p:nvPr>
                <p:ph idx="1"/>
              </p:nvPr>
            </p:nvSpPr>
            <p:spPr>
              <a:blipFill>
                <a:blip r:embed="rId2"/>
                <a:stretch>
                  <a:fillRect l="-1043" r="-232"/>
                </a:stretch>
              </a:blipFill>
            </p:spPr>
            <p:txBody>
              <a:bodyPr/>
              <a:lstStyle/>
              <a:p>
                <a:r>
                  <a:rPr lang="en-IN">
                    <a:noFill/>
                  </a:rPr>
                  <a:t> </a:t>
                </a:r>
              </a:p>
            </p:txBody>
          </p:sp>
        </mc:Fallback>
      </mc:AlternateContent>
    </p:spTree>
    <p:extLst>
      <p:ext uri="{BB962C8B-B14F-4D97-AF65-F5344CB8AC3E}">
        <p14:creationId xmlns:p14="http://schemas.microsoft.com/office/powerpoint/2010/main" val="1205095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35BD-FD54-9018-59BB-6083A5BEE6D3}"/>
              </a:ext>
            </a:extLst>
          </p:cNvPr>
          <p:cNvSpPr>
            <a:spLocks noGrp="1"/>
          </p:cNvSpPr>
          <p:nvPr>
            <p:ph type="title"/>
          </p:nvPr>
        </p:nvSpPr>
        <p:spPr/>
        <p:txBody>
          <a:bodyPr/>
          <a:lstStyle/>
          <a:p>
            <a:r>
              <a:rPr lang="en-IN" dirty="0"/>
              <a:t>Omega test</a:t>
            </a:r>
          </a:p>
        </p:txBody>
      </p:sp>
      <p:graphicFrame>
        <p:nvGraphicFramePr>
          <p:cNvPr id="6" name="Content Placeholder 5">
            <a:extLst>
              <a:ext uri="{FF2B5EF4-FFF2-40B4-BE49-F238E27FC236}">
                <a16:creationId xmlns:a16="http://schemas.microsoft.com/office/drawing/2014/main" id="{528DE0FD-89E6-6451-9462-570FA072F5A3}"/>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638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6E6-E770-9343-9EFF-5D8D709942DF}"/>
              </a:ext>
            </a:extLst>
          </p:cNvPr>
          <p:cNvSpPr>
            <a:spLocks noGrp="1"/>
          </p:cNvSpPr>
          <p:nvPr>
            <p:ph type="title"/>
          </p:nvPr>
        </p:nvSpPr>
        <p:spPr/>
        <p:txBody>
          <a:bodyPr/>
          <a:lstStyle/>
          <a:p>
            <a:r>
              <a:rPr lang="en-IN" dirty="0"/>
              <a:t>The Omega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DE49AF-3D39-88B7-E9D8-4A381C1C8CF5}"/>
                  </a:ext>
                </a:extLst>
              </p:cNvPr>
              <p:cNvSpPr>
                <a:spLocks noGrp="1"/>
              </p:cNvSpPr>
              <p:nvPr>
                <p:ph idx="1"/>
              </p:nvPr>
            </p:nvSpPr>
            <p:spPr/>
            <p:txBody>
              <a:bodyPr>
                <a:normAutofit fontScale="92500"/>
              </a:bodyPr>
              <a:lstStyle/>
              <a:p>
                <a:r>
                  <a:rPr lang="en-IN" dirty="0"/>
                  <a:t>The constraints are in the form</a:t>
                </a:r>
              </a:p>
              <a:p>
                <a:pPr marL="0" indent="0">
                  <a:buNone/>
                </a:pPr>
                <a14:m>
                  <m:oMathPara xmlns:m="http://schemas.openxmlformats.org/officeDocument/2006/math">
                    <m:oMathParaPr>
                      <m:jc m:val="centerGroup"/>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nary>
                      <m:r>
                        <a:rPr lang="en-IN" b="0" i="1" smtClean="0">
                          <a:latin typeface="Cambria Math" panose="02040503050406030204" pitchFamily="18" charset="0"/>
                        </a:rPr>
                        <m:t> =</m:t>
                      </m:r>
                      <m:r>
                        <a:rPr lang="en-IN" b="0" i="1" smtClean="0">
                          <a:latin typeface="Cambria Math" panose="02040503050406030204" pitchFamily="18" charset="0"/>
                        </a:rPr>
                        <m:t>𝑏</m:t>
                      </m:r>
                    </m:oMath>
                  </m:oMathPara>
                </a14:m>
                <a:endParaRPr lang="en-IN" b="0" dirty="0"/>
              </a:p>
              <a:p>
                <a:pPr marL="0" indent="0">
                  <a:buNone/>
                </a:pPr>
                <a:endParaRPr lang="en-IN" dirty="0"/>
              </a:p>
              <a:p>
                <a:pPr marL="0" indent="0">
                  <a:buNone/>
                </a:pPr>
                <a:r>
                  <a:rPr lang="en-IN" dirty="0"/>
                  <a:t>and</a:t>
                </a:r>
              </a:p>
              <a:p>
                <a:pPr marL="0" indent="0">
                  <a:buNone/>
                </a:pPr>
                <a14:m>
                  <m:oMathPara xmlns:m="http://schemas.openxmlformats.org/officeDocument/2006/math">
                    <m:oMathParaPr>
                      <m:jc m:val="centerGroup"/>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𝑛</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nary>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dirty="0"/>
              </a:p>
              <a:p>
                <a:pPr marL="0" indent="0">
                  <a:buNone/>
                </a:pPr>
                <a:endParaRPr lang="en-IN" dirty="0"/>
              </a:p>
              <a:p>
                <a:pPr marL="0" indent="0">
                  <a:buNone/>
                </a:pPr>
                <a:r>
                  <a:rPr lang="en-IN" dirty="0"/>
                  <a:t>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𝑏</m:t>
                    </m:r>
                  </m:oMath>
                </a14:m>
                <a:r>
                  <a:rPr lang="en-IN" dirty="0"/>
                  <a:t> are integers.</a:t>
                </a:r>
              </a:p>
            </p:txBody>
          </p:sp>
        </mc:Choice>
        <mc:Fallback xmlns="">
          <p:sp>
            <p:nvSpPr>
              <p:cNvPr id="3" name="Content Placeholder 2">
                <a:extLst>
                  <a:ext uri="{FF2B5EF4-FFF2-40B4-BE49-F238E27FC236}">
                    <a16:creationId xmlns:a16="http://schemas.microsoft.com/office/drawing/2014/main" id="{94DE49AF-3D39-88B7-E9D8-4A381C1C8CF5}"/>
                  </a:ext>
                </a:extLst>
              </p:cNvPr>
              <p:cNvSpPr>
                <a:spLocks noGrp="1" noRot="1" noChangeAspect="1" noMove="1" noResize="1" noEditPoints="1" noAdjustHandles="1" noChangeArrowheads="1" noChangeShapeType="1" noTextEdit="1"/>
              </p:cNvSpPr>
              <p:nvPr>
                <p:ph idx="1"/>
              </p:nvPr>
            </p:nvSpPr>
            <p:spPr>
              <a:blipFill>
                <a:blip r:embed="rId2"/>
                <a:stretch>
                  <a:fillRect l="-1043" t="-2101" b="-3221"/>
                </a:stretch>
              </a:blipFill>
            </p:spPr>
            <p:txBody>
              <a:bodyPr/>
              <a:lstStyle/>
              <a:p>
                <a:r>
                  <a:rPr lang="en-IN">
                    <a:noFill/>
                  </a:rPr>
                  <a:t> </a:t>
                </a:r>
              </a:p>
            </p:txBody>
          </p:sp>
        </mc:Fallback>
      </mc:AlternateContent>
    </p:spTree>
    <p:extLst>
      <p:ext uri="{BB962C8B-B14F-4D97-AF65-F5344CB8AC3E}">
        <p14:creationId xmlns:p14="http://schemas.microsoft.com/office/powerpoint/2010/main" val="312139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D3A-9348-1CC9-A386-A088ED5EB8C7}"/>
              </a:ext>
            </a:extLst>
          </p:cNvPr>
          <p:cNvSpPr>
            <a:spLocks noGrp="1"/>
          </p:cNvSpPr>
          <p:nvPr>
            <p:ph type="title"/>
          </p:nvPr>
        </p:nvSpPr>
        <p:spPr/>
        <p:txBody>
          <a:bodyPr/>
          <a:lstStyle/>
          <a:p>
            <a:r>
              <a:rPr lang="en-IN" dirty="0"/>
              <a:t>Simplification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C1B6F-EEF7-9106-ECDB-80369944B3BE}"/>
                  </a:ext>
                </a:extLst>
              </p:cNvPr>
              <p:cNvSpPr>
                <a:spLocks noGrp="1"/>
              </p:cNvSpPr>
              <p:nvPr>
                <p:ph idx="1"/>
              </p:nvPr>
            </p:nvSpPr>
            <p:spPr/>
            <p:txBody>
              <a:bodyPr/>
              <a:lstStyle/>
              <a:p>
                <a:r>
                  <a:rPr lang="en-IN" dirty="0"/>
                  <a:t>For each constraint in the form</a:t>
                </a:r>
              </a:p>
              <a:p>
                <a:endParaRPr lang="en-IN" dirty="0"/>
              </a:p>
              <a:p>
                <a:pPr marL="0" indent="0">
                  <a:buNone/>
                </a:pPr>
                <a14:m>
                  <m:oMathPara xmlns:m="http://schemas.openxmlformats.org/officeDocument/2006/math">
                    <m:oMathParaPr>
                      <m:jc m:val="centerGroup"/>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nary>
                    </m:oMath>
                  </m:oMathPara>
                </a14:m>
                <a:endParaRPr lang="en-IN" dirty="0"/>
              </a:p>
              <a:p>
                <a:pPr marL="0" indent="0">
                  <a:buNone/>
                </a:pPr>
                <a:r>
                  <a:rPr lang="en-IN" dirty="0"/>
                  <a:t>and </a:t>
                </a:r>
                <a14:m>
                  <m:oMath xmlns:m="http://schemas.openxmlformats.org/officeDocument/2006/math">
                    <m:r>
                      <a:rPr lang="en-IN" b="0" i="1" smtClean="0">
                        <a:latin typeface="Cambria Math" panose="02040503050406030204" pitchFamily="18" charset="0"/>
                      </a:rPr>
                      <m:t>𝑔</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gcd</m:t>
                        </m:r>
                      </m:fName>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e>
                        </m:d>
                      </m:e>
                    </m:func>
                  </m:oMath>
                </a14:m>
                <a:endParaRPr lang="en-IN" dirty="0"/>
              </a:p>
              <a:p>
                <a:pPr marL="0" indent="0">
                  <a:buNone/>
                </a:pPr>
                <a:r>
                  <a:rPr lang="en-IN" dirty="0">
                    <a:latin typeface="Cambria Math" panose="02040503050406030204" pitchFamily="18" charset="0"/>
                  </a:rPr>
                  <a:t>Rewrite the constraint as: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num>
                          <m:den>
                            <m:r>
                              <a:rPr lang="en-IN" b="0" i="1" smtClean="0">
                                <a:latin typeface="Cambria Math" panose="02040503050406030204" pitchFamily="18" charset="0"/>
                              </a:rPr>
                              <m:t>𝑔</m:t>
                            </m:r>
                          </m:den>
                        </m:f>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oMath>
                </a14:m>
                <a:r>
                  <a:rPr lang="en-IN" b="0" dirty="0">
                    <a:latin typeface="Cambria Math" panose="02040503050406030204" pitchFamily="18" charset="0"/>
                  </a:rPr>
                  <a:t> </a:t>
                </a:r>
                <a14:m>
                  <m:oMath xmlns:m="http://schemas.openxmlformats.org/officeDocument/2006/math">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𝑏</m:t>
                        </m:r>
                      </m:num>
                      <m:den>
                        <m:r>
                          <a:rPr lang="en-IN" b="0" i="1" dirty="0" smtClean="0">
                            <a:latin typeface="Cambria Math" panose="02040503050406030204" pitchFamily="18" charset="0"/>
                          </a:rPr>
                          <m:t>𝑔</m:t>
                        </m:r>
                      </m:den>
                    </m:f>
                  </m:oMath>
                </a14:m>
                <a:endParaRPr lang="en-IN" b="0" dirty="0">
                  <a:latin typeface="Cambria Math" panose="02040503050406030204" pitchFamily="18" charset="0"/>
                </a:endParaRPr>
              </a:p>
              <a:p>
                <a:pPr marL="0" indent="0">
                  <a:buNone/>
                </a:pPr>
                <a:r>
                  <a:rPr lang="en-IN" dirty="0">
                    <a:latin typeface="Cambria Math" panose="02040503050406030204" pitchFamily="18" charset="0"/>
                  </a:rPr>
                  <a:t>If b is not </a:t>
                </a:r>
                <a:r>
                  <a:rPr lang="en-IN" b="0" dirty="0">
                    <a:latin typeface="Cambria Math" panose="02040503050406030204" pitchFamily="18" charset="0"/>
                  </a:rPr>
                  <a:t>divisible by g, the constraints are unsatisfiable.</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oMath>
                  </m:oMathPara>
                </a14:m>
                <a:endParaRPr lang="en-IN" dirty="0"/>
              </a:p>
            </p:txBody>
          </p:sp>
        </mc:Choice>
        <mc:Fallback xmlns="">
          <p:sp>
            <p:nvSpPr>
              <p:cNvPr id="3" name="Content Placeholder 2">
                <a:extLst>
                  <a:ext uri="{FF2B5EF4-FFF2-40B4-BE49-F238E27FC236}">
                    <a16:creationId xmlns:a16="http://schemas.microsoft.com/office/drawing/2014/main" id="{7BCC1B6F-EEF7-9106-ECDB-80369944B3B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95777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24E9-8B20-2073-6D1E-1FF5603A7365}"/>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55696-001F-716E-38CE-693A6912241A}"/>
                  </a:ext>
                </a:extLst>
              </p:cNvPr>
              <p:cNvSpPr>
                <a:spLocks noGrp="1"/>
              </p:cNvSpPr>
              <p:nvPr>
                <p:ph idx="1"/>
              </p:nvPr>
            </p:nvSpPr>
            <p:spPr/>
            <p:txBody>
              <a:bodyPr/>
              <a:lstStyle/>
              <a:p>
                <a:r>
                  <a:rPr lang="en-IN" dirty="0"/>
                  <a:t>Is </a:t>
                </a: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=2</m:t>
                    </m:r>
                  </m:oMath>
                </a14:m>
                <a:r>
                  <a:rPr lang="en-IN" dirty="0"/>
                  <a:t> satisfiable?</a:t>
                </a:r>
              </a:p>
            </p:txBody>
          </p:sp>
        </mc:Choice>
        <mc:Fallback xmlns="">
          <p:sp>
            <p:nvSpPr>
              <p:cNvPr id="3" name="Content Placeholder 2">
                <a:extLst>
                  <a:ext uri="{FF2B5EF4-FFF2-40B4-BE49-F238E27FC236}">
                    <a16:creationId xmlns:a16="http://schemas.microsoft.com/office/drawing/2014/main" id="{94155696-001F-716E-38CE-693A6912241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31395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D3A-9348-1CC9-A386-A088ED5EB8C7}"/>
              </a:ext>
            </a:extLst>
          </p:cNvPr>
          <p:cNvSpPr>
            <a:spLocks noGrp="1"/>
          </p:cNvSpPr>
          <p:nvPr>
            <p:ph type="title"/>
          </p:nvPr>
        </p:nvSpPr>
        <p:spPr/>
        <p:txBody>
          <a:bodyPr/>
          <a:lstStyle/>
          <a:p>
            <a:r>
              <a:rPr lang="en-IN" dirty="0"/>
              <a:t>Simplification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C1B6F-EEF7-9106-ECDB-80369944B3BE}"/>
                  </a:ext>
                </a:extLst>
              </p:cNvPr>
              <p:cNvSpPr>
                <a:spLocks noGrp="1"/>
              </p:cNvSpPr>
              <p:nvPr>
                <p:ph idx="1"/>
              </p:nvPr>
            </p:nvSpPr>
            <p:spPr/>
            <p:txBody>
              <a:bodyPr/>
              <a:lstStyle/>
              <a:p>
                <a:r>
                  <a:rPr lang="en-IN" dirty="0"/>
                  <a:t>For each constraint in the form</a:t>
                </a:r>
              </a:p>
              <a:p>
                <a:endParaRPr lang="en-IN" dirty="0"/>
              </a:p>
              <a:p>
                <a:pPr marL="0" indent="0">
                  <a:buNone/>
                </a:pPr>
                <a14:m>
                  <m:oMathPara xmlns:m="http://schemas.openxmlformats.org/officeDocument/2006/math">
                    <m:oMathParaPr>
                      <m:jc m:val="centerGroup"/>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𝑏</m:t>
                          </m:r>
                        </m:e>
                      </m:nary>
                    </m:oMath>
                  </m:oMathPara>
                </a14:m>
                <a:endParaRPr lang="en-IN" dirty="0"/>
              </a:p>
              <a:p>
                <a:pPr marL="0" indent="0">
                  <a:buNone/>
                </a:pPr>
                <a:r>
                  <a:rPr lang="en-IN" dirty="0"/>
                  <a:t>and </a:t>
                </a:r>
                <a14:m>
                  <m:oMath xmlns:m="http://schemas.openxmlformats.org/officeDocument/2006/math">
                    <m:r>
                      <a:rPr lang="en-IN" b="0" i="1" smtClean="0">
                        <a:latin typeface="Cambria Math" panose="02040503050406030204" pitchFamily="18" charset="0"/>
                      </a:rPr>
                      <m:t>𝑔</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gcd</m:t>
                        </m:r>
                      </m:fName>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e>
                        </m:d>
                      </m:e>
                    </m:func>
                  </m:oMath>
                </a14:m>
                <a:endParaRPr lang="en-IN" dirty="0"/>
              </a:p>
              <a:p>
                <a:pPr marL="0" indent="0">
                  <a:buNone/>
                </a:pPr>
                <a:r>
                  <a:rPr lang="en-IN" dirty="0">
                    <a:latin typeface="Cambria Math" panose="02040503050406030204" pitchFamily="18" charset="0"/>
                  </a:rPr>
                  <a:t>Rewrite the constraint as: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num>
                          <m:den>
                            <m:r>
                              <a:rPr lang="en-IN" b="0" i="1" smtClean="0">
                                <a:latin typeface="Cambria Math" panose="02040503050406030204" pitchFamily="18" charset="0"/>
                              </a:rPr>
                              <m:t>𝑔</m:t>
                            </m:r>
                          </m:den>
                        </m:f>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oMath>
                </a14:m>
                <a:r>
                  <a:rPr lang="en-IN" b="0" dirty="0">
                    <a:latin typeface="Cambria Math" panose="02040503050406030204" pitchFamily="18" charset="0"/>
                  </a:rPr>
                  <a:t> </a:t>
                </a:r>
                <a14:m>
                  <m:oMath xmlns:m="http://schemas.openxmlformats.org/officeDocument/2006/math">
                    <m:d>
                      <m:dPr>
                        <m:begChr m:val="⌊"/>
                        <m:endChr m:val="⌋"/>
                        <m:ctrlPr>
                          <a:rPr lang="en-IN" b="0" i="1" dirty="0" smtClean="0">
                            <a:latin typeface="Cambria Math" panose="02040503050406030204" pitchFamily="18" charset="0"/>
                          </a:rPr>
                        </m:ctrlPr>
                      </m:dPr>
                      <m:e>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𝑏</m:t>
                            </m:r>
                          </m:num>
                          <m:den>
                            <m:r>
                              <a:rPr lang="en-IN" b="0" i="1" dirty="0" smtClean="0">
                                <a:latin typeface="Cambria Math" panose="02040503050406030204" pitchFamily="18" charset="0"/>
                              </a:rPr>
                              <m:t>𝑔</m:t>
                            </m:r>
                          </m:den>
                        </m:f>
                      </m:e>
                    </m:d>
                  </m:oMath>
                </a14:m>
                <a:endParaRPr lang="en-IN" dirty="0"/>
              </a:p>
            </p:txBody>
          </p:sp>
        </mc:Choice>
        <mc:Fallback xmlns="">
          <p:sp>
            <p:nvSpPr>
              <p:cNvPr id="3" name="Content Placeholder 2">
                <a:extLst>
                  <a:ext uri="{FF2B5EF4-FFF2-40B4-BE49-F238E27FC236}">
                    <a16:creationId xmlns:a16="http://schemas.microsoft.com/office/drawing/2014/main" id="{7BCC1B6F-EEF7-9106-ECDB-80369944B3B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55074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24E9-8B20-2073-6D1E-1FF5603A7365}"/>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55696-001F-716E-38CE-693A6912241A}"/>
                  </a:ext>
                </a:extLst>
              </p:cNvPr>
              <p:cNvSpPr>
                <a:spLocks noGrp="1"/>
              </p:cNvSpPr>
              <p:nvPr>
                <p:ph idx="1"/>
              </p:nvPr>
            </p:nvSpPr>
            <p:spPr/>
            <p:txBody>
              <a:bodyPr/>
              <a:lstStyle/>
              <a:p>
                <a:r>
                  <a:rPr lang="en-IN" dirty="0"/>
                  <a:t>Can we simplify </a:t>
                </a:r>
                <a14:m>
                  <m:oMath xmlns:m="http://schemas.openxmlformats.org/officeDocument/2006/math">
                    <m:r>
                      <a:rPr lang="en-IN" b="0" i="1" smtClean="0">
                        <a:latin typeface="Cambria Math" panose="02040503050406030204" pitchFamily="18" charset="0"/>
                      </a:rPr>
                      <m:t>3</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𝑦</m:t>
                    </m:r>
                    <m:r>
                      <a:rPr lang="en-IN" b="0" i="1" smtClean="0">
                        <a:latin typeface="Cambria Math" panose="02040503050406030204" pitchFamily="18" charset="0"/>
                      </a:rPr>
                      <m:t>≤2</m:t>
                    </m:r>
                  </m:oMath>
                </a14:m>
                <a:r>
                  <a:rPr lang="en-IN" dirty="0"/>
                  <a:t>?</a:t>
                </a:r>
              </a:p>
            </p:txBody>
          </p:sp>
        </mc:Choice>
        <mc:Fallback xmlns="">
          <p:sp>
            <p:nvSpPr>
              <p:cNvPr id="3" name="Content Placeholder 2">
                <a:extLst>
                  <a:ext uri="{FF2B5EF4-FFF2-40B4-BE49-F238E27FC236}">
                    <a16:creationId xmlns:a16="http://schemas.microsoft.com/office/drawing/2014/main" id="{94155696-001F-716E-38CE-693A6912241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7311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3799</TotalTime>
  <Words>2396</Words>
  <Application>Microsoft Office PowerPoint</Application>
  <PresentationFormat>Widescreen</PresentationFormat>
  <Paragraphs>310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Office Theme</vt:lpstr>
      <vt:lpstr>PowerPoint Presentation</vt:lpstr>
      <vt:lpstr>References</vt:lpstr>
      <vt:lpstr>The Omega Test</vt:lpstr>
      <vt:lpstr>The Omega Test</vt:lpstr>
      <vt:lpstr>The Omega Test</vt:lpstr>
      <vt:lpstr>Simplification</vt:lpstr>
      <vt:lpstr>Example</vt:lpstr>
      <vt:lpstr>Simplification</vt:lpstr>
      <vt:lpstr>Example</vt:lpstr>
      <vt:lpstr>Elimination</vt:lpstr>
      <vt:lpstr>Omega Test</vt:lpstr>
      <vt:lpstr>Real_Shadow</vt:lpstr>
      <vt:lpstr>Dark Shadow</vt:lpstr>
      <vt:lpstr>Dark Shadow</vt:lpstr>
      <vt:lpstr>Dark Shadow</vt:lpstr>
      <vt:lpstr>Dark Shadow</vt:lpstr>
      <vt:lpstr>Dark Shadow</vt:lpstr>
      <vt:lpstr>Dark Shadow</vt:lpstr>
      <vt:lpstr>Gray Shadow</vt:lpstr>
      <vt:lpstr>Gray Shadow</vt:lpstr>
      <vt:lpstr>Example</vt:lpstr>
      <vt:lpstr>Omega test</vt:lpstr>
      <vt:lpstr>Omega test</vt:lpstr>
      <vt:lpstr>Omega test</vt:lpstr>
      <vt:lpstr>Omega test</vt:lpstr>
      <vt:lpstr>Omega test</vt:lpstr>
      <vt:lpstr>Example</vt:lpstr>
      <vt:lpstr>Omega test</vt:lpstr>
      <vt:lpstr>Omega test</vt:lpstr>
      <vt:lpstr>Omega test</vt:lpstr>
      <vt:lpstr>Omega test</vt:lpstr>
      <vt:lpstr>Omega test</vt:lpstr>
      <vt:lpstr>Omega test</vt:lpstr>
      <vt:lpstr>Omega test</vt:lpstr>
      <vt:lpstr>Omega test</vt:lpstr>
      <vt:lpstr>Omega test</vt:lpstr>
      <vt:lpstr>Omega test</vt:lpstr>
      <vt:lpstr>Omega test</vt:lpstr>
      <vt:lpstr>Omega test</vt:lpstr>
      <vt:lpstr>Omega test</vt:lpstr>
      <vt:lpstr>Omega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58</cp:revision>
  <dcterms:created xsi:type="dcterms:W3CDTF">2023-08-23T06:42:54Z</dcterms:created>
  <dcterms:modified xsi:type="dcterms:W3CDTF">2023-09-27T16:55:48Z</dcterms:modified>
</cp:coreProperties>
</file>