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79" r:id="rId2"/>
    <p:sldId id="822" r:id="rId3"/>
    <p:sldId id="979" r:id="rId4"/>
    <p:sldId id="917" r:id="rId5"/>
    <p:sldId id="918" r:id="rId6"/>
    <p:sldId id="923" r:id="rId7"/>
    <p:sldId id="930" r:id="rId8"/>
    <p:sldId id="931" r:id="rId9"/>
    <p:sldId id="260" r:id="rId10"/>
    <p:sldId id="959" r:id="rId11"/>
    <p:sldId id="960" r:id="rId12"/>
    <p:sldId id="961" r:id="rId13"/>
    <p:sldId id="962" r:id="rId14"/>
    <p:sldId id="963" r:id="rId15"/>
    <p:sldId id="964" r:id="rId16"/>
    <p:sldId id="965" r:id="rId17"/>
    <p:sldId id="966" r:id="rId18"/>
    <p:sldId id="967" r:id="rId19"/>
    <p:sldId id="973" r:id="rId20"/>
    <p:sldId id="974" r:id="rId21"/>
    <p:sldId id="975" r:id="rId22"/>
    <p:sldId id="972" r:id="rId23"/>
    <p:sldId id="954" r:id="rId24"/>
    <p:sldId id="955" r:id="rId25"/>
    <p:sldId id="956" r:id="rId26"/>
    <p:sldId id="957" r:id="rId27"/>
    <p:sldId id="958" r:id="rId28"/>
    <p:sldId id="1000" r:id="rId29"/>
    <p:sldId id="1001" r:id="rId30"/>
    <p:sldId id="978" r:id="rId31"/>
    <p:sldId id="976" r:id="rId32"/>
    <p:sldId id="980" r:id="rId33"/>
    <p:sldId id="981" r:id="rId34"/>
    <p:sldId id="982" r:id="rId35"/>
    <p:sldId id="983" r:id="rId36"/>
    <p:sldId id="984" r:id="rId37"/>
    <p:sldId id="985" r:id="rId38"/>
    <p:sldId id="987" r:id="rId39"/>
    <p:sldId id="988" r:id="rId40"/>
    <p:sldId id="989" r:id="rId41"/>
    <p:sldId id="990" r:id="rId42"/>
    <p:sldId id="991" r:id="rId43"/>
    <p:sldId id="992" r:id="rId44"/>
    <p:sldId id="993" r:id="rId45"/>
    <p:sldId id="994" r:id="rId46"/>
    <p:sldId id="995" r:id="rId47"/>
    <p:sldId id="997" r:id="rId48"/>
    <p:sldId id="996" r:id="rId49"/>
    <p:sldId id="998" r:id="rId50"/>
    <p:sldId id="999"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70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Sheet1!$B$1</c:f>
              <c:strCache>
                <c:ptCount val="1"/>
                <c:pt idx="0">
                  <c:v>Y-Values</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Sheet1!$A$2:$A$5</c:f>
              <c:numCache>
                <c:formatCode>General</c:formatCode>
                <c:ptCount val="4"/>
                <c:pt idx="0">
                  <c:v>0.66</c:v>
                </c:pt>
                <c:pt idx="1">
                  <c:v>1.5</c:v>
                </c:pt>
                <c:pt idx="2">
                  <c:v>2</c:v>
                </c:pt>
                <c:pt idx="3">
                  <c:v>0.66</c:v>
                </c:pt>
              </c:numCache>
            </c:numRef>
          </c:xVal>
          <c:yVal>
            <c:numRef>
              <c:f>Sheet1!$B$2:$B$5</c:f>
              <c:numCache>
                <c:formatCode>General</c:formatCode>
                <c:ptCount val="4"/>
                <c:pt idx="0">
                  <c:v>0.25</c:v>
                </c:pt>
                <c:pt idx="1">
                  <c:v>0.75</c:v>
                </c:pt>
                <c:pt idx="2">
                  <c:v>0.5</c:v>
                </c:pt>
                <c:pt idx="3">
                  <c:v>0.25</c:v>
                </c:pt>
              </c:numCache>
            </c:numRef>
          </c:yVal>
          <c:smooth val="0"/>
          <c:extLst>
            <c:ext xmlns:c16="http://schemas.microsoft.com/office/drawing/2014/chart" uri="{C3380CC4-5D6E-409C-BE32-E72D297353CC}">
              <c16:uniqueId val="{00000000-BDAF-4911-B238-C64C5FA3A923}"/>
            </c:ext>
          </c:extLst>
        </c:ser>
        <c:dLbls>
          <c:showLegendKey val="0"/>
          <c:showVal val="0"/>
          <c:showCatName val="0"/>
          <c:showSerName val="0"/>
          <c:showPercent val="0"/>
          <c:showBubbleSize val="0"/>
        </c:dLbls>
        <c:axId val="773064304"/>
        <c:axId val="772500080"/>
      </c:scatterChart>
      <c:valAx>
        <c:axId val="77306430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72500080"/>
        <c:crosses val="autoZero"/>
        <c:crossBetween val="midCat"/>
      </c:valAx>
      <c:valAx>
        <c:axId val="7725000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7306430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0.33072</cdr:x>
      <cdr:y>0.19196</cdr:y>
    </cdr:from>
    <cdr:to>
      <cdr:x>0.55855</cdr:x>
      <cdr:y>0.70891</cdr:y>
    </cdr:to>
    <cdr:sp macro="" textlink="">
      <cdr:nvSpPr>
        <cdr:cNvPr id="2" name="TextBox 1">
          <a:extLst xmlns:a="http://schemas.openxmlformats.org/drawingml/2006/main">
            <a:ext uri="{FF2B5EF4-FFF2-40B4-BE49-F238E27FC236}">
              <a16:creationId xmlns:a16="http://schemas.microsoft.com/office/drawing/2014/main" id="{50B9B747-9573-7313-CF57-37548E8C99DF}"/>
            </a:ext>
          </a:extLst>
        </cdr:cNvPr>
        <cdr:cNvSpPr txBox="1"/>
      </cdr:nvSpPr>
      <cdr:spPr>
        <a:xfrm xmlns:a="http://schemas.openxmlformats.org/drawingml/2006/main">
          <a:off x="3477768" y="835279"/>
          <a:ext cx="2395728" cy="2249424"/>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IN" sz="2800" dirty="0"/>
        </a:p>
        <a:p xmlns:a="http://schemas.openxmlformats.org/drawingml/2006/main">
          <a:r>
            <a:rPr lang="en-IN" sz="2800" dirty="0"/>
            <a:t>2y &lt;= x</a:t>
          </a:r>
        </a:p>
      </cdr:txBody>
    </cdr:sp>
  </cdr:relSizeAnchor>
  <cdr:relSizeAnchor xmlns:cdr="http://schemas.openxmlformats.org/drawingml/2006/chartDrawing">
    <cdr:from>
      <cdr:x>0.47729</cdr:x>
      <cdr:y>0.44203</cdr:y>
    </cdr:from>
    <cdr:to>
      <cdr:x>0.70812</cdr:x>
      <cdr:y>1</cdr:y>
    </cdr:to>
    <cdr:sp macro="" textlink="">
      <cdr:nvSpPr>
        <cdr:cNvPr id="5" name="TextBox 1">
          <a:extLst xmlns:a="http://schemas.openxmlformats.org/drawingml/2006/main">
            <a:ext uri="{FF2B5EF4-FFF2-40B4-BE49-F238E27FC236}">
              <a16:creationId xmlns:a16="http://schemas.microsoft.com/office/drawing/2014/main" id="{AA92D6B9-A23C-4CF9-191D-E4A47B370CCA}"/>
            </a:ext>
          </a:extLst>
        </cdr:cNvPr>
        <cdr:cNvSpPr txBox="1"/>
      </cdr:nvSpPr>
      <cdr:spPr>
        <a:xfrm xmlns:a="http://schemas.openxmlformats.org/drawingml/2006/main">
          <a:off x="5019040" y="1923415"/>
          <a:ext cx="2427224" cy="2427923"/>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endParaRPr lang="en-IN" sz="2800" dirty="0"/>
        </a:p>
        <a:p xmlns:a="http://schemas.openxmlformats.org/drawingml/2006/main">
          <a:r>
            <a:rPr lang="en-IN" sz="2800" dirty="0"/>
            <a:t>8y &gt;= 2 + x</a:t>
          </a:r>
        </a:p>
      </cdr:txBody>
    </cdr:sp>
  </cdr:relSizeAnchor>
  <cdr:relSizeAnchor xmlns:cdr="http://schemas.openxmlformats.org/drawingml/2006/chartDrawing">
    <cdr:from>
      <cdr:x>0.70377</cdr:x>
      <cdr:y>0.19196</cdr:y>
    </cdr:from>
    <cdr:to>
      <cdr:x>1</cdr:x>
      <cdr:y>0.88986</cdr:y>
    </cdr:to>
    <cdr:sp macro="" textlink="">
      <cdr:nvSpPr>
        <cdr:cNvPr id="6" name="TextBox 1">
          <a:extLst xmlns:a="http://schemas.openxmlformats.org/drawingml/2006/main">
            <a:ext uri="{FF2B5EF4-FFF2-40B4-BE49-F238E27FC236}">
              <a16:creationId xmlns:a16="http://schemas.microsoft.com/office/drawing/2014/main" id="{EECE32C0-9E76-CB01-30E6-4095FD22D73D}"/>
            </a:ext>
          </a:extLst>
        </cdr:cNvPr>
        <cdr:cNvSpPr txBox="1"/>
      </cdr:nvSpPr>
      <cdr:spPr>
        <a:xfrm xmlns:a="http://schemas.openxmlformats.org/drawingml/2006/main">
          <a:off x="7400544" y="835279"/>
          <a:ext cx="3115056" cy="3036824"/>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IN" sz="2800" dirty="0"/>
            <a:t>2y &lt;= 3 – x</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9CD5D6-C95F-4685-A441-7AA2FADA3643}" type="datetimeFigureOut">
              <a:rPr lang="en-IN" smtClean="0"/>
              <a:t>27-09-2023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85A1DF-3A0B-449C-9B15-B63154BD93CA}" type="slidenum">
              <a:rPr lang="en-IN" smtClean="0"/>
              <a:t>‹#›</a:t>
            </a:fld>
            <a:endParaRPr lang="en-IN"/>
          </a:p>
        </p:txBody>
      </p:sp>
    </p:spTree>
    <p:extLst>
      <p:ext uri="{BB962C8B-B14F-4D97-AF65-F5344CB8AC3E}">
        <p14:creationId xmlns:p14="http://schemas.microsoft.com/office/powerpoint/2010/main" val="3380159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352ED-8DCB-9B8E-9EB8-CCA90F445B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58E61A4-3C55-FB45-693E-74B382B9E0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04266CF-BFFB-0550-C9E1-953C1F268BF2}"/>
              </a:ext>
            </a:extLst>
          </p:cNvPr>
          <p:cNvSpPr>
            <a:spLocks noGrp="1"/>
          </p:cNvSpPr>
          <p:nvPr>
            <p:ph type="dt" sz="half" idx="10"/>
          </p:nvPr>
        </p:nvSpPr>
        <p:spPr/>
        <p:txBody>
          <a:bodyPr/>
          <a:lstStyle/>
          <a:p>
            <a:fld id="{345E4D70-61F4-4EB1-8B28-8396E66CE155}" type="datetimeFigureOut">
              <a:rPr lang="en-IN" smtClean="0"/>
              <a:t>27-09-2023</a:t>
            </a:fld>
            <a:endParaRPr lang="en-IN"/>
          </a:p>
        </p:txBody>
      </p:sp>
      <p:sp>
        <p:nvSpPr>
          <p:cNvPr id="5" name="Footer Placeholder 4">
            <a:extLst>
              <a:ext uri="{FF2B5EF4-FFF2-40B4-BE49-F238E27FC236}">
                <a16:creationId xmlns:a16="http://schemas.microsoft.com/office/drawing/2014/main" id="{375D9EFE-5CB5-0293-1E28-FD105358B5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4EC31D-B73C-46A9-732A-8921911F80DB}"/>
              </a:ext>
            </a:extLst>
          </p:cNvPr>
          <p:cNvSpPr>
            <a:spLocks noGrp="1"/>
          </p:cNvSpPr>
          <p:nvPr>
            <p:ph type="sldNum" sz="quarter" idx="12"/>
          </p:nvPr>
        </p:nvSpPr>
        <p:spPr/>
        <p:txBody>
          <a:bodyPr/>
          <a:lstStyle/>
          <a:p>
            <a:fld id="{490CEB20-7C06-49A5-AC2E-2B051F179D26}" type="slidenum">
              <a:rPr lang="en-IN" smtClean="0"/>
              <a:t>‹#›</a:t>
            </a:fld>
            <a:endParaRPr lang="en-IN"/>
          </a:p>
        </p:txBody>
      </p:sp>
    </p:spTree>
    <p:extLst>
      <p:ext uri="{BB962C8B-B14F-4D97-AF65-F5344CB8AC3E}">
        <p14:creationId xmlns:p14="http://schemas.microsoft.com/office/powerpoint/2010/main" val="4232931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8E52E-BC98-2A78-660A-6B70887780F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F53ED6-6C8D-0200-F659-22A72FD1F7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9466D5-BED2-43A1-1EEE-AEE348C88CF6}"/>
              </a:ext>
            </a:extLst>
          </p:cNvPr>
          <p:cNvSpPr>
            <a:spLocks noGrp="1"/>
          </p:cNvSpPr>
          <p:nvPr>
            <p:ph type="dt" sz="half" idx="10"/>
          </p:nvPr>
        </p:nvSpPr>
        <p:spPr/>
        <p:txBody>
          <a:bodyPr/>
          <a:lstStyle/>
          <a:p>
            <a:fld id="{345E4D70-61F4-4EB1-8B28-8396E66CE155}" type="datetimeFigureOut">
              <a:rPr lang="en-IN" smtClean="0"/>
              <a:t>27-09-2023</a:t>
            </a:fld>
            <a:endParaRPr lang="en-IN"/>
          </a:p>
        </p:txBody>
      </p:sp>
      <p:sp>
        <p:nvSpPr>
          <p:cNvPr id="5" name="Footer Placeholder 4">
            <a:extLst>
              <a:ext uri="{FF2B5EF4-FFF2-40B4-BE49-F238E27FC236}">
                <a16:creationId xmlns:a16="http://schemas.microsoft.com/office/drawing/2014/main" id="{3BB61DCA-2DB4-FC7B-13E3-E9F38E614C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A3463B-C890-E933-A69D-C3B6C908011F}"/>
              </a:ext>
            </a:extLst>
          </p:cNvPr>
          <p:cNvSpPr>
            <a:spLocks noGrp="1"/>
          </p:cNvSpPr>
          <p:nvPr>
            <p:ph type="sldNum" sz="quarter" idx="12"/>
          </p:nvPr>
        </p:nvSpPr>
        <p:spPr/>
        <p:txBody>
          <a:bodyPr/>
          <a:lstStyle/>
          <a:p>
            <a:fld id="{490CEB20-7C06-49A5-AC2E-2B051F179D26}" type="slidenum">
              <a:rPr lang="en-IN" smtClean="0"/>
              <a:t>‹#›</a:t>
            </a:fld>
            <a:endParaRPr lang="en-IN"/>
          </a:p>
        </p:txBody>
      </p:sp>
    </p:spTree>
    <p:extLst>
      <p:ext uri="{BB962C8B-B14F-4D97-AF65-F5344CB8AC3E}">
        <p14:creationId xmlns:p14="http://schemas.microsoft.com/office/powerpoint/2010/main" val="1766885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45B063-583E-D02F-8C36-22CCFA8CF01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CC256E1-A1A1-EA8C-DCEA-56105E0FB7D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654D90-7C41-B7CD-C290-94AA19A63B90}"/>
              </a:ext>
            </a:extLst>
          </p:cNvPr>
          <p:cNvSpPr>
            <a:spLocks noGrp="1"/>
          </p:cNvSpPr>
          <p:nvPr>
            <p:ph type="dt" sz="half" idx="10"/>
          </p:nvPr>
        </p:nvSpPr>
        <p:spPr/>
        <p:txBody>
          <a:bodyPr/>
          <a:lstStyle/>
          <a:p>
            <a:fld id="{345E4D70-61F4-4EB1-8B28-8396E66CE155}" type="datetimeFigureOut">
              <a:rPr lang="en-IN" smtClean="0"/>
              <a:t>27-09-2023</a:t>
            </a:fld>
            <a:endParaRPr lang="en-IN"/>
          </a:p>
        </p:txBody>
      </p:sp>
      <p:sp>
        <p:nvSpPr>
          <p:cNvPr id="5" name="Footer Placeholder 4">
            <a:extLst>
              <a:ext uri="{FF2B5EF4-FFF2-40B4-BE49-F238E27FC236}">
                <a16:creationId xmlns:a16="http://schemas.microsoft.com/office/drawing/2014/main" id="{DAC8D8DA-0ACB-932B-70FA-F10803F590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3302F8-A926-58D8-58FB-79A174119E33}"/>
              </a:ext>
            </a:extLst>
          </p:cNvPr>
          <p:cNvSpPr>
            <a:spLocks noGrp="1"/>
          </p:cNvSpPr>
          <p:nvPr>
            <p:ph type="sldNum" sz="quarter" idx="12"/>
          </p:nvPr>
        </p:nvSpPr>
        <p:spPr/>
        <p:txBody>
          <a:bodyPr/>
          <a:lstStyle/>
          <a:p>
            <a:fld id="{490CEB20-7C06-49A5-AC2E-2B051F179D26}" type="slidenum">
              <a:rPr lang="en-IN" smtClean="0"/>
              <a:t>‹#›</a:t>
            </a:fld>
            <a:endParaRPr lang="en-IN"/>
          </a:p>
        </p:txBody>
      </p:sp>
    </p:spTree>
    <p:extLst>
      <p:ext uri="{BB962C8B-B14F-4D97-AF65-F5344CB8AC3E}">
        <p14:creationId xmlns:p14="http://schemas.microsoft.com/office/powerpoint/2010/main" val="556779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5A11E-BA6D-0D3C-3ABD-92693489A39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17D950C-2EEA-42BB-C86F-003F7A39736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000FB6-C4A7-4559-0B94-58582A101E45}"/>
              </a:ext>
            </a:extLst>
          </p:cNvPr>
          <p:cNvSpPr>
            <a:spLocks noGrp="1"/>
          </p:cNvSpPr>
          <p:nvPr>
            <p:ph type="dt" sz="half" idx="10"/>
          </p:nvPr>
        </p:nvSpPr>
        <p:spPr/>
        <p:txBody>
          <a:bodyPr/>
          <a:lstStyle/>
          <a:p>
            <a:fld id="{345E4D70-61F4-4EB1-8B28-8396E66CE155}" type="datetimeFigureOut">
              <a:rPr lang="en-IN" smtClean="0"/>
              <a:t>27-09-2023</a:t>
            </a:fld>
            <a:endParaRPr lang="en-IN"/>
          </a:p>
        </p:txBody>
      </p:sp>
      <p:sp>
        <p:nvSpPr>
          <p:cNvPr id="5" name="Footer Placeholder 4">
            <a:extLst>
              <a:ext uri="{FF2B5EF4-FFF2-40B4-BE49-F238E27FC236}">
                <a16:creationId xmlns:a16="http://schemas.microsoft.com/office/drawing/2014/main" id="{EEE1A71A-980C-F086-64BF-4A2FD85A9C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B83A09-D3FD-00B5-C332-C7331C026BC7}"/>
              </a:ext>
            </a:extLst>
          </p:cNvPr>
          <p:cNvSpPr>
            <a:spLocks noGrp="1"/>
          </p:cNvSpPr>
          <p:nvPr>
            <p:ph type="sldNum" sz="quarter" idx="12"/>
          </p:nvPr>
        </p:nvSpPr>
        <p:spPr/>
        <p:txBody>
          <a:bodyPr/>
          <a:lstStyle/>
          <a:p>
            <a:fld id="{490CEB20-7C06-49A5-AC2E-2B051F179D26}" type="slidenum">
              <a:rPr lang="en-IN" smtClean="0"/>
              <a:t>‹#›</a:t>
            </a:fld>
            <a:endParaRPr lang="en-IN"/>
          </a:p>
        </p:txBody>
      </p:sp>
    </p:spTree>
    <p:extLst>
      <p:ext uri="{BB962C8B-B14F-4D97-AF65-F5344CB8AC3E}">
        <p14:creationId xmlns:p14="http://schemas.microsoft.com/office/powerpoint/2010/main" val="3072571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95EB8-3102-00FE-6993-762DC30420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8E11CE0-204E-E3FF-8626-40EA3F50AD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AEDF76-FD1E-07B8-2F34-49EAE709C823}"/>
              </a:ext>
            </a:extLst>
          </p:cNvPr>
          <p:cNvSpPr>
            <a:spLocks noGrp="1"/>
          </p:cNvSpPr>
          <p:nvPr>
            <p:ph type="dt" sz="half" idx="10"/>
          </p:nvPr>
        </p:nvSpPr>
        <p:spPr/>
        <p:txBody>
          <a:bodyPr/>
          <a:lstStyle/>
          <a:p>
            <a:fld id="{345E4D70-61F4-4EB1-8B28-8396E66CE155}" type="datetimeFigureOut">
              <a:rPr lang="en-IN" smtClean="0"/>
              <a:t>27-09-2023</a:t>
            </a:fld>
            <a:endParaRPr lang="en-IN"/>
          </a:p>
        </p:txBody>
      </p:sp>
      <p:sp>
        <p:nvSpPr>
          <p:cNvPr id="5" name="Footer Placeholder 4">
            <a:extLst>
              <a:ext uri="{FF2B5EF4-FFF2-40B4-BE49-F238E27FC236}">
                <a16:creationId xmlns:a16="http://schemas.microsoft.com/office/drawing/2014/main" id="{B2CE6666-A5B2-D148-27CD-1EFE7AEE20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2474E0-5701-3BB2-57A9-4C9DBBACD819}"/>
              </a:ext>
            </a:extLst>
          </p:cNvPr>
          <p:cNvSpPr>
            <a:spLocks noGrp="1"/>
          </p:cNvSpPr>
          <p:nvPr>
            <p:ph type="sldNum" sz="quarter" idx="12"/>
          </p:nvPr>
        </p:nvSpPr>
        <p:spPr/>
        <p:txBody>
          <a:bodyPr/>
          <a:lstStyle/>
          <a:p>
            <a:fld id="{490CEB20-7C06-49A5-AC2E-2B051F179D26}" type="slidenum">
              <a:rPr lang="en-IN" smtClean="0"/>
              <a:t>‹#›</a:t>
            </a:fld>
            <a:endParaRPr lang="en-IN"/>
          </a:p>
        </p:txBody>
      </p:sp>
    </p:spTree>
    <p:extLst>
      <p:ext uri="{BB962C8B-B14F-4D97-AF65-F5344CB8AC3E}">
        <p14:creationId xmlns:p14="http://schemas.microsoft.com/office/powerpoint/2010/main" val="1749319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45104-5DC8-280C-28ED-80C587DB827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5495131-6240-7E7F-2AF3-E7BD16C059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6DEED0E-0362-E115-6E06-614793D7F3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9477EF5-5800-6907-8A50-FECB0A30470A}"/>
              </a:ext>
            </a:extLst>
          </p:cNvPr>
          <p:cNvSpPr>
            <a:spLocks noGrp="1"/>
          </p:cNvSpPr>
          <p:nvPr>
            <p:ph type="dt" sz="half" idx="10"/>
          </p:nvPr>
        </p:nvSpPr>
        <p:spPr/>
        <p:txBody>
          <a:bodyPr/>
          <a:lstStyle/>
          <a:p>
            <a:fld id="{345E4D70-61F4-4EB1-8B28-8396E66CE155}" type="datetimeFigureOut">
              <a:rPr lang="en-IN" smtClean="0"/>
              <a:t>27-09-2023</a:t>
            </a:fld>
            <a:endParaRPr lang="en-IN"/>
          </a:p>
        </p:txBody>
      </p:sp>
      <p:sp>
        <p:nvSpPr>
          <p:cNvPr id="6" name="Footer Placeholder 5">
            <a:extLst>
              <a:ext uri="{FF2B5EF4-FFF2-40B4-BE49-F238E27FC236}">
                <a16:creationId xmlns:a16="http://schemas.microsoft.com/office/drawing/2014/main" id="{9DC2BED4-CA9B-9B3A-4D94-B5F48143AB0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72E5197-B377-B3F7-9DBE-31E971B0D158}"/>
              </a:ext>
            </a:extLst>
          </p:cNvPr>
          <p:cNvSpPr>
            <a:spLocks noGrp="1"/>
          </p:cNvSpPr>
          <p:nvPr>
            <p:ph type="sldNum" sz="quarter" idx="12"/>
          </p:nvPr>
        </p:nvSpPr>
        <p:spPr/>
        <p:txBody>
          <a:bodyPr/>
          <a:lstStyle/>
          <a:p>
            <a:fld id="{490CEB20-7C06-49A5-AC2E-2B051F179D26}" type="slidenum">
              <a:rPr lang="en-IN" smtClean="0"/>
              <a:t>‹#›</a:t>
            </a:fld>
            <a:endParaRPr lang="en-IN"/>
          </a:p>
        </p:txBody>
      </p:sp>
    </p:spTree>
    <p:extLst>
      <p:ext uri="{BB962C8B-B14F-4D97-AF65-F5344CB8AC3E}">
        <p14:creationId xmlns:p14="http://schemas.microsoft.com/office/powerpoint/2010/main" val="1411755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985A8-B8FF-103A-D0FF-CF027A82C6B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169E227-CC46-5FF3-C36D-06CF897722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13FE86-995E-899E-5590-66DBC907C4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D2DC347-F980-1B7E-A2E8-DDA5E4370D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CFB2F7-198D-8381-B289-3017B8FFDB5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CCBF816-1A73-345E-30EE-DC85A32F8135}"/>
              </a:ext>
            </a:extLst>
          </p:cNvPr>
          <p:cNvSpPr>
            <a:spLocks noGrp="1"/>
          </p:cNvSpPr>
          <p:nvPr>
            <p:ph type="dt" sz="half" idx="10"/>
          </p:nvPr>
        </p:nvSpPr>
        <p:spPr/>
        <p:txBody>
          <a:bodyPr/>
          <a:lstStyle/>
          <a:p>
            <a:fld id="{345E4D70-61F4-4EB1-8B28-8396E66CE155}" type="datetimeFigureOut">
              <a:rPr lang="en-IN" smtClean="0"/>
              <a:t>27-09-2023</a:t>
            </a:fld>
            <a:endParaRPr lang="en-IN"/>
          </a:p>
        </p:txBody>
      </p:sp>
      <p:sp>
        <p:nvSpPr>
          <p:cNvPr id="8" name="Footer Placeholder 7">
            <a:extLst>
              <a:ext uri="{FF2B5EF4-FFF2-40B4-BE49-F238E27FC236}">
                <a16:creationId xmlns:a16="http://schemas.microsoft.com/office/drawing/2014/main" id="{5B10D210-AA3B-E3FD-DA4B-5590203EA2C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1490248-847A-58FD-210A-A2985C51181B}"/>
              </a:ext>
            </a:extLst>
          </p:cNvPr>
          <p:cNvSpPr>
            <a:spLocks noGrp="1"/>
          </p:cNvSpPr>
          <p:nvPr>
            <p:ph type="sldNum" sz="quarter" idx="12"/>
          </p:nvPr>
        </p:nvSpPr>
        <p:spPr/>
        <p:txBody>
          <a:bodyPr/>
          <a:lstStyle/>
          <a:p>
            <a:fld id="{490CEB20-7C06-49A5-AC2E-2B051F179D26}" type="slidenum">
              <a:rPr lang="en-IN" smtClean="0"/>
              <a:t>‹#›</a:t>
            </a:fld>
            <a:endParaRPr lang="en-IN"/>
          </a:p>
        </p:txBody>
      </p:sp>
    </p:spTree>
    <p:extLst>
      <p:ext uri="{BB962C8B-B14F-4D97-AF65-F5344CB8AC3E}">
        <p14:creationId xmlns:p14="http://schemas.microsoft.com/office/powerpoint/2010/main" val="2701267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C71C0-09B5-D128-C5B7-D57AAFCBD0E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32341F9-F222-F3A4-5459-DF6FD415FD79}"/>
              </a:ext>
            </a:extLst>
          </p:cNvPr>
          <p:cNvSpPr>
            <a:spLocks noGrp="1"/>
          </p:cNvSpPr>
          <p:nvPr>
            <p:ph type="dt" sz="half" idx="10"/>
          </p:nvPr>
        </p:nvSpPr>
        <p:spPr/>
        <p:txBody>
          <a:bodyPr/>
          <a:lstStyle/>
          <a:p>
            <a:fld id="{345E4D70-61F4-4EB1-8B28-8396E66CE155}" type="datetimeFigureOut">
              <a:rPr lang="en-IN" smtClean="0"/>
              <a:t>27-09-2023</a:t>
            </a:fld>
            <a:endParaRPr lang="en-IN"/>
          </a:p>
        </p:txBody>
      </p:sp>
      <p:sp>
        <p:nvSpPr>
          <p:cNvPr id="4" name="Footer Placeholder 3">
            <a:extLst>
              <a:ext uri="{FF2B5EF4-FFF2-40B4-BE49-F238E27FC236}">
                <a16:creationId xmlns:a16="http://schemas.microsoft.com/office/drawing/2014/main" id="{AE8E7A37-14A9-A75A-AA01-B46334DFE41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BE24222-DEA4-9EA0-D13B-D3FA608DBBCF}"/>
              </a:ext>
            </a:extLst>
          </p:cNvPr>
          <p:cNvSpPr>
            <a:spLocks noGrp="1"/>
          </p:cNvSpPr>
          <p:nvPr>
            <p:ph type="sldNum" sz="quarter" idx="12"/>
          </p:nvPr>
        </p:nvSpPr>
        <p:spPr/>
        <p:txBody>
          <a:bodyPr/>
          <a:lstStyle/>
          <a:p>
            <a:fld id="{490CEB20-7C06-49A5-AC2E-2B051F179D26}" type="slidenum">
              <a:rPr lang="en-IN" smtClean="0"/>
              <a:t>‹#›</a:t>
            </a:fld>
            <a:endParaRPr lang="en-IN"/>
          </a:p>
        </p:txBody>
      </p:sp>
    </p:spTree>
    <p:extLst>
      <p:ext uri="{BB962C8B-B14F-4D97-AF65-F5344CB8AC3E}">
        <p14:creationId xmlns:p14="http://schemas.microsoft.com/office/powerpoint/2010/main" val="1646788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9A88F4-E8A7-681D-67FA-3C07AB09FB9E}"/>
              </a:ext>
            </a:extLst>
          </p:cNvPr>
          <p:cNvSpPr>
            <a:spLocks noGrp="1"/>
          </p:cNvSpPr>
          <p:nvPr>
            <p:ph type="dt" sz="half" idx="10"/>
          </p:nvPr>
        </p:nvSpPr>
        <p:spPr/>
        <p:txBody>
          <a:bodyPr/>
          <a:lstStyle/>
          <a:p>
            <a:fld id="{345E4D70-61F4-4EB1-8B28-8396E66CE155}" type="datetimeFigureOut">
              <a:rPr lang="en-IN" smtClean="0"/>
              <a:t>27-09-2023</a:t>
            </a:fld>
            <a:endParaRPr lang="en-IN"/>
          </a:p>
        </p:txBody>
      </p:sp>
      <p:sp>
        <p:nvSpPr>
          <p:cNvPr id="3" name="Footer Placeholder 2">
            <a:extLst>
              <a:ext uri="{FF2B5EF4-FFF2-40B4-BE49-F238E27FC236}">
                <a16:creationId xmlns:a16="http://schemas.microsoft.com/office/drawing/2014/main" id="{DB9DF46F-4ACF-52F7-3F58-A9BD9AEB169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81F1404-1458-D942-57AD-8A1A322AB0A9}"/>
              </a:ext>
            </a:extLst>
          </p:cNvPr>
          <p:cNvSpPr>
            <a:spLocks noGrp="1"/>
          </p:cNvSpPr>
          <p:nvPr>
            <p:ph type="sldNum" sz="quarter" idx="12"/>
          </p:nvPr>
        </p:nvSpPr>
        <p:spPr/>
        <p:txBody>
          <a:bodyPr/>
          <a:lstStyle/>
          <a:p>
            <a:fld id="{490CEB20-7C06-49A5-AC2E-2B051F179D26}" type="slidenum">
              <a:rPr lang="en-IN" smtClean="0"/>
              <a:t>‹#›</a:t>
            </a:fld>
            <a:endParaRPr lang="en-IN"/>
          </a:p>
        </p:txBody>
      </p:sp>
    </p:spTree>
    <p:extLst>
      <p:ext uri="{BB962C8B-B14F-4D97-AF65-F5344CB8AC3E}">
        <p14:creationId xmlns:p14="http://schemas.microsoft.com/office/powerpoint/2010/main" val="3144023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81364-7C2A-F57A-01A5-A389705A88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4EEBE61-D070-BB97-3E81-3D3D3FE7B8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7FDE945-DDC8-6C89-315F-04521D26D3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B3909A-8840-93A5-B42C-94B8B79C196C}"/>
              </a:ext>
            </a:extLst>
          </p:cNvPr>
          <p:cNvSpPr>
            <a:spLocks noGrp="1"/>
          </p:cNvSpPr>
          <p:nvPr>
            <p:ph type="dt" sz="half" idx="10"/>
          </p:nvPr>
        </p:nvSpPr>
        <p:spPr/>
        <p:txBody>
          <a:bodyPr/>
          <a:lstStyle/>
          <a:p>
            <a:fld id="{345E4D70-61F4-4EB1-8B28-8396E66CE155}" type="datetimeFigureOut">
              <a:rPr lang="en-IN" smtClean="0"/>
              <a:t>27-09-2023</a:t>
            </a:fld>
            <a:endParaRPr lang="en-IN"/>
          </a:p>
        </p:txBody>
      </p:sp>
      <p:sp>
        <p:nvSpPr>
          <p:cNvPr id="6" name="Footer Placeholder 5">
            <a:extLst>
              <a:ext uri="{FF2B5EF4-FFF2-40B4-BE49-F238E27FC236}">
                <a16:creationId xmlns:a16="http://schemas.microsoft.com/office/drawing/2014/main" id="{82EA2988-A922-4C27-D94A-6C546C647E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313EBC9-2219-5CD1-1357-987C5A622DE8}"/>
              </a:ext>
            </a:extLst>
          </p:cNvPr>
          <p:cNvSpPr>
            <a:spLocks noGrp="1"/>
          </p:cNvSpPr>
          <p:nvPr>
            <p:ph type="sldNum" sz="quarter" idx="12"/>
          </p:nvPr>
        </p:nvSpPr>
        <p:spPr/>
        <p:txBody>
          <a:bodyPr/>
          <a:lstStyle/>
          <a:p>
            <a:fld id="{490CEB20-7C06-49A5-AC2E-2B051F179D26}" type="slidenum">
              <a:rPr lang="en-IN" smtClean="0"/>
              <a:t>‹#›</a:t>
            </a:fld>
            <a:endParaRPr lang="en-IN"/>
          </a:p>
        </p:txBody>
      </p:sp>
    </p:spTree>
    <p:extLst>
      <p:ext uri="{BB962C8B-B14F-4D97-AF65-F5344CB8AC3E}">
        <p14:creationId xmlns:p14="http://schemas.microsoft.com/office/powerpoint/2010/main" val="2506706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9B142-6BE4-0FDE-A312-60583A2AD2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49C4A39-7B82-B871-543D-1034BA603D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DCFE559-33F6-5BDB-3C43-21DD4E445A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93139E-50C3-6755-47D1-60B31C8C7903}"/>
              </a:ext>
            </a:extLst>
          </p:cNvPr>
          <p:cNvSpPr>
            <a:spLocks noGrp="1"/>
          </p:cNvSpPr>
          <p:nvPr>
            <p:ph type="dt" sz="half" idx="10"/>
          </p:nvPr>
        </p:nvSpPr>
        <p:spPr/>
        <p:txBody>
          <a:bodyPr/>
          <a:lstStyle/>
          <a:p>
            <a:fld id="{345E4D70-61F4-4EB1-8B28-8396E66CE155}" type="datetimeFigureOut">
              <a:rPr lang="en-IN" smtClean="0"/>
              <a:t>27-09-2023</a:t>
            </a:fld>
            <a:endParaRPr lang="en-IN"/>
          </a:p>
        </p:txBody>
      </p:sp>
      <p:sp>
        <p:nvSpPr>
          <p:cNvPr id="6" name="Footer Placeholder 5">
            <a:extLst>
              <a:ext uri="{FF2B5EF4-FFF2-40B4-BE49-F238E27FC236}">
                <a16:creationId xmlns:a16="http://schemas.microsoft.com/office/drawing/2014/main" id="{2AB286BB-1F0A-FFA0-054E-C54F1AEACAB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555324-E0A4-D839-0AB5-25353DB08625}"/>
              </a:ext>
            </a:extLst>
          </p:cNvPr>
          <p:cNvSpPr>
            <a:spLocks noGrp="1"/>
          </p:cNvSpPr>
          <p:nvPr>
            <p:ph type="sldNum" sz="quarter" idx="12"/>
          </p:nvPr>
        </p:nvSpPr>
        <p:spPr/>
        <p:txBody>
          <a:bodyPr/>
          <a:lstStyle/>
          <a:p>
            <a:fld id="{490CEB20-7C06-49A5-AC2E-2B051F179D26}" type="slidenum">
              <a:rPr lang="en-IN" smtClean="0"/>
              <a:t>‹#›</a:t>
            </a:fld>
            <a:endParaRPr lang="en-IN"/>
          </a:p>
        </p:txBody>
      </p:sp>
    </p:spTree>
    <p:extLst>
      <p:ext uri="{BB962C8B-B14F-4D97-AF65-F5344CB8AC3E}">
        <p14:creationId xmlns:p14="http://schemas.microsoft.com/office/powerpoint/2010/main" val="153208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AF2790-EB6F-8E67-E303-3D84BC52F6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36C69A7-7831-B7C4-B793-B6EC58CE27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218DB7-871D-BD78-E09D-EF420CF8C3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5E4D70-61F4-4EB1-8B28-8396E66CE155}" type="datetimeFigureOut">
              <a:rPr lang="en-IN" smtClean="0"/>
              <a:t>27-09-2023</a:t>
            </a:fld>
            <a:endParaRPr lang="en-IN"/>
          </a:p>
        </p:txBody>
      </p:sp>
      <p:sp>
        <p:nvSpPr>
          <p:cNvPr id="5" name="Footer Placeholder 4">
            <a:extLst>
              <a:ext uri="{FF2B5EF4-FFF2-40B4-BE49-F238E27FC236}">
                <a16:creationId xmlns:a16="http://schemas.microsoft.com/office/drawing/2014/main" id="{E012F5FB-B33A-AF7B-00D5-7867ACB880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9FC4AA1-EC0C-4E12-5906-A4C2BF297D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0CEB20-7C06-49A5-AC2E-2B051F179D26}" type="slidenum">
              <a:rPr lang="en-IN" smtClean="0"/>
              <a:t>‹#›</a:t>
            </a:fld>
            <a:endParaRPr lang="en-IN"/>
          </a:p>
        </p:txBody>
      </p:sp>
    </p:spTree>
    <p:extLst>
      <p:ext uri="{BB962C8B-B14F-4D97-AF65-F5344CB8AC3E}">
        <p14:creationId xmlns:p14="http://schemas.microsoft.com/office/powerpoint/2010/main" val="3779580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4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4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6.png"/></Relationships>
</file>

<file path=ppt/slides/_rels/slide4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9.png"/><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50.png"/></Relationships>
</file>

<file path=ppt/slides/_rels/slide4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9.png"/><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50.png"/></Relationships>
</file>

<file path=ppt/slides/_rels/slide4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48.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54.png"/><Relationship Id="rId2" Type="http://schemas.openxmlformats.org/officeDocument/2006/relationships/image" Target="../media/image55.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999ED-6968-6990-2E49-8421409C4362}"/>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E3A18A03-7EC3-730B-D934-4292599735E2}"/>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5431445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394D7-F7DF-BBAA-82B4-9FA7538CB2DF}"/>
              </a:ext>
            </a:extLst>
          </p:cNvPr>
          <p:cNvSpPr>
            <a:spLocks noGrp="1"/>
          </p:cNvSpPr>
          <p:nvPr>
            <p:ph type="title"/>
          </p:nvPr>
        </p:nvSpPr>
        <p:spPr/>
        <p:txBody>
          <a:bodyPr/>
          <a:lstStyle/>
          <a:p>
            <a:r>
              <a:rPr lang="en-IN" dirty="0"/>
              <a:t>Omega test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3309B0C-1461-76E7-6599-D1F680C69534}"/>
                  </a:ext>
                </a:extLst>
              </p:cNvPr>
              <p:cNvSpPr>
                <a:spLocks noGrp="1"/>
              </p:cNvSpPr>
              <p:nvPr>
                <p:ph idx="1"/>
              </p:nvPr>
            </p:nvSpPr>
            <p:spPr/>
            <p:txBody>
              <a:bodyPr>
                <a:normAutofit fontScale="92500" lnSpcReduction="10000"/>
              </a:bodyPr>
              <a:lstStyle/>
              <a:p>
                <a:pPr marL="0" indent="0">
                  <a:buNone/>
                </a:pPr>
                <a14:m>
                  <m:oMath xmlns:m="http://schemas.openxmlformats.org/officeDocument/2006/math">
                    <m:r>
                      <m:rPr>
                        <m:nor/>
                      </m:rPr>
                      <a:rPr lang="en-IN" dirty="0" smtClean="0">
                        <a:latin typeface="Cambria Math" panose="02040503050406030204" pitchFamily="18" charset="0"/>
                      </a:rPr>
                      <m:t>2</m:t>
                    </m:r>
                    <m:r>
                      <m:rPr>
                        <m:nor/>
                      </m:rPr>
                      <a:rPr lang="en-IN" dirty="0" smtClean="0"/>
                      <m:t>y</m:t>
                    </m:r>
                    <m:r>
                      <m:rPr>
                        <m:nor/>
                      </m:rPr>
                      <a:rPr lang="en-IN" dirty="0" smtClean="0"/>
                      <m:t> </m:t>
                    </m:r>
                    <m:r>
                      <a:rPr lang="en-IN" b="0" i="1" dirty="0" smtClean="0">
                        <a:latin typeface="Cambria Math" panose="02040503050406030204" pitchFamily="18" charset="0"/>
                      </a:rPr>
                      <m:t>≤</m:t>
                    </m:r>
                    <m:r>
                      <m:rPr>
                        <m:nor/>
                      </m:rPr>
                      <a:rPr lang="en-IN" dirty="0" smtClean="0"/>
                      <m:t> </m:t>
                    </m:r>
                    <m:r>
                      <m:rPr>
                        <m:nor/>
                      </m:rPr>
                      <a:rPr lang="en-IN" b="0" i="0" dirty="0" smtClean="0"/>
                      <m:t>x</m:t>
                    </m:r>
                    <m:r>
                      <m:rPr>
                        <m:nor/>
                      </m:rPr>
                      <a:rPr lang="en-IN" b="0" i="0" dirty="0" smtClean="0"/>
                      <m:t>                </m:t>
                    </m:r>
                  </m:oMath>
                </a14:m>
                <a:r>
                  <a:rPr lang="en-IN" dirty="0"/>
                  <a:t>      </a:t>
                </a:r>
                <a14:m>
                  <m:oMath xmlns:m="http://schemas.openxmlformats.org/officeDocument/2006/math">
                    <m:r>
                      <a:rPr lang="en-IN" b="0" i="1" dirty="0" smtClean="0">
                        <a:latin typeface="Cambria Math" panose="02040503050406030204" pitchFamily="18" charset="0"/>
                      </a:rPr>
                      <m:t>−(</m:t>
                    </m:r>
                    <m:r>
                      <a:rPr lang="en-IN" b="0" i="1" dirty="0" smtClean="0">
                        <a:latin typeface="Cambria Math" panose="02040503050406030204" pitchFamily="18" charset="0"/>
                      </a:rPr>
                      <m:t>𝑖</m:t>
                    </m:r>
                    <m:r>
                      <a:rPr lang="en-IN" b="0" i="1" dirty="0" smtClean="0">
                        <a:latin typeface="Cambria Math" panose="02040503050406030204" pitchFamily="18" charset="0"/>
                      </a:rPr>
                      <m:t>)</m:t>
                    </m:r>
                  </m:oMath>
                </a14:m>
                <a:endParaRPr lang="en-IN" dirty="0"/>
              </a:p>
              <a:p>
                <a:pPr marL="0" indent="0">
                  <a:buNone/>
                </a:pPr>
                <a14:m>
                  <m:oMathPara xmlns:m="http://schemas.openxmlformats.org/officeDocument/2006/math">
                    <m:oMathParaPr>
                      <m:jc m:val="left"/>
                    </m:oMathParaPr>
                    <m:oMath xmlns:m="http://schemas.openxmlformats.org/officeDocument/2006/math">
                      <m:r>
                        <a:rPr lang="en-IN" i="1" dirty="0">
                          <a:latin typeface="Cambria Math" panose="02040503050406030204" pitchFamily="18" charset="0"/>
                        </a:rPr>
                        <m:t>2</m:t>
                      </m:r>
                      <m:r>
                        <a:rPr lang="en-IN" b="0" i="1" dirty="0" smtClean="0">
                          <a:latin typeface="Cambria Math" panose="02040503050406030204" pitchFamily="18" charset="0"/>
                        </a:rPr>
                        <m:t>𝑦</m:t>
                      </m:r>
                      <m:r>
                        <a:rPr lang="en-IN" sz="2800" i="1" dirty="0" smtClean="0">
                          <a:latin typeface="Cambria Math" panose="02040503050406030204" pitchFamily="18" charset="0"/>
                        </a:rPr>
                        <m:t>≤</m:t>
                      </m:r>
                      <m:r>
                        <a:rPr lang="en-IN" sz="2800" b="0" i="1" dirty="0" smtClean="0">
                          <a:latin typeface="Cambria Math" panose="02040503050406030204" pitchFamily="18" charset="0"/>
                        </a:rPr>
                        <m:t>3</m:t>
                      </m:r>
                      <m:r>
                        <a:rPr lang="en-IN" sz="2800" i="1" dirty="0" smtClean="0">
                          <a:latin typeface="Cambria Math" panose="02040503050406030204" pitchFamily="18" charset="0"/>
                        </a:rPr>
                        <m:t> –</m:t>
                      </m:r>
                      <m:r>
                        <a:rPr lang="en-IN" sz="2800" i="1" dirty="0" smtClean="0">
                          <a:latin typeface="Cambria Math" panose="02040503050406030204" pitchFamily="18" charset="0"/>
                        </a:rPr>
                        <m:t>𝑥</m:t>
                      </m:r>
                      <m:r>
                        <a:rPr lang="en-IN" sz="2800" b="0" i="1" dirty="0" smtClean="0">
                          <a:latin typeface="Cambria Math" panose="02040503050406030204" pitchFamily="18" charset="0"/>
                        </a:rPr>
                        <m:t>                −(</m:t>
                      </m:r>
                      <m:r>
                        <a:rPr lang="en-IN" sz="2800" b="0" i="1" dirty="0" smtClean="0">
                          <a:latin typeface="Cambria Math" panose="02040503050406030204" pitchFamily="18" charset="0"/>
                        </a:rPr>
                        <m:t>𝑖𝑖</m:t>
                      </m:r>
                      <m:r>
                        <a:rPr lang="en-IN" sz="2800" b="0" i="1" dirty="0" smtClean="0">
                          <a:latin typeface="Cambria Math" panose="02040503050406030204" pitchFamily="18" charset="0"/>
                        </a:rPr>
                        <m:t>)</m:t>
                      </m:r>
                    </m:oMath>
                  </m:oMathPara>
                </a14:m>
                <a:endParaRPr lang="en-IN" sz="2800" dirty="0"/>
              </a:p>
              <a:p>
                <a:pPr marL="0" indent="0">
                  <a:buNone/>
                </a:pPr>
                <a14:m>
                  <m:oMathPara xmlns:m="http://schemas.openxmlformats.org/officeDocument/2006/math">
                    <m:oMathParaPr>
                      <m:jc m:val="left"/>
                    </m:oMathParaPr>
                    <m:oMath xmlns:m="http://schemas.openxmlformats.org/officeDocument/2006/math">
                      <m:r>
                        <a:rPr lang="en-IN" i="1" dirty="0">
                          <a:latin typeface="Cambria Math" panose="02040503050406030204" pitchFamily="18" charset="0"/>
                        </a:rPr>
                        <m:t>8</m:t>
                      </m:r>
                      <m:r>
                        <a:rPr lang="en-IN" sz="2800" i="1" dirty="0" smtClean="0">
                          <a:latin typeface="Cambria Math" panose="02040503050406030204" pitchFamily="18" charset="0"/>
                        </a:rPr>
                        <m:t>𝑦</m:t>
                      </m:r>
                      <m:r>
                        <a:rPr lang="en-IN" sz="2800" i="1" dirty="0" smtClean="0">
                          <a:latin typeface="Cambria Math" panose="02040503050406030204" pitchFamily="18" charset="0"/>
                        </a:rPr>
                        <m:t>≥2+</m:t>
                      </m:r>
                      <m:r>
                        <a:rPr lang="en-IN" sz="2800" i="1" dirty="0" smtClean="0">
                          <a:latin typeface="Cambria Math" panose="02040503050406030204" pitchFamily="18" charset="0"/>
                        </a:rPr>
                        <m:t>𝑥</m:t>
                      </m:r>
                      <m:r>
                        <a:rPr lang="en-IN" sz="2800" i="1" dirty="0" smtClean="0">
                          <a:latin typeface="Cambria Math" panose="02040503050406030204" pitchFamily="18" charset="0"/>
                        </a:rPr>
                        <m:t>              −(</m:t>
                      </m:r>
                      <m:r>
                        <a:rPr lang="en-IN" sz="2800" b="0" i="1" dirty="0" smtClean="0">
                          <a:latin typeface="Cambria Math" panose="02040503050406030204" pitchFamily="18" charset="0"/>
                        </a:rPr>
                        <m:t>𝑖𝑖𝑖</m:t>
                      </m:r>
                      <m:r>
                        <a:rPr lang="en-IN" sz="2800" b="0" i="1" dirty="0" smtClean="0">
                          <a:latin typeface="Cambria Math" panose="02040503050406030204" pitchFamily="18" charset="0"/>
                        </a:rPr>
                        <m:t>)</m:t>
                      </m:r>
                    </m:oMath>
                  </m:oMathPara>
                </a14:m>
                <a:endParaRPr lang="en-IN" sz="2800" dirty="0"/>
              </a:p>
              <a:p>
                <a:pPr marL="0" indent="0">
                  <a:buNone/>
                </a:pPr>
                <a:endParaRPr lang="en-IN" dirty="0"/>
              </a:p>
              <a:p>
                <a:pPr marL="0" indent="0">
                  <a:buNone/>
                </a:pPr>
                <a:r>
                  <a:rPr lang="en-IN" sz="2800" dirty="0"/>
                  <a:t>Eliminate y and check if the rest of the constraints have integer solutions.</a:t>
                </a:r>
              </a:p>
              <a:p>
                <a:pPr marL="0" indent="0">
                  <a:buNone/>
                </a:pPr>
                <a14:m>
                  <m:oMathPara xmlns:m="http://schemas.openxmlformats.org/officeDocument/2006/math">
                    <m:oMathParaPr>
                      <m:jc m:val="left"/>
                    </m:oMathParaPr>
                    <m:oMath xmlns:m="http://schemas.openxmlformats.org/officeDocument/2006/math">
                      <m:r>
                        <a:rPr lang="en-IN" sz="2800" b="0" i="1" smtClean="0">
                          <a:latin typeface="Cambria Math" panose="02040503050406030204" pitchFamily="18" charset="0"/>
                        </a:rPr>
                        <m:t>4</m:t>
                      </m:r>
                      <m:r>
                        <a:rPr lang="en-IN" sz="2800" b="0" i="1" smtClean="0">
                          <a:latin typeface="Cambria Math" panose="02040503050406030204" pitchFamily="18" charset="0"/>
                        </a:rPr>
                        <m:t>𝑥</m:t>
                      </m:r>
                      <m:r>
                        <a:rPr lang="en-IN" sz="2800" b="0" i="1" smtClean="0">
                          <a:latin typeface="Cambria Math" panose="02040503050406030204" pitchFamily="18" charset="0"/>
                        </a:rPr>
                        <m:t>≥2+</m:t>
                      </m:r>
                      <m:r>
                        <a:rPr lang="en-IN" sz="2800" b="0" i="1" smtClean="0">
                          <a:latin typeface="Cambria Math" panose="02040503050406030204" pitchFamily="18" charset="0"/>
                        </a:rPr>
                        <m:t>𝑥</m:t>
                      </m:r>
                      <m:r>
                        <a:rPr lang="en-IN" sz="2800" b="0" i="1" smtClean="0">
                          <a:latin typeface="Cambria Math" panose="02040503050406030204" pitchFamily="18" charset="0"/>
                        </a:rPr>
                        <m:t>                             </m:t>
                      </m:r>
                      <m:r>
                        <a:rPr lang="en-IN" sz="2800" b="0" i="1" smtClean="0">
                          <a:latin typeface="Cambria Math" panose="02040503050406030204" pitchFamily="18" charset="0"/>
                        </a:rPr>
                        <m:t>𝑓𝑟𝑜𝑚</m:t>
                      </m:r>
                      <m:r>
                        <a:rPr lang="en-IN" sz="2800" b="0" i="1" smtClean="0">
                          <a:latin typeface="Cambria Math" panose="02040503050406030204" pitchFamily="18" charset="0"/>
                        </a:rPr>
                        <m:t> </m:t>
                      </m:r>
                      <m:d>
                        <m:dPr>
                          <m:ctrlPr>
                            <a:rPr lang="en-IN" sz="2800" b="0" i="1" smtClean="0">
                              <a:latin typeface="Cambria Math" panose="02040503050406030204" pitchFamily="18" charset="0"/>
                            </a:rPr>
                          </m:ctrlPr>
                        </m:dPr>
                        <m:e>
                          <m:r>
                            <a:rPr lang="en-IN" sz="2800" b="0" i="1" smtClean="0">
                              <a:latin typeface="Cambria Math" panose="02040503050406030204" pitchFamily="18" charset="0"/>
                            </a:rPr>
                            <m:t>𝑖</m:t>
                          </m:r>
                        </m:e>
                      </m:d>
                      <m:r>
                        <a:rPr lang="en-IN" sz="2800" b="0" i="1" smtClean="0">
                          <a:latin typeface="Cambria Math" panose="02040503050406030204" pitchFamily="18" charset="0"/>
                        </a:rPr>
                        <m:t> </m:t>
                      </m:r>
                      <m:r>
                        <a:rPr lang="en-IN" sz="2800" b="0" i="1" smtClean="0">
                          <a:latin typeface="Cambria Math" panose="02040503050406030204" pitchFamily="18" charset="0"/>
                        </a:rPr>
                        <m:t>𝑎𝑛𝑑</m:t>
                      </m:r>
                      <m:r>
                        <a:rPr lang="en-IN" sz="2800" b="0" i="1" smtClean="0">
                          <a:latin typeface="Cambria Math" panose="02040503050406030204" pitchFamily="18" charset="0"/>
                        </a:rPr>
                        <m:t> (</m:t>
                      </m:r>
                      <m:r>
                        <a:rPr lang="en-IN" sz="2800" b="0" i="1" smtClean="0">
                          <a:latin typeface="Cambria Math" panose="02040503050406030204" pitchFamily="18" charset="0"/>
                        </a:rPr>
                        <m:t>𝑖𝑖𝑖</m:t>
                      </m:r>
                      <m:r>
                        <a:rPr lang="en-IN" sz="2800" b="0" i="1" smtClean="0">
                          <a:latin typeface="Cambria Math" panose="02040503050406030204" pitchFamily="18" charset="0"/>
                        </a:rPr>
                        <m:t>)</m:t>
                      </m:r>
                    </m:oMath>
                  </m:oMathPara>
                </a14:m>
                <a:endParaRPr lang="en-IN" sz="2800" dirty="0"/>
              </a:p>
              <a:p>
                <a:pPr marL="0" indent="0">
                  <a:buNone/>
                </a:pPr>
                <a14:m>
                  <m:oMathPara xmlns:m="http://schemas.openxmlformats.org/officeDocument/2006/math">
                    <m:oMathParaPr>
                      <m:jc m:val="left"/>
                    </m:oMathParaPr>
                    <m:oMath xmlns:m="http://schemas.openxmlformats.org/officeDocument/2006/math">
                      <m:r>
                        <a:rPr lang="en-IN" sz="2800" b="0" i="1" smtClean="0">
                          <a:latin typeface="Cambria Math" panose="02040503050406030204" pitchFamily="18" charset="0"/>
                        </a:rPr>
                        <m:t>𝑥</m:t>
                      </m:r>
                      <m:r>
                        <a:rPr lang="en-IN" sz="2800" b="0" i="1" smtClean="0">
                          <a:latin typeface="Cambria Math" panose="02040503050406030204" pitchFamily="18" charset="0"/>
                        </a:rPr>
                        <m:t>≥</m:t>
                      </m:r>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2</m:t>
                          </m:r>
                        </m:num>
                        <m:den>
                          <m:r>
                            <a:rPr lang="en-IN" sz="2800" b="0" i="1" smtClean="0">
                              <a:latin typeface="Cambria Math" panose="02040503050406030204" pitchFamily="18" charset="0"/>
                            </a:rPr>
                            <m:t>3</m:t>
                          </m:r>
                        </m:den>
                      </m:f>
                    </m:oMath>
                  </m:oMathPara>
                </a14:m>
                <a:endParaRPr lang="en-IN" sz="2800" b="0" dirty="0"/>
              </a:p>
              <a:p>
                <a:pPr marL="0" indent="0">
                  <a:buNone/>
                </a:pPr>
                <a14:m>
                  <m:oMath xmlns:m="http://schemas.openxmlformats.org/officeDocument/2006/math">
                    <m:r>
                      <a:rPr lang="en-IN" i="1">
                        <a:latin typeface="Cambria Math" panose="02040503050406030204" pitchFamily="18" charset="0"/>
                      </a:rPr>
                      <m:t>4</m:t>
                    </m:r>
                    <m:d>
                      <m:dPr>
                        <m:ctrlPr>
                          <a:rPr lang="en-IN" sz="2800" b="0" i="1" smtClean="0">
                            <a:latin typeface="Cambria Math" panose="02040503050406030204" pitchFamily="18" charset="0"/>
                          </a:rPr>
                        </m:ctrlPr>
                      </m:dPr>
                      <m:e>
                        <m:r>
                          <a:rPr lang="en-IN" sz="2800" b="0" i="1" smtClean="0">
                            <a:latin typeface="Cambria Math" panose="02040503050406030204" pitchFamily="18" charset="0"/>
                          </a:rPr>
                          <m:t>3−</m:t>
                        </m:r>
                        <m:r>
                          <a:rPr lang="en-IN" sz="2800" b="0" i="1" smtClean="0">
                            <a:latin typeface="Cambria Math" panose="02040503050406030204" pitchFamily="18" charset="0"/>
                          </a:rPr>
                          <m:t>𝑥</m:t>
                        </m:r>
                      </m:e>
                    </m:d>
                    <m:r>
                      <a:rPr lang="en-IN" sz="2800" b="0" i="1" smtClean="0">
                        <a:latin typeface="Cambria Math" panose="02040503050406030204" pitchFamily="18" charset="0"/>
                      </a:rPr>
                      <m:t>≥2+</m:t>
                    </m:r>
                    <m:r>
                      <a:rPr lang="en-IN" sz="2800" b="0" i="1" smtClean="0">
                        <a:latin typeface="Cambria Math" panose="02040503050406030204" pitchFamily="18" charset="0"/>
                      </a:rPr>
                      <m:t>𝑥</m:t>
                    </m:r>
                  </m:oMath>
                </a14:m>
                <a:r>
                  <a:rPr lang="en-IN" sz="2800" dirty="0"/>
                  <a:t>                 from (ii) and (iii)</a:t>
                </a:r>
              </a:p>
              <a:p>
                <a:pPr marL="0" indent="0">
                  <a:buNone/>
                </a:pPr>
                <a14:m>
                  <m:oMathPara xmlns:m="http://schemas.openxmlformats.org/officeDocument/2006/math">
                    <m:oMathParaPr>
                      <m:jc m:val="left"/>
                    </m:oMathParaPr>
                    <m:oMath xmlns:m="http://schemas.openxmlformats.org/officeDocument/2006/math">
                      <m:r>
                        <a:rPr lang="en-IN" sz="2800" b="0" i="1" smtClean="0">
                          <a:latin typeface="Cambria Math" panose="02040503050406030204" pitchFamily="18" charset="0"/>
                        </a:rPr>
                        <m:t>𝑥</m:t>
                      </m:r>
                      <m:r>
                        <a:rPr lang="en-IN" sz="2800" b="0" i="1" smtClean="0">
                          <a:latin typeface="Cambria Math" panose="02040503050406030204" pitchFamily="18" charset="0"/>
                        </a:rPr>
                        <m:t>≤2</m:t>
                      </m:r>
                    </m:oMath>
                  </m:oMathPara>
                </a14:m>
                <a:endParaRPr lang="en-IN" sz="2800" b="0" dirty="0"/>
              </a:p>
              <a:p>
                <a:pPr marL="0" indent="0">
                  <a:buNone/>
                </a:pPr>
                <a:r>
                  <a:rPr lang="en-IN" dirty="0"/>
                  <a:t>Thus, the rest of the formula has integer solutions.</a:t>
                </a:r>
                <a:endParaRPr lang="en-IN" sz="2800"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C3309B0C-1461-76E7-6599-D1F680C69534}"/>
                  </a:ext>
                </a:extLst>
              </p:cNvPr>
              <p:cNvSpPr>
                <a:spLocks noGrp="1" noRot="1" noChangeAspect="1" noMove="1" noResize="1" noEditPoints="1" noAdjustHandles="1" noChangeArrowheads="1" noChangeShapeType="1" noTextEdit="1"/>
              </p:cNvSpPr>
              <p:nvPr>
                <p:ph idx="1"/>
              </p:nvPr>
            </p:nvSpPr>
            <p:spPr>
              <a:blipFill>
                <a:blip r:embed="rId2"/>
                <a:stretch>
                  <a:fillRect l="-1043" b="-2241"/>
                </a:stretch>
              </a:blipFill>
            </p:spPr>
            <p:txBody>
              <a:bodyPr/>
              <a:lstStyle/>
              <a:p>
                <a:r>
                  <a:rPr lang="en-IN">
                    <a:noFill/>
                  </a:rPr>
                  <a:t> </a:t>
                </a:r>
              </a:p>
            </p:txBody>
          </p:sp>
        </mc:Fallback>
      </mc:AlternateContent>
    </p:spTree>
    <p:extLst>
      <p:ext uri="{BB962C8B-B14F-4D97-AF65-F5344CB8AC3E}">
        <p14:creationId xmlns:p14="http://schemas.microsoft.com/office/powerpoint/2010/main" val="1507824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0017-E46C-644F-1DF9-3E1911D6F476}"/>
              </a:ext>
            </a:extLst>
          </p:cNvPr>
          <p:cNvSpPr>
            <a:spLocks noGrp="1"/>
          </p:cNvSpPr>
          <p:nvPr>
            <p:ph type="title"/>
          </p:nvPr>
        </p:nvSpPr>
        <p:spPr/>
        <p:txBody>
          <a:bodyPr/>
          <a:lstStyle/>
          <a:p>
            <a:r>
              <a:rPr lang="en-IN" dirty="0"/>
              <a:t>Omega test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9E9FE99-5DAC-8E77-0340-98CB20712B06}"/>
                  </a:ext>
                </a:extLst>
              </p:cNvPr>
              <p:cNvSpPr>
                <a:spLocks noGrp="1"/>
              </p:cNvSpPr>
              <p:nvPr>
                <p:ph idx="1"/>
              </p:nvPr>
            </p:nvSpPr>
            <p:spPr/>
            <p:txBody>
              <a:bodyPr/>
              <a:lstStyle/>
              <a:p>
                <a:pPr marL="0" indent="0">
                  <a:buNone/>
                </a:pPr>
                <a14:m>
                  <m:oMath xmlns:m="http://schemas.openxmlformats.org/officeDocument/2006/math">
                    <m:r>
                      <m:rPr>
                        <m:nor/>
                      </m:rPr>
                      <a:rPr lang="en-IN" dirty="0">
                        <a:latin typeface="Cambria Math" panose="02040503050406030204" pitchFamily="18" charset="0"/>
                      </a:rPr>
                      <m:t>2</m:t>
                    </m:r>
                    <m:r>
                      <m:rPr>
                        <m:nor/>
                      </m:rPr>
                      <a:rPr lang="en-IN" dirty="0"/>
                      <m:t>y</m:t>
                    </m:r>
                    <m:r>
                      <m:rPr>
                        <m:nor/>
                      </m:rPr>
                      <a:rPr lang="en-IN" dirty="0"/>
                      <m:t> </m:t>
                    </m:r>
                    <m:r>
                      <a:rPr lang="en-IN" i="1" dirty="0">
                        <a:latin typeface="Cambria Math" panose="02040503050406030204" pitchFamily="18" charset="0"/>
                      </a:rPr>
                      <m:t>≤</m:t>
                    </m:r>
                    <m:r>
                      <m:rPr>
                        <m:nor/>
                      </m:rPr>
                      <a:rPr lang="en-IN" dirty="0"/>
                      <m:t> </m:t>
                    </m:r>
                    <m:r>
                      <m:rPr>
                        <m:nor/>
                      </m:rPr>
                      <a:rPr lang="en-IN" dirty="0"/>
                      <m:t>x</m:t>
                    </m:r>
                    <m:r>
                      <m:rPr>
                        <m:nor/>
                      </m:rPr>
                      <a:rPr lang="en-IN" dirty="0"/>
                      <m:t>                </m:t>
                    </m:r>
                  </m:oMath>
                </a14:m>
                <a:r>
                  <a:rPr lang="en-IN" dirty="0"/>
                  <a:t>      </a:t>
                </a:r>
                <a14:m>
                  <m:oMath xmlns:m="http://schemas.openxmlformats.org/officeDocument/2006/math">
                    <m:r>
                      <a:rPr lang="en-IN" i="1" dirty="0">
                        <a:latin typeface="Cambria Math" panose="02040503050406030204" pitchFamily="18" charset="0"/>
                      </a:rPr>
                      <m:t>−(</m:t>
                    </m:r>
                    <m:r>
                      <a:rPr lang="en-IN" i="1" dirty="0">
                        <a:latin typeface="Cambria Math" panose="02040503050406030204" pitchFamily="18" charset="0"/>
                      </a:rPr>
                      <m:t>𝑖</m:t>
                    </m:r>
                    <m:r>
                      <a:rPr lang="en-IN" i="1" dirty="0">
                        <a:latin typeface="Cambria Math" panose="02040503050406030204" pitchFamily="18" charset="0"/>
                      </a:rPr>
                      <m:t>)</m:t>
                    </m:r>
                  </m:oMath>
                </a14:m>
                <a:endParaRPr lang="en-IN" dirty="0"/>
              </a:p>
              <a:p>
                <a:pPr marL="0" indent="0">
                  <a:buNone/>
                </a:pPr>
                <a14:m>
                  <m:oMathPara xmlns:m="http://schemas.openxmlformats.org/officeDocument/2006/math">
                    <m:oMathParaPr>
                      <m:jc m:val="left"/>
                    </m:oMathParaPr>
                    <m:oMath xmlns:m="http://schemas.openxmlformats.org/officeDocument/2006/math">
                      <m:r>
                        <a:rPr lang="en-IN" i="1" dirty="0">
                          <a:latin typeface="Cambria Math" panose="02040503050406030204" pitchFamily="18" charset="0"/>
                        </a:rPr>
                        <m:t>2</m:t>
                      </m:r>
                      <m:r>
                        <a:rPr lang="en-IN" i="1" dirty="0">
                          <a:latin typeface="Cambria Math" panose="02040503050406030204" pitchFamily="18" charset="0"/>
                        </a:rPr>
                        <m:t>𝑦</m:t>
                      </m:r>
                      <m:r>
                        <a:rPr lang="en-IN" i="1" dirty="0">
                          <a:latin typeface="Cambria Math" panose="02040503050406030204" pitchFamily="18" charset="0"/>
                        </a:rPr>
                        <m:t>≤3 –</m:t>
                      </m:r>
                      <m:r>
                        <a:rPr lang="en-IN" i="1" dirty="0">
                          <a:latin typeface="Cambria Math" panose="02040503050406030204" pitchFamily="18" charset="0"/>
                        </a:rPr>
                        <m:t>𝑥</m:t>
                      </m:r>
                      <m:r>
                        <a:rPr lang="en-IN" i="1" dirty="0">
                          <a:latin typeface="Cambria Math" panose="02040503050406030204" pitchFamily="18" charset="0"/>
                        </a:rPr>
                        <m:t>                −(</m:t>
                      </m:r>
                      <m:r>
                        <a:rPr lang="en-IN" i="1" dirty="0">
                          <a:latin typeface="Cambria Math" panose="02040503050406030204" pitchFamily="18" charset="0"/>
                        </a:rPr>
                        <m:t>𝑖𝑖</m:t>
                      </m:r>
                      <m:r>
                        <a:rPr lang="en-IN" i="1" dirty="0">
                          <a:latin typeface="Cambria Math" panose="02040503050406030204" pitchFamily="18" charset="0"/>
                        </a:rPr>
                        <m:t>)</m:t>
                      </m:r>
                    </m:oMath>
                  </m:oMathPara>
                </a14:m>
                <a:endParaRPr lang="en-IN" dirty="0"/>
              </a:p>
              <a:p>
                <a:pPr marL="0" indent="0">
                  <a:buNone/>
                </a:pPr>
                <a14:m>
                  <m:oMathPara xmlns:m="http://schemas.openxmlformats.org/officeDocument/2006/math">
                    <m:oMathParaPr>
                      <m:jc m:val="left"/>
                    </m:oMathParaPr>
                    <m:oMath xmlns:m="http://schemas.openxmlformats.org/officeDocument/2006/math">
                      <m:r>
                        <a:rPr lang="en-IN" i="1" dirty="0">
                          <a:latin typeface="Cambria Math" panose="02040503050406030204" pitchFamily="18" charset="0"/>
                        </a:rPr>
                        <m:t>8</m:t>
                      </m:r>
                      <m:r>
                        <a:rPr lang="en-IN" i="1" dirty="0">
                          <a:latin typeface="Cambria Math" panose="02040503050406030204" pitchFamily="18" charset="0"/>
                        </a:rPr>
                        <m:t>𝑦</m:t>
                      </m:r>
                      <m:r>
                        <a:rPr lang="en-IN" i="1" dirty="0">
                          <a:latin typeface="Cambria Math" panose="02040503050406030204" pitchFamily="18" charset="0"/>
                        </a:rPr>
                        <m:t>≥2+</m:t>
                      </m:r>
                      <m:r>
                        <a:rPr lang="en-IN" i="1" dirty="0">
                          <a:latin typeface="Cambria Math" panose="02040503050406030204" pitchFamily="18" charset="0"/>
                        </a:rPr>
                        <m:t>𝑥</m:t>
                      </m:r>
                      <m:r>
                        <a:rPr lang="en-IN" i="1" dirty="0">
                          <a:latin typeface="Cambria Math" panose="02040503050406030204" pitchFamily="18" charset="0"/>
                        </a:rPr>
                        <m:t>              −(</m:t>
                      </m:r>
                      <m:r>
                        <a:rPr lang="en-IN" i="1" dirty="0">
                          <a:latin typeface="Cambria Math" panose="02040503050406030204" pitchFamily="18" charset="0"/>
                        </a:rPr>
                        <m:t>𝑖𝑖𝑖</m:t>
                      </m:r>
                      <m:r>
                        <a:rPr lang="en-IN" i="1" dirty="0">
                          <a:latin typeface="Cambria Math" panose="02040503050406030204" pitchFamily="18" charset="0"/>
                        </a:rPr>
                        <m:t>)</m:t>
                      </m:r>
                    </m:oMath>
                  </m:oMathPara>
                </a14:m>
                <a:endParaRPr lang="en-IN" dirty="0"/>
              </a:p>
              <a:p>
                <a:pPr marL="0" indent="0">
                  <a:buNone/>
                </a:pPr>
                <a:endParaRPr lang="en-IN" dirty="0"/>
              </a:p>
              <a:p>
                <a:pPr marL="0" indent="0">
                  <a:buNone/>
                </a:pPr>
                <a:r>
                  <a:rPr lang="en-IN" dirty="0"/>
                  <a:t>Because the real-shadow has integer solutions, we can check whether the dark-shadow has integer solutions.</a:t>
                </a:r>
              </a:p>
              <a:p>
                <a:pPr marL="0" indent="0">
                  <a:buNone/>
                </a:pPr>
                <a:endParaRPr lang="en-IN" dirty="0"/>
              </a:p>
            </p:txBody>
          </p:sp>
        </mc:Choice>
        <mc:Fallback xmlns="">
          <p:sp>
            <p:nvSpPr>
              <p:cNvPr id="3" name="Content Placeholder 2">
                <a:extLst>
                  <a:ext uri="{FF2B5EF4-FFF2-40B4-BE49-F238E27FC236}">
                    <a16:creationId xmlns:a16="http://schemas.microsoft.com/office/drawing/2014/main" id="{D9E9FE99-5DAC-8E77-0340-98CB20712B06}"/>
                  </a:ext>
                </a:extLst>
              </p:cNvPr>
              <p:cNvSpPr>
                <a:spLocks noGrp="1" noRot="1" noChangeAspect="1" noMove="1" noResize="1" noEditPoints="1" noAdjustHandles="1" noChangeArrowheads="1" noChangeShapeType="1" noTextEdit="1"/>
              </p:cNvSpPr>
              <p:nvPr>
                <p:ph idx="1"/>
              </p:nvPr>
            </p:nvSpPr>
            <p:spPr>
              <a:blipFill>
                <a:blip r:embed="rId2"/>
                <a:stretch>
                  <a:fillRect l="-1217"/>
                </a:stretch>
              </a:blipFill>
            </p:spPr>
            <p:txBody>
              <a:bodyPr/>
              <a:lstStyle/>
              <a:p>
                <a:r>
                  <a:rPr lang="en-IN">
                    <a:noFill/>
                  </a:rPr>
                  <a:t> </a:t>
                </a:r>
              </a:p>
            </p:txBody>
          </p:sp>
        </mc:Fallback>
      </mc:AlternateContent>
    </p:spTree>
    <p:extLst>
      <p:ext uri="{BB962C8B-B14F-4D97-AF65-F5344CB8AC3E}">
        <p14:creationId xmlns:p14="http://schemas.microsoft.com/office/powerpoint/2010/main" val="1835972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0017-E46C-644F-1DF9-3E1911D6F476}"/>
              </a:ext>
            </a:extLst>
          </p:cNvPr>
          <p:cNvSpPr>
            <a:spLocks noGrp="1"/>
          </p:cNvSpPr>
          <p:nvPr>
            <p:ph type="title"/>
          </p:nvPr>
        </p:nvSpPr>
        <p:spPr/>
        <p:txBody>
          <a:bodyPr/>
          <a:lstStyle/>
          <a:p>
            <a:r>
              <a:rPr lang="en-IN" dirty="0"/>
              <a:t>Omega test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9E9FE99-5DAC-8E77-0340-98CB20712B06}"/>
                  </a:ext>
                </a:extLst>
              </p:cNvPr>
              <p:cNvSpPr>
                <a:spLocks noGrp="1"/>
              </p:cNvSpPr>
              <p:nvPr>
                <p:ph idx="1"/>
              </p:nvPr>
            </p:nvSpPr>
            <p:spPr/>
            <p:txBody>
              <a:bodyPr/>
              <a:lstStyle/>
              <a:p>
                <a:pPr marL="0" indent="0">
                  <a:buNone/>
                </a:pPr>
                <a14:m>
                  <m:oMath xmlns:m="http://schemas.openxmlformats.org/officeDocument/2006/math">
                    <m:r>
                      <m:rPr>
                        <m:nor/>
                      </m:rPr>
                      <a:rPr lang="en-IN" dirty="0">
                        <a:latin typeface="Cambria Math" panose="02040503050406030204" pitchFamily="18" charset="0"/>
                      </a:rPr>
                      <m:t>2</m:t>
                    </m:r>
                    <m:r>
                      <m:rPr>
                        <m:nor/>
                      </m:rPr>
                      <a:rPr lang="en-IN" dirty="0"/>
                      <m:t>y</m:t>
                    </m:r>
                    <m:r>
                      <m:rPr>
                        <m:nor/>
                      </m:rPr>
                      <a:rPr lang="en-IN" dirty="0"/>
                      <m:t> </m:t>
                    </m:r>
                    <m:r>
                      <a:rPr lang="en-IN" i="1" dirty="0">
                        <a:latin typeface="Cambria Math" panose="02040503050406030204" pitchFamily="18" charset="0"/>
                      </a:rPr>
                      <m:t>≤</m:t>
                    </m:r>
                    <m:r>
                      <m:rPr>
                        <m:nor/>
                      </m:rPr>
                      <a:rPr lang="en-IN" dirty="0"/>
                      <m:t> </m:t>
                    </m:r>
                    <m:r>
                      <m:rPr>
                        <m:nor/>
                      </m:rPr>
                      <a:rPr lang="en-IN" dirty="0"/>
                      <m:t>x</m:t>
                    </m:r>
                    <m:r>
                      <m:rPr>
                        <m:nor/>
                      </m:rPr>
                      <a:rPr lang="en-IN" dirty="0"/>
                      <m:t>                </m:t>
                    </m:r>
                  </m:oMath>
                </a14:m>
                <a:r>
                  <a:rPr lang="en-IN" dirty="0"/>
                  <a:t>      </a:t>
                </a:r>
                <a14:m>
                  <m:oMath xmlns:m="http://schemas.openxmlformats.org/officeDocument/2006/math">
                    <m:r>
                      <a:rPr lang="en-IN" i="1" dirty="0">
                        <a:latin typeface="Cambria Math" panose="02040503050406030204" pitchFamily="18" charset="0"/>
                      </a:rPr>
                      <m:t>−(</m:t>
                    </m:r>
                    <m:r>
                      <a:rPr lang="en-IN" i="1" dirty="0">
                        <a:latin typeface="Cambria Math" panose="02040503050406030204" pitchFamily="18" charset="0"/>
                      </a:rPr>
                      <m:t>𝑖</m:t>
                    </m:r>
                    <m:r>
                      <a:rPr lang="en-IN" i="1" dirty="0">
                        <a:latin typeface="Cambria Math" panose="02040503050406030204" pitchFamily="18" charset="0"/>
                      </a:rPr>
                      <m:t>)</m:t>
                    </m:r>
                  </m:oMath>
                </a14:m>
                <a:endParaRPr lang="en-IN" dirty="0"/>
              </a:p>
              <a:p>
                <a:pPr marL="0" indent="0">
                  <a:buNone/>
                </a:pPr>
                <a14:m>
                  <m:oMathPara xmlns:m="http://schemas.openxmlformats.org/officeDocument/2006/math">
                    <m:oMathParaPr>
                      <m:jc m:val="left"/>
                    </m:oMathParaPr>
                    <m:oMath xmlns:m="http://schemas.openxmlformats.org/officeDocument/2006/math">
                      <m:r>
                        <a:rPr lang="en-IN" i="1" dirty="0">
                          <a:latin typeface="Cambria Math" panose="02040503050406030204" pitchFamily="18" charset="0"/>
                        </a:rPr>
                        <m:t>2</m:t>
                      </m:r>
                      <m:r>
                        <a:rPr lang="en-IN" i="1" dirty="0">
                          <a:latin typeface="Cambria Math" panose="02040503050406030204" pitchFamily="18" charset="0"/>
                        </a:rPr>
                        <m:t>𝑦</m:t>
                      </m:r>
                      <m:r>
                        <a:rPr lang="en-IN" i="1" dirty="0">
                          <a:latin typeface="Cambria Math" panose="02040503050406030204" pitchFamily="18" charset="0"/>
                        </a:rPr>
                        <m:t>≤3 –</m:t>
                      </m:r>
                      <m:r>
                        <a:rPr lang="en-IN" i="1" dirty="0">
                          <a:latin typeface="Cambria Math" panose="02040503050406030204" pitchFamily="18" charset="0"/>
                        </a:rPr>
                        <m:t>𝑥</m:t>
                      </m:r>
                      <m:r>
                        <a:rPr lang="en-IN" i="1" dirty="0">
                          <a:latin typeface="Cambria Math" panose="02040503050406030204" pitchFamily="18" charset="0"/>
                        </a:rPr>
                        <m:t>                −(</m:t>
                      </m:r>
                      <m:r>
                        <a:rPr lang="en-IN" i="1" dirty="0">
                          <a:latin typeface="Cambria Math" panose="02040503050406030204" pitchFamily="18" charset="0"/>
                        </a:rPr>
                        <m:t>𝑖𝑖</m:t>
                      </m:r>
                      <m:r>
                        <a:rPr lang="en-IN" i="1" dirty="0">
                          <a:latin typeface="Cambria Math" panose="02040503050406030204" pitchFamily="18" charset="0"/>
                        </a:rPr>
                        <m:t>)</m:t>
                      </m:r>
                    </m:oMath>
                  </m:oMathPara>
                </a14:m>
                <a:endParaRPr lang="en-IN" dirty="0"/>
              </a:p>
              <a:p>
                <a:pPr marL="0" indent="0">
                  <a:buNone/>
                </a:pPr>
                <a14:m>
                  <m:oMathPara xmlns:m="http://schemas.openxmlformats.org/officeDocument/2006/math">
                    <m:oMathParaPr>
                      <m:jc m:val="left"/>
                    </m:oMathParaPr>
                    <m:oMath xmlns:m="http://schemas.openxmlformats.org/officeDocument/2006/math">
                      <m:r>
                        <a:rPr lang="en-IN" i="1" dirty="0">
                          <a:latin typeface="Cambria Math" panose="02040503050406030204" pitchFamily="18" charset="0"/>
                        </a:rPr>
                        <m:t>8</m:t>
                      </m:r>
                      <m:r>
                        <a:rPr lang="en-IN" i="1" dirty="0">
                          <a:latin typeface="Cambria Math" panose="02040503050406030204" pitchFamily="18" charset="0"/>
                        </a:rPr>
                        <m:t>𝑦</m:t>
                      </m:r>
                      <m:r>
                        <a:rPr lang="en-IN" i="1" dirty="0">
                          <a:latin typeface="Cambria Math" panose="02040503050406030204" pitchFamily="18" charset="0"/>
                        </a:rPr>
                        <m:t>≥2+</m:t>
                      </m:r>
                      <m:r>
                        <a:rPr lang="en-IN" i="1" dirty="0">
                          <a:latin typeface="Cambria Math" panose="02040503050406030204" pitchFamily="18" charset="0"/>
                        </a:rPr>
                        <m:t>𝑥</m:t>
                      </m:r>
                      <m:r>
                        <a:rPr lang="en-IN" i="1" dirty="0">
                          <a:latin typeface="Cambria Math" panose="02040503050406030204" pitchFamily="18" charset="0"/>
                        </a:rPr>
                        <m:t>              −(</m:t>
                      </m:r>
                      <m:r>
                        <a:rPr lang="en-IN" i="1" dirty="0">
                          <a:latin typeface="Cambria Math" panose="02040503050406030204" pitchFamily="18" charset="0"/>
                        </a:rPr>
                        <m:t>𝑖𝑖𝑖</m:t>
                      </m:r>
                      <m:r>
                        <a:rPr lang="en-IN" i="1" dirty="0">
                          <a:latin typeface="Cambria Math" panose="02040503050406030204" pitchFamily="18" charset="0"/>
                        </a:rPr>
                        <m:t>)</m:t>
                      </m:r>
                    </m:oMath>
                  </m:oMathPara>
                </a14:m>
                <a:endParaRPr lang="en-IN" dirty="0"/>
              </a:p>
              <a:p>
                <a:pPr marL="0" indent="0">
                  <a:buNone/>
                </a:pPr>
                <a:endParaRPr lang="en-IN" dirty="0"/>
              </a:p>
              <a:p>
                <a:pPr marL="0" indent="0">
                  <a:buNone/>
                </a:pPr>
                <a:r>
                  <a:rPr lang="en-IN" dirty="0"/>
                  <a:t>Dark-shadow test: </a:t>
                </a:r>
              </a:p>
              <a:p>
                <a:pPr marL="0" indent="0">
                  <a:buNone/>
                </a:pPr>
                <a:r>
                  <a:rPr lang="en-IN" dirty="0"/>
                  <a:t>For each </a:t>
                </a:r>
                <a14:m>
                  <m:oMath xmlns:m="http://schemas.openxmlformats.org/officeDocument/2006/math">
                    <m:r>
                      <a:rPr lang="en-IN" b="0" i="1" smtClean="0">
                        <a:latin typeface="Cambria Math" panose="02040503050406030204" pitchFamily="18" charset="0"/>
                      </a:rPr>
                      <m:t>𝑏𝑧</m:t>
                    </m:r>
                    <m:r>
                      <a:rPr lang="en-IN" b="0" i="1" smtClean="0">
                        <a:latin typeface="Cambria Math" panose="02040503050406030204" pitchFamily="18" charset="0"/>
                      </a:rPr>
                      <m:t>≥</m:t>
                    </m:r>
                    <m:r>
                      <a:rPr lang="en-IN" b="0" i="1" smtClean="0">
                        <a:latin typeface="Cambria Math" panose="02040503050406030204" pitchFamily="18" charset="0"/>
                      </a:rPr>
                      <m:t>𝛽</m:t>
                    </m:r>
                  </m:oMath>
                </a14:m>
                <a:r>
                  <a:rPr lang="en-IN" b="0" i="1" dirty="0">
                    <a:latin typeface="Cambria Math" panose="02040503050406030204" pitchFamily="18" charset="0"/>
                  </a:rPr>
                  <a:t> and </a:t>
                </a:r>
                <a14:m>
                  <m:oMath xmlns:m="http://schemas.openxmlformats.org/officeDocument/2006/math">
                    <m:r>
                      <a:rPr lang="en-IN" b="0" i="1" smtClean="0">
                        <a:latin typeface="Cambria Math" panose="02040503050406030204" pitchFamily="18" charset="0"/>
                      </a:rPr>
                      <m:t>𝑐𝑧</m:t>
                    </m:r>
                    <m:r>
                      <a:rPr lang="en-IN" b="0" i="1" smtClean="0">
                        <a:latin typeface="Cambria Math" panose="02040503050406030204" pitchFamily="18" charset="0"/>
                      </a:rPr>
                      <m:t>≤</m:t>
                    </m:r>
                    <m:r>
                      <a:rPr lang="en-IN" b="0" i="1" smtClean="0">
                        <a:latin typeface="Cambria Math" panose="02040503050406030204" pitchFamily="18" charset="0"/>
                      </a:rPr>
                      <m:t>𝛾</m:t>
                    </m:r>
                  </m:oMath>
                </a14:m>
                <a:endParaRPr lang="en-IN" b="0" i="1" dirty="0">
                  <a:latin typeface="Cambria Math" panose="02040503050406030204" pitchFamily="18" charset="0"/>
                </a:endParaRPr>
              </a:p>
              <a:p>
                <a:pPr marL="0" indent="0">
                  <a:buNone/>
                </a:pPr>
                <a:r>
                  <a:rPr lang="en-IN" dirty="0"/>
                  <a:t>eliminate z using </a:t>
                </a:r>
                <a14:m>
                  <m:oMath xmlns:m="http://schemas.openxmlformats.org/officeDocument/2006/math">
                    <m:r>
                      <a:rPr lang="en-IN" b="0" i="1" smtClean="0">
                        <a:latin typeface="Cambria Math" panose="02040503050406030204" pitchFamily="18" charset="0"/>
                      </a:rPr>
                      <m:t>𝑏</m:t>
                    </m:r>
                    <m:r>
                      <a:rPr lang="en-IN" b="0" i="1" smtClean="0">
                        <a:latin typeface="Cambria Math" panose="02040503050406030204" pitchFamily="18" charset="0"/>
                      </a:rPr>
                      <m:t>𝛾</m:t>
                    </m:r>
                    <m:r>
                      <a:rPr lang="en-IN" b="0" i="1" smtClean="0">
                        <a:latin typeface="Cambria Math" panose="02040503050406030204" pitchFamily="18" charset="0"/>
                      </a:rPr>
                      <m:t>−</m:t>
                    </m:r>
                    <m:r>
                      <a:rPr lang="en-IN" b="0" i="1" smtClean="0">
                        <a:latin typeface="Cambria Math" panose="02040503050406030204" pitchFamily="18" charset="0"/>
                      </a:rPr>
                      <m:t>𝑐</m:t>
                    </m:r>
                    <m:r>
                      <a:rPr lang="en-IN" b="0" i="1" smtClean="0">
                        <a:latin typeface="Cambria Math" panose="02040503050406030204" pitchFamily="18" charset="0"/>
                      </a:rPr>
                      <m:t>𝛽</m:t>
                    </m:r>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𝑐</m:t>
                        </m:r>
                        <m:r>
                          <a:rPr lang="en-IN" b="0" i="1" smtClean="0">
                            <a:latin typeface="Cambria Math" panose="02040503050406030204" pitchFamily="18" charset="0"/>
                          </a:rPr>
                          <m:t>−1</m:t>
                        </m:r>
                      </m:e>
                    </m:d>
                    <m:d>
                      <m:dPr>
                        <m:ctrlPr>
                          <a:rPr lang="en-IN" b="0" i="1" smtClean="0">
                            <a:latin typeface="Cambria Math" panose="02040503050406030204" pitchFamily="18" charset="0"/>
                          </a:rPr>
                        </m:ctrlPr>
                      </m:dPr>
                      <m:e>
                        <m:r>
                          <a:rPr lang="en-IN" b="0" i="1" smtClean="0">
                            <a:latin typeface="Cambria Math" panose="02040503050406030204" pitchFamily="18" charset="0"/>
                          </a:rPr>
                          <m:t>𝑏</m:t>
                        </m:r>
                        <m:r>
                          <a:rPr lang="en-IN" b="0" i="1" smtClean="0">
                            <a:latin typeface="Cambria Math" panose="02040503050406030204" pitchFamily="18" charset="0"/>
                          </a:rPr>
                          <m:t>−1</m:t>
                        </m:r>
                      </m:e>
                    </m:d>
                  </m:oMath>
                </a14:m>
                <a:endParaRPr lang="en-IN"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D9E9FE99-5DAC-8E77-0340-98CB20712B06}"/>
                  </a:ext>
                </a:extLst>
              </p:cNvPr>
              <p:cNvSpPr>
                <a:spLocks noGrp="1" noRot="1" noChangeAspect="1" noMove="1" noResize="1" noEditPoints="1" noAdjustHandles="1" noChangeArrowheads="1" noChangeShapeType="1" noTextEdit="1"/>
              </p:cNvSpPr>
              <p:nvPr>
                <p:ph idx="1"/>
              </p:nvPr>
            </p:nvSpPr>
            <p:spPr>
              <a:blipFill>
                <a:blip r:embed="rId2"/>
                <a:stretch>
                  <a:fillRect l="-1217"/>
                </a:stretch>
              </a:blipFill>
            </p:spPr>
            <p:txBody>
              <a:bodyPr/>
              <a:lstStyle/>
              <a:p>
                <a:r>
                  <a:rPr lang="en-IN">
                    <a:noFill/>
                  </a:rPr>
                  <a:t> </a:t>
                </a:r>
              </a:p>
            </p:txBody>
          </p:sp>
        </mc:Fallback>
      </mc:AlternateContent>
    </p:spTree>
    <p:extLst>
      <p:ext uri="{BB962C8B-B14F-4D97-AF65-F5344CB8AC3E}">
        <p14:creationId xmlns:p14="http://schemas.microsoft.com/office/powerpoint/2010/main" val="303129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0017-E46C-644F-1DF9-3E1911D6F476}"/>
              </a:ext>
            </a:extLst>
          </p:cNvPr>
          <p:cNvSpPr>
            <a:spLocks noGrp="1"/>
          </p:cNvSpPr>
          <p:nvPr>
            <p:ph type="title"/>
          </p:nvPr>
        </p:nvSpPr>
        <p:spPr/>
        <p:txBody>
          <a:bodyPr/>
          <a:lstStyle/>
          <a:p>
            <a:r>
              <a:rPr lang="en-IN" dirty="0"/>
              <a:t>Omega test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9E9FE99-5DAC-8E77-0340-98CB20712B06}"/>
                  </a:ext>
                </a:extLst>
              </p:cNvPr>
              <p:cNvSpPr>
                <a:spLocks noGrp="1"/>
              </p:cNvSpPr>
              <p:nvPr>
                <p:ph idx="1"/>
              </p:nvPr>
            </p:nvSpPr>
            <p:spPr/>
            <p:txBody>
              <a:bodyPr/>
              <a:lstStyle/>
              <a:p>
                <a:pPr marL="0" indent="0">
                  <a:buNone/>
                </a:pPr>
                <a14:m>
                  <m:oMath xmlns:m="http://schemas.openxmlformats.org/officeDocument/2006/math">
                    <m:r>
                      <m:rPr>
                        <m:nor/>
                      </m:rPr>
                      <a:rPr lang="en-IN" dirty="0" smtClean="0">
                        <a:latin typeface="Cambria Math" panose="02040503050406030204" pitchFamily="18" charset="0"/>
                      </a:rPr>
                      <m:t>2</m:t>
                    </m:r>
                    <m:r>
                      <m:rPr>
                        <m:nor/>
                      </m:rPr>
                      <a:rPr lang="en-IN" dirty="0" smtClean="0"/>
                      <m:t>y</m:t>
                    </m:r>
                    <m:r>
                      <m:rPr>
                        <m:nor/>
                      </m:rPr>
                      <a:rPr lang="en-IN" dirty="0" smtClean="0"/>
                      <m:t> </m:t>
                    </m:r>
                    <m:r>
                      <a:rPr lang="en-IN" i="1" dirty="0">
                        <a:latin typeface="Cambria Math" panose="02040503050406030204" pitchFamily="18" charset="0"/>
                      </a:rPr>
                      <m:t>≤</m:t>
                    </m:r>
                    <m:r>
                      <m:rPr>
                        <m:nor/>
                      </m:rPr>
                      <a:rPr lang="en-IN" dirty="0"/>
                      <m:t> </m:t>
                    </m:r>
                    <m:r>
                      <m:rPr>
                        <m:nor/>
                      </m:rPr>
                      <a:rPr lang="en-IN" dirty="0"/>
                      <m:t>x</m:t>
                    </m:r>
                    <m:r>
                      <m:rPr>
                        <m:nor/>
                      </m:rPr>
                      <a:rPr lang="en-IN" dirty="0"/>
                      <m:t>                </m:t>
                    </m:r>
                  </m:oMath>
                </a14:m>
                <a:r>
                  <a:rPr lang="en-IN" dirty="0"/>
                  <a:t>      </a:t>
                </a:r>
                <a14:m>
                  <m:oMath xmlns:m="http://schemas.openxmlformats.org/officeDocument/2006/math">
                    <m:r>
                      <a:rPr lang="en-IN" i="1" dirty="0">
                        <a:latin typeface="Cambria Math" panose="02040503050406030204" pitchFamily="18" charset="0"/>
                      </a:rPr>
                      <m:t>−(</m:t>
                    </m:r>
                    <m:r>
                      <a:rPr lang="en-IN" i="1" dirty="0">
                        <a:latin typeface="Cambria Math" panose="02040503050406030204" pitchFamily="18" charset="0"/>
                      </a:rPr>
                      <m:t>𝑖</m:t>
                    </m:r>
                    <m:r>
                      <a:rPr lang="en-IN" i="1" dirty="0">
                        <a:latin typeface="Cambria Math" panose="02040503050406030204" pitchFamily="18" charset="0"/>
                      </a:rPr>
                      <m:t>)</m:t>
                    </m:r>
                  </m:oMath>
                </a14:m>
                <a:endParaRPr lang="en-IN" dirty="0"/>
              </a:p>
              <a:p>
                <a:pPr marL="0" indent="0">
                  <a:buNone/>
                </a:pPr>
                <a14:m>
                  <m:oMathPara xmlns:m="http://schemas.openxmlformats.org/officeDocument/2006/math">
                    <m:oMathParaPr>
                      <m:jc m:val="left"/>
                    </m:oMathParaPr>
                    <m:oMath xmlns:m="http://schemas.openxmlformats.org/officeDocument/2006/math">
                      <m:r>
                        <a:rPr lang="en-IN" i="1" dirty="0">
                          <a:latin typeface="Cambria Math" panose="02040503050406030204" pitchFamily="18" charset="0"/>
                        </a:rPr>
                        <m:t>2</m:t>
                      </m:r>
                      <m:r>
                        <a:rPr lang="en-IN" i="1" dirty="0">
                          <a:latin typeface="Cambria Math" panose="02040503050406030204" pitchFamily="18" charset="0"/>
                        </a:rPr>
                        <m:t>𝑦</m:t>
                      </m:r>
                      <m:r>
                        <a:rPr lang="en-IN" i="1" dirty="0">
                          <a:latin typeface="Cambria Math" panose="02040503050406030204" pitchFamily="18" charset="0"/>
                        </a:rPr>
                        <m:t>≤3 –</m:t>
                      </m:r>
                      <m:r>
                        <a:rPr lang="en-IN" i="1" dirty="0">
                          <a:latin typeface="Cambria Math" panose="02040503050406030204" pitchFamily="18" charset="0"/>
                        </a:rPr>
                        <m:t>𝑥</m:t>
                      </m:r>
                      <m:r>
                        <a:rPr lang="en-IN" i="1" dirty="0">
                          <a:latin typeface="Cambria Math" panose="02040503050406030204" pitchFamily="18" charset="0"/>
                        </a:rPr>
                        <m:t>                −(</m:t>
                      </m:r>
                      <m:r>
                        <a:rPr lang="en-IN" i="1" dirty="0">
                          <a:latin typeface="Cambria Math" panose="02040503050406030204" pitchFamily="18" charset="0"/>
                        </a:rPr>
                        <m:t>𝑖𝑖</m:t>
                      </m:r>
                      <m:r>
                        <a:rPr lang="en-IN" i="1" dirty="0">
                          <a:latin typeface="Cambria Math" panose="02040503050406030204" pitchFamily="18" charset="0"/>
                        </a:rPr>
                        <m:t>)</m:t>
                      </m:r>
                    </m:oMath>
                  </m:oMathPara>
                </a14:m>
                <a:endParaRPr lang="en-IN" dirty="0"/>
              </a:p>
              <a:p>
                <a:pPr marL="0" indent="0">
                  <a:buNone/>
                </a:pPr>
                <a14:m>
                  <m:oMathPara xmlns:m="http://schemas.openxmlformats.org/officeDocument/2006/math">
                    <m:oMathParaPr>
                      <m:jc m:val="left"/>
                    </m:oMathParaPr>
                    <m:oMath xmlns:m="http://schemas.openxmlformats.org/officeDocument/2006/math">
                      <m:r>
                        <a:rPr lang="en-IN" i="1" dirty="0">
                          <a:latin typeface="Cambria Math" panose="02040503050406030204" pitchFamily="18" charset="0"/>
                        </a:rPr>
                        <m:t>8</m:t>
                      </m:r>
                      <m:r>
                        <a:rPr lang="en-IN" i="1" dirty="0">
                          <a:latin typeface="Cambria Math" panose="02040503050406030204" pitchFamily="18" charset="0"/>
                        </a:rPr>
                        <m:t>𝑦</m:t>
                      </m:r>
                      <m:r>
                        <a:rPr lang="en-IN" i="1" dirty="0">
                          <a:latin typeface="Cambria Math" panose="02040503050406030204" pitchFamily="18" charset="0"/>
                        </a:rPr>
                        <m:t>≥2+</m:t>
                      </m:r>
                      <m:r>
                        <a:rPr lang="en-IN" i="1" dirty="0">
                          <a:latin typeface="Cambria Math" panose="02040503050406030204" pitchFamily="18" charset="0"/>
                        </a:rPr>
                        <m:t>𝑥</m:t>
                      </m:r>
                      <m:r>
                        <a:rPr lang="en-IN" i="1" dirty="0">
                          <a:latin typeface="Cambria Math" panose="02040503050406030204" pitchFamily="18" charset="0"/>
                        </a:rPr>
                        <m:t>              −(</m:t>
                      </m:r>
                      <m:r>
                        <a:rPr lang="en-IN" i="1" dirty="0">
                          <a:latin typeface="Cambria Math" panose="02040503050406030204" pitchFamily="18" charset="0"/>
                        </a:rPr>
                        <m:t>𝑖𝑖𝑖</m:t>
                      </m:r>
                      <m:r>
                        <a:rPr lang="en-IN" i="1" dirty="0">
                          <a:latin typeface="Cambria Math" panose="02040503050406030204" pitchFamily="18" charset="0"/>
                        </a:rPr>
                        <m:t>)</m:t>
                      </m:r>
                    </m:oMath>
                  </m:oMathPara>
                </a14:m>
                <a:endParaRPr lang="en-IN" dirty="0"/>
              </a:p>
              <a:p>
                <a:pPr marL="0" indent="0">
                  <a:buNone/>
                </a:pPr>
                <a:endParaRPr lang="en-IN" dirty="0"/>
              </a:p>
              <a:p>
                <a:pPr marL="0" indent="0">
                  <a:buNone/>
                </a:pPr>
                <a:r>
                  <a:rPr lang="en-IN" dirty="0"/>
                  <a:t>Dark-shadow test: </a:t>
                </a:r>
              </a:p>
              <a:p>
                <a:pPr marL="0" indent="0">
                  <a:buNone/>
                </a:pPr>
                <a:r>
                  <a:rPr lang="en-IN" dirty="0"/>
                  <a:t>For each </a:t>
                </a:r>
                <a14:m>
                  <m:oMath xmlns:m="http://schemas.openxmlformats.org/officeDocument/2006/math">
                    <m:r>
                      <a:rPr lang="en-IN" b="0" i="1" smtClean="0">
                        <a:latin typeface="Cambria Math" panose="02040503050406030204" pitchFamily="18" charset="0"/>
                      </a:rPr>
                      <m:t>𝑏𝑧</m:t>
                    </m:r>
                    <m:r>
                      <a:rPr lang="en-IN" b="0" i="1" smtClean="0">
                        <a:latin typeface="Cambria Math" panose="02040503050406030204" pitchFamily="18" charset="0"/>
                      </a:rPr>
                      <m:t>≥</m:t>
                    </m:r>
                    <m:r>
                      <a:rPr lang="en-IN" b="0" i="1" smtClean="0">
                        <a:latin typeface="Cambria Math" panose="02040503050406030204" pitchFamily="18" charset="0"/>
                      </a:rPr>
                      <m:t>𝛽</m:t>
                    </m:r>
                  </m:oMath>
                </a14:m>
                <a:r>
                  <a:rPr lang="en-IN" b="0" i="1" dirty="0">
                    <a:latin typeface="Cambria Math" panose="02040503050406030204" pitchFamily="18" charset="0"/>
                  </a:rPr>
                  <a:t> and </a:t>
                </a:r>
                <a14:m>
                  <m:oMath xmlns:m="http://schemas.openxmlformats.org/officeDocument/2006/math">
                    <m:r>
                      <a:rPr lang="en-IN" b="0" i="1" smtClean="0">
                        <a:latin typeface="Cambria Math" panose="02040503050406030204" pitchFamily="18" charset="0"/>
                      </a:rPr>
                      <m:t>𝑐𝑧</m:t>
                    </m:r>
                    <m:r>
                      <a:rPr lang="en-IN" b="0" i="1" smtClean="0">
                        <a:latin typeface="Cambria Math" panose="02040503050406030204" pitchFamily="18" charset="0"/>
                      </a:rPr>
                      <m:t>≤</m:t>
                    </m:r>
                    <m:r>
                      <a:rPr lang="en-IN" b="0" i="1" smtClean="0">
                        <a:latin typeface="Cambria Math" panose="02040503050406030204" pitchFamily="18" charset="0"/>
                      </a:rPr>
                      <m:t>𝛾</m:t>
                    </m:r>
                  </m:oMath>
                </a14:m>
                <a:endParaRPr lang="en-IN" b="0" i="1" dirty="0">
                  <a:latin typeface="Cambria Math" panose="02040503050406030204" pitchFamily="18" charset="0"/>
                </a:endParaRPr>
              </a:p>
              <a:p>
                <a:pPr marL="0" indent="0">
                  <a:buNone/>
                </a:pPr>
                <a:r>
                  <a:rPr lang="en-IN" dirty="0"/>
                  <a:t>eliminate z using </a:t>
                </a:r>
                <a14:m>
                  <m:oMath xmlns:m="http://schemas.openxmlformats.org/officeDocument/2006/math">
                    <m:r>
                      <a:rPr lang="en-IN" b="0" i="1" smtClean="0">
                        <a:latin typeface="Cambria Math" panose="02040503050406030204" pitchFamily="18" charset="0"/>
                      </a:rPr>
                      <m:t>𝑏</m:t>
                    </m:r>
                    <m:r>
                      <a:rPr lang="en-IN" b="0" i="1" smtClean="0">
                        <a:latin typeface="Cambria Math" panose="02040503050406030204" pitchFamily="18" charset="0"/>
                      </a:rPr>
                      <m:t>𝛾</m:t>
                    </m:r>
                    <m:r>
                      <a:rPr lang="en-IN" b="0" i="1" smtClean="0">
                        <a:latin typeface="Cambria Math" panose="02040503050406030204" pitchFamily="18" charset="0"/>
                      </a:rPr>
                      <m:t>−</m:t>
                    </m:r>
                    <m:r>
                      <a:rPr lang="en-IN" b="0" i="1" smtClean="0">
                        <a:latin typeface="Cambria Math" panose="02040503050406030204" pitchFamily="18" charset="0"/>
                      </a:rPr>
                      <m:t>𝑐</m:t>
                    </m:r>
                    <m:r>
                      <a:rPr lang="en-IN" b="0" i="1" smtClean="0">
                        <a:latin typeface="Cambria Math" panose="02040503050406030204" pitchFamily="18" charset="0"/>
                      </a:rPr>
                      <m:t>𝛽</m:t>
                    </m:r>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𝑐</m:t>
                        </m:r>
                        <m:r>
                          <a:rPr lang="en-IN" b="0" i="1" smtClean="0">
                            <a:latin typeface="Cambria Math" panose="02040503050406030204" pitchFamily="18" charset="0"/>
                          </a:rPr>
                          <m:t>−1</m:t>
                        </m:r>
                      </m:e>
                    </m:d>
                    <m:d>
                      <m:dPr>
                        <m:ctrlPr>
                          <a:rPr lang="en-IN" b="0" i="1" smtClean="0">
                            <a:latin typeface="Cambria Math" panose="02040503050406030204" pitchFamily="18" charset="0"/>
                          </a:rPr>
                        </m:ctrlPr>
                      </m:dPr>
                      <m:e>
                        <m:r>
                          <a:rPr lang="en-IN" b="0" i="1" smtClean="0">
                            <a:latin typeface="Cambria Math" panose="02040503050406030204" pitchFamily="18" charset="0"/>
                          </a:rPr>
                          <m:t>𝑏</m:t>
                        </m:r>
                        <m:r>
                          <a:rPr lang="en-IN" b="0" i="1" smtClean="0">
                            <a:latin typeface="Cambria Math" panose="02040503050406030204" pitchFamily="18" charset="0"/>
                          </a:rPr>
                          <m:t>−1</m:t>
                        </m:r>
                      </m:e>
                    </m:d>
                  </m:oMath>
                </a14:m>
                <a:endParaRPr lang="en-IN" dirty="0"/>
              </a:p>
              <a:p>
                <a:pPr marL="0" indent="0">
                  <a:buNone/>
                </a:pPr>
                <a14:m>
                  <m:oMath xmlns:m="http://schemas.openxmlformats.org/officeDocument/2006/math">
                    <m:r>
                      <a:rPr lang="en-IN" i="1">
                        <a:latin typeface="Cambria Math" panose="02040503050406030204" pitchFamily="18" charset="0"/>
                      </a:rPr>
                      <m:t>8</m:t>
                    </m:r>
                    <m:r>
                      <a:rPr lang="en-IN" b="0" i="1" smtClean="0">
                        <a:latin typeface="Cambria Math" panose="02040503050406030204" pitchFamily="18" charset="0"/>
                      </a:rPr>
                      <m:t>𝑥</m:t>
                    </m:r>
                    <m:r>
                      <a:rPr lang="en-IN" b="0" i="1" smtClean="0">
                        <a:latin typeface="Cambria Math" panose="02040503050406030204" pitchFamily="18" charset="0"/>
                      </a:rPr>
                      <m:t>−2∗</m:t>
                    </m:r>
                    <m:d>
                      <m:dPr>
                        <m:ctrlPr>
                          <a:rPr lang="en-IN" b="0" i="1" smtClean="0">
                            <a:latin typeface="Cambria Math" panose="02040503050406030204" pitchFamily="18" charset="0"/>
                          </a:rPr>
                        </m:ctrlPr>
                      </m:dPr>
                      <m:e>
                        <m:r>
                          <a:rPr lang="en-IN" b="0" i="1" smtClean="0">
                            <a:latin typeface="Cambria Math" panose="02040503050406030204" pitchFamily="18" charset="0"/>
                          </a:rPr>
                          <m:t>2+</m:t>
                        </m:r>
                        <m:r>
                          <a:rPr lang="en-IN" b="0" i="1" smtClean="0">
                            <a:latin typeface="Cambria Math" panose="02040503050406030204" pitchFamily="18" charset="0"/>
                          </a:rPr>
                          <m:t>𝑥</m:t>
                        </m:r>
                      </m:e>
                    </m:d>
                    <m:r>
                      <a:rPr lang="en-IN" b="0" i="1" smtClean="0">
                        <a:latin typeface="Cambria Math" panose="02040503050406030204" pitchFamily="18" charset="0"/>
                      </a:rPr>
                      <m:t>≥1∗7</m:t>
                    </m:r>
                  </m:oMath>
                </a14:m>
                <a:r>
                  <a:rPr lang="en-IN" dirty="0"/>
                  <a:t>          from (</a:t>
                </a:r>
                <a:r>
                  <a:rPr lang="en-IN" dirty="0" err="1"/>
                  <a:t>i</a:t>
                </a:r>
                <a:r>
                  <a:rPr lang="en-IN" dirty="0"/>
                  <a:t>) and (iii)</a:t>
                </a:r>
              </a:p>
              <a:p>
                <a:pPr marL="0" indent="0">
                  <a:buNone/>
                </a:pPr>
                <a14:m>
                  <m:oMath xmlns:m="http://schemas.openxmlformats.org/officeDocument/2006/math">
                    <m:r>
                      <a:rPr lang="en-IN" b="0" i="1" smtClean="0">
                        <a:latin typeface="Cambria Math" panose="02040503050406030204" pitchFamily="18" charset="0"/>
                      </a:rPr>
                      <m:t>8∗</m:t>
                    </m:r>
                    <m:d>
                      <m:dPr>
                        <m:ctrlPr>
                          <a:rPr lang="en-IN" b="0" i="1" smtClean="0">
                            <a:latin typeface="Cambria Math" panose="02040503050406030204" pitchFamily="18" charset="0"/>
                          </a:rPr>
                        </m:ctrlPr>
                      </m:dPr>
                      <m:e>
                        <m:r>
                          <a:rPr lang="en-IN" b="0" i="1" smtClean="0">
                            <a:latin typeface="Cambria Math" panose="02040503050406030204" pitchFamily="18" charset="0"/>
                          </a:rPr>
                          <m:t>3−</m:t>
                        </m:r>
                        <m:r>
                          <a:rPr lang="en-IN" b="0" i="1" smtClean="0">
                            <a:latin typeface="Cambria Math" panose="02040503050406030204" pitchFamily="18" charset="0"/>
                          </a:rPr>
                          <m:t>𝑥</m:t>
                        </m:r>
                      </m:e>
                    </m:d>
                    <m:r>
                      <a:rPr lang="en-IN" b="0" i="1" smtClean="0">
                        <a:latin typeface="Cambria Math" panose="02040503050406030204" pitchFamily="18" charset="0"/>
                      </a:rPr>
                      <m:t>−2∗</m:t>
                    </m:r>
                    <m:d>
                      <m:dPr>
                        <m:ctrlPr>
                          <a:rPr lang="en-IN" b="0" i="1" smtClean="0">
                            <a:latin typeface="Cambria Math" panose="02040503050406030204" pitchFamily="18" charset="0"/>
                          </a:rPr>
                        </m:ctrlPr>
                      </m:dPr>
                      <m:e>
                        <m:r>
                          <a:rPr lang="en-IN" b="0" i="1" smtClean="0">
                            <a:latin typeface="Cambria Math" panose="02040503050406030204" pitchFamily="18" charset="0"/>
                          </a:rPr>
                          <m:t>2+</m:t>
                        </m:r>
                        <m:r>
                          <a:rPr lang="en-IN" b="0" i="1" smtClean="0">
                            <a:latin typeface="Cambria Math" panose="02040503050406030204" pitchFamily="18" charset="0"/>
                          </a:rPr>
                          <m:t>𝑥</m:t>
                        </m:r>
                      </m:e>
                    </m:d>
                    <m:r>
                      <a:rPr lang="en-IN" b="0" i="1" smtClean="0">
                        <a:latin typeface="Cambria Math" panose="02040503050406030204" pitchFamily="18" charset="0"/>
                      </a:rPr>
                      <m:t>≥1 ∗7</m:t>
                    </m:r>
                  </m:oMath>
                </a14:m>
                <a:r>
                  <a:rPr lang="en-IN" dirty="0"/>
                  <a:t>       from (ii) and (iii)</a:t>
                </a:r>
              </a:p>
              <a:p>
                <a:pPr marL="0" indent="0">
                  <a:buNone/>
                </a:pPr>
                <a:endParaRPr lang="en-IN" dirty="0"/>
              </a:p>
            </p:txBody>
          </p:sp>
        </mc:Choice>
        <mc:Fallback xmlns="">
          <p:sp>
            <p:nvSpPr>
              <p:cNvPr id="3" name="Content Placeholder 2">
                <a:extLst>
                  <a:ext uri="{FF2B5EF4-FFF2-40B4-BE49-F238E27FC236}">
                    <a16:creationId xmlns:a16="http://schemas.microsoft.com/office/drawing/2014/main" id="{D9E9FE99-5DAC-8E77-0340-98CB20712B06}"/>
                  </a:ext>
                </a:extLst>
              </p:cNvPr>
              <p:cNvSpPr>
                <a:spLocks noGrp="1" noRot="1" noChangeAspect="1" noMove="1" noResize="1" noEditPoints="1" noAdjustHandles="1" noChangeArrowheads="1" noChangeShapeType="1" noTextEdit="1"/>
              </p:cNvSpPr>
              <p:nvPr>
                <p:ph idx="1"/>
              </p:nvPr>
            </p:nvSpPr>
            <p:spPr>
              <a:blipFill>
                <a:blip r:embed="rId2"/>
                <a:stretch>
                  <a:fillRect l="-1217" b="-3081"/>
                </a:stretch>
              </a:blipFill>
            </p:spPr>
            <p:txBody>
              <a:bodyPr/>
              <a:lstStyle/>
              <a:p>
                <a:r>
                  <a:rPr lang="en-IN">
                    <a:noFill/>
                  </a:rPr>
                  <a:t> </a:t>
                </a:r>
              </a:p>
            </p:txBody>
          </p:sp>
        </mc:Fallback>
      </mc:AlternateContent>
    </p:spTree>
    <p:extLst>
      <p:ext uri="{BB962C8B-B14F-4D97-AF65-F5344CB8AC3E}">
        <p14:creationId xmlns:p14="http://schemas.microsoft.com/office/powerpoint/2010/main" val="31866069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0017-E46C-644F-1DF9-3E1911D6F476}"/>
              </a:ext>
            </a:extLst>
          </p:cNvPr>
          <p:cNvSpPr>
            <a:spLocks noGrp="1"/>
          </p:cNvSpPr>
          <p:nvPr>
            <p:ph type="title"/>
          </p:nvPr>
        </p:nvSpPr>
        <p:spPr/>
        <p:txBody>
          <a:bodyPr/>
          <a:lstStyle/>
          <a:p>
            <a:r>
              <a:rPr lang="en-IN" dirty="0"/>
              <a:t>Omega test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9E9FE99-5DAC-8E77-0340-98CB20712B06}"/>
                  </a:ext>
                </a:extLst>
              </p:cNvPr>
              <p:cNvSpPr>
                <a:spLocks noGrp="1"/>
              </p:cNvSpPr>
              <p:nvPr>
                <p:ph idx="1"/>
              </p:nvPr>
            </p:nvSpPr>
            <p:spPr/>
            <p:txBody>
              <a:bodyPr>
                <a:normAutofit/>
              </a:bodyPr>
              <a:lstStyle/>
              <a:p>
                <a:pPr marL="0" indent="0">
                  <a:buNone/>
                </a:pPr>
                <a14:m>
                  <m:oMath xmlns:m="http://schemas.openxmlformats.org/officeDocument/2006/math">
                    <m:r>
                      <m:rPr>
                        <m:nor/>
                      </m:rPr>
                      <a:rPr lang="en-IN" dirty="0">
                        <a:latin typeface="Cambria Math" panose="02040503050406030204" pitchFamily="18" charset="0"/>
                      </a:rPr>
                      <m:t>2</m:t>
                    </m:r>
                    <m:r>
                      <m:rPr>
                        <m:nor/>
                      </m:rPr>
                      <a:rPr lang="en-IN" dirty="0"/>
                      <m:t>y</m:t>
                    </m:r>
                    <m:r>
                      <m:rPr>
                        <m:nor/>
                      </m:rPr>
                      <a:rPr lang="en-IN" dirty="0"/>
                      <m:t> </m:t>
                    </m:r>
                    <m:r>
                      <a:rPr lang="en-IN" i="1" dirty="0">
                        <a:latin typeface="Cambria Math" panose="02040503050406030204" pitchFamily="18" charset="0"/>
                      </a:rPr>
                      <m:t>≤</m:t>
                    </m:r>
                    <m:r>
                      <m:rPr>
                        <m:nor/>
                      </m:rPr>
                      <a:rPr lang="en-IN" dirty="0"/>
                      <m:t> </m:t>
                    </m:r>
                    <m:r>
                      <m:rPr>
                        <m:nor/>
                      </m:rPr>
                      <a:rPr lang="en-IN" dirty="0"/>
                      <m:t>x</m:t>
                    </m:r>
                    <m:r>
                      <m:rPr>
                        <m:nor/>
                      </m:rPr>
                      <a:rPr lang="en-IN" dirty="0"/>
                      <m:t>                </m:t>
                    </m:r>
                  </m:oMath>
                </a14:m>
                <a:r>
                  <a:rPr lang="en-IN" dirty="0"/>
                  <a:t>      </a:t>
                </a:r>
                <a14:m>
                  <m:oMath xmlns:m="http://schemas.openxmlformats.org/officeDocument/2006/math">
                    <m:r>
                      <a:rPr lang="en-IN" i="1" dirty="0">
                        <a:latin typeface="Cambria Math" panose="02040503050406030204" pitchFamily="18" charset="0"/>
                      </a:rPr>
                      <m:t>−(</m:t>
                    </m:r>
                    <m:r>
                      <a:rPr lang="en-IN" i="1" dirty="0">
                        <a:latin typeface="Cambria Math" panose="02040503050406030204" pitchFamily="18" charset="0"/>
                      </a:rPr>
                      <m:t>𝑖</m:t>
                    </m:r>
                    <m:r>
                      <a:rPr lang="en-IN" i="1" dirty="0">
                        <a:latin typeface="Cambria Math" panose="02040503050406030204" pitchFamily="18" charset="0"/>
                      </a:rPr>
                      <m:t>)</m:t>
                    </m:r>
                  </m:oMath>
                </a14:m>
                <a:endParaRPr lang="en-IN" dirty="0"/>
              </a:p>
              <a:p>
                <a:pPr marL="0" indent="0">
                  <a:buNone/>
                </a:pPr>
                <a14:m>
                  <m:oMathPara xmlns:m="http://schemas.openxmlformats.org/officeDocument/2006/math">
                    <m:oMathParaPr>
                      <m:jc m:val="left"/>
                    </m:oMathParaPr>
                    <m:oMath xmlns:m="http://schemas.openxmlformats.org/officeDocument/2006/math">
                      <m:r>
                        <a:rPr lang="en-IN" i="1" dirty="0">
                          <a:latin typeface="Cambria Math" panose="02040503050406030204" pitchFamily="18" charset="0"/>
                        </a:rPr>
                        <m:t>2</m:t>
                      </m:r>
                      <m:r>
                        <a:rPr lang="en-IN" i="1" dirty="0">
                          <a:latin typeface="Cambria Math" panose="02040503050406030204" pitchFamily="18" charset="0"/>
                        </a:rPr>
                        <m:t>𝑦</m:t>
                      </m:r>
                      <m:r>
                        <a:rPr lang="en-IN" i="1" dirty="0">
                          <a:latin typeface="Cambria Math" panose="02040503050406030204" pitchFamily="18" charset="0"/>
                        </a:rPr>
                        <m:t>≤3 –</m:t>
                      </m:r>
                      <m:r>
                        <a:rPr lang="en-IN" i="1" dirty="0">
                          <a:latin typeface="Cambria Math" panose="02040503050406030204" pitchFamily="18" charset="0"/>
                        </a:rPr>
                        <m:t>𝑥</m:t>
                      </m:r>
                      <m:r>
                        <a:rPr lang="en-IN" i="1" dirty="0">
                          <a:latin typeface="Cambria Math" panose="02040503050406030204" pitchFamily="18" charset="0"/>
                        </a:rPr>
                        <m:t>                −(</m:t>
                      </m:r>
                      <m:r>
                        <a:rPr lang="en-IN" i="1" dirty="0">
                          <a:latin typeface="Cambria Math" panose="02040503050406030204" pitchFamily="18" charset="0"/>
                        </a:rPr>
                        <m:t>𝑖𝑖</m:t>
                      </m:r>
                      <m:r>
                        <a:rPr lang="en-IN" i="1" dirty="0">
                          <a:latin typeface="Cambria Math" panose="02040503050406030204" pitchFamily="18" charset="0"/>
                        </a:rPr>
                        <m:t>)</m:t>
                      </m:r>
                    </m:oMath>
                  </m:oMathPara>
                </a14:m>
                <a:endParaRPr lang="en-IN" dirty="0"/>
              </a:p>
              <a:p>
                <a:pPr marL="0" indent="0">
                  <a:buNone/>
                </a:pPr>
                <a14:m>
                  <m:oMathPara xmlns:m="http://schemas.openxmlformats.org/officeDocument/2006/math">
                    <m:oMathParaPr>
                      <m:jc m:val="left"/>
                    </m:oMathParaPr>
                    <m:oMath xmlns:m="http://schemas.openxmlformats.org/officeDocument/2006/math">
                      <m:r>
                        <a:rPr lang="en-IN" i="1" dirty="0">
                          <a:latin typeface="Cambria Math" panose="02040503050406030204" pitchFamily="18" charset="0"/>
                        </a:rPr>
                        <m:t>8</m:t>
                      </m:r>
                      <m:r>
                        <a:rPr lang="en-IN" i="1" dirty="0">
                          <a:latin typeface="Cambria Math" panose="02040503050406030204" pitchFamily="18" charset="0"/>
                        </a:rPr>
                        <m:t>𝑦</m:t>
                      </m:r>
                      <m:r>
                        <a:rPr lang="en-IN" i="1" dirty="0">
                          <a:latin typeface="Cambria Math" panose="02040503050406030204" pitchFamily="18" charset="0"/>
                        </a:rPr>
                        <m:t>≥2+</m:t>
                      </m:r>
                      <m:r>
                        <a:rPr lang="en-IN" i="1" dirty="0">
                          <a:latin typeface="Cambria Math" panose="02040503050406030204" pitchFamily="18" charset="0"/>
                        </a:rPr>
                        <m:t>𝑥</m:t>
                      </m:r>
                      <m:r>
                        <a:rPr lang="en-IN" i="1" dirty="0">
                          <a:latin typeface="Cambria Math" panose="02040503050406030204" pitchFamily="18" charset="0"/>
                        </a:rPr>
                        <m:t>              −(</m:t>
                      </m:r>
                      <m:r>
                        <a:rPr lang="en-IN" i="1" dirty="0">
                          <a:latin typeface="Cambria Math" panose="02040503050406030204" pitchFamily="18" charset="0"/>
                        </a:rPr>
                        <m:t>𝑖𝑖𝑖</m:t>
                      </m:r>
                      <m:r>
                        <a:rPr lang="en-IN" i="1" dirty="0">
                          <a:latin typeface="Cambria Math" panose="02040503050406030204" pitchFamily="18" charset="0"/>
                        </a:rPr>
                        <m:t>)</m:t>
                      </m:r>
                    </m:oMath>
                  </m:oMathPara>
                </a14:m>
                <a:endParaRPr lang="en-IN" dirty="0"/>
              </a:p>
              <a:p>
                <a:pPr marL="0" indent="0">
                  <a:buNone/>
                </a:pPr>
                <a:endParaRPr lang="en-IN" dirty="0"/>
              </a:p>
              <a:p>
                <a:pPr marL="0" indent="0">
                  <a:buNone/>
                </a:pPr>
                <a:r>
                  <a:rPr lang="en-IN" dirty="0"/>
                  <a:t>Constraints after Dark-shadow elimination:</a:t>
                </a:r>
              </a:p>
              <a:p>
                <a:pPr marL="0" indent="0">
                  <a:buNone/>
                </a:pPr>
                <a:r>
                  <a:rPr lang="en-IN" dirty="0"/>
                  <a:t> </a:t>
                </a:r>
                <a14:m>
                  <m:oMath xmlns:m="http://schemas.openxmlformats.org/officeDocument/2006/math">
                    <m:r>
                      <a:rPr lang="en-IN" b="0" i="1" smtClean="0">
                        <a:latin typeface="Cambria Math" panose="02040503050406030204" pitchFamily="18" charset="0"/>
                      </a:rPr>
                      <m:t>𝑥</m:t>
                    </m:r>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11</m:t>
                        </m:r>
                      </m:num>
                      <m:den>
                        <m:r>
                          <a:rPr lang="en-IN" b="0" i="1" smtClean="0">
                            <a:latin typeface="Cambria Math" panose="02040503050406030204" pitchFamily="18" charset="0"/>
                          </a:rPr>
                          <m:t>6</m:t>
                        </m:r>
                      </m:den>
                    </m:f>
                  </m:oMath>
                </a14:m>
                <a:endParaRPr lang="en-IN" b="0" dirty="0"/>
              </a:p>
              <a:p>
                <a:pPr marL="0" indent="0">
                  <a:buNone/>
                </a:pPr>
                <a14:m>
                  <m:oMath xmlns:m="http://schemas.openxmlformats.org/officeDocument/2006/math">
                    <m:r>
                      <a:rPr lang="en-IN" b="0" i="1" smtClean="0">
                        <a:latin typeface="Cambria Math" panose="02040503050406030204" pitchFamily="18" charset="0"/>
                      </a:rPr>
                      <m:t>𝑥</m:t>
                    </m:r>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13</m:t>
                        </m:r>
                      </m:num>
                      <m:den>
                        <m:r>
                          <a:rPr lang="en-IN" b="0" i="1" smtClean="0">
                            <a:latin typeface="Cambria Math" panose="02040503050406030204" pitchFamily="18" charset="0"/>
                          </a:rPr>
                          <m:t>10</m:t>
                        </m:r>
                      </m:den>
                    </m:f>
                  </m:oMath>
                </a14:m>
                <a:r>
                  <a:rPr lang="en-IN" dirty="0"/>
                  <a:t> </a:t>
                </a:r>
              </a:p>
              <a:p>
                <a:pPr marL="0" indent="0">
                  <a:buNone/>
                </a:pPr>
                <a:r>
                  <a:rPr lang="en-IN" dirty="0"/>
                  <a:t>The above constraints are unsatisfiable.</a:t>
                </a:r>
              </a:p>
              <a:p>
                <a:pPr marL="0" indent="0">
                  <a:buNone/>
                </a:pPr>
                <a:endParaRPr lang="en-IN" dirty="0"/>
              </a:p>
            </p:txBody>
          </p:sp>
        </mc:Choice>
        <mc:Fallback xmlns="">
          <p:sp>
            <p:nvSpPr>
              <p:cNvPr id="3" name="Content Placeholder 2">
                <a:extLst>
                  <a:ext uri="{FF2B5EF4-FFF2-40B4-BE49-F238E27FC236}">
                    <a16:creationId xmlns:a16="http://schemas.microsoft.com/office/drawing/2014/main" id="{D9E9FE99-5DAC-8E77-0340-98CB20712B06}"/>
                  </a:ext>
                </a:extLst>
              </p:cNvPr>
              <p:cNvSpPr>
                <a:spLocks noGrp="1" noRot="1" noChangeAspect="1" noMove="1" noResize="1" noEditPoints="1" noAdjustHandles="1" noChangeArrowheads="1" noChangeShapeType="1" noTextEdit="1"/>
              </p:cNvSpPr>
              <p:nvPr>
                <p:ph idx="1"/>
              </p:nvPr>
            </p:nvSpPr>
            <p:spPr>
              <a:blipFill>
                <a:blip r:embed="rId2"/>
                <a:stretch>
                  <a:fillRect l="-1217"/>
                </a:stretch>
              </a:blipFill>
            </p:spPr>
            <p:txBody>
              <a:bodyPr/>
              <a:lstStyle/>
              <a:p>
                <a:r>
                  <a:rPr lang="en-IN">
                    <a:noFill/>
                  </a:rPr>
                  <a:t> </a:t>
                </a:r>
              </a:p>
            </p:txBody>
          </p:sp>
        </mc:Fallback>
      </mc:AlternateContent>
    </p:spTree>
    <p:extLst>
      <p:ext uri="{BB962C8B-B14F-4D97-AF65-F5344CB8AC3E}">
        <p14:creationId xmlns:p14="http://schemas.microsoft.com/office/powerpoint/2010/main" val="1095441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36B2D-B5F9-29B3-962D-CE994E1DFDD0}"/>
              </a:ext>
            </a:extLst>
          </p:cNvPr>
          <p:cNvSpPr>
            <a:spLocks noGrp="1"/>
          </p:cNvSpPr>
          <p:nvPr>
            <p:ph type="title"/>
          </p:nvPr>
        </p:nvSpPr>
        <p:spPr/>
        <p:txBody>
          <a:bodyPr/>
          <a:lstStyle/>
          <a:p>
            <a:r>
              <a:rPr lang="en-IN" dirty="0"/>
              <a:t>Omega test</a:t>
            </a:r>
          </a:p>
        </p:txBody>
      </p:sp>
      <p:sp>
        <p:nvSpPr>
          <p:cNvPr id="3" name="Content Placeholder 2">
            <a:extLst>
              <a:ext uri="{FF2B5EF4-FFF2-40B4-BE49-F238E27FC236}">
                <a16:creationId xmlns:a16="http://schemas.microsoft.com/office/drawing/2014/main" id="{855D1A2A-BBB8-7968-216B-5924C892BA6D}"/>
              </a:ext>
            </a:extLst>
          </p:cNvPr>
          <p:cNvSpPr>
            <a:spLocks noGrp="1"/>
          </p:cNvSpPr>
          <p:nvPr>
            <p:ph idx="1"/>
          </p:nvPr>
        </p:nvSpPr>
        <p:spPr/>
        <p:txBody>
          <a:bodyPr/>
          <a:lstStyle/>
          <a:p>
            <a:r>
              <a:rPr lang="en-IN" dirty="0"/>
              <a:t>Even though the dark shadow doesn’t have any solution, the Gray shadow might have</a:t>
            </a:r>
          </a:p>
          <a:p>
            <a:pPr marL="0" indent="0">
              <a:buNone/>
            </a:pPr>
            <a:endParaRPr lang="en-IN" dirty="0"/>
          </a:p>
        </p:txBody>
      </p:sp>
    </p:spTree>
    <p:extLst>
      <p:ext uri="{BB962C8B-B14F-4D97-AF65-F5344CB8AC3E}">
        <p14:creationId xmlns:p14="http://schemas.microsoft.com/office/powerpoint/2010/main" val="18119846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0017-E46C-644F-1DF9-3E1911D6F476}"/>
              </a:ext>
            </a:extLst>
          </p:cNvPr>
          <p:cNvSpPr>
            <a:spLocks noGrp="1"/>
          </p:cNvSpPr>
          <p:nvPr>
            <p:ph type="title"/>
          </p:nvPr>
        </p:nvSpPr>
        <p:spPr/>
        <p:txBody>
          <a:bodyPr/>
          <a:lstStyle/>
          <a:p>
            <a:r>
              <a:rPr lang="en-IN" dirty="0"/>
              <a:t>Omega test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9E9FE99-5DAC-8E77-0340-98CB20712B06}"/>
                  </a:ext>
                </a:extLst>
              </p:cNvPr>
              <p:cNvSpPr>
                <a:spLocks noGrp="1"/>
              </p:cNvSpPr>
              <p:nvPr>
                <p:ph idx="1"/>
              </p:nvPr>
            </p:nvSpPr>
            <p:spPr/>
            <p:txBody>
              <a:bodyPr/>
              <a:lstStyle/>
              <a:p>
                <a:pPr marL="0" indent="0">
                  <a:buNone/>
                </a:pPr>
                <a14:m>
                  <m:oMath xmlns:m="http://schemas.openxmlformats.org/officeDocument/2006/math">
                    <m:r>
                      <m:rPr>
                        <m:nor/>
                      </m:rPr>
                      <a:rPr lang="en-IN" dirty="0">
                        <a:latin typeface="Cambria Math" panose="02040503050406030204" pitchFamily="18" charset="0"/>
                      </a:rPr>
                      <m:t>2</m:t>
                    </m:r>
                    <m:r>
                      <m:rPr>
                        <m:nor/>
                      </m:rPr>
                      <a:rPr lang="en-IN" dirty="0"/>
                      <m:t>y</m:t>
                    </m:r>
                    <m:r>
                      <m:rPr>
                        <m:nor/>
                      </m:rPr>
                      <a:rPr lang="en-IN" dirty="0"/>
                      <m:t> </m:t>
                    </m:r>
                    <m:r>
                      <a:rPr lang="en-IN" i="1" dirty="0">
                        <a:latin typeface="Cambria Math" panose="02040503050406030204" pitchFamily="18" charset="0"/>
                      </a:rPr>
                      <m:t>≤</m:t>
                    </m:r>
                    <m:r>
                      <m:rPr>
                        <m:nor/>
                      </m:rPr>
                      <a:rPr lang="en-IN" dirty="0"/>
                      <m:t> </m:t>
                    </m:r>
                    <m:r>
                      <m:rPr>
                        <m:nor/>
                      </m:rPr>
                      <a:rPr lang="en-IN" dirty="0"/>
                      <m:t>x</m:t>
                    </m:r>
                    <m:r>
                      <m:rPr>
                        <m:nor/>
                      </m:rPr>
                      <a:rPr lang="en-IN" dirty="0"/>
                      <m:t>                </m:t>
                    </m:r>
                  </m:oMath>
                </a14:m>
                <a:r>
                  <a:rPr lang="en-IN" dirty="0"/>
                  <a:t>      </a:t>
                </a:r>
                <a14:m>
                  <m:oMath xmlns:m="http://schemas.openxmlformats.org/officeDocument/2006/math">
                    <m:r>
                      <a:rPr lang="en-IN" i="1" dirty="0">
                        <a:latin typeface="Cambria Math" panose="02040503050406030204" pitchFamily="18" charset="0"/>
                      </a:rPr>
                      <m:t>−(</m:t>
                    </m:r>
                    <m:r>
                      <a:rPr lang="en-IN" i="1" dirty="0">
                        <a:latin typeface="Cambria Math" panose="02040503050406030204" pitchFamily="18" charset="0"/>
                      </a:rPr>
                      <m:t>𝑖</m:t>
                    </m:r>
                    <m:r>
                      <a:rPr lang="en-IN" i="1" dirty="0">
                        <a:latin typeface="Cambria Math" panose="02040503050406030204" pitchFamily="18" charset="0"/>
                      </a:rPr>
                      <m:t>)</m:t>
                    </m:r>
                  </m:oMath>
                </a14:m>
                <a:endParaRPr lang="en-IN" dirty="0"/>
              </a:p>
              <a:p>
                <a:pPr marL="0" indent="0">
                  <a:buNone/>
                </a:pPr>
                <a14:m>
                  <m:oMathPara xmlns:m="http://schemas.openxmlformats.org/officeDocument/2006/math">
                    <m:oMathParaPr>
                      <m:jc m:val="left"/>
                    </m:oMathParaPr>
                    <m:oMath xmlns:m="http://schemas.openxmlformats.org/officeDocument/2006/math">
                      <m:r>
                        <a:rPr lang="en-IN" i="1" dirty="0">
                          <a:latin typeface="Cambria Math" panose="02040503050406030204" pitchFamily="18" charset="0"/>
                        </a:rPr>
                        <m:t>2</m:t>
                      </m:r>
                      <m:r>
                        <a:rPr lang="en-IN" i="1" dirty="0">
                          <a:latin typeface="Cambria Math" panose="02040503050406030204" pitchFamily="18" charset="0"/>
                        </a:rPr>
                        <m:t>𝑦</m:t>
                      </m:r>
                      <m:r>
                        <a:rPr lang="en-IN" i="1" dirty="0">
                          <a:latin typeface="Cambria Math" panose="02040503050406030204" pitchFamily="18" charset="0"/>
                        </a:rPr>
                        <m:t>≤3 –</m:t>
                      </m:r>
                      <m:r>
                        <a:rPr lang="en-IN" i="1" dirty="0">
                          <a:latin typeface="Cambria Math" panose="02040503050406030204" pitchFamily="18" charset="0"/>
                        </a:rPr>
                        <m:t>𝑥</m:t>
                      </m:r>
                      <m:r>
                        <a:rPr lang="en-IN" i="1" dirty="0">
                          <a:latin typeface="Cambria Math" panose="02040503050406030204" pitchFamily="18" charset="0"/>
                        </a:rPr>
                        <m:t>                −(</m:t>
                      </m:r>
                      <m:r>
                        <a:rPr lang="en-IN" i="1" dirty="0">
                          <a:latin typeface="Cambria Math" panose="02040503050406030204" pitchFamily="18" charset="0"/>
                        </a:rPr>
                        <m:t>𝑖𝑖</m:t>
                      </m:r>
                      <m:r>
                        <a:rPr lang="en-IN" i="1" dirty="0">
                          <a:latin typeface="Cambria Math" panose="02040503050406030204" pitchFamily="18" charset="0"/>
                        </a:rPr>
                        <m:t>)</m:t>
                      </m:r>
                    </m:oMath>
                  </m:oMathPara>
                </a14:m>
                <a:endParaRPr lang="en-IN" dirty="0"/>
              </a:p>
              <a:p>
                <a:pPr marL="0" indent="0">
                  <a:buNone/>
                </a:pPr>
                <a14:m>
                  <m:oMathPara xmlns:m="http://schemas.openxmlformats.org/officeDocument/2006/math">
                    <m:oMathParaPr>
                      <m:jc m:val="left"/>
                    </m:oMathParaPr>
                    <m:oMath xmlns:m="http://schemas.openxmlformats.org/officeDocument/2006/math">
                      <m:r>
                        <a:rPr lang="en-IN" i="1" dirty="0">
                          <a:latin typeface="Cambria Math" panose="02040503050406030204" pitchFamily="18" charset="0"/>
                        </a:rPr>
                        <m:t>8</m:t>
                      </m:r>
                      <m:r>
                        <a:rPr lang="en-IN" i="1" dirty="0">
                          <a:latin typeface="Cambria Math" panose="02040503050406030204" pitchFamily="18" charset="0"/>
                        </a:rPr>
                        <m:t>𝑦</m:t>
                      </m:r>
                      <m:r>
                        <a:rPr lang="en-IN" i="1" dirty="0">
                          <a:latin typeface="Cambria Math" panose="02040503050406030204" pitchFamily="18" charset="0"/>
                        </a:rPr>
                        <m:t>≥2+</m:t>
                      </m:r>
                      <m:r>
                        <a:rPr lang="en-IN" i="1" dirty="0">
                          <a:latin typeface="Cambria Math" panose="02040503050406030204" pitchFamily="18" charset="0"/>
                        </a:rPr>
                        <m:t>𝑥</m:t>
                      </m:r>
                      <m:r>
                        <a:rPr lang="en-IN" i="1" dirty="0">
                          <a:latin typeface="Cambria Math" panose="02040503050406030204" pitchFamily="18" charset="0"/>
                        </a:rPr>
                        <m:t>              −(</m:t>
                      </m:r>
                      <m:r>
                        <a:rPr lang="en-IN" i="1" dirty="0">
                          <a:latin typeface="Cambria Math" panose="02040503050406030204" pitchFamily="18" charset="0"/>
                        </a:rPr>
                        <m:t>𝑖𝑖𝑖</m:t>
                      </m:r>
                      <m:r>
                        <a:rPr lang="en-IN" i="1" dirty="0">
                          <a:latin typeface="Cambria Math" panose="02040503050406030204" pitchFamily="18" charset="0"/>
                        </a:rPr>
                        <m:t>)</m:t>
                      </m:r>
                    </m:oMath>
                  </m:oMathPara>
                </a14:m>
                <a:endParaRPr lang="en-IN" dirty="0"/>
              </a:p>
              <a:p>
                <a:pPr marL="0" indent="0">
                  <a:buNone/>
                </a:pPr>
                <a:endParaRPr lang="en-IN" dirty="0"/>
              </a:p>
              <a:p>
                <a:pPr marL="0" indent="0">
                  <a:buNone/>
                </a:pPr>
                <a:r>
                  <a:rPr lang="en-IN" dirty="0"/>
                  <a:t>Gray-shadow test: </a:t>
                </a:r>
              </a:p>
              <a:p>
                <a:pPr marL="0" indent="0">
                  <a:buNone/>
                </a:pPr>
                <a:r>
                  <a:rPr lang="en-IN" dirty="0"/>
                  <a:t>For each </a:t>
                </a:r>
                <a14:m>
                  <m:oMath xmlns:m="http://schemas.openxmlformats.org/officeDocument/2006/math">
                    <m:r>
                      <a:rPr lang="en-IN" b="0" i="1" smtClean="0">
                        <a:latin typeface="Cambria Math" panose="02040503050406030204" pitchFamily="18" charset="0"/>
                      </a:rPr>
                      <m:t>𝑏𝑧</m:t>
                    </m:r>
                    <m:r>
                      <a:rPr lang="en-IN" b="0" i="1" smtClean="0">
                        <a:latin typeface="Cambria Math" panose="02040503050406030204" pitchFamily="18" charset="0"/>
                      </a:rPr>
                      <m:t>≥</m:t>
                    </m:r>
                    <m:r>
                      <a:rPr lang="en-IN" b="0" i="1" smtClean="0">
                        <a:latin typeface="Cambria Math" panose="02040503050406030204" pitchFamily="18" charset="0"/>
                      </a:rPr>
                      <m:t>𝛽</m:t>
                    </m:r>
                  </m:oMath>
                </a14:m>
                <a:r>
                  <a:rPr lang="en-IN" b="0" i="1" dirty="0">
                    <a:latin typeface="Cambria Math" panose="02040503050406030204" pitchFamily="18" charset="0"/>
                  </a:rPr>
                  <a:t> and </a:t>
                </a:r>
                <a14:m>
                  <m:oMath xmlns:m="http://schemas.openxmlformats.org/officeDocument/2006/math">
                    <m:r>
                      <a:rPr lang="en-IN" b="0" i="1" smtClean="0">
                        <a:latin typeface="Cambria Math" panose="02040503050406030204" pitchFamily="18" charset="0"/>
                      </a:rPr>
                      <m:t>𝑐𝑧</m:t>
                    </m:r>
                    <m:r>
                      <a:rPr lang="en-IN" b="0" i="1" smtClean="0">
                        <a:latin typeface="Cambria Math" panose="02040503050406030204" pitchFamily="18" charset="0"/>
                      </a:rPr>
                      <m:t>≤</m:t>
                    </m:r>
                    <m:r>
                      <a:rPr lang="en-IN" b="0" i="1" smtClean="0">
                        <a:latin typeface="Cambria Math" panose="02040503050406030204" pitchFamily="18" charset="0"/>
                      </a:rPr>
                      <m:t>𝛾</m:t>
                    </m:r>
                  </m:oMath>
                </a14:m>
                <a:endParaRPr lang="en-IN" b="0" i="1" dirty="0">
                  <a:latin typeface="Cambria Math" panose="02040503050406030204" pitchFamily="18" charset="0"/>
                </a:endParaRPr>
              </a:p>
              <a:p>
                <a:pPr marL="0" indent="0">
                  <a:buNone/>
                </a:pPr>
                <a:r>
                  <a:rPr lang="en-IN" dirty="0"/>
                  <a:t>Try </a:t>
                </a:r>
                <a14:m>
                  <m:oMath xmlns:m="http://schemas.openxmlformats.org/officeDocument/2006/math">
                    <m:r>
                      <a:rPr lang="en-IN" b="0" i="1" smtClean="0">
                        <a:latin typeface="Cambria Math" panose="02040503050406030204" pitchFamily="18" charset="0"/>
                      </a:rPr>
                      <m:t>𝑏𝑧</m:t>
                    </m:r>
                    <m:r>
                      <a:rPr lang="en-IN" b="0" i="1" smtClean="0">
                        <a:latin typeface="Cambria Math" panose="02040503050406030204" pitchFamily="18" charset="0"/>
                      </a:rPr>
                      <m:t>=</m:t>
                    </m:r>
                    <m:r>
                      <a:rPr lang="en-IN" b="0" i="1" smtClean="0">
                        <a:latin typeface="Cambria Math" panose="02040503050406030204" pitchFamily="18" charset="0"/>
                      </a:rPr>
                      <m:t>𝛽</m:t>
                    </m:r>
                    <m:r>
                      <a:rPr lang="en-IN" b="0" i="1" smtClean="0">
                        <a:latin typeface="Cambria Math" panose="02040503050406030204" pitchFamily="18" charset="0"/>
                      </a:rPr>
                      <m:t>+</m:t>
                    </m:r>
                    <m:r>
                      <a:rPr lang="en-IN" b="0" i="1" smtClean="0">
                        <a:latin typeface="Cambria Math" panose="02040503050406030204" pitchFamily="18" charset="0"/>
                      </a:rPr>
                      <m:t>𝑖</m:t>
                    </m:r>
                    <m:r>
                      <a:rPr lang="en-IN" b="0" i="1" smtClean="0">
                        <a:latin typeface="Cambria Math" panose="02040503050406030204" pitchFamily="18" charset="0"/>
                      </a:rPr>
                      <m:t>,</m:t>
                    </m:r>
                  </m:oMath>
                </a14:m>
                <a:r>
                  <a:rPr lang="en-IN" dirty="0"/>
                  <a:t> where </a:t>
                </a:r>
                <a14:m>
                  <m:oMath xmlns:m="http://schemas.openxmlformats.org/officeDocument/2006/math">
                    <m:r>
                      <a:rPr lang="en-IN">
                        <a:latin typeface="Cambria Math" panose="02040503050406030204" pitchFamily="18" charset="0"/>
                      </a:rPr>
                      <m:t>0</m:t>
                    </m:r>
                    <m:r>
                      <a:rPr lang="en-IN" b="0" i="0" smtClean="0">
                        <a:latin typeface="Cambria Math" panose="02040503050406030204" pitchFamily="18" charset="0"/>
                      </a:rPr>
                      <m:t>≤</m:t>
                    </m:r>
                    <m:r>
                      <a:rPr lang="en-IN" b="0" i="1" smtClean="0">
                        <a:latin typeface="Cambria Math" panose="02040503050406030204" pitchFamily="18" charset="0"/>
                      </a:rPr>
                      <m:t>𝑖</m:t>
                    </m:r>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𝑐𝑏</m:t>
                        </m:r>
                        <m:r>
                          <a:rPr lang="en-IN" b="0" i="1" smtClean="0">
                            <a:latin typeface="Cambria Math" panose="02040503050406030204" pitchFamily="18" charset="0"/>
                          </a:rPr>
                          <m:t>−</m:t>
                        </m:r>
                        <m:r>
                          <a:rPr lang="en-IN" b="0" i="1" smtClean="0">
                            <a:latin typeface="Cambria Math" panose="02040503050406030204" pitchFamily="18" charset="0"/>
                          </a:rPr>
                          <m:t>𝑐</m:t>
                        </m:r>
                        <m:r>
                          <a:rPr lang="en-IN" b="0" i="1" smtClean="0">
                            <a:latin typeface="Cambria Math" panose="02040503050406030204" pitchFamily="18" charset="0"/>
                          </a:rPr>
                          <m:t>−</m:t>
                        </m:r>
                        <m:r>
                          <a:rPr lang="en-IN" b="0" i="1" smtClean="0">
                            <a:latin typeface="Cambria Math" panose="02040503050406030204" pitchFamily="18" charset="0"/>
                          </a:rPr>
                          <m:t>𝑏</m:t>
                        </m:r>
                      </m:num>
                      <m:den>
                        <m:r>
                          <a:rPr lang="en-IN" b="0" i="1" smtClean="0">
                            <a:latin typeface="Cambria Math" panose="02040503050406030204" pitchFamily="18" charset="0"/>
                          </a:rPr>
                          <m:t>𝑐</m:t>
                        </m:r>
                      </m:den>
                    </m:f>
                  </m:oMath>
                </a14:m>
                <a:endParaRPr lang="en-IN"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D9E9FE99-5DAC-8E77-0340-98CB20712B06}"/>
                  </a:ext>
                </a:extLst>
              </p:cNvPr>
              <p:cNvSpPr>
                <a:spLocks noGrp="1" noRot="1" noChangeAspect="1" noMove="1" noResize="1" noEditPoints="1" noAdjustHandles="1" noChangeArrowheads="1" noChangeShapeType="1" noTextEdit="1"/>
              </p:cNvSpPr>
              <p:nvPr>
                <p:ph idx="1"/>
              </p:nvPr>
            </p:nvSpPr>
            <p:spPr>
              <a:blipFill>
                <a:blip r:embed="rId2"/>
                <a:stretch>
                  <a:fillRect l="-1217"/>
                </a:stretch>
              </a:blipFill>
            </p:spPr>
            <p:txBody>
              <a:bodyPr/>
              <a:lstStyle/>
              <a:p>
                <a:r>
                  <a:rPr lang="en-IN">
                    <a:noFill/>
                  </a:rPr>
                  <a:t> </a:t>
                </a:r>
              </a:p>
            </p:txBody>
          </p:sp>
        </mc:Fallback>
      </mc:AlternateContent>
    </p:spTree>
    <p:extLst>
      <p:ext uri="{BB962C8B-B14F-4D97-AF65-F5344CB8AC3E}">
        <p14:creationId xmlns:p14="http://schemas.microsoft.com/office/powerpoint/2010/main" val="10787180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0017-E46C-644F-1DF9-3E1911D6F476}"/>
              </a:ext>
            </a:extLst>
          </p:cNvPr>
          <p:cNvSpPr>
            <a:spLocks noGrp="1"/>
          </p:cNvSpPr>
          <p:nvPr>
            <p:ph type="title"/>
          </p:nvPr>
        </p:nvSpPr>
        <p:spPr/>
        <p:txBody>
          <a:bodyPr/>
          <a:lstStyle/>
          <a:p>
            <a:r>
              <a:rPr lang="en-IN" dirty="0"/>
              <a:t>Omega test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9E9FE99-5DAC-8E77-0340-98CB20712B06}"/>
                  </a:ext>
                </a:extLst>
              </p:cNvPr>
              <p:cNvSpPr>
                <a:spLocks noGrp="1"/>
              </p:cNvSpPr>
              <p:nvPr>
                <p:ph idx="1"/>
              </p:nvPr>
            </p:nvSpPr>
            <p:spPr/>
            <p:txBody>
              <a:bodyPr/>
              <a:lstStyle/>
              <a:p>
                <a:pPr marL="0" indent="0">
                  <a:buNone/>
                </a:pPr>
                <a14:m>
                  <m:oMath xmlns:m="http://schemas.openxmlformats.org/officeDocument/2006/math">
                    <m:r>
                      <m:rPr>
                        <m:nor/>
                      </m:rPr>
                      <a:rPr lang="en-IN" dirty="0" smtClean="0">
                        <a:latin typeface="Cambria Math" panose="02040503050406030204" pitchFamily="18" charset="0"/>
                      </a:rPr>
                      <m:t>2</m:t>
                    </m:r>
                    <m:r>
                      <m:rPr>
                        <m:nor/>
                      </m:rPr>
                      <a:rPr lang="en-IN" dirty="0" smtClean="0"/>
                      <m:t>y</m:t>
                    </m:r>
                    <m:r>
                      <m:rPr>
                        <m:nor/>
                      </m:rPr>
                      <a:rPr lang="en-IN" dirty="0" smtClean="0"/>
                      <m:t> </m:t>
                    </m:r>
                    <m:r>
                      <a:rPr lang="en-IN" i="1" dirty="0">
                        <a:latin typeface="Cambria Math" panose="02040503050406030204" pitchFamily="18" charset="0"/>
                      </a:rPr>
                      <m:t>≤</m:t>
                    </m:r>
                    <m:r>
                      <m:rPr>
                        <m:nor/>
                      </m:rPr>
                      <a:rPr lang="en-IN" dirty="0"/>
                      <m:t> </m:t>
                    </m:r>
                    <m:r>
                      <m:rPr>
                        <m:nor/>
                      </m:rPr>
                      <a:rPr lang="en-IN" dirty="0"/>
                      <m:t>x</m:t>
                    </m:r>
                    <m:r>
                      <m:rPr>
                        <m:nor/>
                      </m:rPr>
                      <a:rPr lang="en-IN" dirty="0"/>
                      <m:t>                </m:t>
                    </m:r>
                  </m:oMath>
                </a14:m>
                <a:r>
                  <a:rPr lang="en-IN" dirty="0"/>
                  <a:t>      </a:t>
                </a:r>
                <a14:m>
                  <m:oMath xmlns:m="http://schemas.openxmlformats.org/officeDocument/2006/math">
                    <m:r>
                      <a:rPr lang="en-IN" i="1" dirty="0">
                        <a:latin typeface="Cambria Math" panose="02040503050406030204" pitchFamily="18" charset="0"/>
                      </a:rPr>
                      <m:t>−(</m:t>
                    </m:r>
                    <m:r>
                      <a:rPr lang="en-IN" i="1" dirty="0">
                        <a:latin typeface="Cambria Math" panose="02040503050406030204" pitchFamily="18" charset="0"/>
                      </a:rPr>
                      <m:t>𝑖</m:t>
                    </m:r>
                    <m:r>
                      <a:rPr lang="en-IN" i="1" dirty="0">
                        <a:latin typeface="Cambria Math" panose="02040503050406030204" pitchFamily="18" charset="0"/>
                      </a:rPr>
                      <m:t>)</m:t>
                    </m:r>
                  </m:oMath>
                </a14:m>
                <a:endParaRPr lang="en-IN" dirty="0"/>
              </a:p>
              <a:p>
                <a:pPr marL="0" indent="0">
                  <a:buNone/>
                </a:pPr>
                <a14:m>
                  <m:oMathPara xmlns:m="http://schemas.openxmlformats.org/officeDocument/2006/math">
                    <m:oMathParaPr>
                      <m:jc m:val="left"/>
                    </m:oMathParaPr>
                    <m:oMath xmlns:m="http://schemas.openxmlformats.org/officeDocument/2006/math">
                      <m:r>
                        <a:rPr lang="en-IN" i="1" dirty="0">
                          <a:latin typeface="Cambria Math" panose="02040503050406030204" pitchFamily="18" charset="0"/>
                        </a:rPr>
                        <m:t>2</m:t>
                      </m:r>
                      <m:r>
                        <a:rPr lang="en-IN" i="1" dirty="0">
                          <a:latin typeface="Cambria Math" panose="02040503050406030204" pitchFamily="18" charset="0"/>
                        </a:rPr>
                        <m:t>𝑦</m:t>
                      </m:r>
                      <m:r>
                        <a:rPr lang="en-IN" i="1" dirty="0">
                          <a:latin typeface="Cambria Math" panose="02040503050406030204" pitchFamily="18" charset="0"/>
                        </a:rPr>
                        <m:t>≤3 –</m:t>
                      </m:r>
                      <m:r>
                        <a:rPr lang="en-IN" i="1" dirty="0">
                          <a:latin typeface="Cambria Math" panose="02040503050406030204" pitchFamily="18" charset="0"/>
                        </a:rPr>
                        <m:t>𝑥</m:t>
                      </m:r>
                      <m:r>
                        <a:rPr lang="en-IN" i="1" dirty="0">
                          <a:latin typeface="Cambria Math" panose="02040503050406030204" pitchFamily="18" charset="0"/>
                        </a:rPr>
                        <m:t>                −(</m:t>
                      </m:r>
                      <m:r>
                        <a:rPr lang="en-IN" i="1" dirty="0">
                          <a:latin typeface="Cambria Math" panose="02040503050406030204" pitchFamily="18" charset="0"/>
                        </a:rPr>
                        <m:t>𝑖𝑖</m:t>
                      </m:r>
                      <m:r>
                        <a:rPr lang="en-IN" i="1" dirty="0">
                          <a:latin typeface="Cambria Math" panose="02040503050406030204" pitchFamily="18" charset="0"/>
                        </a:rPr>
                        <m:t>)</m:t>
                      </m:r>
                    </m:oMath>
                  </m:oMathPara>
                </a14:m>
                <a:endParaRPr lang="en-IN" dirty="0"/>
              </a:p>
              <a:p>
                <a:pPr marL="0" indent="0">
                  <a:buNone/>
                </a:pPr>
                <a14:m>
                  <m:oMathPara xmlns:m="http://schemas.openxmlformats.org/officeDocument/2006/math">
                    <m:oMathParaPr>
                      <m:jc m:val="left"/>
                    </m:oMathParaPr>
                    <m:oMath xmlns:m="http://schemas.openxmlformats.org/officeDocument/2006/math">
                      <m:r>
                        <a:rPr lang="en-IN" i="1" dirty="0">
                          <a:latin typeface="Cambria Math" panose="02040503050406030204" pitchFamily="18" charset="0"/>
                        </a:rPr>
                        <m:t>8</m:t>
                      </m:r>
                      <m:r>
                        <a:rPr lang="en-IN" i="1" dirty="0">
                          <a:latin typeface="Cambria Math" panose="02040503050406030204" pitchFamily="18" charset="0"/>
                        </a:rPr>
                        <m:t>𝑦</m:t>
                      </m:r>
                      <m:r>
                        <a:rPr lang="en-IN" i="1" dirty="0">
                          <a:latin typeface="Cambria Math" panose="02040503050406030204" pitchFamily="18" charset="0"/>
                        </a:rPr>
                        <m:t>≥2+</m:t>
                      </m:r>
                      <m:r>
                        <a:rPr lang="en-IN" i="1" dirty="0">
                          <a:latin typeface="Cambria Math" panose="02040503050406030204" pitchFamily="18" charset="0"/>
                        </a:rPr>
                        <m:t>𝑥</m:t>
                      </m:r>
                      <m:r>
                        <a:rPr lang="en-IN" i="1" dirty="0">
                          <a:latin typeface="Cambria Math" panose="02040503050406030204" pitchFamily="18" charset="0"/>
                        </a:rPr>
                        <m:t>              −(</m:t>
                      </m:r>
                      <m:r>
                        <a:rPr lang="en-IN" i="1" dirty="0">
                          <a:latin typeface="Cambria Math" panose="02040503050406030204" pitchFamily="18" charset="0"/>
                        </a:rPr>
                        <m:t>𝑖𝑖𝑖</m:t>
                      </m:r>
                      <m:r>
                        <a:rPr lang="en-IN" i="1" dirty="0">
                          <a:latin typeface="Cambria Math" panose="02040503050406030204" pitchFamily="18" charset="0"/>
                        </a:rPr>
                        <m:t>)</m:t>
                      </m:r>
                    </m:oMath>
                  </m:oMathPara>
                </a14:m>
                <a:endParaRPr lang="en-IN" dirty="0"/>
              </a:p>
              <a:p>
                <a:pPr marL="0" indent="0">
                  <a:buNone/>
                </a:pPr>
                <a:endParaRPr lang="en-IN" dirty="0"/>
              </a:p>
              <a:p>
                <a:pPr marL="0" indent="0">
                  <a:buNone/>
                </a:pPr>
                <a:r>
                  <a:rPr lang="en-IN" dirty="0"/>
                  <a:t>For </a:t>
                </a:r>
                <a14:m>
                  <m:oMath xmlns:m="http://schemas.openxmlformats.org/officeDocument/2006/math">
                    <m:r>
                      <a:rPr lang="en-IN" i="1">
                        <a:latin typeface="Cambria Math" panose="02040503050406030204" pitchFamily="18" charset="0"/>
                      </a:rPr>
                      <m:t>8</m:t>
                    </m:r>
                    <m:r>
                      <a:rPr lang="en-IN" b="0" i="1" smtClean="0">
                        <a:latin typeface="Cambria Math" panose="02040503050406030204" pitchFamily="18" charset="0"/>
                      </a:rPr>
                      <m:t>𝑦</m:t>
                    </m:r>
                    <m:r>
                      <a:rPr lang="en-IN" b="0" i="1" smtClean="0">
                        <a:latin typeface="Cambria Math" panose="02040503050406030204" pitchFamily="18" charset="0"/>
                      </a:rPr>
                      <m:t>≥2+</m:t>
                    </m:r>
                    <m:r>
                      <a:rPr lang="en-IN" b="0" i="1" smtClean="0">
                        <a:latin typeface="Cambria Math" panose="02040503050406030204" pitchFamily="18" charset="0"/>
                      </a:rPr>
                      <m:t>𝑥</m:t>
                    </m:r>
                  </m:oMath>
                </a14:m>
                <a:r>
                  <a:rPr lang="en-IN" dirty="0"/>
                  <a:t>, the only possible value of c is 2. </a:t>
                </a:r>
                <a14:m>
                  <m:oMath xmlns:m="http://schemas.openxmlformats.org/officeDocument/2006/math">
                    <m:f>
                      <m:fPr>
                        <m:ctrlPr>
                          <a:rPr lang="en-IN" b="0" i="1" smtClean="0">
                            <a:latin typeface="Cambria Math" panose="02040503050406030204" pitchFamily="18" charset="0"/>
                          </a:rPr>
                        </m:ctrlPr>
                      </m:fPr>
                      <m:num>
                        <m:r>
                          <a:rPr lang="en-IN" b="0" i="1" smtClean="0">
                            <a:latin typeface="Cambria Math" panose="02040503050406030204" pitchFamily="18" charset="0"/>
                          </a:rPr>
                          <m:t>𝑐𝑏</m:t>
                        </m:r>
                        <m:r>
                          <a:rPr lang="en-IN" b="0" i="1" smtClean="0">
                            <a:latin typeface="Cambria Math" panose="02040503050406030204" pitchFamily="18" charset="0"/>
                          </a:rPr>
                          <m:t> −</m:t>
                        </m:r>
                        <m:r>
                          <a:rPr lang="en-IN" b="0" i="1" smtClean="0">
                            <a:latin typeface="Cambria Math" panose="02040503050406030204" pitchFamily="18" charset="0"/>
                          </a:rPr>
                          <m:t>𝑐</m:t>
                        </m:r>
                        <m:r>
                          <a:rPr lang="en-IN" b="0" i="1" smtClean="0">
                            <a:latin typeface="Cambria Math" panose="02040503050406030204" pitchFamily="18" charset="0"/>
                          </a:rPr>
                          <m:t>−</m:t>
                        </m:r>
                        <m:r>
                          <a:rPr lang="en-IN" b="0" i="1" smtClean="0">
                            <a:latin typeface="Cambria Math" panose="02040503050406030204" pitchFamily="18" charset="0"/>
                          </a:rPr>
                          <m:t>𝑏</m:t>
                        </m:r>
                      </m:num>
                      <m:den>
                        <m:r>
                          <a:rPr lang="en-IN" b="0" i="1" smtClean="0">
                            <a:latin typeface="Cambria Math" panose="02040503050406030204" pitchFamily="18" charset="0"/>
                          </a:rPr>
                          <m:t>𝑐</m:t>
                        </m:r>
                      </m:den>
                    </m:f>
                    <m:r>
                      <a:rPr lang="en-IN" b="0" i="1" smtClean="0">
                        <a:latin typeface="Cambria Math" panose="02040503050406030204" pitchFamily="18" charset="0"/>
                      </a:rPr>
                      <m:t>=3</m:t>
                    </m:r>
                  </m:oMath>
                </a14:m>
                <a:endParaRPr lang="en-IN" dirty="0"/>
              </a:p>
              <a:p>
                <a:pPr marL="0" indent="0">
                  <a:buNone/>
                </a:pPr>
                <a:r>
                  <a:rPr lang="en-IN" dirty="0"/>
                  <a:t>Try </a:t>
                </a:r>
                <a14:m>
                  <m:oMath xmlns:m="http://schemas.openxmlformats.org/officeDocument/2006/math">
                    <m:r>
                      <a:rPr lang="en-IN" b="0" i="0" smtClean="0">
                        <a:latin typeface="Cambria Math" panose="02040503050406030204" pitchFamily="18" charset="0"/>
                      </a:rPr>
                      <m:t>8</m:t>
                    </m:r>
                    <m:r>
                      <a:rPr lang="en-IN" b="0" i="1" smtClean="0">
                        <a:latin typeface="Cambria Math" panose="02040503050406030204" pitchFamily="18" charset="0"/>
                      </a:rPr>
                      <m:t>𝑦</m:t>
                    </m:r>
                    <m:r>
                      <a:rPr lang="en-IN" b="0" i="1" smtClean="0">
                        <a:latin typeface="Cambria Math" panose="02040503050406030204" pitchFamily="18" charset="0"/>
                      </a:rPr>
                      <m:t>=2+</m:t>
                    </m:r>
                    <m:r>
                      <a:rPr lang="en-IN" b="0" i="1" smtClean="0">
                        <a:latin typeface="Cambria Math" panose="02040503050406030204" pitchFamily="18" charset="0"/>
                      </a:rPr>
                      <m:t>𝑥</m:t>
                    </m:r>
                  </m:oMath>
                </a14:m>
                <a:r>
                  <a:rPr lang="en-IN" dirty="0"/>
                  <a:t> </a:t>
                </a:r>
                <a14:m>
                  <m:oMath xmlns:m="http://schemas.openxmlformats.org/officeDocument/2006/math">
                    <m:r>
                      <a:rPr lang="en-IN" b="0" i="1" dirty="0" smtClean="0">
                        <a:latin typeface="Cambria Math" panose="02040503050406030204" pitchFamily="18" charset="0"/>
                      </a:rPr>
                      <m:t>∨</m:t>
                    </m:r>
                  </m:oMath>
                </a14:m>
                <a:r>
                  <a:rPr lang="en-IN" dirty="0"/>
                  <a:t> </a:t>
                </a:r>
                <a14:m>
                  <m:oMath xmlns:m="http://schemas.openxmlformats.org/officeDocument/2006/math">
                    <m:r>
                      <a:rPr lang="en-IN" b="0" i="0" smtClean="0">
                        <a:latin typeface="Cambria Math" panose="02040503050406030204" pitchFamily="18" charset="0"/>
                      </a:rPr>
                      <m:t>8</m:t>
                    </m:r>
                    <m:r>
                      <a:rPr lang="en-IN" i="1">
                        <a:latin typeface="Cambria Math" panose="02040503050406030204" pitchFamily="18" charset="0"/>
                      </a:rPr>
                      <m:t>𝑦</m:t>
                    </m:r>
                    <m:r>
                      <a:rPr lang="en-IN" i="1">
                        <a:latin typeface="Cambria Math" panose="02040503050406030204" pitchFamily="18" charset="0"/>
                      </a:rPr>
                      <m:t>=3+</m:t>
                    </m:r>
                    <m:r>
                      <a:rPr lang="en-IN" i="1">
                        <a:latin typeface="Cambria Math" panose="02040503050406030204" pitchFamily="18" charset="0"/>
                      </a:rPr>
                      <m:t>𝑥</m:t>
                    </m:r>
                  </m:oMath>
                </a14:m>
                <a:r>
                  <a:rPr lang="en-IN" dirty="0"/>
                  <a:t> </a:t>
                </a:r>
                <a14:m>
                  <m:oMath xmlns:m="http://schemas.openxmlformats.org/officeDocument/2006/math">
                    <m:r>
                      <a:rPr lang="en-IN" b="0" i="1" dirty="0" smtClean="0">
                        <a:latin typeface="Cambria Math" panose="02040503050406030204" pitchFamily="18" charset="0"/>
                      </a:rPr>
                      <m:t>∨</m:t>
                    </m:r>
                    <m:r>
                      <a:rPr lang="en-IN" i="1">
                        <a:latin typeface="Cambria Math" panose="02040503050406030204" pitchFamily="18" charset="0"/>
                      </a:rPr>
                      <m:t>…∨</m:t>
                    </m:r>
                    <m:r>
                      <a:rPr lang="en-IN" b="0" i="1" smtClean="0">
                        <a:latin typeface="Cambria Math" panose="02040503050406030204" pitchFamily="18" charset="0"/>
                      </a:rPr>
                      <m:t>8</m:t>
                    </m:r>
                    <m:r>
                      <a:rPr lang="en-IN" i="1">
                        <a:latin typeface="Cambria Math" panose="02040503050406030204" pitchFamily="18" charset="0"/>
                      </a:rPr>
                      <m:t>𝑦</m:t>
                    </m:r>
                    <m:r>
                      <a:rPr lang="en-IN" i="1">
                        <a:latin typeface="Cambria Math" panose="02040503050406030204" pitchFamily="18" charset="0"/>
                      </a:rPr>
                      <m:t>=5+</m:t>
                    </m:r>
                    <m:r>
                      <a:rPr lang="en-IN" i="1">
                        <a:latin typeface="Cambria Math" panose="02040503050406030204" pitchFamily="18" charset="0"/>
                      </a:rPr>
                      <m:t>𝑥</m:t>
                    </m:r>
                  </m:oMath>
                </a14:m>
                <a:endParaRPr lang="en-IN"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D9E9FE99-5DAC-8E77-0340-98CB20712B06}"/>
                  </a:ext>
                </a:extLst>
              </p:cNvPr>
              <p:cNvSpPr>
                <a:spLocks noGrp="1" noRot="1" noChangeAspect="1" noMove="1" noResize="1" noEditPoints="1" noAdjustHandles="1" noChangeArrowheads="1" noChangeShapeType="1" noTextEdit="1"/>
              </p:cNvSpPr>
              <p:nvPr>
                <p:ph idx="1"/>
              </p:nvPr>
            </p:nvSpPr>
            <p:spPr>
              <a:blipFill>
                <a:blip r:embed="rId2"/>
                <a:stretch>
                  <a:fillRect l="-1217"/>
                </a:stretch>
              </a:blipFill>
            </p:spPr>
            <p:txBody>
              <a:bodyPr/>
              <a:lstStyle/>
              <a:p>
                <a:r>
                  <a:rPr lang="en-IN">
                    <a:noFill/>
                  </a:rPr>
                  <a:t> </a:t>
                </a:r>
              </a:p>
            </p:txBody>
          </p:sp>
        </mc:Fallback>
      </mc:AlternateContent>
    </p:spTree>
    <p:extLst>
      <p:ext uri="{BB962C8B-B14F-4D97-AF65-F5344CB8AC3E}">
        <p14:creationId xmlns:p14="http://schemas.microsoft.com/office/powerpoint/2010/main" val="38070354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0017-E46C-644F-1DF9-3E1911D6F476}"/>
              </a:ext>
            </a:extLst>
          </p:cNvPr>
          <p:cNvSpPr>
            <a:spLocks noGrp="1"/>
          </p:cNvSpPr>
          <p:nvPr>
            <p:ph type="title"/>
          </p:nvPr>
        </p:nvSpPr>
        <p:spPr/>
        <p:txBody>
          <a:bodyPr/>
          <a:lstStyle/>
          <a:p>
            <a:r>
              <a:rPr lang="en-IN" dirty="0"/>
              <a:t>Omega test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9E9FE99-5DAC-8E77-0340-98CB20712B06}"/>
                  </a:ext>
                </a:extLst>
              </p:cNvPr>
              <p:cNvSpPr>
                <a:spLocks noGrp="1"/>
              </p:cNvSpPr>
              <p:nvPr>
                <p:ph idx="1"/>
              </p:nvPr>
            </p:nvSpPr>
            <p:spPr/>
            <p:txBody>
              <a:bodyPr>
                <a:normAutofit fontScale="85000" lnSpcReduction="20000"/>
              </a:bodyPr>
              <a:lstStyle/>
              <a:p>
                <a:pPr marL="0" indent="0">
                  <a:buNone/>
                </a:pPr>
                <a14:m>
                  <m:oMath xmlns:m="http://schemas.openxmlformats.org/officeDocument/2006/math">
                    <m:r>
                      <m:rPr>
                        <m:nor/>
                      </m:rPr>
                      <a:rPr lang="en-IN" dirty="0" smtClean="0">
                        <a:latin typeface="Cambria Math" panose="02040503050406030204" pitchFamily="18" charset="0"/>
                      </a:rPr>
                      <m:t>2</m:t>
                    </m:r>
                    <m:r>
                      <m:rPr>
                        <m:nor/>
                      </m:rPr>
                      <a:rPr lang="en-IN" dirty="0" smtClean="0"/>
                      <m:t>y</m:t>
                    </m:r>
                    <m:r>
                      <m:rPr>
                        <m:nor/>
                      </m:rPr>
                      <a:rPr lang="en-IN" dirty="0" smtClean="0"/>
                      <m:t> </m:t>
                    </m:r>
                    <m:r>
                      <a:rPr lang="en-IN" i="1" dirty="0">
                        <a:latin typeface="Cambria Math" panose="02040503050406030204" pitchFamily="18" charset="0"/>
                      </a:rPr>
                      <m:t>≤</m:t>
                    </m:r>
                    <m:r>
                      <m:rPr>
                        <m:nor/>
                      </m:rPr>
                      <a:rPr lang="en-IN" dirty="0"/>
                      <m:t> </m:t>
                    </m:r>
                    <m:r>
                      <m:rPr>
                        <m:nor/>
                      </m:rPr>
                      <a:rPr lang="en-IN" dirty="0"/>
                      <m:t>x</m:t>
                    </m:r>
                    <m:r>
                      <m:rPr>
                        <m:nor/>
                      </m:rPr>
                      <a:rPr lang="en-IN" dirty="0"/>
                      <m:t>                </m:t>
                    </m:r>
                  </m:oMath>
                </a14:m>
                <a:r>
                  <a:rPr lang="en-IN" dirty="0"/>
                  <a:t>      </a:t>
                </a:r>
                <a14:m>
                  <m:oMath xmlns:m="http://schemas.openxmlformats.org/officeDocument/2006/math">
                    <m:r>
                      <a:rPr lang="en-IN" i="1" dirty="0">
                        <a:latin typeface="Cambria Math" panose="02040503050406030204" pitchFamily="18" charset="0"/>
                      </a:rPr>
                      <m:t>−(</m:t>
                    </m:r>
                    <m:r>
                      <a:rPr lang="en-IN" i="1" dirty="0">
                        <a:latin typeface="Cambria Math" panose="02040503050406030204" pitchFamily="18" charset="0"/>
                      </a:rPr>
                      <m:t>𝑖</m:t>
                    </m:r>
                    <m:r>
                      <a:rPr lang="en-IN" i="1" dirty="0">
                        <a:latin typeface="Cambria Math" panose="02040503050406030204" pitchFamily="18" charset="0"/>
                      </a:rPr>
                      <m:t>)</m:t>
                    </m:r>
                  </m:oMath>
                </a14:m>
                <a:endParaRPr lang="en-IN" dirty="0"/>
              </a:p>
              <a:p>
                <a:pPr marL="0" indent="0">
                  <a:buNone/>
                </a:pPr>
                <a14:m>
                  <m:oMathPara xmlns:m="http://schemas.openxmlformats.org/officeDocument/2006/math">
                    <m:oMathParaPr>
                      <m:jc m:val="left"/>
                    </m:oMathParaPr>
                    <m:oMath xmlns:m="http://schemas.openxmlformats.org/officeDocument/2006/math">
                      <m:r>
                        <a:rPr lang="en-IN" i="1" dirty="0">
                          <a:latin typeface="Cambria Math" panose="02040503050406030204" pitchFamily="18" charset="0"/>
                        </a:rPr>
                        <m:t>2</m:t>
                      </m:r>
                      <m:r>
                        <a:rPr lang="en-IN" i="1" dirty="0">
                          <a:latin typeface="Cambria Math" panose="02040503050406030204" pitchFamily="18" charset="0"/>
                        </a:rPr>
                        <m:t>𝑦</m:t>
                      </m:r>
                      <m:r>
                        <a:rPr lang="en-IN" i="1" dirty="0">
                          <a:latin typeface="Cambria Math" panose="02040503050406030204" pitchFamily="18" charset="0"/>
                        </a:rPr>
                        <m:t>≤3 –</m:t>
                      </m:r>
                      <m:r>
                        <a:rPr lang="en-IN" i="1" dirty="0">
                          <a:latin typeface="Cambria Math" panose="02040503050406030204" pitchFamily="18" charset="0"/>
                        </a:rPr>
                        <m:t>𝑥</m:t>
                      </m:r>
                      <m:r>
                        <a:rPr lang="en-IN" i="1" dirty="0">
                          <a:latin typeface="Cambria Math" panose="02040503050406030204" pitchFamily="18" charset="0"/>
                        </a:rPr>
                        <m:t>                −(</m:t>
                      </m:r>
                      <m:r>
                        <a:rPr lang="en-IN" i="1" dirty="0">
                          <a:latin typeface="Cambria Math" panose="02040503050406030204" pitchFamily="18" charset="0"/>
                        </a:rPr>
                        <m:t>𝑖𝑖</m:t>
                      </m:r>
                      <m:r>
                        <a:rPr lang="en-IN" i="1" dirty="0">
                          <a:latin typeface="Cambria Math" panose="02040503050406030204" pitchFamily="18" charset="0"/>
                        </a:rPr>
                        <m:t>)</m:t>
                      </m:r>
                    </m:oMath>
                  </m:oMathPara>
                </a14:m>
                <a:endParaRPr lang="en-IN" dirty="0"/>
              </a:p>
              <a:p>
                <a:pPr marL="0" indent="0">
                  <a:buNone/>
                </a:pPr>
                <a14:m>
                  <m:oMathPara xmlns:m="http://schemas.openxmlformats.org/officeDocument/2006/math">
                    <m:oMathParaPr>
                      <m:jc m:val="left"/>
                    </m:oMathParaPr>
                    <m:oMath xmlns:m="http://schemas.openxmlformats.org/officeDocument/2006/math">
                      <m:r>
                        <a:rPr lang="en-IN" i="1" dirty="0">
                          <a:latin typeface="Cambria Math" panose="02040503050406030204" pitchFamily="18" charset="0"/>
                        </a:rPr>
                        <m:t>8</m:t>
                      </m:r>
                      <m:r>
                        <a:rPr lang="en-IN" i="1" dirty="0">
                          <a:latin typeface="Cambria Math" panose="02040503050406030204" pitchFamily="18" charset="0"/>
                        </a:rPr>
                        <m:t>𝑦</m:t>
                      </m:r>
                      <m:r>
                        <a:rPr lang="en-IN" b="0" i="1" dirty="0" smtClean="0">
                          <a:latin typeface="Cambria Math" panose="02040503050406030204" pitchFamily="18" charset="0"/>
                        </a:rPr>
                        <m:t>=</m:t>
                      </m:r>
                      <m:r>
                        <a:rPr lang="en-IN" i="1" dirty="0">
                          <a:latin typeface="Cambria Math" panose="02040503050406030204" pitchFamily="18" charset="0"/>
                        </a:rPr>
                        <m:t>2+</m:t>
                      </m:r>
                      <m:r>
                        <a:rPr lang="en-IN" i="1" dirty="0">
                          <a:latin typeface="Cambria Math" panose="02040503050406030204" pitchFamily="18" charset="0"/>
                        </a:rPr>
                        <m:t>𝑥</m:t>
                      </m:r>
                      <m:r>
                        <a:rPr lang="en-IN" i="1" dirty="0">
                          <a:latin typeface="Cambria Math" panose="02040503050406030204" pitchFamily="18" charset="0"/>
                        </a:rPr>
                        <m:t>              −(</m:t>
                      </m:r>
                      <m:r>
                        <a:rPr lang="en-IN" i="1" dirty="0">
                          <a:latin typeface="Cambria Math" panose="02040503050406030204" pitchFamily="18" charset="0"/>
                        </a:rPr>
                        <m:t>𝑖𝑖𝑖</m:t>
                      </m:r>
                      <m:r>
                        <a:rPr lang="en-IN" i="1" dirty="0">
                          <a:latin typeface="Cambria Math" panose="02040503050406030204" pitchFamily="18" charset="0"/>
                        </a:rPr>
                        <m:t>)</m:t>
                      </m:r>
                    </m:oMath>
                  </m:oMathPara>
                </a14:m>
                <a:endParaRPr lang="en-IN" dirty="0"/>
              </a:p>
              <a:p>
                <a:pPr marL="0" indent="0">
                  <a:buNone/>
                </a:pPr>
                <a:endParaRPr lang="en-IN" dirty="0"/>
              </a:p>
              <a:p>
                <a:pPr marL="0" indent="0">
                  <a:buNone/>
                </a:pPr>
                <a14:m>
                  <m:oMath xmlns:m="http://schemas.openxmlformats.org/officeDocument/2006/math">
                    <m:r>
                      <a:rPr lang="en-IN" b="0" i="1" smtClean="0">
                        <a:latin typeface="Cambria Math" panose="02040503050406030204" pitchFamily="18" charset="0"/>
                      </a:rPr>
                      <m:t>2+</m:t>
                    </m:r>
                    <m:r>
                      <a:rPr lang="en-IN" b="0" i="1" smtClean="0">
                        <a:latin typeface="Cambria Math" panose="02040503050406030204" pitchFamily="18" charset="0"/>
                      </a:rPr>
                      <m:t>𝑥</m:t>
                    </m:r>
                    <m:r>
                      <a:rPr lang="en-IN" b="0" i="1" smtClean="0">
                        <a:latin typeface="Cambria Math" panose="02040503050406030204" pitchFamily="18" charset="0"/>
                      </a:rPr>
                      <m:t>≤4</m:t>
                    </m:r>
                    <m:r>
                      <a:rPr lang="en-IN" b="0" i="1" smtClean="0">
                        <a:latin typeface="Cambria Math" panose="02040503050406030204" pitchFamily="18" charset="0"/>
                      </a:rPr>
                      <m:t>𝑥</m:t>
                    </m:r>
                  </m:oMath>
                </a14:m>
                <a:r>
                  <a:rPr lang="en-IN" dirty="0"/>
                  <a:t>                    -- from (</a:t>
                </a:r>
                <a:r>
                  <a:rPr lang="en-IN" dirty="0" err="1"/>
                  <a:t>i</a:t>
                </a:r>
                <a:r>
                  <a:rPr lang="en-IN" dirty="0"/>
                  <a:t>) and (iii)</a:t>
                </a:r>
              </a:p>
              <a:p>
                <a:pPr marL="0" indent="0">
                  <a:buNone/>
                </a:pPr>
                <a14:m>
                  <m:oMath xmlns:m="http://schemas.openxmlformats.org/officeDocument/2006/math">
                    <m:r>
                      <a:rPr lang="en-IN" b="0" i="1" smtClean="0">
                        <a:latin typeface="Cambria Math" panose="02040503050406030204" pitchFamily="18" charset="0"/>
                      </a:rPr>
                      <m:t>2+</m:t>
                    </m:r>
                    <m:r>
                      <a:rPr lang="en-IN" b="0" i="1" smtClean="0">
                        <a:latin typeface="Cambria Math" panose="02040503050406030204" pitchFamily="18" charset="0"/>
                      </a:rPr>
                      <m:t>𝑥</m:t>
                    </m:r>
                    <m:r>
                      <a:rPr lang="en-IN" b="0" i="1" smtClean="0">
                        <a:latin typeface="Cambria Math" panose="02040503050406030204" pitchFamily="18" charset="0"/>
                      </a:rPr>
                      <m:t>≤12−4</m:t>
                    </m:r>
                    <m:r>
                      <a:rPr lang="en-IN" b="0" i="1" smtClean="0">
                        <a:latin typeface="Cambria Math" panose="02040503050406030204" pitchFamily="18" charset="0"/>
                      </a:rPr>
                      <m:t>𝑥</m:t>
                    </m:r>
                  </m:oMath>
                </a14:m>
                <a:r>
                  <a:rPr lang="en-IN" dirty="0"/>
                  <a:t>          -- from (ii) and (iii)</a:t>
                </a:r>
              </a:p>
              <a:p>
                <a:pPr marL="0" indent="0">
                  <a:buNone/>
                </a:pPr>
                <a:r>
                  <a:rPr lang="en-IN" dirty="0"/>
                  <a:t>--------------------------------------------------------</a:t>
                </a:r>
              </a:p>
              <a:p>
                <a:pPr marL="0" indent="0">
                  <a:buNone/>
                </a:pPr>
                <a:r>
                  <a:rPr lang="en-IN" dirty="0"/>
                  <a:t>which simplifies to</a:t>
                </a:r>
              </a:p>
              <a:p>
                <a:pPr marL="0" indent="0">
                  <a:buNone/>
                </a:pPr>
                <a14:m>
                  <m:oMathPara xmlns:m="http://schemas.openxmlformats.org/officeDocument/2006/math">
                    <m:oMathParaPr>
                      <m:jc m:val="left"/>
                    </m:oMathParaPr>
                    <m:oMath xmlns:m="http://schemas.openxmlformats.org/officeDocument/2006/math">
                      <m:f>
                        <m:fPr>
                          <m:ctrlPr>
                            <a:rPr lang="en-IN" b="0" i="1" smtClean="0">
                              <a:latin typeface="Cambria Math" panose="02040503050406030204" pitchFamily="18" charset="0"/>
                            </a:rPr>
                          </m:ctrlPr>
                        </m:fPr>
                        <m:num>
                          <m:r>
                            <a:rPr lang="en-IN" i="1">
                              <a:latin typeface="Cambria Math" panose="02040503050406030204" pitchFamily="18" charset="0"/>
                            </a:rPr>
                            <m:t>2</m:t>
                          </m:r>
                        </m:num>
                        <m:den>
                          <m:r>
                            <a:rPr lang="en-IN" b="0" i="1" smtClean="0">
                              <a:latin typeface="Cambria Math" panose="02040503050406030204" pitchFamily="18" charset="0"/>
                            </a:rPr>
                            <m:t>3</m:t>
                          </m:r>
                        </m:den>
                      </m:f>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≤2</m:t>
                      </m:r>
                    </m:oMath>
                  </m:oMathPara>
                </a14:m>
                <a:endParaRPr lang="en-IN" dirty="0"/>
              </a:p>
              <a:p>
                <a:pPr marL="0" indent="0">
                  <a:buNone/>
                </a:pPr>
                <a:r>
                  <a:rPr lang="en-IN" dirty="0"/>
                  <a:t>We can’t get an integer value for y after substituting all possible integers values of x. Now we will check </a:t>
                </a:r>
                <a14:m>
                  <m:oMath xmlns:m="http://schemas.openxmlformats.org/officeDocument/2006/math">
                    <m:r>
                      <a:rPr lang="en-IN" b="0" i="1" smtClean="0">
                        <a:latin typeface="Cambria Math" panose="02040503050406030204" pitchFamily="18" charset="0"/>
                      </a:rPr>
                      <m:t>𝑏𝑧</m:t>
                    </m:r>
                    <m:r>
                      <a:rPr lang="en-IN" b="0" i="1" smtClean="0">
                        <a:latin typeface="Cambria Math" panose="02040503050406030204" pitchFamily="18" charset="0"/>
                      </a:rPr>
                      <m:t>=</m:t>
                    </m:r>
                    <m:r>
                      <a:rPr lang="en-IN" b="0" i="1" smtClean="0">
                        <a:latin typeface="Cambria Math" panose="02040503050406030204" pitchFamily="18" charset="0"/>
                      </a:rPr>
                      <m:t>𝛽</m:t>
                    </m:r>
                    <m:r>
                      <a:rPr lang="en-IN" b="0" i="1" smtClean="0">
                        <a:latin typeface="Cambria Math" panose="02040503050406030204" pitchFamily="18" charset="0"/>
                      </a:rPr>
                      <m:t>+1</m:t>
                    </m:r>
                  </m:oMath>
                </a14:m>
                <a:endParaRPr lang="en-IN" dirty="0"/>
              </a:p>
              <a:p>
                <a:pPr marL="0" indent="0">
                  <a:buNone/>
                </a:pPr>
                <a:endParaRPr lang="en-IN"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D9E9FE99-5DAC-8E77-0340-98CB20712B06}"/>
                  </a:ext>
                </a:extLst>
              </p:cNvPr>
              <p:cNvSpPr>
                <a:spLocks noGrp="1" noRot="1" noChangeAspect="1" noMove="1" noResize="1" noEditPoints="1" noAdjustHandles="1" noChangeArrowheads="1" noChangeShapeType="1" noTextEdit="1"/>
              </p:cNvSpPr>
              <p:nvPr>
                <p:ph idx="1"/>
              </p:nvPr>
            </p:nvSpPr>
            <p:spPr>
              <a:blipFill>
                <a:blip r:embed="rId2"/>
                <a:stretch>
                  <a:fillRect l="-928" t="-980"/>
                </a:stretch>
              </a:blipFill>
            </p:spPr>
            <p:txBody>
              <a:bodyPr/>
              <a:lstStyle/>
              <a:p>
                <a:r>
                  <a:rPr lang="en-IN">
                    <a:noFill/>
                  </a:rPr>
                  <a:t> </a:t>
                </a:r>
              </a:p>
            </p:txBody>
          </p:sp>
        </mc:Fallback>
      </mc:AlternateContent>
    </p:spTree>
    <p:extLst>
      <p:ext uri="{BB962C8B-B14F-4D97-AF65-F5344CB8AC3E}">
        <p14:creationId xmlns:p14="http://schemas.microsoft.com/office/powerpoint/2010/main" val="38632873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0017-E46C-644F-1DF9-3E1911D6F476}"/>
              </a:ext>
            </a:extLst>
          </p:cNvPr>
          <p:cNvSpPr>
            <a:spLocks noGrp="1"/>
          </p:cNvSpPr>
          <p:nvPr>
            <p:ph type="title"/>
          </p:nvPr>
        </p:nvSpPr>
        <p:spPr/>
        <p:txBody>
          <a:bodyPr/>
          <a:lstStyle/>
          <a:p>
            <a:r>
              <a:rPr lang="en-IN" dirty="0"/>
              <a:t>Omega test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9E9FE99-5DAC-8E77-0340-98CB20712B06}"/>
                  </a:ext>
                </a:extLst>
              </p:cNvPr>
              <p:cNvSpPr>
                <a:spLocks noGrp="1"/>
              </p:cNvSpPr>
              <p:nvPr>
                <p:ph idx="1"/>
              </p:nvPr>
            </p:nvSpPr>
            <p:spPr/>
            <p:txBody>
              <a:bodyPr>
                <a:normAutofit fontScale="85000" lnSpcReduction="20000"/>
              </a:bodyPr>
              <a:lstStyle/>
              <a:p>
                <a:pPr marL="0" indent="0">
                  <a:buNone/>
                </a:pPr>
                <a14:m>
                  <m:oMath xmlns:m="http://schemas.openxmlformats.org/officeDocument/2006/math">
                    <m:r>
                      <m:rPr>
                        <m:nor/>
                      </m:rPr>
                      <a:rPr lang="en-IN" dirty="0" smtClean="0">
                        <a:latin typeface="Cambria Math" panose="02040503050406030204" pitchFamily="18" charset="0"/>
                      </a:rPr>
                      <m:t>2</m:t>
                    </m:r>
                    <m:r>
                      <m:rPr>
                        <m:nor/>
                      </m:rPr>
                      <a:rPr lang="en-IN" dirty="0" smtClean="0"/>
                      <m:t>y</m:t>
                    </m:r>
                    <m:r>
                      <m:rPr>
                        <m:nor/>
                      </m:rPr>
                      <a:rPr lang="en-IN" dirty="0" smtClean="0"/>
                      <m:t> </m:t>
                    </m:r>
                    <m:r>
                      <a:rPr lang="en-IN" i="1" dirty="0">
                        <a:latin typeface="Cambria Math" panose="02040503050406030204" pitchFamily="18" charset="0"/>
                      </a:rPr>
                      <m:t>≤</m:t>
                    </m:r>
                    <m:r>
                      <m:rPr>
                        <m:nor/>
                      </m:rPr>
                      <a:rPr lang="en-IN" dirty="0"/>
                      <m:t> </m:t>
                    </m:r>
                    <m:r>
                      <m:rPr>
                        <m:nor/>
                      </m:rPr>
                      <a:rPr lang="en-IN" dirty="0"/>
                      <m:t>x</m:t>
                    </m:r>
                    <m:r>
                      <m:rPr>
                        <m:nor/>
                      </m:rPr>
                      <a:rPr lang="en-IN" dirty="0"/>
                      <m:t>                </m:t>
                    </m:r>
                  </m:oMath>
                </a14:m>
                <a:r>
                  <a:rPr lang="en-IN" dirty="0"/>
                  <a:t>      </a:t>
                </a:r>
                <a14:m>
                  <m:oMath xmlns:m="http://schemas.openxmlformats.org/officeDocument/2006/math">
                    <m:r>
                      <a:rPr lang="en-IN" i="1" dirty="0">
                        <a:latin typeface="Cambria Math" panose="02040503050406030204" pitchFamily="18" charset="0"/>
                      </a:rPr>
                      <m:t>−(</m:t>
                    </m:r>
                    <m:r>
                      <a:rPr lang="en-IN" i="1" dirty="0">
                        <a:latin typeface="Cambria Math" panose="02040503050406030204" pitchFamily="18" charset="0"/>
                      </a:rPr>
                      <m:t>𝑖</m:t>
                    </m:r>
                    <m:r>
                      <a:rPr lang="en-IN" i="1" dirty="0">
                        <a:latin typeface="Cambria Math" panose="02040503050406030204" pitchFamily="18" charset="0"/>
                      </a:rPr>
                      <m:t>)</m:t>
                    </m:r>
                  </m:oMath>
                </a14:m>
                <a:endParaRPr lang="en-IN" dirty="0"/>
              </a:p>
              <a:p>
                <a:pPr marL="0" indent="0">
                  <a:buNone/>
                </a:pPr>
                <a14:m>
                  <m:oMathPara xmlns:m="http://schemas.openxmlformats.org/officeDocument/2006/math">
                    <m:oMathParaPr>
                      <m:jc m:val="left"/>
                    </m:oMathParaPr>
                    <m:oMath xmlns:m="http://schemas.openxmlformats.org/officeDocument/2006/math">
                      <m:r>
                        <a:rPr lang="en-IN" i="1" dirty="0">
                          <a:latin typeface="Cambria Math" panose="02040503050406030204" pitchFamily="18" charset="0"/>
                        </a:rPr>
                        <m:t>2</m:t>
                      </m:r>
                      <m:r>
                        <a:rPr lang="en-IN" i="1" dirty="0">
                          <a:latin typeface="Cambria Math" panose="02040503050406030204" pitchFamily="18" charset="0"/>
                        </a:rPr>
                        <m:t>𝑦</m:t>
                      </m:r>
                      <m:r>
                        <a:rPr lang="en-IN" i="1" dirty="0">
                          <a:latin typeface="Cambria Math" panose="02040503050406030204" pitchFamily="18" charset="0"/>
                        </a:rPr>
                        <m:t>≤3 –</m:t>
                      </m:r>
                      <m:r>
                        <a:rPr lang="en-IN" i="1" dirty="0">
                          <a:latin typeface="Cambria Math" panose="02040503050406030204" pitchFamily="18" charset="0"/>
                        </a:rPr>
                        <m:t>𝑥</m:t>
                      </m:r>
                      <m:r>
                        <a:rPr lang="en-IN" i="1" dirty="0">
                          <a:latin typeface="Cambria Math" panose="02040503050406030204" pitchFamily="18" charset="0"/>
                        </a:rPr>
                        <m:t>                −(</m:t>
                      </m:r>
                      <m:r>
                        <a:rPr lang="en-IN" i="1" dirty="0">
                          <a:latin typeface="Cambria Math" panose="02040503050406030204" pitchFamily="18" charset="0"/>
                        </a:rPr>
                        <m:t>𝑖𝑖</m:t>
                      </m:r>
                      <m:r>
                        <a:rPr lang="en-IN" i="1" dirty="0">
                          <a:latin typeface="Cambria Math" panose="02040503050406030204" pitchFamily="18" charset="0"/>
                        </a:rPr>
                        <m:t>)</m:t>
                      </m:r>
                    </m:oMath>
                  </m:oMathPara>
                </a14:m>
                <a:endParaRPr lang="en-IN" dirty="0"/>
              </a:p>
              <a:p>
                <a:pPr marL="0" indent="0">
                  <a:buNone/>
                </a:pPr>
                <a14:m>
                  <m:oMathPara xmlns:m="http://schemas.openxmlformats.org/officeDocument/2006/math">
                    <m:oMathParaPr>
                      <m:jc m:val="left"/>
                    </m:oMathParaPr>
                    <m:oMath xmlns:m="http://schemas.openxmlformats.org/officeDocument/2006/math">
                      <m:r>
                        <a:rPr lang="en-IN" i="1" dirty="0">
                          <a:latin typeface="Cambria Math" panose="02040503050406030204" pitchFamily="18" charset="0"/>
                        </a:rPr>
                        <m:t>8</m:t>
                      </m:r>
                      <m:r>
                        <a:rPr lang="en-IN" i="1" dirty="0">
                          <a:latin typeface="Cambria Math" panose="02040503050406030204" pitchFamily="18" charset="0"/>
                        </a:rPr>
                        <m:t>𝑦</m:t>
                      </m:r>
                      <m:r>
                        <a:rPr lang="en-IN" b="0" i="1" dirty="0" smtClean="0">
                          <a:latin typeface="Cambria Math" panose="02040503050406030204" pitchFamily="18" charset="0"/>
                        </a:rPr>
                        <m:t>=3</m:t>
                      </m:r>
                      <m:r>
                        <a:rPr lang="en-IN" i="1" dirty="0">
                          <a:latin typeface="Cambria Math" panose="02040503050406030204" pitchFamily="18" charset="0"/>
                        </a:rPr>
                        <m:t>+</m:t>
                      </m:r>
                      <m:r>
                        <a:rPr lang="en-IN" i="1" dirty="0">
                          <a:latin typeface="Cambria Math" panose="02040503050406030204" pitchFamily="18" charset="0"/>
                        </a:rPr>
                        <m:t>𝑥</m:t>
                      </m:r>
                      <m:r>
                        <a:rPr lang="en-IN" i="1" dirty="0">
                          <a:latin typeface="Cambria Math" panose="02040503050406030204" pitchFamily="18" charset="0"/>
                        </a:rPr>
                        <m:t>              −(</m:t>
                      </m:r>
                      <m:r>
                        <a:rPr lang="en-IN" i="1" dirty="0">
                          <a:latin typeface="Cambria Math" panose="02040503050406030204" pitchFamily="18" charset="0"/>
                        </a:rPr>
                        <m:t>𝑖𝑖𝑖</m:t>
                      </m:r>
                      <m:r>
                        <a:rPr lang="en-IN" i="1" dirty="0">
                          <a:latin typeface="Cambria Math" panose="02040503050406030204" pitchFamily="18" charset="0"/>
                        </a:rPr>
                        <m:t>)</m:t>
                      </m:r>
                    </m:oMath>
                  </m:oMathPara>
                </a14:m>
                <a:endParaRPr lang="en-IN" dirty="0"/>
              </a:p>
              <a:p>
                <a:pPr marL="0" indent="0">
                  <a:buNone/>
                </a:pPr>
                <a:endParaRPr lang="en-IN" dirty="0"/>
              </a:p>
              <a:p>
                <a:pPr marL="0" indent="0">
                  <a:buNone/>
                </a:pPr>
                <a14:m>
                  <m:oMath xmlns:m="http://schemas.openxmlformats.org/officeDocument/2006/math">
                    <m:r>
                      <a:rPr lang="en-IN" i="1">
                        <a:latin typeface="Cambria Math" panose="02040503050406030204" pitchFamily="18" charset="0"/>
                      </a:rPr>
                      <m:t>3</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≤4</m:t>
                    </m:r>
                    <m:r>
                      <a:rPr lang="en-IN" b="0" i="1" smtClean="0">
                        <a:latin typeface="Cambria Math" panose="02040503050406030204" pitchFamily="18" charset="0"/>
                      </a:rPr>
                      <m:t>𝑥</m:t>
                    </m:r>
                  </m:oMath>
                </a14:m>
                <a:r>
                  <a:rPr lang="en-IN" dirty="0"/>
                  <a:t>                    -- from (</a:t>
                </a:r>
                <a:r>
                  <a:rPr lang="en-IN" dirty="0" err="1"/>
                  <a:t>i</a:t>
                </a:r>
                <a:r>
                  <a:rPr lang="en-IN" dirty="0"/>
                  <a:t>) and (iii)</a:t>
                </a:r>
              </a:p>
              <a:p>
                <a:pPr marL="0" indent="0">
                  <a:buNone/>
                </a:pPr>
                <a14:m>
                  <m:oMath xmlns:m="http://schemas.openxmlformats.org/officeDocument/2006/math">
                    <m:r>
                      <a:rPr lang="en-IN" i="1">
                        <a:latin typeface="Cambria Math" panose="02040503050406030204" pitchFamily="18" charset="0"/>
                      </a:rPr>
                      <m:t>3</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≤12−4</m:t>
                    </m:r>
                    <m:r>
                      <a:rPr lang="en-IN" b="0" i="1" smtClean="0">
                        <a:latin typeface="Cambria Math" panose="02040503050406030204" pitchFamily="18" charset="0"/>
                      </a:rPr>
                      <m:t>𝑥</m:t>
                    </m:r>
                  </m:oMath>
                </a14:m>
                <a:r>
                  <a:rPr lang="en-IN" dirty="0"/>
                  <a:t>          -- from (ii) and (iii)</a:t>
                </a:r>
              </a:p>
              <a:p>
                <a:pPr marL="0" indent="0">
                  <a:buNone/>
                </a:pPr>
                <a:r>
                  <a:rPr lang="en-IN" dirty="0"/>
                  <a:t>--------------------------------------------------------</a:t>
                </a:r>
              </a:p>
              <a:p>
                <a:pPr marL="0" indent="0">
                  <a:buNone/>
                </a:pPr>
                <a:r>
                  <a:rPr lang="en-IN" dirty="0"/>
                  <a:t>which simplifies to</a:t>
                </a:r>
              </a:p>
              <a:p>
                <a:pPr marL="0"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1≤</m:t>
                      </m:r>
                      <m:r>
                        <a:rPr lang="en-IN" b="0" i="1" smtClean="0">
                          <a:latin typeface="Cambria Math" panose="02040503050406030204" pitchFamily="18" charset="0"/>
                        </a:rPr>
                        <m:t>𝑥</m:t>
                      </m:r>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9</m:t>
                          </m:r>
                        </m:num>
                        <m:den>
                          <m:r>
                            <a:rPr lang="en-IN" b="0" i="1" smtClean="0">
                              <a:latin typeface="Cambria Math" panose="02040503050406030204" pitchFamily="18" charset="0"/>
                            </a:rPr>
                            <m:t>5</m:t>
                          </m:r>
                        </m:den>
                      </m:f>
                    </m:oMath>
                  </m:oMathPara>
                </a14:m>
                <a:endParaRPr lang="en-IN" dirty="0"/>
              </a:p>
              <a:p>
                <a:pPr marL="0" indent="0">
                  <a:buNone/>
                </a:pPr>
                <a:r>
                  <a:rPr lang="en-IN" dirty="0"/>
                  <a:t>We can’t get an integer value for y after substituting all possible integers values of x. Now we will check </a:t>
                </a:r>
                <a14:m>
                  <m:oMath xmlns:m="http://schemas.openxmlformats.org/officeDocument/2006/math">
                    <m:r>
                      <a:rPr lang="en-IN" b="0" i="1" smtClean="0">
                        <a:latin typeface="Cambria Math" panose="02040503050406030204" pitchFamily="18" charset="0"/>
                      </a:rPr>
                      <m:t>𝑏𝑧</m:t>
                    </m:r>
                    <m:r>
                      <a:rPr lang="en-IN" b="0" i="1" smtClean="0">
                        <a:latin typeface="Cambria Math" panose="02040503050406030204" pitchFamily="18" charset="0"/>
                      </a:rPr>
                      <m:t>=</m:t>
                    </m:r>
                    <m:r>
                      <a:rPr lang="en-IN" b="0" i="1" smtClean="0">
                        <a:latin typeface="Cambria Math" panose="02040503050406030204" pitchFamily="18" charset="0"/>
                      </a:rPr>
                      <m:t>𝛽</m:t>
                    </m:r>
                    <m:r>
                      <a:rPr lang="en-IN" b="0" i="1" smtClean="0">
                        <a:latin typeface="Cambria Math" panose="02040503050406030204" pitchFamily="18" charset="0"/>
                      </a:rPr>
                      <m:t>+2</m:t>
                    </m:r>
                  </m:oMath>
                </a14:m>
                <a:endParaRPr lang="en-IN" dirty="0"/>
              </a:p>
              <a:p>
                <a:pPr marL="0" indent="0">
                  <a:buNone/>
                </a:pPr>
                <a:endParaRPr lang="en-IN"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D9E9FE99-5DAC-8E77-0340-98CB20712B06}"/>
                  </a:ext>
                </a:extLst>
              </p:cNvPr>
              <p:cNvSpPr>
                <a:spLocks noGrp="1" noRot="1" noChangeAspect="1" noMove="1" noResize="1" noEditPoints="1" noAdjustHandles="1" noChangeArrowheads="1" noChangeShapeType="1" noTextEdit="1"/>
              </p:cNvSpPr>
              <p:nvPr>
                <p:ph idx="1"/>
              </p:nvPr>
            </p:nvSpPr>
            <p:spPr>
              <a:blipFill>
                <a:blip r:embed="rId2"/>
                <a:stretch>
                  <a:fillRect l="-928" t="-980"/>
                </a:stretch>
              </a:blipFill>
            </p:spPr>
            <p:txBody>
              <a:bodyPr/>
              <a:lstStyle/>
              <a:p>
                <a:r>
                  <a:rPr lang="en-IN">
                    <a:noFill/>
                  </a:rPr>
                  <a:t> </a:t>
                </a:r>
              </a:p>
            </p:txBody>
          </p:sp>
        </mc:Fallback>
      </mc:AlternateContent>
    </p:spTree>
    <p:extLst>
      <p:ext uri="{BB962C8B-B14F-4D97-AF65-F5344CB8AC3E}">
        <p14:creationId xmlns:p14="http://schemas.microsoft.com/office/powerpoint/2010/main" val="2802190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B165B-3508-7AE3-F7F7-5CA20D1B48A6}"/>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11DBA975-A3BA-3C64-C03B-480467CC4458}"/>
              </a:ext>
            </a:extLst>
          </p:cNvPr>
          <p:cNvSpPr>
            <a:spLocks noGrp="1"/>
          </p:cNvSpPr>
          <p:nvPr>
            <p:ph idx="1"/>
          </p:nvPr>
        </p:nvSpPr>
        <p:spPr/>
        <p:txBody>
          <a:bodyPr/>
          <a:lstStyle/>
          <a:p>
            <a:r>
              <a:rPr lang="en-IN" dirty="0"/>
              <a:t>Chapter-5 from the DP book</a:t>
            </a:r>
          </a:p>
        </p:txBody>
      </p:sp>
    </p:spTree>
    <p:extLst>
      <p:ext uri="{BB962C8B-B14F-4D97-AF65-F5344CB8AC3E}">
        <p14:creationId xmlns:p14="http://schemas.microsoft.com/office/powerpoint/2010/main" val="8500283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0017-E46C-644F-1DF9-3E1911D6F476}"/>
              </a:ext>
            </a:extLst>
          </p:cNvPr>
          <p:cNvSpPr>
            <a:spLocks noGrp="1"/>
          </p:cNvSpPr>
          <p:nvPr>
            <p:ph type="title"/>
          </p:nvPr>
        </p:nvSpPr>
        <p:spPr/>
        <p:txBody>
          <a:bodyPr/>
          <a:lstStyle/>
          <a:p>
            <a:r>
              <a:rPr lang="en-IN" dirty="0"/>
              <a:t>Omega test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9E9FE99-5DAC-8E77-0340-98CB20712B06}"/>
                  </a:ext>
                </a:extLst>
              </p:cNvPr>
              <p:cNvSpPr>
                <a:spLocks noGrp="1"/>
              </p:cNvSpPr>
              <p:nvPr>
                <p:ph idx="1"/>
              </p:nvPr>
            </p:nvSpPr>
            <p:spPr/>
            <p:txBody>
              <a:bodyPr>
                <a:normAutofit fontScale="85000" lnSpcReduction="20000"/>
              </a:bodyPr>
              <a:lstStyle/>
              <a:p>
                <a:pPr marL="0" indent="0">
                  <a:buNone/>
                </a:pPr>
                <a14:m>
                  <m:oMath xmlns:m="http://schemas.openxmlformats.org/officeDocument/2006/math">
                    <m:r>
                      <m:rPr>
                        <m:nor/>
                      </m:rPr>
                      <a:rPr lang="en-IN" dirty="0" smtClean="0">
                        <a:latin typeface="Cambria Math" panose="02040503050406030204" pitchFamily="18" charset="0"/>
                      </a:rPr>
                      <m:t>2</m:t>
                    </m:r>
                    <m:r>
                      <m:rPr>
                        <m:nor/>
                      </m:rPr>
                      <a:rPr lang="en-IN" dirty="0" smtClean="0"/>
                      <m:t>y</m:t>
                    </m:r>
                    <m:r>
                      <m:rPr>
                        <m:nor/>
                      </m:rPr>
                      <a:rPr lang="en-IN" dirty="0" smtClean="0"/>
                      <m:t> </m:t>
                    </m:r>
                    <m:r>
                      <a:rPr lang="en-IN" i="1" dirty="0">
                        <a:latin typeface="Cambria Math" panose="02040503050406030204" pitchFamily="18" charset="0"/>
                      </a:rPr>
                      <m:t>≤</m:t>
                    </m:r>
                    <m:r>
                      <m:rPr>
                        <m:nor/>
                      </m:rPr>
                      <a:rPr lang="en-IN" dirty="0"/>
                      <m:t> </m:t>
                    </m:r>
                    <m:r>
                      <m:rPr>
                        <m:nor/>
                      </m:rPr>
                      <a:rPr lang="en-IN" dirty="0"/>
                      <m:t>x</m:t>
                    </m:r>
                    <m:r>
                      <m:rPr>
                        <m:nor/>
                      </m:rPr>
                      <a:rPr lang="en-IN" dirty="0"/>
                      <m:t>                </m:t>
                    </m:r>
                  </m:oMath>
                </a14:m>
                <a:r>
                  <a:rPr lang="en-IN" dirty="0"/>
                  <a:t>      </a:t>
                </a:r>
                <a14:m>
                  <m:oMath xmlns:m="http://schemas.openxmlformats.org/officeDocument/2006/math">
                    <m:r>
                      <a:rPr lang="en-IN" i="1" dirty="0">
                        <a:latin typeface="Cambria Math" panose="02040503050406030204" pitchFamily="18" charset="0"/>
                      </a:rPr>
                      <m:t>−(</m:t>
                    </m:r>
                    <m:r>
                      <a:rPr lang="en-IN" i="1" dirty="0">
                        <a:latin typeface="Cambria Math" panose="02040503050406030204" pitchFamily="18" charset="0"/>
                      </a:rPr>
                      <m:t>𝑖</m:t>
                    </m:r>
                    <m:r>
                      <a:rPr lang="en-IN" i="1" dirty="0">
                        <a:latin typeface="Cambria Math" panose="02040503050406030204" pitchFamily="18" charset="0"/>
                      </a:rPr>
                      <m:t>)</m:t>
                    </m:r>
                  </m:oMath>
                </a14:m>
                <a:endParaRPr lang="en-IN" dirty="0"/>
              </a:p>
              <a:p>
                <a:pPr marL="0" indent="0">
                  <a:buNone/>
                </a:pPr>
                <a14:m>
                  <m:oMathPara xmlns:m="http://schemas.openxmlformats.org/officeDocument/2006/math">
                    <m:oMathParaPr>
                      <m:jc m:val="left"/>
                    </m:oMathParaPr>
                    <m:oMath xmlns:m="http://schemas.openxmlformats.org/officeDocument/2006/math">
                      <m:r>
                        <a:rPr lang="en-IN" i="1" dirty="0">
                          <a:latin typeface="Cambria Math" panose="02040503050406030204" pitchFamily="18" charset="0"/>
                        </a:rPr>
                        <m:t>2</m:t>
                      </m:r>
                      <m:r>
                        <a:rPr lang="en-IN" i="1" dirty="0">
                          <a:latin typeface="Cambria Math" panose="02040503050406030204" pitchFamily="18" charset="0"/>
                        </a:rPr>
                        <m:t>𝑦</m:t>
                      </m:r>
                      <m:r>
                        <a:rPr lang="en-IN" i="1" dirty="0">
                          <a:latin typeface="Cambria Math" panose="02040503050406030204" pitchFamily="18" charset="0"/>
                        </a:rPr>
                        <m:t>≤3 –</m:t>
                      </m:r>
                      <m:r>
                        <a:rPr lang="en-IN" i="1" dirty="0">
                          <a:latin typeface="Cambria Math" panose="02040503050406030204" pitchFamily="18" charset="0"/>
                        </a:rPr>
                        <m:t>𝑥</m:t>
                      </m:r>
                      <m:r>
                        <a:rPr lang="en-IN" i="1" dirty="0">
                          <a:latin typeface="Cambria Math" panose="02040503050406030204" pitchFamily="18" charset="0"/>
                        </a:rPr>
                        <m:t>                −(</m:t>
                      </m:r>
                      <m:r>
                        <a:rPr lang="en-IN" i="1" dirty="0">
                          <a:latin typeface="Cambria Math" panose="02040503050406030204" pitchFamily="18" charset="0"/>
                        </a:rPr>
                        <m:t>𝑖𝑖</m:t>
                      </m:r>
                      <m:r>
                        <a:rPr lang="en-IN" i="1" dirty="0">
                          <a:latin typeface="Cambria Math" panose="02040503050406030204" pitchFamily="18" charset="0"/>
                        </a:rPr>
                        <m:t>)</m:t>
                      </m:r>
                    </m:oMath>
                  </m:oMathPara>
                </a14:m>
                <a:endParaRPr lang="en-IN" dirty="0"/>
              </a:p>
              <a:p>
                <a:pPr marL="0" indent="0">
                  <a:buNone/>
                </a:pPr>
                <a14:m>
                  <m:oMathPara xmlns:m="http://schemas.openxmlformats.org/officeDocument/2006/math">
                    <m:oMathParaPr>
                      <m:jc m:val="left"/>
                    </m:oMathParaPr>
                    <m:oMath xmlns:m="http://schemas.openxmlformats.org/officeDocument/2006/math">
                      <m:r>
                        <a:rPr lang="en-IN" i="1" dirty="0">
                          <a:latin typeface="Cambria Math" panose="02040503050406030204" pitchFamily="18" charset="0"/>
                        </a:rPr>
                        <m:t>8</m:t>
                      </m:r>
                      <m:r>
                        <a:rPr lang="en-IN" i="1" dirty="0">
                          <a:latin typeface="Cambria Math" panose="02040503050406030204" pitchFamily="18" charset="0"/>
                        </a:rPr>
                        <m:t>𝑦</m:t>
                      </m:r>
                      <m:r>
                        <a:rPr lang="en-IN" b="0" i="1" dirty="0" smtClean="0">
                          <a:latin typeface="Cambria Math" panose="02040503050406030204" pitchFamily="18" charset="0"/>
                        </a:rPr>
                        <m:t>=4</m:t>
                      </m:r>
                      <m:r>
                        <a:rPr lang="en-IN" i="1" dirty="0">
                          <a:latin typeface="Cambria Math" panose="02040503050406030204" pitchFamily="18" charset="0"/>
                        </a:rPr>
                        <m:t>+</m:t>
                      </m:r>
                      <m:r>
                        <a:rPr lang="en-IN" i="1" dirty="0">
                          <a:latin typeface="Cambria Math" panose="02040503050406030204" pitchFamily="18" charset="0"/>
                        </a:rPr>
                        <m:t>𝑥</m:t>
                      </m:r>
                      <m:r>
                        <a:rPr lang="en-IN" i="1" dirty="0">
                          <a:latin typeface="Cambria Math" panose="02040503050406030204" pitchFamily="18" charset="0"/>
                        </a:rPr>
                        <m:t>              −(</m:t>
                      </m:r>
                      <m:r>
                        <a:rPr lang="en-IN" i="1" dirty="0">
                          <a:latin typeface="Cambria Math" panose="02040503050406030204" pitchFamily="18" charset="0"/>
                        </a:rPr>
                        <m:t>𝑖𝑖𝑖</m:t>
                      </m:r>
                      <m:r>
                        <a:rPr lang="en-IN" i="1" dirty="0">
                          <a:latin typeface="Cambria Math" panose="02040503050406030204" pitchFamily="18" charset="0"/>
                        </a:rPr>
                        <m:t>)</m:t>
                      </m:r>
                    </m:oMath>
                  </m:oMathPara>
                </a14:m>
                <a:endParaRPr lang="en-IN" dirty="0"/>
              </a:p>
              <a:p>
                <a:pPr marL="0" indent="0">
                  <a:buNone/>
                </a:pPr>
                <a:endParaRPr lang="en-IN" dirty="0"/>
              </a:p>
              <a:p>
                <a:pPr marL="0" indent="0">
                  <a:buNone/>
                </a:pPr>
                <a14:m>
                  <m:oMath xmlns:m="http://schemas.openxmlformats.org/officeDocument/2006/math">
                    <m:r>
                      <a:rPr lang="en-IN" i="1" smtClean="0">
                        <a:latin typeface="Cambria Math" panose="02040503050406030204" pitchFamily="18" charset="0"/>
                      </a:rPr>
                      <m:t>4</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≤4</m:t>
                    </m:r>
                    <m:r>
                      <a:rPr lang="en-IN" b="0" i="1" smtClean="0">
                        <a:latin typeface="Cambria Math" panose="02040503050406030204" pitchFamily="18" charset="0"/>
                      </a:rPr>
                      <m:t>𝑥</m:t>
                    </m:r>
                  </m:oMath>
                </a14:m>
                <a:r>
                  <a:rPr lang="en-IN" dirty="0"/>
                  <a:t>                    -- from (</a:t>
                </a:r>
                <a:r>
                  <a:rPr lang="en-IN" dirty="0" err="1"/>
                  <a:t>i</a:t>
                </a:r>
                <a:r>
                  <a:rPr lang="en-IN" dirty="0"/>
                  <a:t>) and (iii)</a:t>
                </a:r>
              </a:p>
              <a:p>
                <a:pPr marL="0" indent="0">
                  <a:buNone/>
                </a:pPr>
                <a14:m>
                  <m:oMath xmlns:m="http://schemas.openxmlformats.org/officeDocument/2006/math">
                    <m:r>
                      <a:rPr lang="en-IN" i="1" smtClean="0">
                        <a:latin typeface="Cambria Math" panose="02040503050406030204" pitchFamily="18" charset="0"/>
                      </a:rPr>
                      <m:t>4</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≤12−4</m:t>
                    </m:r>
                    <m:r>
                      <a:rPr lang="en-IN" b="0" i="1" smtClean="0">
                        <a:latin typeface="Cambria Math" panose="02040503050406030204" pitchFamily="18" charset="0"/>
                      </a:rPr>
                      <m:t>𝑥</m:t>
                    </m:r>
                  </m:oMath>
                </a14:m>
                <a:r>
                  <a:rPr lang="en-IN" dirty="0"/>
                  <a:t>          -- from (ii) and (iii)</a:t>
                </a:r>
              </a:p>
              <a:p>
                <a:pPr marL="0" indent="0">
                  <a:buNone/>
                </a:pPr>
                <a:r>
                  <a:rPr lang="en-IN" dirty="0"/>
                  <a:t>--------------------------------------------------------</a:t>
                </a:r>
              </a:p>
              <a:p>
                <a:pPr marL="0" indent="0">
                  <a:buNone/>
                </a:pPr>
                <a:r>
                  <a:rPr lang="en-IN" dirty="0"/>
                  <a:t>which simplifies to</a:t>
                </a:r>
              </a:p>
              <a:p>
                <a:pPr marL="0" indent="0">
                  <a:buNone/>
                </a:pPr>
                <a14:m>
                  <m:oMathPara xmlns:m="http://schemas.openxmlformats.org/officeDocument/2006/math">
                    <m:oMathParaPr>
                      <m:jc m:val="left"/>
                    </m:oMathParaPr>
                    <m:oMath xmlns:m="http://schemas.openxmlformats.org/officeDocument/2006/math">
                      <m:f>
                        <m:fPr>
                          <m:ctrlPr>
                            <a:rPr lang="en-IN" b="0" i="1" smtClean="0">
                              <a:latin typeface="Cambria Math" panose="02040503050406030204" pitchFamily="18" charset="0"/>
                            </a:rPr>
                          </m:ctrlPr>
                        </m:fPr>
                        <m:num>
                          <m:r>
                            <a:rPr lang="en-IN" i="1">
                              <a:latin typeface="Cambria Math" panose="02040503050406030204" pitchFamily="18" charset="0"/>
                            </a:rPr>
                            <m:t>4</m:t>
                          </m:r>
                        </m:num>
                        <m:den>
                          <m:r>
                            <a:rPr lang="en-IN" b="0" i="1" smtClean="0">
                              <a:latin typeface="Cambria Math" panose="02040503050406030204" pitchFamily="18" charset="0"/>
                            </a:rPr>
                            <m:t>3</m:t>
                          </m:r>
                        </m:den>
                      </m:f>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8</m:t>
                          </m:r>
                        </m:num>
                        <m:den>
                          <m:r>
                            <a:rPr lang="en-IN" b="0" i="1" smtClean="0">
                              <a:latin typeface="Cambria Math" panose="02040503050406030204" pitchFamily="18" charset="0"/>
                            </a:rPr>
                            <m:t>5</m:t>
                          </m:r>
                        </m:den>
                      </m:f>
                    </m:oMath>
                  </m:oMathPara>
                </a14:m>
                <a:endParaRPr lang="en-IN" dirty="0"/>
              </a:p>
              <a:p>
                <a:pPr marL="0" indent="0">
                  <a:buNone/>
                </a:pPr>
                <a:r>
                  <a:rPr lang="en-IN" dirty="0"/>
                  <a:t>We can’t get an integer value for y after substituting all possible integers values of x. Now we will check </a:t>
                </a:r>
                <a14:m>
                  <m:oMath xmlns:m="http://schemas.openxmlformats.org/officeDocument/2006/math">
                    <m:r>
                      <a:rPr lang="en-IN" b="0" i="1" smtClean="0">
                        <a:latin typeface="Cambria Math" panose="02040503050406030204" pitchFamily="18" charset="0"/>
                      </a:rPr>
                      <m:t>𝑏𝑧</m:t>
                    </m:r>
                    <m:r>
                      <a:rPr lang="en-IN" b="0" i="1" smtClean="0">
                        <a:latin typeface="Cambria Math" panose="02040503050406030204" pitchFamily="18" charset="0"/>
                      </a:rPr>
                      <m:t>=</m:t>
                    </m:r>
                    <m:r>
                      <a:rPr lang="en-IN" b="0" i="1" smtClean="0">
                        <a:latin typeface="Cambria Math" panose="02040503050406030204" pitchFamily="18" charset="0"/>
                      </a:rPr>
                      <m:t>𝛽</m:t>
                    </m:r>
                    <m:r>
                      <a:rPr lang="en-IN" b="0" i="1" smtClean="0">
                        <a:latin typeface="Cambria Math" panose="02040503050406030204" pitchFamily="18" charset="0"/>
                      </a:rPr>
                      <m:t>+3</m:t>
                    </m:r>
                  </m:oMath>
                </a14:m>
                <a:endParaRPr lang="en-IN" dirty="0"/>
              </a:p>
              <a:p>
                <a:pPr marL="0" indent="0">
                  <a:buNone/>
                </a:pPr>
                <a:endParaRPr lang="en-IN"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D9E9FE99-5DAC-8E77-0340-98CB20712B06}"/>
                  </a:ext>
                </a:extLst>
              </p:cNvPr>
              <p:cNvSpPr>
                <a:spLocks noGrp="1" noRot="1" noChangeAspect="1" noMove="1" noResize="1" noEditPoints="1" noAdjustHandles="1" noChangeArrowheads="1" noChangeShapeType="1" noTextEdit="1"/>
              </p:cNvSpPr>
              <p:nvPr>
                <p:ph idx="1"/>
              </p:nvPr>
            </p:nvSpPr>
            <p:spPr>
              <a:blipFill>
                <a:blip r:embed="rId2"/>
                <a:stretch>
                  <a:fillRect l="-928" t="-980"/>
                </a:stretch>
              </a:blipFill>
            </p:spPr>
            <p:txBody>
              <a:bodyPr/>
              <a:lstStyle/>
              <a:p>
                <a:r>
                  <a:rPr lang="en-IN">
                    <a:noFill/>
                  </a:rPr>
                  <a:t> </a:t>
                </a:r>
              </a:p>
            </p:txBody>
          </p:sp>
        </mc:Fallback>
      </mc:AlternateContent>
    </p:spTree>
    <p:extLst>
      <p:ext uri="{BB962C8B-B14F-4D97-AF65-F5344CB8AC3E}">
        <p14:creationId xmlns:p14="http://schemas.microsoft.com/office/powerpoint/2010/main" val="4708580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0017-E46C-644F-1DF9-3E1911D6F476}"/>
              </a:ext>
            </a:extLst>
          </p:cNvPr>
          <p:cNvSpPr>
            <a:spLocks noGrp="1"/>
          </p:cNvSpPr>
          <p:nvPr>
            <p:ph type="title"/>
          </p:nvPr>
        </p:nvSpPr>
        <p:spPr/>
        <p:txBody>
          <a:bodyPr/>
          <a:lstStyle/>
          <a:p>
            <a:r>
              <a:rPr lang="en-IN" dirty="0"/>
              <a:t>Omega test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9E9FE99-5DAC-8E77-0340-98CB20712B06}"/>
                  </a:ext>
                </a:extLst>
              </p:cNvPr>
              <p:cNvSpPr>
                <a:spLocks noGrp="1"/>
              </p:cNvSpPr>
              <p:nvPr>
                <p:ph idx="1"/>
              </p:nvPr>
            </p:nvSpPr>
            <p:spPr/>
            <p:txBody>
              <a:bodyPr>
                <a:normAutofit fontScale="85000" lnSpcReduction="20000"/>
              </a:bodyPr>
              <a:lstStyle/>
              <a:p>
                <a:pPr marL="0" indent="0">
                  <a:buNone/>
                </a:pPr>
                <a14:m>
                  <m:oMath xmlns:m="http://schemas.openxmlformats.org/officeDocument/2006/math">
                    <m:r>
                      <m:rPr>
                        <m:nor/>
                      </m:rPr>
                      <a:rPr lang="en-IN" dirty="0" smtClean="0">
                        <a:latin typeface="Cambria Math" panose="02040503050406030204" pitchFamily="18" charset="0"/>
                      </a:rPr>
                      <m:t>2</m:t>
                    </m:r>
                    <m:r>
                      <m:rPr>
                        <m:nor/>
                      </m:rPr>
                      <a:rPr lang="en-IN" dirty="0" smtClean="0"/>
                      <m:t>y</m:t>
                    </m:r>
                    <m:r>
                      <m:rPr>
                        <m:nor/>
                      </m:rPr>
                      <a:rPr lang="en-IN" dirty="0" smtClean="0"/>
                      <m:t> </m:t>
                    </m:r>
                    <m:r>
                      <a:rPr lang="en-IN" i="1" dirty="0">
                        <a:latin typeface="Cambria Math" panose="02040503050406030204" pitchFamily="18" charset="0"/>
                      </a:rPr>
                      <m:t>≤</m:t>
                    </m:r>
                    <m:r>
                      <m:rPr>
                        <m:nor/>
                      </m:rPr>
                      <a:rPr lang="en-IN" dirty="0"/>
                      <m:t> </m:t>
                    </m:r>
                    <m:r>
                      <m:rPr>
                        <m:nor/>
                      </m:rPr>
                      <a:rPr lang="en-IN" dirty="0"/>
                      <m:t>x</m:t>
                    </m:r>
                    <m:r>
                      <m:rPr>
                        <m:nor/>
                      </m:rPr>
                      <a:rPr lang="en-IN" dirty="0"/>
                      <m:t>                </m:t>
                    </m:r>
                  </m:oMath>
                </a14:m>
                <a:r>
                  <a:rPr lang="en-IN" dirty="0"/>
                  <a:t>      </a:t>
                </a:r>
                <a14:m>
                  <m:oMath xmlns:m="http://schemas.openxmlformats.org/officeDocument/2006/math">
                    <m:r>
                      <a:rPr lang="en-IN" i="1" dirty="0">
                        <a:latin typeface="Cambria Math" panose="02040503050406030204" pitchFamily="18" charset="0"/>
                      </a:rPr>
                      <m:t>−(</m:t>
                    </m:r>
                    <m:r>
                      <a:rPr lang="en-IN" i="1" dirty="0">
                        <a:latin typeface="Cambria Math" panose="02040503050406030204" pitchFamily="18" charset="0"/>
                      </a:rPr>
                      <m:t>𝑖</m:t>
                    </m:r>
                    <m:r>
                      <a:rPr lang="en-IN" i="1" dirty="0">
                        <a:latin typeface="Cambria Math" panose="02040503050406030204" pitchFamily="18" charset="0"/>
                      </a:rPr>
                      <m:t>)</m:t>
                    </m:r>
                  </m:oMath>
                </a14:m>
                <a:endParaRPr lang="en-IN" dirty="0"/>
              </a:p>
              <a:p>
                <a:pPr marL="0" indent="0">
                  <a:buNone/>
                </a:pPr>
                <a14:m>
                  <m:oMathPara xmlns:m="http://schemas.openxmlformats.org/officeDocument/2006/math">
                    <m:oMathParaPr>
                      <m:jc m:val="left"/>
                    </m:oMathParaPr>
                    <m:oMath xmlns:m="http://schemas.openxmlformats.org/officeDocument/2006/math">
                      <m:r>
                        <a:rPr lang="en-IN" i="1" dirty="0">
                          <a:latin typeface="Cambria Math" panose="02040503050406030204" pitchFamily="18" charset="0"/>
                        </a:rPr>
                        <m:t>2</m:t>
                      </m:r>
                      <m:r>
                        <a:rPr lang="en-IN" i="1" dirty="0">
                          <a:latin typeface="Cambria Math" panose="02040503050406030204" pitchFamily="18" charset="0"/>
                        </a:rPr>
                        <m:t>𝑦</m:t>
                      </m:r>
                      <m:r>
                        <a:rPr lang="en-IN" i="1" dirty="0">
                          <a:latin typeface="Cambria Math" panose="02040503050406030204" pitchFamily="18" charset="0"/>
                        </a:rPr>
                        <m:t>≤3 –</m:t>
                      </m:r>
                      <m:r>
                        <a:rPr lang="en-IN" i="1" dirty="0">
                          <a:latin typeface="Cambria Math" panose="02040503050406030204" pitchFamily="18" charset="0"/>
                        </a:rPr>
                        <m:t>𝑥</m:t>
                      </m:r>
                      <m:r>
                        <a:rPr lang="en-IN" i="1" dirty="0">
                          <a:latin typeface="Cambria Math" panose="02040503050406030204" pitchFamily="18" charset="0"/>
                        </a:rPr>
                        <m:t>                −(</m:t>
                      </m:r>
                      <m:r>
                        <a:rPr lang="en-IN" i="1" dirty="0">
                          <a:latin typeface="Cambria Math" panose="02040503050406030204" pitchFamily="18" charset="0"/>
                        </a:rPr>
                        <m:t>𝑖𝑖</m:t>
                      </m:r>
                      <m:r>
                        <a:rPr lang="en-IN" i="1" dirty="0">
                          <a:latin typeface="Cambria Math" panose="02040503050406030204" pitchFamily="18" charset="0"/>
                        </a:rPr>
                        <m:t>)</m:t>
                      </m:r>
                    </m:oMath>
                  </m:oMathPara>
                </a14:m>
                <a:endParaRPr lang="en-IN" dirty="0"/>
              </a:p>
              <a:p>
                <a:pPr marL="0" indent="0">
                  <a:buNone/>
                </a:pPr>
                <a14:m>
                  <m:oMathPara xmlns:m="http://schemas.openxmlformats.org/officeDocument/2006/math">
                    <m:oMathParaPr>
                      <m:jc m:val="left"/>
                    </m:oMathParaPr>
                    <m:oMath xmlns:m="http://schemas.openxmlformats.org/officeDocument/2006/math">
                      <m:r>
                        <a:rPr lang="en-IN" i="1" dirty="0">
                          <a:latin typeface="Cambria Math" panose="02040503050406030204" pitchFamily="18" charset="0"/>
                        </a:rPr>
                        <m:t>8</m:t>
                      </m:r>
                      <m:r>
                        <a:rPr lang="en-IN" i="1" dirty="0">
                          <a:latin typeface="Cambria Math" panose="02040503050406030204" pitchFamily="18" charset="0"/>
                        </a:rPr>
                        <m:t>𝑦</m:t>
                      </m:r>
                      <m:r>
                        <a:rPr lang="en-IN" b="0" i="1" dirty="0" smtClean="0">
                          <a:latin typeface="Cambria Math" panose="02040503050406030204" pitchFamily="18" charset="0"/>
                        </a:rPr>
                        <m:t>=5</m:t>
                      </m:r>
                      <m:r>
                        <a:rPr lang="en-IN" i="1" dirty="0">
                          <a:latin typeface="Cambria Math" panose="02040503050406030204" pitchFamily="18" charset="0"/>
                        </a:rPr>
                        <m:t>+</m:t>
                      </m:r>
                      <m:r>
                        <a:rPr lang="en-IN" i="1" dirty="0">
                          <a:latin typeface="Cambria Math" panose="02040503050406030204" pitchFamily="18" charset="0"/>
                        </a:rPr>
                        <m:t>𝑥</m:t>
                      </m:r>
                      <m:r>
                        <a:rPr lang="en-IN" i="1" dirty="0">
                          <a:latin typeface="Cambria Math" panose="02040503050406030204" pitchFamily="18" charset="0"/>
                        </a:rPr>
                        <m:t>              −(</m:t>
                      </m:r>
                      <m:r>
                        <a:rPr lang="en-IN" i="1" dirty="0">
                          <a:latin typeface="Cambria Math" panose="02040503050406030204" pitchFamily="18" charset="0"/>
                        </a:rPr>
                        <m:t>𝑖𝑖𝑖</m:t>
                      </m:r>
                      <m:r>
                        <a:rPr lang="en-IN" i="1" dirty="0">
                          <a:latin typeface="Cambria Math" panose="02040503050406030204" pitchFamily="18" charset="0"/>
                        </a:rPr>
                        <m:t>)</m:t>
                      </m:r>
                    </m:oMath>
                  </m:oMathPara>
                </a14:m>
                <a:endParaRPr lang="en-IN" dirty="0"/>
              </a:p>
              <a:p>
                <a:pPr marL="0" indent="0">
                  <a:buNone/>
                </a:pPr>
                <a:endParaRPr lang="en-IN" dirty="0"/>
              </a:p>
              <a:p>
                <a:pPr marL="0" indent="0">
                  <a:buNone/>
                </a:pPr>
                <a14:m>
                  <m:oMath xmlns:m="http://schemas.openxmlformats.org/officeDocument/2006/math">
                    <m:r>
                      <a:rPr lang="en-IN" i="1">
                        <a:latin typeface="Cambria Math" panose="02040503050406030204" pitchFamily="18" charset="0"/>
                      </a:rPr>
                      <m:t>5</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≤4</m:t>
                    </m:r>
                    <m:r>
                      <a:rPr lang="en-IN" b="0" i="1" smtClean="0">
                        <a:latin typeface="Cambria Math" panose="02040503050406030204" pitchFamily="18" charset="0"/>
                      </a:rPr>
                      <m:t>𝑥</m:t>
                    </m:r>
                  </m:oMath>
                </a14:m>
                <a:r>
                  <a:rPr lang="en-IN" dirty="0"/>
                  <a:t>                    -- from (</a:t>
                </a:r>
                <a:r>
                  <a:rPr lang="en-IN" dirty="0" err="1"/>
                  <a:t>i</a:t>
                </a:r>
                <a:r>
                  <a:rPr lang="en-IN" dirty="0"/>
                  <a:t>) and (iii)</a:t>
                </a:r>
              </a:p>
              <a:p>
                <a:pPr marL="0" indent="0">
                  <a:buNone/>
                </a:pPr>
                <a14:m>
                  <m:oMath xmlns:m="http://schemas.openxmlformats.org/officeDocument/2006/math">
                    <m:r>
                      <a:rPr lang="en-IN" i="1">
                        <a:latin typeface="Cambria Math" panose="02040503050406030204" pitchFamily="18" charset="0"/>
                      </a:rPr>
                      <m:t>5</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≤12−4</m:t>
                    </m:r>
                    <m:r>
                      <a:rPr lang="en-IN" b="0" i="1" smtClean="0">
                        <a:latin typeface="Cambria Math" panose="02040503050406030204" pitchFamily="18" charset="0"/>
                      </a:rPr>
                      <m:t>𝑥</m:t>
                    </m:r>
                  </m:oMath>
                </a14:m>
                <a:r>
                  <a:rPr lang="en-IN" dirty="0"/>
                  <a:t>          -- from (ii) and (iii)</a:t>
                </a:r>
              </a:p>
              <a:p>
                <a:pPr marL="0" indent="0">
                  <a:buNone/>
                </a:pPr>
                <a:r>
                  <a:rPr lang="en-IN" dirty="0"/>
                  <a:t>--------------------------------------------------------</a:t>
                </a:r>
              </a:p>
              <a:p>
                <a:pPr marL="0" indent="0">
                  <a:buNone/>
                </a:pPr>
                <a:r>
                  <a:rPr lang="en-IN" dirty="0"/>
                  <a:t>which simplifies to</a:t>
                </a:r>
              </a:p>
              <a:p>
                <a:pPr marL="0" indent="0">
                  <a:buNone/>
                </a:pPr>
                <a14:m>
                  <m:oMathPara xmlns:m="http://schemas.openxmlformats.org/officeDocument/2006/math">
                    <m:oMathParaPr>
                      <m:jc m:val="left"/>
                    </m:oMathParaPr>
                    <m:oMath xmlns:m="http://schemas.openxmlformats.org/officeDocument/2006/math">
                      <m:f>
                        <m:fPr>
                          <m:ctrlPr>
                            <a:rPr lang="en-IN" b="0" i="1" smtClean="0">
                              <a:latin typeface="Cambria Math" panose="02040503050406030204" pitchFamily="18" charset="0"/>
                            </a:rPr>
                          </m:ctrlPr>
                        </m:fPr>
                        <m:num>
                          <m:r>
                            <a:rPr lang="en-IN" b="0" i="1" smtClean="0">
                              <a:latin typeface="Cambria Math" panose="02040503050406030204" pitchFamily="18" charset="0"/>
                            </a:rPr>
                            <m:t>5</m:t>
                          </m:r>
                        </m:num>
                        <m:den>
                          <m:r>
                            <a:rPr lang="en-IN" b="0" i="1" smtClean="0">
                              <a:latin typeface="Cambria Math" panose="02040503050406030204" pitchFamily="18" charset="0"/>
                            </a:rPr>
                            <m:t>3</m:t>
                          </m:r>
                        </m:den>
                      </m:f>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7</m:t>
                          </m:r>
                        </m:num>
                        <m:den>
                          <m:r>
                            <a:rPr lang="en-IN" b="0" i="1" smtClean="0">
                              <a:latin typeface="Cambria Math" panose="02040503050406030204" pitchFamily="18" charset="0"/>
                            </a:rPr>
                            <m:t>5</m:t>
                          </m:r>
                        </m:den>
                      </m:f>
                    </m:oMath>
                  </m:oMathPara>
                </a14:m>
                <a:endParaRPr lang="en-IN" dirty="0"/>
              </a:p>
              <a:p>
                <a:pPr marL="0" indent="0">
                  <a:buNone/>
                </a:pPr>
                <a:r>
                  <a:rPr lang="en-IN" dirty="0"/>
                  <a:t>The above constraint is unsatisfiable. Now, we have explored all possible values between </a:t>
                </a:r>
                <a14:m>
                  <m:oMath xmlns:m="http://schemas.openxmlformats.org/officeDocument/2006/math">
                    <m:r>
                      <a:rPr lang="en-IN" b="0" i="1" smtClean="0">
                        <a:latin typeface="Cambria Math" panose="02040503050406030204" pitchFamily="18" charset="0"/>
                      </a:rPr>
                      <m:t>𝛽</m:t>
                    </m:r>
                  </m:oMath>
                </a14:m>
                <a:r>
                  <a:rPr lang="en-IN" dirty="0"/>
                  <a:t> and </a:t>
                </a:r>
                <a14:m>
                  <m:oMath xmlns:m="http://schemas.openxmlformats.org/officeDocument/2006/math">
                    <m:r>
                      <a:rPr lang="en-IN" b="0" i="1" smtClean="0">
                        <a:latin typeface="Cambria Math" panose="02040503050406030204" pitchFamily="18" charset="0"/>
                      </a:rPr>
                      <m:t>𝛽</m:t>
                    </m:r>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𝑐𝑏</m:t>
                        </m:r>
                        <m:r>
                          <a:rPr lang="en-IN" b="0" i="1" smtClean="0">
                            <a:latin typeface="Cambria Math" panose="02040503050406030204" pitchFamily="18" charset="0"/>
                          </a:rPr>
                          <m:t>−</m:t>
                        </m:r>
                        <m:r>
                          <a:rPr lang="en-IN" b="0" i="1" smtClean="0">
                            <a:latin typeface="Cambria Math" panose="02040503050406030204" pitchFamily="18" charset="0"/>
                          </a:rPr>
                          <m:t>𝑐</m:t>
                        </m:r>
                        <m:r>
                          <a:rPr lang="en-IN" b="0" i="1" smtClean="0">
                            <a:latin typeface="Cambria Math" panose="02040503050406030204" pitchFamily="18" charset="0"/>
                          </a:rPr>
                          <m:t>−</m:t>
                        </m:r>
                        <m:r>
                          <a:rPr lang="en-IN" b="0" i="1" smtClean="0">
                            <a:latin typeface="Cambria Math" panose="02040503050406030204" pitchFamily="18" charset="0"/>
                          </a:rPr>
                          <m:t>𝑏</m:t>
                        </m:r>
                      </m:num>
                      <m:den>
                        <m:r>
                          <a:rPr lang="en-IN" b="0" i="1" smtClean="0">
                            <a:latin typeface="Cambria Math" panose="02040503050406030204" pitchFamily="18" charset="0"/>
                          </a:rPr>
                          <m:t>𝑐</m:t>
                        </m:r>
                      </m:den>
                    </m:f>
                  </m:oMath>
                </a14:m>
                <a:r>
                  <a:rPr lang="en-IN" dirty="0"/>
                  <a:t>. Therefore, the original constraints are unsatisfiable.</a:t>
                </a:r>
              </a:p>
              <a:p>
                <a:pPr marL="0" indent="0">
                  <a:buNone/>
                </a:pPr>
                <a:endParaRPr lang="en-IN"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D9E9FE99-5DAC-8E77-0340-98CB20712B06}"/>
                  </a:ext>
                </a:extLst>
              </p:cNvPr>
              <p:cNvSpPr>
                <a:spLocks noGrp="1" noRot="1" noChangeAspect="1" noMove="1" noResize="1" noEditPoints="1" noAdjustHandles="1" noChangeArrowheads="1" noChangeShapeType="1" noTextEdit="1"/>
              </p:cNvSpPr>
              <p:nvPr>
                <p:ph idx="1"/>
              </p:nvPr>
            </p:nvSpPr>
            <p:spPr>
              <a:blipFill>
                <a:blip r:embed="rId2"/>
                <a:stretch>
                  <a:fillRect l="-928" t="-980" b="-1120"/>
                </a:stretch>
              </a:blipFill>
            </p:spPr>
            <p:txBody>
              <a:bodyPr/>
              <a:lstStyle/>
              <a:p>
                <a:r>
                  <a:rPr lang="en-IN">
                    <a:noFill/>
                  </a:rPr>
                  <a:t> </a:t>
                </a:r>
              </a:p>
            </p:txBody>
          </p:sp>
        </mc:Fallback>
      </mc:AlternateContent>
    </p:spTree>
    <p:extLst>
      <p:ext uri="{BB962C8B-B14F-4D97-AF65-F5344CB8AC3E}">
        <p14:creationId xmlns:p14="http://schemas.microsoft.com/office/powerpoint/2010/main" val="15088258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9F75B-941C-1F3B-BF78-AC7DA56B901E}"/>
              </a:ext>
            </a:extLst>
          </p:cNvPr>
          <p:cNvSpPr>
            <a:spLocks noGrp="1"/>
          </p:cNvSpPr>
          <p:nvPr>
            <p:ph type="title"/>
          </p:nvPr>
        </p:nvSpPr>
        <p:spPr/>
        <p:txBody>
          <a:bodyPr/>
          <a:lstStyle/>
          <a:p>
            <a:r>
              <a:rPr lang="en-IN"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AB352C7-EFF1-9607-0CEE-82954C921223}"/>
                  </a:ext>
                </a:extLst>
              </p:cNvPr>
              <p:cNvSpPr>
                <a:spLocks noGrp="1"/>
              </p:cNvSpPr>
              <p:nvPr>
                <p:ph idx="1"/>
              </p:nvPr>
            </p:nvSpPr>
            <p:spPr/>
            <p:txBody>
              <a:bodyPr>
                <a:normAutofit/>
              </a:bodyPr>
              <a:lstStyle/>
              <a:p>
                <a:pPr marL="0" indent="0">
                  <a:buNone/>
                </a:pPr>
                <a14:m>
                  <m:oMath xmlns:m="http://schemas.openxmlformats.org/officeDocument/2006/math">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−2</m:t>
                    </m:r>
                    <m:r>
                      <a:rPr lang="en-IN" b="0" i="1" smtClean="0">
                        <a:latin typeface="Cambria Math" panose="02040503050406030204" pitchFamily="18" charset="0"/>
                      </a:rPr>
                      <m:t>𝑧</m:t>
                    </m:r>
                    <m:r>
                      <a:rPr lang="en-IN" b="0" i="1" smtClean="0">
                        <a:latin typeface="Cambria Math" panose="02040503050406030204" pitchFamily="18" charset="0"/>
                      </a:rPr>
                      <m:t>≥2</m:t>
                    </m:r>
                  </m:oMath>
                </a14:m>
                <a:r>
                  <a:rPr lang="en-IN" b="0" dirty="0"/>
                  <a:t>                - (</a:t>
                </a:r>
                <a:r>
                  <a:rPr lang="en-IN" b="0" dirty="0" err="1"/>
                  <a:t>i</a:t>
                </a:r>
                <a:r>
                  <a:rPr lang="en-IN" b="0" dirty="0"/>
                  <a:t>)</a:t>
                </a:r>
              </a:p>
              <a:p>
                <a:pPr marL="0" indent="0">
                  <a:buNone/>
                </a:pPr>
                <a14:m>
                  <m:oMath xmlns:m="http://schemas.openxmlformats.org/officeDocument/2006/math">
                    <m:r>
                      <a:rPr lang="en-IN" b="0" i="1" smtClean="0">
                        <a:latin typeface="Cambria Math" panose="02040503050406030204" pitchFamily="18" charset="0"/>
                      </a:rPr>
                      <m:t>−2</m:t>
                    </m:r>
                    <m:r>
                      <a:rPr lang="en-IN" b="0" i="1" smtClean="0">
                        <a:latin typeface="Cambria Math" panose="02040503050406030204" pitchFamily="18" charset="0"/>
                      </a:rPr>
                      <m:t>𝑥</m:t>
                    </m:r>
                    <m:r>
                      <a:rPr lang="en-IN" b="0" i="1" smtClean="0">
                        <a:latin typeface="Cambria Math" panose="02040503050406030204" pitchFamily="18" charset="0"/>
                      </a:rPr>
                      <m:t> −3</m:t>
                    </m:r>
                    <m:r>
                      <a:rPr lang="en-IN" b="0" i="1" smtClean="0">
                        <a:latin typeface="Cambria Math" panose="02040503050406030204" pitchFamily="18" charset="0"/>
                      </a:rPr>
                      <m:t>𝑦</m:t>
                    </m:r>
                    <m:r>
                      <a:rPr lang="en-IN" b="0" i="1" smtClean="0">
                        <a:latin typeface="Cambria Math" panose="02040503050406030204" pitchFamily="18" charset="0"/>
                      </a:rPr>
                      <m:t>+3</m:t>
                    </m:r>
                    <m:r>
                      <a:rPr lang="en-IN" b="0" i="1" smtClean="0">
                        <a:latin typeface="Cambria Math" panose="02040503050406030204" pitchFamily="18" charset="0"/>
                      </a:rPr>
                      <m:t>𝑧</m:t>
                    </m:r>
                    <m:r>
                      <a:rPr lang="en-IN" b="0" i="1" smtClean="0">
                        <a:latin typeface="Cambria Math" panose="02040503050406030204" pitchFamily="18" charset="0"/>
                      </a:rPr>
                      <m:t>≥0</m:t>
                    </m:r>
                  </m:oMath>
                </a14:m>
                <a:r>
                  <a:rPr lang="en-IN" b="0" dirty="0"/>
                  <a:t>       - (ii)</a:t>
                </a:r>
              </a:p>
              <a:p>
                <a:pPr marL="0" indent="0">
                  <a:buNone/>
                </a:pPr>
                <a14:m>
                  <m:oMath xmlns:m="http://schemas.openxmlformats.org/officeDocument/2006/math">
                    <m:r>
                      <a:rPr lang="en-IN" b="0" i="1" smtClean="0">
                        <a:latin typeface="Cambria Math" panose="02040503050406030204" pitchFamily="18" charset="0"/>
                      </a:rPr>
                      <m:t>𝑦</m:t>
                    </m:r>
                    <m:r>
                      <a:rPr lang="en-IN" b="0" i="1" smtClean="0">
                        <a:latin typeface="Cambria Math" panose="02040503050406030204" pitchFamily="18" charset="0"/>
                      </a:rPr>
                      <m:t>+3</m:t>
                    </m:r>
                    <m:r>
                      <a:rPr lang="en-IN" b="0" i="1" smtClean="0">
                        <a:latin typeface="Cambria Math" panose="02040503050406030204" pitchFamily="18" charset="0"/>
                      </a:rPr>
                      <m:t>𝑧</m:t>
                    </m:r>
                    <m:r>
                      <a:rPr lang="en-IN" b="0" i="1" smtClean="0">
                        <a:latin typeface="Cambria Math" panose="02040503050406030204" pitchFamily="18" charset="0"/>
                      </a:rPr>
                      <m:t>≥1</m:t>
                    </m:r>
                  </m:oMath>
                </a14:m>
                <a:r>
                  <a:rPr lang="en-IN" dirty="0"/>
                  <a:t>                       - (iii)</a:t>
                </a:r>
              </a:p>
              <a:p>
                <a:pPr marL="0" indent="0">
                  <a:buNone/>
                </a:pPr>
                <a:endParaRPr lang="en-IN"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EAB352C7-EFF1-9607-0CEE-82954C921223}"/>
                  </a:ext>
                </a:extLst>
              </p:cNvPr>
              <p:cNvSpPr>
                <a:spLocks noGrp="1" noRot="1" noChangeAspect="1" noMove="1" noResize="1" noEditPoints="1" noAdjustHandles="1" noChangeArrowheads="1" noChangeShapeType="1" noTextEdit="1"/>
              </p:cNvSpPr>
              <p:nvPr>
                <p:ph idx="1"/>
              </p:nvPr>
            </p:nvSpPr>
            <p:spPr>
              <a:blipFill>
                <a:blip r:embed="rId2"/>
                <a:stretch>
                  <a:fillRect t="-2241"/>
                </a:stretch>
              </a:blipFill>
            </p:spPr>
            <p:txBody>
              <a:bodyPr/>
              <a:lstStyle/>
              <a:p>
                <a:r>
                  <a:rPr lang="en-IN">
                    <a:noFill/>
                  </a:rPr>
                  <a:t> </a:t>
                </a:r>
              </a:p>
            </p:txBody>
          </p:sp>
        </mc:Fallback>
      </mc:AlternateContent>
    </p:spTree>
    <p:extLst>
      <p:ext uri="{BB962C8B-B14F-4D97-AF65-F5344CB8AC3E}">
        <p14:creationId xmlns:p14="http://schemas.microsoft.com/office/powerpoint/2010/main" val="4472735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9F75B-941C-1F3B-BF78-AC7DA56B901E}"/>
              </a:ext>
            </a:extLst>
          </p:cNvPr>
          <p:cNvSpPr>
            <a:spLocks noGrp="1"/>
          </p:cNvSpPr>
          <p:nvPr>
            <p:ph type="title"/>
          </p:nvPr>
        </p:nvSpPr>
        <p:spPr/>
        <p:txBody>
          <a:bodyPr/>
          <a:lstStyle/>
          <a:p>
            <a:r>
              <a:rPr lang="en-IN" dirty="0"/>
              <a:t>Omega test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AB352C7-EFF1-9607-0CEE-82954C921223}"/>
                  </a:ext>
                </a:extLst>
              </p:cNvPr>
              <p:cNvSpPr>
                <a:spLocks noGrp="1"/>
              </p:cNvSpPr>
              <p:nvPr>
                <p:ph idx="1"/>
              </p:nvPr>
            </p:nvSpPr>
            <p:spPr/>
            <p:txBody>
              <a:bodyPr>
                <a:normAutofit/>
              </a:bodyPr>
              <a:lstStyle/>
              <a:p>
                <a:pPr marL="0" indent="0">
                  <a:buNone/>
                </a:pPr>
                <a14:m>
                  <m:oMath xmlns:m="http://schemas.openxmlformats.org/officeDocument/2006/math">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−2</m:t>
                    </m:r>
                    <m:r>
                      <a:rPr lang="en-IN" b="0" i="1" smtClean="0">
                        <a:latin typeface="Cambria Math" panose="02040503050406030204" pitchFamily="18" charset="0"/>
                      </a:rPr>
                      <m:t>𝑧</m:t>
                    </m:r>
                    <m:r>
                      <a:rPr lang="en-IN" b="0" i="1" smtClean="0">
                        <a:latin typeface="Cambria Math" panose="02040503050406030204" pitchFamily="18" charset="0"/>
                      </a:rPr>
                      <m:t>≥2</m:t>
                    </m:r>
                  </m:oMath>
                </a14:m>
                <a:r>
                  <a:rPr lang="en-IN" b="0" dirty="0"/>
                  <a:t>                - (</a:t>
                </a:r>
                <a:r>
                  <a:rPr lang="en-IN" b="0" dirty="0" err="1"/>
                  <a:t>i</a:t>
                </a:r>
                <a:r>
                  <a:rPr lang="en-IN" b="0" dirty="0"/>
                  <a:t>)</a:t>
                </a:r>
              </a:p>
              <a:p>
                <a:pPr marL="0" indent="0">
                  <a:buNone/>
                </a:pPr>
                <a14:m>
                  <m:oMath xmlns:m="http://schemas.openxmlformats.org/officeDocument/2006/math">
                    <m:r>
                      <a:rPr lang="en-IN" b="0" i="1" smtClean="0">
                        <a:latin typeface="Cambria Math" panose="02040503050406030204" pitchFamily="18" charset="0"/>
                      </a:rPr>
                      <m:t>−2</m:t>
                    </m:r>
                    <m:r>
                      <a:rPr lang="en-IN" b="0" i="1" smtClean="0">
                        <a:latin typeface="Cambria Math" panose="02040503050406030204" pitchFamily="18" charset="0"/>
                      </a:rPr>
                      <m:t>𝑥</m:t>
                    </m:r>
                    <m:r>
                      <a:rPr lang="en-IN" b="0" i="1" smtClean="0">
                        <a:latin typeface="Cambria Math" panose="02040503050406030204" pitchFamily="18" charset="0"/>
                      </a:rPr>
                      <m:t> −3</m:t>
                    </m:r>
                    <m:r>
                      <a:rPr lang="en-IN" b="0" i="1" smtClean="0">
                        <a:latin typeface="Cambria Math" panose="02040503050406030204" pitchFamily="18" charset="0"/>
                      </a:rPr>
                      <m:t>𝑦</m:t>
                    </m:r>
                    <m:r>
                      <a:rPr lang="en-IN" b="0" i="1" smtClean="0">
                        <a:latin typeface="Cambria Math" panose="02040503050406030204" pitchFamily="18" charset="0"/>
                      </a:rPr>
                      <m:t>+3</m:t>
                    </m:r>
                    <m:r>
                      <a:rPr lang="en-IN" b="0" i="1" smtClean="0">
                        <a:latin typeface="Cambria Math" panose="02040503050406030204" pitchFamily="18" charset="0"/>
                      </a:rPr>
                      <m:t>𝑧</m:t>
                    </m:r>
                    <m:r>
                      <a:rPr lang="en-IN" b="0" i="1" smtClean="0">
                        <a:latin typeface="Cambria Math" panose="02040503050406030204" pitchFamily="18" charset="0"/>
                      </a:rPr>
                      <m:t>≥0</m:t>
                    </m:r>
                  </m:oMath>
                </a14:m>
                <a:r>
                  <a:rPr lang="en-IN" b="0" dirty="0"/>
                  <a:t>       - (ii)</a:t>
                </a:r>
              </a:p>
              <a:p>
                <a:pPr marL="0" indent="0">
                  <a:buNone/>
                </a:pPr>
                <a14:m>
                  <m:oMath xmlns:m="http://schemas.openxmlformats.org/officeDocument/2006/math">
                    <m:r>
                      <a:rPr lang="en-IN" b="0" i="1" smtClean="0">
                        <a:latin typeface="Cambria Math" panose="02040503050406030204" pitchFamily="18" charset="0"/>
                      </a:rPr>
                      <m:t>𝑦</m:t>
                    </m:r>
                    <m:r>
                      <a:rPr lang="en-IN" b="0" i="1" smtClean="0">
                        <a:latin typeface="Cambria Math" panose="02040503050406030204" pitchFamily="18" charset="0"/>
                      </a:rPr>
                      <m:t>+3</m:t>
                    </m:r>
                    <m:r>
                      <a:rPr lang="en-IN" b="0" i="1" smtClean="0">
                        <a:latin typeface="Cambria Math" panose="02040503050406030204" pitchFamily="18" charset="0"/>
                      </a:rPr>
                      <m:t>𝑧</m:t>
                    </m:r>
                    <m:r>
                      <a:rPr lang="en-IN" b="0" i="1" smtClean="0">
                        <a:latin typeface="Cambria Math" panose="02040503050406030204" pitchFamily="18" charset="0"/>
                      </a:rPr>
                      <m:t>≥1</m:t>
                    </m:r>
                  </m:oMath>
                </a14:m>
                <a:r>
                  <a:rPr lang="en-IN" dirty="0"/>
                  <a:t>                       - (iii)</a:t>
                </a:r>
              </a:p>
              <a:p>
                <a:pPr marL="0" indent="0">
                  <a:buNone/>
                </a:pPr>
                <a:endParaRPr lang="en-IN" dirty="0"/>
              </a:p>
              <a:p>
                <a:pPr marL="0" indent="0">
                  <a:buNone/>
                </a:pPr>
                <a:r>
                  <a:rPr lang="en-IN" dirty="0"/>
                  <a:t>Eliminating z using real shadow:</a:t>
                </a:r>
              </a:p>
              <a:p>
                <a:pPr marL="0" indent="0">
                  <a:buNone/>
                </a:pPr>
                <a14:m>
                  <m:oMath xmlns:m="http://schemas.openxmlformats.org/officeDocument/2006/math">
                    <m:r>
                      <a:rPr lang="en-IN" b="0" i="1" smtClean="0">
                        <a:latin typeface="Cambria Math" panose="02040503050406030204" pitchFamily="18" charset="0"/>
                      </a:rPr>
                      <m:t>2</m:t>
                    </m:r>
                    <m:r>
                      <a:rPr lang="en-IN" b="0" i="1" smtClean="0">
                        <a:latin typeface="Cambria Math" panose="02040503050406030204" pitchFamily="18" charset="0"/>
                      </a:rPr>
                      <m:t>𝑧</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−2</m:t>
                    </m:r>
                  </m:oMath>
                </a14:m>
                <a:r>
                  <a:rPr lang="en-IN" b="0" dirty="0"/>
                  <a:t>           -(1)</a:t>
                </a:r>
              </a:p>
              <a:p>
                <a:pPr marL="0" indent="0">
                  <a:buNone/>
                </a:pPr>
                <a14:m>
                  <m:oMath xmlns:m="http://schemas.openxmlformats.org/officeDocument/2006/math">
                    <m:r>
                      <a:rPr lang="en-IN" b="0" i="1" smtClean="0">
                        <a:latin typeface="Cambria Math" panose="02040503050406030204" pitchFamily="18" charset="0"/>
                      </a:rPr>
                      <m:t>3</m:t>
                    </m:r>
                    <m:r>
                      <a:rPr lang="en-IN" b="0" i="1" smtClean="0">
                        <a:latin typeface="Cambria Math" panose="02040503050406030204" pitchFamily="18" charset="0"/>
                      </a:rPr>
                      <m:t>𝑧</m:t>
                    </m:r>
                    <m:r>
                      <a:rPr lang="en-IN" b="0" i="1" smtClean="0">
                        <a:latin typeface="Cambria Math" panose="02040503050406030204" pitchFamily="18" charset="0"/>
                      </a:rPr>
                      <m:t>≥2</m:t>
                    </m:r>
                    <m:r>
                      <a:rPr lang="en-IN" b="0" i="1" smtClean="0">
                        <a:latin typeface="Cambria Math" panose="02040503050406030204" pitchFamily="18" charset="0"/>
                      </a:rPr>
                      <m:t>𝑥</m:t>
                    </m:r>
                    <m:r>
                      <a:rPr lang="en-IN" b="0" i="1" smtClean="0">
                        <a:latin typeface="Cambria Math" panose="02040503050406030204" pitchFamily="18" charset="0"/>
                      </a:rPr>
                      <m:t>+3</m:t>
                    </m:r>
                    <m:r>
                      <a:rPr lang="en-IN" b="0" i="1" smtClean="0">
                        <a:latin typeface="Cambria Math" panose="02040503050406030204" pitchFamily="18" charset="0"/>
                      </a:rPr>
                      <m:t>𝑦</m:t>
                    </m:r>
                  </m:oMath>
                </a14:m>
                <a:r>
                  <a:rPr lang="en-IN" b="0" dirty="0"/>
                  <a:t>             -(2)</a:t>
                </a:r>
              </a:p>
              <a:p>
                <a:pPr marL="0" indent="0">
                  <a:buNone/>
                </a:pPr>
                <a14:m>
                  <m:oMath xmlns:m="http://schemas.openxmlformats.org/officeDocument/2006/math">
                    <m:r>
                      <a:rPr lang="en-IN" b="0" i="1" smtClean="0">
                        <a:latin typeface="Cambria Math" panose="02040503050406030204" pitchFamily="18" charset="0"/>
                      </a:rPr>
                      <m:t>3</m:t>
                    </m:r>
                    <m:r>
                      <a:rPr lang="en-IN" b="0" i="1" smtClean="0">
                        <a:latin typeface="Cambria Math" panose="02040503050406030204" pitchFamily="18" charset="0"/>
                      </a:rPr>
                      <m:t>𝑧</m:t>
                    </m:r>
                    <m:r>
                      <a:rPr lang="en-IN" b="0" i="1" smtClean="0">
                        <a:latin typeface="Cambria Math" panose="02040503050406030204" pitchFamily="18" charset="0"/>
                      </a:rPr>
                      <m:t>≥1−</m:t>
                    </m:r>
                    <m:r>
                      <a:rPr lang="en-IN" b="0" i="1" smtClean="0">
                        <a:latin typeface="Cambria Math" panose="02040503050406030204" pitchFamily="18" charset="0"/>
                      </a:rPr>
                      <m:t>𝑦</m:t>
                    </m:r>
                  </m:oMath>
                </a14:m>
                <a:r>
                  <a:rPr lang="en-IN" dirty="0"/>
                  <a:t>                  -(3)</a:t>
                </a:r>
              </a:p>
            </p:txBody>
          </p:sp>
        </mc:Choice>
        <mc:Fallback xmlns="">
          <p:sp>
            <p:nvSpPr>
              <p:cNvPr id="3" name="Content Placeholder 2">
                <a:extLst>
                  <a:ext uri="{FF2B5EF4-FFF2-40B4-BE49-F238E27FC236}">
                    <a16:creationId xmlns:a16="http://schemas.microsoft.com/office/drawing/2014/main" id="{EAB352C7-EFF1-9607-0CEE-82954C921223}"/>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23A7D49-6CBD-AFA1-795B-C7F40A576D6D}"/>
                  </a:ext>
                </a:extLst>
              </p:cNvPr>
              <p:cNvSpPr txBox="1"/>
              <p:nvPr/>
            </p:nvSpPr>
            <p:spPr>
              <a:xfrm>
                <a:off x="5683043" y="4109884"/>
                <a:ext cx="3215148" cy="923330"/>
              </a:xfrm>
              <a:prstGeom prst="rect">
                <a:avLst/>
              </a:prstGeom>
              <a:noFill/>
            </p:spPr>
            <p:txBody>
              <a:bodyPr wrap="square" rtlCol="0">
                <a:spAutoFit/>
              </a:bodyPr>
              <a:lstStyle/>
              <a:p>
                <a:r>
                  <a:rPr lang="en-IN" dirty="0"/>
                  <a:t>Using 1 and 2</a:t>
                </a:r>
              </a:p>
              <a:p>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3</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−2</m:t>
                          </m:r>
                        </m:e>
                      </m:d>
                      <m:r>
                        <a:rPr lang="en-IN" b="0" i="1" smtClean="0">
                          <a:latin typeface="Cambria Math" panose="02040503050406030204" pitchFamily="18" charset="0"/>
                        </a:rPr>
                        <m:t>≥2</m:t>
                      </m:r>
                      <m:d>
                        <m:dPr>
                          <m:ctrlPr>
                            <a:rPr lang="en-IN" b="0" i="1" smtClean="0">
                              <a:latin typeface="Cambria Math" panose="02040503050406030204" pitchFamily="18" charset="0"/>
                            </a:rPr>
                          </m:ctrlPr>
                        </m:dPr>
                        <m:e>
                          <m:r>
                            <a:rPr lang="en-IN" b="0" i="1" smtClean="0">
                              <a:latin typeface="Cambria Math" panose="02040503050406030204" pitchFamily="18" charset="0"/>
                            </a:rPr>
                            <m:t>2</m:t>
                          </m:r>
                          <m:r>
                            <a:rPr lang="en-IN" b="0" i="1" smtClean="0">
                              <a:latin typeface="Cambria Math" panose="02040503050406030204" pitchFamily="18" charset="0"/>
                            </a:rPr>
                            <m:t>𝑥</m:t>
                          </m:r>
                          <m:r>
                            <a:rPr lang="en-IN" b="0" i="1" smtClean="0">
                              <a:latin typeface="Cambria Math" panose="02040503050406030204" pitchFamily="18" charset="0"/>
                            </a:rPr>
                            <m:t>+3</m:t>
                          </m:r>
                          <m:r>
                            <a:rPr lang="en-IN" b="0" i="1" smtClean="0">
                              <a:latin typeface="Cambria Math" panose="02040503050406030204" pitchFamily="18" charset="0"/>
                            </a:rPr>
                            <m:t>𝑦</m:t>
                          </m:r>
                        </m:e>
                      </m:d>
                    </m:oMath>
                  </m:oMathPara>
                </a14:m>
                <a:endParaRPr lang="en-IN" b="0" dirty="0"/>
              </a:p>
              <a:p>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 −3</m:t>
                      </m:r>
                      <m:r>
                        <a:rPr lang="en-IN" b="0" i="1" smtClean="0">
                          <a:latin typeface="Cambria Math" panose="02040503050406030204" pitchFamily="18" charset="0"/>
                        </a:rPr>
                        <m:t>𝑦</m:t>
                      </m:r>
                      <m:r>
                        <a:rPr lang="en-IN" b="0" i="1" smtClean="0">
                          <a:latin typeface="Cambria Math" panose="02040503050406030204" pitchFamily="18" charset="0"/>
                        </a:rPr>
                        <m:t>≥6</m:t>
                      </m:r>
                    </m:oMath>
                  </m:oMathPara>
                </a14:m>
                <a:endParaRPr lang="en-IN" dirty="0"/>
              </a:p>
            </p:txBody>
          </p:sp>
        </mc:Choice>
        <mc:Fallback xmlns="">
          <p:sp>
            <p:nvSpPr>
              <p:cNvPr id="4" name="TextBox 3">
                <a:extLst>
                  <a:ext uri="{FF2B5EF4-FFF2-40B4-BE49-F238E27FC236}">
                    <a16:creationId xmlns:a16="http://schemas.microsoft.com/office/drawing/2014/main" id="{323A7D49-6CBD-AFA1-795B-C7F40A576D6D}"/>
                  </a:ext>
                </a:extLst>
              </p:cNvPr>
              <p:cNvSpPr txBox="1">
                <a:spLocks noRot="1" noChangeAspect="1" noMove="1" noResize="1" noEditPoints="1" noAdjustHandles="1" noChangeArrowheads="1" noChangeShapeType="1" noTextEdit="1"/>
              </p:cNvSpPr>
              <p:nvPr/>
            </p:nvSpPr>
            <p:spPr>
              <a:xfrm>
                <a:off x="5683043" y="4109884"/>
                <a:ext cx="3215148" cy="923330"/>
              </a:xfrm>
              <a:prstGeom prst="rect">
                <a:avLst/>
              </a:prstGeom>
              <a:blipFill>
                <a:blip r:embed="rId3"/>
                <a:stretch>
                  <a:fillRect l="-1515" t="-3289" b="-394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0C8D42E-223F-4E60-8107-447783E4D81C}"/>
                  </a:ext>
                </a:extLst>
              </p:cNvPr>
              <p:cNvSpPr txBox="1"/>
              <p:nvPr/>
            </p:nvSpPr>
            <p:spPr>
              <a:xfrm>
                <a:off x="5648630" y="5107861"/>
                <a:ext cx="3215148" cy="923330"/>
              </a:xfrm>
              <a:prstGeom prst="rect">
                <a:avLst/>
              </a:prstGeom>
              <a:noFill/>
            </p:spPr>
            <p:txBody>
              <a:bodyPr wrap="square" rtlCol="0">
                <a:spAutoFit/>
              </a:bodyPr>
              <a:lstStyle/>
              <a:p>
                <a:r>
                  <a:rPr lang="en-IN" dirty="0"/>
                  <a:t>Using 1 and 3</a:t>
                </a:r>
              </a:p>
              <a:p>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3</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−2</m:t>
                          </m:r>
                        </m:e>
                      </m:d>
                      <m:r>
                        <a:rPr lang="en-IN" b="0" i="1" smtClean="0">
                          <a:latin typeface="Cambria Math" panose="02040503050406030204" pitchFamily="18" charset="0"/>
                        </a:rPr>
                        <m:t>≥2</m:t>
                      </m:r>
                      <m:d>
                        <m:dPr>
                          <m:ctrlPr>
                            <a:rPr lang="en-IN" b="0" i="1" smtClean="0">
                              <a:latin typeface="Cambria Math" panose="02040503050406030204" pitchFamily="18" charset="0"/>
                            </a:rPr>
                          </m:ctrlPr>
                        </m:dPr>
                        <m:e>
                          <m:r>
                            <a:rPr lang="en-IN" b="0" i="1" smtClean="0">
                              <a:latin typeface="Cambria Math" panose="02040503050406030204" pitchFamily="18" charset="0"/>
                            </a:rPr>
                            <m:t>1−</m:t>
                          </m:r>
                          <m:r>
                            <a:rPr lang="en-IN" b="0" i="1" smtClean="0">
                              <a:latin typeface="Cambria Math" panose="02040503050406030204" pitchFamily="18" charset="0"/>
                            </a:rPr>
                            <m:t>𝑦</m:t>
                          </m:r>
                        </m:e>
                      </m:d>
                    </m:oMath>
                  </m:oMathPara>
                </a14:m>
                <a:endParaRPr lang="en-IN" b="0" dirty="0"/>
              </a:p>
              <a:p>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3</m:t>
                      </m:r>
                      <m:r>
                        <a:rPr lang="en-IN" b="0" i="1" smtClean="0">
                          <a:latin typeface="Cambria Math" panose="02040503050406030204" pitchFamily="18" charset="0"/>
                        </a:rPr>
                        <m:t>𝑥</m:t>
                      </m:r>
                      <m:r>
                        <a:rPr lang="en-IN" b="0" i="1" smtClean="0">
                          <a:latin typeface="Cambria Math" panose="02040503050406030204" pitchFamily="18" charset="0"/>
                        </a:rPr>
                        <m:t>+5</m:t>
                      </m:r>
                      <m:r>
                        <a:rPr lang="en-IN" b="0" i="1" smtClean="0">
                          <a:latin typeface="Cambria Math" panose="02040503050406030204" pitchFamily="18" charset="0"/>
                        </a:rPr>
                        <m:t>𝑦</m:t>
                      </m:r>
                      <m:r>
                        <a:rPr lang="en-IN" b="0" i="1" smtClean="0">
                          <a:latin typeface="Cambria Math" panose="02040503050406030204" pitchFamily="18" charset="0"/>
                        </a:rPr>
                        <m:t>≥8</m:t>
                      </m:r>
                    </m:oMath>
                  </m:oMathPara>
                </a14:m>
                <a:endParaRPr lang="en-IN" dirty="0"/>
              </a:p>
            </p:txBody>
          </p:sp>
        </mc:Choice>
        <mc:Fallback xmlns="">
          <p:sp>
            <p:nvSpPr>
              <p:cNvPr id="5" name="TextBox 4">
                <a:extLst>
                  <a:ext uri="{FF2B5EF4-FFF2-40B4-BE49-F238E27FC236}">
                    <a16:creationId xmlns:a16="http://schemas.microsoft.com/office/drawing/2014/main" id="{20C8D42E-223F-4E60-8107-447783E4D81C}"/>
                  </a:ext>
                </a:extLst>
              </p:cNvPr>
              <p:cNvSpPr txBox="1">
                <a:spLocks noRot="1" noChangeAspect="1" noMove="1" noResize="1" noEditPoints="1" noAdjustHandles="1" noChangeArrowheads="1" noChangeShapeType="1" noTextEdit="1"/>
              </p:cNvSpPr>
              <p:nvPr/>
            </p:nvSpPr>
            <p:spPr>
              <a:xfrm>
                <a:off x="5648630" y="5107861"/>
                <a:ext cx="3215148" cy="923330"/>
              </a:xfrm>
              <a:prstGeom prst="rect">
                <a:avLst/>
              </a:prstGeom>
              <a:blipFill>
                <a:blip r:embed="rId4"/>
                <a:stretch>
                  <a:fillRect l="-1708" t="-3974" b="-463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D95144D-535D-80ED-78B3-BA305C41FE32}"/>
                  </a:ext>
                </a:extLst>
              </p:cNvPr>
              <p:cNvSpPr txBox="1"/>
              <p:nvPr/>
            </p:nvSpPr>
            <p:spPr>
              <a:xfrm>
                <a:off x="8976856" y="4404852"/>
                <a:ext cx="2595712" cy="1200329"/>
              </a:xfrm>
              <a:prstGeom prst="rect">
                <a:avLst/>
              </a:prstGeom>
              <a:noFill/>
            </p:spPr>
            <p:txBody>
              <a:bodyPr wrap="square" rtlCol="0">
                <a:spAutoFit/>
              </a:bodyPr>
              <a:lstStyle/>
              <a:p>
                <a:r>
                  <a:rPr lang="en-IN" dirty="0"/>
                  <a:t>Check if</a:t>
                </a:r>
              </a:p>
              <a:p>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−3</m:t>
                      </m:r>
                      <m:r>
                        <a:rPr lang="en-IN" b="0" i="1" smtClean="0">
                          <a:latin typeface="Cambria Math" panose="02040503050406030204" pitchFamily="18" charset="0"/>
                        </a:rPr>
                        <m:t>𝑦</m:t>
                      </m:r>
                      <m:r>
                        <a:rPr lang="en-IN" b="0" i="1" smtClean="0">
                          <a:latin typeface="Cambria Math" panose="02040503050406030204" pitchFamily="18" charset="0"/>
                        </a:rPr>
                        <m:t>≥6</m:t>
                      </m:r>
                    </m:oMath>
                  </m:oMathPara>
                </a14:m>
                <a:endParaRPr lang="en-IN" b="0" dirty="0"/>
              </a:p>
              <a:p>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3</m:t>
                      </m:r>
                      <m:r>
                        <a:rPr lang="en-IN" b="0" i="1" smtClean="0">
                          <a:latin typeface="Cambria Math" panose="02040503050406030204" pitchFamily="18" charset="0"/>
                        </a:rPr>
                        <m:t>𝑥</m:t>
                      </m:r>
                      <m:r>
                        <a:rPr lang="en-IN" b="0" i="1" smtClean="0">
                          <a:latin typeface="Cambria Math" panose="02040503050406030204" pitchFamily="18" charset="0"/>
                        </a:rPr>
                        <m:t>+5</m:t>
                      </m:r>
                      <m:r>
                        <a:rPr lang="en-IN" b="0" i="1" smtClean="0">
                          <a:latin typeface="Cambria Math" panose="02040503050406030204" pitchFamily="18" charset="0"/>
                        </a:rPr>
                        <m:t>𝑦</m:t>
                      </m:r>
                      <m:r>
                        <a:rPr lang="en-IN" b="0" i="1" smtClean="0">
                          <a:latin typeface="Cambria Math" panose="02040503050406030204" pitchFamily="18" charset="0"/>
                        </a:rPr>
                        <m:t>≥8</m:t>
                      </m:r>
                    </m:oMath>
                  </m:oMathPara>
                </a14:m>
                <a:endParaRPr lang="en-IN" dirty="0"/>
              </a:p>
              <a:p>
                <a:r>
                  <a:rPr lang="en-IN" dirty="0"/>
                  <a:t>has integer solutions.</a:t>
                </a:r>
              </a:p>
            </p:txBody>
          </p:sp>
        </mc:Choice>
        <mc:Fallback xmlns="">
          <p:sp>
            <p:nvSpPr>
              <p:cNvPr id="6" name="TextBox 5">
                <a:extLst>
                  <a:ext uri="{FF2B5EF4-FFF2-40B4-BE49-F238E27FC236}">
                    <a16:creationId xmlns:a16="http://schemas.microsoft.com/office/drawing/2014/main" id="{1D95144D-535D-80ED-78B3-BA305C41FE32}"/>
                  </a:ext>
                </a:extLst>
              </p:cNvPr>
              <p:cNvSpPr txBox="1">
                <a:spLocks noRot="1" noChangeAspect="1" noMove="1" noResize="1" noEditPoints="1" noAdjustHandles="1" noChangeArrowheads="1" noChangeShapeType="1" noTextEdit="1"/>
              </p:cNvSpPr>
              <p:nvPr/>
            </p:nvSpPr>
            <p:spPr>
              <a:xfrm>
                <a:off x="8976856" y="4404852"/>
                <a:ext cx="2595712" cy="1200329"/>
              </a:xfrm>
              <a:prstGeom prst="rect">
                <a:avLst/>
              </a:prstGeom>
              <a:blipFill>
                <a:blip r:embed="rId5"/>
                <a:stretch>
                  <a:fillRect l="-2118" t="-3061" b="-7653"/>
                </a:stretch>
              </a:blipFill>
            </p:spPr>
            <p:txBody>
              <a:bodyPr/>
              <a:lstStyle/>
              <a:p>
                <a:r>
                  <a:rPr lang="en-IN">
                    <a:noFill/>
                  </a:rPr>
                  <a:t> </a:t>
                </a:r>
              </a:p>
            </p:txBody>
          </p:sp>
        </mc:Fallback>
      </mc:AlternateContent>
    </p:spTree>
    <p:extLst>
      <p:ext uri="{BB962C8B-B14F-4D97-AF65-F5344CB8AC3E}">
        <p14:creationId xmlns:p14="http://schemas.microsoft.com/office/powerpoint/2010/main" val="31373571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20ADA-F1CF-C144-B483-F4BB3E426450}"/>
              </a:ext>
            </a:extLst>
          </p:cNvPr>
          <p:cNvSpPr>
            <a:spLocks noGrp="1"/>
          </p:cNvSpPr>
          <p:nvPr>
            <p:ph type="title"/>
          </p:nvPr>
        </p:nvSpPr>
        <p:spPr/>
        <p:txBody>
          <a:bodyPr/>
          <a:lstStyle/>
          <a:p>
            <a:r>
              <a:rPr lang="en-IN" dirty="0"/>
              <a:t>Omega test</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02DE4DE-C209-D8E8-FDF2-F8E94F4A457B}"/>
                  </a:ext>
                </a:extLst>
              </p:cNvPr>
              <p:cNvSpPr txBox="1"/>
              <p:nvPr/>
            </p:nvSpPr>
            <p:spPr>
              <a:xfrm>
                <a:off x="943874" y="1602652"/>
                <a:ext cx="2595712" cy="1200329"/>
              </a:xfrm>
              <a:prstGeom prst="rect">
                <a:avLst/>
              </a:prstGeom>
              <a:noFill/>
            </p:spPr>
            <p:txBody>
              <a:bodyPr wrap="square" rtlCol="0">
                <a:spAutoFit/>
              </a:bodyPr>
              <a:lstStyle/>
              <a:p>
                <a:r>
                  <a:rPr lang="en-IN" dirty="0"/>
                  <a:t>Check if</a:t>
                </a:r>
              </a:p>
              <a:p>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−3</m:t>
                      </m:r>
                      <m:r>
                        <a:rPr lang="en-IN" b="0" i="1" smtClean="0">
                          <a:latin typeface="Cambria Math" panose="02040503050406030204" pitchFamily="18" charset="0"/>
                        </a:rPr>
                        <m:t>𝑦</m:t>
                      </m:r>
                      <m:r>
                        <a:rPr lang="en-IN" b="0" i="1" smtClean="0">
                          <a:latin typeface="Cambria Math" panose="02040503050406030204" pitchFamily="18" charset="0"/>
                        </a:rPr>
                        <m:t>≥6</m:t>
                      </m:r>
                    </m:oMath>
                  </m:oMathPara>
                </a14:m>
                <a:endParaRPr lang="en-IN" b="0" dirty="0"/>
              </a:p>
              <a:p>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3</m:t>
                      </m:r>
                      <m:r>
                        <a:rPr lang="en-IN" b="0" i="1" smtClean="0">
                          <a:latin typeface="Cambria Math" panose="02040503050406030204" pitchFamily="18" charset="0"/>
                        </a:rPr>
                        <m:t>𝑥</m:t>
                      </m:r>
                      <m:r>
                        <a:rPr lang="en-IN" b="0" i="1" smtClean="0">
                          <a:latin typeface="Cambria Math" panose="02040503050406030204" pitchFamily="18" charset="0"/>
                        </a:rPr>
                        <m:t>+5</m:t>
                      </m:r>
                      <m:r>
                        <a:rPr lang="en-IN" b="0" i="1" smtClean="0">
                          <a:latin typeface="Cambria Math" panose="02040503050406030204" pitchFamily="18" charset="0"/>
                        </a:rPr>
                        <m:t>𝑦</m:t>
                      </m:r>
                      <m:r>
                        <a:rPr lang="en-IN" b="0" i="1" smtClean="0">
                          <a:latin typeface="Cambria Math" panose="02040503050406030204" pitchFamily="18" charset="0"/>
                        </a:rPr>
                        <m:t>≥8</m:t>
                      </m:r>
                    </m:oMath>
                  </m:oMathPara>
                </a14:m>
                <a:endParaRPr lang="en-IN" dirty="0"/>
              </a:p>
              <a:p>
                <a:r>
                  <a:rPr lang="en-IN" dirty="0"/>
                  <a:t>has integer solutions.</a:t>
                </a:r>
              </a:p>
            </p:txBody>
          </p:sp>
        </mc:Choice>
        <mc:Fallback xmlns="">
          <p:sp>
            <p:nvSpPr>
              <p:cNvPr id="7" name="TextBox 6">
                <a:extLst>
                  <a:ext uri="{FF2B5EF4-FFF2-40B4-BE49-F238E27FC236}">
                    <a16:creationId xmlns:a16="http://schemas.microsoft.com/office/drawing/2014/main" id="{902DE4DE-C209-D8E8-FDF2-F8E94F4A457B}"/>
                  </a:ext>
                </a:extLst>
              </p:cNvPr>
              <p:cNvSpPr txBox="1">
                <a:spLocks noRot="1" noChangeAspect="1" noMove="1" noResize="1" noEditPoints="1" noAdjustHandles="1" noChangeArrowheads="1" noChangeShapeType="1" noTextEdit="1"/>
              </p:cNvSpPr>
              <p:nvPr/>
            </p:nvSpPr>
            <p:spPr>
              <a:xfrm>
                <a:off x="943874" y="1602652"/>
                <a:ext cx="2595712" cy="1200329"/>
              </a:xfrm>
              <a:prstGeom prst="rect">
                <a:avLst/>
              </a:prstGeom>
              <a:blipFill>
                <a:blip r:embed="rId2"/>
                <a:stretch>
                  <a:fillRect l="-2113" t="-3046" b="-710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622589B-C42B-1CC3-B837-3BDF3D08E096}"/>
                  </a:ext>
                </a:extLst>
              </p:cNvPr>
              <p:cNvSpPr txBox="1"/>
              <p:nvPr/>
            </p:nvSpPr>
            <p:spPr>
              <a:xfrm>
                <a:off x="997951" y="3190563"/>
                <a:ext cx="2595712" cy="3382721"/>
              </a:xfrm>
              <a:prstGeom prst="rect">
                <a:avLst/>
              </a:prstGeom>
              <a:noFill/>
            </p:spPr>
            <p:txBody>
              <a:bodyPr wrap="square" rtlCol="0">
                <a:spAutoFit/>
              </a:bodyPr>
              <a:lstStyle/>
              <a:p>
                <a:r>
                  <a:rPr lang="en-IN" dirty="0"/>
                  <a:t>Eliminating x using real shadow:</a:t>
                </a:r>
              </a:p>
              <a:p>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𝑥</m:t>
                      </m:r>
                      <m:r>
                        <a:rPr lang="en-IN" b="0" i="1" smtClean="0">
                          <a:latin typeface="Cambria Math" panose="02040503050406030204" pitchFamily="18" charset="0"/>
                        </a:rPr>
                        <m:t>≤−3</m:t>
                      </m:r>
                      <m:r>
                        <a:rPr lang="en-IN" b="0" i="1" smtClean="0">
                          <a:latin typeface="Cambria Math" panose="02040503050406030204" pitchFamily="18" charset="0"/>
                        </a:rPr>
                        <m:t>𝑦</m:t>
                      </m:r>
                      <m:r>
                        <a:rPr lang="en-IN" b="0" i="1" smtClean="0">
                          <a:latin typeface="Cambria Math" panose="02040503050406030204" pitchFamily="18" charset="0"/>
                        </a:rPr>
                        <m:t>−6</m:t>
                      </m:r>
                    </m:oMath>
                  </m:oMathPara>
                </a14:m>
                <a:endParaRPr lang="en-IN" dirty="0"/>
              </a:p>
              <a:p>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3</m:t>
                      </m:r>
                      <m:r>
                        <a:rPr lang="en-IN" b="0" i="1" smtClean="0">
                          <a:latin typeface="Cambria Math" panose="02040503050406030204" pitchFamily="18" charset="0"/>
                        </a:rPr>
                        <m:t>𝑥</m:t>
                      </m:r>
                      <m:r>
                        <a:rPr lang="en-IN" b="0" i="1" smtClean="0">
                          <a:latin typeface="Cambria Math" panose="02040503050406030204" pitchFamily="18" charset="0"/>
                        </a:rPr>
                        <m:t>≥8−5</m:t>
                      </m:r>
                      <m:r>
                        <a:rPr lang="en-IN" b="0" i="1" smtClean="0">
                          <a:latin typeface="Cambria Math" panose="02040503050406030204" pitchFamily="18" charset="0"/>
                        </a:rPr>
                        <m:t>𝑦</m:t>
                      </m:r>
                    </m:oMath>
                  </m:oMathPara>
                </a14:m>
                <a:endParaRPr lang="en-IN" dirty="0"/>
              </a:p>
              <a:p>
                <a:r>
                  <a:rPr lang="en-IN" dirty="0"/>
                  <a:t>---------------------------</a:t>
                </a:r>
              </a:p>
              <a:p>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3</m:t>
                      </m:r>
                      <m:d>
                        <m:dPr>
                          <m:ctrlPr>
                            <a:rPr lang="en-IN" b="0" i="1" smtClean="0">
                              <a:latin typeface="Cambria Math" panose="02040503050406030204" pitchFamily="18" charset="0"/>
                            </a:rPr>
                          </m:ctrlPr>
                        </m:dPr>
                        <m:e>
                          <m:r>
                            <a:rPr lang="en-IN" b="0" i="1" smtClean="0">
                              <a:latin typeface="Cambria Math" panose="02040503050406030204" pitchFamily="18" charset="0"/>
                            </a:rPr>
                            <m:t>−3</m:t>
                          </m:r>
                          <m:r>
                            <a:rPr lang="en-IN" b="0" i="1" smtClean="0">
                              <a:latin typeface="Cambria Math" panose="02040503050406030204" pitchFamily="18" charset="0"/>
                            </a:rPr>
                            <m:t>𝑦</m:t>
                          </m:r>
                          <m:r>
                            <a:rPr lang="en-IN" b="0" i="1" smtClean="0">
                              <a:latin typeface="Cambria Math" panose="02040503050406030204" pitchFamily="18" charset="0"/>
                            </a:rPr>
                            <m:t>−6</m:t>
                          </m:r>
                        </m:e>
                      </m:d>
                      <m:r>
                        <a:rPr lang="en-IN" b="0" i="1" smtClean="0">
                          <a:latin typeface="Cambria Math" panose="02040503050406030204" pitchFamily="18" charset="0"/>
                        </a:rPr>
                        <m:t>≥8−5</m:t>
                      </m:r>
                      <m:r>
                        <a:rPr lang="en-IN" b="0" i="1" smtClean="0">
                          <a:latin typeface="Cambria Math" panose="02040503050406030204" pitchFamily="18" charset="0"/>
                        </a:rPr>
                        <m:t>𝑦</m:t>
                      </m:r>
                    </m:oMath>
                  </m:oMathPara>
                </a14:m>
                <a:endParaRPr lang="en-IN" b="0" dirty="0"/>
              </a:p>
              <a:p>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𝑦</m:t>
                      </m:r>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13</m:t>
                          </m:r>
                        </m:num>
                        <m:den>
                          <m:r>
                            <a:rPr lang="en-IN" b="0" i="1" smtClean="0">
                              <a:latin typeface="Cambria Math" panose="02040503050406030204" pitchFamily="18" charset="0"/>
                            </a:rPr>
                            <m:t>2</m:t>
                          </m:r>
                        </m:den>
                      </m:f>
                    </m:oMath>
                  </m:oMathPara>
                </a14:m>
                <a:endParaRPr lang="en-IN" dirty="0"/>
              </a:p>
              <a:p>
                <a:endParaRPr lang="en-IN" dirty="0"/>
              </a:p>
              <a:p>
                <a14:m>
                  <m:oMath xmlns:m="http://schemas.openxmlformats.org/officeDocument/2006/math">
                    <m:r>
                      <a:rPr lang="en-IN" b="0" i="1" smtClean="0">
                        <a:latin typeface="Cambria Math" panose="02040503050406030204" pitchFamily="18" charset="0"/>
                      </a:rPr>
                      <m:t>𝑦</m:t>
                    </m:r>
                  </m:oMath>
                </a14:m>
                <a:r>
                  <a:rPr lang="en-IN" dirty="0"/>
                  <a:t> has an integer solution; therefore, x must have a real solution.</a:t>
                </a:r>
              </a:p>
            </p:txBody>
          </p:sp>
        </mc:Choice>
        <mc:Fallback xmlns="">
          <p:sp>
            <p:nvSpPr>
              <p:cNvPr id="8" name="TextBox 7">
                <a:extLst>
                  <a:ext uri="{FF2B5EF4-FFF2-40B4-BE49-F238E27FC236}">
                    <a16:creationId xmlns:a16="http://schemas.microsoft.com/office/drawing/2014/main" id="{F622589B-C42B-1CC3-B837-3BDF3D08E096}"/>
                  </a:ext>
                </a:extLst>
              </p:cNvPr>
              <p:cNvSpPr txBox="1">
                <a:spLocks noRot="1" noChangeAspect="1" noMove="1" noResize="1" noEditPoints="1" noAdjustHandles="1" noChangeArrowheads="1" noChangeShapeType="1" noTextEdit="1"/>
              </p:cNvSpPr>
              <p:nvPr/>
            </p:nvSpPr>
            <p:spPr>
              <a:xfrm>
                <a:off x="997951" y="3190563"/>
                <a:ext cx="2595712" cy="3382721"/>
              </a:xfrm>
              <a:prstGeom prst="rect">
                <a:avLst/>
              </a:prstGeom>
              <a:blipFill>
                <a:blip r:embed="rId3"/>
                <a:stretch>
                  <a:fillRect l="-2113" t="-901" r="-2113" b="-180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F3087A7-9C86-122A-7026-3034BFE2FB35}"/>
                  </a:ext>
                </a:extLst>
              </p:cNvPr>
              <p:cNvSpPr txBox="1"/>
              <p:nvPr/>
            </p:nvSpPr>
            <p:spPr>
              <a:xfrm>
                <a:off x="4748967" y="3205311"/>
                <a:ext cx="3849371" cy="2828723"/>
              </a:xfrm>
              <a:prstGeom prst="rect">
                <a:avLst/>
              </a:prstGeom>
              <a:noFill/>
            </p:spPr>
            <p:txBody>
              <a:bodyPr wrap="square" rtlCol="0">
                <a:spAutoFit/>
              </a:bodyPr>
              <a:lstStyle/>
              <a:p>
                <a:r>
                  <a:rPr lang="en-IN" dirty="0"/>
                  <a:t>Eliminating x using dark shadow:</a:t>
                </a:r>
              </a:p>
              <a:p>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𝑥</m:t>
                      </m:r>
                      <m:r>
                        <a:rPr lang="en-IN" b="0" i="1" smtClean="0">
                          <a:latin typeface="Cambria Math" panose="02040503050406030204" pitchFamily="18" charset="0"/>
                        </a:rPr>
                        <m:t>≤−3</m:t>
                      </m:r>
                      <m:r>
                        <a:rPr lang="en-IN" b="0" i="1" smtClean="0">
                          <a:latin typeface="Cambria Math" panose="02040503050406030204" pitchFamily="18" charset="0"/>
                        </a:rPr>
                        <m:t>𝑦</m:t>
                      </m:r>
                      <m:r>
                        <a:rPr lang="en-IN" b="0" i="1" smtClean="0">
                          <a:latin typeface="Cambria Math" panose="02040503050406030204" pitchFamily="18" charset="0"/>
                        </a:rPr>
                        <m:t>−6</m:t>
                      </m:r>
                    </m:oMath>
                  </m:oMathPara>
                </a14:m>
                <a:endParaRPr lang="en-IN" dirty="0"/>
              </a:p>
              <a:p>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3</m:t>
                      </m:r>
                      <m:r>
                        <a:rPr lang="en-IN" b="0" i="1" smtClean="0">
                          <a:latin typeface="Cambria Math" panose="02040503050406030204" pitchFamily="18" charset="0"/>
                        </a:rPr>
                        <m:t>𝑥</m:t>
                      </m:r>
                      <m:r>
                        <a:rPr lang="en-IN" b="0" i="1" smtClean="0">
                          <a:latin typeface="Cambria Math" panose="02040503050406030204" pitchFamily="18" charset="0"/>
                        </a:rPr>
                        <m:t>≥8−5</m:t>
                      </m:r>
                      <m:r>
                        <a:rPr lang="en-IN" b="0" i="1" smtClean="0">
                          <a:latin typeface="Cambria Math" panose="02040503050406030204" pitchFamily="18" charset="0"/>
                        </a:rPr>
                        <m:t>𝑦</m:t>
                      </m:r>
                    </m:oMath>
                  </m:oMathPara>
                </a14:m>
                <a:endParaRPr lang="en-IN" dirty="0"/>
              </a:p>
              <a:p>
                <a:r>
                  <a:rPr lang="en-IN" dirty="0"/>
                  <a:t>---------------------------</a:t>
                </a:r>
              </a:p>
              <a:p>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3</m:t>
                      </m:r>
                      <m:d>
                        <m:dPr>
                          <m:ctrlPr>
                            <a:rPr lang="en-IN" b="0" i="1" smtClean="0">
                              <a:latin typeface="Cambria Math" panose="02040503050406030204" pitchFamily="18" charset="0"/>
                            </a:rPr>
                          </m:ctrlPr>
                        </m:dPr>
                        <m:e>
                          <m:r>
                            <a:rPr lang="en-IN" b="0" i="1" smtClean="0">
                              <a:latin typeface="Cambria Math" panose="02040503050406030204" pitchFamily="18" charset="0"/>
                            </a:rPr>
                            <m:t>−3</m:t>
                          </m:r>
                          <m:r>
                            <a:rPr lang="en-IN" b="0" i="1" smtClean="0">
                              <a:latin typeface="Cambria Math" panose="02040503050406030204" pitchFamily="18" charset="0"/>
                            </a:rPr>
                            <m:t>𝑦</m:t>
                          </m:r>
                          <m:r>
                            <a:rPr lang="en-IN" b="0" i="1" smtClean="0">
                              <a:latin typeface="Cambria Math" panose="02040503050406030204" pitchFamily="18" charset="0"/>
                            </a:rPr>
                            <m:t>−6</m:t>
                          </m:r>
                        </m:e>
                      </m:d>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8−5</m:t>
                          </m:r>
                          <m:r>
                            <a:rPr lang="en-IN" b="0" i="1" smtClean="0">
                              <a:latin typeface="Cambria Math" panose="02040503050406030204" pitchFamily="18" charset="0"/>
                            </a:rPr>
                            <m:t>𝑦</m:t>
                          </m:r>
                        </m:e>
                      </m:d>
                      <m:r>
                        <a:rPr lang="en-IN" b="0" i="1" smtClean="0">
                          <a:latin typeface="Cambria Math" panose="02040503050406030204" pitchFamily="18" charset="0"/>
                        </a:rPr>
                        <m:t>≥0</m:t>
                      </m:r>
                    </m:oMath>
                  </m:oMathPara>
                </a14:m>
                <a:endParaRPr lang="en-IN" b="0" dirty="0"/>
              </a:p>
              <a:p>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𝑦</m:t>
                      </m:r>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13</m:t>
                          </m:r>
                        </m:num>
                        <m:den>
                          <m:r>
                            <a:rPr lang="en-IN" b="0" i="1" smtClean="0">
                              <a:latin typeface="Cambria Math" panose="02040503050406030204" pitchFamily="18" charset="0"/>
                            </a:rPr>
                            <m:t>2</m:t>
                          </m:r>
                        </m:den>
                      </m:f>
                    </m:oMath>
                  </m:oMathPara>
                </a14:m>
                <a:endParaRPr lang="en-IN" dirty="0"/>
              </a:p>
              <a:p>
                <a:endParaRPr lang="en-IN" dirty="0"/>
              </a:p>
              <a:p>
                <a14:m>
                  <m:oMath xmlns:m="http://schemas.openxmlformats.org/officeDocument/2006/math">
                    <m:r>
                      <a:rPr lang="en-IN" b="0" i="1" smtClean="0">
                        <a:latin typeface="Cambria Math" panose="02040503050406030204" pitchFamily="18" charset="0"/>
                      </a:rPr>
                      <m:t>𝑦</m:t>
                    </m:r>
                  </m:oMath>
                </a14:m>
                <a:r>
                  <a:rPr lang="en-IN" dirty="0"/>
                  <a:t> has an integer solution; therefore, x must have an integer solution.</a:t>
                </a:r>
              </a:p>
            </p:txBody>
          </p:sp>
        </mc:Choice>
        <mc:Fallback xmlns="">
          <p:sp>
            <p:nvSpPr>
              <p:cNvPr id="10" name="TextBox 9">
                <a:extLst>
                  <a:ext uri="{FF2B5EF4-FFF2-40B4-BE49-F238E27FC236}">
                    <a16:creationId xmlns:a16="http://schemas.microsoft.com/office/drawing/2014/main" id="{1F3087A7-9C86-122A-7026-3034BFE2FB35}"/>
                  </a:ext>
                </a:extLst>
              </p:cNvPr>
              <p:cNvSpPr txBox="1">
                <a:spLocks noRot="1" noChangeAspect="1" noMove="1" noResize="1" noEditPoints="1" noAdjustHandles="1" noChangeArrowheads="1" noChangeShapeType="1" noTextEdit="1"/>
              </p:cNvSpPr>
              <p:nvPr/>
            </p:nvSpPr>
            <p:spPr>
              <a:xfrm>
                <a:off x="4748967" y="3205311"/>
                <a:ext cx="3849371" cy="2828723"/>
              </a:xfrm>
              <a:prstGeom prst="rect">
                <a:avLst/>
              </a:prstGeom>
              <a:blipFill>
                <a:blip r:embed="rId4"/>
                <a:stretch>
                  <a:fillRect l="-1268" t="-1293" b="-237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F06CBF6-61E1-C942-79EE-A0BD7DE01114}"/>
                  </a:ext>
                </a:extLst>
              </p:cNvPr>
              <p:cNvSpPr txBox="1"/>
              <p:nvPr/>
            </p:nvSpPr>
            <p:spPr>
              <a:xfrm>
                <a:off x="8824457" y="3701844"/>
                <a:ext cx="2595712" cy="1200329"/>
              </a:xfrm>
              <a:prstGeom prst="rect">
                <a:avLst/>
              </a:prstGeom>
              <a:noFill/>
            </p:spPr>
            <p:txBody>
              <a:bodyPr wrap="square" rtlCol="0">
                <a:spAutoFit/>
              </a:bodyPr>
              <a:lstStyle/>
              <a:p>
                <a:r>
                  <a:rPr lang="en-IN" dirty="0"/>
                  <a:t>Therefore,</a:t>
                </a:r>
              </a:p>
              <a:p>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−3</m:t>
                      </m:r>
                      <m:r>
                        <a:rPr lang="en-IN" b="0" i="1" smtClean="0">
                          <a:latin typeface="Cambria Math" panose="02040503050406030204" pitchFamily="18" charset="0"/>
                        </a:rPr>
                        <m:t>𝑦</m:t>
                      </m:r>
                      <m:r>
                        <a:rPr lang="en-IN" b="0" i="1" smtClean="0">
                          <a:latin typeface="Cambria Math" panose="02040503050406030204" pitchFamily="18" charset="0"/>
                        </a:rPr>
                        <m:t>≥6</m:t>
                      </m:r>
                    </m:oMath>
                  </m:oMathPara>
                </a14:m>
                <a:endParaRPr lang="en-IN" b="0" dirty="0"/>
              </a:p>
              <a:p>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3</m:t>
                      </m:r>
                      <m:r>
                        <a:rPr lang="en-IN" b="0" i="1" smtClean="0">
                          <a:latin typeface="Cambria Math" panose="02040503050406030204" pitchFamily="18" charset="0"/>
                        </a:rPr>
                        <m:t>𝑥</m:t>
                      </m:r>
                      <m:r>
                        <a:rPr lang="en-IN" b="0" i="1" smtClean="0">
                          <a:latin typeface="Cambria Math" panose="02040503050406030204" pitchFamily="18" charset="0"/>
                        </a:rPr>
                        <m:t>+5</m:t>
                      </m:r>
                      <m:r>
                        <a:rPr lang="en-IN" b="0" i="1" smtClean="0">
                          <a:latin typeface="Cambria Math" panose="02040503050406030204" pitchFamily="18" charset="0"/>
                        </a:rPr>
                        <m:t>𝑦</m:t>
                      </m:r>
                      <m:r>
                        <a:rPr lang="en-IN" b="0" i="1" smtClean="0">
                          <a:latin typeface="Cambria Math" panose="02040503050406030204" pitchFamily="18" charset="0"/>
                        </a:rPr>
                        <m:t>≥8</m:t>
                      </m:r>
                    </m:oMath>
                  </m:oMathPara>
                </a14:m>
                <a:endParaRPr lang="en-IN" dirty="0"/>
              </a:p>
              <a:p>
                <a:r>
                  <a:rPr lang="en-IN" dirty="0"/>
                  <a:t>has integer solutions.</a:t>
                </a:r>
              </a:p>
            </p:txBody>
          </p:sp>
        </mc:Choice>
        <mc:Fallback xmlns="">
          <p:sp>
            <p:nvSpPr>
              <p:cNvPr id="11" name="TextBox 10">
                <a:extLst>
                  <a:ext uri="{FF2B5EF4-FFF2-40B4-BE49-F238E27FC236}">
                    <a16:creationId xmlns:a16="http://schemas.microsoft.com/office/drawing/2014/main" id="{8F06CBF6-61E1-C942-79EE-A0BD7DE01114}"/>
                  </a:ext>
                </a:extLst>
              </p:cNvPr>
              <p:cNvSpPr txBox="1">
                <a:spLocks noRot="1" noChangeAspect="1" noMove="1" noResize="1" noEditPoints="1" noAdjustHandles="1" noChangeArrowheads="1" noChangeShapeType="1" noTextEdit="1"/>
              </p:cNvSpPr>
              <p:nvPr/>
            </p:nvSpPr>
            <p:spPr>
              <a:xfrm>
                <a:off x="8824457" y="3701844"/>
                <a:ext cx="2595712" cy="1200329"/>
              </a:xfrm>
              <a:prstGeom prst="rect">
                <a:avLst/>
              </a:prstGeom>
              <a:blipFill>
                <a:blip r:embed="rId5"/>
                <a:stretch>
                  <a:fillRect l="-2118" t="-2538" b="-7107"/>
                </a:stretch>
              </a:blipFill>
            </p:spPr>
            <p:txBody>
              <a:bodyPr/>
              <a:lstStyle/>
              <a:p>
                <a:r>
                  <a:rPr lang="en-IN">
                    <a:noFill/>
                  </a:rPr>
                  <a:t> </a:t>
                </a:r>
              </a:p>
            </p:txBody>
          </p:sp>
        </mc:Fallback>
      </mc:AlternateContent>
    </p:spTree>
    <p:extLst>
      <p:ext uri="{BB962C8B-B14F-4D97-AF65-F5344CB8AC3E}">
        <p14:creationId xmlns:p14="http://schemas.microsoft.com/office/powerpoint/2010/main" val="33347730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9F75B-941C-1F3B-BF78-AC7DA56B901E}"/>
              </a:ext>
            </a:extLst>
          </p:cNvPr>
          <p:cNvSpPr>
            <a:spLocks noGrp="1"/>
          </p:cNvSpPr>
          <p:nvPr>
            <p:ph type="title"/>
          </p:nvPr>
        </p:nvSpPr>
        <p:spPr/>
        <p:txBody>
          <a:bodyPr/>
          <a:lstStyle/>
          <a:p>
            <a:r>
              <a:rPr lang="en-IN" dirty="0"/>
              <a:t>Omega test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AB352C7-EFF1-9607-0CEE-82954C921223}"/>
                  </a:ext>
                </a:extLst>
              </p:cNvPr>
              <p:cNvSpPr>
                <a:spLocks noGrp="1"/>
              </p:cNvSpPr>
              <p:nvPr>
                <p:ph idx="1"/>
              </p:nvPr>
            </p:nvSpPr>
            <p:spPr/>
            <p:txBody>
              <a:bodyPr>
                <a:normAutofit/>
              </a:bodyPr>
              <a:lstStyle/>
              <a:p>
                <a:pPr marL="0" indent="0">
                  <a:buNone/>
                </a:pPr>
                <a14:m>
                  <m:oMath xmlns:m="http://schemas.openxmlformats.org/officeDocument/2006/math">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−2</m:t>
                    </m:r>
                    <m:r>
                      <a:rPr lang="en-IN" b="0" i="1" smtClean="0">
                        <a:latin typeface="Cambria Math" panose="02040503050406030204" pitchFamily="18" charset="0"/>
                      </a:rPr>
                      <m:t>𝑧</m:t>
                    </m:r>
                    <m:r>
                      <a:rPr lang="en-IN" b="0" i="1" smtClean="0">
                        <a:latin typeface="Cambria Math" panose="02040503050406030204" pitchFamily="18" charset="0"/>
                      </a:rPr>
                      <m:t>≥2</m:t>
                    </m:r>
                  </m:oMath>
                </a14:m>
                <a:r>
                  <a:rPr lang="en-IN" b="0" dirty="0"/>
                  <a:t>                - (</a:t>
                </a:r>
                <a:r>
                  <a:rPr lang="en-IN" b="0" dirty="0" err="1"/>
                  <a:t>i</a:t>
                </a:r>
                <a:r>
                  <a:rPr lang="en-IN" b="0" dirty="0"/>
                  <a:t>)</a:t>
                </a:r>
              </a:p>
              <a:p>
                <a:pPr marL="0" indent="0">
                  <a:buNone/>
                </a:pPr>
                <a14:m>
                  <m:oMath xmlns:m="http://schemas.openxmlformats.org/officeDocument/2006/math">
                    <m:r>
                      <a:rPr lang="en-IN" b="0" i="1" smtClean="0">
                        <a:latin typeface="Cambria Math" panose="02040503050406030204" pitchFamily="18" charset="0"/>
                      </a:rPr>
                      <m:t>−2</m:t>
                    </m:r>
                    <m:r>
                      <a:rPr lang="en-IN" b="0" i="1" smtClean="0">
                        <a:latin typeface="Cambria Math" panose="02040503050406030204" pitchFamily="18" charset="0"/>
                      </a:rPr>
                      <m:t>𝑥</m:t>
                    </m:r>
                    <m:r>
                      <a:rPr lang="en-IN" b="0" i="1" smtClean="0">
                        <a:latin typeface="Cambria Math" panose="02040503050406030204" pitchFamily="18" charset="0"/>
                      </a:rPr>
                      <m:t> −3</m:t>
                    </m:r>
                    <m:r>
                      <a:rPr lang="en-IN" b="0" i="1" smtClean="0">
                        <a:latin typeface="Cambria Math" panose="02040503050406030204" pitchFamily="18" charset="0"/>
                      </a:rPr>
                      <m:t>𝑦</m:t>
                    </m:r>
                    <m:r>
                      <a:rPr lang="en-IN" b="0" i="1" smtClean="0">
                        <a:latin typeface="Cambria Math" panose="02040503050406030204" pitchFamily="18" charset="0"/>
                      </a:rPr>
                      <m:t>+3</m:t>
                    </m:r>
                    <m:r>
                      <a:rPr lang="en-IN" b="0" i="1" smtClean="0">
                        <a:latin typeface="Cambria Math" panose="02040503050406030204" pitchFamily="18" charset="0"/>
                      </a:rPr>
                      <m:t>𝑧</m:t>
                    </m:r>
                    <m:r>
                      <a:rPr lang="en-IN" b="0" i="1" smtClean="0">
                        <a:latin typeface="Cambria Math" panose="02040503050406030204" pitchFamily="18" charset="0"/>
                      </a:rPr>
                      <m:t>≥0</m:t>
                    </m:r>
                  </m:oMath>
                </a14:m>
                <a:r>
                  <a:rPr lang="en-IN" b="0" dirty="0"/>
                  <a:t>       - (ii)</a:t>
                </a:r>
              </a:p>
              <a:p>
                <a:pPr marL="0" indent="0">
                  <a:buNone/>
                </a:pPr>
                <a14:m>
                  <m:oMath xmlns:m="http://schemas.openxmlformats.org/officeDocument/2006/math">
                    <m:r>
                      <a:rPr lang="en-IN" b="0" i="1" smtClean="0">
                        <a:latin typeface="Cambria Math" panose="02040503050406030204" pitchFamily="18" charset="0"/>
                      </a:rPr>
                      <m:t>𝑦</m:t>
                    </m:r>
                    <m:r>
                      <a:rPr lang="en-IN" b="0" i="1" smtClean="0">
                        <a:latin typeface="Cambria Math" panose="02040503050406030204" pitchFamily="18" charset="0"/>
                      </a:rPr>
                      <m:t>+3</m:t>
                    </m:r>
                    <m:r>
                      <a:rPr lang="en-IN" b="0" i="1" smtClean="0">
                        <a:latin typeface="Cambria Math" panose="02040503050406030204" pitchFamily="18" charset="0"/>
                      </a:rPr>
                      <m:t>𝑧</m:t>
                    </m:r>
                    <m:r>
                      <a:rPr lang="en-IN" b="0" i="1" smtClean="0">
                        <a:latin typeface="Cambria Math" panose="02040503050406030204" pitchFamily="18" charset="0"/>
                      </a:rPr>
                      <m:t>≥1</m:t>
                    </m:r>
                  </m:oMath>
                </a14:m>
                <a:r>
                  <a:rPr lang="en-IN" dirty="0"/>
                  <a:t>                       - (iii)</a:t>
                </a:r>
              </a:p>
              <a:p>
                <a:pPr marL="0" indent="0">
                  <a:buNone/>
                </a:pPr>
                <a:endParaRPr lang="en-IN" dirty="0"/>
              </a:p>
              <a:p>
                <a:pPr marL="0" indent="0">
                  <a:buNone/>
                </a:pPr>
                <a:r>
                  <a:rPr lang="en-IN" dirty="0"/>
                  <a:t>Eliminating z using dark shadow:</a:t>
                </a:r>
              </a:p>
              <a:p>
                <a:pPr marL="0" indent="0">
                  <a:buNone/>
                </a:pPr>
                <a14:m>
                  <m:oMath xmlns:m="http://schemas.openxmlformats.org/officeDocument/2006/math">
                    <m:r>
                      <a:rPr lang="en-IN" b="0" i="1" smtClean="0">
                        <a:latin typeface="Cambria Math" panose="02040503050406030204" pitchFamily="18" charset="0"/>
                      </a:rPr>
                      <m:t>2</m:t>
                    </m:r>
                    <m:r>
                      <a:rPr lang="en-IN" b="0" i="1" smtClean="0">
                        <a:latin typeface="Cambria Math" panose="02040503050406030204" pitchFamily="18" charset="0"/>
                      </a:rPr>
                      <m:t>𝑧</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−2</m:t>
                    </m:r>
                  </m:oMath>
                </a14:m>
                <a:r>
                  <a:rPr lang="en-IN" b="0" dirty="0"/>
                  <a:t>           -(1)</a:t>
                </a:r>
              </a:p>
              <a:p>
                <a:pPr marL="0" indent="0">
                  <a:buNone/>
                </a:pPr>
                <a14:m>
                  <m:oMath xmlns:m="http://schemas.openxmlformats.org/officeDocument/2006/math">
                    <m:r>
                      <a:rPr lang="en-IN" b="0" i="1" smtClean="0">
                        <a:latin typeface="Cambria Math" panose="02040503050406030204" pitchFamily="18" charset="0"/>
                      </a:rPr>
                      <m:t>3</m:t>
                    </m:r>
                    <m:r>
                      <a:rPr lang="en-IN" b="0" i="1" smtClean="0">
                        <a:latin typeface="Cambria Math" panose="02040503050406030204" pitchFamily="18" charset="0"/>
                      </a:rPr>
                      <m:t>𝑧</m:t>
                    </m:r>
                    <m:r>
                      <a:rPr lang="en-IN" b="0" i="1" smtClean="0">
                        <a:latin typeface="Cambria Math" panose="02040503050406030204" pitchFamily="18" charset="0"/>
                      </a:rPr>
                      <m:t>≥2</m:t>
                    </m:r>
                    <m:r>
                      <a:rPr lang="en-IN" b="0" i="1" smtClean="0">
                        <a:latin typeface="Cambria Math" panose="02040503050406030204" pitchFamily="18" charset="0"/>
                      </a:rPr>
                      <m:t>𝑥</m:t>
                    </m:r>
                    <m:r>
                      <a:rPr lang="en-IN" b="0" i="1" smtClean="0">
                        <a:latin typeface="Cambria Math" panose="02040503050406030204" pitchFamily="18" charset="0"/>
                      </a:rPr>
                      <m:t>+3</m:t>
                    </m:r>
                    <m:r>
                      <a:rPr lang="en-IN" b="0" i="1" smtClean="0">
                        <a:latin typeface="Cambria Math" panose="02040503050406030204" pitchFamily="18" charset="0"/>
                      </a:rPr>
                      <m:t>𝑦</m:t>
                    </m:r>
                  </m:oMath>
                </a14:m>
                <a:r>
                  <a:rPr lang="en-IN" b="0" dirty="0"/>
                  <a:t>             -(2)</a:t>
                </a:r>
              </a:p>
              <a:p>
                <a:pPr marL="0" indent="0">
                  <a:buNone/>
                </a:pPr>
                <a14:m>
                  <m:oMath xmlns:m="http://schemas.openxmlformats.org/officeDocument/2006/math">
                    <m:r>
                      <a:rPr lang="en-IN" b="0" i="1" smtClean="0">
                        <a:latin typeface="Cambria Math" panose="02040503050406030204" pitchFamily="18" charset="0"/>
                      </a:rPr>
                      <m:t>3</m:t>
                    </m:r>
                    <m:r>
                      <a:rPr lang="en-IN" b="0" i="1" smtClean="0">
                        <a:latin typeface="Cambria Math" panose="02040503050406030204" pitchFamily="18" charset="0"/>
                      </a:rPr>
                      <m:t>𝑧</m:t>
                    </m:r>
                    <m:r>
                      <a:rPr lang="en-IN" b="0" i="1" smtClean="0">
                        <a:latin typeface="Cambria Math" panose="02040503050406030204" pitchFamily="18" charset="0"/>
                      </a:rPr>
                      <m:t>≥1−</m:t>
                    </m:r>
                    <m:r>
                      <a:rPr lang="en-IN" b="0" i="1" smtClean="0">
                        <a:latin typeface="Cambria Math" panose="02040503050406030204" pitchFamily="18" charset="0"/>
                      </a:rPr>
                      <m:t>𝑦</m:t>
                    </m:r>
                  </m:oMath>
                </a14:m>
                <a:r>
                  <a:rPr lang="en-IN" dirty="0"/>
                  <a:t>                  -(3)</a:t>
                </a:r>
              </a:p>
            </p:txBody>
          </p:sp>
        </mc:Choice>
        <mc:Fallback xmlns="">
          <p:sp>
            <p:nvSpPr>
              <p:cNvPr id="3" name="Content Placeholder 2">
                <a:extLst>
                  <a:ext uri="{FF2B5EF4-FFF2-40B4-BE49-F238E27FC236}">
                    <a16:creationId xmlns:a16="http://schemas.microsoft.com/office/drawing/2014/main" id="{EAB352C7-EFF1-9607-0CEE-82954C921223}"/>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23A7D49-6CBD-AFA1-795B-C7F40A576D6D}"/>
                  </a:ext>
                </a:extLst>
              </p:cNvPr>
              <p:cNvSpPr txBox="1"/>
              <p:nvPr/>
            </p:nvSpPr>
            <p:spPr>
              <a:xfrm>
                <a:off x="5683042" y="4109884"/>
                <a:ext cx="3293813" cy="923330"/>
              </a:xfrm>
              <a:prstGeom prst="rect">
                <a:avLst/>
              </a:prstGeom>
              <a:noFill/>
            </p:spPr>
            <p:txBody>
              <a:bodyPr wrap="square" rtlCol="0">
                <a:spAutoFit/>
              </a:bodyPr>
              <a:lstStyle/>
              <a:p>
                <a:r>
                  <a:rPr lang="en-IN" dirty="0"/>
                  <a:t>Using 1 and 2</a:t>
                </a:r>
              </a:p>
              <a:p>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3</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−2</m:t>
                          </m:r>
                        </m:e>
                      </m:d>
                      <m:r>
                        <a:rPr lang="en-IN" b="0" i="1" smtClean="0">
                          <a:latin typeface="Cambria Math" panose="02040503050406030204" pitchFamily="18" charset="0"/>
                        </a:rPr>
                        <m:t>−2</m:t>
                      </m:r>
                      <m:d>
                        <m:dPr>
                          <m:ctrlPr>
                            <a:rPr lang="en-IN" b="0" i="1" smtClean="0">
                              <a:latin typeface="Cambria Math" panose="02040503050406030204" pitchFamily="18" charset="0"/>
                            </a:rPr>
                          </m:ctrlPr>
                        </m:dPr>
                        <m:e>
                          <m:r>
                            <a:rPr lang="en-IN" b="0" i="1" smtClean="0">
                              <a:latin typeface="Cambria Math" panose="02040503050406030204" pitchFamily="18" charset="0"/>
                            </a:rPr>
                            <m:t>2</m:t>
                          </m:r>
                          <m:r>
                            <a:rPr lang="en-IN" b="0" i="1" smtClean="0">
                              <a:latin typeface="Cambria Math" panose="02040503050406030204" pitchFamily="18" charset="0"/>
                            </a:rPr>
                            <m:t>𝑥</m:t>
                          </m:r>
                          <m:r>
                            <a:rPr lang="en-IN" b="0" i="1" smtClean="0">
                              <a:latin typeface="Cambria Math" panose="02040503050406030204" pitchFamily="18" charset="0"/>
                            </a:rPr>
                            <m:t>+3</m:t>
                          </m:r>
                          <m:r>
                            <a:rPr lang="en-IN" b="0" i="1" smtClean="0">
                              <a:latin typeface="Cambria Math" panose="02040503050406030204" pitchFamily="18" charset="0"/>
                            </a:rPr>
                            <m:t>𝑦</m:t>
                          </m:r>
                        </m:e>
                      </m:d>
                      <m:r>
                        <a:rPr lang="en-IN" b="0" i="1" smtClean="0">
                          <a:latin typeface="Cambria Math" panose="02040503050406030204" pitchFamily="18" charset="0"/>
                        </a:rPr>
                        <m:t>≥2</m:t>
                      </m:r>
                    </m:oMath>
                  </m:oMathPara>
                </a14:m>
                <a:endParaRPr lang="en-IN" b="0" dirty="0"/>
              </a:p>
              <a:p>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 −3</m:t>
                      </m:r>
                      <m:r>
                        <a:rPr lang="en-IN" b="0" i="1" smtClean="0">
                          <a:latin typeface="Cambria Math" panose="02040503050406030204" pitchFamily="18" charset="0"/>
                        </a:rPr>
                        <m:t>𝑦</m:t>
                      </m:r>
                      <m:r>
                        <a:rPr lang="en-IN" b="0" i="1" smtClean="0">
                          <a:latin typeface="Cambria Math" panose="02040503050406030204" pitchFamily="18" charset="0"/>
                        </a:rPr>
                        <m:t>≥8</m:t>
                      </m:r>
                    </m:oMath>
                  </m:oMathPara>
                </a14:m>
                <a:endParaRPr lang="en-IN" dirty="0"/>
              </a:p>
            </p:txBody>
          </p:sp>
        </mc:Choice>
        <mc:Fallback xmlns="">
          <p:sp>
            <p:nvSpPr>
              <p:cNvPr id="4" name="TextBox 3">
                <a:extLst>
                  <a:ext uri="{FF2B5EF4-FFF2-40B4-BE49-F238E27FC236}">
                    <a16:creationId xmlns:a16="http://schemas.microsoft.com/office/drawing/2014/main" id="{323A7D49-6CBD-AFA1-795B-C7F40A576D6D}"/>
                  </a:ext>
                </a:extLst>
              </p:cNvPr>
              <p:cNvSpPr txBox="1">
                <a:spLocks noRot="1" noChangeAspect="1" noMove="1" noResize="1" noEditPoints="1" noAdjustHandles="1" noChangeArrowheads="1" noChangeShapeType="1" noTextEdit="1"/>
              </p:cNvSpPr>
              <p:nvPr/>
            </p:nvSpPr>
            <p:spPr>
              <a:xfrm>
                <a:off x="5683042" y="4109884"/>
                <a:ext cx="3293813" cy="923330"/>
              </a:xfrm>
              <a:prstGeom prst="rect">
                <a:avLst/>
              </a:prstGeom>
              <a:blipFill>
                <a:blip r:embed="rId3"/>
                <a:stretch>
                  <a:fillRect l="-1479" t="-3289" b="-394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0C8D42E-223F-4E60-8107-447783E4D81C}"/>
                  </a:ext>
                </a:extLst>
              </p:cNvPr>
              <p:cNvSpPr txBox="1"/>
              <p:nvPr/>
            </p:nvSpPr>
            <p:spPr>
              <a:xfrm>
                <a:off x="5648630" y="5107861"/>
                <a:ext cx="3215148" cy="923330"/>
              </a:xfrm>
              <a:prstGeom prst="rect">
                <a:avLst/>
              </a:prstGeom>
              <a:noFill/>
            </p:spPr>
            <p:txBody>
              <a:bodyPr wrap="square" rtlCol="0">
                <a:spAutoFit/>
              </a:bodyPr>
              <a:lstStyle/>
              <a:p>
                <a:r>
                  <a:rPr lang="en-IN" dirty="0"/>
                  <a:t>Using 1 and 3</a:t>
                </a:r>
              </a:p>
              <a:p>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3</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−2</m:t>
                          </m:r>
                        </m:e>
                      </m:d>
                      <m:r>
                        <a:rPr lang="en-IN" b="0" i="1" smtClean="0">
                          <a:latin typeface="Cambria Math" panose="02040503050406030204" pitchFamily="18" charset="0"/>
                        </a:rPr>
                        <m:t>−2</m:t>
                      </m:r>
                      <m:d>
                        <m:dPr>
                          <m:ctrlPr>
                            <a:rPr lang="en-IN" b="0" i="1" smtClean="0">
                              <a:latin typeface="Cambria Math" panose="02040503050406030204" pitchFamily="18" charset="0"/>
                            </a:rPr>
                          </m:ctrlPr>
                        </m:dPr>
                        <m:e>
                          <m:r>
                            <a:rPr lang="en-IN" b="0" i="1" smtClean="0">
                              <a:latin typeface="Cambria Math" panose="02040503050406030204" pitchFamily="18" charset="0"/>
                            </a:rPr>
                            <m:t>1−</m:t>
                          </m:r>
                          <m:r>
                            <a:rPr lang="en-IN" b="0" i="1" smtClean="0">
                              <a:latin typeface="Cambria Math" panose="02040503050406030204" pitchFamily="18" charset="0"/>
                            </a:rPr>
                            <m:t>𝑦</m:t>
                          </m:r>
                        </m:e>
                      </m:d>
                      <m:r>
                        <a:rPr lang="en-IN" b="0" i="0" smtClean="0">
                          <a:latin typeface="Cambria Math" panose="02040503050406030204" pitchFamily="18" charset="0"/>
                        </a:rPr>
                        <m:t>≥2</m:t>
                      </m:r>
                    </m:oMath>
                  </m:oMathPara>
                </a14:m>
                <a:endParaRPr lang="en-IN" b="0" dirty="0"/>
              </a:p>
              <a:p>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3</m:t>
                      </m:r>
                      <m:r>
                        <a:rPr lang="en-IN" b="0" i="1" smtClean="0">
                          <a:latin typeface="Cambria Math" panose="02040503050406030204" pitchFamily="18" charset="0"/>
                        </a:rPr>
                        <m:t>𝑥</m:t>
                      </m:r>
                      <m:r>
                        <a:rPr lang="en-IN" b="0" i="1" smtClean="0">
                          <a:latin typeface="Cambria Math" panose="02040503050406030204" pitchFamily="18" charset="0"/>
                        </a:rPr>
                        <m:t>+5</m:t>
                      </m:r>
                      <m:r>
                        <a:rPr lang="en-IN" b="0" i="1" smtClean="0">
                          <a:latin typeface="Cambria Math" panose="02040503050406030204" pitchFamily="18" charset="0"/>
                        </a:rPr>
                        <m:t>𝑦</m:t>
                      </m:r>
                      <m:r>
                        <a:rPr lang="en-IN" b="0" i="1" smtClean="0">
                          <a:latin typeface="Cambria Math" panose="02040503050406030204" pitchFamily="18" charset="0"/>
                        </a:rPr>
                        <m:t>≥10</m:t>
                      </m:r>
                    </m:oMath>
                  </m:oMathPara>
                </a14:m>
                <a:endParaRPr lang="en-IN" dirty="0"/>
              </a:p>
            </p:txBody>
          </p:sp>
        </mc:Choice>
        <mc:Fallback xmlns="">
          <p:sp>
            <p:nvSpPr>
              <p:cNvPr id="5" name="TextBox 4">
                <a:extLst>
                  <a:ext uri="{FF2B5EF4-FFF2-40B4-BE49-F238E27FC236}">
                    <a16:creationId xmlns:a16="http://schemas.microsoft.com/office/drawing/2014/main" id="{20C8D42E-223F-4E60-8107-447783E4D81C}"/>
                  </a:ext>
                </a:extLst>
              </p:cNvPr>
              <p:cNvSpPr txBox="1">
                <a:spLocks noRot="1" noChangeAspect="1" noMove="1" noResize="1" noEditPoints="1" noAdjustHandles="1" noChangeArrowheads="1" noChangeShapeType="1" noTextEdit="1"/>
              </p:cNvSpPr>
              <p:nvPr/>
            </p:nvSpPr>
            <p:spPr>
              <a:xfrm>
                <a:off x="5648630" y="5107861"/>
                <a:ext cx="3215148" cy="923330"/>
              </a:xfrm>
              <a:prstGeom prst="rect">
                <a:avLst/>
              </a:prstGeom>
              <a:blipFill>
                <a:blip r:embed="rId4"/>
                <a:stretch>
                  <a:fillRect l="-1708" t="-3974" b="-463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D95144D-535D-80ED-78B3-BA305C41FE32}"/>
                  </a:ext>
                </a:extLst>
              </p:cNvPr>
              <p:cNvSpPr txBox="1"/>
              <p:nvPr/>
            </p:nvSpPr>
            <p:spPr>
              <a:xfrm>
                <a:off x="9330818" y="4404852"/>
                <a:ext cx="2595712" cy="1200329"/>
              </a:xfrm>
              <a:prstGeom prst="rect">
                <a:avLst/>
              </a:prstGeom>
              <a:noFill/>
            </p:spPr>
            <p:txBody>
              <a:bodyPr wrap="square" rtlCol="0">
                <a:spAutoFit/>
              </a:bodyPr>
              <a:lstStyle/>
              <a:p>
                <a:r>
                  <a:rPr lang="en-IN" dirty="0"/>
                  <a:t>Check if</a:t>
                </a:r>
              </a:p>
              <a:p>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−3</m:t>
                      </m:r>
                      <m:r>
                        <a:rPr lang="en-IN" b="0" i="1" smtClean="0">
                          <a:latin typeface="Cambria Math" panose="02040503050406030204" pitchFamily="18" charset="0"/>
                        </a:rPr>
                        <m:t>𝑦</m:t>
                      </m:r>
                      <m:r>
                        <a:rPr lang="en-IN" b="0" i="1" smtClean="0">
                          <a:latin typeface="Cambria Math" panose="02040503050406030204" pitchFamily="18" charset="0"/>
                        </a:rPr>
                        <m:t>≥8</m:t>
                      </m:r>
                    </m:oMath>
                  </m:oMathPara>
                </a14:m>
                <a:endParaRPr lang="en-IN" b="0" dirty="0"/>
              </a:p>
              <a:p>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3</m:t>
                      </m:r>
                      <m:r>
                        <a:rPr lang="en-IN" b="0" i="1" smtClean="0">
                          <a:latin typeface="Cambria Math" panose="02040503050406030204" pitchFamily="18" charset="0"/>
                        </a:rPr>
                        <m:t>𝑥</m:t>
                      </m:r>
                      <m:r>
                        <a:rPr lang="en-IN" b="0" i="1" smtClean="0">
                          <a:latin typeface="Cambria Math" panose="02040503050406030204" pitchFamily="18" charset="0"/>
                        </a:rPr>
                        <m:t>+5</m:t>
                      </m:r>
                      <m:r>
                        <a:rPr lang="en-IN" b="0" i="1" smtClean="0">
                          <a:latin typeface="Cambria Math" panose="02040503050406030204" pitchFamily="18" charset="0"/>
                        </a:rPr>
                        <m:t>𝑦</m:t>
                      </m:r>
                      <m:r>
                        <a:rPr lang="en-IN" b="0" i="1" smtClean="0">
                          <a:latin typeface="Cambria Math" panose="02040503050406030204" pitchFamily="18" charset="0"/>
                        </a:rPr>
                        <m:t>≥10</m:t>
                      </m:r>
                    </m:oMath>
                  </m:oMathPara>
                </a14:m>
                <a:endParaRPr lang="en-IN" dirty="0"/>
              </a:p>
              <a:p>
                <a:r>
                  <a:rPr lang="en-IN" dirty="0"/>
                  <a:t>has integer solutions.</a:t>
                </a:r>
              </a:p>
            </p:txBody>
          </p:sp>
        </mc:Choice>
        <mc:Fallback xmlns="">
          <p:sp>
            <p:nvSpPr>
              <p:cNvPr id="6" name="TextBox 5">
                <a:extLst>
                  <a:ext uri="{FF2B5EF4-FFF2-40B4-BE49-F238E27FC236}">
                    <a16:creationId xmlns:a16="http://schemas.microsoft.com/office/drawing/2014/main" id="{1D95144D-535D-80ED-78B3-BA305C41FE32}"/>
                  </a:ext>
                </a:extLst>
              </p:cNvPr>
              <p:cNvSpPr txBox="1">
                <a:spLocks noRot="1" noChangeAspect="1" noMove="1" noResize="1" noEditPoints="1" noAdjustHandles="1" noChangeArrowheads="1" noChangeShapeType="1" noTextEdit="1"/>
              </p:cNvSpPr>
              <p:nvPr/>
            </p:nvSpPr>
            <p:spPr>
              <a:xfrm>
                <a:off x="9330818" y="4404852"/>
                <a:ext cx="2595712" cy="1200329"/>
              </a:xfrm>
              <a:prstGeom prst="rect">
                <a:avLst/>
              </a:prstGeom>
              <a:blipFill>
                <a:blip r:embed="rId5"/>
                <a:stretch>
                  <a:fillRect l="-2118" t="-3061" b="-7653"/>
                </a:stretch>
              </a:blipFill>
            </p:spPr>
            <p:txBody>
              <a:bodyPr/>
              <a:lstStyle/>
              <a:p>
                <a:r>
                  <a:rPr lang="en-IN">
                    <a:noFill/>
                  </a:rPr>
                  <a:t> </a:t>
                </a:r>
              </a:p>
            </p:txBody>
          </p:sp>
        </mc:Fallback>
      </mc:AlternateContent>
    </p:spTree>
    <p:extLst>
      <p:ext uri="{BB962C8B-B14F-4D97-AF65-F5344CB8AC3E}">
        <p14:creationId xmlns:p14="http://schemas.microsoft.com/office/powerpoint/2010/main" val="14591042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20ADA-F1CF-C144-B483-F4BB3E426450}"/>
              </a:ext>
            </a:extLst>
          </p:cNvPr>
          <p:cNvSpPr>
            <a:spLocks noGrp="1"/>
          </p:cNvSpPr>
          <p:nvPr>
            <p:ph type="title"/>
          </p:nvPr>
        </p:nvSpPr>
        <p:spPr/>
        <p:txBody>
          <a:bodyPr/>
          <a:lstStyle/>
          <a:p>
            <a:r>
              <a:rPr lang="en-IN" dirty="0"/>
              <a:t>Omega test</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02DE4DE-C209-D8E8-FDF2-F8E94F4A457B}"/>
                  </a:ext>
                </a:extLst>
              </p:cNvPr>
              <p:cNvSpPr txBox="1"/>
              <p:nvPr/>
            </p:nvSpPr>
            <p:spPr>
              <a:xfrm>
                <a:off x="943874" y="1602652"/>
                <a:ext cx="2595712" cy="1200329"/>
              </a:xfrm>
              <a:prstGeom prst="rect">
                <a:avLst/>
              </a:prstGeom>
              <a:noFill/>
            </p:spPr>
            <p:txBody>
              <a:bodyPr wrap="square" rtlCol="0">
                <a:spAutoFit/>
              </a:bodyPr>
              <a:lstStyle/>
              <a:p>
                <a:r>
                  <a:rPr lang="en-IN" dirty="0"/>
                  <a:t>Check</a:t>
                </a:r>
              </a:p>
              <a:p>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−3</m:t>
                      </m:r>
                      <m:r>
                        <a:rPr lang="en-IN" b="0" i="1" smtClean="0">
                          <a:latin typeface="Cambria Math" panose="02040503050406030204" pitchFamily="18" charset="0"/>
                        </a:rPr>
                        <m:t>𝑦</m:t>
                      </m:r>
                      <m:r>
                        <a:rPr lang="en-IN" b="0" i="1" smtClean="0">
                          <a:latin typeface="Cambria Math" panose="02040503050406030204" pitchFamily="18" charset="0"/>
                        </a:rPr>
                        <m:t>≥8</m:t>
                      </m:r>
                    </m:oMath>
                  </m:oMathPara>
                </a14:m>
                <a:endParaRPr lang="en-IN" b="0" dirty="0"/>
              </a:p>
              <a:p>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3</m:t>
                      </m:r>
                      <m:r>
                        <a:rPr lang="en-IN" b="0" i="1" smtClean="0">
                          <a:latin typeface="Cambria Math" panose="02040503050406030204" pitchFamily="18" charset="0"/>
                        </a:rPr>
                        <m:t>𝑥</m:t>
                      </m:r>
                      <m:r>
                        <a:rPr lang="en-IN" b="0" i="1" smtClean="0">
                          <a:latin typeface="Cambria Math" panose="02040503050406030204" pitchFamily="18" charset="0"/>
                        </a:rPr>
                        <m:t>+5</m:t>
                      </m:r>
                      <m:r>
                        <a:rPr lang="en-IN" b="0" i="1" smtClean="0">
                          <a:latin typeface="Cambria Math" panose="02040503050406030204" pitchFamily="18" charset="0"/>
                        </a:rPr>
                        <m:t>𝑦</m:t>
                      </m:r>
                      <m:r>
                        <a:rPr lang="en-IN" b="0" i="1" smtClean="0">
                          <a:latin typeface="Cambria Math" panose="02040503050406030204" pitchFamily="18" charset="0"/>
                        </a:rPr>
                        <m:t>≥10</m:t>
                      </m:r>
                    </m:oMath>
                  </m:oMathPara>
                </a14:m>
                <a:endParaRPr lang="en-IN" dirty="0"/>
              </a:p>
              <a:p>
                <a:r>
                  <a:rPr lang="en-IN" dirty="0"/>
                  <a:t>has integer solutions.</a:t>
                </a:r>
              </a:p>
            </p:txBody>
          </p:sp>
        </mc:Choice>
        <mc:Fallback xmlns="">
          <p:sp>
            <p:nvSpPr>
              <p:cNvPr id="7" name="TextBox 6">
                <a:extLst>
                  <a:ext uri="{FF2B5EF4-FFF2-40B4-BE49-F238E27FC236}">
                    <a16:creationId xmlns:a16="http://schemas.microsoft.com/office/drawing/2014/main" id="{902DE4DE-C209-D8E8-FDF2-F8E94F4A457B}"/>
                  </a:ext>
                </a:extLst>
              </p:cNvPr>
              <p:cNvSpPr txBox="1">
                <a:spLocks noRot="1" noChangeAspect="1" noMove="1" noResize="1" noEditPoints="1" noAdjustHandles="1" noChangeArrowheads="1" noChangeShapeType="1" noTextEdit="1"/>
              </p:cNvSpPr>
              <p:nvPr/>
            </p:nvSpPr>
            <p:spPr>
              <a:xfrm>
                <a:off x="943874" y="1602652"/>
                <a:ext cx="2595712" cy="1200329"/>
              </a:xfrm>
              <a:prstGeom prst="rect">
                <a:avLst/>
              </a:prstGeom>
              <a:blipFill>
                <a:blip r:embed="rId2"/>
                <a:stretch>
                  <a:fillRect l="-2113" t="-3046" b="-710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622589B-C42B-1CC3-B837-3BDF3D08E096}"/>
                  </a:ext>
                </a:extLst>
              </p:cNvPr>
              <p:cNvSpPr txBox="1"/>
              <p:nvPr/>
            </p:nvSpPr>
            <p:spPr>
              <a:xfrm>
                <a:off x="997951" y="3190563"/>
                <a:ext cx="2595712" cy="3380926"/>
              </a:xfrm>
              <a:prstGeom prst="rect">
                <a:avLst/>
              </a:prstGeom>
              <a:noFill/>
            </p:spPr>
            <p:txBody>
              <a:bodyPr wrap="square" rtlCol="0">
                <a:spAutoFit/>
              </a:bodyPr>
              <a:lstStyle/>
              <a:p>
                <a:r>
                  <a:rPr lang="en-IN" dirty="0"/>
                  <a:t>Eliminating x using real shadow:</a:t>
                </a:r>
              </a:p>
              <a:p>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𝑥</m:t>
                      </m:r>
                      <m:r>
                        <a:rPr lang="en-IN" b="0" i="1" smtClean="0">
                          <a:latin typeface="Cambria Math" panose="02040503050406030204" pitchFamily="18" charset="0"/>
                        </a:rPr>
                        <m:t>≤−3</m:t>
                      </m:r>
                      <m:r>
                        <a:rPr lang="en-IN" b="0" i="1" smtClean="0">
                          <a:latin typeface="Cambria Math" panose="02040503050406030204" pitchFamily="18" charset="0"/>
                        </a:rPr>
                        <m:t>𝑦</m:t>
                      </m:r>
                      <m:r>
                        <a:rPr lang="en-IN" b="0" i="1" smtClean="0">
                          <a:latin typeface="Cambria Math" panose="02040503050406030204" pitchFamily="18" charset="0"/>
                        </a:rPr>
                        <m:t>−8</m:t>
                      </m:r>
                    </m:oMath>
                  </m:oMathPara>
                </a14:m>
                <a:endParaRPr lang="en-IN" dirty="0"/>
              </a:p>
              <a:p>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3</m:t>
                      </m:r>
                      <m:r>
                        <a:rPr lang="en-IN" b="0" i="1" smtClean="0">
                          <a:latin typeface="Cambria Math" panose="02040503050406030204" pitchFamily="18" charset="0"/>
                        </a:rPr>
                        <m:t>𝑥</m:t>
                      </m:r>
                      <m:r>
                        <a:rPr lang="en-IN" b="0" i="1" smtClean="0">
                          <a:latin typeface="Cambria Math" panose="02040503050406030204" pitchFamily="18" charset="0"/>
                        </a:rPr>
                        <m:t>≥10−5</m:t>
                      </m:r>
                      <m:r>
                        <a:rPr lang="en-IN" b="0" i="1" smtClean="0">
                          <a:latin typeface="Cambria Math" panose="02040503050406030204" pitchFamily="18" charset="0"/>
                        </a:rPr>
                        <m:t>𝑦</m:t>
                      </m:r>
                    </m:oMath>
                  </m:oMathPara>
                </a14:m>
                <a:endParaRPr lang="en-IN" dirty="0"/>
              </a:p>
              <a:p>
                <a:r>
                  <a:rPr lang="en-IN" dirty="0"/>
                  <a:t>---------------------------</a:t>
                </a:r>
              </a:p>
              <a:p>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3</m:t>
                      </m:r>
                      <m:d>
                        <m:dPr>
                          <m:ctrlPr>
                            <a:rPr lang="en-IN" b="0" i="1" smtClean="0">
                              <a:latin typeface="Cambria Math" panose="02040503050406030204" pitchFamily="18" charset="0"/>
                            </a:rPr>
                          </m:ctrlPr>
                        </m:dPr>
                        <m:e>
                          <m:r>
                            <a:rPr lang="en-IN" b="0" i="1" smtClean="0">
                              <a:latin typeface="Cambria Math" panose="02040503050406030204" pitchFamily="18" charset="0"/>
                            </a:rPr>
                            <m:t>−3</m:t>
                          </m:r>
                          <m:r>
                            <a:rPr lang="en-IN" b="0" i="1" smtClean="0">
                              <a:latin typeface="Cambria Math" panose="02040503050406030204" pitchFamily="18" charset="0"/>
                            </a:rPr>
                            <m:t>𝑦</m:t>
                          </m:r>
                          <m:r>
                            <a:rPr lang="en-IN" b="0" i="1" smtClean="0">
                              <a:latin typeface="Cambria Math" panose="02040503050406030204" pitchFamily="18" charset="0"/>
                            </a:rPr>
                            <m:t>−8</m:t>
                          </m:r>
                        </m:e>
                      </m:d>
                      <m:r>
                        <a:rPr lang="en-IN" b="0" i="1" smtClean="0">
                          <a:latin typeface="Cambria Math" panose="02040503050406030204" pitchFamily="18" charset="0"/>
                        </a:rPr>
                        <m:t>≥10−5</m:t>
                      </m:r>
                      <m:r>
                        <a:rPr lang="en-IN" b="0" i="1" smtClean="0">
                          <a:latin typeface="Cambria Math" panose="02040503050406030204" pitchFamily="18" charset="0"/>
                        </a:rPr>
                        <m:t>𝑦</m:t>
                      </m:r>
                    </m:oMath>
                  </m:oMathPara>
                </a14:m>
                <a:endParaRPr lang="en-IN" b="0" dirty="0"/>
              </a:p>
              <a:p>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𝑦</m:t>
                      </m:r>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17</m:t>
                          </m:r>
                        </m:num>
                        <m:den>
                          <m:r>
                            <a:rPr lang="en-IN" b="0" i="1" smtClean="0">
                              <a:latin typeface="Cambria Math" panose="02040503050406030204" pitchFamily="18" charset="0"/>
                            </a:rPr>
                            <m:t>2</m:t>
                          </m:r>
                        </m:den>
                      </m:f>
                    </m:oMath>
                  </m:oMathPara>
                </a14:m>
                <a:endParaRPr lang="en-IN" dirty="0"/>
              </a:p>
              <a:p>
                <a:endParaRPr lang="en-IN" dirty="0"/>
              </a:p>
              <a:p>
                <a14:m>
                  <m:oMath xmlns:m="http://schemas.openxmlformats.org/officeDocument/2006/math">
                    <m:r>
                      <a:rPr lang="en-IN" b="0" i="1" smtClean="0">
                        <a:latin typeface="Cambria Math" panose="02040503050406030204" pitchFamily="18" charset="0"/>
                      </a:rPr>
                      <m:t>𝑦</m:t>
                    </m:r>
                  </m:oMath>
                </a14:m>
                <a:r>
                  <a:rPr lang="en-IN" dirty="0"/>
                  <a:t> has an integer solution; therefore, x must have a real solution.</a:t>
                </a:r>
              </a:p>
            </p:txBody>
          </p:sp>
        </mc:Choice>
        <mc:Fallback xmlns="">
          <p:sp>
            <p:nvSpPr>
              <p:cNvPr id="8" name="TextBox 7">
                <a:extLst>
                  <a:ext uri="{FF2B5EF4-FFF2-40B4-BE49-F238E27FC236}">
                    <a16:creationId xmlns:a16="http://schemas.microsoft.com/office/drawing/2014/main" id="{F622589B-C42B-1CC3-B837-3BDF3D08E096}"/>
                  </a:ext>
                </a:extLst>
              </p:cNvPr>
              <p:cNvSpPr txBox="1">
                <a:spLocks noRot="1" noChangeAspect="1" noMove="1" noResize="1" noEditPoints="1" noAdjustHandles="1" noChangeArrowheads="1" noChangeShapeType="1" noTextEdit="1"/>
              </p:cNvSpPr>
              <p:nvPr/>
            </p:nvSpPr>
            <p:spPr>
              <a:xfrm>
                <a:off x="997951" y="3190563"/>
                <a:ext cx="2595712" cy="3380926"/>
              </a:xfrm>
              <a:prstGeom prst="rect">
                <a:avLst/>
              </a:prstGeom>
              <a:blipFill>
                <a:blip r:embed="rId3"/>
                <a:stretch>
                  <a:fillRect l="-2113" t="-901" r="-2113" b="-180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F3087A7-9C86-122A-7026-3034BFE2FB35}"/>
                  </a:ext>
                </a:extLst>
              </p:cNvPr>
              <p:cNvSpPr txBox="1"/>
              <p:nvPr/>
            </p:nvSpPr>
            <p:spPr>
              <a:xfrm>
                <a:off x="4748967" y="3205311"/>
                <a:ext cx="3849371" cy="2826928"/>
              </a:xfrm>
              <a:prstGeom prst="rect">
                <a:avLst/>
              </a:prstGeom>
              <a:noFill/>
            </p:spPr>
            <p:txBody>
              <a:bodyPr wrap="square" rtlCol="0">
                <a:spAutoFit/>
              </a:bodyPr>
              <a:lstStyle/>
              <a:p>
                <a:r>
                  <a:rPr lang="en-IN" dirty="0"/>
                  <a:t>Eliminating x using dark shadow:</a:t>
                </a:r>
              </a:p>
              <a:p>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𝑥</m:t>
                      </m:r>
                      <m:r>
                        <a:rPr lang="en-IN" b="0" i="1" smtClean="0">
                          <a:latin typeface="Cambria Math" panose="02040503050406030204" pitchFamily="18" charset="0"/>
                        </a:rPr>
                        <m:t>≤−3</m:t>
                      </m:r>
                      <m:r>
                        <a:rPr lang="en-IN" b="0" i="1" smtClean="0">
                          <a:latin typeface="Cambria Math" panose="02040503050406030204" pitchFamily="18" charset="0"/>
                        </a:rPr>
                        <m:t>𝑦</m:t>
                      </m:r>
                      <m:r>
                        <a:rPr lang="en-IN" b="0" i="1" smtClean="0">
                          <a:latin typeface="Cambria Math" panose="02040503050406030204" pitchFamily="18" charset="0"/>
                        </a:rPr>
                        <m:t>−8</m:t>
                      </m:r>
                    </m:oMath>
                  </m:oMathPara>
                </a14:m>
                <a:endParaRPr lang="en-IN" dirty="0"/>
              </a:p>
              <a:p>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3</m:t>
                      </m:r>
                      <m:r>
                        <a:rPr lang="en-IN" b="0" i="1" smtClean="0">
                          <a:latin typeface="Cambria Math" panose="02040503050406030204" pitchFamily="18" charset="0"/>
                        </a:rPr>
                        <m:t>𝑥</m:t>
                      </m:r>
                      <m:r>
                        <a:rPr lang="en-IN" b="0" i="1" smtClean="0">
                          <a:latin typeface="Cambria Math" panose="02040503050406030204" pitchFamily="18" charset="0"/>
                        </a:rPr>
                        <m:t>≥10−5</m:t>
                      </m:r>
                      <m:r>
                        <a:rPr lang="en-IN" b="0" i="1" smtClean="0">
                          <a:latin typeface="Cambria Math" panose="02040503050406030204" pitchFamily="18" charset="0"/>
                        </a:rPr>
                        <m:t>𝑦</m:t>
                      </m:r>
                    </m:oMath>
                  </m:oMathPara>
                </a14:m>
                <a:endParaRPr lang="en-IN" dirty="0"/>
              </a:p>
              <a:p>
                <a:r>
                  <a:rPr lang="en-IN" dirty="0"/>
                  <a:t>---------------------------</a:t>
                </a:r>
              </a:p>
              <a:p>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3</m:t>
                      </m:r>
                      <m:d>
                        <m:dPr>
                          <m:ctrlPr>
                            <a:rPr lang="en-IN" b="0" i="1" smtClean="0">
                              <a:latin typeface="Cambria Math" panose="02040503050406030204" pitchFamily="18" charset="0"/>
                            </a:rPr>
                          </m:ctrlPr>
                        </m:dPr>
                        <m:e>
                          <m:r>
                            <a:rPr lang="en-IN" b="0" i="1" smtClean="0">
                              <a:latin typeface="Cambria Math" panose="02040503050406030204" pitchFamily="18" charset="0"/>
                            </a:rPr>
                            <m:t>−3</m:t>
                          </m:r>
                          <m:r>
                            <a:rPr lang="en-IN" b="0" i="1" smtClean="0">
                              <a:latin typeface="Cambria Math" panose="02040503050406030204" pitchFamily="18" charset="0"/>
                            </a:rPr>
                            <m:t>𝑦</m:t>
                          </m:r>
                          <m:r>
                            <a:rPr lang="en-IN" b="0" i="1" smtClean="0">
                              <a:latin typeface="Cambria Math" panose="02040503050406030204" pitchFamily="18" charset="0"/>
                            </a:rPr>
                            <m:t>−8</m:t>
                          </m:r>
                        </m:e>
                      </m:d>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10−5</m:t>
                          </m:r>
                          <m:r>
                            <a:rPr lang="en-IN" b="0" i="1" smtClean="0">
                              <a:latin typeface="Cambria Math" panose="02040503050406030204" pitchFamily="18" charset="0"/>
                            </a:rPr>
                            <m:t>𝑦</m:t>
                          </m:r>
                        </m:e>
                      </m:d>
                      <m:r>
                        <a:rPr lang="en-IN" b="0" i="1" smtClean="0">
                          <a:latin typeface="Cambria Math" panose="02040503050406030204" pitchFamily="18" charset="0"/>
                        </a:rPr>
                        <m:t>≥0</m:t>
                      </m:r>
                    </m:oMath>
                  </m:oMathPara>
                </a14:m>
                <a:endParaRPr lang="en-IN" b="0" dirty="0"/>
              </a:p>
              <a:p>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𝑦</m:t>
                      </m:r>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17</m:t>
                          </m:r>
                        </m:num>
                        <m:den>
                          <m:r>
                            <a:rPr lang="en-IN" b="0" i="1" smtClean="0">
                              <a:latin typeface="Cambria Math" panose="02040503050406030204" pitchFamily="18" charset="0"/>
                            </a:rPr>
                            <m:t>2</m:t>
                          </m:r>
                        </m:den>
                      </m:f>
                    </m:oMath>
                  </m:oMathPara>
                </a14:m>
                <a:endParaRPr lang="en-IN" dirty="0"/>
              </a:p>
              <a:p>
                <a:endParaRPr lang="en-IN" dirty="0"/>
              </a:p>
              <a:p>
                <a14:m>
                  <m:oMath xmlns:m="http://schemas.openxmlformats.org/officeDocument/2006/math">
                    <m:r>
                      <a:rPr lang="en-IN" b="0" i="1" smtClean="0">
                        <a:latin typeface="Cambria Math" panose="02040503050406030204" pitchFamily="18" charset="0"/>
                      </a:rPr>
                      <m:t>𝑦</m:t>
                    </m:r>
                  </m:oMath>
                </a14:m>
                <a:r>
                  <a:rPr lang="en-IN" dirty="0"/>
                  <a:t> has an integer solution; therefore, x must have an integer solution.</a:t>
                </a:r>
              </a:p>
            </p:txBody>
          </p:sp>
        </mc:Choice>
        <mc:Fallback xmlns="">
          <p:sp>
            <p:nvSpPr>
              <p:cNvPr id="10" name="TextBox 9">
                <a:extLst>
                  <a:ext uri="{FF2B5EF4-FFF2-40B4-BE49-F238E27FC236}">
                    <a16:creationId xmlns:a16="http://schemas.microsoft.com/office/drawing/2014/main" id="{1F3087A7-9C86-122A-7026-3034BFE2FB35}"/>
                  </a:ext>
                </a:extLst>
              </p:cNvPr>
              <p:cNvSpPr txBox="1">
                <a:spLocks noRot="1" noChangeAspect="1" noMove="1" noResize="1" noEditPoints="1" noAdjustHandles="1" noChangeArrowheads="1" noChangeShapeType="1" noTextEdit="1"/>
              </p:cNvSpPr>
              <p:nvPr/>
            </p:nvSpPr>
            <p:spPr>
              <a:xfrm>
                <a:off x="4748967" y="3205311"/>
                <a:ext cx="3849371" cy="2826928"/>
              </a:xfrm>
              <a:prstGeom prst="rect">
                <a:avLst/>
              </a:prstGeom>
              <a:blipFill>
                <a:blip r:embed="rId4"/>
                <a:stretch>
                  <a:fillRect l="-1268" t="-1293" b="-237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F06CBF6-61E1-C942-79EE-A0BD7DE01114}"/>
                  </a:ext>
                </a:extLst>
              </p:cNvPr>
              <p:cNvSpPr txBox="1"/>
              <p:nvPr/>
            </p:nvSpPr>
            <p:spPr>
              <a:xfrm>
                <a:off x="8824457" y="3701844"/>
                <a:ext cx="2595712" cy="2308324"/>
              </a:xfrm>
              <a:prstGeom prst="rect">
                <a:avLst/>
              </a:prstGeom>
              <a:noFill/>
            </p:spPr>
            <p:txBody>
              <a:bodyPr wrap="square" rtlCol="0">
                <a:spAutoFit/>
              </a:bodyPr>
              <a:lstStyle/>
              <a:p>
                <a:r>
                  <a:rPr lang="en-IN" dirty="0"/>
                  <a:t>Therefore,</a:t>
                </a:r>
              </a:p>
              <a:p>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−3</m:t>
                      </m:r>
                      <m:r>
                        <a:rPr lang="en-IN" b="0" i="1" smtClean="0">
                          <a:latin typeface="Cambria Math" panose="02040503050406030204" pitchFamily="18" charset="0"/>
                        </a:rPr>
                        <m:t>𝑦</m:t>
                      </m:r>
                      <m:r>
                        <a:rPr lang="en-IN" b="0" i="1" smtClean="0">
                          <a:latin typeface="Cambria Math" panose="02040503050406030204" pitchFamily="18" charset="0"/>
                        </a:rPr>
                        <m:t>≥8</m:t>
                      </m:r>
                    </m:oMath>
                  </m:oMathPara>
                </a14:m>
                <a:endParaRPr lang="en-IN" b="0" dirty="0"/>
              </a:p>
              <a:p>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3</m:t>
                      </m:r>
                      <m:r>
                        <a:rPr lang="en-IN" b="0" i="1" smtClean="0">
                          <a:latin typeface="Cambria Math" panose="02040503050406030204" pitchFamily="18" charset="0"/>
                        </a:rPr>
                        <m:t>𝑥</m:t>
                      </m:r>
                      <m:r>
                        <a:rPr lang="en-IN" b="0" i="1" smtClean="0">
                          <a:latin typeface="Cambria Math" panose="02040503050406030204" pitchFamily="18" charset="0"/>
                        </a:rPr>
                        <m:t>+5</m:t>
                      </m:r>
                      <m:r>
                        <a:rPr lang="en-IN" b="0" i="1" smtClean="0">
                          <a:latin typeface="Cambria Math" panose="02040503050406030204" pitchFamily="18" charset="0"/>
                        </a:rPr>
                        <m:t>𝑦</m:t>
                      </m:r>
                      <m:r>
                        <a:rPr lang="en-IN" b="0" i="1" smtClean="0">
                          <a:latin typeface="Cambria Math" panose="02040503050406030204" pitchFamily="18" charset="0"/>
                        </a:rPr>
                        <m:t>≥10</m:t>
                      </m:r>
                    </m:oMath>
                  </m:oMathPara>
                </a14:m>
                <a:endParaRPr lang="en-IN" dirty="0"/>
              </a:p>
              <a:p>
                <a:r>
                  <a:rPr lang="en-IN" dirty="0"/>
                  <a:t>has integer solutions.</a:t>
                </a:r>
              </a:p>
              <a:p>
                <a:endParaRPr lang="en-IN" dirty="0"/>
              </a:p>
              <a:p>
                <a:r>
                  <a:rPr lang="en-IN" dirty="0"/>
                  <a:t>One solution is:</a:t>
                </a:r>
              </a:p>
              <a:p>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𝑦</m:t>
                      </m:r>
                      <m:r>
                        <a:rPr lang="en-IN" b="0" i="1" smtClean="0">
                          <a:latin typeface="Cambria Math" panose="02040503050406030204" pitchFamily="18" charset="0"/>
                        </a:rPr>
                        <m:t>=−9</m:t>
                      </m:r>
                    </m:oMath>
                  </m:oMathPara>
                </a14:m>
                <a:endParaRPr lang="en-IN" b="0" dirty="0"/>
              </a:p>
              <a:p>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𝑥</m:t>
                      </m:r>
                      <m:r>
                        <a:rPr lang="en-IN" b="0" i="1" smtClean="0">
                          <a:latin typeface="Cambria Math" panose="02040503050406030204" pitchFamily="18" charset="0"/>
                        </a:rPr>
                        <m:t>=19</m:t>
                      </m:r>
                    </m:oMath>
                  </m:oMathPara>
                </a14:m>
                <a:endParaRPr lang="en-IN" dirty="0"/>
              </a:p>
            </p:txBody>
          </p:sp>
        </mc:Choice>
        <mc:Fallback xmlns="">
          <p:sp>
            <p:nvSpPr>
              <p:cNvPr id="11" name="TextBox 10">
                <a:extLst>
                  <a:ext uri="{FF2B5EF4-FFF2-40B4-BE49-F238E27FC236}">
                    <a16:creationId xmlns:a16="http://schemas.microsoft.com/office/drawing/2014/main" id="{8F06CBF6-61E1-C942-79EE-A0BD7DE01114}"/>
                  </a:ext>
                </a:extLst>
              </p:cNvPr>
              <p:cNvSpPr txBox="1">
                <a:spLocks noRot="1" noChangeAspect="1" noMove="1" noResize="1" noEditPoints="1" noAdjustHandles="1" noChangeArrowheads="1" noChangeShapeType="1" noTextEdit="1"/>
              </p:cNvSpPr>
              <p:nvPr/>
            </p:nvSpPr>
            <p:spPr>
              <a:xfrm>
                <a:off x="8824457" y="3701844"/>
                <a:ext cx="2595712" cy="2308324"/>
              </a:xfrm>
              <a:prstGeom prst="rect">
                <a:avLst/>
              </a:prstGeom>
              <a:blipFill>
                <a:blip r:embed="rId5"/>
                <a:stretch>
                  <a:fillRect l="-2118" t="-1319"/>
                </a:stretch>
              </a:blipFill>
            </p:spPr>
            <p:txBody>
              <a:bodyPr/>
              <a:lstStyle/>
              <a:p>
                <a:r>
                  <a:rPr lang="en-IN">
                    <a:noFill/>
                  </a:rPr>
                  <a:t> </a:t>
                </a:r>
              </a:p>
            </p:txBody>
          </p:sp>
        </mc:Fallback>
      </mc:AlternateContent>
    </p:spTree>
    <p:extLst>
      <p:ext uri="{BB962C8B-B14F-4D97-AF65-F5344CB8AC3E}">
        <p14:creationId xmlns:p14="http://schemas.microsoft.com/office/powerpoint/2010/main" val="42394654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9F75B-941C-1F3B-BF78-AC7DA56B901E}"/>
              </a:ext>
            </a:extLst>
          </p:cNvPr>
          <p:cNvSpPr>
            <a:spLocks noGrp="1"/>
          </p:cNvSpPr>
          <p:nvPr>
            <p:ph type="title"/>
          </p:nvPr>
        </p:nvSpPr>
        <p:spPr/>
        <p:txBody>
          <a:bodyPr/>
          <a:lstStyle/>
          <a:p>
            <a:r>
              <a:rPr lang="en-IN" dirty="0"/>
              <a:t>Omega test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AB352C7-EFF1-9607-0CEE-82954C921223}"/>
                  </a:ext>
                </a:extLst>
              </p:cNvPr>
              <p:cNvSpPr>
                <a:spLocks noGrp="1"/>
              </p:cNvSpPr>
              <p:nvPr>
                <p:ph idx="1"/>
              </p:nvPr>
            </p:nvSpPr>
            <p:spPr/>
            <p:txBody>
              <a:bodyPr>
                <a:normAutofit/>
              </a:bodyPr>
              <a:lstStyle/>
              <a:p>
                <a:pPr marL="0" indent="0">
                  <a:buNone/>
                </a:pPr>
                <a14:m>
                  <m:oMath xmlns:m="http://schemas.openxmlformats.org/officeDocument/2006/math">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−2</m:t>
                    </m:r>
                    <m:r>
                      <a:rPr lang="en-IN" b="0" i="1" smtClean="0">
                        <a:latin typeface="Cambria Math" panose="02040503050406030204" pitchFamily="18" charset="0"/>
                      </a:rPr>
                      <m:t>𝑧</m:t>
                    </m:r>
                    <m:r>
                      <a:rPr lang="en-IN" b="0" i="1" smtClean="0">
                        <a:latin typeface="Cambria Math" panose="02040503050406030204" pitchFamily="18" charset="0"/>
                      </a:rPr>
                      <m:t>≥2</m:t>
                    </m:r>
                  </m:oMath>
                </a14:m>
                <a:r>
                  <a:rPr lang="en-IN" b="0" dirty="0"/>
                  <a:t>                - (</a:t>
                </a:r>
                <a:r>
                  <a:rPr lang="en-IN" b="0" dirty="0" err="1"/>
                  <a:t>i</a:t>
                </a:r>
                <a:r>
                  <a:rPr lang="en-IN" b="0" dirty="0"/>
                  <a:t>)</a:t>
                </a:r>
              </a:p>
              <a:p>
                <a:pPr marL="0" indent="0">
                  <a:buNone/>
                </a:pPr>
                <a14:m>
                  <m:oMath xmlns:m="http://schemas.openxmlformats.org/officeDocument/2006/math">
                    <m:r>
                      <a:rPr lang="en-IN" b="0" i="1" smtClean="0">
                        <a:latin typeface="Cambria Math" panose="02040503050406030204" pitchFamily="18" charset="0"/>
                      </a:rPr>
                      <m:t>−2</m:t>
                    </m:r>
                    <m:r>
                      <a:rPr lang="en-IN" b="0" i="1" smtClean="0">
                        <a:latin typeface="Cambria Math" panose="02040503050406030204" pitchFamily="18" charset="0"/>
                      </a:rPr>
                      <m:t>𝑥</m:t>
                    </m:r>
                    <m:r>
                      <a:rPr lang="en-IN" b="0" i="1" smtClean="0">
                        <a:latin typeface="Cambria Math" panose="02040503050406030204" pitchFamily="18" charset="0"/>
                      </a:rPr>
                      <m:t> −3</m:t>
                    </m:r>
                    <m:r>
                      <a:rPr lang="en-IN" b="0" i="1" smtClean="0">
                        <a:latin typeface="Cambria Math" panose="02040503050406030204" pitchFamily="18" charset="0"/>
                      </a:rPr>
                      <m:t>𝑦</m:t>
                    </m:r>
                    <m:r>
                      <a:rPr lang="en-IN" b="0" i="1" smtClean="0">
                        <a:latin typeface="Cambria Math" panose="02040503050406030204" pitchFamily="18" charset="0"/>
                      </a:rPr>
                      <m:t>+3</m:t>
                    </m:r>
                    <m:r>
                      <a:rPr lang="en-IN" b="0" i="1" smtClean="0">
                        <a:latin typeface="Cambria Math" panose="02040503050406030204" pitchFamily="18" charset="0"/>
                      </a:rPr>
                      <m:t>𝑧</m:t>
                    </m:r>
                    <m:r>
                      <a:rPr lang="en-IN" b="0" i="1" smtClean="0">
                        <a:latin typeface="Cambria Math" panose="02040503050406030204" pitchFamily="18" charset="0"/>
                      </a:rPr>
                      <m:t>≥0</m:t>
                    </m:r>
                  </m:oMath>
                </a14:m>
                <a:r>
                  <a:rPr lang="en-IN" b="0" dirty="0"/>
                  <a:t>       - (ii)</a:t>
                </a:r>
              </a:p>
              <a:p>
                <a:pPr marL="0" indent="0">
                  <a:buNone/>
                </a:pPr>
                <a14:m>
                  <m:oMath xmlns:m="http://schemas.openxmlformats.org/officeDocument/2006/math">
                    <m:r>
                      <a:rPr lang="en-IN" b="0" i="1" smtClean="0">
                        <a:latin typeface="Cambria Math" panose="02040503050406030204" pitchFamily="18" charset="0"/>
                      </a:rPr>
                      <m:t>𝑦</m:t>
                    </m:r>
                    <m:r>
                      <a:rPr lang="en-IN" b="0" i="1" smtClean="0">
                        <a:latin typeface="Cambria Math" panose="02040503050406030204" pitchFamily="18" charset="0"/>
                      </a:rPr>
                      <m:t>+3</m:t>
                    </m:r>
                    <m:r>
                      <a:rPr lang="en-IN" b="0" i="1" smtClean="0">
                        <a:latin typeface="Cambria Math" panose="02040503050406030204" pitchFamily="18" charset="0"/>
                      </a:rPr>
                      <m:t>𝑧</m:t>
                    </m:r>
                    <m:r>
                      <a:rPr lang="en-IN" b="0" i="1" smtClean="0">
                        <a:latin typeface="Cambria Math" panose="02040503050406030204" pitchFamily="18" charset="0"/>
                      </a:rPr>
                      <m:t>≥1</m:t>
                    </m:r>
                  </m:oMath>
                </a14:m>
                <a:r>
                  <a:rPr lang="en-IN" dirty="0"/>
                  <a:t>                       - (iii)</a:t>
                </a:r>
              </a:p>
              <a:p>
                <a:pPr marL="0" indent="0">
                  <a:buNone/>
                </a:pPr>
                <a:endParaRPr lang="en-IN" dirty="0"/>
              </a:p>
              <a:p>
                <a:pPr marL="0" indent="0">
                  <a:buNone/>
                </a:pPr>
                <a:r>
                  <a:rPr lang="en-IN" dirty="0"/>
                  <a:t>Eliminating z using dark shadow:</a:t>
                </a:r>
              </a:p>
              <a:p>
                <a:pPr marL="0" indent="0">
                  <a:buNone/>
                </a:pPr>
                <a14:m>
                  <m:oMath xmlns:m="http://schemas.openxmlformats.org/officeDocument/2006/math">
                    <m:r>
                      <a:rPr lang="en-IN" b="0" i="1" smtClean="0">
                        <a:latin typeface="Cambria Math" panose="02040503050406030204" pitchFamily="18" charset="0"/>
                      </a:rPr>
                      <m:t>2</m:t>
                    </m:r>
                    <m:r>
                      <a:rPr lang="en-IN" b="0" i="1" smtClean="0">
                        <a:latin typeface="Cambria Math" panose="02040503050406030204" pitchFamily="18" charset="0"/>
                      </a:rPr>
                      <m:t>𝑧</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−2</m:t>
                    </m:r>
                  </m:oMath>
                </a14:m>
                <a:r>
                  <a:rPr lang="en-IN" b="0" dirty="0"/>
                  <a:t>           -(1)</a:t>
                </a:r>
              </a:p>
              <a:p>
                <a:pPr marL="0" indent="0">
                  <a:buNone/>
                </a:pPr>
                <a14:m>
                  <m:oMath xmlns:m="http://schemas.openxmlformats.org/officeDocument/2006/math">
                    <m:r>
                      <a:rPr lang="en-IN" b="0" i="1" smtClean="0">
                        <a:latin typeface="Cambria Math" panose="02040503050406030204" pitchFamily="18" charset="0"/>
                      </a:rPr>
                      <m:t>3</m:t>
                    </m:r>
                    <m:r>
                      <a:rPr lang="en-IN" b="0" i="1" smtClean="0">
                        <a:latin typeface="Cambria Math" panose="02040503050406030204" pitchFamily="18" charset="0"/>
                      </a:rPr>
                      <m:t>𝑧</m:t>
                    </m:r>
                    <m:r>
                      <a:rPr lang="en-IN" b="0" i="1" smtClean="0">
                        <a:latin typeface="Cambria Math" panose="02040503050406030204" pitchFamily="18" charset="0"/>
                      </a:rPr>
                      <m:t>≥2</m:t>
                    </m:r>
                    <m:r>
                      <a:rPr lang="en-IN" b="0" i="1" smtClean="0">
                        <a:latin typeface="Cambria Math" panose="02040503050406030204" pitchFamily="18" charset="0"/>
                      </a:rPr>
                      <m:t>𝑥</m:t>
                    </m:r>
                    <m:r>
                      <a:rPr lang="en-IN" b="0" i="1" smtClean="0">
                        <a:latin typeface="Cambria Math" panose="02040503050406030204" pitchFamily="18" charset="0"/>
                      </a:rPr>
                      <m:t>+3</m:t>
                    </m:r>
                    <m:r>
                      <a:rPr lang="en-IN" b="0" i="1" smtClean="0">
                        <a:latin typeface="Cambria Math" panose="02040503050406030204" pitchFamily="18" charset="0"/>
                      </a:rPr>
                      <m:t>𝑦</m:t>
                    </m:r>
                  </m:oMath>
                </a14:m>
                <a:r>
                  <a:rPr lang="en-IN" b="0" dirty="0"/>
                  <a:t>             -(2)</a:t>
                </a:r>
              </a:p>
              <a:p>
                <a:pPr marL="0" indent="0">
                  <a:buNone/>
                </a:pPr>
                <a14:m>
                  <m:oMath xmlns:m="http://schemas.openxmlformats.org/officeDocument/2006/math">
                    <m:r>
                      <a:rPr lang="en-IN" b="0" i="1" smtClean="0">
                        <a:latin typeface="Cambria Math" panose="02040503050406030204" pitchFamily="18" charset="0"/>
                      </a:rPr>
                      <m:t>3</m:t>
                    </m:r>
                    <m:r>
                      <a:rPr lang="en-IN" b="0" i="1" smtClean="0">
                        <a:latin typeface="Cambria Math" panose="02040503050406030204" pitchFamily="18" charset="0"/>
                      </a:rPr>
                      <m:t>𝑧</m:t>
                    </m:r>
                    <m:r>
                      <a:rPr lang="en-IN" b="0" i="1" smtClean="0">
                        <a:latin typeface="Cambria Math" panose="02040503050406030204" pitchFamily="18" charset="0"/>
                      </a:rPr>
                      <m:t>≥1−</m:t>
                    </m:r>
                    <m:r>
                      <a:rPr lang="en-IN" b="0" i="1" smtClean="0">
                        <a:latin typeface="Cambria Math" panose="02040503050406030204" pitchFamily="18" charset="0"/>
                      </a:rPr>
                      <m:t>𝑦</m:t>
                    </m:r>
                  </m:oMath>
                </a14:m>
                <a:r>
                  <a:rPr lang="en-IN" dirty="0"/>
                  <a:t>                  -(3)</a:t>
                </a:r>
              </a:p>
            </p:txBody>
          </p:sp>
        </mc:Choice>
        <mc:Fallback xmlns="">
          <p:sp>
            <p:nvSpPr>
              <p:cNvPr id="3" name="Content Placeholder 2">
                <a:extLst>
                  <a:ext uri="{FF2B5EF4-FFF2-40B4-BE49-F238E27FC236}">
                    <a16:creationId xmlns:a16="http://schemas.microsoft.com/office/drawing/2014/main" id="{EAB352C7-EFF1-9607-0CEE-82954C921223}"/>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23A7D49-6CBD-AFA1-795B-C7F40A576D6D}"/>
                  </a:ext>
                </a:extLst>
              </p:cNvPr>
              <p:cNvSpPr txBox="1"/>
              <p:nvPr/>
            </p:nvSpPr>
            <p:spPr>
              <a:xfrm>
                <a:off x="5683042" y="4109884"/>
                <a:ext cx="3293813" cy="923330"/>
              </a:xfrm>
              <a:prstGeom prst="rect">
                <a:avLst/>
              </a:prstGeom>
              <a:noFill/>
            </p:spPr>
            <p:txBody>
              <a:bodyPr wrap="square" rtlCol="0">
                <a:spAutoFit/>
              </a:bodyPr>
              <a:lstStyle/>
              <a:p>
                <a:r>
                  <a:rPr lang="en-IN" dirty="0"/>
                  <a:t>Using 1 and 2</a:t>
                </a:r>
              </a:p>
              <a:p>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3</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−2</m:t>
                          </m:r>
                        </m:e>
                      </m:d>
                      <m:r>
                        <a:rPr lang="en-IN" b="0" i="1" smtClean="0">
                          <a:latin typeface="Cambria Math" panose="02040503050406030204" pitchFamily="18" charset="0"/>
                        </a:rPr>
                        <m:t>−2</m:t>
                      </m:r>
                      <m:d>
                        <m:dPr>
                          <m:ctrlPr>
                            <a:rPr lang="en-IN" b="0" i="1" smtClean="0">
                              <a:latin typeface="Cambria Math" panose="02040503050406030204" pitchFamily="18" charset="0"/>
                            </a:rPr>
                          </m:ctrlPr>
                        </m:dPr>
                        <m:e>
                          <m:r>
                            <a:rPr lang="en-IN" b="0" i="1" smtClean="0">
                              <a:latin typeface="Cambria Math" panose="02040503050406030204" pitchFamily="18" charset="0"/>
                            </a:rPr>
                            <m:t>2</m:t>
                          </m:r>
                          <m:r>
                            <a:rPr lang="en-IN" b="0" i="1" smtClean="0">
                              <a:latin typeface="Cambria Math" panose="02040503050406030204" pitchFamily="18" charset="0"/>
                            </a:rPr>
                            <m:t>𝑥</m:t>
                          </m:r>
                          <m:r>
                            <a:rPr lang="en-IN" b="0" i="1" smtClean="0">
                              <a:latin typeface="Cambria Math" panose="02040503050406030204" pitchFamily="18" charset="0"/>
                            </a:rPr>
                            <m:t>+3</m:t>
                          </m:r>
                          <m:r>
                            <a:rPr lang="en-IN" b="0" i="1" smtClean="0">
                              <a:latin typeface="Cambria Math" panose="02040503050406030204" pitchFamily="18" charset="0"/>
                            </a:rPr>
                            <m:t>𝑦</m:t>
                          </m:r>
                        </m:e>
                      </m:d>
                      <m:r>
                        <a:rPr lang="en-IN" b="0" i="1" smtClean="0">
                          <a:latin typeface="Cambria Math" panose="02040503050406030204" pitchFamily="18" charset="0"/>
                        </a:rPr>
                        <m:t>≥2</m:t>
                      </m:r>
                    </m:oMath>
                  </m:oMathPara>
                </a14:m>
                <a:endParaRPr lang="en-IN" b="0" dirty="0"/>
              </a:p>
              <a:p>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 −3</m:t>
                      </m:r>
                      <m:r>
                        <a:rPr lang="en-IN" b="0" i="1" smtClean="0">
                          <a:latin typeface="Cambria Math" panose="02040503050406030204" pitchFamily="18" charset="0"/>
                        </a:rPr>
                        <m:t>𝑦</m:t>
                      </m:r>
                      <m:r>
                        <a:rPr lang="en-IN" b="0" i="1" smtClean="0">
                          <a:latin typeface="Cambria Math" panose="02040503050406030204" pitchFamily="18" charset="0"/>
                        </a:rPr>
                        <m:t>≥8</m:t>
                      </m:r>
                    </m:oMath>
                  </m:oMathPara>
                </a14:m>
                <a:endParaRPr lang="en-IN" dirty="0"/>
              </a:p>
            </p:txBody>
          </p:sp>
        </mc:Choice>
        <mc:Fallback xmlns="">
          <p:sp>
            <p:nvSpPr>
              <p:cNvPr id="4" name="TextBox 3">
                <a:extLst>
                  <a:ext uri="{FF2B5EF4-FFF2-40B4-BE49-F238E27FC236}">
                    <a16:creationId xmlns:a16="http://schemas.microsoft.com/office/drawing/2014/main" id="{323A7D49-6CBD-AFA1-795B-C7F40A576D6D}"/>
                  </a:ext>
                </a:extLst>
              </p:cNvPr>
              <p:cNvSpPr txBox="1">
                <a:spLocks noRot="1" noChangeAspect="1" noMove="1" noResize="1" noEditPoints="1" noAdjustHandles="1" noChangeArrowheads="1" noChangeShapeType="1" noTextEdit="1"/>
              </p:cNvSpPr>
              <p:nvPr/>
            </p:nvSpPr>
            <p:spPr>
              <a:xfrm>
                <a:off x="5683042" y="4109884"/>
                <a:ext cx="3293813" cy="923330"/>
              </a:xfrm>
              <a:prstGeom prst="rect">
                <a:avLst/>
              </a:prstGeom>
              <a:blipFill>
                <a:blip r:embed="rId3"/>
                <a:stretch>
                  <a:fillRect l="-1479" t="-3289" b="-394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0C8D42E-223F-4E60-8107-447783E4D81C}"/>
                  </a:ext>
                </a:extLst>
              </p:cNvPr>
              <p:cNvSpPr txBox="1"/>
              <p:nvPr/>
            </p:nvSpPr>
            <p:spPr>
              <a:xfrm>
                <a:off x="5648630" y="5107861"/>
                <a:ext cx="3215148" cy="923330"/>
              </a:xfrm>
              <a:prstGeom prst="rect">
                <a:avLst/>
              </a:prstGeom>
              <a:noFill/>
            </p:spPr>
            <p:txBody>
              <a:bodyPr wrap="square" rtlCol="0">
                <a:spAutoFit/>
              </a:bodyPr>
              <a:lstStyle/>
              <a:p>
                <a:r>
                  <a:rPr lang="en-IN" dirty="0"/>
                  <a:t>Using 1 and 3</a:t>
                </a:r>
              </a:p>
              <a:p>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3</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−2</m:t>
                          </m:r>
                        </m:e>
                      </m:d>
                      <m:r>
                        <a:rPr lang="en-IN" b="0" i="1" smtClean="0">
                          <a:latin typeface="Cambria Math" panose="02040503050406030204" pitchFamily="18" charset="0"/>
                        </a:rPr>
                        <m:t>−2</m:t>
                      </m:r>
                      <m:d>
                        <m:dPr>
                          <m:ctrlPr>
                            <a:rPr lang="en-IN" b="0" i="1" smtClean="0">
                              <a:latin typeface="Cambria Math" panose="02040503050406030204" pitchFamily="18" charset="0"/>
                            </a:rPr>
                          </m:ctrlPr>
                        </m:dPr>
                        <m:e>
                          <m:r>
                            <a:rPr lang="en-IN" b="0" i="1" smtClean="0">
                              <a:latin typeface="Cambria Math" panose="02040503050406030204" pitchFamily="18" charset="0"/>
                            </a:rPr>
                            <m:t>1−</m:t>
                          </m:r>
                          <m:r>
                            <a:rPr lang="en-IN" b="0" i="1" smtClean="0">
                              <a:latin typeface="Cambria Math" panose="02040503050406030204" pitchFamily="18" charset="0"/>
                            </a:rPr>
                            <m:t>𝑦</m:t>
                          </m:r>
                        </m:e>
                      </m:d>
                      <m:r>
                        <a:rPr lang="en-IN" b="0" i="0" smtClean="0">
                          <a:latin typeface="Cambria Math" panose="02040503050406030204" pitchFamily="18" charset="0"/>
                        </a:rPr>
                        <m:t>≥2</m:t>
                      </m:r>
                    </m:oMath>
                  </m:oMathPara>
                </a14:m>
                <a:endParaRPr lang="en-IN" b="0" dirty="0"/>
              </a:p>
              <a:p>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3</m:t>
                      </m:r>
                      <m:r>
                        <a:rPr lang="en-IN" b="0" i="1" smtClean="0">
                          <a:latin typeface="Cambria Math" panose="02040503050406030204" pitchFamily="18" charset="0"/>
                        </a:rPr>
                        <m:t>𝑥</m:t>
                      </m:r>
                      <m:r>
                        <a:rPr lang="en-IN" b="0" i="1" smtClean="0">
                          <a:latin typeface="Cambria Math" panose="02040503050406030204" pitchFamily="18" charset="0"/>
                        </a:rPr>
                        <m:t>+5</m:t>
                      </m:r>
                      <m:r>
                        <a:rPr lang="en-IN" b="0" i="1" smtClean="0">
                          <a:latin typeface="Cambria Math" panose="02040503050406030204" pitchFamily="18" charset="0"/>
                        </a:rPr>
                        <m:t>𝑦</m:t>
                      </m:r>
                      <m:r>
                        <a:rPr lang="en-IN" b="0" i="1" smtClean="0">
                          <a:latin typeface="Cambria Math" panose="02040503050406030204" pitchFamily="18" charset="0"/>
                        </a:rPr>
                        <m:t>≥10</m:t>
                      </m:r>
                    </m:oMath>
                  </m:oMathPara>
                </a14:m>
                <a:endParaRPr lang="en-IN" dirty="0"/>
              </a:p>
            </p:txBody>
          </p:sp>
        </mc:Choice>
        <mc:Fallback xmlns="">
          <p:sp>
            <p:nvSpPr>
              <p:cNvPr id="5" name="TextBox 4">
                <a:extLst>
                  <a:ext uri="{FF2B5EF4-FFF2-40B4-BE49-F238E27FC236}">
                    <a16:creationId xmlns:a16="http://schemas.microsoft.com/office/drawing/2014/main" id="{20C8D42E-223F-4E60-8107-447783E4D81C}"/>
                  </a:ext>
                </a:extLst>
              </p:cNvPr>
              <p:cNvSpPr txBox="1">
                <a:spLocks noRot="1" noChangeAspect="1" noMove="1" noResize="1" noEditPoints="1" noAdjustHandles="1" noChangeArrowheads="1" noChangeShapeType="1" noTextEdit="1"/>
              </p:cNvSpPr>
              <p:nvPr/>
            </p:nvSpPr>
            <p:spPr>
              <a:xfrm>
                <a:off x="5648630" y="5107861"/>
                <a:ext cx="3215148" cy="923330"/>
              </a:xfrm>
              <a:prstGeom prst="rect">
                <a:avLst/>
              </a:prstGeom>
              <a:blipFill>
                <a:blip r:embed="rId4"/>
                <a:stretch>
                  <a:fillRect l="-1708" t="-3974" b="-463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D95144D-535D-80ED-78B3-BA305C41FE32}"/>
                  </a:ext>
                </a:extLst>
              </p:cNvPr>
              <p:cNvSpPr txBox="1"/>
              <p:nvPr/>
            </p:nvSpPr>
            <p:spPr>
              <a:xfrm>
                <a:off x="9330818" y="3706760"/>
                <a:ext cx="2595712" cy="2585323"/>
              </a:xfrm>
              <a:prstGeom prst="rect">
                <a:avLst/>
              </a:prstGeom>
              <a:noFill/>
            </p:spPr>
            <p:txBody>
              <a:bodyPr wrap="square" rtlCol="0">
                <a:spAutoFit/>
              </a:bodyPr>
              <a:lstStyle/>
              <a:p>
                <a:r>
                  <a:rPr lang="en-IN" dirty="0"/>
                  <a:t>Because,</a:t>
                </a:r>
              </a:p>
              <a:p>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−3</m:t>
                      </m:r>
                      <m:r>
                        <a:rPr lang="en-IN" b="0" i="1" smtClean="0">
                          <a:latin typeface="Cambria Math" panose="02040503050406030204" pitchFamily="18" charset="0"/>
                        </a:rPr>
                        <m:t>𝑦</m:t>
                      </m:r>
                      <m:r>
                        <a:rPr lang="en-IN" b="0" i="1" smtClean="0">
                          <a:latin typeface="Cambria Math" panose="02040503050406030204" pitchFamily="18" charset="0"/>
                        </a:rPr>
                        <m:t>≥8</m:t>
                      </m:r>
                    </m:oMath>
                  </m:oMathPara>
                </a14:m>
                <a:endParaRPr lang="en-IN" b="0" dirty="0"/>
              </a:p>
              <a:p>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3</m:t>
                      </m:r>
                      <m:r>
                        <a:rPr lang="en-IN" b="0" i="1" smtClean="0">
                          <a:latin typeface="Cambria Math" panose="02040503050406030204" pitchFamily="18" charset="0"/>
                        </a:rPr>
                        <m:t>𝑥</m:t>
                      </m:r>
                      <m:r>
                        <a:rPr lang="en-IN" b="0" i="1" smtClean="0">
                          <a:latin typeface="Cambria Math" panose="02040503050406030204" pitchFamily="18" charset="0"/>
                        </a:rPr>
                        <m:t>+5</m:t>
                      </m:r>
                      <m:r>
                        <a:rPr lang="en-IN" b="0" i="1" smtClean="0">
                          <a:latin typeface="Cambria Math" panose="02040503050406030204" pitchFamily="18" charset="0"/>
                        </a:rPr>
                        <m:t>𝑦</m:t>
                      </m:r>
                      <m:r>
                        <a:rPr lang="en-IN" b="0" i="1" smtClean="0">
                          <a:latin typeface="Cambria Math" panose="02040503050406030204" pitchFamily="18" charset="0"/>
                        </a:rPr>
                        <m:t>≥10</m:t>
                      </m:r>
                    </m:oMath>
                  </m:oMathPara>
                </a14:m>
                <a:endParaRPr lang="en-IN" dirty="0"/>
              </a:p>
              <a:p>
                <a:r>
                  <a:rPr lang="en-IN" dirty="0"/>
                  <a:t>has integer solutions; therefore, the original constraints have integer solutions.</a:t>
                </a:r>
              </a:p>
              <a:p>
                <a:r>
                  <a:rPr lang="en-IN" dirty="0"/>
                  <a:t>One solution is:</a:t>
                </a:r>
              </a:p>
              <a:p>
                <a14:m>
                  <m:oMath xmlns:m="http://schemas.openxmlformats.org/officeDocument/2006/math">
                    <m:r>
                      <a:rPr lang="en-IN" b="0" i="1" smtClean="0">
                        <a:latin typeface="Cambria Math" panose="02040503050406030204" pitchFamily="18" charset="0"/>
                      </a:rPr>
                      <m:t>𝑥</m:t>
                    </m:r>
                    <m:r>
                      <a:rPr lang="en-IN" b="0" i="1" smtClean="0">
                        <a:latin typeface="Cambria Math" panose="02040503050406030204" pitchFamily="18" charset="0"/>
                      </a:rPr>
                      <m:t>=19, </m:t>
                    </m:r>
                    <m:r>
                      <a:rPr lang="en-IN" b="0" i="1" smtClean="0">
                        <a:latin typeface="Cambria Math" panose="02040503050406030204" pitchFamily="18" charset="0"/>
                      </a:rPr>
                      <m:t>𝑦</m:t>
                    </m:r>
                    <m:r>
                      <a:rPr lang="en-IN" b="0" i="1" smtClean="0">
                        <a:latin typeface="Cambria Math" panose="02040503050406030204" pitchFamily="18" charset="0"/>
                      </a:rPr>
                      <m:t>=−9,</m:t>
                    </m:r>
                    <m:r>
                      <a:rPr lang="en-IN" b="0" i="1" smtClean="0">
                        <a:latin typeface="Cambria Math" panose="02040503050406030204" pitchFamily="18" charset="0"/>
                      </a:rPr>
                      <m:t>𝑧</m:t>
                    </m:r>
                    <m:r>
                      <a:rPr lang="en-IN" b="0" i="1" smtClean="0">
                        <a:latin typeface="Cambria Math" panose="02040503050406030204" pitchFamily="18" charset="0"/>
                      </a:rPr>
                      <m:t>=4</m:t>
                    </m:r>
                  </m:oMath>
                </a14:m>
                <a:r>
                  <a:rPr lang="en-IN" dirty="0"/>
                  <a:t> </a:t>
                </a:r>
              </a:p>
            </p:txBody>
          </p:sp>
        </mc:Choice>
        <mc:Fallback xmlns="">
          <p:sp>
            <p:nvSpPr>
              <p:cNvPr id="6" name="TextBox 5">
                <a:extLst>
                  <a:ext uri="{FF2B5EF4-FFF2-40B4-BE49-F238E27FC236}">
                    <a16:creationId xmlns:a16="http://schemas.microsoft.com/office/drawing/2014/main" id="{1D95144D-535D-80ED-78B3-BA305C41FE32}"/>
                  </a:ext>
                </a:extLst>
              </p:cNvPr>
              <p:cNvSpPr txBox="1">
                <a:spLocks noRot="1" noChangeAspect="1" noMove="1" noResize="1" noEditPoints="1" noAdjustHandles="1" noChangeArrowheads="1" noChangeShapeType="1" noTextEdit="1"/>
              </p:cNvSpPr>
              <p:nvPr/>
            </p:nvSpPr>
            <p:spPr>
              <a:xfrm>
                <a:off x="9330818" y="3706760"/>
                <a:ext cx="2595712" cy="2585323"/>
              </a:xfrm>
              <a:prstGeom prst="rect">
                <a:avLst/>
              </a:prstGeom>
              <a:blipFill>
                <a:blip r:embed="rId5"/>
                <a:stretch>
                  <a:fillRect l="-2118" t="-1179" b="-236"/>
                </a:stretch>
              </a:blipFill>
            </p:spPr>
            <p:txBody>
              <a:bodyPr/>
              <a:lstStyle/>
              <a:p>
                <a:r>
                  <a:rPr lang="en-IN">
                    <a:noFill/>
                  </a:rPr>
                  <a:t> </a:t>
                </a:r>
              </a:p>
            </p:txBody>
          </p:sp>
        </mc:Fallback>
      </mc:AlternateContent>
    </p:spTree>
    <p:extLst>
      <p:ext uri="{BB962C8B-B14F-4D97-AF65-F5344CB8AC3E}">
        <p14:creationId xmlns:p14="http://schemas.microsoft.com/office/powerpoint/2010/main" val="1457904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FE633-6AA7-2EBB-5878-FF0224D4224A}"/>
              </a:ext>
            </a:extLst>
          </p:cNvPr>
          <p:cNvSpPr>
            <a:spLocks noGrp="1"/>
          </p:cNvSpPr>
          <p:nvPr>
            <p:ph type="title"/>
          </p:nvPr>
        </p:nvSpPr>
        <p:spPr/>
        <p:txBody>
          <a:bodyPr/>
          <a:lstStyle/>
          <a:p>
            <a:r>
              <a:rPr lang="en-IN" dirty="0"/>
              <a:t>Omega test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7BF7CB6-8520-DA63-68D0-AA7E1BAEE4E8}"/>
                  </a:ext>
                </a:extLst>
              </p:cNvPr>
              <p:cNvSpPr>
                <a:spLocks noGrp="1"/>
              </p:cNvSpPr>
              <p:nvPr>
                <p:ph idx="1"/>
              </p:nvPr>
            </p:nvSpPr>
            <p:spPr/>
            <p:txBody>
              <a:bodyPr>
                <a:normAutofit lnSpcReduction="10000"/>
              </a:bodyPr>
              <a:lstStyle/>
              <a:p>
                <a:r>
                  <a:rPr lang="en-IN" dirty="0"/>
                  <a:t>In this example, we could find the integer solution in the dark shadow region</a:t>
                </a:r>
              </a:p>
              <a:p>
                <a:endParaRPr lang="en-IN" dirty="0"/>
              </a:p>
              <a:p>
                <a:r>
                  <a:rPr lang="en-IN" dirty="0"/>
                  <a:t>However, if there is no dark shadow solution, then we need to test all possible </a:t>
                </a:r>
                <a14:m>
                  <m:oMath xmlns:m="http://schemas.openxmlformats.org/officeDocument/2006/math">
                    <m:r>
                      <a:rPr lang="en-IN" b="0" i="1" smtClean="0">
                        <a:latin typeface="Cambria Math" panose="02040503050406030204" pitchFamily="18" charset="0"/>
                      </a:rPr>
                      <m:t>𝑏𝑧</m:t>
                    </m:r>
                  </m:oMath>
                </a14:m>
                <a:r>
                  <a:rPr lang="en-IN" dirty="0"/>
                  <a:t>’s in the range </a:t>
                </a:r>
                <a14:m>
                  <m:oMath xmlns:m="http://schemas.openxmlformats.org/officeDocument/2006/math">
                    <m:r>
                      <a:rPr lang="en-IN" b="0" i="1" smtClean="0">
                        <a:latin typeface="Cambria Math" panose="02040503050406030204" pitchFamily="18" charset="0"/>
                      </a:rPr>
                      <m:t>𝛽</m:t>
                    </m:r>
                    <m:r>
                      <a:rPr lang="en-IN" b="0" i="0" smtClean="0">
                        <a:latin typeface="Cambria Math" panose="02040503050406030204" pitchFamily="18" charset="0"/>
                      </a:rPr>
                      <m:t>≤</m:t>
                    </m:r>
                    <m:r>
                      <a:rPr lang="en-IN" b="0" i="1" smtClean="0">
                        <a:latin typeface="Cambria Math" panose="02040503050406030204" pitchFamily="18" charset="0"/>
                      </a:rPr>
                      <m:t>𝑏𝑧</m:t>
                    </m:r>
                    <m:r>
                      <a:rPr lang="en-IN" b="0" i="1" smtClean="0">
                        <a:latin typeface="Cambria Math" panose="02040503050406030204" pitchFamily="18" charset="0"/>
                      </a:rPr>
                      <m:t>≤</m:t>
                    </m:r>
                    <m:r>
                      <a:rPr lang="en-IN" b="0" i="1" smtClean="0">
                        <a:latin typeface="Cambria Math" panose="02040503050406030204" pitchFamily="18" charset="0"/>
                      </a:rPr>
                      <m:t>𝛽</m:t>
                    </m:r>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𝑐𝑏</m:t>
                        </m:r>
                        <m:r>
                          <a:rPr lang="en-IN" b="0" i="1" smtClean="0">
                            <a:latin typeface="Cambria Math" panose="02040503050406030204" pitchFamily="18" charset="0"/>
                          </a:rPr>
                          <m:t>−</m:t>
                        </m:r>
                        <m:r>
                          <a:rPr lang="en-IN" b="0" i="1" smtClean="0">
                            <a:latin typeface="Cambria Math" panose="02040503050406030204" pitchFamily="18" charset="0"/>
                          </a:rPr>
                          <m:t>𝑐</m:t>
                        </m:r>
                        <m:r>
                          <a:rPr lang="en-IN" b="0" i="1" smtClean="0">
                            <a:latin typeface="Cambria Math" panose="02040503050406030204" pitchFamily="18" charset="0"/>
                          </a:rPr>
                          <m:t>−</m:t>
                        </m:r>
                        <m:r>
                          <a:rPr lang="en-IN" b="0" i="1" smtClean="0">
                            <a:latin typeface="Cambria Math" panose="02040503050406030204" pitchFamily="18" charset="0"/>
                          </a:rPr>
                          <m:t>𝑏</m:t>
                        </m:r>
                      </m:num>
                      <m:den>
                        <m:r>
                          <a:rPr lang="en-IN" b="0" i="1" smtClean="0">
                            <a:latin typeface="Cambria Math" panose="02040503050406030204" pitchFamily="18" charset="0"/>
                          </a:rPr>
                          <m:t>𝑐</m:t>
                        </m:r>
                      </m:den>
                    </m:f>
                    <m:r>
                      <a:rPr lang="en-IN" b="0" i="1" smtClean="0">
                        <a:latin typeface="Cambria Math" panose="02040503050406030204" pitchFamily="18" charset="0"/>
                      </a:rPr>
                      <m:t> </m:t>
                    </m:r>
                  </m:oMath>
                </a14:m>
                <a:endParaRPr lang="en-IN" b="0" dirty="0"/>
              </a:p>
              <a:p>
                <a:endParaRPr lang="en-IN" dirty="0"/>
              </a:p>
              <a:p>
                <a:r>
                  <a:rPr lang="en-IN" dirty="0"/>
                  <a:t>After adding constraints say, </a:t>
                </a:r>
                <a14:m>
                  <m:oMath xmlns:m="http://schemas.openxmlformats.org/officeDocument/2006/math">
                    <m:r>
                      <a:rPr lang="en-IN" b="0" i="1" smtClean="0">
                        <a:latin typeface="Cambria Math" panose="02040503050406030204" pitchFamily="18" charset="0"/>
                      </a:rPr>
                      <m:t>𝑏𝑧</m:t>
                    </m:r>
                  </m:oMath>
                </a14:m>
                <a:r>
                  <a:rPr lang="en-IN" dirty="0"/>
                  <a:t> =</a:t>
                </a:r>
                <a14:m>
                  <m:oMath xmlns:m="http://schemas.openxmlformats.org/officeDocument/2006/math">
                    <m:r>
                      <a:rPr lang="en-IN" b="0" i="0" smtClean="0">
                        <a:latin typeface="Cambria Math" panose="02040503050406030204" pitchFamily="18" charset="0"/>
                      </a:rPr>
                      <m:t> </m:t>
                    </m:r>
                    <m:r>
                      <a:rPr lang="en-IN" b="0" i="1" smtClean="0">
                        <a:latin typeface="Cambria Math" panose="02040503050406030204" pitchFamily="18" charset="0"/>
                      </a:rPr>
                      <m:t>𝛽</m:t>
                    </m:r>
                    <m:r>
                      <a:rPr lang="en-IN" b="0" i="1" smtClean="0">
                        <a:latin typeface="Cambria Math" panose="02040503050406030204" pitchFamily="18" charset="0"/>
                      </a:rPr>
                      <m:t>+</m:t>
                    </m:r>
                    <m:r>
                      <a:rPr lang="en-IN" b="0" i="1" smtClean="0">
                        <a:latin typeface="Cambria Math" panose="02040503050406030204" pitchFamily="18" charset="0"/>
                      </a:rPr>
                      <m:t>𝑖</m:t>
                    </m:r>
                  </m:oMath>
                </a14:m>
                <a:r>
                  <a:rPr lang="en-IN" dirty="0"/>
                  <a:t>, we need to check if </a:t>
                </a:r>
                <a14:m>
                  <m:oMath xmlns:m="http://schemas.openxmlformats.org/officeDocument/2006/math">
                    <m:f>
                      <m:fPr>
                        <m:ctrlPr>
                          <a:rPr lang="en-IN" b="0" i="1" smtClean="0">
                            <a:latin typeface="Cambria Math" panose="02040503050406030204" pitchFamily="18" charset="0"/>
                          </a:rPr>
                        </m:ctrlPr>
                      </m:fPr>
                      <m:num>
                        <m:r>
                          <a:rPr lang="en-IN" b="0" i="1" smtClean="0">
                            <a:latin typeface="Cambria Math" panose="02040503050406030204" pitchFamily="18" charset="0"/>
                          </a:rPr>
                          <m:t>𝛽</m:t>
                        </m:r>
                        <m:r>
                          <a:rPr lang="en-IN" b="0" i="1" smtClean="0">
                            <a:latin typeface="Cambria Math" panose="02040503050406030204" pitchFamily="18" charset="0"/>
                          </a:rPr>
                          <m:t>+</m:t>
                        </m:r>
                        <m:r>
                          <a:rPr lang="en-IN" b="0" i="1" smtClean="0">
                            <a:latin typeface="Cambria Math" panose="02040503050406030204" pitchFamily="18" charset="0"/>
                          </a:rPr>
                          <m:t>𝑖</m:t>
                        </m:r>
                      </m:num>
                      <m:den>
                        <m:r>
                          <a:rPr lang="en-IN" b="0" i="1" smtClean="0">
                            <a:latin typeface="Cambria Math" panose="02040503050406030204" pitchFamily="18" charset="0"/>
                          </a:rPr>
                          <m:t>𝑏</m:t>
                        </m:r>
                      </m:den>
                    </m:f>
                  </m:oMath>
                </a14:m>
                <a:r>
                  <a:rPr lang="en-IN" dirty="0"/>
                  <a:t> is an integer. Notice that </a:t>
                </a:r>
                <a14:m>
                  <m:oMath xmlns:m="http://schemas.openxmlformats.org/officeDocument/2006/math">
                    <m:r>
                      <a:rPr lang="en-IN" b="0" i="1" smtClean="0">
                        <a:latin typeface="Cambria Math" panose="02040503050406030204" pitchFamily="18" charset="0"/>
                      </a:rPr>
                      <m:t>𝛽</m:t>
                    </m:r>
                  </m:oMath>
                </a14:m>
                <a:r>
                  <a:rPr lang="en-IN" dirty="0"/>
                  <a:t> may contain both </a:t>
                </a:r>
                <a14:m>
                  <m:oMath xmlns:m="http://schemas.openxmlformats.org/officeDocument/2006/math">
                    <m:r>
                      <a:rPr lang="en-IN" b="0" i="1" smtClean="0">
                        <a:latin typeface="Cambria Math" panose="02040503050406030204" pitchFamily="18" charset="0"/>
                      </a:rPr>
                      <m:t>𝑥</m:t>
                    </m:r>
                  </m:oMath>
                </a14:m>
                <a:r>
                  <a:rPr lang="en-IN" dirty="0"/>
                  <a:t> and </a:t>
                </a:r>
                <a14:m>
                  <m:oMath xmlns:m="http://schemas.openxmlformats.org/officeDocument/2006/math">
                    <m:r>
                      <a:rPr lang="en-IN" b="0" i="1" smtClean="0">
                        <a:latin typeface="Cambria Math" panose="02040503050406030204" pitchFamily="18" charset="0"/>
                      </a:rPr>
                      <m:t>𝑦</m:t>
                    </m:r>
                  </m:oMath>
                </a14:m>
                <a:r>
                  <a:rPr lang="en-IN" dirty="0"/>
                  <a:t> in this example, and testing for all possible integer solutions of </a:t>
                </a:r>
                <a14:m>
                  <m:oMath xmlns:m="http://schemas.openxmlformats.org/officeDocument/2006/math">
                    <m:r>
                      <a:rPr lang="en-IN" b="0" i="1" smtClean="0">
                        <a:latin typeface="Cambria Math" panose="02040503050406030204" pitchFamily="18" charset="0"/>
                      </a:rPr>
                      <m:t>𝑥</m:t>
                    </m:r>
                  </m:oMath>
                </a14:m>
                <a:r>
                  <a:rPr lang="en-IN" dirty="0"/>
                  <a:t> and </a:t>
                </a:r>
                <a14:m>
                  <m:oMath xmlns:m="http://schemas.openxmlformats.org/officeDocument/2006/math">
                    <m:r>
                      <a:rPr lang="en-IN" b="0" i="1" smtClean="0">
                        <a:latin typeface="Cambria Math" panose="02040503050406030204" pitchFamily="18" charset="0"/>
                      </a:rPr>
                      <m:t>𝑦</m:t>
                    </m:r>
                  </m:oMath>
                </a14:m>
                <a:r>
                  <a:rPr lang="en-IN" dirty="0"/>
                  <a:t> may not be feasible</a:t>
                </a:r>
              </a:p>
            </p:txBody>
          </p:sp>
        </mc:Choice>
        <mc:Fallback xmlns="">
          <p:sp>
            <p:nvSpPr>
              <p:cNvPr id="3" name="Content Placeholder 2">
                <a:extLst>
                  <a:ext uri="{FF2B5EF4-FFF2-40B4-BE49-F238E27FC236}">
                    <a16:creationId xmlns:a16="http://schemas.microsoft.com/office/drawing/2014/main" id="{67BF7CB6-8520-DA63-68D0-AA7E1BAEE4E8}"/>
                  </a:ext>
                </a:extLst>
              </p:cNvPr>
              <p:cNvSpPr>
                <a:spLocks noGrp="1" noRot="1" noChangeAspect="1" noMove="1" noResize="1" noEditPoints="1" noAdjustHandles="1" noChangeArrowheads="1" noChangeShapeType="1" noTextEdit="1"/>
              </p:cNvSpPr>
              <p:nvPr>
                <p:ph idx="1"/>
              </p:nvPr>
            </p:nvSpPr>
            <p:spPr>
              <a:blipFill>
                <a:blip r:embed="rId2"/>
                <a:stretch>
                  <a:fillRect l="-1043" t="-3081" r="-1449" b="-3501"/>
                </a:stretch>
              </a:blipFill>
            </p:spPr>
            <p:txBody>
              <a:bodyPr/>
              <a:lstStyle/>
              <a:p>
                <a:r>
                  <a:rPr lang="en-IN">
                    <a:noFill/>
                  </a:rPr>
                  <a:t> </a:t>
                </a:r>
              </a:p>
            </p:txBody>
          </p:sp>
        </mc:Fallback>
      </mc:AlternateContent>
    </p:spTree>
    <p:extLst>
      <p:ext uri="{BB962C8B-B14F-4D97-AF65-F5344CB8AC3E}">
        <p14:creationId xmlns:p14="http://schemas.microsoft.com/office/powerpoint/2010/main" val="1689139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83172-FD67-E23F-FBDE-A9DA81B04603}"/>
              </a:ext>
            </a:extLst>
          </p:cNvPr>
          <p:cNvSpPr>
            <a:spLocks noGrp="1"/>
          </p:cNvSpPr>
          <p:nvPr>
            <p:ph type="title"/>
          </p:nvPr>
        </p:nvSpPr>
        <p:spPr/>
        <p:txBody>
          <a:bodyPr/>
          <a:lstStyle/>
          <a:p>
            <a:r>
              <a:rPr lang="en-IN" dirty="0"/>
              <a:t>Omega test</a:t>
            </a:r>
          </a:p>
        </p:txBody>
      </p:sp>
      <p:sp>
        <p:nvSpPr>
          <p:cNvPr id="3" name="Content Placeholder 2">
            <a:extLst>
              <a:ext uri="{FF2B5EF4-FFF2-40B4-BE49-F238E27FC236}">
                <a16:creationId xmlns:a16="http://schemas.microsoft.com/office/drawing/2014/main" id="{8CC83B8A-6AD1-0551-BD90-66F1A040038B}"/>
              </a:ext>
            </a:extLst>
          </p:cNvPr>
          <p:cNvSpPr>
            <a:spLocks noGrp="1"/>
          </p:cNvSpPr>
          <p:nvPr>
            <p:ph idx="1"/>
          </p:nvPr>
        </p:nvSpPr>
        <p:spPr/>
        <p:txBody>
          <a:bodyPr/>
          <a:lstStyle/>
          <a:p>
            <a:r>
              <a:rPr lang="en-US" dirty="0"/>
              <a:t>To solve this problem, Section 5.5.2 proposes a solution to transform an equality constraint in a way that at least one coefficient is 1 or -1</a:t>
            </a:r>
          </a:p>
          <a:p>
            <a:endParaRPr lang="en-IN" dirty="0"/>
          </a:p>
          <a:p>
            <a:r>
              <a:rPr lang="en-US" dirty="0"/>
              <a:t>In this case, we can eliminate a variable with the unit coefficient from all equations. If the rest of the constraints have integer solutions, then the eliminated variable must have an integer solution </a:t>
            </a:r>
            <a:endParaRPr lang="en-IN" dirty="0"/>
          </a:p>
        </p:txBody>
      </p:sp>
    </p:spTree>
    <p:extLst>
      <p:ext uri="{BB962C8B-B14F-4D97-AF65-F5344CB8AC3E}">
        <p14:creationId xmlns:p14="http://schemas.microsoft.com/office/powerpoint/2010/main" val="3442970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E4168-C11F-A5B0-C38B-EC142FE25991}"/>
              </a:ext>
            </a:extLst>
          </p:cNvPr>
          <p:cNvSpPr>
            <a:spLocks noGrp="1"/>
          </p:cNvSpPr>
          <p:nvPr>
            <p:ph type="title"/>
          </p:nvPr>
        </p:nvSpPr>
        <p:spPr/>
        <p:txBody>
          <a:bodyPr/>
          <a:lstStyle/>
          <a:p>
            <a:r>
              <a:rPr lang="en-IN" dirty="0"/>
              <a:t>Today’s topics</a:t>
            </a:r>
          </a:p>
        </p:txBody>
      </p:sp>
      <p:sp>
        <p:nvSpPr>
          <p:cNvPr id="3" name="Content Placeholder 2">
            <a:extLst>
              <a:ext uri="{FF2B5EF4-FFF2-40B4-BE49-F238E27FC236}">
                <a16:creationId xmlns:a16="http://schemas.microsoft.com/office/drawing/2014/main" id="{64474334-D998-8768-6F8A-C5AA0FD75632}"/>
              </a:ext>
            </a:extLst>
          </p:cNvPr>
          <p:cNvSpPr>
            <a:spLocks noGrp="1"/>
          </p:cNvSpPr>
          <p:nvPr>
            <p:ph idx="1"/>
          </p:nvPr>
        </p:nvSpPr>
        <p:spPr/>
        <p:txBody>
          <a:bodyPr/>
          <a:lstStyle/>
          <a:p>
            <a:r>
              <a:rPr lang="en-IN" dirty="0"/>
              <a:t>The Omega Test</a:t>
            </a:r>
          </a:p>
          <a:p>
            <a:r>
              <a:rPr lang="en-IN" dirty="0"/>
              <a:t>Difference Logic</a:t>
            </a:r>
          </a:p>
        </p:txBody>
      </p:sp>
    </p:spTree>
    <p:extLst>
      <p:ext uri="{BB962C8B-B14F-4D97-AF65-F5344CB8AC3E}">
        <p14:creationId xmlns:p14="http://schemas.microsoft.com/office/powerpoint/2010/main" val="9022827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2126F-D444-EEA7-43A8-DBB289D7367D}"/>
              </a:ext>
            </a:extLst>
          </p:cNvPr>
          <p:cNvSpPr>
            <a:spLocks noGrp="1"/>
          </p:cNvSpPr>
          <p:nvPr>
            <p:ph type="title"/>
          </p:nvPr>
        </p:nvSpPr>
        <p:spPr/>
        <p:txBody>
          <a:bodyPr/>
          <a:lstStyle/>
          <a:p>
            <a:r>
              <a:rPr lang="en-IN" dirty="0"/>
              <a:t>Difference logic</a:t>
            </a:r>
          </a:p>
        </p:txBody>
      </p:sp>
      <p:sp>
        <p:nvSpPr>
          <p:cNvPr id="3" name="Text Placeholder 2">
            <a:extLst>
              <a:ext uri="{FF2B5EF4-FFF2-40B4-BE49-F238E27FC236}">
                <a16:creationId xmlns:a16="http://schemas.microsoft.com/office/drawing/2014/main" id="{68AE4292-E485-78F2-CD39-36BFB8F09FCF}"/>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7493750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52C95-FF03-98B5-7D4E-33E8384CBA4D}"/>
              </a:ext>
            </a:extLst>
          </p:cNvPr>
          <p:cNvSpPr>
            <a:spLocks noGrp="1"/>
          </p:cNvSpPr>
          <p:nvPr>
            <p:ph type="title"/>
          </p:nvPr>
        </p:nvSpPr>
        <p:spPr/>
        <p:txBody>
          <a:bodyPr/>
          <a:lstStyle/>
          <a:p>
            <a:r>
              <a:rPr lang="en-IN" dirty="0"/>
              <a:t>Syntax</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F2B5246-438B-884D-4703-070065864DD5}"/>
                  </a:ext>
                </a:extLst>
              </p:cNvPr>
              <p:cNvSpPr>
                <a:spLocks noGrp="1"/>
              </p:cNvSpPr>
              <p:nvPr>
                <p:ph idx="1"/>
              </p:nvPr>
            </p:nvSpPr>
            <p:spPr/>
            <p:txBody>
              <a:bodyPr/>
              <a:lstStyle/>
              <a:p>
                <a:pPr marL="0" indent="0" algn="r">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𝑓𝑜𝑟𝑚𝑢𝑙𝑎</m:t>
                      </m:r>
                      <m:r>
                        <a:rPr lang="en-IN" b="0" i="1" smtClean="0">
                          <a:latin typeface="Cambria Math" panose="02040503050406030204" pitchFamily="18" charset="0"/>
                        </a:rPr>
                        <m:t> :</m:t>
                      </m:r>
                      <m:r>
                        <a:rPr lang="en-IN" b="0" i="1" smtClean="0">
                          <a:latin typeface="Cambria Math" panose="02040503050406030204" pitchFamily="18" charset="0"/>
                        </a:rPr>
                        <m:t>𝑓𝑜𝑟𝑚𝑢𝑙𝑎</m:t>
                      </m:r>
                      <m:r>
                        <a:rPr lang="en-IN" b="0" i="1" smtClean="0">
                          <a:latin typeface="Cambria Math" panose="02040503050406030204" pitchFamily="18" charset="0"/>
                        </a:rPr>
                        <m:t>∧</m:t>
                      </m:r>
                      <m:r>
                        <a:rPr lang="en-IN" b="0" i="1" smtClean="0">
                          <a:latin typeface="Cambria Math" panose="02040503050406030204" pitchFamily="18" charset="0"/>
                        </a:rPr>
                        <m:t>𝑓𝑜𝑟𝑚𝑢𝑙𝑎</m:t>
                      </m:r>
                      <m:r>
                        <a:rPr lang="en-IN" b="0" i="1" smtClean="0">
                          <a:latin typeface="Cambria Math" panose="02040503050406030204" pitchFamily="18" charset="0"/>
                        </a:rPr>
                        <m:t> | </m:t>
                      </m:r>
                      <m:r>
                        <a:rPr lang="en-IN" b="0" i="1" smtClean="0">
                          <a:latin typeface="Cambria Math" panose="02040503050406030204" pitchFamily="18" charset="0"/>
                        </a:rPr>
                        <m:t>𝑎𝑡𝑜𝑚</m:t>
                      </m:r>
                    </m:oMath>
                  </m:oMathPara>
                </a14:m>
                <a:endParaRPr lang="en-IN" b="0" dirty="0"/>
              </a:p>
              <a:p>
                <a:pPr marL="0" indent="0" algn="r">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𝑎𝑡𝑜𝑚</m:t>
                      </m:r>
                      <m:r>
                        <a:rPr lang="en-IN" b="0" i="1" smtClean="0">
                          <a:latin typeface="Cambria Math" panose="02040503050406030204" pitchFamily="18" charset="0"/>
                        </a:rPr>
                        <m:t> :</m:t>
                      </m:r>
                      <m:r>
                        <a:rPr lang="en-IN" b="0" i="1" smtClean="0">
                          <a:latin typeface="Cambria Math" panose="02040503050406030204" pitchFamily="18" charset="0"/>
                        </a:rPr>
                        <m:t>𝑖𝑑𝑒𝑛𝑡𝑖𝑓𝑖𝑒𝑟</m:t>
                      </m:r>
                      <m:r>
                        <a:rPr lang="en-IN" b="0" i="1" smtClean="0">
                          <a:latin typeface="Cambria Math" panose="02040503050406030204" pitchFamily="18" charset="0"/>
                        </a:rPr>
                        <m:t> −</m:t>
                      </m:r>
                      <m:r>
                        <a:rPr lang="en-IN" b="0" i="1" smtClean="0">
                          <a:latin typeface="Cambria Math" panose="02040503050406030204" pitchFamily="18" charset="0"/>
                        </a:rPr>
                        <m:t>𝑖𝑑𝑒𝑛𝑡𝑖𝑓𝑖𝑒𝑟</m:t>
                      </m:r>
                      <m:r>
                        <a:rPr lang="en-IN" b="0" i="1" smtClean="0">
                          <a:latin typeface="Cambria Math" panose="02040503050406030204" pitchFamily="18" charset="0"/>
                        </a:rPr>
                        <m:t> </m:t>
                      </m:r>
                      <m:r>
                        <a:rPr lang="en-IN" b="0" i="1" smtClean="0">
                          <a:latin typeface="Cambria Math" panose="02040503050406030204" pitchFamily="18" charset="0"/>
                        </a:rPr>
                        <m:t>𝑜𝑝</m:t>
                      </m:r>
                      <m:r>
                        <a:rPr lang="en-IN" b="0" i="1" smtClean="0">
                          <a:latin typeface="Cambria Math" panose="02040503050406030204" pitchFamily="18" charset="0"/>
                        </a:rPr>
                        <m:t> </m:t>
                      </m:r>
                      <m:r>
                        <a:rPr lang="en-IN" b="0" i="1" smtClean="0">
                          <a:latin typeface="Cambria Math" panose="02040503050406030204" pitchFamily="18" charset="0"/>
                        </a:rPr>
                        <m:t>𝑐𝑜𝑛𝑠𝑡𝑎𝑛𝑡</m:t>
                      </m:r>
                    </m:oMath>
                  </m:oMathPara>
                </a14:m>
                <a:endParaRPr lang="en-IN" b="0" dirty="0"/>
              </a:p>
              <a:p>
                <a:pPr marL="0" indent="0" algn="r">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𝑜𝑝</m:t>
                      </m:r>
                      <m:r>
                        <a:rPr lang="en-IN" b="0" i="1" smtClean="0">
                          <a:latin typeface="Cambria Math" panose="02040503050406030204" pitchFamily="18" charset="0"/>
                        </a:rPr>
                        <m:t> : ≤|&lt;</m:t>
                      </m:r>
                    </m:oMath>
                  </m:oMathPara>
                </a14:m>
                <a:endParaRPr lang="en-IN" dirty="0"/>
              </a:p>
              <a:p>
                <a:pPr marL="0" indent="0" algn="r">
                  <a:buNone/>
                </a:pPr>
                <a:endParaRPr lang="en-IN" dirty="0"/>
              </a:p>
              <a:p>
                <a:pPr marL="0" indent="0">
                  <a:buNone/>
                </a:pPr>
                <a:r>
                  <a:rPr lang="en-IN" dirty="0"/>
                  <a:t>Valid formula: </a:t>
                </a:r>
              </a:p>
              <a:p>
                <a:pPr lvl="1"/>
                <a14:m>
                  <m:oMath xmlns:m="http://schemas.openxmlformats.org/officeDocument/2006/math">
                    <m:r>
                      <a:rPr lang="en-IN" b="0" i="1" smtClean="0">
                        <a:latin typeface="Cambria Math" panose="02040503050406030204" pitchFamily="18" charset="0"/>
                      </a:rPr>
                      <m:t>𝑥</m:t>
                    </m:r>
                    <m:r>
                      <a:rPr lang="en-IN" b="0" i="1" smtClean="0">
                        <a:latin typeface="Cambria Math" panose="02040503050406030204" pitchFamily="18" charset="0"/>
                      </a:rPr>
                      <m:t> −</m:t>
                    </m:r>
                    <m:r>
                      <a:rPr lang="en-IN" b="0" i="1" smtClean="0">
                        <a:latin typeface="Cambria Math" panose="02040503050406030204" pitchFamily="18" charset="0"/>
                      </a:rPr>
                      <m:t>𝑦</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𝑐</m:t>
                        </m:r>
                      </m:e>
                      <m:sub>
                        <m:r>
                          <a:rPr lang="en-IN" b="0" i="1" smtClean="0">
                            <a:latin typeface="Cambria Math" panose="02040503050406030204" pitchFamily="18" charset="0"/>
                          </a:rPr>
                          <m:t>1</m:t>
                        </m:r>
                      </m:sub>
                    </m:sSub>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𝑧</m:t>
                    </m:r>
                    <m:r>
                      <a:rPr lang="en-IN" b="0" i="1" smtClean="0">
                        <a:latin typeface="Cambria Math" panose="02040503050406030204" pitchFamily="18" charset="0"/>
                      </a:rPr>
                      <m:t>&lt;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𝑐</m:t>
                        </m:r>
                      </m:e>
                      <m:sub>
                        <m:r>
                          <a:rPr lang="en-IN" b="0" i="1" smtClean="0">
                            <a:latin typeface="Cambria Math" panose="02040503050406030204" pitchFamily="18" charset="0"/>
                          </a:rPr>
                          <m:t>2</m:t>
                        </m:r>
                      </m:sub>
                    </m:sSub>
                    <m:r>
                      <a:rPr lang="en-IN" b="0" i="1" smtClean="0">
                        <a:latin typeface="Cambria Math" panose="02040503050406030204" pitchFamily="18" charset="0"/>
                      </a:rPr>
                      <m:t>∧</m:t>
                    </m:r>
                    <m:r>
                      <a:rPr lang="en-IN" b="0" i="1" smtClean="0">
                        <a:latin typeface="Cambria Math" panose="02040503050406030204" pitchFamily="18" charset="0"/>
                      </a:rPr>
                      <m:t>𝑧</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&lt;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𝑐</m:t>
                        </m:r>
                      </m:e>
                      <m:sub>
                        <m:r>
                          <a:rPr lang="en-IN" b="0" i="1" smtClean="0">
                            <a:latin typeface="Cambria Math" panose="02040503050406030204" pitchFamily="18" charset="0"/>
                          </a:rPr>
                          <m:t>3</m:t>
                        </m:r>
                      </m:sub>
                    </m:sSub>
                  </m:oMath>
                </a14:m>
                <a:endParaRPr lang="en-IN" dirty="0"/>
              </a:p>
              <a:p>
                <a:pPr marL="0" indent="0">
                  <a:buNone/>
                </a:pPr>
                <a:r>
                  <a:rPr lang="en-IN" dirty="0"/>
                  <a:t>Invalid formula:</a:t>
                </a:r>
              </a:p>
              <a:p>
                <a:pPr lvl="1"/>
                <a14:m>
                  <m:oMath xmlns:m="http://schemas.openxmlformats.org/officeDocument/2006/math">
                    <m:r>
                      <a:rPr lang="en-IN" b="0" i="1" smtClean="0">
                        <a:latin typeface="Cambria Math" panose="02040503050406030204" pitchFamily="18" charset="0"/>
                      </a:rPr>
                      <m:t>2</m:t>
                    </m:r>
                    <m:r>
                      <a:rPr lang="en-IN" b="0" i="1" smtClean="0">
                        <a:latin typeface="Cambria Math" panose="02040503050406030204" pitchFamily="18" charset="0"/>
                      </a:rPr>
                      <m:t>𝑥</m:t>
                    </m:r>
                    <m:r>
                      <a:rPr lang="en-IN" b="0" i="1" smtClean="0">
                        <a:latin typeface="Cambria Math" panose="02040503050406030204" pitchFamily="18" charset="0"/>
                      </a:rPr>
                      <m:t> −</m:t>
                    </m:r>
                    <m:r>
                      <a:rPr lang="en-IN" b="0" i="1" smtClean="0">
                        <a:latin typeface="Cambria Math" panose="02040503050406030204" pitchFamily="18" charset="0"/>
                      </a:rPr>
                      <m:t>𝑦</m:t>
                    </m:r>
                    <m:r>
                      <a:rPr lang="en-IN" b="0" i="1" smtClean="0">
                        <a:latin typeface="Cambria Math" panose="02040503050406030204" pitchFamily="18" charset="0"/>
                      </a:rPr>
                      <m:t>&lt;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𝑐</m:t>
                        </m:r>
                      </m:e>
                      <m:sub>
                        <m:r>
                          <a:rPr lang="en-IN" b="0" i="1" smtClean="0">
                            <a:latin typeface="Cambria Math" panose="02040503050406030204" pitchFamily="18" charset="0"/>
                          </a:rPr>
                          <m:t>1</m:t>
                        </m:r>
                      </m:sub>
                    </m:sSub>
                  </m:oMath>
                </a14:m>
                <a:endParaRPr lang="en-IN" dirty="0"/>
              </a:p>
              <a:p>
                <a:pPr lvl="1"/>
                <a14:m>
                  <m:oMath xmlns:m="http://schemas.openxmlformats.org/officeDocument/2006/math">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&gt;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𝑐</m:t>
                        </m:r>
                      </m:e>
                      <m:sub>
                        <m:r>
                          <a:rPr lang="en-IN" b="0" i="1" smtClean="0">
                            <a:latin typeface="Cambria Math" panose="02040503050406030204" pitchFamily="18" charset="0"/>
                          </a:rPr>
                          <m:t>2</m:t>
                        </m:r>
                      </m:sub>
                    </m:sSub>
                  </m:oMath>
                </a14:m>
                <a:endParaRPr lang="en-IN" b="0" dirty="0"/>
              </a:p>
              <a:p>
                <a:pPr lvl="1"/>
                <a14:m>
                  <m:oMath xmlns:m="http://schemas.openxmlformats.org/officeDocument/2006/math">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𝑐</m:t>
                        </m:r>
                      </m:e>
                      <m:sub>
                        <m:r>
                          <a:rPr lang="en-IN" b="0" i="1" smtClean="0">
                            <a:latin typeface="Cambria Math" panose="02040503050406030204" pitchFamily="18" charset="0"/>
                          </a:rPr>
                          <m:t>2</m:t>
                        </m:r>
                      </m:sub>
                    </m:sSub>
                  </m:oMath>
                </a14:m>
                <a:endParaRPr lang="en-IN" dirty="0"/>
              </a:p>
              <a:p>
                <a:pPr marL="0" indent="0" algn="r">
                  <a:buNone/>
                </a:pPr>
                <a:endParaRPr lang="en-IN" dirty="0"/>
              </a:p>
              <a:p>
                <a:pPr marL="0" indent="0" algn="r">
                  <a:buNone/>
                </a:pPr>
                <a:endParaRPr lang="en-IN" dirty="0"/>
              </a:p>
            </p:txBody>
          </p:sp>
        </mc:Choice>
        <mc:Fallback xmlns="">
          <p:sp>
            <p:nvSpPr>
              <p:cNvPr id="3" name="Content Placeholder 2">
                <a:extLst>
                  <a:ext uri="{FF2B5EF4-FFF2-40B4-BE49-F238E27FC236}">
                    <a16:creationId xmlns:a16="http://schemas.microsoft.com/office/drawing/2014/main" id="{6F2B5246-438B-884D-4703-070065864DD5}"/>
                  </a:ext>
                </a:extLst>
              </p:cNvPr>
              <p:cNvSpPr>
                <a:spLocks noGrp="1" noRot="1" noChangeAspect="1" noMove="1" noResize="1" noEditPoints="1" noAdjustHandles="1" noChangeArrowheads="1" noChangeShapeType="1" noTextEdit="1"/>
              </p:cNvSpPr>
              <p:nvPr>
                <p:ph idx="1"/>
              </p:nvPr>
            </p:nvSpPr>
            <p:spPr>
              <a:blipFill>
                <a:blip r:embed="rId2"/>
                <a:stretch>
                  <a:fillRect l="-1217" b="-2521"/>
                </a:stretch>
              </a:blipFill>
            </p:spPr>
            <p:txBody>
              <a:bodyPr/>
              <a:lstStyle/>
              <a:p>
                <a:r>
                  <a:rPr lang="en-IN">
                    <a:noFill/>
                  </a:rPr>
                  <a:t> </a:t>
                </a:r>
              </a:p>
            </p:txBody>
          </p:sp>
        </mc:Fallback>
      </mc:AlternateContent>
    </p:spTree>
    <p:extLst>
      <p:ext uri="{BB962C8B-B14F-4D97-AF65-F5344CB8AC3E}">
        <p14:creationId xmlns:p14="http://schemas.microsoft.com/office/powerpoint/2010/main" val="14722987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4E6C7-18ED-4147-47F2-7599CFC27B2D}"/>
              </a:ext>
            </a:extLst>
          </p:cNvPr>
          <p:cNvSpPr>
            <a:spLocks noGrp="1"/>
          </p:cNvSpPr>
          <p:nvPr>
            <p:ph type="title"/>
          </p:nvPr>
        </p:nvSpPr>
        <p:spPr/>
        <p:txBody>
          <a:bodyPr/>
          <a:lstStyle/>
          <a:p>
            <a:r>
              <a:rPr lang="en-IN" dirty="0"/>
              <a:t>Difference Logic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CE93E98-78B1-FD0D-634D-E254DCB5FB23}"/>
                  </a:ext>
                </a:extLst>
              </p:cNvPr>
              <p:cNvSpPr>
                <a:spLocks noGrp="1"/>
              </p:cNvSpPr>
              <p:nvPr>
                <p:ph idx="1"/>
              </p:nvPr>
            </p:nvSpPr>
            <p:spPr/>
            <p:txBody>
              <a:bodyPr/>
              <a:lstStyle/>
              <a:p>
                <a:r>
                  <a:rPr lang="en-IN" dirty="0"/>
                  <a:t>The following predicates can be transformed into difference logic</a:t>
                </a:r>
              </a:p>
              <a:p>
                <a:pPr lvl="1"/>
                <a14:m>
                  <m:oMath xmlns:m="http://schemas.openxmlformats.org/officeDocument/2006/math">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𝑐</m:t>
                    </m:r>
                  </m:oMath>
                </a14:m>
                <a:endParaRPr lang="en-IN" b="0" dirty="0"/>
              </a:p>
              <a:p>
                <a:pPr lvl="1"/>
                <a14:m>
                  <m:oMath xmlns:m="http://schemas.openxmlformats.org/officeDocument/2006/math">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𝑐</m:t>
                    </m:r>
                  </m:oMath>
                </a14:m>
                <a:endParaRPr lang="en-IN" b="0" dirty="0"/>
              </a:p>
              <a:p>
                <a:pPr lvl="1"/>
                <a14:m>
                  <m:oMath xmlns:m="http://schemas.openxmlformats.org/officeDocument/2006/math">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&gt;</m:t>
                    </m:r>
                    <m:r>
                      <a:rPr lang="en-IN" b="0" i="1" smtClean="0">
                        <a:latin typeface="Cambria Math" panose="02040503050406030204" pitchFamily="18" charset="0"/>
                      </a:rPr>
                      <m:t>𝑐</m:t>
                    </m:r>
                  </m:oMath>
                </a14:m>
                <a:endParaRPr lang="en-IN" b="0" dirty="0"/>
              </a:p>
              <a:p>
                <a:pPr lvl="1"/>
                <a14:m>
                  <m:oMath xmlns:m="http://schemas.openxmlformats.org/officeDocument/2006/math">
                    <m:r>
                      <a:rPr lang="en-IN" b="0" i="1" smtClean="0">
                        <a:latin typeface="Cambria Math" panose="02040503050406030204" pitchFamily="18" charset="0"/>
                      </a:rPr>
                      <m:t>𝑥</m:t>
                    </m:r>
                    <m:r>
                      <a:rPr lang="en-IN" b="0" i="1" smtClean="0">
                        <a:latin typeface="Cambria Math" panose="02040503050406030204" pitchFamily="18" charset="0"/>
                      </a:rPr>
                      <m:t>&lt;5</m:t>
                    </m:r>
                  </m:oMath>
                </a14:m>
                <a:endParaRPr lang="en-IN" b="0" dirty="0"/>
              </a:p>
              <a:p>
                <a:pPr lvl="1"/>
                <a:endParaRPr lang="en-IN" dirty="0"/>
              </a:p>
            </p:txBody>
          </p:sp>
        </mc:Choice>
        <mc:Fallback xmlns="">
          <p:sp>
            <p:nvSpPr>
              <p:cNvPr id="3" name="Content Placeholder 2">
                <a:extLst>
                  <a:ext uri="{FF2B5EF4-FFF2-40B4-BE49-F238E27FC236}">
                    <a16:creationId xmlns:a16="http://schemas.microsoft.com/office/drawing/2014/main" id="{6CE93E98-78B1-FD0D-634D-E254DCB5FB23}"/>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spTree>
    <p:extLst>
      <p:ext uri="{BB962C8B-B14F-4D97-AF65-F5344CB8AC3E}">
        <p14:creationId xmlns:p14="http://schemas.microsoft.com/office/powerpoint/2010/main" val="26761936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4E6C7-18ED-4147-47F2-7599CFC27B2D}"/>
              </a:ext>
            </a:extLst>
          </p:cNvPr>
          <p:cNvSpPr>
            <a:spLocks noGrp="1"/>
          </p:cNvSpPr>
          <p:nvPr>
            <p:ph type="title"/>
          </p:nvPr>
        </p:nvSpPr>
        <p:spPr/>
        <p:txBody>
          <a:bodyPr/>
          <a:lstStyle/>
          <a:p>
            <a:r>
              <a:rPr lang="en-IN" dirty="0"/>
              <a:t>Difference Logic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CE93E98-78B1-FD0D-634D-E254DCB5FB23}"/>
                  </a:ext>
                </a:extLst>
              </p:cNvPr>
              <p:cNvSpPr>
                <a:spLocks noGrp="1"/>
              </p:cNvSpPr>
              <p:nvPr>
                <p:ph idx="1"/>
              </p:nvPr>
            </p:nvSpPr>
            <p:spPr/>
            <p:txBody>
              <a:bodyPr/>
              <a:lstStyle/>
              <a:p>
                <a:r>
                  <a:rPr lang="en-IN" dirty="0"/>
                  <a:t>The following predicates can be transformed into difference logic</a:t>
                </a:r>
              </a:p>
              <a:p>
                <a:pPr lvl="1"/>
                <a14:m>
                  <m:oMath xmlns:m="http://schemas.openxmlformats.org/officeDocument/2006/math">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𝑐</m:t>
                    </m:r>
                    <m:r>
                      <a:rPr lang="en-IN" b="0" i="0" smtClean="0">
                        <a:latin typeface="Cambria Math" panose="02040503050406030204" pitchFamily="18" charset="0"/>
                      </a:rPr>
                      <m:t>       </m:t>
                    </m:r>
                    <m:r>
                      <a:rPr lang="en-IN" b="0" i="1" smtClean="0">
                        <a:latin typeface="Cambria Math" panose="02040503050406030204" pitchFamily="18" charset="0"/>
                      </a:rPr>
                      <m:t>↔</m:t>
                    </m:r>
                    <m:r>
                      <a:rPr lang="en-IN" b="0" i="1" smtClean="0">
                        <a:latin typeface="Cambria Math" panose="02040503050406030204" pitchFamily="18" charset="0"/>
                      </a:rPr>
                      <m:t>    </m:t>
                    </m:r>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𝑐</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𝑐</m:t>
                    </m:r>
                    <m:r>
                      <a:rPr lang="en-IN" b="0" i="1" smtClean="0">
                        <a:latin typeface="Cambria Math" panose="02040503050406030204" pitchFamily="18" charset="0"/>
                      </a:rPr>
                      <m:t>     </m:t>
                    </m:r>
                    <m:r>
                      <a:rPr lang="en-IN" b="0" i="1" smtClean="0">
                        <a:latin typeface="Cambria Math" panose="02040503050406030204" pitchFamily="18" charset="0"/>
                      </a:rPr>
                      <m:t>↔</m:t>
                    </m:r>
                    <m:r>
                      <a:rPr lang="en-IN" b="0" i="1" smtClean="0">
                        <a:latin typeface="Cambria Math" panose="02040503050406030204" pitchFamily="18" charset="0"/>
                      </a:rPr>
                      <m:t>  </m:t>
                    </m:r>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𝑐</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𝑐</m:t>
                    </m:r>
                  </m:oMath>
                </a14:m>
                <a:endParaRPr lang="en-IN" b="0" dirty="0"/>
              </a:p>
              <a:p>
                <a:pPr lvl="1"/>
                <a14:m>
                  <m:oMath xmlns:m="http://schemas.openxmlformats.org/officeDocument/2006/math">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𝑐</m:t>
                    </m:r>
                    <m:r>
                      <a:rPr lang="en-IN" b="0" i="1" smtClean="0">
                        <a:latin typeface="Cambria Math" panose="02040503050406030204" pitchFamily="18" charset="0"/>
                      </a:rPr>
                      <m:t>       </m:t>
                    </m:r>
                    <m:r>
                      <a:rPr lang="en-IN" b="0" i="1" smtClean="0">
                        <a:latin typeface="Cambria Math" panose="02040503050406030204" pitchFamily="18" charset="0"/>
                      </a:rPr>
                      <m:t>↔</m:t>
                    </m:r>
                    <m:r>
                      <a:rPr lang="en-IN" b="0" i="1" smtClean="0">
                        <a:latin typeface="Cambria Math" panose="02040503050406030204" pitchFamily="18" charset="0"/>
                      </a:rPr>
                      <m:t>     </m:t>
                    </m:r>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𝑐</m:t>
                    </m:r>
                  </m:oMath>
                </a14:m>
                <a:endParaRPr lang="en-IN" b="0" dirty="0"/>
              </a:p>
              <a:p>
                <a:pPr lvl="1"/>
                <a14:m>
                  <m:oMath xmlns:m="http://schemas.openxmlformats.org/officeDocument/2006/math">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&gt;</m:t>
                    </m:r>
                    <m:r>
                      <a:rPr lang="en-IN" b="0" i="1" smtClean="0">
                        <a:latin typeface="Cambria Math" panose="02040503050406030204" pitchFamily="18" charset="0"/>
                      </a:rPr>
                      <m:t>𝑐</m:t>
                    </m:r>
                    <m:r>
                      <a:rPr lang="en-IN" b="0" i="1" smtClean="0">
                        <a:latin typeface="Cambria Math" panose="02040503050406030204" pitchFamily="18" charset="0"/>
                      </a:rPr>
                      <m:t>       </m:t>
                    </m:r>
                    <m:r>
                      <a:rPr lang="en-IN" b="0" i="1" smtClean="0">
                        <a:latin typeface="Cambria Math" panose="02040503050406030204" pitchFamily="18" charset="0"/>
                      </a:rPr>
                      <m:t>↔</m:t>
                    </m:r>
                    <m:r>
                      <a:rPr lang="en-IN" b="0" i="1" smtClean="0">
                        <a:latin typeface="Cambria Math" panose="02040503050406030204" pitchFamily="18" charset="0"/>
                      </a:rPr>
                      <m:t>     </m:t>
                    </m:r>
                    <m:r>
                      <a:rPr lang="en-IN" b="0" i="1" smtClean="0">
                        <a:latin typeface="Cambria Math" panose="02040503050406030204" pitchFamily="18" charset="0"/>
                      </a:rPr>
                      <m:t>𝑦</m:t>
                    </m:r>
                    <m:r>
                      <a:rPr lang="en-IN" b="0" i="1" smtClean="0">
                        <a:latin typeface="Cambria Math" panose="02040503050406030204" pitchFamily="18" charset="0"/>
                      </a:rPr>
                      <m:t> −</m:t>
                    </m:r>
                    <m:r>
                      <a:rPr lang="en-IN" b="0" i="1" smtClean="0">
                        <a:latin typeface="Cambria Math" panose="02040503050406030204" pitchFamily="18" charset="0"/>
                      </a:rPr>
                      <m:t>𝑥</m:t>
                    </m:r>
                    <m:r>
                      <a:rPr lang="en-IN" b="0" i="1" smtClean="0">
                        <a:latin typeface="Cambria Math" panose="02040503050406030204" pitchFamily="18" charset="0"/>
                      </a:rPr>
                      <m:t>&lt; −</m:t>
                    </m:r>
                    <m:r>
                      <a:rPr lang="en-IN" b="0" i="1" smtClean="0">
                        <a:latin typeface="Cambria Math" panose="02040503050406030204" pitchFamily="18" charset="0"/>
                      </a:rPr>
                      <m:t>𝑐</m:t>
                    </m:r>
                  </m:oMath>
                </a14:m>
                <a:endParaRPr lang="en-IN" b="0" dirty="0"/>
              </a:p>
              <a:p>
                <a:pPr lvl="1"/>
                <a14:m>
                  <m:oMath xmlns:m="http://schemas.openxmlformats.org/officeDocument/2006/math">
                    <m:r>
                      <a:rPr lang="en-IN" b="0" i="1" smtClean="0">
                        <a:latin typeface="Cambria Math" panose="02040503050406030204" pitchFamily="18" charset="0"/>
                      </a:rPr>
                      <m:t>𝑥</m:t>
                    </m:r>
                    <m:r>
                      <a:rPr lang="en-IN" b="0" i="1" smtClean="0">
                        <a:latin typeface="Cambria Math" panose="02040503050406030204" pitchFamily="18" charset="0"/>
                      </a:rPr>
                      <m:t>&lt;5               </m:t>
                    </m:r>
                    <m:r>
                      <a:rPr lang="en-IN" b="0" i="1" smtClean="0">
                        <a:latin typeface="Cambria Math" panose="02040503050406030204" pitchFamily="18" charset="0"/>
                      </a:rPr>
                      <m:t>↔</m:t>
                    </m:r>
                    <m:r>
                      <a:rPr lang="en-IN" b="0" i="1" smtClean="0">
                        <a:latin typeface="Cambria Math" panose="02040503050406030204" pitchFamily="18" charset="0"/>
                      </a:rPr>
                      <m:t>     </m:t>
                    </m:r>
                    <m:r>
                      <a:rPr lang="en-IN" b="0" i="1" smtClean="0">
                        <a:latin typeface="Cambria Math" panose="02040503050406030204" pitchFamily="18" charset="0"/>
                      </a:rPr>
                      <m:t>𝑥</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𝑜</m:t>
                        </m:r>
                      </m:sub>
                    </m:sSub>
                    <m:r>
                      <a:rPr lang="en-IN" b="0" i="1" smtClean="0">
                        <a:latin typeface="Cambria Math" panose="02040503050406030204" pitchFamily="18" charset="0"/>
                      </a:rPr>
                      <m:t>&lt;5</m:t>
                    </m:r>
                  </m:oMath>
                </a14:m>
                <a:r>
                  <a:rPr lang="en-IN" b="0" dirty="0"/>
                  <a:t>, for a fresh variable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𝑜</m:t>
                        </m:r>
                      </m:sub>
                    </m:sSub>
                    <m:r>
                      <a:rPr lang="en-IN" b="0" i="0" smtClean="0">
                        <a:latin typeface="Cambria Math" panose="02040503050406030204" pitchFamily="18" charset="0"/>
                      </a:rPr>
                      <m:t>.</m:t>
                    </m:r>
                  </m:oMath>
                </a14:m>
                <a:r>
                  <a:rPr lang="en-IN" b="0" dirty="0"/>
                  <a:t> </a:t>
                </a:r>
                <a:r>
                  <a:rPr lang="en-IN" dirty="0"/>
                  <a:t>The value of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𝑜</m:t>
                        </m:r>
                      </m:sub>
                    </m:sSub>
                  </m:oMath>
                </a14:m>
                <a:r>
                  <a:rPr lang="en-IN" dirty="0"/>
                  <a:t> must be zero in any satisfying assignment.</a:t>
                </a:r>
              </a:p>
            </p:txBody>
          </p:sp>
        </mc:Choice>
        <mc:Fallback xmlns="">
          <p:sp>
            <p:nvSpPr>
              <p:cNvPr id="3" name="Content Placeholder 2">
                <a:extLst>
                  <a:ext uri="{FF2B5EF4-FFF2-40B4-BE49-F238E27FC236}">
                    <a16:creationId xmlns:a16="http://schemas.microsoft.com/office/drawing/2014/main" id="{6CE93E98-78B1-FD0D-634D-E254DCB5FB23}"/>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spTree>
    <p:extLst>
      <p:ext uri="{BB962C8B-B14F-4D97-AF65-F5344CB8AC3E}">
        <p14:creationId xmlns:p14="http://schemas.microsoft.com/office/powerpoint/2010/main" val="35841116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74F85-AE89-FACA-E00F-B3CF37540A7E}"/>
              </a:ext>
            </a:extLst>
          </p:cNvPr>
          <p:cNvSpPr>
            <a:spLocks noGrp="1"/>
          </p:cNvSpPr>
          <p:nvPr>
            <p:ph type="title"/>
          </p:nvPr>
        </p:nvSpPr>
        <p:spPr/>
        <p:txBody>
          <a:bodyPr/>
          <a:lstStyle/>
          <a:p>
            <a:r>
              <a:rPr lang="en-IN" dirty="0"/>
              <a:t>Decision procedure for difference logic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A773922-9350-B5C8-75FB-25AEE5119FD0}"/>
                  </a:ext>
                </a:extLst>
              </p:cNvPr>
              <p:cNvSpPr>
                <a:spLocks noGrp="1"/>
              </p:cNvSpPr>
              <p:nvPr>
                <p:ph idx="1"/>
              </p:nvPr>
            </p:nvSpPr>
            <p:spPr/>
            <p:txBody>
              <a:bodyPr/>
              <a:lstStyle/>
              <a:p>
                <a:r>
                  <a:rPr lang="en-IN" dirty="0"/>
                  <a:t>Inequality graph for </a:t>
                </a:r>
                <a:r>
                  <a:rPr lang="en-IN" dirty="0" err="1"/>
                  <a:t>nonstrict</a:t>
                </a:r>
                <a:r>
                  <a:rPr lang="en-IN" dirty="0"/>
                  <a:t> inequalities</a:t>
                </a:r>
              </a:p>
              <a:p>
                <a:endParaRPr lang="en-IN" dirty="0"/>
              </a:p>
              <a:p>
                <a:r>
                  <a:rPr lang="en-IN" dirty="0"/>
                  <a:t>An inequality graph is an undirected graph</a:t>
                </a:r>
              </a:p>
              <a:p>
                <a:pPr lvl="1"/>
                <a:r>
                  <a:rPr lang="en-IN" dirty="0"/>
                  <a:t>The vertices are variables</a:t>
                </a:r>
              </a:p>
              <a:p>
                <a:pPr lvl="1"/>
                <a:r>
                  <a:rPr lang="en-IN" dirty="0"/>
                  <a:t>For each constraint </a:t>
                </a:r>
                <a14:m>
                  <m:oMath xmlns:m="http://schemas.openxmlformats.org/officeDocument/2006/math">
                    <m:r>
                      <a:rPr lang="en-IN" b="0" i="1" smtClean="0">
                        <a:latin typeface="Cambria Math" panose="02040503050406030204" pitchFamily="18" charset="0"/>
                      </a:rPr>
                      <m:t>𝑥</m:t>
                    </m:r>
                    <m:r>
                      <a:rPr lang="en-IN" b="0" i="1" smtClean="0">
                        <a:latin typeface="Cambria Math" panose="02040503050406030204" pitchFamily="18" charset="0"/>
                      </a:rPr>
                      <m:t> −</m:t>
                    </m:r>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𝑐</m:t>
                    </m:r>
                  </m:oMath>
                </a14:m>
                <a:r>
                  <a:rPr lang="en-IN" dirty="0"/>
                  <a:t>, there is a directed edge from </a:t>
                </a:r>
                <a14:m>
                  <m:oMath xmlns:m="http://schemas.openxmlformats.org/officeDocument/2006/math">
                    <m:r>
                      <a:rPr lang="en-IN" b="0" i="1" smtClean="0">
                        <a:latin typeface="Cambria Math" panose="02040503050406030204" pitchFamily="18" charset="0"/>
                      </a:rPr>
                      <m:t>𝑥</m:t>
                    </m:r>
                  </m:oMath>
                </a14:m>
                <a:r>
                  <a:rPr lang="en-IN" dirty="0"/>
                  <a:t> to </a:t>
                </a:r>
                <a14:m>
                  <m:oMath xmlns:m="http://schemas.openxmlformats.org/officeDocument/2006/math">
                    <m:r>
                      <a:rPr lang="en-IN" b="0" i="1" smtClean="0">
                        <a:latin typeface="Cambria Math" panose="02040503050406030204" pitchFamily="18" charset="0"/>
                      </a:rPr>
                      <m:t>𝑦</m:t>
                    </m:r>
                  </m:oMath>
                </a14:m>
                <a:r>
                  <a:rPr lang="en-IN" dirty="0"/>
                  <a:t> of weight </a:t>
                </a:r>
                <a14:m>
                  <m:oMath xmlns:m="http://schemas.openxmlformats.org/officeDocument/2006/math">
                    <m:r>
                      <a:rPr lang="en-IN" b="0" i="1" smtClean="0">
                        <a:latin typeface="Cambria Math" panose="02040503050406030204" pitchFamily="18" charset="0"/>
                      </a:rPr>
                      <m:t>𝑐</m:t>
                    </m:r>
                  </m:oMath>
                </a14:m>
                <a:r>
                  <a:rPr lang="en-IN" dirty="0"/>
                  <a:t> in the inequality graph</a:t>
                </a:r>
              </a:p>
              <a:p>
                <a:pPr lvl="1"/>
                <a:endParaRPr lang="en-IN" dirty="0"/>
              </a:p>
            </p:txBody>
          </p:sp>
        </mc:Choice>
        <mc:Fallback xmlns="">
          <p:sp>
            <p:nvSpPr>
              <p:cNvPr id="3" name="Content Placeholder 2">
                <a:extLst>
                  <a:ext uri="{FF2B5EF4-FFF2-40B4-BE49-F238E27FC236}">
                    <a16:creationId xmlns:a16="http://schemas.microsoft.com/office/drawing/2014/main" id="{9A773922-9350-B5C8-75FB-25AEE5119FD0}"/>
                  </a:ext>
                </a:extLst>
              </p:cNvPr>
              <p:cNvSpPr>
                <a:spLocks noGrp="1" noRot="1" noChangeAspect="1" noMove="1" noResize="1" noEditPoints="1" noAdjustHandles="1" noChangeArrowheads="1" noChangeShapeType="1" noTextEdit="1"/>
              </p:cNvSpPr>
              <p:nvPr>
                <p:ph idx="1"/>
              </p:nvPr>
            </p:nvSpPr>
            <p:spPr>
              <a:blipFill>
                <a:blip r:embed="rId2"/>
                <a:stretch>
                  <a:fillRect l="-1043" t="-2241" r="-290"/>
                </a:stretch>
              </a:blipFill>
            </p:spPr>
            <p:txBody>
              <a:bodyPr/>
              <a:lstStyle/>
              <a:p>
                <a:r>
                  <a:rPr lang="en-IN">
                    <a:noFill/>
                  </a:rPr>
                  <a:t> </a:t>
                </a:r>
              </a:p>
            </p:txBody>
          </p:sp>
        </mc:Fallback>
      </mc:AlternateContent>
    </p:spTree>
    <p:extLst>
      <p:ext uri="{BB962C8B-B14F-4D97-AF65-F5344CB8AC3E}">
        <p14:creationId xmlns:p14="http://schemas.microsoft.com/office/powerpoint/2010/main" val="19093599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48469-A6BA-E28E-AAF9-9A7288B6C7F1}"/>
              </a:ext>
            </a:extLst>
          </p:cNvPr>
          <p:cNvSpPr>
            <a:spLocks noGrp="1"/>
          </p:cNvSpPr>
          <p:nvPr>
            <p:ph type="title"/>
          </p:nvPr>
        </p:nvSpPr>
        <p:spPr/>
        <p:txBody>
          <a:bodyPr/>
          <a:lstStyle/>
          <a:p>
            <a:r>
              <a:rPr lang="en-IN" dirty="0"/>
              <a:t>Decision procedure for difference logic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F3610FF-DB28-3EB7-CEFB-AE150F272F3E}"/>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𝑥</m:t>
                      </m:r>
                      <m:r>
                        <a:rPr lang="en-IN" b="0" i="1" smtClean="0">
                          <a:latin typeface="Cambria Math" panose="02040503050406030204" pitchFamily="18" charset="0"/>
                        </a:rPr>
                        <m:t> −</m:t>
                      </m:r>
                      <m:r>
                        <a:rPr lang="en-IN" b="0" i="1" smtClean="0">
                          <a:latin typeface="Cambria Math" panose="02040503050406030204" pitchFamily="18" charset="0"/>
                        </a:rPr>
                        <m:t>𝑦</m:t>
                      </m:r>
                      <m:r>
                        <a:rPr lang="en-IN" b="0" i="1" smtClean="0">
                          <a:latin typeface="Cambria Math" panose="02040503050406030204" pitchFamily="18" charset="0"/>
                        </a:rPr>
                        <m:t>≤20∧</m:t>
                      </m:r>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𝑧</m:t>
                      </m:r>
                      <m:r>
                        <a:rPr lang="en-IN" b="0" i="1" smtClean="0">
                          <a:latin typeface="Cambria Math" panose="02040503050406030204" pitchFamily="18" charset="0"/>
                        </a:rPr>
                        <m:t>≤30∧</m:t>
                      </m:r>
                      <m:r>
                        <a:rPr lang="en-IN" b="0" i="1" smtClean="0">
                          <a:latin typeface="Cambria Math" panose="02040503050406030204" pitchFamily="18" charset="0"/>
                        </a:rPr>
                        <m:t>𝑧</m:t>
                      </m:r>
                      <m:r>
                        <a:rPr lang="en-IN" b="0" i="1" smtClean="0">
                          <a:latin typeface="Cambria Math" panose="02040503050406030204" pitchFamily="18" charset="0"/>
                        </a:rPr>
                        <m:t>−</m:t>
                      </m:r>
                      <m:r>
                        <a:rPr lang="en-IN" b="0" i="1" smtClean="0">
                          <a:latin typeface="Cambria Math" panose="02040503050406030204" pitchFamily="18" charset="0"/>
                        </a:rPr>
                        <m:t>𝑡</m:t>
                      </m:r>
                      <m:r>
                        <a:rPr lang="en-IN" b="0" i="1" smtClean="0">
                          <a:latin typeface="Cambria Math" panose="02040503050406030204" pitchFamily="18" charset="0"/>
                        </a:rPr>
                        <m:t>≤2∧</m:t>
                      </m:r>
                      <m:r>
                        <a:rPr lang="en-IN" b="0" i="1" smtClean="0">
                          <a:latin typeface="Cambria Math" panose="02040503050406030204" pitchFamily="18" charset="0"/>
                        </a:rPr>
                        <m:t>𝑡</m:t>
                      </m:r>
                      <m:r>
                        <a:rPr lang="en-IN" b="0" i="1" smtClean="0">
                          <a:latin typeface="Cambria Math" panose="02040503050406030204" pitchFamily="18" charset="0"/>
                        </a:rPr>
                        <m:t>−</m:t>
                      </m:r>
                      <m:r>
                        <a:rPr lang="en-IN" b="0" i="1" smtClean="0">
                          <a:latin typeface="Cambria Math" panose="02040503050406030204" pitchFamily="18" charset="0"/>
                        </a:rPr>
                        <m:t>𝑝</m:t>
                      </m:r>
                      <m:r>
                        <a:rPr lang="en-IN" b="0" i="1" smtClean="0">
                          <a:latin typeface="Cambria Math" panose="02040503050406030204" pitchFamily="18" charset="0"/>
                        </a:rPr>
                        <m:t>≤4∧</m:t>
                      </m:r>
                      <m:r>
                        <a:rPr lang="en-IN" b="0" i="1" smtClean="0">
                          <a:latin typeface="Cambria Math" panose="02040503050406030204" pitchFamily="18" charset="0"/>
                        </a:rPr>
                        <m:t>𝑝</m:t>
                      </m:r>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≤−50</m:t>
                      </m:r>
                    </m:oMath>
                  </m:oMathPara>
                </a14:m>
                <a:endParaRPr lang="en-IN" dirty="0"/>
              </a:p>
              <a:p>
                <a:pPr marL="0" indent="0">
                  <a:buNone/>
                </a:pPr>
                <a:endParaRPr lang="en-IN"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BF3610FF-DB28-3EB7-CEFB-AE150F272F3E}"/>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IN">
                    <a:noFill/>
                  </a:rPr>
                  <a:t> </a:t>
                </a:r>
              </a:p>
            </p:txBody>
          </p:sp>
        </mc:Fallback>
      </mc:AlternateContent>
      <p:sp>
        <p:nvSpPr>
          <p:cNvPr id="4" name="Oval 3">
            <a:extLst>
              <a:ext uri="{FF2B5EF4-FFF2-40B4-BE49-F238E27FC236}">
                <a16:creationId xmlns:a16="http://schemas.microsoft.com/office/drawing/2014/main" id="{4DBF8122-00E5-6B9A-0150-C3BA26075E1A}"/>
              </a:ext>
            </a:extLst>
          </p:cNvPr>
          <p:cNvSpPr/>
          <p:nvPr/>
        </p:nvSpPr>
        <p:spPr>
          <a:xfrm>
            <a:off x="1465006" y="3185652"/>
            <a:ext cx="619433" cy="6096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x</a:t>
            </a:r>
          </a:p>
        </p:txBody>
      </p:sp>
      <p:sp>
        <p:nvSpPr>
          <p:cNvPr id="5" name="Oval 4">
            <a:extLst>
              <a:ext uri="{FF2B5EF4-FFF2-40B4-BE49-F238E27FC236}">
                <a16:creationId xmlns:a16="http://schemas.microsoft.com/office/drawing/2014/main" id="{39F1E525-2446-A922-BF7D-F91B59E0B07A}"/>
              </a:ext>
            </a:extLst>
          </p:cNvPr>
          <p:cNvSpPr/>
          <p:nvPr/>
        </p:nvSpPr>
        <p:spPr>
          <a:xfrm>
            <a:off x="3249563" y="3180733"/>
            <a:ext cx="619433" cy="6096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y</a:t>
            </a:r>
          </a:p>
        </p:txBody>
      </p:sp>
      <p:sp>
        <p:nvSpPr>
          <p:cNvPr id="6" name="Oval 5">
            <a:extLst>
              <a:ext uri="{FF2B5EF4-FFF2-40B4-BE49-F238E27FC236}">
                <a16:creationId xmlns:a16="http://schemas.microsoft.com/office/drawing/2014/main" id="{F5CDF5E9-DCE5-0251-689A-214A98FE87E1}"/>
              </a:ext>
            </a:extLst>
          </p:cNvPr>
          <p:cNvSpPr/>
          <p:nvPr/>
        </p:nvSpPr>
        <p:spPr>
          <a:xfrm>
            <a:off x="4945629" y="3175814"/>
            <a:ext cx="619433" cy="6096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z</a:t>
            </a:r>
          </a:p>
        </p:txBody>
      </p:sp>
      <p:sp>
        <p:nvSpPr>
          <p:cNvPr id="7" name="Oval 6">
            <a:extLst>
              <a:ext uri="{FF2B5EF4-FFF2-40B4-BE49-F238E27FC236}">
                <a16:creationId xmlns:a16="http://schemas.microsoft.com/office/drawing/2014/main" id="{68C2CF3F-D74C-2F67-CD5E-75790F105325}"/>
              </a:ext>
            </a:extLst>
          </p:cNvPr>
          <p:cNvSpPr/>
          <p:nvPr/>
        </p:nvSpPr>
        <p:spPr>
          <a:xfrm>
            <a:off x="6700689" y="3151233"/>
            <a:ext cx="619433" cy="6096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t</a:t>
            </a:r>
          </a:p>
        </p:txBody>
      </p:sp>
      <p:sp>
        <p:nvSpPr>
          <p:cNvPr id="8" name="Oval 7">
            <a:extLst>
              <a:ext uri="{FF2B5EF4-FFF2-40B4-BE49-F238E27FC236}">
                <a16:creationId xmlns:a16="http://schemas.microsoft.com/office/drawing/2014/main" id="{6F95820D-4F2A-38CA-5A99-82CE7592E03F}"/>
              </a:ext>
            </a:extLst>
          </p:cNvPr>
          <p:cNvSpPr/>
          <p:nvPr/>
        </p:nvSpPr>
        <p:spPr>
          <a:xfrm>
            <a:off x="4925963" y="4709648"/>
            <a:ext cx="619433" cy="6096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p</a:t>
            </a:r>
          </a:p>
        </p:txBody>
      </p:sp>
      <p:cxnSp>
        <p:nvCxnSpPr>
          <p:cNvPr id="10" name="Straight Arrow Connector 9">
            <a:extLst>
              <a:ext uri="{FF2B5EF4-FFF2-40B4-BE49-F238E27FC236}">
                <a16:creationId xmlns:a16="http://schemas.microsoft.com/office/drawing/2014/main" id="{FC3FCFEA-4D1F-7030-AFD2-70CD70442EF2}"/>
              </a:ext>
            </a:extLst>
          </p:cNvPr>
          <p:cNvCxnSpPr>
            <a:stCxn id="4" idx="6"/>
            <a:endCxn id="5" idx="2"/>
          </p:cNvCxnSpPr>
          <p:nvPr/>
        </p:nvCxnSpPr>
        <p:spPr>
          <a:xfrm flipV="1">
            <a:off x="2084439" y="3485533"/>
            <a:ext cx="1165124" cy="491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01F3A8C-03E7-9569-C013-D9EFEEAA303F}"/>
              </a:ext>
            </a:extLst>
          </p:cNvPr>
          <p:cNvCxnSpPr>
            <a:stCxn id="5" idx="6"/>
            <a:endCxn id="6" idx="2"/>
          </p:cNvCxnSpPr>
          <p:nvPr/>
        </p:nvCxnSpPr>
        <p:spPr>
          <a:xfrm flipV="1">
            <a:off x="3868996" y="3480614"/>
            <a:ext cx="1076633" cy="491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B0A1E24-AF8E-50FC-7189-20BB7FBBD861}"/>
              </a:ext>
            </a:extLst>
          </p:cNvPr>
          <p:cNvCxnSpPr>
            <a:stCxn id="6" idx="6"/>
            <a:endCxn id="7" idx="2"/>
          </p:cNvCxnSpPr>
          <p:nvPr/>
        </p:nvCxnSpPr>
        <p:spPr>
          <a:xfrm flipV="1">
            <a:off x="5565062" y="3456033"/>
            <a:ext cx="1135627" cy="2458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AF2DC29-4B5D-086F-324B-DF6EA2BAD9DF}"/>
              </a:ext>
            </a:extLst>
          </p:cNvPr>
          <p:cNvCxnSpPr>
            <a:stCxn id="7" idx="3"/>
            <a:endCxn id="8" idx="7"/>
          </p:cNvCxnSpPr>
          <p:nvPr/>
        </p:nvCxnSpPr>
        <p:spPr>
          <a:xfrm flipH="1">
            <a:off x="5454682" y="3671559"/>
            <a:ext cx="1336721" cy="112736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40338F4-49A3-E534-89E8-0C57D4C988BF}"/>
              </a:ext>
            </a:extLst>
          </p:cNvPr>
          <p:cNvCxnSpPr>
            <a:stCxn id="8" idx="1"/>
          </p:cNvCxnSpPr>
          <p:nvPr/>
        </p:nvCxnSpPr>
        <p:spPr>
          <a:xfrm flipH="1" flipV="1">
            <a:off x="3868996" y="3760833"/>
            <a:ext cx="1147681" cy="103808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75C878A-8DA9-C6A4-4CEC-E4E047B76FFC}"/>
              </a:ext>
            </a:extLst>
          </p:cNvPr>
          <p:cNvSpPr txBox="1"/>
          <p:nvPr/>
        </p:nvSpPr>
        <p:spPr>
          <a:xfrm>
            <a:off x="2310581" y="3067663"/>
            <a:ext cx="943897" cy="369332"/>
          </a:xfrm>
          <a:prstGeom prst="rect">
            <a:avLst/>
          </a:prstGeom>
          <a:noFill/>
        </p:spPr>
        <p:txBody>
          <a:bodyPr wrap="square" rtlCol="0">
            <a:spAutoFit/>
          </a:bodyPr>
          <a:lstStyle/>
          <a:p>
            <a:r>
              <a:rPr lang="en-IN" dirty="0"/>
              <a:t>20</a:t>
            </a:r>
          </a:p>
        </p:txBody>
      </p:sp>
      <p:sp>
        <p:nvSpPr>
          <p:cNvPr id="20" name="TextBox 19">
            <a:extLst>
              <a:ext uri="{FF2B5EF4-FFF2-40B4-BE49-F238E27FC236}">
                <a16:creationId xmlns:a16="http://schemas.microsoft.com/office/drawing/2014/main" id="{150E686D-AE24-2FA7-3CA3-1E9A43ECAB20}"/>
              </a:ext>
            </a:extLst>
          </p:cNvPr>
          <p:cNvSpPr txBox="1"/>
          <p:nvPr/>
        </p:nvSpPr>
        <p:spPr>
          <a:xfrm>
            <a:off x="4193461" y="3092243"/>
            <a:ext cx="943897" cy="369332"/>
          </a:xfrm>
          <a:prstGeom prst="rect">
            <a:avLst/>
          </a:prstGeom>
          <a:noFill/>
        </p:spPr>
        <p:txBody>
          <a:bodyPr wrap="square" rtlCol="0">
            <a:spAutoFit/>
          </a:bodyPr>
          <a:lstStyle/>
          <a:p>
            <a:r>
              <a:rPr lang="en-IN" dirty="0"/>
              <a:t>30</a:t>
            </a:r>
          </a:p>
        </p:txBody>
      </p:sp>
      <p:sp>
        <p:nvSpPr>
          <p:cNvPr id="21" name="TextBox 20">
            <a:extLst>
              <a:ext uri="{FF2B5EF4-FFF2-40B4-BE49-F238E27FC236}">
                <a16:creationId xmlns:a16="http://schemas.microsoft.com/office/drawing/2014/main" id="{4D700E79-A165-E72B-C20F-EB929430E298}"/>
              </a:ext>
            </a:extLst>
          </p:cNvPr>
          <p:cNvSpPr txBox="1"/>
          <p:nvPr/>
        </p:nvSpPr>
        <p:spPr>
          <a:xfrm>
            <a:off x="5801038" y="3077494"/>
            <a:ext cx="943897" cy="369332"/>
          </a:xfrm>
          <a:prstGeom prst="rect">
            <a:avLst/>
          </a:prstGeom>
          <a:noFill/>
        </p:spPr>
        <p:txBody>
          <a:bodyPr wrap="square" rtlCol="0">
            <a:spAutoFit/>
          </a:bodyPr>
          <a:lstStyle/>
          <a:p>
            <a:r>
              <a:rPr lang="en-IN" dirty="0"/>
              <a:t>2</a:t>
            </a:r>
          </a:p>
        </p:txBody>
      </p:sp>
      <p:sp>
        <p:nvSpPr>
          <p:cNvPr id="22" name="TextBox 21">
            <a:extLst>
              <a:ext uri="{FF2B5EF4-FFF2-40B4-BE49-F238E27FC236}">
                <a16:creationId xmlns:a16="http://schemas.microsoft.com/office/drawing/2014/main" id="{C2D4E4D5-A733-05FA-F5C5-D59A2E2750BB}"/>
              </a:ext>
            </a:extLst>
          </p:cNvPr>
          <p:cNvSpPr txBox="1"/>
          <p:nvPr/>
        </p:nvSpPr>
        <p:spPr>
          <a:xfrm>
            <a:off x="6277902" y="4222954"/>
            <a:ext cx="943897" cy="369332"/>
          </a:xfrm>
          <a:prstGeom prst="rect">
            <a:avLst/>
          </a:prstGeom>
          <a:noFill/>
        </p:spPr>
        <p:txBody>
          <a:bodyPr wrap="square" rtlCol="0">
            <a:spAutoFit/>
          </a:bodyPr>
          <a:lstStyle/>
          <a:p>
            <a:r>
              <a:rPr lang="en-IN" dirty="0"/>
              <a:t>4</a:t>
            </a:r>
          </a:p>
        </p:txBody>
      </p:sp>
      <p:sp>
        <p:nvSpPr>
          <p:cNvPr id="23" name="TextBox 22">
            <a:extLst>
              <a:ext uri="{FF2B5EF4-FFF2-40B4-BE49-F238E27FC236}">
                <a16:creationId xmlns:a16="http://schemas.microsoft.com/office/drawing/2014/main" id="{9FED54E0-1E66-8165-F905-DA5B9CCE7B1E}"/>
              </a:ext>
            </a:extLst>
          </p:cNvPr>
          <p:cNvSpPr txBox="1"/>
          <p:nvPr/>
        </p:nvSpPr>
        <p:spPr>
          <a:xfrm>
            <a:off x="3942734" y="4296696"/>
            <a:ext cx="943897" cy="369332"/>
          </a:xfrm>
          <a:prstGeom prst="rect">
            <a:avLst/>
          </a:prstGeom>
          <a:noFill/>
        </p:spPr>
        <p:txBody>
          <a:bodyPr wrap="square" rtlCol="0">
            <a:spAutoFit/>
          </a:bodyPr>
          <a:lstStyle/>
          <a:p>
            <a:r>
              <a:rPr lang="en-IN" dirty="0"/>
              <a:t>-50</a:t>
            </a:r>
          </a:p>
        </p:txBody>
      </p:sp>
    </p:spTree>
    <p:extLst>
      <p:ext uri="{BB962C8B-B14F-4D97-AF65-F5344CB8AC3E}">
        <p14:creationId xmlns:p14="http://schemas.microsoft.com/office/powerpoint/2010/main" val="13654499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F2957-2BF7-4D81-8691-0EBFDEEB8648}"/>
              </a:ext>
            </a:extLst>
          </p:cNvPr>
          <p:cNvSpPr>
            <a:spLocks noGrp="1"/>
          </p:cNvSpPr>
          <p:nvPr>
            <p:ph type="title"/>
          </p:nvPr>
        </p:nvSpPr>
        <p:spPr/>
        <p:txBody>
          <a:bodyPr/>
          <a:lstStyle/>
          <a:p>
            <a:r>
              <a:rPr lang="en-IN" dirty="0"/>
              <a:t>Decision procedure for difference logic</a:t>
            </a:r>
          </a:p>
        </p:txBody>
      </p:sp>
      <p:sp>
        <p:nvSpPr>
          <p:cNvPr id="3" name="Content Placeholder 2">
            <a:extLst>
              <a:ext uri="{FF2B5EF4-FFF2-40B4-BE49-F238E27FC236}">
                <a16:creationId xmlns:a16="http://schemas.microsoft.com/office/drawing/2014/main" id="{8D3B8D23-ABC5-D683-72A3-27FA144C0254}"/>
              </a:ext>
            </a:extLst>
          </p:cNvPr>
          <p:cNvSpPr>
            <a:spLocks noGrp="1"/>
          </p:cNvSpPr>
          <p:nvPr>
            <p:ph idx="1"/>
          </p:nvPr>
        </p:nvSpPr>
        <p:spPr/>
        <p:txBody>
          <a:bodyPr/>
          <a:lstStyle/>
          <a:p>
            <a:pPr marL="0" indent="0">
              <a:buNone/>
            </a:pPr>
            <a:r>
              <a:rPr lang="en-US" dirty="0"/>
              <a:t>Let ϕ be a conjunction of the inequality predicates and G be the corresponding inequality graph; then ϕ is satisfiable if and only if there is no negative cycle in G.</a:t>
            </a:r>
            <a:endParaRPr lang="en-IN" dirty="0"/>
          </a:p>
        </p:txBody>
      </p:sp>
    </p:spTree>
    <p:extLst>
      <p:ext uri="{BB962C8B-B14F-4D97-AF65-F5344CB8AC3E}">
        <p14:creationId xmlns:p14="http://schemas.microsoft.com/office/powerpoint/2010/main" val="31167959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48469-A6BA-E28E-AAF9-9A7288B6C7F1}"/>
              </a:ext>
            </a:extLst>
          </p:cNvPr>
          <p:cNvSpPr>
            <a:spLocks noGrp="1"/>
          </p:cNvSpPr>
          <p:nvPr>
            <p:ph type="title"/>
          </p:nvPr>
        </p:nvSpPr>
        <p:spPr/>
        <p:txBody>
          <a:bodyPr/>
          <a:lstStyle/>
          <a:p>
            <a:r>
              <a:rPr lang="en-IN" dirty="0"/>
              <a:t>Decision procedure for difference logic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F3610FF-DB28-3EB7-CEFB-AE150F272F3E}"/>
                  </a:ext>
                </a:extLst>
              </p:cNvPr>
              <p:cNvSpPr>
                <a:spLocks noGrp="1"/>
              </p:cNvSpPr>
              <p:nvPr>
                <p:ph idx="1"/>
              </p:nvPr>
            </p:nvSpPr>
            <p:spPr/>
            <p:txBody>
              <a:bodyPr/>
              <a:lstStyle/>
              <a:p>
                <a:pPr marL="0" indent="0">
                  <a:buNone/>
                </a:pPr>
                <a:r>
                  <a:rPr lang="en-IN" dirty="0">
                    <a:latin typeface="Cambria Math" panose="02040503050406030204" pitchFamily="18" charset="0"/>
                  </a:rPr>
                  <a:t>Strict inequalities</a:t>
                </a:r>
                <a:endParaRPr lang="en-IN" b="0" i="1" dirty="0">
                  <a:latin typeface="Cambria Math" panose="02040503050406030204" pitchFamily="18" charset="0"/>
                </a:endParaRPr>
              </a:p>
              <a:p>
                <a:pPr marL="0" indent="0">
                  <a:buNone/>
                </a:pPr>
                <a:r>
                  <a:rPr lang="en-IN" b="0" dirty="0"/>
                  <a:t>Is </a:t>
                </a:r>
                <a14:m>
                  <m:oMath xmlns:m="http://schemas.openxmlformats.org/officeDocument/2006/math">
                    <m:r>
                      <a:rPr lang="en-IN" b="1" i="1" smtClean="0">
                        <a:solidFill>
                          <a:schemeClr val="accent1"/>
                        </a:solidFill>
                        <a:latin typeface="Cambria Math" panose="02040503050406030204" pitchFamily="18" charset="0"/>
                      </a:rPr>
                      <m:t>𝒙</m:t>
                    </m:r>
                    <m:r>
                      <a:rPr lang="en-IN" b="1" i="1" smtClean="0">
                        <a:solidFill>
                          <a:schemeClr val="accent1"/>
                        </a:solidFill>
                        <a:latin typeface="Cambria Math" panose="02040503050406030204" pitchFamily="18" charset="0"/>
                      </a:rPr>
                      <m:t> −</m:t>
                    </m:r>
                    <m:r>
                      <a:rPr lang="en-IN" b="1" i="1" smtClean="0">
                        <a:solidFill>
                          <a:schemeClr val="accent1"/>
                        </a:solidFill>
                        <a:latin typeface="Cambria Math" panose="02040503050406030204" pitchFamily="18" charset="0"/>
                      </a:rPr>
                      <m:t>𝒚</m:t>
                    </m:r>
                    <m:r>
                      <a:rPr lang="en-IN" b="1" i="1" smtClean="0">
                        <a:solidFill>
                          <a:schemeClr val="accent1"/>
                        </a:solidFill>
                        <a:latin typeface="Cambria Math" panose="02040503050406030204" pitchFamily="18" charset="0"/>
                      </a:rPr>
                      <m:t>&lt;</m:t>
                    </m:r>
                    <m:r>
                      <a:rPr lang="en-IN" b="1" i="1" smtClean="0">
                        <a:solidFill>
                          <a:schemeClr val="accent1"/>
                        </a:solidFill>
                        <a:latin typeface="Cambria Math" panose="02040503050406030204" pitchFamily="18" charset="0"/>
                      </a:rPr>
                      <m:t>𝟏</m:t>
                    </m:r>
                    <m:r>
                      <a:rPr lang="en-IN" b="1" i="1" smtClean="0">
                        <a:solidFill>
                          <a:schemeClr val="accent1"/>
                        </a:solidFill>
                        <a:latin typeface="Cambria Math" panose="02040503050406030204" pitchFamily="18" charset="0"/>
                      </a:rPr>
                      <m:t>∧</m:t>
                    </m:r>
                    <m:r>
                      <a:rPr lang="en-IN" b="1" i="1" smtClean="0">
                        <a:solidFill>
                          <a:schemeClr val="accent1"/>
                        </a:solidFill>
                        <a:latin typeface="Cambria Math" panose="02040503050406030204" pitchFamily="18" charset="0"/>
                      </a:rPr>
                      <m:t>𝒚</m:t>
                    </m:r>
                    <m:r>
                      <a:rPr lang="en-IN" b="1" i="1" smtClean="0">
                        <a:solidFill>
                          <a:schemeClr val="accent1"/>
                        </a:solidFill>
                        <a:latin typeface="Cambria Math" panose="02040503050406030204" pitchFamily="18" charset="0"/>
                      </a:rPr>
                      <m:t>−</m:t>
                    </m:r>
                    <m:r>
                      <a:rPr lang="en-IN" b="1" i="1" smtClean="0">
                        <a:solidFill>
                          <a:schemeClr val="accent1"/>
                        </a:solidFill>
                        <a:latin typeface="Cambria Math" panose="02040503050406030204" pitchFamily="18" charset="0"/>
                      </a:rPr>
                      <m:t>𝒛</m:t>
                    </m:r>
                    <m:r>
                      <a:rPr lang="en-IN" b="1" i="1" smtClean="0">
                        <a:solidFill>
                          <a:schemeClr val="accent1"/>
                        </a:solidFill>
                        <a:latin typeface="Cambria Math" panose="02040503050406030204" pitchFamily="18" charset="0"/>
                      </a:rPr>
                      <m:t>&lt;</m:t>
                    </m:r>
                    <m:r>
                      <a:rPr lang="en-IN" b="1" i="1" smtClean="0">
                        <a:solidFill>
                          <a:schemeClr val="accent1"/>
                        </a:solidFill>
                        <a:latin typeface="Cambria Math" panose="02040503050406030204" pitchFamily="18" charset="0"/>
                      </a:rPr>
                      <m:t>𝟏</m:t>
                    </m:r>
                    <m:r>
                      <a:rPr lang="en-IN" b="1" i="1" smtClean="0">
                        <a:solidFill>
                          <a:schemeClr val="accent1"/>
                        </a:solidFill>
                        <a:latin typeface="Cambria Math" panose="02040503050406030204" pitchFamily="18" charset="0"/>
                      </a:rPr>
                      <m:t>∧</m:t>
                    </m:r>
                    <m:r>
                      <a:rPr lang="en-IN" b="1" i="1" smtClean="0">
                        <a:solidFill>
                          <a:schemeClr val="accent1"/>
                        </a:solidFill>
                        <a:latin typeface="Cambria Math" panose="02040503050406030204" pitchFamily="18" charset="0"/>
                      </a:rPr>
                      <m:t>𝒛</m:t>
                    </m:r>
                    <m:r>
                      <a:rPr lang="en-IN" b="1" i="1" smtClean="0">
                        <a:solidFill>
                          <a:schemeClr val="accent1"/>
                        </a:solidFill>
                        <a:latin typeface="Cambria Math" panose="02040503050406030204" pitchFamily="18" charset="0"/>
                      </a:rPr>
                      <m:t>−</m:t>
                    </m:r>
                    <m:r>
                      <a:rPr lang="en-IN" b="1" i="1" smtClean="0">
                        <a:solidFill>
                          <a:schemeClr val="accent1"/>
                        </a:solidFill>
                        <a:latin typeface="Cambria Math" panose="02040503050406030204" pitchFamily="18" charset="0"/>
                      </a:rPr>
                      <m:t>𝒙</m:t>
                    </m:r>
                    <m:r>
                      <a:rPr lang="en-IN" b="1" i="1" smtClean="0">
                        <a:solidFill>
                          <a:schemeClr val="accent1"/>
                        </a:solidFill>
                        <a:latin typeface="Cambria Math" panose="02040503050406030204" pitchFamily="18" charset="0"/>
                      </a:rPr>
                      <m:t>&lt;</m:t>
                    </m:r>
                    <m:r>
                      <a:rPr lang="en-IN" b="1" i="1" smtClean="0">
                        <a:solidFill>
                          <a:schemeClr val="accent1"/>
                        </a:solidFill>
                        <a:latin typeface="Cambria Math" panose="02040503050406030204" pitchFamily="18" charset="0"/>
                      </a:rPr>
                      <m:t>𝟎</m:t>
                    </m:r>
                  </m:oMath>
                </a14:m>
                <a:r>
                  <a:rPr lang="en-IN" b="1" dirty="0">
                    <a:solidFill>
                      <a:schemeClr val="accent1"/>
                    </a:solidFill>
                  </a:rPr>
                  <a:t> </a:t>
                </a:r>
                <a:r>
                  <a:rPr lang="en-IN" dirty="0"/>
                  <a:t>satisfiable?</a:t>
                </a:r>
              </a:p>
              <a:p>
                <a:pPr marL="0" indent="0">
                  <a:buNone/>
                </a:pPr>
                <a:endParaRPr lang="en-IN"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BF3610FF-DB28-3EB7-CEFB-AE150F272F3E}"/>
                  </a:ext>
                </a:extLst>
              </p:cNvPr>
              <p:cNvSpPr>
                <a:spLocks noGrp="1" noRot="1" noChangeAspect="1" noMove="1" noResize="1" noEditPoints="1" noAdjustHandles="1" noChangeArrowheads="1" noChangeShapeType="1" noTextEdit="1"/>
              </p:cNvSpPr>
              <p:nvPr>
                <p:ph idx="1"/>
              </p:nvPr>
            </p:nvSpPr>
            <p:spPr>
              <a:blipFill>
                <a:blip r:embed="rId2"/>
                <a:stretch>
                  <a:fillRect l="-1217" t="-2381"/>
                </a:stretch>
              </a:blipFill>
            </p:spPr>
            <p:txBody>
              <a:bodyPr/>
              <a:lstStyle/>
              <a:p>
                <a:r>
                  <a:rPr lang="en-IN">
                    <a:noFill/>
                  </a:rPr>
                  <a:t> </a:t>
                </a:r>
              </a:p>
            </p:txBody>
          </p:sp>
        </mc:Fallback>
      </mc:AlternateContent>
    </p:spTree>
    <p:extLst>
      <p:ext uri="{BB962C8B-B14F-4D97-AF65-F5344CB8AC3E}">
        <p14:creationId xmlns:p14="http://schemas.microsoft.com/office/powerpoint/2010/main" val="27439664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48469-A6BA-E28E-AAF9-9A7288B6C7F1}"/>
              </a:ext>
            </a:extLst>
          </p:cNvPr>
          <p:cNvSpPr>
            <a:spLocks noGrp="1"/>
          </p:cNvSpPr>
          <p:nvPr>
            <p:ph type="title"/>
          </p:nvPr>
        </p:nvSpPr>
        <p:spPr/>
        <p:txBody>
          <a:bodyPr/>
          <a:lstStyle/>
          <a:p>
            <a:r>
              <a:rPr lang="en-IN" dirty="0"/>
              <a:t>Decision procedure for difference logic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F3610FF-DB28-3EB7-CEFB-AE150F272F3E}"/>
                  </a:ext>
                </a:extLst>
              </p:cNvPr>
              <p:cNvSpPr>
                <a:spLocks noGrp="1"/>
              </p:cNvSpPr>
              <p:nvPr>
                <p:ph idx="1"/>
              </p:nvPr>
            </p:nvSpPr>
            <p:spPr/>
            <p:txBody>
              <a:bodyPr/>
              <a:lstStyle/>
              <a:p>
                <a:pPr marL="0" indent="0">
                  <a:buNone/>
                </a:pPr>
                <a:r>
                  <a:rPr lang="en-IN" dirty="0">
                    <a:latin typeface="Cambria Math" panose="02040503050406030204" pitchFamily="18" charset="0"/>
                  </a:rPr>
                  <a:t>Strict inequalities</a:t>
                </a:r>
                <a:endParaRPr lang="en-IN" b="0" dirty="0">
                  <a:latin typeface="Cambria Math" panose="02040503050406030204" pitchFamily="18" charset="0"/>
                </a:endParaRPr>
              </a:p>
              <a:p>
                <a:pPr marL="0" indent="0">
                  <a:buNone/>
                </a:pPr>
                <a:endParaRPr lang="en-IN" b="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𝑥</m:t>
                      </m:r>
                      <m:r>
                        <a:rPr lang="en-IN" b="0" i="1" smtClean="0">
                          <a:latin typeface="Cambria Math" panose="02040503050406030204" pitchFamily="18" charset="0"/>
                        </a:rPr>
                        <m:t> −</m:t>
                      </m:r>
                      <m:r>
                        <a:rPr lang="en-IN" b="0" i="1" smtClean="0">
                          <a:latin typeface="Cambria Math" panose="02040503050406030204" pitchFamily="18" charset="0"/>
                        </a:rPr>
                        <m:t>𝑦</m:t>
                      </m:r>
                      <m:r>
                        <a:rPr lang="en-IN" b="0" i="1" smtClean="0">
                          <a:latin typeface="Cambria Math" panose="02040503050406030204" pitchFamily="18" charset="0"/>
                        </a:rPr>
                        <m:t>&lt;1∧</m:t>
                      </m:r>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𝑧</m:t>
                      </m:r>
                      <m:r>
                        <a:rPr lang="en-IN" b="0" i="1" smtClean="0">
                          <a:latin typeface="Cambria Math" panose="02040503050406030204" pitchFamily="18" charset="0"/>
                        </a:rPr>
                        <m:t>&lt;1∧</m:t>
                      </m:r>
                      <m:r>
                        <a:rPr lang="en-IN" b="0" i="1" smtClean="0">
                          <a:latin typeface="Cambria Math" panose="02040503050406030204" pitchFamily="18" charset="0"/>
                        </a:rPr>
                        <m:t>𝑧</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&lt;0</m:t>
                      </m:r>
                    </m:oMath>
                  </m:oMathPara>
                </a14:m>
                <a:endParaRPr lang="en-IN" b="0" dirty="0"/>
              </a:p>
              <a:p>
                <a:pPr marL="0" indent="0">
                  <a:buNone/>
                </a:pPr>
                <a:r>
                  <a:rPr lang="en-IN" dirty="0"/>
                  <a:t>------------------------------------------------</a:t>
                </a:r>
              </a:p>
              <a:p>
                <a:pPr marL="0"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≤0∧</m:t>
                      </m:r>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𝑧</m:t>
                      </m:r>
                      <m:r>
                        <a:rPr lang="en-IN" b="0" i="1" smtClean="0">
                          <a:latin typeface="Cambria Math" panose="02040503050406030204" pitchFamily="18" charset="0"/>
                        </a:rPr>
                        <m:t>≤0∧</m:t>
                      </m:r>
                      <m:r>
                        <a:rPr lang="en-IN" b="0" i="1" smtClean="0">
                          <a:latin typeface="Cambria Math" panose="02040503050406030204" pitchFamily="18" charset="0"/>
                        </a:rPr>
                        <m:t>𝑧</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≤−1</m:t>
                      </m:r>
                    </m:oMath>
                  </m:oMathPara>
                </a14:m>
                <a:endParaRPr lang="en-IN" dirty="0"/>
              </a:p>
              <a:p>
                <a:pPr marL="0" indent="0">
                  <a:buNone/>
                </a:pPr>
                <a:endParaRPr lang="en-IN"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BF3610FF-DB28-3EB7-CEFB-AE150F272F3E}"/>
                  </a:ext>
                </a:extLst>
              </p:cNvPr>
              <p:cNvSpPr>
                <a:spLocks noGrp="1" noRot="1" noChangeAspect="1" noMove="1" noResize="1" noEditPoints="1" noAdjustHandles="1" noChangeArrowheads="1" noChangeShapeType="1" noTextEdit="1"/>
              </p:cNvSpPr>
              <p:nvPr>
                <p:ph idx="1"/>
              </p:nvPr>
            </p:nvSpPr>
            <p:spPr>
              <a:blipFill>
                <a:blip r:embed="rId2"/>
                <a:stretch>
                  <a:fillRect l="-1217" t="-2381"/>
                </a:stretch>
              </a:blipFill>
            </p:spPr>
            <p:txBody>
              <a:bodyPr/>
              <a:lstStyle/>
              <a:p>
                <a:r>
                  <a:rPr lang="en-IN">
                    <a:noFill/>
                  </a:rPr>
                  <a:t> </a:t>
                </a:r>
              </a:p>
            </p:txBody>
          </p:sp>
        </mc:Fallback>
      </mc:AlternateContent>
      <p:sp>
        <p:nvSpPr>
          <p:cNvPr id="4" name="Oval 3">
            <a:extLst>
              <a:ext uri="{FF2B5EF4-FFF2-40B4-BE49-F238E27FC236}">
                <a16:creationId xmlns:a16="http://schemas.microsoft.com/office/drawing/2014/main" id="{F7F3C9AA-4CD6-E40F-39C1-DBBB8273E575}"/>
              </a:ext>
            </a:extLst>
          </p:cNvPr>
          <p:cNvSpPr/>
          <p:nvPr/>
        </p:nvSpPr>
        <p:spPr>
          <a:xfrm>
            <a:off x="4080393" y="4522840"/>
            <a:ext cx="619433" cy="6096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x</a:t>
            </a:r>
          </a:p>
        </p:txBody>
      </p:sp>
      <p:sp>
        <p:nvSpPr>
          <p:cNvPr id="5" name="Oval 4">
            <a:extLst>
              <a:ext uri="{FF2B5EF4-FFF2-40B4-BE49-F238E27FC236}">
                <a16:creationId xmlns:a16="http://schemas.microsoft.com/office/drawing/2014/main" id="{6C3FD072-2C0C-6C92-E9B6-B5E0038E9245}"/>
              </a:ext>
            </a:extLst>
          </p:cNvPr>
          <p:cNvSpPr/>
          <p:nvPr/>
        </p:nvSpPr>
        <p:spPr>
          <a:xfrm>
            <a:off x="5864950" y="4517921"/>
            <a:ext cx="619433" cy="6096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y</a:t>
            </a:r>
          </a:p>
        </p:txBody>
      </p:sp>
      <p:sp>
        <p:nvSpPr>
          <p:cNvPr id="6" name="Oval 5">
            <a:extLst>
              <a:ext uri="{FF2B5EF4-FFF2-40B4-BE49-F238E27FC236}">
                <a16:creationId xmlns:a16="http://schemas.microsoft.com/office/drawing/2014/main" id="{B0BB7A37-D9E1-C774-4AE1-5F86E1B57E20}"/>
              </a:ext>
            </a:extLst>
          </p:cNvPr>
          <p:cNvSpPr/>
          <p:nvPr/>
        </p:nvSpPr>
        <p:spPr>
          <a:xfrm>
            <a:off x="4925963" y="5486396"/>
            <a:ext cx="619433" cy="6096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z</a:t>
            </a:r>
          </a:p>
        </p:txBody>
      </p:sp>
      <p:cxnSp>
        <p:nvCxnSpPr>
          <p:cNvPr id="7" name="Straight Arrow Connector 6">
            <a:extLst>
              <a:ext uri="{FF2B5EF4-FFF2-40B4-BE49-F238E27FC236}">
                <a16:creationId xmlns:a16="http://schemas.microsoft.com/office/drawing/2014/main" id="{BF5635EF-31EB-9947-A402-27983B4D203E}"/>
              </a:ext>
            </a:extLst>
          </p:cNvPr>
          <p:cNvCxnSpPr>
            <a:stCxn id="4" idx="6"/>
            <a:endCxn id="5" idx="2"/>
          </p:cNvCxnSpPr>
          <p:nvPr/>
        </p:nvCxnSpPr>
        <p:spPr>
          <a:xfrm flipV="1">
            <a:off x="4699826" y="4822721"/>
            <a:ext cx="1165124" cy="491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C6D34EC-DA38-2E77-E86C-D9569C02E074}"/>
              </a:ext>
            </a:extLst>
          </p:cNvPr>
          <p:cNvSpPr txBox="1"/>
          <p:nvPr/>
        </p:nvSpPr>
        <p:spPr>
          <a:xfrm>
            <a:off x="4925968" y="4404851"/>
            <a:ext cx="943897" cy="369332"/>
          </a:xfrm>
          <a:prstGeom prst="rect">
            <a:avLst/>
          </a:prstGeom>
          <a:noFill/>
        </p:spPr>
        <p:txBody>
          <a:bodyPr wrap="square" rtlCol="0">
            <a:spAutoFit/>
          </a:bodyPr>
          <a:lstStyle/>
          <a:p>
            <a:r>
              <a:rPr lang="en-IN" dirty="0"/>
              <a:t>0</a:t>
            </a:r>
          </a:p>
        </p:txBody>
      </p:sp>
      <p:cxnSp>
        <p:nvCxnSpPr>
          <p:cNvPr id="11" name="Straight Arrow Connector 10">
            <a:extLst>
              <a:ext uri="{FF2B5EF4-FFF2-40B4-BE49-F238E27FC236}">
                <a16:creationId xmlns:a16="http://schemas.microsoft.com/office/drawing/2014/main" id="{D2EBB429-9F01-C17A-38BF-A13A3F97D048}"/>
              </a:ext>
            </a:extLst>
          </p:cNvPr>
          <p:cNvCxnSpPr>
            <a:stCxn id="5" idx="3"/>
            <a:endCxn id="6" idx="7"/>
          </p:cNvCxnSpPr>
          <p:nvPr/>
        </p:nvCxnSpPr>
        <p:spPr>
          <a:xfrm flipH="1">
            <a:off x="5454682" y="5038247"/>
            <a:ext cx="500982" cy="53742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DC391E8-E08F-0797-2E8C-E023ED68E2AE}"/>
              </a:ext>
            </a:extLst>
          </p:cNvPr>
          <p:cNvCxnSpPr>
            <a:stCxn id="6" idx="1"/>
            <a:endCxn id="4" idx="4"/>
          </p:cNvCxnSpPr>
          <p:nvPr/>
        </p:nvCxnSpPr>
        <p:spPr>
          <a:xfrm flipH="1" flipV="1">
            <a:off x="4390110" y="5132440"/>
            <a:ext cx="626567" cy="44323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E9D5D82-07DC-B323-10C7-848700B13734}"/>
              </a:ext>
            </a:extLst>
          </p:cNvPr>
          <p:cNvSpPr txBox="1"/>
          <p:nvPr/>
        </p:nvSpPr>
        <p:spPr>
          <a:xfrm>
            <a:off x="5776460" y="5176683"/>
            <a:ext cx="943897" cy="369332"/>
          </a:xfrm>
          <a:prstGeom prst="rect">
            <a:avLst/>
          </a:prstGeom>
          <a:noFill/>
        </p:spPr>
        <p:txBody>
          <a:bodyPr wrap="square" rtlCol="0">
            <a:spAutoFit/>
          </a:bodyPr>
          <a:lstStyle/>
          <a:p>
            <a:r>
              <a:rPr lang="en-IN" dirty="0"/>
              <a:t>0</a:t>
            </a:r>
          </a:p>
        </p:txBody>
      </p:sp>
      <p:sp>
        <p:nvSpPr>
          <p:cNvPr id="15" name="TextBox 14">
            <a:extLst>
              <a:ext uri="{FF2B5EF4-FFF2-40B4-BE49-F238E27FC236}">
                <a16:creationId xmlns:a16="http://schemas.microsoft.com/office/drawing/2014/main" id="{5027BC75-0EC4-C96B-EB9F-1ECF677B13C1}"/>
              </a:ext>
            </a:extLst>
          </p:cNvPr>
          <p:cNvSpPr txBox="1"/>
          <p:nvPr/>
        </p:nvSpPr>
        <p:spPr>
          <a:xfrm>
            <a:off x="4365531" y="5329083"/>
            <a:ext cx="943897" cy="369332"/>
          </a:xfrm>
          <a:prstGeom prst="rect">
            <a:avLst/>
          </a:prstGeom>
          <a:noFill/>
        </p:spPr>
        <p:txBody>
          <a:bodyPr wrap="square" rtlCol="0">
            <a:spAutoFit/>
          </a:bodyPr>
          <a:lstStyle/>
          <a:p>
            <a:r>
              <a:rPr lang="en-IN" dirty="0"/>
              <a:t>-1</a:t>
            </a:r>
          </a:p>
        </p:txBody>
      </p:sp>
    </p:spTree>
    <p:extLst>
      <p:ext uri="{BB962C8B-B14F-4D97-AF65-F5344CB8AC3E}">
        <p14:creationId xmlns:p14="http://schemas.microsoft.com/office/powerpoint/2010/main" val="29888875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5B0DB-BF38-E89F-C51D-5753862864C9}"/>
              </a:ext>
            </a:extLst>
          </p:cNvPr>
          <p:cNvSpPr>
            <a:spLocks noGrp="1"/>
          </p:cNvSpPr>
          <p:nvPr>
            <p:ph type="title"/>
          </p:nvPr>
        </p:nvSpPr>
        <p:spPr/>
        <p:txBody>
          <a:bodyPr/>
          <a:lstStyle/>
          <a:p>
            <a:r>
              <a:rPr lang="en-IN" dirty="0"/>
              <a:t>Finding negative cycle</a:t>
            </a:r>
          </a:p>
        </p:txBody>
      </p:sp>
      <p:sp>
        <p:nvSpPr>
          <p:cNvPr id="3" name="Content Placeholder 2">
            <a:extLst>
              <a:ext uri="{FF2B5EF4-FFF2-40B4-BE49-F238E27FC236}">
                <a16:creationId xmlns:a16="http://schemas.microsoft.com/office/drawing/2014/main" id="{B6100F91-D142-9263-99EE-A86156D0B428}"/>
              </a:ext>
            </a:extLst>
          </p:cNvPr>
          <p:cNvSpPr>
            <a:spLocks noGrp="1"/>
          </p:cNvSpPr>
          <p:nvPr>
            <p:ph idx="1"/>
          </p:nvPr>
        </p:nvSpPr>
        <p:spPr/>
        <p:txBody>
          <a:bodyPr/>
          <a:lstStyle/>
          <a:p>
            <a:r>
              <a:rPr lang="en-IN" dirty="0"/>
              <a:t>Bellman-Ford algorithm</a:t>
            </a:r>
          </a:p>
          <a:p>
            <a:pPr lvl="1"/>
            <a:r>
              <a:rPr lang="en-IN" dirty="0"/>
              <a:t>Read from the CORMEN, LEISERSON, RIVEST, STEIN book</a:t>
            </a:r>
          </a:p>
        </p:txBody>
      </p:sp>
    </p:spTree>
    <p:extLst>
      <p:ext uri="{BB962C8B-B14F-4D97-AF65-F5344CB8AC3E}">
        <p14:creationId xmlns:p14="http://schemas.microsoft.com/office/powerpoint/2010/main" val="1492153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291FC-185D-582C-051C-8A5F05E9A87E}"/>
              </a:ext>
            </a:extLst>
          </p:cNvPr>
          <p:cNvSpPr>
            <a:spLocks noGrp="1"/>
          </p:cNvSpPr>
          <p:nvPr>
            <p:ph type="title"/>
          </p:nvPr>
        </p:nvSpPr>
        <p:spPr/>
        <p:txBody>
          <a:bodyPr/>
          <a:lstStyle/>
          <a:p>
            <a:r>
              <a:rPr lang="en-IN" dirty="0"/>
              <a:t>The Omega Test</a:t>
            </a:r>
          </a:p>
        </p:txBody>
      </p:sp>
      <p:sp>
        <p:nvSpPr>
          <p:cNvPr id="3" name="Text Placeholder 2">
            <a:extLst>
              <a:ext uri="{FF2B5EF4-FFF2-40B4-BE49-F238E27FC236}">
                <a16:creationId xmlns:a16="http://schemas.microsoft.com/office/drawing/2014/main" id="{84DBA03B-5002-F754-50F1-C2E346A27BE5}"/>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5371254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097C4-4517-B6A4-EECD-0918E498CC42}"/>
              </a:ext>
            </a:extLst>
          </p:cNvPr>
          <p:cNvSpPr>
            <a:spLocks noGrp="1"/>
          </p:cNvSpPr>
          <p:nvPr>
            <p:ph type="title"/>
          </p:nvPr>
        </p:nvSpPr>
        <p:spPr/>
        <p:txBody>
          <a:bodyPr/>
          <a:lstStyle/>
          <a:p>
            <a:r>
              <a:rPr lang="en-IN" dirty="0"/>
              <a:t>Bellman-Ford algorithm</a:t>
            </a:r>
          </a:p>
        </p:txBody>
      </p:sp>
      <p:sp>
        <p:nvSpPr>
          <p:cNvPr id="3" name="Content Placeholder 2">
            <a:extLst>
              <a:ext uri="{FF2B5EF4-FFF2-40B4-BE49-F238E27FC236}">
                <a16:creationId xmlns:a16="http://schemas.microsoft.com/office/drawing/2014/main" id="{B2E0C597-F41C-4B86-13B3-C8D2AB0B2FAB}"/>
              </a:ext>
            </a:extLst>
          </p:cNvPr>
          <p:cNvSpPr>
            <a:spLocks noGrp="1"/>
          </p:cNvSpPr>
          <p:nvPr>
            <p:ph idx="1"/>
          </p:nvPr>
        </p:nvSpPr>
        <p:spPr/>
        <p:txBody>
          <a:bodyPr/>
          <a:lstStyle/>
          <a:p>
            <a:r>
              <a:rPr lang="en-IN" dirty="0"/>
              <a:t>Bellman-Ford algorithm solves the single-source shortest-path problem with negative edge weight</a:t>
            </a:r>
          </a:p>
          <a:p>
            <a:endParaRPr lang="en-IN" dirty="0"/>
          </a:p>
          <a:p>
            <a:r>
              <a:rPr lang="en-IN" dirty="0"/>
              <a:t>The algorithm returns false if there is a negative-weight cycle in the graph</a:t>
            </a:r>
          </a:p>
        </p:txBody>
      </p:sp>
    </p:spTree>
    <p:extLst>
      <p:ext uri="{BB962C8B-B14F-4D97-AF65-F5344CB8AC3E}">
        <p14:creationId xmlns:p14="http://schemas.microsoft.com/office/powerpoint/2010/main" val="18948464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42211-FAFC-54C9-5565-0F06AACB2F04}"/>
              </a:ext>
            </a:extLst>
          </p:cNvPr>
          <p:cNvSpPr>
            <a:spLocks noGrp="1"/>
          </p:cNvSpPr>
          <p:nvPr>
            <p:ph type="title"/>
          </p:nvPr>
        </p:nvSpPr>
        <p:spPr/>
        <p:txBody>
          <a:bodyPr/>
          <a:lstStyle/>
          <a:p>
            <a:r>
              <a:rPr lang="en-IN" dirty="0"/>
              <a:t>Bellman-Ford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C9CB06B-82A4-C5FA-6529-3E8D7B8C519C}"/>
                  </a:ext>
                </a:extLst>
              </p:cNvPr>
              <p:cNvSpPr>
                <a:spLocks noGrp="1"/>
              </p:cNvSpPr>
              <p:nvPr>
                <p:ph idx="1"/>
              </p:nvPr>
            </p:nvSpPr>
            <p:spPr>
              <a:xfrm>
                <a:off x="838200" y="1825625"/>
                <a:ext cx="5070987" cy="4351338"/>
              </a:xfrm>
            </p:spPr>
            <p:txBody>
              <a:bodyPr>
                <a:normAutofit lnSpcReduction="10000"/>
              </a:bodyPr>
              <a:lstStyle/>
              <a:p>
                <a:pPr marL="0" indent="0">
                  <a:buNone/>
                </a:pPr>
                <a:r>
                  <a:rPr lang="en-IN" dirty="0"/>
                  <a:t>Bellman_Ford(G, w, s):</a:t>
                </a:r>
              </a:p>
              <a:p>
                <a:pPr marL="0" indent="0">
                  <a:buNone/>
                </a:pPr>
                <a:r>
                  <a:rPr lang="en-IN" dirty="0"/>
                  <a:t>    Initialize(G, s)</a:t>
                </a:r>
              </a:p>
              <a:p>
                <a:pPr marL="0" indent="0">
                  <a:buNone/>
                </a:pPr>
                <a:r>
                  <a:rPr lang="en-IN" dirty="0"/>
                  <a:t>    for </a:t>
                </a:r>
                <a:r>
                  <a:rPr lang="en-IN" dirty="0" err="1"/>
                  <a:t>i</a:t>
                </a:r>
                <a:r>
                  <a:rPr lang="en-IN" dirty="0"/>
                  <a:t> = 1 to |G.V|-1</a:t>
                </a:r>
              </a:p>
              <a:p>
                <a:pPr marL="0" indent="0">
                  <a:buNone/>
                </a:pPr>
                <a:r>
                  <a:rPr lang="en-IN" dirty="0"/>
                  <a:t>         for each edge (</a:t>
                </a:r>
                <a:r>
                  <a:rPr lang="en-IN" dirty="0" err="1"/>
                  <a:t>u,v</a:t>
                </a:r>
                <a:r>
                  <a:rPr lang="en-IN" dirty="0"/>
                  <a:t>) </a:t>
                </a:r>
                <a14:m>
                  <m:oMath xmlns:m="http://schemas.openxmlformats.org/officeDocument/2006/math">
                    <m:r>
                      <a:rPr lang="en-IN" b="0" i="1" smtClean="0">
                        <a:latin typeface="Cambria Math" panose="02040503050406030204" pitchFamily="18" charset="0"/>
                      </a:rPr>
                      <m:t>∈</m:t>
                    </m:r>
                  </m:oMath>
                </a14:m>
                <a:r>
                  <a:rPr lang="en-IN" dirty="0"/>
                  <a:t> G.E</a:t>
                </a:r>
              </a:p>
              <a:p>
                <a:pPr marL="0" indent="0">
                  <a:buNone/>
                </a:pPr>
                <a:r>
                  <a:rPr lang="en-IN" dirty="0"/>
                  <a:t>	    Relax(u, v, w)</a:t>
                </a:r>
              </a:p>
              <a:p>
                <a:pPr marL="0" indent="0">
                  <a:buNone/>
                </a:pPr>
                <a:r>
                  <a:rPr lang="en-IN" dirty="0"/>
                  <a:t>    for each edge (</a:t>
                </a:r>
                <a:r>
                  <a:rPr lang="en-IN" dirty="0" err="1"/>
                  <a:t>u,v</a:t>
                </a:r>
                <a:r>
                  <a:rPr lang="en-IN" dirty="0"/>
                  <a:t>) </a:t>
                </a:r>
                <a14:m>
                  <m:oMath xmlns:m="http://schemas.openxmlformats.org/officeDocument/2006/math">
                    <m:r>
                      <a:rPr lang="en-IN" b="0" i="1" smtClean="0">
                        <a:latin typeface="Cambria Math" panose="02040503050406030204" pitchFamily="18" charset="0"/>
                      </a:rPr>
                      <m:t>∈</m:t>
                    </m:r>
                  </m:oMath>
                </a14:m>
                <a:r>
                  <a:rPr lang="en-IN" dirty="0"/>
                  <a:t> G.E</a:t>
                </a:r>
              </a:p>
              <a:p>
                <a:pPr marL="0" indent="0">
                  <a:buNone/>
                </a:pPr>
                <a:r>
                  <a:rPr lang="en-IN" dirty="0"/>
                  <a:t>         if </a:t>
                </a:r>
                <a:r>
                  <a:rPr lang="en-IN" dirty="0" err="1"/>
                  <a:t>v.d</a:t>
                </a:r>
                <a:r>
                  <a:rPr lang="en-IN" dirty="0"/>
                  <a:t> &gt; </a:t>
                </a:r>
                <a:r>
                  <a:rPr lang="en-IN" dirty="0" err="1"/>
                  <a:t>u.d</a:t>
                </a:r>
                <a:r>
                  <a:rPr lang="en-IN" dirty="0"/>
                  <a:t> + w(</a:t>
                </a:r>
                <a:r>
                  <a:rPr lang="en-IN" dirty="0" err="1"/>
                  <a:t>u,v</a:t>
                </a:r>
                <a:r>
                  <a:rPr lang="en-IN" dirty="0"/>
                  <a:t>)</a:t>
                </a:r>
              </a:p>
              <a:p>
                <a:pPr marL="0" indent="0">
                  <a:buNone/>
                </a:pPr>
                <a:r>
                  <a:rPr lang="en-IN" dirty="0"/>
                  <a:t>                return false</a:t>
                </a:r>
              </a:p>
              <a:p>
                <a:pPr marL="0" indent="0">
                  <a:buNone/>
                </a:pPr>
                <a:r>
                  <a:rPr lang="en-IN" dirty="0"/>
                  <a:t>    return true	 </a:t>
                </a:r>
              </a:p>
            </p:txBody>
          </p:sp>
        </mc:Choice>
        <mc:Fallback xmlns="">
          <p:sp>
            <p:nvSpPr>
              <p:cNvPr id="3" name="Content Placeholder 2">
                <a:extLst>
                  <a:ext uri="{FF2B5EF4-FFF2-40B4-BE49-F238E27FC236}">
                    <a16:creationId xmlns:a16="http://schemas.microsoft.com/office/drawing/2014/main" id="{4C9CB06B-82A4-C5FA-6529-3E8D7B8C519C}"/>
                  </a:ext>
                </a:extLst>
              </p:cNvPr>
              <p:cNvSpPr>
                <a:spLocks noGrp="1" noRot="1" noChangeAspect="1" noMove="1" noResize="1" noEditPoints="1" noAdjustHandles="1" noChangeArrowheads="1" noChangeShapeType="1" noTextEdit="1"/>
              </p:cNvSpPr>
              <p:nvPr>
                <p:ph idx="1"/>
              </p:nvPr>
            </p:nvSpPr>
            <p:spPr>
              <a:xfrm>
                <a:off x="838200" y="1825625"/>
                <a:ext cx="5070987" cy="4351338"/>
              </a:xfrm>
              <a:blipFill>
                <a:blip r:embed="rId2"/>
                <a:stretch>
                  <a:fillRect l="-2527" t="-3081" b="-28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DF972BBA-8B18-8562-3E11-340194B4BC13}"/>
                  </a:ext>
                </a:extLst>
              </p:cNvPr>
              <p:cNvSpPr txBox="1">
                <a:spLocks/>
              </p:cNvSpPr>
              <p:nvPr/>
            </p:nvSpPr>
            <p:spPr>
              <a:xfrm>
                <a:off x="6555677" y="1801043"/>
                <a:ext cx="507098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dirty="0"/>
                  <a:t>Relax(u, v, w)</a:t>
                </a:r>
              </a:p>
              <a:p>
                <a:pPr marL="0" indent="0">
                  <a:buFont typeface="Arial" panose="020B0604020202020204" pitchFamily="34" charset="0"/>
                  <a:buNone/>
                </a:pPr>
                <a:r>
                  <a:rPr lang="en-IN" dirty="0"/>
                  <a:t>    if </a:t>
                </a:r>
                <a:r>
                  <a:rPr lang="en-IN" dirty="0" err="1"/>
                  <a:t>v.d</a:t>
                </a:r>
                <a:r>
                  <a:rPr lang="en-IN" dirty="0"/>
                  <a:t> &gt; </a:t>
                </a:r>
                <a:r>
                  <a:rPr lang="en-IN" dirty="0" err="1"/>
                  <a:t>u.d</a:t>
                </a:r>
                <a:r>
                  <a:rPr lang="en-IN" dirty="0"/>
                  <a:t> + w(u, v)</a:t>
                </a:r>
              </a:p>
              <a:p>
                <a:pPr marL="0" indent="0">
                  <a:buFont typeface="Arial" panose="020B0604020202020204" pitchFamily="34" charset="0"/>
                  <a:buNone/>
                </a:pPr>
                <a:r>
                  <a:rPr lang="en-IN" dirty="0"/>
                  <a:t>        </a:t>
                </a:r>
                <a:r>
                  <a:rPr lang="en-IN" dirty="0" err="1"/>
                  <a:t>v.d</a:t>
                </a:r>
                <a:r>
                  <a:rPr lang="en-IN" dirty="0"/>
                  <a:t> = </a:t>
                </a:r>
                <a:r>
                  <a:rPr lang="en-IN" dirty="0" err="1"/>
                  <a:t>u.d</a:t>
                </a:r>
                <a:r>
                  <a:rPr lang="en-IN" dirty="0"/>
                  <a:t> + w(u, v)</a:t>
                </a:r>
              </a:p>
              <a:p>
                <a:pPr marL="0" indent="0">
                  <a:buFont typeface="Arial" panose="020B0604020202020204" pitchFamily="34" charset="0"/>
                  <a:buNone/>
                </a:pPr>
                <a:r>
                  <a:rPr lang="en-IN" dirty="0"/>
                  <a:t>        v.</a:t>
                </a:r>
                <a14:m>
                  <m:oMath xmlns:m="http://schemas.openxmlformats.org/officeDocument/2006/math">
                    <m:r>
                      <a:rPr lang="en-IN" b="0" i="1" smtClean="0">
                        <a:latin typeface="Cambria Math" panose="02040503050406030204" pitchFamily="18" charset="0"/>
                      </a:rPr>
                      <m:t>𝜋</m:t>
                    </m:r>
                  </m:oMath>
                </a14:m>
                <a:r>
                  <a:rPr lang="en-IN" dirty="0"/>
                  <a:t> = u</a:t>
                </a:r>
              </a:p>
              <a:p>
                <a:pPr marL="0" indent="0">
                  <a:buFont typeface="Arial" panose="020B0604020202020204" pitchFamily="34" charset="0"/>
                  <a:buNone/>
                </a:pPr>
                <a:r>
                  <a:rPr lang="en-IN" dirty="0"/>
                  <a:t>    </a:t>
                </a:r>
              </a:p>
            </p:txBody>
          </p:sp>
        </mc:Choice>
        <mc:Fallback xmlns="">
          <p:sp>
            <p:nvSpPr>
              <p:cNvPr id="4" name="Content Placeholder 2">
                <a:extLst>
                  <a:ext uri="{FF2B5EF4-FFF2-40B4-BE49-F238E27FC236}">
                    <a16:creationId xmlns:a16="http://schemas.microsoft.com/office/drawing/2014/main" id="{DF972BBA-8B18-8562-3E11-340194B4BC13}"/>
                  </a:ext>
                </a:extLst>
              </p:cNvPr>
              <p:cNvSpPr txBox="1">
                <a:spLocks noRot="1" noChangeAspect="1" noMove="1" noResize="1" noEditPoints="1" noAdjustHandles="1" noChangeArrowheads="1" noChangeShapeType="1" noTextEdit="1"/>
              </p:cNvSpPr>
              <p:nvPr/>
            </p:nvSpPr>
            <p:spPr>
              <a:xfrm>
                <a:off x="6555677" y="1801043"/>
                <a:ext cx="5070987" cy="4351338"/>
              </a:xfrm>
              <a:prstGeom prst="rect">
                <a:avLst/>
              </a:prstGeom>
              <a:blipFill>
                <a:blip r:embed="rId3"/>
                <a:stretch>
                  <a:fillRect l="-2404" t="-2241"/>
                </a:stretch>
              </a:blipFill>
            </p:spPr>
            <p:txBody>
              <a:bodyPr/>
              <a:lstStyle/>
              <a:p>
                <a:r>
                  <a:rPr lang="en-IN">
                    <a:noFill/>
                  </a:rPr>
                  <a:t> </a:t>
                </a:r>
              </a:p>
            </p:txBody>
          </p:sp>
        </mc:Fallback>
      </mc:AlternateContent>
    </p:spTree>
    <p:extLst>
      <p:ext uri="{BB962C8B-B14F-4D97-AF65-F5344CB8AC3E}">
        <p14:creationId xmlns:p14="http://schemas.microsoft.com/office/powerpoint/2010/main" val="13138550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866251C-F530-958F-9601-E4FE4F3B47EC}"/>
              </a:ext>
            </a:extLst>
          </p:cNvPr>
          <p:cNvSpPr>
            <a:spLocks noGrp="1"/>
          </p:cNvSpPr>
          <p:nvPr>
            <p:ph type="title"/>
          </p:nvPr>
        </p:nvSpPr>
        <p:spPr/>
        <p:txBody>
          <a:bodyPr/>
          <a:lstStyle/>
          <a:p>
            <a:r>
              <a:rPr lang="en-IN" dirty="0"/>
              <a:t>Example</a:t>
            </a:r>
          </a:p>
        </p:txBody>
      </p:sp>
      <p:sp>
        <p:nvSpPr>
          <p:cNvPr id="6" name="Oval 5">
            <a:extLst>
              <a:ext uri="{FF2B5EF4-FFF2-40B4-BE49-F238E27FC236}">
                <a16:creationId xmlns:a16="http://schemas.microsoft.com/office/drawing/2014/main" id="{1405F1FC-01F0-BFD0-4597-28FE22496DC1}"/>
              </a:ext>
            </a:extLst>
          </p:cNvPr>
          <p:cNvSpPr/>
          <p:nvPr/>
        </p:nvSpPr>
        <p:spPr>
          <a:xfrm>
            <a:off x="1661652" y="3215150"/>
            <a:ext cx="658761" cy="58010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0</a:t>
            </a:r>
          </a:p>
        </p:txBody>
      </p:sp>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D10F962E-6123-3C56-AE8C-2BBC88A0DFEB}"/>
                  </a:ext>
                </a:extLst>
              </p:cNvPr>
              <p:cNvSpPr/>
              <p:nvPr/>
            </p:nvSpPr>
            <p:spPr>
              <a:xfrm>
                <a:off x="3141408" y="1961536"/>
                <a:ext cx="658761" cy="58010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sz="2400" b="1" i="1" smtClean="0">
                          <a:solidFill>
                            <a:schemeClr val="tx1"/>
                          </a:solidFill>
                          <a:latin typeface="Cambria Math" panose="02040503050406030204" pitchFamily="18" charset="0"/>
                        </a:rPr>
                        <m:t>∞</m:t>
                      </m:r>
                    </m:oMath>
                  </m:oMathPara>
                </a14:m>
                <a:endParaRPr lang="en-IN" sz="2400" b="1" dirty="0">
                  <a:solidFill>
                    <a:schemeClr val="tx1"/>
                  </a:solidFill>
                </a:endParaRPr>
              </a:p>
            </p:txBody>
          </p:sp>
        </mc:Choice>
        <mc:Fallback xmlns="">
          <p:sp>
            <p:nvSpPr>
              <p:cNvPr id="7" name="Oval 6">
                <a:extLst>
                  <a:ext uri="{FF2B5EF4-FFF2-40B4-BE49-F238E27FC236}">
                    <a16:creationId xmlns:a16="http://schemas.microsoft.com/office/drawing/2014/main" id="{D10F962E-6123-3C56-AE8C-2BBC88A0DFEB}"/>
                  </a:ext>
                </a:extLst>
              </p:cNvPr>
              <p:cNvSpPr>
                <a:spLocks noRot="1" noChangeAspect="1" noMove="1" noResize="1" noEditPoints="1" noAdjustHandles="1" noChangeArrowheads="1" noChangeShapeType="1" noTextEdit="1"/>
              </p:cNvSpPr>
              <p:nvPr/>
            </p:nvSpPr>
            <p:spPr>
              <a:xfrm>
                <a:off x="3141408" y="1961536"/>
                <a:ext cx="658761" cy="580103"/>
              </a:xfrm>
              <a:prstGeom prst="ellipse">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B6DC3288-4242-6755-0E58-663DECD655B4}"/>
                  </a:ext>
                </a:extLst>
              </p:cNvPr>
              <p:cNvSpPr/>
              <p:nvPr/>
            </p:nvSpPr>
            <p:spPr>
              <a:xfrm>
                <a:off x="3057832" y="4395023"/>
                <a:ext cx="658761" cy="58010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sz="2400" b="1" i="1" smtClean="0">
                          <a:solidFill>
                            <a:schemeClr val="tx1"/>
                          </a:solidFill>
                          <a:latin typeface="Cambria Math" panose="02040503050406030204" pitchFamily="18" charset="0"/>
                        </a:rPr>
                        <m:t>∞</m:t>
                      </m:r>
                    </m:oMath>
                  </m:oMathPara>
                </a14:m>
                <a:endParaRPr lang="en-IN" sz="2400" b="1" dirty="0">
                  <a:solidFill>
                    <a:schemeClr val="tx1"/>
                  </a:solidFill>
                </a:endParaRPr>
              </a:p>
            </p:txBody>
          </p:sp>
        </mc:Choice>
        <mc:Fallback xmlns="">
          <p:sp>
            <p:nvSpPr>
              <p:cNvPr id="8" name="Oval 7">
                <a:extLst>
                  <a:ext uri="{FF2B5EF4-FFF2-40B4-BE49-F238E27FC236}">
                    <a16:creationId xmlns:a16="http://schemas.microsoft.com/office/drawing/2014/main" id="{B6DC3288-4242-6755-0E58-663DECD655B4}"/>
                  </a:ext>
                </a:extLst>
              </p:cNvPr>
              <p:cNvSpPr>
                <a:spLocks noRot="1" noChangeAspect="1" noMove="1" noResize="1" noEditPoints="1" noAdjustHandles="1" noChangeArrowheads="1" noChangeShapeType="1" noTextEdit="1"/>
              </p:cNvSpPr>
              <p:nvPr/>
            </p:nvSpPr>
            <p:spPr>
              <a:xfrm>
                <a:off x="3057832" y="4395023"/>
                <a:ext cx="658761" cy="580103"/>
              </a:xfrm>
              <a:prstGeom prst="ellipse">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497E5D58-D411-8223-149E-DB72E0B119D9}"/>
                  </a:ext>
                </a:extLst>
              </p:cNvPr>
              <p:cNvSpPr/>
              <p:nvPr/>
            </p:nvSpPr>
            <p:spPr>
              <a:xfrm>
                <a:off x="5442159" y="4409771"/>
                <a:ext cx="658761" cy="58010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sz="2400" b="1" i="1" smtClean="0">
                          <a:solidFill>
                            <a:schemeClr val="tx1"/>
                          </a:solidFill>
                          <a:latin typeface="Cambria Math" panose="02040503050406030204" pitchFamily="18" charset="0"/>
                        </a:rPr>
                        <m:t>∞</m:t>
                      </m:r>
                    </m:oMath>
                  </m:oMathPara>
                </a14:m>
                <a:endParaRPr lang="en-IN" sz="2400" b="1" dirty="0">
                  <a:solidFill>
                    <a:schemeClr val="tx1"/>
                  </a:solidFill>
                </a:endParaRPr>
              </a:p>
            </p:txBody>
          </p:sp>
        </mc:Choice>
        <mc:Fallback xmlns="">
          <p:sp>
            <p:nvSpPr>
              <p:cNvPr id="9" name="Oval 8">
                <a:extLst>
                  <a:ext uri="{FF2B5EF4-FFF2-40B4-BE49-F238E27FC236}">
                    <a16:creationId xmlns:a16="http://schemas.microsoft.com/office/drawing/2014/main" id="{497E5D58-D411-8223-149E-DB72E0B119D9}"/>
                  </a:ext>
                </a:extLst>
              </p:cNvPr>
              <p:cNvSpPr>
                <a:spLocks noRot="1" noChangeAspect="1" noMove="1" noResize="1" noEditPoints="1" noAdjustHandles="1" noChangeArrowheads="1" noChangeShapeType="1" noTextEdit="1"/>
              </p:cNvSpPr>
              <p:nvPr/>
            </p:nvSpPr>
            <p:spPr>
              <a:xfrm>
                <a:off x="5442159" y="4409771"/>
                <a:ext cx="658761" cy="580103"/>
              </a:xfrm>
              <a:prstGeom prst="ellipse">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2A24FE49-E847-9CC1-DC8E-861DFAD8FB8A}"/>
                  </a:ext>
                </a:extLst>
              </p:cNvPr>
              <p:cNvSpPr/>
              <p:nvPr/>
            </p:nvSpPr>
            <p:spPr>
              <a:xfrm>
                <a:off x="5456907" y="1887790"/>
                <a:ext cx="658761" cy="58010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sz="2400" b="1" i="1" smtClean="0">
                          <a:solidFill>
                            <a:schemeClr val="tx1"/>
                          </a:solidFill>
                          <a:latin typeface="Cambria Math" panose="02040503050406030204" pitchFamily="18" charset="0"/>
                        </a:rPr>
                        <m:t>∞</m:t>
                      </m:r>
                    </m:oMath>
                  </m:oMathPara>
                </a14:m>
                <a:endParaRPr lang="en-IN" sz="2400" b="1" dirty="0">
                  <a:solidFill>
                    <a:schemeClr val="tx1"/>
                  </a:solidFill>
                </a:endParaRPr>
              </a:p>
            </p:txBody>
          </p:sp>
        </mc:Choice>
        <mc:Fallback xmlns="">
          <p:sp>
            <p:nvSpPr>
              <p:cNvPr id="10" name="Oval 9">
                <a:extLst>
                  <a:ext uri="{FF2B5EF4-FFF2-40B4-BE49-F238E27FC236}">
                    <a16:creationId xmlns:a16="http://schemas.microsoft.com/office/drawing/2014/main" id="{2A24FE49-E847-9CC1-DC8E-861DFAD8FB8A}"/>
                  </a:ext>
                </a:extLst>
              </p:cNvPr>
              <p:cNvSpPr>
                <a:spLocks noRot="1" noChangeAspect="1" noMove="1" noResize="1" noEditPoints="1" noAdjustHandles="1" noChangeArrowheads="1" noChangeShapeType="1" noTextEdit="1"/>
              </p:cNvSpPr>
              <p:nvPr/>
            </p:nvSpPr>
            <p:spPr>
              <a:xfrm>
                <a:off x="5456907" y="1887790"/>
                <a:ext cx="658761" cy="580103"/>
              </a:xfrm>
              <a:prstGeom prst="ellipse">
                <a:avLst/>
              </a:prstGeom>
              <a:blipFill>
                <a:blip r:embed="rId5"/>
                <a:stretch>
                  <a:fillRect/>
                </a:stretch>
              </a:blipFill>
            </p:spPr>
            <p:txBody>
              <a:bodyPr/>
              <a:lstStyle/>
              <a:p>
                <a:r>
                  <a:rPr lang="en-IN">
                    <a:noFill/>
                  </a:rPr>
                  <a:t> </a:t>
                </a:r>
              </a:p>
            </p:txBody>
          </p:sp>
        </mc:Fallback>
      </mc:AlternateContent>
      <p:cxnSp>
        <p:nvCxnSpPr>
          <p:cNvPr id="12" name="Straight Arrow Connector 11">
            <a:extLst>
              <a:ext uri="{FF2B5EF4-FFF2-40B4-BE49-F238E27FC236}">
                <a16:creationId xmlns:a16="http://schemas.microsoft.com/office/drawing/2014/main" id="{ECF57DAE-92D3-E7EB-7866-EC09243D3546}"/>
              </a:ext>
            </a:extLst>
          </p:cNvPr>
          <p:cNvCxnSpPr>
            <a:stCxn id="6" idx="7"/>
            <a:endCxn id="7" idx="3"/>
          </p:cNvCxnSpPr>
          <p:nvPr/>
        </p:nvCxnSpPr>
        <p:spPr>
          <a:xfrm flipV="1">
            <a:off x="2223940" y="2456685"/>
            <a:ext cx="1013941" cy="84341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9B8B17A-57AC-05BD-262A-E2A2AFCFA947}"/>
              </a:ext>
            </a:extLst>
          </p:cNvPr>
          <p:cNvCxnSpPr>
            <a:stCxn id="6" idx="5"/>
            <a:endCxn id="8" idx="1"/>
          </p:cNvCxnSpPr>
          <p:nvPr/>
        </p:nvCxnSpPr>
        <p:spPr>
          <a:xfrm>
            <a:off x="2223940" y="3710299"/>
            <a:ext cx="930365" cy="76967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420E590-D3D0-93EC-61BE-433DA8275B04}"/>
              </a:ext>
            </a:extLst>
          </p:cNvPr>
          <p:cNvCxnSpPr>
            <a:stCxn id="8" idx="6"/>
            <a:endCxn id="9" idx="2"/>
          </p:cNvCxnSpPr>
          <p:nvPr/>
        </p:nvCxnSpPr>
        <p:spPr>
          <a:xfrm>
            <a:off x="3716593" y="4685075"/>
            <a:ext cx="1725566" cy="1474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7DAB395-52DF-EF6B-4FDF-DDFE67FF2C05}"/>
              </a:ext>
            </a:extLst>
          </p:cNvPr>
          <p:cNvCxnSpPr>
            <a:stCxn id="9" idx="0"/>
            <a:endCxn id="10" idx="4"/>
          </p:cNvCxnSpPr>
          <p:nvPr/>
        </p:nvCxnSpPr>
        <p:spPr>
          <a:xfrm flipV="1">
            <a:off x="5771540" y="2467893"/>
            <a:ext cx="14748" cy="194187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49F47D7-C321-E306-64AD-51503625EC29}"/>
              </a:ext>
            </a:extLst>
          </p:cNvPr>
          <p:cNvCxnSpPr>
            <a:stCxn id="9" idx="1"/>
            <a:endCxn id="6" idx="6"/>
          </p:cNvCxnSpPr>
          <p:nvPr/>
        </p:nvCxnSpPr>
        <p:spPr>
          <a:xfrm flipH="1" flipV="1">
            <a:off x="2320413" y="3505202"/>
            <a:ext cx="3218219" cy="98952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8843406C-4536-3DE6-896F-7D9D583DE1F2}"/>
              </a:ext>
            </a:extLst>
          </p:cNvPr>
          <p:cNvCxnSpPr>
            <a:stCxn id="7" idx="4"/>
            <a:endCxn id="8" idx="0"/>
          </p:cNvCxnSpPr>
          <p:nvPr/>
        </p:nvCxnSpPr>
        <p:spPr>
          <a:xfrm flipH="1">
            <a:off x="3387213" y="2541639"/>
            <a:ext cx="83576" cy="185338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E95589B-9E96-B6C0-A0E7-D77BF6024184}"/>
              </a:ext>
            </a:extLst>
          </p:cNvPr>
          <p:cNvCxnSpPr>
            <a:stCxn id="8" idx="7"/>
            <a:endCxn id="10" idx="3"/>
          </p:cNvCxnSpPr>
          <p:nvPr/>
        </p:nvCxnSpPr>
        <p:spPr>
          <a:xfrm flipV="1">
            <a:off x="3620120" y="2382939"/>
            <a:ext cx="1933260" cy="209703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32019BC-A893-0AEB-38B5-95BFE8D5100D}"/>
              </a:ext>
            </a:extLst>
          </p:cNvPr>
          <p:cNvCxnSpPr>
            <a:stCxn id="7" idx="5"/>
            <a:endCxn id="9" idx="0"/>
          </p:cNvCxnSpPr>
          <p:nvPr/>
        </p:nvCxnSpPr>
        <p:spPr>
          <a:xfrm>
            <a:off x="3703696" y="2456685"/>
            <a:ext cx="2067844" cy="195308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1" name="Connector: Curved 30">
            <a:extLst>
              <a:ext uri="{FF2B5EF4-FFF2-40B4-BE49-F238E27FC236}">
                <a16:creationId xmlns:a16="http://schemas.microsoft.com/office/drawing/2014/main" id="{4FB48DB9-6E9C-52D9-99D5-B9DA44317A69}"/>
              </a:ext>
            </a:extLst>
          </p:cNvPr>
          <p:cNvCxnSpPr>
            <a:stCxn id="7" idx="7"/>
            <a:endCxn id="10" idx="1"/>
          </p:cNvCxnSpPr>
          <p:nvPr/>
        </p:nvCxnSpPr>
        <p:spPr>
          <a:xfrm rot="5400000" flipH="1" flipV="1">
            <a:off x="4591665" y="1084775"/>
            <a:ext cx="73746" cy="1849684"/>
          </a:xfrm>
          <a:prstGeom prst="curvedConnector3">
            <a:avLst>
              <a:gd name="adj1" fmla="val 52518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3" name="Connector: Curved 32">
            <a:extLst>
              <a:ext uri="{FF2B5EF4-FFF2-40B4-BE49-F238E27FC236}">
                <a16:creationId xmlns:a16="http://schemas.microsoft.com/office/drawing/2014/main" id="{A935BAA4-BAD7-4444-EBFF-4D733BE42829}"/>
              </a:ext>
            </a:extLst>
          </p:cNvPr>
          <p:cNvCxnSpPr>
            <a:stCxn id="10" idx="2"/>
            <a:endCxn id="7" idx="6"/>
          </p:cNvCxnSpPr>
          <p:nvPr/>
        </p:nvCxnSpPr>
        <p:spPr>
          <a:xfrm rot="10800000" flipV="1">
            <a:off x="3800169" y="2177842"/>
            <a:ext cx="1656738" cy="73746"/>
          </a:xfrm>
          <a:prstGeom prst="curvedConnector3">
            <a:avLst>
              <a:gd name="adj1" fmla="val 50593"/>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73EC66F8-0736-4766-721E-8BDD7B643A3B}"/>
              </a:ext>
            </a:extLst>
          </p:cNvPr>
          <p:cNvSpPr txBox="1"/>
          <p:nvPr/>
        </p:nvSpPr>
        <p:spPr>
          <a:xfrm>
            <a:off x="2074609" y="4050894"/>
            <a:ext cx="1032362" cy="369332"/>
          </a:xfrm>
          <a:prstGeom prst="rect">
            <a:avLst/>
          </a:prstGeom>
          <a:noFill/>
        </p:spPr>
        <p:txBody>
          <a:bodyPr wrap="square" rtlCol="0">
            <a:spAutoFit/>
          </a:bodyPr>
          <a:lstStyle/>
          <a:p>
            <a:r>
              <a:rPr lang="en-IN" b="1" dirty="0"/>
              <a:t>E8 = 7</a:t>
            </a:r>
          </a:p>
        </p:txBody>
      </p:sp>
      <p:sp>
        <p:nvSpPr>
          <p:cNvPr id="36" name="TextBox 35">
            <a:extLst>
              <a:ext uri="{FF2B5EF4-FFF2-40B4-BE49-F238E27FC236}">
                <a16:creationId xmlns:a16="http://schemas.microsoft.com/office/drawing/2014/main" id="{86468A06-AD8F-C1DA-E967-1226B8D1BE03}"/>
              </a:ext>
            </a:extLst>
          </p:cNvPr>
          <p:cNvSpPr txBox="1"/>
          <p:nvPr/>
        </p:nvSpPr>
        <p:spPr>
          <a:xfrm>
            <a:off x="2167993" y="2531806"/>
            <a:ext cx="816099" cy="369332"/>
          </a:xfrm>
          <a:prstGeom prst="rect">
            <a:avLst/>
          </a:prstGeom>
          <a:noFill/>
        </p:spPr>
        <p:txBody>
          <a:bodyPr wrap="square" rtlCol="0">
            <a:spAutoFit/>
          </a:bodyPr>
          <a:lstStyle/>
          <a:p>
            <a:r>
              <a:rPr lang="en-IN" b="1" dirty="0"/>
              <a:t>E1 = 6</a:t>
            </a:r>
          </a:p>
        </p:txBody>
      </p:sp>
      <p:sp>
        <p:nvSpPr>
          <p:cNvPr id="37" name="TextBox 36">
            <a:extLst>
              <a:ext uri="{FF2B5EF4-FFF2-40B4-BE49-F238E27FC236}">
                <a16:creationId xmlns:a16="http://schemas.microsoft.com/office/drawing/2014/main" id="{93B91B53-AEAC-C30A-E63D-69F6421E7F7D}"/>
              </a:ext>
            </a:extLst>
          </p:cNvPr>
          <p:cNvSpPr txBox="1"/>
          <p:nvPr/>
        </p:nvSpPr>
        <p:spPr>
          <a:xfrm>
            <a:off x="4399916" y="4744071"/>
            <a:ext cx="937152" cy="369332"/>
          </a:xfrm>
          <a:prstGeom prst="rect">
            <a:avLst/>
          </a:prstGeom>
          <a:noFill/>
        </p:spPr>
        <p:txBody>
          <a:bodyPr wrap="square" rtlCol="0">
            <a:spAutoFit/>
          </a:bodyPr>
          <a:lstStyle/>
          <a:p>
            <a:r>
              <a:rPr lang="en-IN" b="1" dirty="0"/>
              <a:t>E7 = 9</a:t>
            </a:r>
          </a:p>
        </p:txBody>
      </p:sp>
      <p:sp>
        <p:nvSpPr>
          <p:cNvPr id="38" name="TextBox 37">
            <a:extLst>
              <a:ext uri="{FF2B5EF4-FFF2-40B4-BE49-F238E27FC236}">
                <a16:creationId xmlns:a16="http://schemas.microsoft.com/office/drawing/2014/main" id="{2447094A-A90B-6C37-6BC8-C98C60AFD600}"/>
              </a:ext>
            </a:extLst>
          </p:cNvPr>
          <p:cNvSpPr txBox="1"/>
          <p:nvPr/>
        </p:nvSpPr>
        <p:spPr>
          <a:xfrm>
            <a:off x="4198353" y="4247539"/>
            <a:ext cx="804421" cy="369332"/>
          </a:xfrm>
          <a:prstGeom prst="rect">
            <a:avLst/>
          </a:prstGeom>
          <a:noFill/>
        </p:spPr>
        <p:txBody>
          <a:bodyPr wrap="square" rtlCol="0">
            <a:spAutoFit/>
          </a:bodyPr>
          <a:lstStyle/>
          <a:p>
            <a:r>
              <a:rPr lang="en-IN" b="1" dirty="0"/>
              <a:t>E6 = 2</a:t>
            </a:r>
          </a:p>
        </p:txBody>
      </p:sp>
      <p:sp>
        <p:nvSpPr>
          <p:cNvPr id="39" name="TextBox 38">
            <a:extLst>
              <a:ext uri="{FF2B5EF4-FFF2-40B4-BE49-F238E27FC236}">
                <a16:creationId xmlns:a16="http://schemas.microsoft.com/office/drawing/2014/main" id="{EC4A68EE-35A0-B4F0-183A-E6552484D3CC}"/>
              </a:ext>
            </a:extLst>
          </p:cNvPr>
          <p:cNvSpPr txBox="1"/>
          <p:nvPr/>
        </p:nvSpPr>
        <p:spPr>
          <a:xfrm>
            <a:off x="4921027" y="3416715"/>
            <a:ext cx="950683" cy="369332"/>
          </a:xfrm>
          <a:prstGeom prst="rect">
            <a:avLst/>
          </a:prstGeom>
          <a:noFill/>
        </p:spPr>
        <p:txBody>
          <a:bodyPr wrap="square" rtlCol="0">
            <a:spAutoFit/>
          </a:bodyPr>
          <a:lstStyle/>
          <a:p>
            <a:r>
              <a:rPr lang="en-IN" b="1" dirty="0"/>
              <a:t>E5 = -4</a:t>
            </a:r>
          </a:p>
        </p:txBody>
      </p:sp>
      <p:sp>
        <p:nvSpPr>
          <p:cNvPr id="40" name="TextBox 39">
            <a:extLst>
              <a:ext uri="{FF2B5EF4-FFF2-40B4-BE49-F238E27FC236}">
                <a16:creationId xmlns:a16="http://schemas.microsoft.com/office/drawing/2014/main" id="{38E879C6-22BC-9AB5-913A-C340858D4BAD}"/>
              </a:ext>
            </a:extLst>
          </p:cNvPr>
          <p:cNvSpPr txBox="1"/>
          <p:nvPr/>
        </p:nvSpPr>
        <p:spPr>
          <a:xfrm>
            <a:off x="4385167" y="2595720"/>
            <a:ext cx="951901" cy="369332"/>
          </a:xfrm>
          <a:prstGeom prst="rect">
            <a:avLst/>
          </a:prstGeom>
          <a:noFill/>
        </p:spPr>
        <p:txBody>
          <a:bodyPr wrap="square" rtlCol="0">
            <a:spAutoFit/>
          </a:bodyPr>
          <a:lstStyle/>
          <a:p>
            <a:r>
              <a:rPr lang="en-IN" b="1" dirty="0"/>
              <a:t>E4 = -3</a:t>
            </a:r>
          </a:p>
        </p:txBody>
      </p:sp>
      <p:sp>
        <p:nvSpPr>
          <p:cNvPr id="41" name="TextBox 40">
            <a:extLst>
              <a:ext uri="{FF2B5EF4-FFF2-40B4-BE49-F238E27FC236}">
                <a16:creationId xmlns:a16="http://schemas.microsoft.com/office/drawing/2014/main" id="{3FCF2FE0-6CE1-0D50-F680-8F7601277A53}"/>
              </a:ext>
            </a:extLst>
          </p:cNvPr>
          <p:cNvSpPr txBox="1"/>
          <p:nvPr/>
        </p:nvSpPr>
        <p:spPr>
          <a:xfrm>
            <a:off x="5776435" y="3141410"/>
            <a:ext cx="979527" cy="369332"/>
          </a:xfrm>
          <a:prstGeom prst="rect">
            <a:avLst/>
          </a:prstGeom>
          <a:noFill/>
        </p:spPr>
        <p:txBody>
          <a:bodyPr wrap="square" rtlCol="0">
            <a:spAutoFit/>
          </a:bodyPr>
          <a:lstStyle/>
          <a:p>
            <a:r>
              <a:rPr lang="en-IN" b="1" dirty="0"/>
              <a:t>E9 = 7</a:t>
            </a:r>
          </a:p>
        </p:txBody>
      </p:sp>
      <p:sp>
        <p:nvSpPr>
          <p:cNvPr id="42" name="TextBox 41">
            <a:extLst>
              <a:ext uri="{FF2B5EF4-FFF2-40B4-BE49-F238E27FC236}">
                <a16:creationId xmlns:a16="http://schemas.microsoft.com/office/drawing/2014/main" id="{87840098-D36A-A094-99B9-18AC7CE8EB48}"/>
              </a:ext>
            </a:extLst>
          </p:cNvPr>
          <p:cNvSpPr txBox="1"/>
          <p:nvPr/>
        </p:nvSpPr>
        <p:spPr>
          <a:xfrm>
            <a:off x="4100033" y="2182764"/>
            <a:ext cx="988122" cy="369332"/>
          </a:xfrm>
          <a:prstGeom prst="rect">
            <a:avLst/>
          </a:prstGeom>
          <a:noFill/>
        </p:spPr>
        <p:txBody>
          <a:bodyPr wrap="square" rtlCol="0">
            <a:spAutoFit/>
          </a:bodyPr>
          <a:lstStyle/>
          <a:p>
            <a:r>
              <a:rPr lang="en-IN" b="1" dirty="0"/>
              <a:t>E3 = -2</a:t>
            </a:r>
          </a:p>
        </p:txBody>
      </p:sp>
      <p:sp>
        <p:nvSpPr>
          <p:cNvPr id="43" name="TextBox 42">
            <a:extLst>
              <a:ext uri="{FF2B5EF4-FFF2-40B4-BE49-F238E27FC236}">
                <a16:creationId xmlns:a16="http://schemas.microsoft.com/office/drawing/2014/main" id="{1402968F-4DB7-698E-07A1-BFD39D20AF77}"/>
              </a:ext>
            </a:extLst>
          </p:cNvPr>
          <p:cNvSpPr txBox="1"/>
          <p:nvPr/>
        </p:nvSpPr>
        <p:spPr>
          <a:xfrm>
            <a:off x="4252433" y="1332271"/>
            <a:ext cx="835722" cy="369332"/>
          </a:xfrm>
          <a:prstGeom prst="rect">
            <a:avLst/>
          </a:prstGeom>
          <a:noFill/>
        </p:spPr>
        <p:txBody>
          <a:bodyPr wrap="square" rtlCol="0">
            <a:spAutoFit/>
          </a:bodyPr>
          <a:lstStyle/>
          <a:p>
            <a:r>
              <a:rPr lang="en-IN" b="1" dirty="0"/>
              <a:t>E2 = 5</a:t>
            </a:r>
          </a:p>
        </p:txBody>
      </p:sp>
      <p:sp>
        <p:nvSpPr>
          <p:cNvPr id="44" name="TextBox 43">
            <a:extLst>
              <a:ext uri="{FF2B5EF4-FFF2-40B4-BE49-F238E27FC236}">
                <a16:creationId xmlns:a16="http://schemas.microsoft.com/office/drawing/2014/main" id="{08A67762-AEE7-65C8-FDAB-4EC54FEB2F5A}"/>
              </a:ext>
            </a:extLst>
          </p:cNvPr>
          <p:cNvSpPr txBox="1"/>
          <p:nvPr/>
        </p:nvSpPr>
        <p:spPr>
          <a:xfrm>
            <a:off x="1455154" y="3559279"/>
            <a:ext cx="688258" cy="369332"/>
          </a:xfrm>
          <a:prstGeom prst="rect">
            <a:avLst/>
          </a:prstGeom>
          <a:noFill/>
        </p:spPr>
        <p:txBody>
          <a:bodyPr wrap="square" rtlCol="0">
            <a:spAutoFit/>
          </a:bodyPr>
          <a:lstStyle/>
          <a:p>
            <a:r>
              <a:rPr lang="en-IN" b="1" dirty="0"/>
              <a:t>s</a:t>
            </a:r>
          </a:p>
        </p:txBody>
      </p:sp>
      <p:sp>
        <p:nvSpPr>
          <p:cNvPr id="45" name="TextBox 44">
            <a:extLst>
              <a:ext uri="{FF2B5EF4-FFF2-40B4-BE49-F238E27FC236}">
                <a16:creationId xmlns:a16="http://schemas.microsoft.com/office/drawing/2014/main" id="{E1011384-7497-F7FF-31F6-C52A7322A9EF}"/>
              </a:ext>
            </a:extLst>
          </p:cNvPr>
          <p:cNvSpPr txBox="1"/>
          <p:nvPr/>
        </p:nvSpPr>
        <p:spPr>
          <a:xfrm>
            <a:off x="3239711" y="4930880"/>
            <a:ext cx="688258" cy="369332"/>
          </a:xfrm>
          <a:prstGeom prst="rect">
            <a:avLst/>
          </a:prstGeom>
          <a:noFill/>
        </p:spPr>
        <p:txBody>
          <a:bodyPr wrap="square" rtlCol="0">
            <a:spAutoFit/>
          </a:bodyPr>
          <a:lstStyle/>
          <a:p>
            <a:r>
              <a:rPr lang="en-IN" b="1" dirty="0"/>
              <a:t>y</a:t>
            </a:r>
          </a:p>
        </p:txBody>
      </p:sp>
      <p:sp>
        <p:nvSpPr>
          <p:cNvPr id="46" name="TextBox 45">
            <a:extLst>
              <a:ext uri="{FF2B5EF4-FFF2-40B4-BE49-F238E27FC236}">
                <a16:creationId xmlns:a16="http://schemas.microsoft.com/office/drawing/2014/main" id="{488F449E-FC0B-9D72-D446-AF8262A9898B}"/>
              </a:ext>
            </a:extLst>
          </p:cNvPr>
          <p:cNvSpPr txBox="1"/>
          <p:nvPr/>
        </p:nvSpPr>
        <p:spPr>
          <a:xfrm>
            <a:off x="5624038" y="4925963"/>
            <a:ext cx="688258" cy="369332"/>
          </a:xfrm>
          <a:prstGeom prst="rect">
            <a:avLst/>
          </a:prstGeom>
          <a:noFill/>
        </p:spPr>
        <p:txBody>
          <a:bodyPr wrap="square" rtlCol="0">
            <a:spAutoFit/>
          </a:bodyPr>
          <a:lstStyle/>
          <a:p>
            <a:r>
              <a:rPr lang="en-IN" b="1" dirty="0"/>
              <a:t>z</a:t>
            </a:r>
          </a:p>
        </p:txBody>
      </p:sp>
      <p:sp>
        <p:nvSpPr>
          <p:cNvPr id="47" name="TextBox 46">
            <a:extLst>
              <a:ext uri="{FF2B5EF4-FFF2-40B4-BE49-F238E27FC236}">
                <a16:creationId xmlns:a16="http://schemas.microsoft.com/office/drawing/2014/main" id="{2F5995E3-A8E2-5888-7B78-563F528F9295}"/>
              </a:ext>
            </a:extLst>
          </p:cNvPr>
          <p:cNvSpPr txBox="1"/>
          <p:nvPr/>
        </p:nvSpPr>
        <p:spPr>
          <a:xfrm>
            <a:off x="3234794" y="1632149"/>
            <a:ext cx="688258" cy="369332"/>
          </a:xfrm>
          <a:prstGeom prst="rect">
            <a:avLst/>
          </a:prstGeom>
          <a:noFill/>
        </p:spPr>
        <p:txBody>
          <a:bodyPr wrap="square" rtlCol="0">
            <a:spAutoFit/>
          </a:bodyPr>
          <a:lstStyle/>
          <a:p>
            <a:r>
              <a:rPr lang="en-IN" b="1" dirty="0"/>
              <a:t>t</a:t>
            </a:r>
          </a:p>
        </p:txBody>
      </p:sp>
      <p:sp>
        <p:nvSpPr>
          <p:cNvPr id="48" name="TextBox 47">
            <a:extLst>
              <a:ext uri="{FF2B5EF4-FFF2-40B4-BE49-F238E27FC236}">
                <a16:creationId xmlns:a16="http://schemas.microsoft.com/office/drawing/2014/main" id="{1C1E4816-59FA-9923-0A96-E7096F575AA6}"/>
              </a:ext>
            </a:extLst>
          </p:cNvPr>
          <p:cNvSpPr txBox="1"/>
          <p:nvPr/>
        </p:nvSpPr>
        <p:spPr>
          <a:xfrm>
            <a:off x="5717444" y="1558406"/>
            <a:ext cx="688258" cy="369332"/>
          </a:xfrm>
          <a:prstGeom prst="rect">
            <a:avLst/>
          </a:prstGeom>
          <a:noFill/>
        </p:spPr>
        <p:txBody>
          <a:bodyPr wrap="square" rtlCol="0">
            <a:spAutoFit/>
          </a:bodyPr>
          <a:lstStyle/>
          <a:p>
            <a:r>
              <a:rPr lang="en-IN" b="1" dirty="0"/>
              <a:t>x</a:t>
            </a:r>
          </a:p>
        </p:txBody>
      </p:sp>
      <p:sp>
        <p:nvSpPr>
          <p:cNvPr id="51" name="TextBox 50">
            <a:extLst>
              <a:ext uri="{FF2B5EF4-FFF2-40B4-BE49-F238E27FC236}">
                <a16:creationId xmlns:a16="http://schemas.microsoft.com/office/drawing/2014/main" id="{E7C5A1B4-C53F-5CE2-4CBB-AC074B5DF9E2}"/>
              </a:ext>
            </a:extLst>
          </p:cNvPr>
          <p:cNvSpPr txBox="1"/>
          <p:nvPr/>
        </p:nvSpPr>
        <p:spPr>
          <a:xfrm>
            <a:off x="3377359" y="3180737"/>
            <a:ext cx="875074" cy="369332"/>
          </a:xfrm>
          <a:prstGeom prst="rect">
            <a:avLst/>
          </a:prstGeom>
          <a:noFill/>
        </p:spPr>
        <p:txBody>
          <a:bodyPr wrap="square" rtlCol="0">
            <a:spAutoFit/>
          </a:bodyPr>
          <a:lstStyle/>
          <a:p>
            <a:r>
              <a:rPr lang="en-IN" b="1" dirty="0"/>
              <a:t>E10 = 8</a:t>
            </a:r>
          </a:p>
        </p:txBody>
      </p:sp>
      <p:sp>
        <p:nvSpPr>
          <p:cNvPr id="52" name="TextBox 51">
            <a:extLst>
              <a:ext uri="{FF2B5EF4-FFF2-40B4-BE49-F238E27FC236}">
                <a16:creationId xmlns:a16="http://schemas.microsoft.com/office/drawing/2014/main" id="{C370975B-F655-4C2B-BDA1-B4DC1CFD9626}"/>
              </a:ext>
            </a:extLst>
          </p:cNvPr>
          <p:cNvSpPr txBox="1"/>
          <p:nvPr/>
        </p:nvSpPr>
        <p:spPr>
          <a:xfrm>
            <a:off x="7826477" y="1961536"/>
            <a:ext cx="3512575" cy="646331"/>
          </a:xfrm>
          <a:prstGeom prst="rect">
            <a:avLst/>
          </a:prstGeom>
          <a:noFill/>
        </p:spPr>
        <p:txBody>
          <a:bodyPr wrap="square" rtlCol="0">
            <a:spAutoFit/>
          </a:bodyPr>
          <a:lstStyle/>
          <a:p>
            <a:r>
              <a:rPr lang="en-IN" dirty="0"/>
              <a:t>Let’s say that the edges are visited in the order E1 to E10.</a:t>
            </a:r>
          </a:p>
        </p:txBody>
      </p:sp>
    </p:spTree>
    <p:extLst>
      <p:ext uri="{BB962C8B-B14F-4D97-AF65-F5344CB8AC3E}">
        <p14:creationId xmlns:p14="http://schemas.microsoft.com/office/powerpoint/2010/main" val="33771974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866251C-F530-958F-9601-E4FE4F3B47EC}"/>
              </a:ext>
            </a:extLst>
          </p:cNvPr>
          <p:cNvSpPr>
            <a:spLocks noGrp="1"/>
          </p:cNvSpPr>
          <p:nvPr>
            <p:ph type="title"/>
          </p:nvPr>
        </p:nvSpPr>
        <p:spPr/>
        <p:txBody>
          <a:bodyPr/>
          <a:lstStyle/>
          <a:p>
            <a:r>
              <a:rPr lang="en-IN" dirty="0"/>
              <a:t>Example</a:t>
            </a:r>
          </a:p>
        </p:txBody>
      </p:sp>
      <p:sp>
        <p:nvSpPr>
          <p:cNvPr id="6" name="Oval 5">
            <a:extLst>
              <a:ext uri="{FF2B5EF4-FFF2-40B4-BE49-F238E27FC236}">
                <a16:creationId xmlns:a16="http://schemas.microsoft.com/office/drawing/2014/main" id="{1405F1FC-01F0-BFD0-4597-28FE22496DC1}"/>
              </a:ext>
            </a:extLst>
          </p:cNvPr>
          <p:cNvSpPr/>
          <p:nvPr/>
        </p:nvSpPr>
        <p:spPr>
          <a:xfrm>
            <a:off x="1661652" y="3215150"/>
            <a:ext cx="658761" cy="58010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0</a:t>
            </a:r>
          </a:p>
        </p:txBody>
      </p:sp>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D10F962E-6123-3C56-AE8C-2BBC88A0DFEB}"/>
                  </a:ext>
                </a:extLst>
              </p:cNvPr>
              <p:cNvSpPr/>
              <p:nvPr/>
            </p:nvSpPr>
            <p:spPr>
              <a:xfrm>
                <a:off x="3141408" y="1961536"/>
                <a:ext cx="658761" cy="58010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sz="2400" b="1" i="1" smtClean="0">
                          <a:solidFill>
                            <a:schemeClr val="tx1"/>
                          </a:solidFill>
                          <a:latin typeface="Cambria Math" panose="02040503050406030204" pitchFamily="18" charset="0"/>
                        </a:rPr>
                        <m:t>𝟔</m:t>
                      </m:r>
                    </m:oMath>
                  </m:oMathPara>
                </a14:m>
                <a:endParaRPr lang="en-IN" sz="2400" b="1" dirty="0">
                  <a:solidFill>
                    <a:schemeClr val="tx1"/>
                  </a:solidFill>
                </a:endParaRPr>
              </a:p>
            </p:txBody>
          </p:sp>
        </mc:Choice>
        <mc:Fallback xmlns="">
          <p:sp>
            <p:nvSpPr>
              <p:cNvPr id="7" name="Oval 6">
                <a:extLst>
                  <a:ext uri="{FF2B5EF4-FFF2-40B4-BE49-F238E27FC236}">
                    <a16:creationId xmlns:a16="http://schemas.microsoft.com/office/drawing/2014/main" id="{D10F962E-6123-3C56-AE8C-2BBC88A0DFEB}"/>
                  </a:ext>
                </a:extLst>
              </p:cNvPr>
              <p:cNvSpPr>
                <a:spLocks noRot="1" noChangeAspect="1" noMove="1" noResize="1" noEditPoints="1" noAdjustHandles="1" noChangeArrowheads="1" noChangeShapeType="1" noTextEdit="1"/>
              </p:cNvSpPr>
              <p:nvPr/>
            </p:nvSpPr>
            <p:spPr>
              <a:xfrm>
                <a:off x="3141408" y="1961536"/>
                <a:ext cx="658761" cy="580103"/>
              </a:xfrm>
              <a:prstGeom prst="ellipse">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B6DC3288-4242-6755-0E58-663DECD655B4}"/>
                  </a:ext>
                </a:extLst>
              </p:cNvPr>
              <p:cNvSpPr/>
              <p:nvPr/>
            </p:nvSpPr>
            <p:spPr>
              <a:xfrm>
                <a:off x="3057832" y="4395023"/>
                <a:ext cx="658761" cy="58010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sz="2400" b="1" i="1" smtClean="0">
                          <a:solidFill>
                            <a:schemeClr val="tx1"/>
                          </a:solidFill>
                          <a:latin typeface="Cambria Math" panose="02040503050406030204" pitchFamily="18" charset="0"/>
                        </a:rPr>
                        <m:t>𝟕</m:t>
                      </m:r>
                    </m:oMath>
                  </m:oMathPara>
                </a14:m>
                <a:endParaRPr lang="en-IN" sz="2400" b="1" dirty="0">
                  <a:solidFill>
                    <a:schemeClr val="tx1"/>
                  </a:solidFill>
                </a:endParaRPr>
              </a:p>
            </p:txBody>
          </p:sp>
        </mc:Choice>
        <mc:Fallback xmlns="">
          <p:sp>
            <p:nvSpPr>
              <p:cNvPr id="8" name="Oval 7">
                <a:extLst>
                  <a:ext uri="{FF2B5EF4-FFF2-40B4-BE49-F238E27FC236}">
                    <a16:creationId xmlns:a16="http://schemas.microsoft.com/office/drawing/2014/main" id="{B6DC3288-4242-6755-0E58-663DECD655B4}"/>
                  </a:ext>
                </a:extLst>
              </p:cNvPr>
              <p:cNvSpPr>
                <a:spLocks noRot="1" noChangeAspect="1" noMove="1" noResize="1" noEditPoints="1" noAdjustHandles="1" noChangeArrowheads="1" noChangeShapeType="1" noTextEdit="1"/>
              </p:cNvSpPr>
              <p:nvPr/>
            </p:nvSpPr>
            <p:spPr>
              <a:xfrm>
                <a:off x="3057832" y="4395023"/>
                <a:ext cx="658761" cy="580103"/>
              </a:xfrm>
              <a:prstGeom prst="ellipse">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497E5D58-D411-8223-149E-DB72E0B119D9}"/>
                  </a:ext>
                </a:extLst>
              </p:cNvPr>
              <p:cNvSpPr/>
              <p:nvPr/>
            </p:nvSpPr>
            <p:spPr>
              <a:xfrm>
                <a:off x="5442159" y="4409771"/>
                <a:ext cx="658761" cy="58010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sz="2400" b="1" i="1" smtClean="0">
                          <a:solidFill>
                            <a:schemeClr val="tx1"/>
                          </a:solidFill>
                          <a:latin typeface="Cambria Math" panose="02040503050406030204" pitchFamily="18" charset="0"/>
                        </a:rPr>
                        <m:t>𝟐</m:t>
                      </m:r>
                    </m:oMath>
                  </m:oMathPara>
                </a14:m>
                <a:endParaRPr lang="en-IN" sz="2400" b="1" dirty="0">
                  <a:solidFill>
                    <a:schemeClr val="tx1"/>
                  </a:solidFill>
                </a:endParaRPr>
              </a:p>
            </p:txBody>
          </p:sp>
        </mc:Choice>
        <mc:Fallback xmlns="">
          <p:sp>
            <p:nvSpPr>
              <p:cNvPr id="9" name="Oval 8">
                <a:extLst>
                  <a:ext uri="{FF2B5EF4-FFF2-40B4-BE49-F238E27FC236}">
                    <a16:creationId xmlns:a16="http://schemas.microsoft.com/office/drawing/2014/main" id="{497E5D58-D411-8223-149E-DB72E0B119D9}"/>
                  </a:ext>
                </a:extLst>
              </p:cNvPr>
              <p:cNvSpPr>
                <a:spLocks noRot="1" noChangeAspect="1" noMove="1" noResize="1" noEditPoints="1" noAdjustHandles="1" noChangeArrowheads="1" noChangeShapeType="1" noTextEdit="1"/>
              </p:cNvSpPr>
              <p:nvPr/>
            </p:nvSpPr>
            <p:spPr>
              <a:xfrm>
                <a:off x="5442159" y="4409771"/>
                <a:ext cx="658761" cy="580103"/>
              </a:xfrm>
              <a:prstGeom prst="ellipse">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2A24FE49-E847-9CC1-DC8E-861DFAD8FB8A}"/>
                  </a:ext>
                </a:extLst>
              </p:cNvPr>
              <p:cNvSpPr/>
              <p:nvPr/>
            </p:nvSpPr>
            <p:spPr>
              <a:xfrm>
                <a:off x="5456907" y="1887790"/>
                <a:ext cx="658761" cy="58010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sz="2400" b="1" i="1" smtClean="0">
                          <a:solidFill>
                            <a:schemeClr val="tx1"/>
                          </a:solidFill>
                          <a:latin typeface="Cambria Math" panose="02040503050406030204" pitchFamily="18" charset="0"/>
                        </a:rPr>
                        <m:t>𝟗</m:t>
                      </m:r>
                    </m:oMath>
                  </m:oMathPara>
                </a14:m>
                <a:endParaRPr lang="en-IN" sz="2400" b="1" dirty="0">
                  <a:solidFill>
                    <a:schemeClr val="tx1"/>
                  </a:solidFill>
                </a:endParaRPr>
              </a:p>
            </p:txBody>
          </p:sp>
        </mc:Choice>
        <mc:Fallback xmlns="">
          <p:sp>
            <p:nvSpPr>
              <p:cNvPr id="10" name="Oval 9">
                <a:extLst>
                  <a:ext uri="{FF2B5EF4-FFF2-40B4-BE49-F238E27FC236}">
                    <a16:creationId xmlns:a16="http://schemas.microsoft.com/office/drawing/2014/main" id="{2A24FE49-E847-9CC1-DC8E-861DFAD8FB8A}"/>
                  </a:ext>
                </a:extLst>
              </p:cNvPr>
              <p:cNvSpPr>
                <a:spLocks noRot="1" noChangeAspect="1" noMove="1" noResize="1" noEditPoints="1" noAdjustHandles="1" noChangeArrowheads="1" noChangeShapeType="1" noTextEdit="1"/>
              </p:cNvSpPr>
              <p:nvPr/>
            </p:nvSpPr>
            <p:spPr>
              <a:xfrm>
                <a:off x="5456907" y="1887790"/>
                <a:ext cx="658761" cy="580103"/>
              </a:xfrm>
              <a:prstGeom prst="ellipse">
                <a:avLst/>
              </a:prstGeom>
              <a:blipFill>
                <a:blip r:embed="rId5"/>
                <a:stretch>
                  <a:fillRect/>
                </a:stretch>
              </a:blipFill>
            </p:spPr>
            <p:txBody>
              <a:bodyPr/>
              <a:lstStyle/>
              <a:p>
                <a:r>
                  <a:rPr lang="en-IN">
                    <a:noFill/>
                  </a:rPr>
                  <a:t> </a:t>
                </a:r>
              </a:p>
            </p:txBody>
          </p:sp>
        </mc:Fallback>
      </mc:AlternateContent>
      <p:cxnSp>
        <p:nvCxnSpPr>
          <p:cNvPr id="12" name="Straight Arrow Connector 11">
            <a:extLst>
              <a:ext uri="{FF2B5EF4-FFF2-40B4-BE49-F238E27FC236}">
                <a16:creationId xmlns:a16="http://schemas.microsoft.com/office/drawing/2014/main" id="{ECF57DAE-92D3-E7EB-7866-EC09243D3546}"/>
              </a:ext>
            </a:extLst>
          </p:cNvPr>
          <p:cNvCxnSpPr>
            <a:stCxn id="6" idx="7"/>
            <a:endCxn id="7" idx="3"/>
          </p:cNvCxnSpPr>
          <p:nvPr/>
        </p:nvCxnSpPr>
        <p:spPr>
          <a:xfrm flipV="1">
            <a:off x="2223940" y="2456685"/>
            <a:ext cx="1013941" cy="84341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9B8B17A-57AC-05BD-262A-E2A2AFCFA947}"/>
              </a:ext>
            </a:extLst>
          </p:cNvPr>
          <p:cNvCxnSpPr>
            <a:stCxn id="6" idx="5"/>
            <a:endCxn id="8" idx="1"/>
          </p:cNvCxnSpPr>
          <p:nvPr/>
        </p:nvCxnSpPr>
        <p:spPr>
          <a:xfrm>
            <a:off x="2223940" y="3710299"/>
            <a:ext cx="930365" cy="76967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420E590-D3D0-93EC-61BE-433DA8275B04}"/>
              </a:ext>
            </a:extLst>
          </p:cNvPr>
          <p:cNvCxnSpPr>
            <a:stCxn id="8" idx="6"/>
            <a:endCxn id="9" idx="2"/>
          </p:cNvCxnSpPr>
          <p:nvPr/>
        </p:nvCxnSpPr>
        <p:spPr>
          <a:xfrm>
            <a:off x="3716593" y="4685075"/>
            <a:ext cx="1725566" cy="1474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7DAB395-52DF-EF6B-4FDF-DDFE67FF2C05}"/>
              </a:ext>
            </a:extLst>
          </p:cNvPr>
          <p:cNvCxnSpPr>
            <a:stCxn id="9" idx="0"/>
            <a:endCxn id="10" idx="4"/>
          </p:cNvCxnSpPr>
          <p:nvPr/>
        </p:nvCxnSpPr>
        <p:spPr>
          <a:xfrm flipV="1">
            <a:off x="5771540" y="2467893"/>
            <a:ext cx="14748" cy="194187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49F47D7-C321-E306-64AD-51503625EC29}"/>
              </a:ext>
            </a:extLst>
          </p:cNvPr>
          <p:cNvCxnSpPr>
            <a:stCxn id="9" idx="1"/>
            <a:endCxn id="6" idx="6"/>
          </p:cNvCxnSpPr>
          <p:nvPr/>
        </p:nvCxnSpPr>
        <p:spPr>
          <a:xfrm flipH="1" flipV="1">
            <a:off x="2320413" y="3505202"/>
            <a:ext cx="3218219" cy="98952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8843406C-4536-3DE6-896F-7D9D583DE1F2}"/>
              </a:ext>
            </a:extLst>
          </p:cNvPr>
          <p:cNvCxnSpPr>
            <a:stCxn id="7" idx="4"/>
            <a:endCxn id="8" idx="0"/>
          </p:cNvCxnSpPr>
          <p:nvPr/>
        </p:nvCxnSpPr>
        <p:spPr>
          <a:xfrm flipH="1">
            <a:off x="3387213" y="2541639"/>
            <a:ext cx="83576" cy="185338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E95589B-9E96-B6C0-A0E7-D77BF6024184}"/>
              </a:ext>
            </a:extLst>
          </p:cNvPr>
          <p:cNvCxnSpPr>
            <a:stCxn id="8" idx="7"/>
            <a:endCxn id="10" idx="3"/>
          </p:cNvCxnSpPr>
          <p:nvPr/>
        </p:nvCxnSpPr>
        <p:spPr>
          <a:xfrm flipV="1">
            <a:off x="3620120" y="2382939"/>
            <a:ext cx="1933260" cy="209703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32019BC-A893-0AEB-38B5-95BFE8D5100D}"/>
              </a:ext>
            </a:extLst>
          </p:cNvPr>
          <p:cNvCxnSpPr>
            <a:stCxn id="7" idx="5"/>
            <a:endCxn id="9" idx="0"/>
          </p:cNvCxnSpPr>
          <p:nvPr/>
        </p:nvCxnSpPr>
        <p:spPr>
          <a:xfrm>
            <a:off x="3703696" y="2456685"/>
            <a:ext cx="2067844" cy="195308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1" name="Connector: Curved 30">
            <a:extLst>
              <a:ext uri="{FF2B5EF4-FFF2-40B4-BE49-F238E27FC236}">
                <a16:creationId xmlns:a16="http://schemas.microsoft.com/office/drawing/2014/main" id="{4FB48DB9-6E9C-52D9-99D5-B9DA44317A69}"/>
              </a:ext>
            </a:extLst>
          </p:cNvPr>
          <p:cNvCxnSpPr>
            <a:stCxn id="7" idx="7"/>
            <a:endCxn id="10" idx="1"/>
          </p:cNvCxnSpPr>
          <p:nvPr/>
        </p:nvCxnSpPr>
        <p:spPr>
          <a:xfrm rot="5400000" flipH="1" flipV="1">
            <a:off x="4591665" y="1084775"/>
            <a:ext cx="73746" cy="1849684"/>
          </a:xfrm>
          <a:prstGeom prst="curvedConnector3">
            <a:avLst>
              <a:gd name="adj1" fmla="val 52518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3" name="Connector: Curved 32">
            <a:extLst>
              <a:ext uri="{FF2B5EF4-FFF2-40B4-BE49-F238E27FC236}">
                <a16:creationId xmlns:a16="http://schemas.microsoft.com/office/drawing/2014/main" id="{A935BAA4-BAD7-4444-EBFF-4D733BE42829}"/>
              </a:ext>
            </a:extLst>
          </p:cNvPr>
          <p:cNvCxnSpPr>
            <a:stCxn id="10" idx="2"/>
            <a:endCxn id="7" idx="6"/>
          </p:cNvCxnSpPr>
          <p:nvPr/>
        </p:nvCxnSpPr>
        <p:spPr>
          <a:xfrm rot="10800000" flipV="1">
            <a:off x="3800169" y="2177842"/>
            <a:ext cx="1656738" cy="73746"/>
          </a:xfrm>
          <a:prstGeom prst="curvedConnector3">
            <a:avLst>
              <a:gd name="adj1" fmla="val 50593"/>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73EC66F8-0736-4766-721E-8BDD7B643A3B}"/>
              </a:ext>
            </a:extLst>
          </p:cNvPr>
          <p:cNvSpPr txBox="1"/>
          <p:nvPr/>
        </p:nvSpPr>
        <p:spPr>
          <a:xfrm>
            <a:off x="2074609" y="4050894"/>
            <a:ext cx="1032362" cy="369332"/>
          </a:xfrm>
          <a:prstGeom prst="rect">
            <a:avLst/>
          </a:prstGeom>
          <a:noFill/>
        </p:spPr>
        <p:txBody>
          <a:bodyPr wrap="square" rtlCol="0">
            <a:spAutoFit/>
          </a:bodyPr>
          <a:lstStyle/>
          <a:p>
            <a:r>
              <a:rPr lang="en-IN" b="1" dirty="0"/>
              <a:t>E8 = 7</a:t>
            </a:r>
          </a:p>
        </p:txBody>
      </p:sp>
      <p:sp>
        <p:nvSpPr>
          <p:cNvPr id="36" name="TextBox 35">
            <a:extLst>
              <a:ext uri="{FF2B5EF4-FFF2-40B4-BE49-F238E27FC236}">
                <a16:creationId xmlns:a16="http://schemas.microsoft.com/office/drawing/2014/main" id="{86468A06-AD8F-C1DA-E967-1226B8D1BE03}"/>
              </a:ext>
            </a:extLst>
          </p:cNvPr>
          <p:cNvSpPr txBox="1"/>
          <p:nvPr/>
        </p:nvSpPr>
        <p:spPr>
          <a:xfrm>
            <a:off x="2167993" y="2531806"/>
            <a:ext cx="816099" cy="369332"/>
          </a:xfrm>
          <a:prstGeom prst="rect">
            <a:avLst/>
          </a:prstGeom>
          <a:noFill/>
        </p:spPr>
        <p:txBody>
          <a:bodyPr wrap="square" rtlCol="0">
            <a:spAutoFit/>
          </a:bodyPr>
          <a:lstStyle/>
          <a:p>
            <a:r>
              <a:rPr lang="en-IN" b="1" dirty="0"/>
              <a:t>E1 = 6</a:t>
            </a:r>
          </a:p>
        </p:txBody>
      </p:sp>
      <p:sp>
        <p:nvSpPr>
          <p:cNvPr id="37" name="TextBox 36">
            <a:extLst>
              <a:ext uri="{FF2B5EF4-FFF2-40B4-BE49-F238E27FC236}">
                <a16:creationId xmlns:a16="http://schemas.microsoft.com/office/drawing/2014/main" id="{93B91B53-AEAC-C30A-E63D-69F6421E7F7D}"/>
              </a:ext>
            </a:extLst>
          </p:cNvPr>
          <p:cNvSpPr txBox="1"/>
          <p:nvPr/>
        </p:nvSpPr>
        <p:spPr>
          <a:xfrm>
            <a:off x="4399916" y="4744071"/>
            <a:ext cx="937152" cy="369332"/>
          </a:xfrm>
          <a:prstGeom prst="rect">
            <a:avLst/>
          </a:prstGeom>
          <a:noFill/>
        </p:spPr>
        <p:txBody>
          <a:bodyPr wrap="square" rtlCol="0">
            <a:spAutoFit/>
          </a:bodyPr>
          <a:lstStyle/>
          <a:p>
            <a:r>
              <a:rPr lang="en-IN" b="1" dirty="0"/>
              <a:t>E7 = 9</a:t>
            </a:r>
          </a:p>
        </p:txBody>
      </p:sp>
      <p:sp>
        <p:nvSpPr>
          <p:cNvPr id="38" name="TextBox 37">
            <a:extLst>
              <a:ext uri="{FF2B5EF4-FFF2-40B4-BE49-F238E27FC236}">
                <a16:creationId xmlns:a16="http://schemas.microsoft.com/office/drawing/2014/main" id="{2447094A-A90B-6C37-6BC8-C98C60AFD600}"/>
              </a:ext>
            </a:extLst>
          </p:cNvPr>
          <p:cNvSpPr txBox="1"/>
          <p:nvPr/>
        </p:nvSpPr>
        <p:spPr>
          <a:xfrm>
            <a:off x="4198353" y="4247539"/>
            <a:ext cx="804421" cy="369332"/>
          </a:xfrm>
          <a:prstGeom prst="rect">
            <a:avLst/>
          </a:prstGeom>
          <a:noFill/>
        </p:spPr>
        <p:txBody>
          <a:bodyPr wrap="square" rtlCol="0">
            <a:spAutoFit/>
          </a:bodyPr>
          <a:lstStyle/>
          <a:p>
            <a:r>
              <a:rPr lang="en-IN" b="1" dirty="0"/>
              <a:t>E6 = 2</a:t>
            </a:r>
          </a:p>
        </p:txBody>
      </p:sp>
      <p:sp>
        <p:nvSpPr>
          <p:cNvPr id="39" name="TextBox 38">
            <a:extLst>
              <a:ext uri="{FF2B5EF4-FFF2-40B4-BE49-F238E27FC236}">
                <a16:creationId xmlns:a16="http://schemas.microsoft.com/office/drawing/2014/main" id="{EC4A68EE-35A0-B4F0-183A-E6552484D3CC}"/>
              </a:ext>
            </a:extLst>
          </p:cNvPr>
          <p:cNvSpPr txBox="1"/>
          <p:nvPr/>
        </p:nvSpPr>
        <p:spPr>
          <a:xfrm>
            <a:off x="4921027" y="3416715"/>
            <a:ext cx="950683" cy="369332"/>
          </a:xfrm>
          <a:prstGeom prst="rect">
            <a:avLst/>
          </a:prstGeom>
          <a:noFill/>
        </p:spPr>
        <p:txBody>
          <a:bodyPr wrap="square" rtlCol="0">
            <a:spAutoFit/>
          </a:bodyPr>
          <a:lstStyle/>
          <a:p>
            <a:r>
              <a:rPr lang="en-IN" b="1" dirty="0"/>
              <a:t>E5 = -4</a:t>
            </a:r>
          </a:p>
        </p:txBody>
      </p:sp>
      <p:sp>
        <p:nvSpPr>
          <p:cNvPr id="40" name="TextBox 39">
            <a:extLst>
              <a:ext uri="{FF2B5EF4-FFF2-40B4-BE49-F238E27FC236}">
                <a16:creationId xmlns:a16="http://schemas.microsoft.com/office/drawing/2014/main" id="{38E879C6-22BC-9AB5-913A-C340858D4BAD}"/>
              </a:ext>
            </a:extLst>
          </p:cNvPr>
          <p:cNvSpPr txBox="1"/>
          <p:nvPr/>
        </p:nvSpPr>
        <p:spPr>
          <a:xfrm>
            <a:off x="4385167" y="2595720"/>
            <a:ext cx="951901" cy="369332"/>
          </a:xfrm>
          <a:prstGeom prst="rect">
            <a:avLst/>
          </a:prstGeom>
          <a:noFill/>
        </p:spPr>
        <p:txBody>
          <a:bodyPr wrap="square" rtlCol="0">
            <a:spAutoFit/>
          </a:bodyPr>
          <a:lstStyle/>
          <a:p>
            <a:r>
              <a:rPr lang="en-IN" b="1" dirty="0"/>
              <a:t>E4 = -3</a:t>
            </a:r>
          </a:p>
        </p:txBody>
      </p:sp>
      <p:sp>
        <p:nvSpPr>
          <p:cNvPr id="41" name="TextBox 40">
            <a:extLst>
              <a:ext uri="{FF2B5EF4-FFF2-40B4-BE49-F238E27FC236}">
                <a16:creationId xmlns:a16="http://schemas.microsoft.com/office/drawing/2014/main" id="{3FCF2FE0-6CE1-0D50-F680-8F7601277A53}"/>
              </a:ext>
            </a:extLst>
          </p:cNvPr>
          <p:cNvSpPr txBox="1"/>
          <p:nvPr/>
        </p:nvSpPr>
        <p:spPr>
          <a:xfrm>
            <a:off x="5776435" y="3141410"/>
            <a:ext cx="979527" cy="369332"/>
          </a:xfrm>
          <a:prstGeom prst="rect">
            <a:avLst/>
          </a:prstGeom>
          <a:noFill/>
        </p:spPr>
        <p:txBody>
          <a:bodyPr wrap="square" rtlCol="0">
            <a:spAutoFit/>
          </a:bodyPr>
          <a:lstStyle/>
          <a:p>
            <a:r>
              <a:rPr lang="en-IN" b="1" dirty="0"/>
              <a:t>E9 = 7</a:t>
            </a:r>
          </a:p>
        </p:txBody>
      </p:sp>
      <p:sp>
        <p:nvSpPr>
          <p:cNvPr id="42" name="TextBox 41">
            <a:extLst>
              <a:ext uri="{FF2B5EF4-FFF2-40B4-BE49-F238E27FC236}">
                <a16:creationId xmlns:a16="http://schemas.microsoft.com/office/drawing/2014/main" id="{87840098-D36A-A094-99B9-18AC7CE8EB48}"/>
              </a:ext>
            </a:extLst>
          </p:cNvPr>
          <p:cNvSpPr txBox="1"/>
          <p:nvPr/>
        </p:nvSpPr>
        <p:spPr>
          <a:xfrm>
            <a:off x="4100033" y="2182764"/>
            <a:ext cx="988122" cy="369332"/>
          </a:xfrm>
          <a:prstGeom prst="rect">
            <a:avLst/>
          </a:prstGeom>
          <a:noFill/>
        </p:spPr>
        <p:txBody>
          <a:bodyPr wrap="square" rtlCol="0">
            <a:spAutoFit/>
          </a:bodyPr>
          <a:lstStyle/>
          <a:p>
            <a:r>
              <a:rPr lang="en-IN" b="1" dirty="0"/>
              <a:t>E3 = -2</a:t>
            </a:r>
          </a:p>
        </p:txBody>
      </p:sp>
      <p:sp>
        <p:nvSpPr>
          <p:cNvPr id="43" name="TextBox 42">
            <a:extLst>
              <a:ext uri="{FF2B5EF4-FFF2-40B4-BE49-F238E27FC236}">
                <a16:creationId xmlns:a16="http://schemas.microsoft.com/office/drawing/2014/main" id="{1402968F-4DB7-698E-07A1-BFD39D20AF77}"/>
              </a:ext>
            </a:extLst>
          </p:cNvPr>
          <p:cNvSpPr txBox="1"/>
          <p:nvPr/>
        </p:nvSpPr>
        <p:spPr>
          <a:xfrm>
            <a:off x="4252433" y="1332271"/>
            <a:ext cx="835722" cy="369332"/>
          </a:xfrm>
          <a:prstGeom prst="rect">
            <a:avLst/>
          </a:prstGeom>
          <a:noFill/>
        </p:spPr>
        <p:txBody>
          <a:bodyPr wrap="square" rtlCol="0">
            <a:spAutoFit/>
          </a:bodyPr>
          <a:lstStyle/>
          <a:p>
            <a:r>
              <a:rPr lang="en-IN" b="1" dirty="0"/>
              <a:t>E2 = 5</a:t>
            </a:r>
          </a:p>
        </p:txBody>
      </p:sp>
      <p:sp>
        <p:nvSpPr>
          <p:cNvPr id="44" name="TextBox 43">
            <a:extLst>
              <a:ext uri="{FF2B5EF4-FFF2-40B4-BE49-F238E27FC236}">
                <a16:creationId xmlns:a16="http://schemas.microsoft.com/office/drawing/2014/main" id="{08A67762-AEE7-65C8-FDAB-4EC54FEB2F5A}"/>
              </a:ext>
            </a:extLst>
          </p:cNvPr>
          <p:cNvSpPr txBox="1"/>
          <p:nvPr/>
        </p:nvSpPr>
        <p:spPr>
          <a:xfrm>
            <a:off x="1455154" y="3559279"/>
            <a:ext cx="688258" cy="369332"/>
          </a:xfrm>
          <a:prstGeom prst="rect">
            <a:avLst/>
          </a:prstGeom>
          <a:noFill/>
        </p:spPr>
        <p:txBody>
          <a:bodyPr wrap="square" rtlCol="0">
            <a:spAutoFit/>
          </a:bodyPr>
          <a:lstStyle/>
          <a:p>
            <a:r>
              <a:rPr lang="en-IN" b="1" dirty="0"/>
              <a:t>s</a:t>
            </a:r>
          </a:p>
        </p:txBody>
      </p:sp>
      <p:sp>
        <p:nvSpPr>
          <p:cNvPr id="45" name="TextBox 44">
            <a:extLst>
              <a:ext uri="{FF2B5EF4-FFF2-40B4-BE49-F238E27FC236}">
                <a16:creationId xmlns:a16="http://schemas.microsoft.com/office/drawing/2014/main" id="{E1011384-7497-F7FF-31F6-C52A7322A9EF}"/>
              </a:ext>
            </a:extLst>
          </p:cNvPr>
          <p:cNvSpPr txBox="1"/>
          <p:nvPr/>
        </p:nvSpPr>
        <p:spPr>
          <a:xfrm>
            <a:off x="3239711" y="4930880"/>
            <a:ext cx="688258" cy="369332"/>
          </a:xfrm>
          <a:prstGeom prst="rect">
            <a:avLst/>
          </a:prstGeom>
          <a:noFill/>
        </p:spPr>
        <p:txBody>
          <a:bodyPr wrap="square" rtlCol="0">
            <a:spAutoFit/>
          </a:bodyPr>
          <a:lstStyle/>
          <a:p>
            <a:r>
              <a:rPr lang="en-IN" b="1" dirty="0"/>
              <a:t>y</a:t>
            </a:r>
          </a:p>
        </p:txBody>
      </p:sp>
      <p:sp>
        <p:nvSpPr>
          <p:cNvPr id="46" name="TextBox 45">
            <a:extLst>
              <a:ext uri="{FF2B5EF4-FFF2-40B4-BE49-F238E27FC236}">
                <a16:creationId xmlns:a16="http://schemas.microsoft.com/office/drawing/2014/main" id="{488F449E-FC0B-9D72-D446-AF8262A9898B}"/>
              </a:ext>
            </a:extLst>
          </p:cNvPr>
          <p:cNvSpPr txBox="1"/>
          <p:nvPr/>
        </p:nvSpPr>
        <p:spPr>
          <a:xfrm>
            <a:off x="5624038" y="4925963"/>
            <a:ext cx="688258" cy="369332"/>
          </a:xfrm>
          <a:prstGeom prst="rect">
            <a:avLst/>
          </a:prstGeom>
          <a:noFill/>
        </p:spPr>
        <p:txBody>
          <a:bodyPr wrap="square" rtlCol="0">
            <a:spAutoFit/>
          </a:bodyPr>
          <a:lstStyle/>
          <a:p>
            <a:r>
              <a:rPr lang="en-IN" b="1" dirty="0"/>
              <a:t>z</a:t>
            </a:r>
          </a:p>
        </p:txBody>
      </p:sp>
      <p:sp>
        <p:nvSpPr>
          <p:cNvPr id="47" name="TextBox 46">
            <a:extLst>
              <a:ext uri="{FF2B5EF4-FFF2-40B4-BE49-F238E27FC236}">
                <a16:creationId xmlns:a16="http://schemas.microsoft.com/office/drawing/2014/main" id="{2F5995E3-A8E2-5888-7B78-563F528F9295}"/>
              </a:ext>
            </a:extLst>
          </p:cNvPr>
          <p:cNvSpPr txBox="1"/>
          <p:nvPr/>
        </p:nvSpPr>
        <p:spPr>
          <a:xfrm>
            <a:off x="3234794" y="1632149"/>
            <a:ext cx="688258" cy="369332"/>
          </a:xfrm>
          <a:prstGeom prst="rect">
            <a:avLst/>
          </a:prstGeom>
          <a:noFill/>
        </p:spPr>
        <p:txBody>
          <a:bodyPr wrap="square" rtlCol="0">
            <a:spAutoFit/>
          </a:bodyPr>
          <a:lstStyle/>
          <a:p>
            <a:r>
              <a:rPr lang="en-IN" b="1" dirty="0"/>
              <a:t>t</a:t>
            </a:r>
          </a:p>
        </p:txBody>
      </p:sp>
      <p:sp>
        <p:nvSpPr>
          <p:cNvPr id="48" name="TextBox 47">
            <a:extLst>
              <a:ext uri="{FF2B5EF4-FFF2-40B4-BE49-F238E27FC236}">
                <a16:creationId xmlns:a16="http://schemas.microsoft.com/office/drawing/2014/main" id="{1C1E4816-59FA-9923-0A96-E7096F575AA6}"/>
              </a:ext>
            </a:extLst>
          </p:cNvPr>
          <p:cNvSpPr txBox="1"/>
          <p:nvPr/>
        </p:nvSpPr>
        <p:spPr>
          <a:xfrm>
            <a:off x="5717444" y="1558406"/>
            <a:ext cx="688258" cy="369332"/>
          </a:xfrm>
          <a:prstGeom prst="rect">
            <a:avLst/>
          </a:prstGeom>
          <a:noFill/>
        </p:spPr>
        <p:txBody>
          <a:bodyPr wrap="square" rtlCol="0">
            <a:spAutoFit/>
          </a:bodyPr>
          <a:lstStyle/>
          <a:p>
            <a:r>
              <a:rPr lang="en-IN" b="1" dirty="0"/>
              <a:t>x</a:t>
            </a:r>
          </a:p>
        </p:txBody>
      </p:sp>
      <p:sp>
        <p:nvSpPr>
          <p:cNvPr id="51" name="TextBox 50">
            <a:extLst>
              <a:ext uri="{FF2B5EF4-FFF2-40B4-BE49-F238E27FC236}">
                <a16:creationId xmlns:a16="http://schemas.microsoft.com/office/drawing/2014/main" id="{E7C5A1B4-C53F-5CE2-4CBB-AC074B5DF9E2}"/>
              </a:ext>
            </a:extLst>
          </p:cNvPr>
          <p:cNvSpPr txBox="1"/>
          <p:nvPr/>
        </p:nvSpPr>
        <p:spPr>
          <a:xfrm>
            <a:off x="3377359" y="3180737"/>
            <a:ext cx="875074" cy="369332"/>
          </a:xfrm>
          <a:prstGeom prst="rect">
            <a:avLst/>
          </a:prstGeom>
          <a:noFill/>
        </p:spPr>
        <p:txBody>
          <a:bodyPr wrap="square" rtlCol="0">
            <a:spAutoFit/>
          </a:bodyPr>
          <a:lstStyle/>
          <a:p>
            <a:r>
              <a:rPr lang="en-IN" b="1" dirty="0"/>
              <a:t>E10 = 8</a:t>
            </a:r>
          </a:p>
        </p:txBody>
      </p:sp>
      <p:sp>
        <p:nvSpPr>
          <p:cNvPr id="52" name="TextBox 51">
            <a:extLst>
              <a:ext uri="{FF2B5EF4-FFF2-40B4-BE49-F238E27FC236}">
                <a16:creationId xmlns:a16="http://schemas.microsoft.com/office/drawing/2014/main" id="{C370975B-F655-4C2B-BDA1-B4DC1CFD9626}"/>
              </a:ext>
            </a:extLst>
          </p:cNvPr>
          <p:cNvSpPr txBox="1"/>
          <p:nvPr/>
        </p:nvSpPr>
        <p:spPr>
          <a:xfrm>
            <a:off x="7826477" y="1961536"/>
            <a:ext cx="3512575" cy="646331"/>
          </a:xfrm>
          <a:prstGeom prst="rect">
            <a:avLst/>
          </a:prstGeom>
          <a:noFill/>
        </p:spPr>
        <p:txBody>
          <a:bodyPr wrap="square" rtlCol="0">
            <a:spAutoFit/>
          </a:bodyPr>
          <a:lstStyle/>
          <a:p>
            <a:r>
              <a:rPr lang="en-IN" dirty="0"/>
              <a:t>After visiting all edges in the first iteration.</a:t>
            </a:r>
          </a:p>
        </p:txBody>
      </p:sp>
    </p:spTree>
    <p:extLst>
      <p:ext uri="{BB962C8B-B14F-4D97-AF65-F5344CB8AC3E}">
        <p14:creationId xmlns:p14="http://schemas.microsoft.com/office/powerpoint/2010/main" val="23210440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866251C-F530-958F-9601-E4FE4F3B47EC}"/>
              </a:ext>
            </a:extLst>
          </p:cNvPr>
          <p:cNvSpPr>
            <a:spLocks noGrp="1"/>
          </p:cNvSpPr>
          <p:nvPr>
            <p:ph type="title"/>
          </p:nvPr>
        </p:nvSpPr>
        <p:spPr/>
        <p:txBody>
          <a:bodyPr/>
          <a:lstStyle/>
          <a:p>
            <a:r>
              <a:rPr lang="en-IN" dirty="0"/>
              <a:t>Example</a:t>
            </a:r>
          </a:p>
        </p:txBody>
      </p:sp>
      <p:sp>
        <p:nvSpPr>
          <p:cNvPr id="6" name="Oval 5">
            <a:extLst>
              <a:ext uri="{FF2B5EF4-FFF2-40B4-BE49-F238E27FC236}">
                <a16:creationId xmlns:a16="http://schemas.microsoft.com/office/drawing/2014/main" id="{1405F1FC-01F0-BFD0-4597-28FE22496DC1}"/>
              </a:ext>
            </a:extLst>
          </p:cNvPr>
          <p:cNvSpPr/>
          <p:nvPr/>
        </p:nvSpPr>
        <p:spPr>
          <a:xfrm>
            <a:off x="1661652" y="3215150"/>
            <a:ext cx="658761" cy="58010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0</a:t>
            </a:r>
          </a:p>
        </p:txBody>
      </p:sp>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D10F962E-6123-3C56-AE8C-2BBC88A0DFEB}"/>
                  </a:ext>
                </a:extLst>
              </p:cNvPr>
              <p:cNvSpPr/>
              <p:nvPr/>
            </p:nvSpPr>
            <p:spPr>
              <a:xfrm>
                <a:off x="3141408" y="1961536"/>
                <a:ext cx="658761" cy="58010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sz="2400" b="1" i="1" smtClean="0">
                          <a:solidFill>
                            <a:schemeClr val="tx1"/>
                          </a:solidFill>
                          <a:latin typeface="Cambria Math" panose="02040503050406030204" pitchFamily="18" charset="0"/>
                        </a:rPr>
                        <m:t>𝟔</m:t>
                      </m:r>
                    </m:oMath>
                  </m:oMathPara>
                </a14:m>
                <a:endParaRPr lang="en-IN" sz="2400" b="1" dirty="0">
                  <a:solidFill>
                    <a:schemeClr val="tx1"/>
                  </a:solidFill>
                </a:endParaRPr>
              </a:p>
            </p:txBody>
          </p:sp>
        </mc:Choice>
        <mc:Fallback xmlns="">
          <p:sp>
            <p:nvSpPr>
              <p:cNvPr id="7" name="Oval 6">
                <a:extLst>
                  <a:ext uri="{FF2B5EF4-FFF2-40B4-BE49-F238E27FC236}">
                    <a16:creationId xmlns:a16="http://schemas.microsoft.com/office/drawing/2014/main" id="{D10F962E-6123-3C56-AE8C-2BBC88A0DFEB}"/>
                  </a:ext>
                </a:extLst>
              </p:cNvPr>
              <p:cNvSpPr>
                <a:spLocks noRot="1" noChangeAspect="1" noMove="1" noResize="1" noEditPoints="1" noAdjustHandles="1" noChangeArrowheads="1" noChangeShapeType="1" noTextEdit="1"/>
              </p:cNvSpPr>
              <p:nvPr/>
            </p:nvSpPr>
            <p:spPr>
              <a:xfrm>
                <a:off x="3141408" y="1961536"/>
                <a:ext cx="658761" cy="580103"/>
              </a:xfrm>
              <a:prstGeom prst="ellipse">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B6DC3288-4242-6755-0E58-663DECD655B4}"/>
                  </a:ext>
                </a:extLst>
              </p:cNvPr>
              <p:cNvSpPr/>
              <p:nvPr/>
            </p:nvSpPr>
            <p:spPr>
              <a:xfrm>
                <a:off x="3057832" y="4395023"/>
                <a:ext cx="658761" cy="58010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sz="2400" b="1" i="1" smtClean="0">
                          <a:solidFill>
                            <a:schemeClr val="tx1"/>
                          </a:solidFill>
                          <a:latin typeface="Cambria Math" panose="02040503050406030204" pitchFamily="18" charset="0"/>
                        </a:rPr>
                        <m:t>𝟕</m:t>
                      </m:r>
                    </m:oMath>
                  </m:oMathPara>
                </a14:m>
                <a:endParaRPr lang="en-IN" sz="2400" b="1" dirty="0">
                  <a:solidFill>
                    <a:schemeClr val="tx1"/>
                  </a:solidFill>
                </a:endParaRPr>
              </a:p>
            </p:txBody>
          </p:sp>
        </mc:Choice>
        <mc:Fallback xmlns="">
          <p:sp>
            <p:nvSpPr>
              <p:cNvPr id="8" name="Oval 7">
                <a:extLst>
                  <a:ext uri="{FF2B5EF4-FFF2-40B4-BE49-F238E27FC236}">
                    <a16:creationId xmlns:a16="http://schemas.microsoft.com/office/drawing/2014/main" id="{B6DC3288-4242-6755-0E58-663DECD655B4}"/>
                  </a:ext>
                </a:extLst>
              </p:cNvPr>
              <p:cNvSpPr>
                <a:spLocks noRot="1" noChangeAspect="1" noMove="1" noResize="1" noEditPoints="1" noAdjustHandles="1" noChangeArrowheads="1" noChangeShapeType="1" noTextEdit="1"/>
              </p:cNvSpPr>
              <p:nvPr/>
            </p:nvSpPr>
            <p:spPr>
              <a:xfrm>
                <a:off x="3057832" y="4395023"/>
                <a:ext cx="658761" cy="580103"/>
              </a:xfrm>
              <a:prstGeom prst="ellipse">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497E5D58-D411-8223-149E-DB72E0B119D9}"/>
                  </a:ext>
                </a:extLst>
              </p:cNvPr>
              <p:cNvSpPr/>
              <p:nvPr/>
            </p:nvSpPr>
            <p:spPr>
              <a:xfrm>
                <a:off x="5442159" y="4409771"/>
                <a:ext cx="658761" cy="58010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sz="2400" b="1" i="1" smtClean="0">
                          <a:solidFill>
                            <a:schemeClr val="tx1"/>
                          </a:solidFill>
                          <a:latin typeface="Cambria Math" panose="02040503050406030204" pitchFamily="18" charset="0"/>
                        </a:rPr>
                        <m:t>𝟐</m:t>
                      </m:r>
                    </m:oMath>
                  </m:oMathPara>
                </a14:m>
                <a:endParaRPr lang="en-IN" sz="2400" b="1" dirty="0">
                  <a:solidFill>
                    <a:schemeClr val="tx1"/>
                  </a:solidFill>
                </a:endParaRPr>
              </a:p>
            </p:txBody>
          </p:sp>
        </mc:Choice>
        <mc:Fallback xmlns="">
          <p:sp>
            <p:nvSpPr>
              <p:cNvPr id="9" name="Oval 8">
                <a:extLst>
                  <a:ext uri="{FF2B5EF4-FFF2-40B4-BE49-F238E27FC236}">
                    <a16:creationId xmlns:a16="http://schemas.microsoft.com/office/drawing/2014/main" id="{497E5D58-D411-8223-149E-DB72E0B119D9}"/>
                  </a:ext>
                </a:extLst>
              </p:cNvPr>
              <p:cNvSpPr>
                <a:spLocks noRot="1" noChangeAspect="1" noMove="1" noResize="1" noEditPoints="1" noAdjustHandles="1" noChangeArrowheads="1" noChangeShapeType="1" noTextEdit="1"/>
              </p:cNvSpPr>
              <p:nvPr/>
            </p:nvSpPr>
            <p:spPr>
              <a:xfrm>
                <a:off x="5442159" y="4409771"/>
                <a:ext cx="658761" cy="580103"/>
              </a:xfrm>
              <a:prstGeom prst="ellipse">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2A24FE49-E847-9CC1-DC8E-861DFAD8FB8A}"/>
                  </a:ext>
                </a:extLst>
              </p:cNvPr>
              <p:cNvSpPr/>
              <p:nvPr/>
            </p:nvSpPr>
            <p:spPr>
              <a:xfrm>
                <a:off x="5456907" y="1887790"/>
                <a:ext cx="658761" cy="58010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sz="2400" b="1" i="1" smtClean="0">
                          <a:solidFill>
                            <a:schemeClr val="tx1"/>
                          </a:solidFill>
                          <a:latin typeface="Cambria Math" panose="02040503050406030204" pitchFamily="18" charset="0"/>
                        </a:rPr>
                        <m:t>𝟒</m:t>
                      </m:r>
                    </m:oMath>
                  </m:oMathPara>
                </a14:m>
                <a:endParaRPr lang="en-IN" sz="2400" b="1" dirty="0">
                  <a:solidFill>
                    <a:schemeClr val="tx1"/>
                  </a:solidFill>
                </a:endParaRPr>
              </a:p>
            </p:txBody>
          </p:sp>
        </mc:Choice>
        <mc:Fallback xmlns="">
          <p:sp>
            <p:nvSpPr>
              <p:cNvPr id="10" name="Oval 9">
                <a:extLst>
                  <a:ext uri="{FF2B5EF4-FFF2-40B4-BE49-F238E27FC236}">
                    <a16:creationId xmlns:a16="http://schemas.microsoft.com/office/drawing/2014/main" id="{2A24FE49-E847-9CC1-DC8E-861DFAD8FB8A}"/>
                  </a:ext>
                </a:extLst>
              </p:cNvPr>
              <p:cNvSpPr>
                <a:spLocks noRot="1" noChangeAspect="1" noMove="1" noResize="1" noEditPoints="1" noAdjustHandles="1" noChangeArrowheads="1" noChangeShapeType="1" noTextEdit="1"/>
              </p:cNvSpPr>
              <p:nvPr/>
            </p:nvSpPr>
            <p:spPr>
              <a:xfrm>
                <a:off x="5456907" y="1887790"/>
                <a:ext cx="658761" cy="580103"/>
              </a:xfrm>
              <a:prstGeom prst="ellipse">
                <a:avLst/>
              </a:prstGeom>
              <a:blipFill>
                <a:blip r:embed="rId5"/>
                <a:stretch>
                  <a:fillRect/>
                </a:stretch>
              </a:blipFill>
            </p:spPr>
            <p:txBody>
              <a:bodyPr/>
              <a:lstStyle/>
              <a:p>
                <a:r>
                  <a:rPr lang="en-IN">
                    <a:noFill/>
                  </a:rPr>
                  <a:t> </a:t>
                </a:r>
              </a:p>
            </p:txBody>
          </p:sp>
        </mc:Fallback>
      </mc:AlternateContent>
      <p:cxnSp>
        <p:nvCxnSpPr>
          <p:cNvPr id="12" name="Straight Arrow Connector 11">
            <a:extLst>
              <a:ext uri="{FF2B5EF4-FFF2-40B4-BE49-F238E27FC236}">
                <a16:creationId xmlns:a16="http://schemas.microsoft.com/office/drawing/2014/main" id="{ECF57DAE-92D3-E7EB-7866-EC09243D3546}"/>
              </a:ext>
            </a:extLst>
          </p:cNvPr>
          <p:cNvCxnSpPr>
            <a:stCxn id="6" idx="7"/>
            <a:endCxn id="7" idx="3"/>
          </p:cNvCxnSpPr>
          <p:nvPr/>
        </p:nvCxnSpPr>
        <p:spPr>
          <a:xfrm flipV="1">
            <a:off x="2223940" y="2456685"/>
            <a:ext cx="1013941" cy="84341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9B8B17A-57AC-05BD-262A-E2A2AFCFA947}"/>
              </a:ext>
            </a:extLst>
          </p:cNvPr>
          <p:cNvCxnSpPr>
            <a:stCxn id="6" idx="5"/>
            <a:endCxn id="8" idx="1"/>
          </p:cNvCxnSpPr>
          <p:nvPr/>
        </p:nvCxnSpPr>
        <p:spPr>
          <a:xfrm>
            <a:off x="2223940" y="3710299"/>
            <a:ext cx="930365" cy="76967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420E590-D3D0-93EC-61BE-433DA8275B04}"/>
              </a:ext>
            </a:extLst>
          </p:cNvPr>
          <p:cNvCxnSpPr>
            <a:stCxn id="8" idx="6"/>
            <a:endCxn id="9" idx="2"/>
          </p:cNvCxnSpPr>
          <p:nvPr/>
        </p:nvCxnSpPr>
        <p:spPr>
          <a:xfrm>
            <a:off x="3716593" y="4685075"/>
            <a:ext cx="1725566" cy="1474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7DAB395-52DF-EF6B-4FDF-DDFE67FF2C05}"/>
              </a:ext>
            </a:extLst>
          </p:cNvPr>
          <p:cNvCxnSpPr>
            <a:stCxn id="9" idx="0"/>
            <a:endCxn id="10" idx="4"/>
          </p:cNvCxnSpPr>
          <p:nvPr/>
        </p:nvCxnSpPr>
        <p:spPr>
          <a:xfrm flipV="1">
            <a:off x="5771540" y="2467893"/>
            <a:ext cx="14748" cy="194187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49F47D7-C321-E306-64AD-51503625EC29}"/>
              </a:ext>
            </a:extLst>
          </p:cNvPr>
          <p:cNvCxnSpPr>
            <a:stCxn id="9" idx="1"/>
            <a:endCxn id="6" idx="6"/>
          </p:cNvCxnSpPr>
          <p:nvPr/>
        </p:nvCxnSpPr>
        <p:spPr>
          <a:xfrm flipH="1" flipV="1">
            <a:off x="2320413" y="3505202"/>
            <a:ext cx="3218219" cy="98952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8843406C-4536-3DE6-896F-7D9D583DE1F2}"/>
              </a:ext>
            </a:extLst>
          </p:cNvPr>
          <p:cNvCxnSpPr>
            <a:stCxn id="7" idx="4"/>
            <a:endCxn id="8" idx="0"/>
          </p:cNvCxnSpPr>
          <p:nvPr/>
        </p:nvCxnSpPr>
        <p:spPr>
          <a:xfrm flipH="1">
            <a:off x="3387213" y="2541639"/>
            <a:ext cx="83576" cy="185338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E95589B-9E96-B6C0-A0E7-D77BF6024184}"/>
              </a:ext>
            </a:extLst>
          </p:cNvPr>
          <p:cNvCxnSpPr>
            <a:stCxn id="8" idx="7"/>
            <a:endCxn id="10" idx="3"/>
          </p:cNvCxnSpPr>
          <p:nvPr/>
        </p:nvCxnSpPr>
        <p:spPr>
          <a:xfrm flipV="1">
            <a:off x="3620120" y="2382939"/>
            <a:ext cx="1933260" cy="209703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32019BC-A893-0AEB-38B5-95BFE8D5100D}"/>
              </a:ext>
            </a:extLst>
          </p:cNvPr>
          <p:cNvCxnSpPr>
            <a:stCxn id="7" idx="5"/>
            <a:endCxn id="9" idx="0"/>
          </p:cNvCxnSpPr>
          <p:nvPr/>
        </p:nvCxnSpPr>
        <p:spPr>
          <a:xfrm>
            <a:off x="3703696" y="2456685"/>
            <a:ext cx="2067844" cy="195308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1" name="Connector: Curved 30">
            <a:extLst>
              <a:ext uri="{FF2B5EF4-FFF2-40B4-BE49-F238E27FC236}">
                <a16:creationId xmlns:a16="http://schemas.microsoft.com/office/drawing/2014/main" id="{4FB48DB9-6E9C-52D9-99D5-B9DA44317A69}"/>
              </a:ext>
            </a:extLst>
          </p:cNvPr>
          <p:cNvCxnSpPr>
            <a:stCxn id="7" idx="7"/>
            <a:endCxn id="10" idx="1"/>
          </p:cNvCxnSpPr>
          <p:nvPr/>
        </p:nvCxnSpPr>
        <p:spPr>
          <a:xfrm rot="5400000" flipH="1" flipV="1">
            <a:off x="4591665" y="1084775"/>
            <a:ext cx="73746" cy="1849684"/>
          </a:xfrm>
          <a:prstGeom prst="curvedConnector3">
            <a:avLst>
              <a:gd name="adj1" fmla="val 52518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3" name="Connector: Curved 32">
            <a:extLst>
              <a:ext uri="{FF2B5EF4-FFF2-40B4-BE49-F238E27FC236}">
                <a16:creationId xmlns:a16="http://schemas.microsoft.com/office/drawing/2014/main" id="{A935BAA4-BAD7-4444-EBFF-4D733BE42829}"/>
              </a:ext>
            </a:extLst>
          </p:cNvPr>
          <p:cNvCxnSpPr>
            <a:stCxn id="10" idx="2"/>
            <a:endCxn id="7" idx="6"/>
          </p:cNvCxnSpPr>
          <p:nvPr/>
        </p:nvCxnSpPr>
        <p:spPr>
          <a:xfrm rot="10800000" flipV="1">
            <a:off x="3800169" y="2177842"/>
            <a:ext cx="1656738" cy="73746"/>
          </a:xfrm>
          <a:prstGeom prst="curvedConnector3">
            <a:avLst>
              <a:gd name="adj1" fmla="val 50593"/>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73EC66F8-0736-4766-721E-8BDD7B643A3B}"/>
              </a:ext>
            </a:extLst>
          </p:cNvPr>
          <p:cNvSpPr txBox="1"/>
          <p:nvPr/>
        </p:nvSpPr>
        <p:spPr>
          <a:xfrm>
            <a:off x="2074609" y="4050894"/>
            <a:ext cx="1032362" cy="369332"/>
          </a:xfrm>
          <a:prstGeom prst="rect">
            <a:avLst/>
          </a:prstGeom>
          <a:noFill/>
        </p:spPr>
        <p:txBody>
          <a:bodyPr wrap="square" rtlCol="0">
            <a:spAutoFit/>
          </a:bodyPr>
          <a:lstStyle/>
          <a:p>
            <a:r>
              <a:rPr lang="en-IN" b="1" dirty="0"/>
              <a:t>E8 = 7</a:t>
            </a:r>
          </a:p>
        </p:txBody>
      </p:sp>
      <p:sp>
        <p:nvSpPr>
          <p:cNvPr id="36" name="TextBox 35">
            <a:extLst>
              <a:ext uri="{FF2B5EF4-FFF2-40B4-BE49-F238E27FC236}">
                <a16:creationId xmlns:a16="http://schemas.microsoft.com/office/drawing/2014/main" id="{86468A06-AD8F-C1DA-E967-1226B8D1BE03}"/>
              </a:ext>
            </a:extLst>
          </p:cNvPr>
          <p:cNvSpPr txBox="1"/>
          <p:nvPr/>
        </p:nvSpPr>
        <p:spPr>
          <a:xfrm>
            <a:off x="2167993" y="2531806"/>
            <a:ext cx="816099" cy="369332"/>
          </a:xfrm>
          <a:prstGeom prst="rect">
            <a:avLst/>
          </a:prstGeom>
          <a:noFill/>
        </p:spPr>
        <p:txBody>
          <a:bodyPr wrap="square" rtlCol="0">
            <a:spAutoFit/>
          </a:bodyPr>
          <a:lstStyle/>
          <a:p>
            <a:r>
              <a:rPr lang="en-IN" b="1" dirty="0"/>
              <a:t>E1 = 6</a:t>
            </a:r>
          </a:p>
        </p:txBody>
      </p:sp>
      <p:sp>
        <p:nvSpPr>
          <p:cNvPr id="37" name="TextBox 36">
            <a:extLst>
              <a:ext uri="{FF2B5EF4-FFF2-40B4-BE49-F238E27FC236}">
                <a16:creationId xmlns:a16="http://schemas.microsoft.com/office/drawing/2014/main" id="{93B91B53-AEAC-C30A-E63D-69F6421E7F7D}"/>
              </a:ext>
            </a:extLst>
          </p:cNvPr>
          <p:cNvSpPr txBox="1"/>
          <p:nvPr/>
        </p:nvSpPr>
        <p:spPr>
          <a:xfrm>
            <a:off x="4399916" y="4744071"/>
            <a:ext cx="937152" cy="369332"/>
          </a:xfrm>
          <a:prstGeom prst="rect">
            <a:avLst/>
          </a:prstGeom>
          <a:noFill/>
        </p:spPr>
        <p:txBody>
          <a:bodyPr wrap="square" rtlCol="0">
            <a:spAutoFit/>
          </a:bodyPr>
          <a:lstStyle/>
          <a:p>
            <a:r>
              <a:rPr lang="en-IN" b="1" dirty="0"/>
              <a:t>E7 = 9</a:t>
            </a:r>
          </a:p>
        </p:txBody>
      </p:sp>
      <p:sp>
        <p:nvSpPr>
          <p:cNvPr id="38" name="TextBox 37">
            <a:extLst>
              <a:ext uri="{FF2B5EF4-FFF2-40B4-BE49-F238E27FC236}">
                <a16:creationId xmlns:a16="http://schemas.microsoft.com/office/drawing/2014/main" id="{2447094A-A90B-6C37-6BC8-C98C60AFD600}"/>
              </a:ext>
            </a:extLst>
          </p:cNvPr>
          <p:cNvSpPr txBox="1"/>
          <p:nvPr/>
        </p:nvSpPr>
        <p:spPr>
          <a:xfrm>
            <a:off x="4198353" y="4247539"/>
            <a:ext cx="804421" cy="369332"/>
          </a:xfrm>
          <a:prstGeom prst="rect">
            <a:avLst/>
          </a:prstGeom>
          <a:noFill/>
        </p:spPr>
        <p:txBody>
          <a:bodyPr wrap="square" rtlCol="0">
            <a:spAutoFit/>
          </a:bodyPr>
          <a:lstStyle/>
          <a:p>
            <a:r>
              <a:rPr lang="en-IN" b="1" dirty="0"/>
              <a:t>E6 = 2</a:t>
            </a:r>
          </a:p>
        </p:txBody>
      </p:sp>
      <p:sp>
        <p:nvSpPr>
          <p:cNvPr id="39" name="TextBox 38">
            <a:extLst>
              <a:ext uri="{FF2B5EF4-FFF2-40B4-BE49-F238E27FC236}">
                <a16:creationId xmlns:a16="http://schemas.microsoft.com/office/drawing/2014/main" id="{EC4A68EE-35A0-B4F0-183A-E6552484D3CC}"/>
              </a:ext>
            </a:extLst>
          </p:cNvPr>
          <p:cNvSpPr txBox="1"/>
          <p:nvPr/>
        </p:nvSpPr>
        <p:spPr>
          <a:xfrm>
            <a:off x="4921027" y="3416715"/>
            <a:ext cx="950683" cy="369332"/>
          </a:xfrm>
          <a:prstGeom prst="rect">
            <a:avLst/>
          </a:prstGeom>
          <a:noFill/>
        </p:spPr>
        <p:txBody>
          <a:bodyPr wrap="square" rtlCol="0">
            <a:spAutoFit/>
          </a:bodyPr>
          <a:lstStyle/>
          <a:p>
            <a:r>
              <a:rPr lang="en-IN" b="1" dirty="0"/>
              <a:t>E5 = -4</a:t>
            </a:r>
          </a:p>
        </p:txBody>
      </p:sp>
      <p:sp>
        <p:nvSpPr>
          <p:cNvPr id="40" name="TextBox 39">
            <a:extLst>
              <a:ext uri="{FF2B5EF4-FFF2-40B4-BE49-F238E27FC236}">
                <a16:creationId xmlns:a16="http://schemas.microsoft.com/office/drawing/2014/main" id="{38E879C6-22BC-9AB5-913A-C340858D4BAD}"/>
              </a:ext>
            </a:extLst>
          </p:cNvPr>
          <p:cNvSpPr txBox="1"/>
          <p:nvPr/>
        </p:nvSpPr>
        <p:spPr>
          <a:xfrm>
            <a:off x="4385167" y="2595720"/>
            <a:ext cx="951901" cy="369332"/>
          </a:xfrm>
          <a:prstGeom prst="rect">
            <a:avLst/>
          </a:prstGeom>
          <a:noFill/>
        </p:spPr>
        <p:txBody>
          <a:bodyPr wrap="square" rtlCol="0">
            <a:spAutoFit/>
          </a:bodyPr>
          <a:lstStyle/>
          <a:p>
            <a:r>
              <a:rPr lang="en-IN" b="1" dirty="0"/>
              <a:t>E4 = -3</a:t>
            </a:r>
          </a:p>
        </p:txBody>
      </p:sp>
      <p:sp>
        <p:nvSpPr>
          <p:cNvPr id="41" name="TextBox 40">
            <a:extLst>
              <a:ext uri="{FF2B5EF4-FFF2-40B4-BE49-F238E27FC236}">
                <a16:creationId xmlns:a16="http://schemas.microsoft.com/office/drawing/2014/main" id="{3FCF2FE0-6CE1-0D50-F680-8F7601277A53}"/>
              </a:ext>
            </a:extLst>
          </p:cNvPr>
          <p:cNvSpPr txBox="1"/>
          <p:nvPr/>
        </p:nvSpPr>
        <p:spPr>
          <a:xfrm>
            <a:off x="5776435" y="3141410"/>
            <a:ext cx="979527" cy="369332"/>
          </a:xfrm>
          <a:prstGeom prst="rect">
            <a:avLst/>
          </a:prstGeom>
          <a:noFill/>
        </p:spPr>
        <p:txBody>
          <a:bodyPr wrap="square" rtlCol="0">
            <a:spAutoFit/>
          </a:bodyPr>
          <a:lstStyle/>
          <a:p>
            <a:r>
              <a:rPr lang="en-IN" b="1" dirty="0"/>
              <a:t>E9 = 7</a:t>
            </a:r>
          </a:p>
        </p:txBody>
      </p:sp>
      <p:sp>
        <p:nvSpPr>
          <p:cNvPr id="42" name="TextBox 41">
            <a:extLst>
              <a:ext uri="{FF2B5EF4-FFF2-40B4-BE49-F238E27FC236}">
                <a16:creationId xmlns:a16="http://schemas.microsoft.com/office/drawing/2014/main" id="{87840098-D36A-A094-99B9-18AC7CE8EB48}"/>
              </a:ext>
            </a:extLst>
          </p:cNvPr>
          <p:cNvSpPr txBox="1"/>
          <p:nvPr/>
        </p:nvSpPr>
        <p:spPr>
          <a:xfrm>
            <a:off x="4100033" y="2182764"/>
            <a:ext cx="988122" cy="369332"/>
          </a:xfrm>
          <a:prstGeom prst="rect">
            <a:avLst/>
          </a:prstGeom>
          <a:noFill/>
        </p:spPr>
        <p:txBody>
          <a:bodyPr wrap="square" rtlCol="0">
            <a:spAutoFit/>
          </a:bodyPr>
          <a:lstStyle/>
          <a:p>
            <a:r>
              <a:rPr lang="en-IN" b="1" dirty="0"/>
              <a:t>E3 = -2</a:t>
            </a:r>
          </a:p>
        </p:txBody>
      </p:sp>
      <p:sp>
        <p:nvSpPr>
          <p:cNvPr id="43" name="TextBox 42">
            <a:extLst>
              <a:ext uri="{FF2B5EF4-FFF2-40B4-BE49-F238E27FC236}">
                <a16:creationId xmlns:a16="http://schemas.microsoft.com/office/drawing/2014/main" id="{1402968F-4DB7-698E-07A1-BFD39D20AF77}"/>
              </a:ext>
            </a:extLst>
          </p:cNvPr>
          <p:cNvSpPr txBox="1"/>
          <p:nvPr/>
        </p:nvSpPr>
        <p:spPr>
          <a:xfrm>
            <a:off x="4252433" y="1332271"/>
            <a:ext cx="835722" cy="369332"/>
          </a:xfrm>
          <a:prstGeom prst="rect">
            <a:avLst/>
          </a:prstGeom>
          <a:noFill/>
        </p:spPr>
        <p:txBody>
          <a:bodyPr wrap="square" rtlCol="0">
            <a:spAutoFit/>
          </a:bodyPr>
          <a:lstStyle/>
          <a:p>
            <a:r>
              <a:rPr lang="en-IN" b="1" dirty="0"/>
              <a:t>E2 = 5</a:t>
            </a:r>
          </a:p>
        </p:txBody>
      </p:sp>
      <p:sp>
        <p:nvSpPr>
          <p:cNvPr id="44" name="TextBox 43">
            <a:extLst>
              <a:ext uri="{FF2B5EF4-FFF2-40B4-BE49-F238E27FC236}">
                <a16:creationId xmlns:a16="http://schemas.microsoft.com/office/drawing/2014/main" id="{08A67762-AEE7-65C8-FDAB-4EC54FEB2F5A}"/>
              </a:ext>
            </a:extLst>
          </p:cNvPr>
          <p:cNvSpPr txBox="1"/>
          <p:nvPr/>
        </p:nvSpPr>
        <p:spPr>
          <a:xfrm>
            <a:off x="1455154" y="3559279"/>
            <a:ext cx="688258" cy="369332"/>
          </a:xfrm>
          <a:prstGeom prst="rect">
            <a:avLst/>
          </a:prstGeom>
          <a:noFill/>
        </p:spPr>
        <p:txBody>
          <a:bodyPr wrap="square" rtlCol="0">
            <a:spAutoFit/>
          </a:bodyPr>
          <a:lstStyle/>
          <a:p>
            <a:r>
              <a:rPr lang="en-IN" b="1" dirty="0"/>
              <a:t>s</a:t>
            </a:r>
          </a:p>
        </p:txBody>
      </p:sp>
      <p:sp>
        <p:nvSpPr>
          <p:cNvPr id="45" name="TextBox 44">
            <a:extLst>
              <a:ext uri="{FF2B5EF4-FFF2-40B4-BE49-F238E27FC236}">
                <a16:creationId xmlns:a16="http://schemas.microsoft.com/office/drawing/2014/main" id="{E1011384-7497-F7FF-31F6-C52A7322A9EF}"/>
              </a:ext>
            </a:extLst>
          </p:cNvPr>
          <p:cNvSpPr txBox="1"/>
          <p:nvPr/>
        </p:nvSpPr>
        <p:spPr>
          <a:xfrm>
            <a:off x="3239711" y="4930880"/>
            <a:ext cx="688258" cy="369332"/>
          </a:xfrm>
          <a:prstGeom prst="rect">
            <a:avLst/>
          </a:prstGeom>
          <a:noFill/>
        </p:spPr>
        <p:txBody>
          <a:bodyPr wrap="square" rtlCol="0">
            <a:spAutoFit/>
          </a:bodyPr>
          <a:lstStyle/>
          <a:p>
            <a:r>
              <a:rPr lang="en-IN" b="1" dirty="0"/>
              <a:t>y</a:t>
            </a:r>
          </a:p>
        </p:txBody>
      </p:sp>
      <p:sp>
        <p:nvSpPr>
          <p:cNvPr id="46" name="TextBox 45">
            <a:extLst>
              <a:ext uri="{FF2B5EF4-FFF2-40B4-BE49-F238E27FC236}">
                <a16:creationId xmlns:a16="http://schemas.microsoft.com/office/drawing/2014/main" id="{488F449E-FC0B-9D72-D446-AF8262A9898B}"/>
              </a:ext>
            </a:extLst>
          </p:cNvPr>
          <p:cNvSpPr txBox="1"/>
          <p:nvPr/>
        </p:nvSpPr>
        <p:spPr>
          <a:xfrm>
            <a:off x="5624038" y="4925963"/>
            <a:ext cx="688258" cy="369332"/>
          </a:xfrm>
          <a:prstGeom prst="rect">
            <a:avLst/>
          </a:prstGeom>
          <a:noFill/>
        </p:spPr>
        <p:txBody>
          <a:bodyPr wrap="square" rtlCol="0">
            <a:spAutoFit/>
          </a:bodyPr>
          <a:lstStyle/>
          <a:p>
            <a:r>
              <a:rPr lang="en-IN" b="1" dirty="0"/>
              <a:t>z</a:t>
            </a:r>
          </a:p>
        </p:txBody>
      </p:sp>
      <p:sp>
        <p:nvSpPr>
          <p:cNvPr id="47" name="TextBox 46">
            <a:extLst>
              <a:ext uri="{FF2B5EF4-FFF2-40B4-BE49-F238E27FC236}">
                <a16:creationId xmlns:a16="http://schemas.microsoft.com/office/drawing/2014/main" id="{2F5995E3-A8E2-5888-7B78-563F528F9295}"/>
              </a:ext>
            </a:extLst>
          </p:cNvPr>
          <p:cNvSpPr txBox="1"/>
          <p:nvPr/>
        </p:nvSpPr>
        <p:spPr>
          <a:xfrm>
            <a:off x="3234794" y="1632149"/>
            <a:ext cx="688258" cy="369332"/>
          </a:xfrm>
          <a:prstGeom prst="rect">
            <a:avLst/>
          </a:prstGeom>
          <a:noFill/>
        </p:spPr>
        <p:txBody>
          <a:bodyPr wrap="square" rtlCol="0">
            <a:spAutoFit/>
          </a:bodyPr>
          <a:lstStyle/>
          <a:p>
            <a:r>
              <a:rPr lang="en-IN" b="1" dirty="0"/>
              <a:t>t</a:t>
            </a:r>
          </a:p>
        </p:txBody>
      </p:sp>
      <p:sp>
        <p:nvSpPr>
          <p:cNvPr id="48" name="TextBox 47">
            <a:extLst>
              <a:ext uri="{FF2B5EF4-FFF2-40B4-BE49-F238E27FC236}">
                <a16:creationId xmlns:a16="http://schemas.microsoft.com/office/drawing/2014/main" id="{1C1E4816-59FA-9923-0A96-E7096F575AA6}"/>
              </a:ext>
            </a:extLst>
          </p:cNvPr>
          <p:cNvSpPr txBox="1"/>
          <p:nvPr/>
        </p:nvSpPr>
        <p:spPr>
          <a:xfrm>
            <a:off x="5717444" y="1558406"/>
            <a:ext cx="688258" cy="369332"/>
          </a:xfrm>
          <a:prstGeom prst="rect">
            <a:avLst/>
          </a:prstGeom>
          <a:noFill/>
        </p:spPr>
        <p:txBody>
          <a:bodyPr wrap="square" rtlCol="0">
            <a:spAutoFit/>
          </a:bodyPr>
          <a:lstStyle/>
          <a:p>
            <a:r>
              <a:rPr lang="en-IN" b="1" dirty="0"/>
              <a:t>x</a:t>
            </a:r>
          </a:p>
        </p:txBody>
      </p:sp>
      <p:sp>
        <p:nvSpPr>
          <p:cNvPr id="51" name="TextBox 50">
            <a:extLst>
              <a:ext uri="{FF2B5EF4-FFF2-40B4-BE49-F238E27FC236}">
                <a16:creationId xmlns:a16="http://schemas.microsoft.com/office/drawing/2014/main" id="{E7C5A1B4-C53F-5CE2-4CBB-AC074B5DF9E2}"/>
              </a:ext>
            </a:extLst>
          </p:cNvPr>
          <p:cNvSpPr txBox="1"/>
          <p:nvPr/>
        </p:nvSpPr>
        <p:spPr>
          <a:xfrm>
            <a:off x="3377359" y="3180737"/>
            <a:ext cx="875074" cy="369332"/>
          </a:xfrm>
          <a:prstGeom prst="rect">
            <a:avLst/>
          </a:prstGeom>
          <a:noFill/>
        </p:spPr>
        <p:txBody>
          <a:bodyPr wrap="square" rtlCol="0">
            <a:spAutoFit/>
          </a:bodyPr>
          <a:lstStyle/>
          <a:p>
            <a:r>
              <a:rPr lang="en-IN" b="1" dirty="0"/>
              <a:t>E10 = 8</a:t>
            </a:r>
          </a:p>
        </p:txBody>
      </p:sp>
      <p:sp>
        <p:nvSpPr>
          <p:cNvPr id="52" name="TextBox 51">
            <a:extLst>
              <a:ext uri="{FF2B5EF4-FFF2-40B4-BE49-F238E27FC236}">
                <a16:creationId xmlns:a16="http://schemas.microsoft.com/office/drawing/2014/main" id="{C370975B-F655-4C2B-BDA1-B4DC1CFD9626}"/>
              </a:ext>
            </a:extLst>
          </p:cNvPr>
          <p:cNvSpPr txBox="1"/>
          <p:nvPr/>
        </p:nvSpPr>
        <p:spPr>
          <a:xfrm>
            <a:off x="7826477" y="1961536"/>
            <a:ext cx="3512575" cy="646331"/>
          </a:xfrm>
          <a:prstGeom prst="rect">
            <a:avLst/>
          </a:prstGeom>
          <a:noFill/>
        </p:spPr>
        <p:txBody>
          <a:bodyPr wrap="square" rtlCol="0">
            <a:spAutoFit/>
          </a:bodyPr>
          <a:lstStyle/>
          <a:p>
            <a:r>
              <a:rPr lang="en-IN" dirty="0"/>
              <a:t>After visiting all edges in the second iteration.</a:t>
            </a:r>
          </a:p>
        </p:txBody>
      </p:sp>
    </p:spTree>
    <p:extLst>
      <p:ext uri="{BB962C8B-B14F-4D97-AF65-F5344CB8AC3E}">
        <p14:creationId xmlns:p14="http://schemas.microsoft.com/office/powerpoint/2010/main" val="24401863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866251C-F530-958F-9601-E4FE4F3B47EC}"/>
              </a:ext>
            </a:extLst>
          </p:cNvPr>
          <p:cNvSpPr>
            <a:spLocks noGrp="1"/>
          </p:cNvSpPr>
          <p:nvPr>
            <p:ph type="title"/>
          </p:nvPr>
        </p:nvSpPr>
        <p:spPr/>
        <p:txBody>
          <a:bodyPr/>
          <a:lstStyle/>
          <a:p>
            <a:r>
              <a:rPr lang="en-IN" dirty="0"/>
              <a:t>Example</a:t>
            </a:r>
          </a:p>
        </p:txBody>
      </p:sp>
      <p:sp>
        <p:nvSpPr>
          <p:cNvPr id="6" name="Oval 5">
            <a:extLst>
              <a:ext uri="{FF2B5EF4-FFF2-40B4-BE49-F238E27FC236}">
                <a16:creationId xmlns:a16="http://schemas.microsoft.com/office/drawing/2014/main" id="{1405F1FC-01F0-BFD0-4597-28FE22496DC1}"/>
              </a:ext>
            </a:extLst>
          </p:cNvPr>
          <p:cNvSpPr/>
          <p:nvPr/>
        </p:nvSpPr>
        <p:spPr>
          <a:xfrm>
            <a:off x="1661652" y="3215150"/>
            <a:ext cx="658761" cy="58010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0</a:t>
            </a:r>
          </a:p>
        </p:txBody>
      </p:sp>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D10F962E-6123-3C56-AE8C-2BBC88A0DFEB}"/>
                  </a:ext>
                </a:extLst>
              </p:cNvPr>
              <p:cNvSpPr/>
              <p:nvPr/>
            </p:nvSpPr>
            <p:spPr>
              <a:xfrm>
                <a:off x="3141408" y="1961536"/>
                <a:ext cx="658761" cy="58010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sz="2400" b="1" i="1" smtClean="0">
                          <a:solidFill>
                            <a:schemeClr val="tx1"/>
                          </a:solidFill>
                          <a:latin typeface="Cambria Math" panose="02040503050406030204" pitchFamily="18" charset="0"/>
                        </a:rPr>
                        <m:t>𝟐</m:t>
                      </m:r>
                    </m:oMath>
                  </m:oMathPara>
                </a14:m>
                <a:endParaRPr lang="en-IN" sz="2400" b="1" dirty="0">
                  <a:solidFill>
                    <a:schemeClr val="tx1"/>
                  </a:solidFill>
                </a:endParaRPr>
              </a:p>
            </p:txBody>
          </p:sp>
        </mc:Choice>
        <mc:Fallback xmlns="">
          <p:sp>
            <p:nvSpPr>
              <p:cNvPr id="7" name="Oval 6">
                <a:extLst>
                  <a:ext uri="{FF2B5EF4-FFF2-40B4-BE49-F238E27FC236}">
                    <a16:creationId xmlns:a16="http://schemas.microsoft.com/office/drawing/2014/main" id="{D10F962E-6123-3C56-AE8C-2BBC88A0DFEB}"/>
                  </a:ext>
                </a:extLst>
              </p:cNvPr>
              <p:cNvSpPr>
                <a:spLocks noRot="1" noChangeAspect="1" noMove="1" noResize="1" noEditPoints="1" noAdjustHandles="1" noChangeArrowheads="1" noChangeShapeType="1" noTextEdit="1"/>
              </p:cNvSpPr>
              <p:nvPr/>
            </p:nvSpPr>
            <p:spPr>
              <a:xfrm>
                <a:off x="3141408" y="1961536"/>
                <a:ext cx="658761" cy="580103"/>
              </a:xfrm>
              <a:prstGeom prst="ellipse">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B6DC3288-4242-6755-0E58-663DECD655B4}"/>
                  </a:ext>
                </a:extLst>
              </p:cNvPr>
              <p:cNvSpPr/>
              <p:nvPr/>
            </p:nvSpPr>
            <p:spPr>
              <a:xfrm>
                <a:off x="3057832" y="4395023"/>
                <a:ext cx="658761" cy="58010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sz="2400" b="1" i="1" smtClean="0">
                          <a:solidFill>
                            <a:schemeClr val="tx1"/>
                          </a:solidFill>
                          <a:latin typeface="Cambria Math" panose="02040503050406030204" pitchFamily="18" charset="0"/>
                        </a:rPr>
                        <m:t>𝟕</m:t>
                      </m:r>
                    </m:oMath>
                  </m:oMathPara>
                </a14:m>
                <a:endParaRPr lang="en-IN" sz="2400" b="1" dirty="0">
                  <a:solidFill>
                    <a:schemeClr val="tx1"/>
                  </a:solidFill>
                </a:endParaRPr>
              </a:p>
            </p:txBody>
          </p:sp>
        </mc:Choice>
        <mc:Fallback xmlns="">
          <p:sp>
            <p:nvSpPr>
              <p:cNvPr id="8" name="Oval 7">
                <a:extLst>
                  <a:ext uri="{FF2B5EF4-FFF2-40B4-BE49-F238E27FC236}">
                    <a16:creationId xmlns:a16="http://schemas.microsoft.com/office/drawing/2014/main" id="{B6DC3288-4242-6755-0E58-663DECD655B4}"/>
                  </a:ext>
                </a:extLst>
              </p:cNvPr>
              <p:cNvSpPr>
                <a:spLocks noRot="1" noChangeAspect="1" noMove="1" noResize="1" noEditPoints="1" noAdjustHandles="1" noChangeArrowheads="1" noChangeShapeType="1" noTextEdit="1"/>
              </p:cNvSpPr>
              <p:nvPr/>
            </p:nvSpPr>
            <p:spPr>
              <a:xfrm>
                <a:off x="3057832" y="4395023"/>
                <a:ext cx="658761" cy="580103"/>
              </a:xfrm>
              <a:prstGeom prst="ellipse">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497E5D58-D411-8223-149E-DB72E0B119D9}"/>
                  </a:ext>
                </a:extLst>
              </p:cNvPr>
              <p:cNvSpPr/>
              <p:nvPr/>
            </p:nvSpPr>
            <p:spPr>
              <a:xfrm>
                <a:off x="5442159" y="4409771"/>
                <a:ext cx="658761" cy="58010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sz="2400" b="1" i="1" smtClean="0">
                          <a:solidFill>
                            <a:schemeClr val="tx1"/>
                          </a:solidFill>
                          <a:latin typeface="Cambria Math" panose="02040503050406030204" pitchFamily="18" charset="0"/>
                        </a:rPr>
                        <m:t>−</m:t>
                      </m:r>
                      <m:r>
                        <a:rPr lang="en-IN" sz="2400" b="1" i="1" smtClean="0">
                          <a:solidFill>
                            <a:schemeClr val="tx1"/>
                          </a:solidFill>
                          <a:latin typeface="Cambria Math" panose="02040503050406030204" pitchFamily="18" charset="0"/>
                        </a:rPr>
                        <m:t>𝟐</m:t>
                      </m:r>
                    </m:oMath>
                  </m:oMathPara>
                </a14:m>
                <a:endParaRPr lang="en-IN" sz="2400" b="1" dirty="0">
                  <a:solidFill>
                    <a:schemeClr val="tx1"/>
                  </a:solidFill>
                </a:endParaRPr>
              </a:p>
            </p:txBody>
          </p:sp>
        </mc:Choice>
        <mc:Fallback xmlns="">
          <p:sp>
            <p:nvSpPr>
              <p:cNvPr id="9" name="Oval 8">
                <a:extLst>
                  <a:ext uri="{FF2B5EF4-FFF2-40B4-BE49-F238E27FC236}">
                    <a16:creationId xmlns:a16="http://schemas.microsoft.com/office/drawing/2014/main" id="{497E5D58-D411-8223-149E-DB72E0B119D9}"/>
                  </a:ext>
                </a:extLst>
              </p:cNvPr>
              <p:cNvSpPr>
                <a:spLocks noRot="1" noChangeAspect="1" noMove="1" noResize="1" noEditPoints="1" noAdjustHandles="1" noChangeArrowheads="1" noChangeShapeType="1" noTextEdit="1"/>
              </p:cNvSpPr>
              <p:nvPr/>
            </p:nvSpPr>
            <p:spPr>
              <a:xfrm>
                <a:off x="5442159" y="4409771"/>
                <a:ext cx="658761" cy="580103"/>
              </a:xfrm>
              <a:prstGeom prst="ellipse">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2A24FE49-E847-9CC1-DC8E-861DFAD8FB8A}"/>
                  </a:ext>
                </a:extLst>
              </p:cNvPr>
              <p:cNvSpPr/>
              <p:nvPr/>
            </p:nvSpPr>
            <p:spPr>
              <a:xfrm>
                <a:off x="5456907" y="1887790"/>
                <a:ext cx="658761" cy="58010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sz="2400" b="1" i="1" smtClean="0">
                          <a:solidFill>
                            <a:schemeClr val="tx1"/>
                          </a:solidFill>
                          <a:latin typeface="Cambria Math" panose="02040503050406030204" pitchFamily="18" charset="0"/>
                        </a:rPr>
                        <m:t>𝟒</m:t>
                      </m:r>
                    </m:oMath>
                  </m:oMathPara>
                </a14:m>
                <a:endParaRPr lang="en-IN" sz="2400" b="1" dirty="0">
                  <a:solidFill>
                    <a:schemeClr val="tx1"/>
                  </a:solidFill>
                </a:endParaRPr>
              </a:p>
            </p:txBody>
          </p:sp>
        </mc:Choice>
        <mc:Fallback xmlns="">
          <p:sp>
            <p:nvSpPr>
              <p:cNvPr id="10" name="Oval 9">
                <a:extLst>
                  <a:ext uri="{FF2B5EF4-FFF2-40B4-BE49-F238E27FC236}">
                    <a16:creationId xmlns:a16="http://schemas.microsoft.com/office/drawing/2014/main" id="{2A24FE49-E847-9CC1-DC8E-861DFAD8FB8A}"/>
                  </a:ext>
                </a:extLst>
              </p:cNvPr>
              <p:cNvSpPr>
                <a:spLocks noRot="1" noChangeAspect="1" noMove="1" noResize="1" noEditPoints="1" noAdjustHandles="1" noChangeArrowheads="1" noChangeShapeType="1" noTextEdit="1"/>
              </p:cNvSpPr>
              <p:nvPr/>
            </p:nvSpPr>
            <p:spPr>
              <a:xfrm>
                <a:off x="5456907" y="1887790"/>
                <a:ext cx="658761" cy="580103"/>
              </a:xfrm>
              <a:prstGeom prst="ellipse">
                <a:avLst/>
              </a:prstGeom>
              <a:blipFill>
                <a:blip r:embed="rId5"/>
                <a:stretch>
                  <a:fillRect/>
                </a:stretch>
              </a:blipFill>
            </p:spPr>
            <p:txBody>
              <a:bodyPr/>
              <a:lstStyle/>
              <a:p>
                <a:r>
                  <a:rPr lang="en-IN">
                    <a:noFill/>
                  </a:rPr>
                  <a:t> </a:t>
                </a:r>
              </a:p>
            </p:txBody>
          </p:sp>
        </mc:Fallback>
      </mc:AlternateContent>
      <p:cxnSp>
        <p:nvCxnSpPr>
          <p:cNvPr id="12" name="Straight Arrow Connector 11">
            <a:extLst>
              <a:ext uri="{FF2B5EF4-FFF2-40B4-BE49-F238E27FC236}">
                <a16:creationId xmlns:a16="http://schemas.microsoft.com/office/drawing/2014/main" id="{ECF57DAE-92D3-E7EB-7866-EC09243D3546}"/>
              </a:ext>
            </a:extLst>
          </p:cNvPr>
          <p:cNvCxnSpPr>
            <a:stCxn id="6" idx="7"/>
            <a:endCxn id="7" idx="3"/>
          </p:cNvCxnSpPr>
          <p:nvPr/>
        </p:nvCxnSpPr>
        <p:spPr>
          <a:xfrm flipV="1">
            <a:off x="2223940" y="2456685"/>
            <a:ext cx="1013941" cy="84341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9B8B17A-57AC-05BD-262A-E2A2AFCFA947}"/>
              </a:ext>
            </a:extLst>
          </p:cNvPr>
          <p:cNvCxnSpPr>
            <a:stCxn id="6" idx="5"/>
            <a:endCxn id="8" idx="1"/>
          </p:cNvCxnSpPr>
          <p:nvPr/>
        </p:nvCxnSpPr>
        <p:spPr>
          <a:xfrm>
            <a:off x="2223940" y="3710299"/>
            <a:ext cx="930365" cy="76967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420E590-D3D0-93EC-61BE-433DA8275B04}"/>
              </a:ext>
            </a:extLst>
          </p:cNvPr>
          <p:cNvCxnSpPr>
            <a:stCxn id="8" idx="6"/>
            <a:endCxn id="9" idx="2"/>
          </p:cNvCxnSpPr>
          <p:nvPr/>
        </p:nvCxnSpPr>
        <p:spPr>
          <a:xfrm>
            <a:off x="3716593" y="4685075"/>
            <a:ext cx="1725566" cy="1474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7DAB395-52DF-EF6B-4FDF-DDFE67FF2C05}"/>
              </a:ext>
            </a:extLst>
          </p:cNvPr>
          <p:cNvCxnSpPr>
            <a:stCxn id="9" idx="0"/>
            <a:endCxn id="10" idx="4"/>
          </p:cNvCxnSpPr>
          <p:nvPr/>
        </p:nvCxnSpPr>
        <p:spPr>
          <a:xfrm flipV="1">
            <a:off x="5771540" y="2467893"/>
            <a:ext cx="14748" cy="194187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49F47D7-C321-E306-64AD-51503625EC29}"/>
              </a:ext>
            </a:extLst>
          </p:cNvPr>
          <p:cNvCxnSpPr>
            <a:stCxn id="9" idx="1"/>
            <a:endCxn id="6" idx="6"/>
          </p:cNvCxnSpPr>
          <p:nvPr/>
        </p:nvCxnSpPr>
        <p:spPr>
          <a:xfrm flipH="1" flipV="1">
            <a:off x="2320413" y="3505202"/>
            <a:ext cx="3218219" cy="98952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8843406C-4536-3DE6-896F-7D9D583DE1F2}"/>
              </a:ext>
            </a:extLst>
          </p:cNvPr>
          <p:cNvCxnSpPr>
            <a:stCxn id="7" idx="4"/>
            <a:endCxn id="8" idx="0"/>
          </p:cNvCxnSpPr>
          <p:nvPr/>
        </p:nvCxnSpPr>
        <p:spPr>
          <a:xfrm flipH="1">
            <a:off x="3387213" y="2541639"/>
            <a:ext cx="83576" cy="185338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E95589B-9E96-B6C0-A0E7-D77BF6024184}"/>
              </a:ext>
            </a:extLst>
          </p:cNvPr>
          <p:cNvCxnSpPr>
            <a:stCxn id="8" idx="7"/>
            <a:endCxn id="10" idx="3"/>
          </p:cNvCxnSpPr>
          <p:nvPr/>
        </p:nvCxnSpPr>
        <p:spPr>
          <a:xfrm flipV="1">
            <a:off x="3620120" y="2382939"/>
            <a:ext cx="1933260" cy="209703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32019BC-A893-0AEB-38B5-95BFE8D5100D}"/>
              </a:ext>
            </a:extLst>
          </p:cNvPr>
          <p:cNvCxnSpPr>
            <a:stCxn id="7" idx="5"/>
            <a:endCxn id="9" idx="0"/>
          </p:cNvCxnSpPr>
          <p:nvPr/>
        </p:nvCxnSpPr>
        <p:spPr>
          <a:xfrm>
            <a:off x="3703696" y="2456685"/>
            <a:ext cx="2067844" cy="195308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1" name="Connector: Curved 30">
            <a:extLst>
              <a:ext uri="{FF2B5EF4-FFF2-40B4-BE49-F238E27FC236}">
                <a16:creationId xmlns:a16="http://schemas.microsoft.com/office/drawing/2014/main" id="{4FB48DB9-6E9C-52D9-99D5-B9DA44317A69}"/>
              </a:ext>
            </a:extLst>
          </p:cNvPr>
          <p:cNvCxnSpPr>
            <a:stCxn id="7" idx="7"/>
            <a:endCxn id="10" idx="1"/>
          </p:cNvCxnSpPr>
          <p:nvPr/>
        </p:nvCxnSpPr>
        <p:spPr>
          <a:xfrm rot="5400000" flipH="1" flipV="1">
            <a:off x="4591665" y="1084775"/>
            <a:ext cx="73746" cy="1849684"/>
          </a:xfrm>
          <a:prstGeom prst="curvedConnector3">
            <a:avLst>
              <a:gd name="adj1" fmla="val 52518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3" name="Connector: Curved 32">
            <a:extLst>
              <a:ext uri="{FF2B5EF4-FFF2-40B4-BE49-F238E27FC236}">
                <a16:creationId xmlns:a16="http://schemas.microsoft.com/office/drawing/2014/main" id="{A935BAA4-BAD7-4444-EBFF-4D733BE42829}"/>
              </a:ext>
            </a:extLst>
          </p:cNvPr>
          <p:cNvCxnSpPr>
            <a:stCxn id="10" idx="2"/>
            <a:endCxn id="7" idx="6"/>
          </p:cNvCxnSpPr>
          <p:nvPr/>
        </p:nvCxnSpPr>
        <p:spPr>
          <a:xfrm rot="10800000" flipV="1">
            <a:off x="3800169" y="2177842"/>
            <a:ext cx="1656738" cy="73746"/>
          </a:xfrm>
          <a:prstGeom prst="curvedConnector3">
            <a:avLst>
              <a:gd name="adj1" fmla="val 50593"/>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73EC66F8-0736-4766-721E-8BDD7B643A3B}"/>
              </a:ext>
            </a:extLst>
          </p:cNvPr>
          <p:cNvSpPr txBox="1"/>
          <p:nvPr/>
        </p:nvSpPr>
        <p:spPr>
          <a:xfrm>
            <a:off x="2074609" y="4050894"/>
            <a:ext cx="1032362" cy="369332"/>
          </a:xfrm>
          <a:prstGeom prst="rect">
            <a:avLst/>
          </a:prstGeom>
          <a:noFill/>
        </p:spPr>
        <p:txBody>
          <a:bodyPr wrap="square" rtlCol="0">
            <a:spAutoFit/>
          </a:bodyPr>
          <a:lstStyle/>
          <a:p>
            <a:r>
              <a:rPr lang="en-IN" b="1" dirty="0"/>
              <a:t>E8 = 7</a:t>
            </a:r>
          </a:p>
        </p:txBody>
      </p:sp>
      <p:sp>
        <p:nvSpPr>
          <p:cNvPr id="36" name="TextBox 35">
            <a:extLst>
              <a:ext uri="{FF2B5EF4-FFF2-40B4-BE49-F238E27FC236}">
                <a16:creationId xmlns:a16="http://schemas.microsoft.com/office/drawing/2014/main" id="{86468A06-AD8F-C1DA-E967-1226B8D1BE03}"/>
              </a:ext>
            </a:extLst>
          </p:cNvPr>
          <p:cNvSpPr txBox="1"/>
          <p:nvPr/>
        </p:nvSpPr>
        <p:spPr>
          <a:xfrm>
            <a:off x="2167993" y="2531806"/>
            <a:ext cx="816099" cy="369332"/>
          </a:xfrm>
          <a:prstGeom prst="rect">
            <a:avLst/>
          </a:prstGeom>
          <a:noFill/>
        </p:spPr>
        <p:txBody>
          <a:bodyPr wrap="square" rtlCol="0">
            <a:spAutoFit/>
          </a:bodyPr>
          <a:lstStyle/>
          <a:p>
            <a:r>
              <a:rPr lang="en-IN" b="1" dirty="0"/>
              <a:t>E1 = 6</a:t>
            </a:r>
          </a:p>
        </p:txBody>
      </p:sp>
      <p:sp>
        <p:nvSpPr>
          <p:cNvPr id="37" name="TextBox 36">
            <a:extLst>
              <a:ext uri="{FF2B5EF4-FFF2-40B4-BE49-F238E27FC236}">
                <a16:creationId xmlns:a16="http://schemas.microsoft.com/office/drawing/2014/main" id="{93B91B53-AEAC-C30A-E63D-69F6421E7F7D}"/>
              </a:ext>
            </a:extLst>
          </p:cNvPr>
          <p:cNvSpPr txBox="1"/>
          <p:nvPr/>
        </p:nvSpPr>
        <p:spPr>
          <a:xfrm>
            <a:off x="4399916" y="4744071"/>
            <a:ext cx="937152" cy="369332"/>
          </a:xfrm>
          <a:prstGeom prst="rect">
            <a:avLst/>
          </a:prstGeom>
          <a:noFill/>
        </p:spPr>
        <p:txBody>
          <a:bodyPr wrap="square" rtlCol="0">
            <a:spAutoFit/>
          </a:bodyPr>
          <a:lstStyle/>
          <a:p>
            <a:r>
              <a:rPr lang="en-IN" b="1" dirty="0"/>
              <a:t>E7 = 9</a:t>
            </a:r>
          </a:p>
        </p:txBody>
      </p:sp>
      <p:sp>
        <p:nvSpPr>
          <p:cNvPr id="38" name="TextBox 37">
            <a:extLst>
              <a:ext uri="{FF2B5EF4-FFF2-40B4-BE49-F238E27FC236}">
                <a16:creationId xmlns:a16="http://schemas.microsoft.com/office/drawing/2014/main" id="{2447094A-A90B-6C37-6BC8-C98C60AFD600}"/>
              </a:ext>
            </a:extLst>
          </p:cNvPr>
          <p:cNvSpPr txBox="1"/>
          <p:nvPr/>
        </p:nvSpPr>
        <p:spPr>
          <a:xfrm>
            <a:off x="4198353" y="4247539"/>
            <a:ext cx="804421" cy="369332"/>
          </a:xfrm>
          <a:prstGeom prst="rect">
            <a:avLst/>
          </a:prstGeom>
          <a:noFill/>
        </p:spPr>
        <p:txBody>
          <a:bodyPr wrap="square" rtlCol="0">
            <a:spAutoFit/>
          </a:bodyPr>
          <a:lstStyle/>
          <a:p>
            <a:r>
              <a:rPr lang="en-IN" b="1" dirty="0"/>
              <a:t>E6 = 2</a:t>
            </a:r>
          </a:p>
        </p:txBody>
      </p:sp>
      <p:sp>
        <p:nvSpPr>
          <p:cNvPr id="39" name="TextBox 38">
            <a:extLst>
              <a:ext uri="{FF2B5EF4-FFF2-40B4-BE49-F238E27FC236}">
                <a16:creationId xmlns:a16="http://schemas.microsoft.com/office/drawing/2014/main" id="{EC4A68EE-35A0-B4F0-183A-E6552484D3CC}"/>
              </a:ext>
            </a:extLst>
          </p:cNvPr>
          <p:cNvSpPr txBox="1"/>
          <p:nvPr/>
        </p:nvSpPr>
        <p:spPr>
          <a:xfrm>
            <a:off x="4921027" y="3416715"/>
            <a:ext cx="950683" cy="369332"/>
          </a:xfrm>
          <a:prstGeom prst="rect">
            <a:avLst/>
          </a:prstGeom>
          <a:noFill/>
        </p:spPr>
        <p:txBody>
          <a:bodyPr wrap="square" rtlCol="0">
            <a:spAutoFit/>
          </a:bodyPr>
          <a:lstStyle/>
          <a:p>
            <a:r>
              <a:rPr lang="en-IN" b="1" dirty="0"/>
              <a:t>E5 = -4</a:t>
            </a:r>
          </a:p>
        </p:txBody>
      </p:sp>
      <p:sp>
        <p:nvSpPr>
          <p:cNvPr id="40" name="TextBox 39">
            <a:extLst>
              <a:ext uri="{FF2B5EF4-FFF2-40B4-BE49-F238E27FC236}">
                <a16:creationId xmlns:a16="http://schemas.microsoft.com/office/drawing/2014/main" id="{38E879C6-22BC-9AB5-913A-C340858D4BAD}"/>
              </a:ext>
            </a:extLst>
          </p:cNvPr>
          <p:cNvSpPr txBox="1"/>
          <p:nvPr/>
        </p:nvSpPr>
        <p:spPr>
          <a:xfrm>
            <a:off x="4385167" y="2595720"/>
            <a:ext cx="951901" cy="369332"/>
          </a:xfrm>
          <a:prstGeom prst="rect">
            <a:avLst/>
          </a:prstGeom>
          <a:noFill/>
        </p:spPr>
        <p:txBody>
          <a:bodyPr wrap="square" rtlCol="0">
            <a:spAutoFit/>
          </a:bodyPr>
          <a:lstStyle/>
          <a:p>
            <a:r>
              <a:rPr lang="en-IN" b="1" dirty="0"/>
              <a:t>E4 = -3</a:t>
            </a:r>
          </a:p>
        </p:txBody>
      </p:sp>
      <p:sp>
        <p:nvSpPr>
          <p:cNvPr id="41" name="TextBox 40">
            <a:extLst>
              <a:ext uri="{FF2B5EF4-FFF2-40B4-BE49-F238E27FC236}">
                <a16:creationId xmlns:a16="http://schemas.microsoft.com/office/drawing/2014/main" id="{3FCF2FE0-6CE1-0D50-F680-8F7601277A53}"/>
              </a:ext>
            </a:extLst>
          </p:cNvPr>
          <p:cNvSpPr txBox="1"/>
          <p:nvPr/>
        </p:nvSpPr>
        <p:spPr>
          <a:xfrm>
            <a:off x="5776435" y="3141410"/>
            <a:ext cx="979527" cy="369332"/>
          </a:xfrm>
          <a:prstGeom prst="rect">
            <a:avLst/>
          </a:prstGeom>
          <a:noFill/>
        </p:spPr>
        <p:txBody>
          <a:bodyPr wrap="square" rtlCol="0">
            <a:spAutoFit/>
          </a:bodyPr>
          <a:lstStyle/>
          <a:p>
            <a:r>
              <a:rPr lang="en-IN" b="1" dirty="0"/>
              <a:t>E9 = 7</a:t>
            </a:r>
          </a:p>
        </p:txBody>
      </p:sp>
      <p:sp>
        <p:nvSpPr>
          <p:cNvPr id="42" name="TextBox 41">
            <a:extLst>
              <a:ext uri="{FF2B5EF4-FFF2-40B4-BE49-F238E27FC236}">
                <a16:creationId xmlns:a16="http://schemas.microsoft.com/office/drawing/2014/main" id="{87840098-D36A-A094-99B9-18AC7CE8EB48}"/>
              </a:ext>
            </a:extLst>
          </p:cNvPr>
          <p:cNvSpPr txBox="1"/>
          <p:nvPr/>
        </p:nvSpPr>
        <p:spPr>
          <a:xfrm>
            <a:off x="4100033" y="2182764"/>
            <a:ext cx="988122" cy="369332"/>
          </a:xfrm>
          <a:prstGeom prst="rect">
            <a:avLst/>
          </a:prstGeom>
          <a:noFill/>
        </p:spPr>
        <p:txBody>
          <a:bodyPr wrap="square" rtlCol="0">
            <a:spAutoFit/>
          </a:bodyPr>
          <a:lstStyle/>
          <a:p>
            <a:r>
              <a:rPr lang="en-IN" b="1" dirty="0"/>
              <a:t>E3 = -2</a:t>
            </a:r>
          </a:p>
        </p:txBody>
      </p:sp>
      <p:sp>
        <p:nvSpPr>
          <p:cNvPr id="43" name="TextBox 42">
            <a:extLst>
              <a:ext uri="{FF2B5EF4-FFF2-40B4-BE49-F238E27FC236}">
                <a16:creationId xmlns:a16="http://schemas.microsoft.com/office/drawing/2014/main" id="{1402968F-4DB7-698E-07A1-BFD39D20AF77}"/>
              </a:ext>
            </a:extLst>
          </p:cNvPr>
          <p:cNvSpPr txBox="1"/>
          <p:nvPr/>
        </p:nvSpPr>
        <p:spPr>
          <a:xfrm>
            <a:off x="4252433" y="1332271"/>
            <a:ext cx="835722" cy="369332"/>
          </a:xfrm>
          <a:prstGeom prst="rect">
            <a:avLst/>
          </a:prstGeom>
          <a:noFill/>
        </p:spPr>
        <p:txBody>
          <a:bodyPr wrap="square" rtlCol="0">
            <a:spAutoFit/>
          </a:bodyPr>
          <a:lstStyle/>
          <a:p>
            <a:r>
              <a:rPr lang="en-IN" b="1" dirty="0"/>
              <a:t>E2 = 5</a:t>
            </a:r>
          </a:p>
        </p:txBody>
      </p:sp>
      <p:sp>
        <p:nvSpPr>
          <p:cNvPr id="44" name="TextBox 43">
            <a:extLst>
              <a:ext uri="{FF2B5EF4-FFF2-40B4-BE49-F238E27FC236}">
                <a16:creationId xmlns:a16="http://schemas.microsoft.com/office/drawing/2014/main" id="{08A67762-AEE7-65C8-FDAB-4EC54FEB2F5A}"/>
              </a:ext>
            </a:extLst>
          </p:cNvPr>
          <p:cNvSpPr txBox="1"/>
          <p:nvPr/>
        </p:nvSpPr>
        <p:spPr>
          <a:xfrm>
            <a:off x="1455154" y="3559279"/>
            <a:ext cx="688258" cy="369332"/>
          </a:xfrm>
          <a:prstGeom prst="rect">
            <a:avLst/>
          </a:prstGeom>
          <a:noFill/>
        </p:spPr>
        <p:txBody>
          <a:bodyPr wrap="square" rtlCol="0">
            <a:spAutoFit/>
          </a:bodyPr>
          <a:lstStyle/>
          <a:p>
            <a:r>
              <a:rPr lang="en-IN" b="1" dirty="0"/>
              <a:t>s</a:t>
            </a:r>
          </a:p>
        </p:txBody>
      </p:sp>
      <p:sp>
        <p:nvSpPr>
          <p:cNvPr id="45" name="TextBox 44">
            <a:extLst>
              <a:ext uri="{FF2B5EF4-FFF2-40B4-BE49-F238E27FC236}">
                <a16:creationId xmlns:a16="http://schemas.microsoft.com/office/drawing/2014/main" id="{E1011384-7497-F7FF-31F6-C52A7322A9EF}"/>
              </a:ext>
            </a:extLst>
          </p:cNvPr>
          <p:cNvSpPr txBox="1"/>
          <p:nvPr/>
        </p:nvSpPr>
        <p:spPr>
          <a:xfrm>
            <a:off x="3239711" y="4930880"/>
            <a:ext cx="688258" cy="369332"/>
          </a:xfrm>
          <a:prstGeom prst="rect">
            <a:avLst/>
          </a:prstGeom>
          <a:noFill/>
        </p:spPr>
        <p:txBody>
          <a:bodyPr wrap="square" rtlCol="0">
            <a:spAutoFit/>
          </a:bodyPr>
          <a:lstStyle/>
          <a:p>
            <a:r>
              <a:rPr lang="en-IN" b="1" dirty="0"/>
              <a:t>y</a:t>
            </a:r>
          </a:p>
        </p:txBody>
      </p:sp>
      <p:sp>
        <p:nvSpPr>
          <p:cNvPr id="46" name="TextBox 45">
            <a:extLst>
              <a:ext uri="{FF2B5EF4-FFF2-40B4-BE49-F238E27FC236}">
                <a16:creationId xmlns:a16="http://schemas.microsoft.com/office/drawing/2014/main" id="{488F449E-FC0B-9D72-D446-AF8262A9898B}"/>
              </a:ext>
            </a:extLst>
          </p:cNvPr>
          <p:cNvSpPr txBox="1"/>
          <p:nvPr/>
        </p:nvSpPr>
        <p:spPr>
          <a:xfrm>
            <a:off x="5624038" y="4925963"/>
            <a:ext cx="688258" cy="369332"/>
          </a:xfrm>
          <a:prstGeom prst="rect">
            <a:avLst/>
          </a:prstGeom>
          <a:noFill/>
        </p:spPr>
        <p:txBody>
          <a:bodyPr wrap="square" rtlCol="0">
            <a:spAutoFit/>
          </a:bodyPr>
          <a:lstStyle/>
          <a:p>
            <a:r>
              <a:rPr lang="en-IN" b="1" dirty="0"/>
              <a:t>z</a:t>
            </a:r>
          </a:p>
        </p:txBody>
      </p:sp>
      <p:sp>
        <p:nvSpPr>
          <p:cNvPr id="47" name="TextBox 46">
            <a:extLst>
              <a:ext uri="{FF2B5EF4-FFF2-40B4-BE49-F238E27FC236}">
                <a16:creationId xmlns:a16="http://schemas.microsoft.com/office/drawing/2014/main" id="{2F5995E3-A8E2-5888-7B78-563F528F9295}"/>
              </a:ext>
            </a:extLst>
          </p:cNvPr>
          <p:cNvSpPr txBox="1"/>
          <p:nvPr/>
        </p:nvSpPr>
        <p:spPr>
          <a:xfrm>
            <a:off x="3234794" y="1632149"/>
            <a:ext cx="688258" cy="369332"/>
          </a:xfrm>
          <a:prstGeom prst="rect">
            <a:avLst/>
          </a:prstGeom>
          <a:noFill/>
        </p:spPr>
        <p:txBody>
          <a:bodyPr wrap="square" rtlCol="0">
            <a:spAutoFit/>
          </a:bodyPr>
          <a:lstStyle/>
          <a:p>
            <a:r>
              <a:rPr lang="en-IN" b="1" dirty="0"/>
              <a:t>t</a:t>
            </a:r>
          </a:p>
        </p:txBody>
      </p:sp>
      <p:sp>
        <p:nvSpPr>
          <p:cNvPr id="48" name="TextBox 47">
            <a:extLst>
              <a:ext uri="{FF2B5EF4-FFF2-40B4-BE49-F238E27FC236}">
                <a16:creationId xmlns:a16="http://schemas.microsoft.com/office/drawing/2014/main" id="{1C1E4816-59FA-9923-0A96-E7096F575AA6}"/>
              </a:ext>
            </a:extLst>
          </p:cNvPr>
          <p:cNvSpPr txBox="1"/>
          <p:nvPr/>
        </p:nvSpPr>
        <p:spPr>
          <a:xfrm>
            <a:off x="5717444" y="1558406"/>
            <a:ext cx="688258" cy="369332"/>
          </a:xfrm>
          <a:prstGeom prst="rect">
            <a:avLst/>
          </a:prstGeom>
          <a:noFill/>
        </p:spPr>
        <p:txBody>
          <a:bodyPr wrap="square" rtlCol="0">
            <a:spAutoFit/>
          </a:bodyPr>
          <a:lstStyle/>
          <a:p>
            <a:r>
              <a:rPr lang="en-IN" b="1" dirty="0"/>
              <a:t>x</a:t>
            </a:r>
          </a:p>
        </p:txBody>
      </p:sp>
      <p:sp>
        <p:nvSpPr>
          <p:cNvPr id="51" name="TextBox 50">
            <a:extLst>
              <a:ext uri="{FF2B5EF4-FFF2-40B4-BE49-F238E27FC236}">
                <a16:creationId xmlns:a16="http://schemas.microsoft.com/office/drawing/2014/main" id="{E7C5A1B4-C53F-5CE2-4CBB-AC074B5DF9E2}"/>
              </a:ext>
            </a:extLst>
          </p:cNvPr>
          <p:cNvSpPr txBox="1"/>
          <p:nvPr/>
        </p:nvSpPr>
        <p:spPr>
          <a:xfrm>
            <a:off x="3377359" y="3180737"/>
            <a:ext cx="875074" cy="369332"/>
          </a:xfrm>
          <a:prstGeom prst="rect">
            <a:avLst/>
          </a:prstGeom>
          <a:noFill/>
        </p:spPr>
        <p:txBody>
          <a:bodyPr wrap="square" rtlCol="0">
            <a:spAutoFit/>
          </a:bodyPr>
          <a:lstStyle/>
          <a:p>
            <a:r>
              <a:rPr lang="en-IN" b="1" dirty="0"/>
              <a:t>E10 = 8</a:t>
            </a:r>
          </a:p>
        </p:txBody>
      </p:sp>
      <p:sp>
        <p:nvSpPr>
          <p:cNvPr id="52" name="TextBox 51">
            <a:extLst>
              <a:ext uri="{FF2B5EF4-FFF2-40B4-BE49-F238E27FC236}">
                <a16:creationId xmlns:a16="http://schemas.microsoft.com/office/drawing/2014/main" id="{C370975B-F655-4C2B-BDA1-B4DC1CFD9626}"/>
              </a:ext>
            </a:extLst>
          </p:cNvPr>
          <p:cNvSpPr txBox="1"/>
          <p:nvPr/>
        </p:nvSpPr>
        <p:spPr>
          <a:xfrm>
            <a:off x="7826477" y="1961536"/>
            <a:ext cx="3512575" cy="646331"/>
          </a:xfrm>
          <a:prstGeom prst="rect">
            <a:avLst/>
          </a:prstGeom>
          <a:noFill/>
        </p:spPr>
        <p:txBody>
          <a:bodyPr wrap="square" rtlCol="0">
            <a:spAutoFit/>
          </a:bodyPr>
          <a:lstStyle/>
          <a:p>
            <a:r>
              <a:rPr lang="en-IN" dirty="0"/>
              <a:t>After visiting all edges in the third iteration.</a:t>
            </a:r>
          </a:p>
        </p:txBody>
      </p:sp>
    </p:spTree>
    <p:extLst>
      <p:ext uri="{BB962C8B-B14F-4D97-AF65-F5344CB8AC3E}">
        <p14:creationId xmlns:p14="http://schemas.microsoft.com/office/powerpoint/2010/main" val="39705730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866251C-F530-958F-9601-E4FE4F3B47EC}"/>
              </a:ext>
            </a:extLst>
          </p:cNvPr>
          <p:cNvSpPr>
            <a:spLocks noGrp="1"/>
          </p:cNvSpPr>
          <p:nvPr>
            <p:ph type="title"/>
          </p:nvPr>
        </p:nvSpPr>
        <p:spPr/>
        <p:txBody>
          <a:bodyPr/>
          <a:lstStyle/>
          <a:p>
            <a:r>
              <a:rPr lang="en-IN" dirty="0"/>
              <a:t>Example</a:t>
            </a:r>
          </a:p>
        </p:txBody>
      </p:sp>
      <p:sp>
        <p:nvSpPr>
          <p:cNvPr id="6" name="Oval 5">
            <a:extLst>
              <a:ext uri="{FF2B5EF4-FFF2-40B4-BE49-F238E27FC236}">
                <a16:creationId xmlns:a16="http://schemas.microsoft.com/office/drawing/2014/main" id="{1405F1FC-01F0-BFD0-4597-28FE22496DC1}"/>
              </a:ext>
            </a:extLst>
          </p:cNvPr>
          <p:cNvSpPr/>
          <p:nvPr/>
        </p:nvSpPr>
        <p:spPr>
          <a:xfrm>
            <a:off x="1661652" y="3215150"/>
            <a:ext cx="658761" cy="58010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0</a:t>
            </a:r>
          </a:p>
        </p:txBody>
      </p:sp>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D10F962E-6123-3C56-AE8C-2BBC88A0DFEB}"/>
                  </a:ext>
                </a:extLst>
              </p:cNvPr>
              <p:cNvSpPr/>
              <p:nvPr/>
            </p:nvSpPr>
            <p:spPr>
              <a:xfrm>
                <a:off x="3141408" y="1961536"/>
                <a:ext cx="658761" cy="58010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sz="2400" b="1" i="1" smtClean="0">
                          <a:solidFill>
                            <a:schemeClr val="tx1"/>
                          </a:solidFill>
                          <a:latin typeface="Cambria Math" panose="02040503050406030204" pitchFamily="18" charset="0"/>
                        </a:rPr>
                        <m:t>𝟐</m:t>
                      </m:r>
                    </m:oMath>
                  </m:oMathPara>
                </a14:m>
                <a:endParaRPr lang="en-IN" sz="2400" b="1" dirty="0">
                  <a:solidFill>
                    <a:schemeClr val="tx1"/>
                  </a:solidFill>
                </a:endParaRPr>
              </a:p>
            </p:txBody>
          </p:sp>
        </mc:Choice>
        <mc:Fallback xmlns="">
          <p:sp>
            <p:nvSpPr>
              <p:cNvPr id="7" name="Oval 6">
                <a:extLst>
                  <a:ext uri="{FF2B5EF4-FFF2-40B4-BE49-F238E27FC236}">
                    <a16:creationId xmlns:a16="http://schemas.microsoft.com/office/drawing/2014/main" id="{D10F962E-6123-3C56-AE8C-2BBC88A0DFEB}"/>
                  </a:ext>
                </a:extLst>
              </p:cNvPr>
              <p:cNvSpPr>
                <a:spLocks noRot="1" noChangeAspect="1" noMove="1" noResize="1" noEditPoints="1" noAdjustHandles="1" noChangeArrowheads="1" noChangeShapeType="1" noTextEdit="1"/>
              </p:cNvSpPr>
              <p:nvPr/>
            </p:nvSpPr>
            <p:spPr>
              <a:xfrm>
                <a:off x="3141408" y="1961536"/>
                <a:ext cx="658761" cy="580103"/>
              </a:xfrm>
              <a:prstGeom prst="ellipse">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B6DC3288-4242-6755-0E58-663DECD655B4}"/>
                  </a:ext>
                </a:extLst>
              </p:cNvPr>
              <p:cNvSpPr/>
              <p:nvPr/>
            </p:nvSpPr>
            <p:spPr>
              <a:xfrm>
                <a:off x="3057832" y="4395023"/>
                <a:ext cx="658761" cy="58010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sz="2400" b="1" i="1" smtClean="0">
                          <a:solidFill>
                            <a:schemeClr val="tx1"/>
                          </a:solidFill>
                          <a:latin typeface="Cambria Math" panose="02040503050406030204" pitchFamily="18" charset="0"/>
                        </a:rPr>
                        <m:t>𝟕</m:t>
                      </m:r>
                    </m:oMath>
                  </m:oMathPara>
                </a14:m>
                <a:endParaRPr lang="en-IN" sz="2400" b="1" dirty="0">
                  <a:solidFill>
                    <a:schemeClr val="tx1"/>
                  </a:solidFill>
                </a:endParaRPr>
              </a:p>
            </p:txBody>
          </p:sp>
        </mc:Choice>
        <mc:Fallback xmlns="">
          <p:sp>
            <p:nvSpPr>
              <p:cNvPr id="8" name="Oval 7">
                <a:extLst>
                  <a:ext uri="{FF2B5EF4-FFF2-40B4-BE49-F238E27FC236}">
                    <a16:creationId xmlns:a16="http://schemas.microsoft.com/office/drawing/2014/main" id="{B6DC3288-4242-6755-0E58-663DECD655B4}"/>
                  </a:ext>
                </a:extLst>
              </p:cNvPr>
              <p:cNvSpPr>
                <a:spLocks noRot="1" noChangeAspect="1" noMove="1" noResize="1" noEditPoints="1" noAdjustHandles="1" noChangeArrowheads="1" noChangeShapeType="1" noTextEdit="1"/>
              </p:cNvSpPr>
              <p:nvPr/>
            </p:nvSpPr>
            <p:spPr>
              <a:xfrm>
                <a:off x="3057832" y="4395023"/>
                <a:ext cx="658761" cy="580103"/>
              </a:xfrm>
              <a:prstGeom prst="ellipse">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497E5D58-D411-8223-149E-DB72E0B119D9}"/>
                  </a:ext>
                </a:extLst>
              </p:cNvPr>
              <p:cNvSpPr/>
              <p:nvPr/>
            </p:nvSpPr>
            <p:spPr>
              <a:xfrm>
                <a:off x="5442159" y="4409771"/>
                <a:ext cx="658761" cy="58010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sz="2400" b="1" i="1" smtClean="0">
                          <a:solidFill>
                            <a:schemeClr val="tx1"/>
                          </a:solidFill>
                          <a:latin typeface="Cambria Math" panose="02040503050406030204" pitchFamily="18" charset="0"/>
                        </a:rPr>
                        <m:t>−</m:t>
                      </m:r>
                      <m:r>
                        <a:rPr lang="en-IN" sz="2400" b="1" i="1" smtClean="0">
                          <a:solidFill>
                            <a:schemeClr val="tx1"/>
                          </a:solidFill>
                          <a:latin typeface="Cambria Math" panose="02040503050406030204" pitchFamily="18" charset="0"/>
                        </a:rPr>
                        <m:t>𝟐</m:t>
                      </m:r>
                    </m:oMath>
                  </m:oMathPara>
                </a14:m>
                <a:endParaRPr lang="en-IN" sz="2400" b="1" dirty="0">
                  <a:solidFill>
                    <a:schemeClr val="tx1"/>
                  </a:solidFill>
                </a:endParaRPr>
              </a:p>
            </p:txBody>
          </p:sp>
        </mc:Choice>
        <mc:Fallback xmlns="">
          <p:sp>
            <p:nvSpPr>
              <p:cNvPr id="9" name="Oval 8">
                <a:extLst>
                  <a:ext uri="{FF2B5EF4-FFF2-40B4-BE49-F238E27FC236}">
                    <a16:creationId xmlns:a16="http://schemas.microsoft.com/office/drawing/2014/main" id="{497E5D58-D411-8223-149E-DB72E0B119D9}"/>
                  </a:ext>
                </a:extLst>
              </p:cNvPr>
              <p:cNvSpPr>
                <a:spLocks noRot="1" noChangeAspect="1" noMove="1" noResize="1" noEditPoints="1" noAdjustHandles="1" noChangeArrowheads="1" noChangeShapeType="1" noTextEdit="1"/>
              </p:cNvSpPr>
              <p:nvPr/>
            </p:nvSpPr>
            <p:spPr>
              <a:xfrm>
                <a:off x="5442159" y="4409771"/>
                <a:ext cx="658761" cy="580103"/>
              </a:xfrm>
              <a:prstGeom prst="ellipse">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2A24FE49-E847-9CC1-DC8E-861DFAD8FB8A}"/>
                  </a:ext>
                </a:extLst>
              </p:cNvPr>
              <p:cNvSpPr/>
              <p:nvPr/>
            </p:nvSpPr>
            <p:spPr>
              <a:xfrm>
                <a:off x="5456907" y="1887790"/>
                <a:ext cx="658761" cy="58010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sz="2400" b="1" i="1" smtClean="0">
                          <a:solidFill>
                            <a:schemeClr val="tx1"/>
                          </a:solidFill>
                          <a:latin typeface="Cambria Math" panose="02040503050406030204" pitchFamily="18" charset="0"/>
                        </a:rPr>
                        <m:t>𝟒</m:t>
                      </m:r>
                    </m:oMath>
                  </m:oMathPara>
                </a14:m>
                <a:endParaRPr lang="en-IN" sz="2400" b="1" dirty="0">
                  <a:solidFill>
                    <a:schemeClr val="tx1"/>
                  </a:solidFill>
                </a:endParaRPr>
              </a:p>
            </p:txBody>
          </p:sp>
        </mc:Choice>
        <mc:Fallback xmlns="">
          <p:sp>
            <p:nvSpPr>
              <p:cNvPr id="10" name="Oval 9">
                <a:extLst>
                  <a:ext uri="{FF2B5EF4-FFF2-40B4-BE49-F238E27FC236}">
                    <a16:creationId xmlns:a16="http://schemas.microsoft.com/office/drawing/2014/main" id="{2A24FE49-E847-9CC1-DC8E-861DFAD8FB8A}"/>
                  </a:ext>
                </a:extLst>
              </p:cNvPr>
              <p:cNvSpPr>
                <a:spLocks noRot="1" noChangeAspect="1" noMove="1" noResize="1" noEditPoints="1" noAdjustHandles="1" noChangeArrowheads="1" noChangeShapeType="1" noTextEdit="1"/>
              </p:cNvSpPr>
              <p:nvPr/>
            </p:nvSpPr>
            <p:spPr>
              <a:xfrm>
                <a:off x="5456907" y="1887790"/>
                <a:ext cx="658761" cy="580103"/>
              </a:xfrm>
              <a:prstGeom prst="ellipse">
                <a:avLst/>
              </a:prstGeom>
              <a:blipFill>
                <a:blip r:embed="rId5"/>
                <a:stretch>
                  <a:fillRect/>
                </a:stretch>
              </a:blipFill>
            </p:spPr>
            <p:txBody>
              <a:bodyPr/>
              <a:lstStyle/>
              <a:p>
                <a:r>
                  <a:rPr lang="en-IN">
                    <a:noFill/>
                  </a:rPr>
                  <a:t> </a:t>
                </a:r>
              </a:p>
            </p:txBody>
          </p:sp>
        </mc:Fallback>
      </mc:AlternateContent>
      <p:cxnSp>
        <p:nvCxnSpPr>
          <p:cNvPr id="12" name="Straight Arrow Connector 11">
            <a:extLst>
              <a:ext uri="{FF2B5EF4-FFF2-40B4-BE49-F238E27FC236}">
                <a16:creationId xmlns:a16="http://schemas.microsoft.com/office/drawing/2014/main" id="{ECF57DAE-92D3-E7EB-7866-EC09243D3546}"/>
              </a:ext>
            </a:extLst>
          </p:cNvPr>
          <p:cNvCxnSpPr>
            <a:stCxn id="6" idx="7"/>
            <a:endCxn id="7" idx="3"/>
          </p:cNvCxnSpPr>
          <p:nvPr/>
        </p:nvCxnSpPr>
        <p:spPr>
          <a:xfrm flipV="1">
            <a:off x="2223940" y="2456685"/>
            <a:ext cx="1013941" cy="84341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9B8B17A-57AC-05BD-262A-E2A2AFCFA947}"/>
              </a:ext>
            </a:extLst>
          </p:cNvPr>
          <p:cNvCxnSpPr>
            <a:stCxn id="6" idx="5"/>
            <a:endCxn id="8" idx="1"/>
          </p:cNvCxnSpPr>
          <p:nvPr/>
        </p:nvCxnSpPr>
        <p:spPr>
          <a:xfrm>
            <a:off x="2223940" y="3710299"/>
            <a:ext cx="930365" cy="76967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420E590-D3D0-93EC-61BE-433DA8275B04}"/>
              </a:ext>
            </a:extLst>
          </p:cNvPr>
          <p:cNvCxnSpPr>
            <a:stCxn id="8" idx="6"/>
            <a:endCxn id="9" idx="2"/>
          </p:cNvCxnSpPr>
          <p:nvPr/>
        </p:nvCxnSpPr>
        <p:spPr>
          <a:xfrm>
            <a:off x="3716593" y="4685075"/>
            <a:ext cx="1725566" cy="1474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7DAB395-52DF-EF6B-4FDF-DDFE67FF2C05}"/>
              </a:ext>
            </a:extLst>
          </p:cNvPr>
          <p:cNvCxnSpPr>
            <a:stCxn id="9" idx="0"/>
            <a:endCxn id="10" idx="4"/>
          </p:cNvCxnSpPr>
          <p:nvPr/>
        </p:nvCxnSpPr>
        <p:spPr>
          <a:xfrm flipV="1">
            <a:off x="5771540" y="2467893"/>
            <a:ext cx="14748" cy="194187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49F47D7-C321-E306-64AD-51503625EC29}"/>
              </a:ext>
            </a:extLst>
          </p:cNvPr>
          <p:cNvCxnSpPr>
            <a:stCxn id="9" idx="1"/>
            <a:endCxn id="6" idx="6"/>
          </p:cNvCxnSpPr>
          <p:nvPr/>
        </p:nvCxnSpPr>
        <p:spPr>
          <a:xfrm flipH="1" flipV="1">
            <a:off x="2320413" y="3505202"/>
            <a:ext cx="3218219" cy="98952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8843406C-4536-3DE6-896F-7D9D583DE1F2}"/>
              </a:ext>
            </a:extLst>
          </p:cNvPr>
          <p:cNvCxnSpPr>
            <a:stCxn id="7" idx="4"/>
            <a:endCxn id="8" idx="0"/>
          </p:cNvCxnSpPr>
          <p:nvPr/>
        </p:nvCxnSpPr>
        <p:spPr>
          <a:xfrm flipH="1">
            <a:off x="3387213" y="2541639"/>
            <a:ext cx="83576" cy="185338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E95589B-9E96-B6C0-A0E7-D77BF6024184}"/>
              </a:ext>
            </a:extLst>
          </p:cNvPr>
          <p:cNvCxnSpPr>
            <a:stCxn id="8" idx="7"/>
            <a:endCxn id="10" idx="3"/>
          </p:cNvCxnSpPr>
          <p:nvPr/>
        </p:nvCxnSpPr>
        <p:spPr>
          <a:xfrm flipV="1">
            <a:off x="3620120" y="2382939"/>
            <a:ext cx="1933260" cy="209703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32019BC-A893-0AEB-38B5-95BFE8D5100D}"/>
              </a:ext>
            </a:extLst>
          </p:cNvPr>
          <p:cNvCxnSpPr>
            <a:stCxn id="7" idx="5"/>
            <a:endCxn id="9" idx="0"/>
          </p:cNvCxnSpPr>
          <p:nvPr/>
        </p:nvCxnSpPr>
        <p:spPr>
          <a:xfrm>
            <a:off x="3703696" y="2456685"/>
            <a:ext cx="2067844" cy="195308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1" name="Connector: Curved 30">
            <a:extLst>
              <a:ext uri="{FF2B5EF4-FFF2-40B4-BE49-F238E27FC236}">
                <a16:creationId xmlns:a16="http://schemas.microsoft.com/office/drawing/2014/main" id="{4FB48DB9-6E9C-52D9-99D5-B9DA44317A69}"/>
              </a:ext>
            </a:extLst>
          </p:cNvPr>
          <p:cNvCxnSpPr>
            <a:stCxn id="7" idx="7"/>
            <a:endCxn id="10" idx="1"/>
          </p:cNvCxnSpPr>
          <p:nvPr/>
        </p:nvCxnSpPr>
        <p:spPr>
          <a:xfrm rot="5400000" flipH="1" flipV="1">
            <a:off x="4591665" y="1084775"/>
            <a:ext cx="73746" cy="1849684"/>
          </a:xfrm>
          <a:prstGeom prst="curvedConnector3">
            <a:avLst>
              <a:gd name="adj1" fmla="val 52518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3" name="Connector: Curved 32">
            <a:extLst>
              <a:ext uri="{FF2B5EF4-FFF2-40B4-BE49-F238E27FC236}">
                <a16:creationId xmlns:a16="http://schemas.microsoft.com/office/drawing/2014/main" id="{A935BAA4-BAD7-4444-EBFF-4D733BE42829}"/>
              </a:ext>
            </a:extLst>
          </p:cNvPr>
          <p:cNvCxnSpPr>
            <a:stCxn id="10" idx="2"/>
            <a:endCxn id="7" idx="6"/>
          </p:cNvCxnSpPr>
          <p:nvPr/>
        </p:nvCxnSpPr>
        <p:spPr>
          <a:xfrm rot="10800000" flipV="1">
            <a:off x="3800169" y="2177842"/>
            <a:ext cx="1656738" cy="73746"/>
          </a:xfrm>
          <a:prstGeom prst="curvedConnector3">
            <a:avLst>
              <a:gd name="adj1" fmla="val 50593"/>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73EC66F8-0736-4766-721E-8BDD7B643A3B}"/>
              </a:ext>
            </a:extLst>
          </p:cNvPr>
          <p:cNvSpPr txBox="1"/>
          <p:nvPr/>
        </p:nvSpPr>
        <p:spPr>
          <a:xfrm>
            <a:off x="2074609" y="4050894"/>
            <a:ext cx="1032362" cy="369332"/>
          </a:xfrm>
          <a:prstGeom prst="rect">
            <a:avLst/>
          </a:prstGeom>
          <a:noFill/>
        </p:spPr>
        <p:txBody>
          <a:bodyPr wrap="square" rtlCol="0">
            <a:spAutoFit/>
          </a:bodyPr>
          <a:lstStyle/>
          <a:p>
            <a:r>
              <a:rPr lang="en-IN" b="1" dirty="0"/>
              <a:t>E8 = 7</a:t>
            </a:r>
          </a:p>
        </p:txBody>
      </p:sp>
      <p:sp>
        <p:nvSpPr>
          <p:cNvPr id="36" name="TextBox 35">
            <a:extLst>
              <a:ext uri="{FF2B5EF4-FFF2-40B4-BE49-F238E27FC236}">
                <a16:creationId xmlns:a16="http://schemas.microsoft.com/office/drawing/2014/main" id="{86468A06-AD8F-C1DA-E967-1226B8D1BE03}"/>
              </a:ext>
            </a:extLst>
          </p:cNvPr>
          <p:cNvSpPr txBox="1"/>
          <p:nvPr/>
        </p:nvSpPr>
        <p:spPr>
          <a:xfrm>
            <a:off x="2167993" y="2531806"/>
            <a:ext cx="816099" cy="369332"/>
          </a:xfrm>
          <a:prstGeom prst="rect">
            <a:avLst/>
          </a:prstGeom>
          <a:noFill/>
        </p:spPr>
        <p:txBody>
          <a:bodyPr wrap="square" rtlCol="0">
            <a:spAutoFit/>
          </a:bodyPr>
          <a:lstStyle/>
          <a:p>
            <a:r>
              <a:rPr lang="en-IN" b="1" dirty="0"/>
              <a:t>E1 = 6</a:t>
            </a:r>
          </a:p>
        </p:txBody>
      </p:sp>
      <p:sp>
        <p:nvSpPr>
          <p:cNvPr id="37" name="TextBox 36">
            <a:extLst>
              <a:ext uri="{FF2B5EF4-FFF2-40B4-BE49-F238E27FC236}">
                <a16:creationId xmlns:a16="http://schemas.microsoft.com/office/drawing/2014/main" id="{93B91B53-AEAC-C30A-E63D-69F6421E7F7D}"/>
              </a:ext>
            </a:extLst>
          </p:cNvPr>
          <p:cNvSpPr txBox="1"/>
          <p:nvPr/>
        </p:nvSpPr>
        <p:spPr>
          <a:xfrm>
            <a:off x="4399916" y="4744071"/>
            <a:ext cx="937152" cy="369332"/>
          </a:xfrm>
          <a:prstGeom prst="rect">
            <a:avLst/>
          </a:prstGeom>
          <a:noFill/>
        </p:spPr>
        <p:txBody>
          <a:bodyPr wrap="square" rtlCol="0">
            <a:spAutoFit/>
          </a:bodyPr>
          <a:lstStyle/>
          <a:p>
            <a:r>
              <a:rPr lang="en-IN" b="1" dirty="0"/>
              <a:t>E7 = 9</a:t>
            </a:r>
          </a:p>
        </p:txBody>
      </p:sp>
      <p:sp>
        <p:nvSpPr>
          <p:cNvPr id="38" name="TextBox 37">
            <a:extLst>
              <a:ext uri="{FF2B5EF4-FFF2-40B4-BE49-F238E27FC236}">
                <a16:creationId xmlns:a16="http://schemas.microsoft.com/office/drawing/2014/main" id="{2447094A-A90B-6C37-6BC8-C98C60AFD600}"/>
              </a:ext>
            </a:extLst>
          </p:cNvPr>
          <p:cNvSpPr txBox="1"/>
          <p:nvPr/>
        </p:nvSpPr>
        <p:spPr>
          <a:xfrm>
            <a:off x="4198353" y="4247539"/>
            <a:ext cx="804421" cy="369332"/>
          </a:xfrm>
          <a:prstGeom prst="rect">
            <a:avLst/>
          </a:prstGeom>
          <a:noFill/>
        </p:spPr>
        <p:txBody>
          <a:bodyPr wrap="square" rtlCol="0">
            <a:spAutoFit/>
          </a:bodyPr>
          <a:lstStyle/>
          <a:p>
            <a:r>
              <a:rPr lang="en-IN" b="1" dirty="0"/>
              <a:t>E6 = 2</a:t>
            </a:r>
          </a:p>
        </p:txBody>
      </p:sp>
      <p:sp>
        <p:nvSpPr>
          <p:cNvPr id="39" name="TextBox 38">
            <a:extLst>
              <a:ext uri="{FF2B5EF4-FFF2-40B4-BE49-F238E27FC236}">
                <a16:creationId xmlns:a16="http://schemas.microsoft.com/office/drawing/2014/main" id="{EC4A68EE-35A0-B4F0-183A-E6552484D3CC}"/>
              </a:ext>
            </a:extLst>
          </p:cNvPr>
          <p:cNvSpPr txBox="1"/>
          <p:nvPr/>
        </p:nvSpPr>
        <p:spPr>
          <a:xfrm>
            <a:off x="4921027" y="3416715"/>
            <a:ext cx="950683" cy="369332"/>
          </a:xfrm>
          <a:prstGeom prst="rect">
            <a:avLst/>
          </a:prstGeom>
          <a:noFill/>
        </p:spPr>
        <p:txBody>
          <a:bodyPr wrap="square" rtlCol="0">
            <a:spAutoFit/>
          </a:bodyPr>
          <a:lstStyle/>
          <a:p>
            <a:r>
              <a:rPr lang="en-IN" b="1" dirty="0"/>
              <a:t>E5 = -4</a:t>
            </a:r>
          </a:p>
        </p:txBody>
      </p:sp>
      <p:sp>
        <p:nvSpPr>
          <p:cNvPr id="40" name="TextBox 39">
            <a:extLst>
              <a:ext uri="{FF2B5EF4-FFF2-40B4-BE49-F238E27FC236}">
                <a16:creationId xmlns:a16="http://schemas.microsoft.com/office/drawing/2014/main" id="{38E879C6-22BC-9AB5-913A-C340858D4BAD}"/>
              </a:ext>
            </a:extLst>
          </p:cNvPr>
          <p:cNvSpPr txBox="1"/>
          <p:nvPr/>
        </p:nvSpPr>
        <p:spPr>
          <a:xfrm>
            <a:off x="4385167" y="2595720"/>
            <a:ext cx="951901" cy="369332"/>
          </a:xfrm>
          <a:prstGeom prst="rect">
            <a:avLst/>
          </a:prstGeom>
          <a:noFill/>
        </p:spPr>
        <p:txBody>
          <a:bodyPr wrap="square" rtlCol="0">
            <a:spAutoFit/>
          </a:bodyPr>
          <a:lstStyle/>
          <a:p>
            <a:r>
              <a:rPr lang="en-IN" b="1" dirty="0"/>
              <a:t>E4 = -3</a:t>
            </a:r>
          </a:p>
        </p:txBody>
      </p:sp>
      <p:sp>
        <p:nvSpPr>
          <p:cNvPr id="41" name="TextBox 40">
            <a:extLst>
              <a:ext uri="{FF2B5EF4-FFF2-40B4-BE49-F238E27FC236}">
                <a16:creationId xmlns:a16="http://schemas.microsoft.com/office/drawing/2014/main" id="{3FCF2FE0-6CE1-0D50-F680-8F7601277A53}"/>
              </a:ext>
            </a:extLst>
          </p:cNvPr>
          <p:cNvSpPr txBox="1"/>
          <p:nvPr/>
        </p:nvSpPr>
        <p:spPr>
          <a:xfrm>
            <a:off x="5776435" y="3141410"/>
            <a:ext cx="979527" cy="369332"/>
          </a:xfrm>
          <a:prstGeom prst="rect">
            <a:avLst/>
          </a:prstGeom>
          <a:noFill/>
        </p:spPr>
        <p:txBody>
          <a:bodyPr wrap="square" rtlCol="0">
            <a:spAutoFit/>
          </a:bodyPr>
          <a:lstStyle/>
          <a:p>
            <a:r>
              <a:rPr lang="en-IN" b="1" dirty="0"/>
              <a:t>E9 = 7</a:t>
            </a:r>
          </a:p>
        </p:txBody>
      </p:sp>
      <p:sp>
        <p:nvSpPr>
          <p:cNvPr id="42" name="TextBox 41">
            <a:extLst>
              <a:ext uri="{FF2B5EF4-FFF2-40B4-BE49-F238E27FC236}">
                <a16:creationId xmlns:a16="http://schemas.microsoft.com/office/drawing/2014/main" id="{87840098-D36A-A094-99B9-18AC7CE8EB48}"/>
              </a:ext>
            </a:extLst>
          </p:cNvPr>
          <p:cNvSpPr txBox="1"/>
          <p:nvPr/>
        </p:nvSpPr>
        <p:spPr>
          <a:xfrm>
            <a:off x="4100033" y="2182764"/>
            <a:ext cx="988122" cy="369332"/>
          </a:xfrm>
          <a:prstGeom prst="rect">
            <a:avLst/>
          </a:prstGeom>
          <a:noFill/>
        </p:spPr>
        <p:txBody>
          <a:bodyPr wrap="square" rtlCol="0">
            <a:spAutoFit/>
          </a:bodyPr>
          <a:lstStyle/>
          <a:p>
            <a:r>
              <a:rPr lang="en-IN" b="1" dirty="0"/>
              <a:t>E3 = -2</a:t>
            </a:r>
          </a:p>
        </p:txBody>
      </p:sp>
      <p:sp>
        <p:nvSpPr>
          <p:cNvPr id="43" name="TextBox 42">
            <a:extLst>
              <a:ext uri="{FF2B5EF4-FFF2-40B4-BE49-F238E27FC236}">
                <a16:creationId xmlns:a16="http://schemas.microsoft.com/office/drawing/2014/main" id="{1402968F-4DB7-698E-07A1-BFD39D20AF77}"/>
              </a:ext>
            </a:extLst>
          </p:cNvPr>
          <p:cNvSpPr txBox="1"/>
          <p:nvPr/>
        </p:nvSpPr>
        <p:spPr>
          <a:xfrm>
            <a:off x="4252433" y="1332271"/>
            <a:ext cx="835722" cy="369332"/>
          </a:xfrm>
          <a:prstGeom prst="rect">
            <a:avLst/>
          </a:prstGeom>
          <a:noFill/>
        </p:spPr>
        <p:txBody>
          <a:bodyPr wrap="square" rtlCol="0">
            <a:spAutoFit/>
          </a:bodyPr>
          <a:lstStyle/>
          <a:p>
            <a:r>
              <a:rPr lang="en-IN" b="1" dirty="0"/>
              <a:t>E2 = 5</a:t>
            </a:r>
          </a:p>
        </p:txBody>
      </p:sp>
      <p:sp>
        <p:nvSpPr>
          <p:cNvPr id="44" name="TextBox 43">
            <a:extLst>
              <a:ext uri="{FF2B5EF4-FFF2-40B4-BE49-F238E27FC236}">
                <a16:creationId xmlns:a16="http://schemas.microsoft.com/office/drawing/2014/main" id="{08A67762-AEE7-65C8-FDAB-4EC54FEB2F5A}"/>
              </a:ext>
            </a:extLst>
          </p:cNvPr>
          <p:cNvSpPr txBox="1"/>
          <p:nvPr/>
        </p:nvSpPr>
        <p:spPr>
          <a:xfrm>
            <a:off x="1455154" y="3559279"/>
            <a:ext cx="688258" cy="369332"/>
          </a:xfrm>
          <a:prstGeom prst="rect">
            <a:avLst/>
          </a:prstGeom>
          <a:noFill/>
        </p:spPr>
        <p:txBody>
          <a:bodyPr wrap="square" rtlCol="0">
            <a:spAutoFit/>
          </a:bodyPr>
          <a:lstStyle/>
          <a:p>
            <a:r>
              <a:rPr lang="en-IN" b="1" dirty="0"/>
              <a:t>s</a:t>
            </a:r>
          </a:p>
        </p:txBody>
      </p:sp>
      <p:sp>
        <p:nvSpPr>
          <p:cNvPr id="45" name="TextBox 44">
            <a:extLst>
              <a:ext uri="{FF2B5EF4-FFF2-40B4-BE49-F238E27FC236}">
                <a16:creationId xmlns:a16="http://schemas.microsoft.com/office/drawing/2014/main" id="{E1011384-7497-F7FF-31F6-C52A7322A9EF}"/>
              </a:ext>
            </a:extLst>
          </p:cNvPr>
          <p:cNvSpPr txBox="1"/>
          <p:nvPr/>
        </p:nvSpPr>
        <p:spPr>
          <a:xfrm>
            <a:off x="3239711" y="4930880"/>
            <a:ext cx="688258" cy="369332"/>
          </a:xfrm>
          <a:prstGeom prst="rect">
            <a:avLst/>
          </a:prstGeom>
          <a:noFill/>
        </p:spPr>
        <p:txBody>
          <a:bodyPr wrap="square" rtlCol="0">
            <a:spAutoFit/>
          </a:bodyPr>
          <a:lstStyle/>
          <a:p>
            <a:r>
              <a:rPr lang="en-IN" b="1" dirty="0"/>
              <a:t>y</a:t>
            </a:r>
          </a:p>
        </p:txBody>
      </p:sp>
      <p:sp>
        <p:nvSpPr>
          <p:cNvPr id="46" name="TextBox 45">
            <a:extLst>
              <a:ext uri="{FF2B5EF4-FFF2-40B4-BE49-F238E27FC236}">
                <a16:creationId xmlns:a16="http://schemas.microsoft.com/office/drawing/2014/main" id="{488F449E-FC0B-9D72-D446-AF8262A9898B}"/>
              </a:ext>
            </a:extLst>
          </p:cNvPr>
          <p:cNvSpPr txBox="1"/>
          <p:nvPr/>
        </p:nvSpPr>
        <p:spPr>
          <a:xfrm>
            <a:off x="5624038" y="4925963"/>
            <a:ext cx="688258" cy="369332"/>
          </a:xfrm>
          <a:prstGeom prst="rect">
            <a:avLst/>
          </a:prstGeom>
          <a:noFill/>
        </p:spPr>
        <p:txBody>
          <a:bodyPr wrap="square" rtlCol="0">
            <a:spAutoFit/>
          </a:bodyPr>
          <a:lstStyle/>
          <a:p>
            <a:r>
              <a:rPr lang="en-IN" b="1" dirty="0"/>
              <a:t>z</a:t>
            </a:r>
          </a:p>
        </p:txBody>
      </p:sp>
      <p:sp>
        <p:nvSpPr>
          <p:cNvPr id="47" name="TextBox 46">
            <a:extLst>
              <a:ext uri="{FF2B5EF4-FFF2-40B4-BE49-F238E27FC236}">
                <a16:creationId xmlns:a16="http://schemas.microsoft.com/office/drawing/2014/main" id="{2F5995E3-A8E2-5888-7B78-563F528F9295}"/>
              </a:ext>
            </a:extLst>
          </p:cNvPr>
          <p:cNvSpPr txBox="1"/>
          <p:nvPr/>
        </p:nvSpPr>
        <p:spPr>
          <a:xfrm>
            <a:off x="3234794" y="1632149"/>
            <a:ext cx="688258" cy="369332"/>
          </a:xfrm>
          <a:prstGeom prst="rect">
            <a:avLst/>
          </a:prstGeom>
          <a:noFill/>
        </p:spPr>
        <p:txBody>
          <a:bodyPr wrap="square" rtlCol="0">
            <a:spAutoFit/>
          </a:bodyPr>
          <a:lstStyle/>
          <a:p>
            <a:r>
              <a:rPr lang="en-IN" b="1" dirty="0"/>
              <a:t>t</a:t>
            </a:r>
          </a:p>
        </p:txBody>
      </p:sp>
      <p:sp>
        <p:nvSpPr>
          <p:cNvPr id="48" name="TextBox 47">
            <a:extLst>
              <a:ext uri="{FF2B5EF4-FFF2-40B4-BE49-F238E27FC236}">
                <a16:creationId xmlns:a16="http://schemas.microsoft.com/office/drawing/2014/main" id="{1C1E4816-59FA-9923-0A96-E7096F575AA6}"/>
              </a:ext>
            </a:extLst>
          </p:cNvPr>
          <p:cNvSpPr txBox="1"/>
          <p:nvPr/>
        </p:nvSpPr>
        <p:spPr>
          <a:xfrm>
            <a:off x="5717444" y="1558406"/>
            <a:ext cx="688258" cy="369332"/>
          </a:xfrm>
          <a:prstGeom prst="rect">
            <a:avLst/>
          </a:prstGeom>
          <a:noFill/>
        </p:spPr>
        <p:txBody>
          <a:bodyPr wrap="square" rtlCol="0">
            <a:spAutoFit/>
          </a:bodyPr>
          <a:lstStyle/>
          <a:p>
            <a:r>
              <a:rPr lang="en-IN" b="1" dirty="0"/>
              <a:t>x</a:t>
            </a:r>
          </a:p>
        </p:txBody>
      </p:sp>
      <p:sp>
        <p:nvSpPr>
          <p:cNvPr id="51" name="TextBox 50">
            <a:extLst>
              <a:ext uri="{FF2B5EF4-FFF2-40B4-BE49-F238E27FC236}">
                <a16:creationId xmlns:a16="http://schemas.microsoft.com/office/drawing/2014/main" id="{E7C5A1B4-C53F-5CE2-4CBB-AC074B5DF9E2}"/>
              </a:ext>
            </a:extLst>
          </p:cNvPr>
          <p:cNvSpPr txBox="1"/>
          <p:nvPr/>
        </p:nvSpPr>
        <p:spPr>
          <a:xfrm>
            <a:off x="3377359" y="3180737"/>
            <a:ext cx="875074" cy="369332"/>
          </a:xfrm>
          <a:prstGeom prst="rect">
            <a:avLst/>
          </a:prstGeom>
          <a:noFill/>
        </p:spPr>
        <p:txBody>
          <a:bodyPr wrap="square" rtlCol="0">
            <a:spAutoFit/>
          </a:bodyPr>
          <a:lstStyle/>
          <a:p>
            <a:r>
              <a:rPr lang="en-IN" b="1" dirty="0"/>
              <a:t>E10 = 8</a:t>
            </a:r>
          </a:p>
        </p:txBody>
      </p:sp>
      <p:sp>
        <p:nvSpPr>
          <p:cNvPr id="52" name="TextBox 51">
            <a:extLst>
              <a:ext uri="{FF2B5EF4-FFF2-40B4-BE49-F238E27FC236}">
                <a16:creationId xmlns:a16="http://schemas.microsoft.com/office/drawing/2014/main" id="{C370975B-F655-4C2B-BDA1-B4DC1CFD9626}"/>
              </a:ext>
            </a:extLst>
          </p:cNvPr>
          <p:cNvSpPr txBox="1"/>
          <p:nvPr/>
        </p:nvSpPr>
        <p:spPr>
          <a:xfrm>
            <a:off x="7826477" y="1961536"/>
            <a:ext cx="3512575" cy="1754326"/>
          </a:xfrm>
          <a:prstGeom prst="rect">
            <a:avLst/>
          </a:prstGeom>
          <a:noFill/>
        </p:spPr>
        <p:txBody>
          <a:bodyPr wrap="square" rtlCol="0">
            <a:spAutoFit/>
          </a:bodyPr>
          <a:lstStyle/>
          <a:p>
            <a:r>
              <a:rPr lang="en-IN" dirty="0"/>
              <a:t>After visiting all edges in the fourth iteration.</a:t>
            </a:r>
          </a:p>
          <a:p>
            <a:endParaRPr lang="en-IN" dirty="0"/>
          </a:p>
          <a:p>
            <a:r>
              <a:rPr lang="en-IN" dirty="0"/>
              <a:t>No change during this iteration; therefore, the algorithm terminates.</a:t>
            </a:r>
          </a:p>
        </p:txBody>
      </p:sp>
    </p:spTree>
    <p:extLst>
      <p:ext uri="{BB962C8B-B14F-4D97-AF65-F5344CB8AC3E}">
        <p14:creationId xmlns:p14="http://schemas.microsoft.com/office/powerpoint/2010/main" val="34486151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1B7F9-1D76-9459-AF60-0ADAB4E39B46}"/>
              </a:ext>
            </a:extLst>
          </p:cNvPr>
          <p:cNvSpPr>
            <a:spLocks noGrp="1"/>
          </p:cNvSpPr>
          <p:nvPr>
            <p:ph type="title"/>
          </p:nvPr>
        </p:nvSpPr>
        <p:spPr/>
        <p:txBody>
          <a:bodyPr/>
          <a:lstStyle/>
          <a:p>
            <a:r>
              <a:rPr lang="en-IN" dirty="0"/>
              <a:t>Bellman-Ford</a:t>
            </a:r>
          </a:p>
        </p:txBody>
      </p:sp>
      <p:sp>
        <p:nvSpPr>
          <p:cNvPr id="3" name="Content Placeholder 2">
            <a:extLst>
              <a:ext uri="{FF2B5EF4-FFF2-40B4-BE49-F238E27FC236}">
                <a16:creationId xmlns:a16="http://schemas.microsoft.com/office/drawing/2014/main" id="{C6A4FBB9-95F3-9286-22D0-7A4BCF8D7032}"/>
              </a:ext>
            </a:extLst>
          </p:cNvPr>
          <p:cNvSpPr>
            <a:spLocks noGrp="1"/>
          </p:cNvSpPr>
          <p:nvPr>
            <p:ph idx="1"/>
          </p:nvPr>
        </p:nvSpPr>
        <p:spPr/>
        <p:txBody>
          <a:bodyPr>
            <a:normAutofit/>
          </a:bodyPr>
          <a:lstStyle/>
          <a:p>
            <a:pPr marL="0" indent="0">
              <a:buNone/>
            </a:pPr>
            <a:endParaRPr lang="en-IN" dirty="0"/>
          </a:p>
          <a:p>
            <a:pPr marL="0" indent="0">
              <a:buNone/>
            </a:pPr>
            <a:endParaRPr lang="en-IN" dirty="0"/>
          </a:p>
          <a:p>
            <a:pPr marL="0" indent="0">
              <a:buNone/>
            </a:pPr>
            <a:endParaRPr lang="en-IN" dirty="0"/>
          </a:p>
        </p:txBody>
      </p:sp>
      <p:sp>
        <p:nvSpPr>
          <p:cNvPr id="6" name="Oval 5">
            <a:extLst>
              <a:ext uri="{FF2B5EF4-FFF2-40B4-BE49-F238E27FC236}">
                <a16:creationId xmlns:a16="http://schemas.microsoft.com/office/drawing/2014/main" id="{244F73D3-C49C-AD10-A6CD-8A997F7D32BD}"/>
              </a:ext>
            </a:extLst>
          </p:cNvPr>
          <p:cNvSpPr/>
          <p:nvPr/>
        </p:nvSpPr>
        <p:spPr>
          <a:xfrm>
            <a:off x="1661652" y="1986115"/>
            <a:ext cx="658761" cy="58010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0</a:t>
            </a:r>
          </a:p>
        </p:txBody>
      </p:sp>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EDE8F80D-231F-5F18-7305-51D52D89C93C}"/>
                  </a:ext>
                </a:extLst>
              </p:cNvPr>
              <p:cNvSpPr/>
              <p:nvPr/>
            </p:nvSpPr>
            <p:spPr>
              <a:xfrm>
                <a:off x="3141408" y="1961536"/>
                <a:ext cx="658761" cy="58010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sz="2400" b="1" i="1" smtClean="0">
                          <a:solidFill>
                            <a:schemeClr val="tx1"/>
                          </a:solidFill>
                          <a:latin typeface="Cambria Math" panose="02040503050406030204" pitchFamily="18" charset="0"/>
                        </a:rPr>
                        <m:t>∞</m:t>
                      </m:r>
                    </m:oMath>
                  </m:oMathPara>
                </a14:m>
                <a:endParaRPr lang="en-IN" sz="2400" b="1" dirty="0">
                  <a:solidFill>
                    <a:schemeClr val="tx1"/>
                  </a:solidFill>
                </a:endParaRPr>
              </a:p>
            </p:txBody>
          </p:sp>
        </mc:Choice>
        <mc:Fallback xmlns="">
          <p:sp>
            <p:nvSpPr>
              <p:cNvPr id="7" name="Oval 6">
                <a:extLst>
                  <a:ext uri="{FF2B5EF4-FFF2-40B4-BE49-F238E27FC236}">
                    <a16:creationId xmlns:a16="http://schemas.microsoft.com/office/drawing/2014/main" id="{EDE8F80D-231F-5F18-7305-51D52D89C93C}"/>
                  </a:ext>
                </a:extLst>
              </p:cNvPr>
              <p:cNvSpPr>
                <a:spLocks noRot="1" noChangeAspect="1" noMove="1" noResize="1" noEditPoints="1" noAdjustHandles="1" noChangeArrowheads="1" noChangeShapeType="1" noTextEdit="1"/>
              </p:cNvSpPr>
              <p:nvPr/>
            </p:nvSpPr>
            <p:spPr>
              <a:xfrm>
                <a:off x="3141408" y="1961536"/>
                <a:ext cx="658761" cy="580103"/>
              </a:xfrm>
              <a:prstGeom prst="ellipse">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7745A442-87D5-2EF4-B38A-39E2052D6788}"/>
                  </a:ext>
                </a:extLst>
              </p:cNvPr>
              <p:cNvSpPr/>
              <p:nvPr/>
            </p:nvSpPr>
            <p:spPr>
              <a:xfrm>
                <a:off x="4630996" y="1956619"/>
                <a:ext cx="658761" cy="58010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sz="2400" b="1" i="1" smtClean="0">
                          <a:solidFill>
                            <a:schemeClr val="tx1"/>
                          </a:solidFill>
                          <a:latin typeface="Cambria Math" panose="02040503050406030204" pitchFamily="18" charset="0"/>
                        </a:rPr>
                        <m:t>∞</m:t>
                      </m:r>
                    </m:oMath>
                  </m:oMathPara>
                </a14:m>
                <a:endParaRPr lang="en-IN" sz="2400" b="1" dirty="0">
                  <a:solidFill>
                    <a:schemeClr val="tx1"/>
                  </a:solidFill>
                </a:endParaRPr>
              </a:p>
            </p:txBody>
          </p:sp>
        </mc:Choice>
        <mc:Fallback xmlns="">
          <p:sp>
            <p:nvSpPr>
              <p:cNvPr id="8" name="Oval 7">
                <a:extLst>
                  <a:ext uri="{FF2B5EF4-FFF2-40B4-BE49-F238E27FC236}">
                    <a16:creationId xmlns:a16="http://schemas.microsoft.com/office/drawing/2014/main" id="{7745A442-87D5-2EF4-B38A-39E2052D6788}"/>
                  </a:ext>
                </a:extLst>
              </p:cNvPr>
              <p:cNvSpPr>
                <a:spLocks noRot="1" noChangeAspect="1" noMove="1" noResize="1" noEditPoints="1" noAdjustHandles="1" noChangeArrowheads="1" noChangeShapeType="1" noTextEdit="1"/>
              </p:cNvSpPr>
              <p:nvPr/>
            </p:nvSpPr>
            <p:spPr>
              <a:xfrm>
                <a:off x="4630996" y="1956619"/>
                <a:ext cx="658761" cy="580103"/>
              </a:xfrm>
              <a:prstGeom prst="ellipse">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FF42400A-B7B0-C2E6-9287-4CFB5CEAFB6C}"/>
                  </a:ext>
                </a:extLst>
              </p:cNvPr>
              <p:cNvSpPr/>
              <p:nvPr/>
            </p:nvSpPr>
            <p:spPr>
              <a:xfrm>
                <a:off x="6218907" y="1951702"/>
                <a:ext cx="658761" cy="58010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sz="2400" b="1" i="1" smtClean="0">
                          <a:solidFill>
                            <a:schemeClr val="tx1"/>
                          </a:solidFill>
                          <a:latin typeface="Cambria Math" panose="02040503050406030204" pitchFamily="18" charset="0"/>
                        </a:rPr>
                        <m:t>∞</m:t>
                      </m:r>
                    </m:oMath>
                  </m:oMathPara>
                </a14:m>
                <a:endParaRPr lang="en-IN" sz="2400" b="1" dirty="0">
                  <a:solidFill>
                    <a:schemeClr val="tx1"/>
                  </a:solidFill>
                </a:endParaRPr>
              </a:p>
            </p:txBody>
          </p:sp>
        </mc:Choice>
        <mc:Fallback xmlns="">
          <p:sp>
            <p:nvSpPr>
              <p:cNvPr id="9" name="Oval 8">
                <a:extLst>
                  <a:ext uri="{FF2B5EF4-FFF2-40B4-BE49-F238E27FC236}">
                    <a16:creationId xmlns:a16="http://schemas.microsoft.com/office/drawing/2014/main" id="{FF42400A-B7B0-C2E6-9287-4CFB5CEAFB6C}"/>
                  </a:ext>
                </a:extLst>
              </p:cNvPr>
              <p:cNvSpPr>
                <a:spLocks noRot="1" noChangeAspect="1" noMove="1" noResize="1" noEditPoints="1" noAdjustHandles="1" noChangeArrowheads="1" noChangeShapeType="1" noTextEdit="1"/>
              </p:cNvSpPr>
              <p:nvPr/>
            </p:nvSpPr>
            <p:spPr>
              <a:xfrm>
                <a:off x="6218907" y="1951702"/>
                <a:ext cx="658761" cy="580103"/>
              </a:xfrm>
              <a:prstGeom prst="ellipse">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6B370C96-EBA4-2699-43CE-31F7094F3084}"/>
                  </a:ext>
                </a:extLst>
              </p:cNvPr>
              <p:cNvSpPr/>
              <p:nvPr/>
            </p:nvSpPr>
            <p:spPr>
              <a:xfrm>
                <a:off x="7806818" y="1946785"/>
                <a:ext cx="658761" cy="58010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sz="2400" b="1" i="1" smtClean="0">
                          <a:solidFill>
                            <a:schemeClr val="tx1"/>
                          </a:solidFill>
                          <a:latin typeface="Cambria Math" panose="02040503050406030204" pitchFamily="18" charset="0"/>
                        </a:rPr>
                        <m:t>∞</m:t>
                      </m:r>
                    </m:oMath>
                  </m:oMathPara>
                </a14:m>
                <a:endParaRPr lang="en-IN" sz="2400" b="1" dirty="0">
                  <a:solidFill>
                    <a:schemeClr val="tx1"/>
                  </a:solidFill>
                </a:endParaRPr>
              </a:p>
            </p:txBody>
          </p:sp>
        </mc:Choice>
        <mc:Fallback xmlns="">
          <p:sp>
            <p:nvSpPr>
              <p:cNvPr id="10" name="Oval 9">
                <a:extLst>
                  <a:ext uri="{FF2B5EF4-FFF2-40B4-BE49-F238E27FC236}">
                    <a16:creationId xmlns:a16="http://schemas.microsoft.com/office/drawing/2014/main" id="{6B370C96-EBA4-2699-43CE-31F7094F3084}"/>
                  </a:ext>
                </a:extLst>
              </p:cNvPr>
              <p:cNvSpPr>
                <a:spLocks noRot="1" noChangeAspect="1" noMove="1" noResize="1" noEditPoints="1" noAdjustHandles="1" noChangeArrowheads="1" noChangeShapeType="1" noTextEdit="1"/>
              </p:cNvSpPr>
              <p:nvPr/>
            </p:nvSpPr>
            <p:spPr>
              <a:xfrm>
                <a:off x="7806818" y="1946785"/>
                <a:ext cx="658761" cy="580103"/>
              </a:xfrm>
              <a:prstGeom prst="ellipse">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82615951-7854-966C-7A12-A8069CEB9EEC}"/>
                  </a:ext>
                </a:extLst>
              </p:cNvPr>
              <p:cNvSpPr/>
              <p:nvPr/>
            </p:nvSpPr>
            <p:spPr>
              <a:xfrm>
                <a:off x="9493052" y="1941868"/>
                <a:ext cx="658761" cy="58010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sz="2400" b="1" i="1" smtClean="0">
                          <a:solidFill>
                            <a:schemeClr val="tx1"/>
                          </a:solidFill>
                          <a:latin typeface="Cambria Math" panose="02040503050406030204" pitchFamily="18" charset="0"/>
                        </a:rPr>
                        <m:t>∞</m:t>
                      </m:r>
                    </m:oMath>
                  </m:oMathPara>
                </a14:m>
                <a:endParaRPr lang="en-IN" sz="2400" b="1" dirty="0">
                  <a:solidFill>
                    <a:schemeClr val="tx1"/>
                  </a:solidFill>
                </a:endParaRPr>
              </a:p>
            </p:txBody>
          </p:sp>
        </mc:Choice>
        <mc:Fallback xmlns="">
          <p:sp>
            <p:nvSpPr>
              <p:cNvPr id="11" name="Oval 10">
                <a:extLst>
                  <a:ext uri="{FF2B5EF4-FFF2-40B4-BE49-F238E27FC236}">
                    <a16:creationId xmlns:a16="http://schemas.microsoft.com/office/drawing/2014/main" id="{82615951-7854-966C-7A12-A8069CEB9EEC}"/>
                  </a:ext>
                </a:extLst>
              </p:cNvPr>
              <p:cNvSpPr>
                <a:spLocks noRot="1" noChangeAspect="1" noMove="1" noResize="1" noEditPoints="1" noAdjustHandles="1" noChangeArrowheads="1" noChangeShapeType="1" noTextEdit="1"/>
              </p:cNvSpPr>
              <p:nvPr/>
            </p:nvSpPr>
            <p:spPr>
              <a:xfrm>
                <a:off x="9493052" y="1941868"/>
                <a:ext cx="658761" cy="580103"/>
              </a:xfrm>
              <a:prstGeom prst="ellipse">
                <a:avLst/>
              </a:prstGeom>
              <a:blipFill>
                <a:blip r:embed="rId6"/>
                <a:stretch>
                  <a:fillRect/>
                </a:stretch>
              </a:blipFill>
            </p:spPr>
            <p:txBody>
              <a:bodyPr/>
              <a:lstStyle/>
              <a:p>
                <a:r>
                  <a:rPr lang="en-IN">
                    <a:noFill/>
                  </a:rPr>
                  <a:t> </a:t>
                </a:r>
              </a:p>
            </p:txBody>
          </p:sp>
        </mc:Fallback>
      </mc:AlternateContent>
      <p:cxnSp>
        <p:nvCxnSpPr>
          <p:cNvPr id="13" name="Connector: Curved 12">
            <a:extLst>
              <a:ext uri="{FF2B5EF4-FFF2-40B4-BE49-F238E27FC236}">
                <a16:creationId xmlns:a16="http://schemas.microsoft.com/office/drawing/2014/main" id="{52A2F647-AFA4-10E8-7D36-A2795739CFAE}"/>
              </a:ext>
            </a:extLst>
          </p:cNvPr>
          <p:cNvCxnSpPr>
            <a:stCxn id="6" idx="6"/>
            <a:endCxn id="7" idx="2"/>
          </p:cNvCxnSpPr>
          <p:nvPr/>
        </p:nvCxnSpPr>
        <p:spPr>
          <a:xfrm flipV="1">
            <a:off x="2320413" y="2251588"/>
            <a:ext cx="820995" cy="2457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or: Curved 14">
            <a:extLst>
              <a:ext uri="{FF2B5EF4-FFF2-40B4-BE49-F238E27FC236}">
                <a16:creationId xmlns:a16="http://schemas.microsoft.com/office/drawing/2014/main" id="{C4AC0BC5-17B0-BC39-ED51-8C34CB0FE239}"/>
              </a:ext>
            </a:extLst>
          </p:cNvPr>
          <p:cNvCxnSpPr>
            <a:stCxn id="7" idx="6"/>
            <a:endCxn id="8" idx="2"/>
          </p:cNvCxnSpPr>
          <p:nvPr/>
        </p:nvCxnSpPr>
        <p:spPr>
          <a:xfrm flipV="1">
            <a:off x="3800169" y="2246671"/>
            <a:ext cx="830827" cy="491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Curved 16">
            <a:extLst>
              <a:ext uri="{FF2B5EF4-FFF2-40B4-BE49-F238E27FC236}">
                <a16:creationId xmlns:a16="http://schemas.microsoft.com/office/drawing/2014/main" id="{9C041523-B4BB-E812-195C-2924791C382B}"/>
              </a:ext>
            </a:extLst>
          </p:cNvPr>
          <p:cNvCxnSpPr>
            <a:stCxn id="8" idx="6"/>
            <a:endCxn id="9" idx="2"/>
          </p:cNvCxnSpPr>
          <p:nvPr/>
        </p:nvCxnSpPr>
        <p:spPr>
          <a:xfrm flipV="1">
            <a:off x="5289757" y="2241754"/>
            <a:ext cx="929150" cy="491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or: Curved 18">
            <a:extLst>
              <a:ext uri="{FF2B5EF4-FFF2-40B4-BE49-F238E27FC236}">
                <a16:creationId xmlns:a16="http://schemas.microsoft.com/office/drawing/2014/main" id="{EEABA8F1-C27C-06B7-60D5-1260737F9B3A}"/>
              </a:ext>
            </a:extLst>
          </p:cNvPr>
          <p:cNvCxnSpPr>
            <a:stCxn id="9" idx="6"/>
            <a:endCxn id="10" idx="2"/>
          </p:cNvCxnSpPr>
          <p:nvPr/>
        </p:nvCxnSpPr>
        <p:spPr>
          <a:xfrm flipV="1">
            <a:off x="6877668" y="2236837"/>
            <a:ext cx="929150" cy="491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Curved 20">
            <a:extLst>
              <a:ext uri="{FF2B5EF4-FFF2-40B4-BE49-F238E27FC236}">
                <a16:creationId xmlns:a16="http://schemas.microsoft.com/office/drawing/2014/main" id="{F0490BF8-9844-A476-BEF1-524AABCA526C}"/>
              </a:ext>
            </a:extLst>
          </p:cNvPr>
          <p:cNvCxnSpPr>
            <a:stCxn id="10" idx="6"/>
            <a:endCxn id="11" idx="2"/>
          </p:cNvCxnSpPr>
          <p:nvPr/>
        </p:nvCxnSpPr>
        <p:spPr>
          <a:xfrm flipV="1">
            <a:off x="8465579" y="2231920"/>
            <a:ext cx="1027473" cy="491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EBC40052-5A91-61AC-5ED4-9D5BAB40CD53}"/>
              </a:ext>
            </a:extLst>
          </p:cNvPr>
          <p:cNvSpPr txBox="1"/>
          <p:nvPr/>
        </p:nvSpPr>
        <p:spPr>
          <a:xfrm>
            <a:off x="1779640" y="2595715"/>
            <a:ext cx="658761" cy="369332"/>
          </a:xfrm>
          <a:prstGeom prst="rect">
            <a:avLst/>
          </a:prstGeom>
          <a:noFill/>
        </p:spPr>
        <p:txBody>
          <a:bodyPr wrap="square" rtlCol="0">
            <a:spAutoFit/>
          </a:bodyPr>
          <a:lstStyle/>
          <a:p>
            <a:r>
              <a:rPr lang="en-IN" dirty="0"/>
              <a:t>u</a:t>
            </a:r>
          </a:p>
        </p:txBody>
      </p:sp>
      <p:sp>
        <p:nvSpPr>
          <p:cNvPr id="23" name="TextBox 22">
            <a:extLst>
              <a:ext uri="{FF2B5EF4-FFF2-40B4-BE49-F238E27FC236}">
                <a16:creationId xmlns:a16="http://schemas.microsoft.com/office/drawing/2014/main" id="{31EE0B06-96E5-6D1D-7938-5541345D14CF}"/>
              </a:ext>
            </a:extLst>
          </p:cNvPr>
          <p:cNvSpPr txBox="1"/>
          <p:nvPr/>
        </p:nvSpPr>
        <p:spPr>
          <a:xfrm>
            <a:off x="9670055" y="2521972"/>
            <a:ext cx="658761" cy="369332"/>
          </a:xfrm>
          <a:prstGeom prst="rect">
            <a:avLst/>
          </a:prstGeom>
          <a:noFill/>
        </p:spPr>
        <p:txBody>
          <a:bodyPr wrap="square" rtlCol="0">
            <a:spAutoFit/>
          </a:bodyPr>
          <a:lstStyle/>
          <a:p>
            <a:r>
              <a:rPr lang="en-IN" dirty="0"/>
              <a:t>v</a:t>
            </a:r>
          </a:p>
        </p:txBody>
      </p:sp>
      <p:sp>
        <p:nvSpPr>
          <p:cNvPr id="24" name="TextBox 23">
            <a:extLst>
              <a:ext uri="{FF2B5EF4-FFF2-40B4-BE49-F238E27FC236}">
                <a16:creationId xmlns:a16="http://schemas.microsoft.com/office/drawing/2014/main" id="{FA31C25B-30FC-E981-5A7A-EF2472F80162}"/>
              </a:ext>
            </a:extLst>
          </p:cNvPr>
          <p:cNvSpPr txBox="1"/>
          <p:nvPr/>
        </p:nvSpPr>
        <p:spPr>
          <a:xfrm>
            <a:off x="3283979" y="2526889"/>
            <a:ext cx="658761" cy="369332"/>
          </a:xfrm>
          <a:prstGeom prst="rect">
            <a:avLst/>
          </a:prstGeom>
          <a:noFill/>
        </p:spPr>
        <p:txBody>
          <a:bodyPr wrap="square" rtlCol="0">
            <a:spAutoFit/>
          </a:bodyPr>
          <a:lstStyle/>
          <a:p>
            <a:r>
              <a:rPr lang="en-IN" dirty="0"/>
              <a:t>i</a:t>
            </a:r>
            <a:r>
              <a:rPr lang="en-IN" baseline="-25000" dirty="0"/>
              <a:t>1</a:t>
            </a:r>
            <a:endParaRPr lang="en-IN" dirty="0"/>
          </a:p>
        </p:txBody>
      </p:sp>
      <p:sp>
        <p:nvSpPr>
          <p:cNvPr id="25" name="TextBox 24">
            <a:extLst>
              <a:ext uri="{FF2B5EF4-FFF2-40B4-BE49-F238E27FC236}">
                <a16:creationId xmlns:a16="http://schemas.microsoft.com/office/drawing/2014/main" id="{73A7E53B-40C0-4B50-56EF-2CD7AB18D1DF}"/>
              </a:ext>
            </a:extLst>
          </p:cNvPr>
          <p:cNvSpPr txBox="1"/>
          <p:nvPr/>
        </p:nvSpPr>
        <p:spPr>
          <a:xfrm>
            <a:off x="4812897" y="2521972"/>
            <a:ext cx="658761" cy="369332"/>
          </a:xfrm>
          <a:prstGeom prst="rect">
            <a:avLst/>
          </a:prstGeom>
          <a:noFill/>
        </p:spPr>
        <p:txBody>
          <a:bodyPr wrap="square" rtlCol="0">
            <a:spAutoFit/>
          </a:bodyPr>
          <a:lstStyle/>
          <a:p>
            <a:r>
              <a:rPr lang="en-IN" dirty="0"/>
              <a:t>i</a:t>
            </a:r>
            <a:r>
              <a:rPr lang="en-IN" baseline="-25000" dirty="0"/>
              <a:t>2</a:t>
            </a:r>
            <a:endParaRPr lang="en-IN" dirty="0"/>
          </a:p>
        </p:txBody>
      </p:sp>
      <p:sp>
        <p:nvSpPr>
          <p:cNvPr id="26" name="TextBox 25">
            <a:extLst>
              <a:ext uri="{FF2B5EF4-FFF2-40B4-BE49-F238E27FC236}">
                <a16:creationId xmlns:a16="http://schemas.microsoft.com/office/drawing/2014/main" id="{5479223A-2635-E389-E342-D6ACB8065FFE}"/>
              </a:ext>
            </a:extLst>
          </p:cNvPr>
          <p:cNvSpPr txBox="1"/>
          <p:nvPr/>
        </p:nvSpPr>
        <p:spPr>
          <a:xfrm>
            <a:off x="6381143" y="2546552"/>
            <a:ext cx="658761" cy="369332"/>
          </a:xfrm>
          <a:prstGeom prst="rect">
            <a:avLst/>
          </a:prstGeom>
          <a:noFill/>
        </p:spPr>
        <p:txBody>
          <a:bodyPr wrap="square" rtlCol="0">
            <a:spAutoFit/>
          </a:bodyPr>
          <a:lstStyle/>
          <a:p>
            <a:r>
              <a:rPr lang="en-IN" dirty="0"/>
              <a:t>…</a:t>
            </a:r>
          </a:p>
        </p:txBody>
      </p:sp>
      <p:sp>
        <p:nvSpPr>
          <p:cNvPr id="27" name="TextBox 26">
            <a:extLst>
              <a:ext uri="{FF2B5EF4-FFF2-40B4-BE49-F238E27FC236}">
                <a16:creationId xmlns:a16="http://schemas.microsoft.com/office/drawing/2014/main" id="{0DFEB90E-273F-EB87-216C-26E041C3EB17}"/>
              </a:ext>
            </a:extLst>
          </p:cNvPr>
          <p:cNvSpPr txBox="1"/>
          <p:nvPr/>
        </p:nvSpPr>
        <p:spPr>
          <a:xfrm>
            <a:off x="7969054" y="2512138"/>
            <a:ext cx="658761" cy="369332"/>
          </a:xfrm>
          <a:prstGeom prst="rect">
            <a:avLst/>
          </a:prstGeom>
          <a:noFill/>
        </p:spPr>
        <p:txBody>
          <a:bodyPr wrap="square" rtlCol="0">
            <a:spAutoFit/>
          </a:bodyPr>
          <a:lstStyle/>
          <a:p>
            <a:r>
              <a:rPr lang="en-IN" dirty="0" err="1"/>
              <a:t>i</a:t>
            </a:r>
            <a:r>
              <a:rPr lang="en-IN" baseline="-25000" dirty="0" err="1"/>
              <a:t>k</a:t>
            </a:r>
            <a:endParaRPr lang="en-IN" dirty="0"/>
          </a:p>
        </p:txBody>
      </p:sp>
    </p:spTree>
    <p:extLst>
      <p:ext uri="{BB962C8B-B14F-4D97-AF65-F5344CB8AC3E}">
        <p14:creationId xmlns:p14="http://schemas.microsoft.com/office/powerpoint/2010/main" val="23479289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1B7F9-1D76-9459-AF60-0ADAB4E39B46}"/>
              </a:ext>
            </a:extLst>
          </p:cNvPr>
          <p:cNvSpPr>
            <a:spLocks noGrp="1"/>
          </p:cNvSpPr>
          <p:nvPr>
            <p:ph type="title"/>
          </p:nvPr>
        </p:nvSpPr>
        <p:spPr/>
        <p:txBody>
          <a:bodyPr/>
          <a:lstStyle/>
          <a:p>
            <a:r>
              <a:rPr lang="en-IN" dirty="0"/>
              <a:t>Bellman-Ford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6A4FBB9-95F3-9286-22D0-7A4BCF8D7032}"/>
                  </a:ext>
                </a:extLst>
              </p:cNvPr>
              <p:cNvSpPr>
                <a:spLocks noGrp="1"/>
              </p:cNvSpPr>
              <p:nvPr>
                <p:ph idx="1"/>
              </p:nvPr>
            </p:nvSpPr>
            <p:spPr/>
            <p:txBody>
              <a:bodyPr>
                <a:normAutofit lnSpcReduction="10000"/>
              </a:bodyPr>
              <a:lstStyle/>
              <a:p>
                <a:pPr marL="0" indent="0">
                  <a:buNone/>
                </a:pPr>
                <a:endParaRPr lang="en-IN" dirty="0"/>
              </a:p>
              <a:p>
                <a:pPr marL="0" indent="0">
                  <a:buNone/>
                </a:pPr>
                <a:endParaRPr lang="en-IN" dirty="0"/>
              </a:p>
              <a:p>
                <a:pPr marL="0" indent="0">
                  <a:buNone/>
                </a:pPr>
                <a:endParaRPr lang="en-IN" dirty="0"/>
              </a:p>
              <a:p>
                <a:pPr marL="0" indent="0">
                  <a:buNone/>
                </a:pPr>
                <a:r>
                  <a:rPr lang="en-IN" dirty="0">
                    <a:latin typeface="Calibri Light" panose="020F0302020204030204" pitchFamily="34" charset="0"/>
                    <a:ea typeface="Calibri Light" panose="020F0302020204030204" pitchFamily="34" charset="0"/>
                    <a:cs typeface="Calibri Light" panose="020F0302020204030204" pitchFamily="34" charset="0"/>
                  </a:rPr>
                  <a:t>Let’s say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𝑖</m:t>
                        </m:r>
                      </m:e>
                      <m:sub>
                        <m:r>
                          <a:rPr lang="en-IN" b="0" i="1" smtClean="0">
                            <a:latin typeface="Cambria Math" panose="02040503050406030204" pitchFamily="18" charset="0"/>
                          </a:rPr>
                          <m:t>1</m:t>
                        </m:r>
                      </m:sub>
                    </m:sSub>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𝑖</m:t>
                        </m:r>
                      </m:e>
                      <m:sub>
                        <m:r>
                          <a:rPr lang="en-IN" b="0" i="1" smtClean="0">
                            <a:latin typeface="Cambria Math" panose="02040503050406030204" pitchFamily="18" charset="0"/>
                          </a:rPr>
                          <m:t>𝑘</m:t>
                        </m:r>
                      </m:sub>
                    </m:sSub>
                  </m:oMath>
                </a14:m>
                <a:r>
                  <a:rPr lang="en-IN" dirty="0">
                    <a:latin typeface="Calibri Light" panose="020F0302020204030204" pitchFamily="34" charset="0"/>
                    <a:ea typeface="Calibri Light" panose="020F0302020204030204" pitchFamily="34" charset="0"/>
                    <a:cs typeface="Calibri Light" panose="020F0302020204030204" pitchFamily="34" charset="0"/>
                  </a:rPr>
                  <a:t> are intermediate vertices in a shortest path with minimum edges from </a:t>
                </a:r>
                <a14:m>
                  <m:oMath xmlns:m="http://schemas.openxmlformats.org/officeDocument/2006/math">
                    <m:r>
                      <a:rPr lang="en-IN" b="0" i="1" smtClean="0">
                        <a:latin typeface="Cambria Math" panose="02040503050406030204" pitchFamily="18" charset="0"/>
                      </a:rPr>
                      <m:t>𝑢</m:t>
                    </m:r>
                  </m:oMath>
                </a14:m>
                <a:r>
                  <a:rPr lang="en-IN" dirty="0">
                    <a:latin typeface="Calibri Light" panose="020F0302020204030204" pitchFamily="34" charset="0"/>
                    <a:ea typeface="Calibri Light" panose="020F0302020204030204" pitchFamily="34" charset="0"/>
                    <a:cs typeface="Calibri Light" panose="020F0302020204030204" pitchFamily="34" charset="0"/>
                  </a:rPr>
                  <a:t> to </a:t>
                </a:r>
                <a14:m>
                  <m:oMath xmlns:m="http://schemas.openxmlformats.org/officeDocument/2006/math">
                    <m:r>
                      <a:rPr lang="en-IN" b="0" i="1" smtClean="0">
                        <a:latin typeface="Cambria Math" panose="02040503050406030204" pitchFamily="18" charset="0"/>
                      </a:rPr>
                      <m:t>𝑣</m:t>
                    </m:r>
                  </m:oMath>
                </a14:m>
                <a:r>
                  <a:rPr lang="en-IN" dirty="0">
                    <a:latin typeface="Calibri Light" panose="020F0302020204030204" pitchFamily="34" charset="0"/>
                    <a:ea typeface="Calibri Light" panose="020F0302020204030204" pitchFamily="34" charset="0"/>
                    <a:cs typeface="Calibri Light" panose="020F0302020204030204" pitchFamily="34" charset="0"/>
                  </a:rPr>
                  <a:t>. Because there are no negative cycles, the maximum length of the path is </a:t>
                </a:r>
                <a14:m>
                  <m:oMath xmlns:m="http://schemas.openxmlformats.org/officeDocument/2006/math">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𝑉</m:t>
                        </m:r>
                      </m:e>
                    </m:d>
                    <m:r>
                      <a:rPr lang="en-IN" b="0" i="1" smtClean="0">
                        <a:latin typeface="Cambria Math" panose="02040503050406030204" pitchFamily="18" charset="0"/>
                      </a:rPr>
                      <m:t>−1.</m:t>
                    </m:r>
                  </m:oMath>
                </a14:m>
                <a:r>
                  <a:rPr lang="en-IN" dirty="0">
                    <a:latin typeface="Calibri Light" panose="020F0302020204030204" pitchFamily="34" charset="0"/>
                    <a:ea typeface="Calibri Light" panose="020F0302020204030204" pitchFamily="34" charset="0"/>
                    <a:cs typeface="Calibri Light" panose="020F0302020204030204" pitchFamily="34" charset="0"/>
                  </a:rPr>
                  <a:t> The shortest distance to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𝑖</m:t>
                        </m:r>
                      </m:e>
                      <m:sub>
                        <m:r>
                          <a:rPr lang="en-IN" b="0" i="1" smtClean="0">
                            <a:latin typeface="Cambria Math" panose="02040503050406030204" pitchFamily="18" charset="0"/>
                          </a:rPr>
                          <m:t>𝑖</m:t>
                        </m:r>
                      </m:sub>
                    </m:sSub>
                  </m:oMath>
                </a14:m>
                <a:r>
                  <a:rPr lang="en-IN" dirty="0">
                    <a:latin typeface="Calibri Light" panose="020F0302020204030204" pitchFamily="34" charset="0"/>
                    <a:ea typeface="Calibri Light" panose="020F0302020204030204" pitchFamily="34" charset="0"/>
                    <a:cs typeface="Calibri Light" panose="020F0302020204030204" pitchFamily="34" charset="0"/>
                  </a:rPr>
                  <a:t> is known after the first iteration, The shortest distance to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𝑖</m:t>
                        </m:r>
                      </m:e>
                      <m:sub>
                        <m:r>
                          <a:rPr lang="en-IN" b="0" i="1" smtClean="0">
                            <a:latin typeface="Cambria Math" panose="02040503050406030204" pitchFamily="18" charset="0"/>
                          </a:rPr>
                          <m:t>2</m:t>
                        </m:r>
                      </m:sub>
                    </m:sSub>
                  </m:oMath>
                </a14:m>
                <a:r>
                  <a:rPr lang="en-IN" dirty="0">
                    <a:latin typeface="Calibri Light" panose="020F0302020204030204" pitchFamily="34" charset="0"/>
                    <a:ea typeface="Calibri Light" panose="020F0302020204030204" pitchFamily="34" charset="0"/>
                    <a:cs typeface="Calibri Light" panose="020F0302020204030204" pitchFamily="34" charset="0"/>
                  </a:rPr>
                  <a:t> is known after the second iteration, …, the shortest distance to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𝑖</m:t>
                        </m:r>
                      </m:e>
                      <m:sub>
                        <m:r>
                          <a:rPr lang="en-IN" b="0" i="1" smtClean="0">
                            <a:latin typeface="Cambria Math" panose="02040503050406030204" pitchFamily="18" charset="0"/>
                          </a:rPr>
                          <m:t>𝑘</m:t>
                        </m:r>
                      </m:sub>
                    </m:sSub>
                  </m:oMath>
                </a14:m>
                <a:r>
                  <a:rPr lang="en-IN" dirty="0">
                    <a:latin typeface="Calibri Light" panose="020F0302020204030204" pitchFamily="34" charset="0"/>
                    <a:ea typeface="Calibri Light" panose="020F0302020204030204" pitchFamily="34" charset="0"/>
                    <a:cs typeface="Calibri Light" panose="020F0302020204030204" pitchFamily="34" charset="0"/>
                  </a:rPr>
                  <a:t> is known after the kth iteration, and finally, the shortest distance to v is known after </a:t>
                </a:r>
                <a14:m>
                  <m:oMath xmlns:m="http://schemas.openxmlformats.org/officeDocument/2006/math">
                    <m:r>
                      <a:rPr lang="en-IN" b="0" i="1" smtClean="0">
                        <a:latin typeface="Cambria Math" panose="02040503050406030204" pitchFamily="18" charset="0"/>
                      </a:rPr>
                      <m:t>𝑘</m:t>
                    </m:r>
                    <m:r>
                      <a:rPr lang="en-IN" b="0" i="1" smtClean="0">
                        <a:latin typeface="Cambria Math" panose="02040503050406030204" pitchFamily="18" charset="0"/>
                      </a:rPr>
                      <m:t>+1</m:t>
                    </m:r>
                  </m:oMath>
                </a14:m>
                <a:r>
                  <a:rPr lang="en-IN" dirty="0">
                    <a:latin typeface="Calibri Light" panose="020F0302020204030204" pitchFamily="34" charset="0"/>
                    <a:ea typeface="Calibri Light" panose="020F0302020204030204" pitchFamily="34" charset="0"/>
                    <a:cs typeface="Calibri Light" panose="020F0302020204030204" pitchFamily="34" charset="0"/>
                  </a:rPr>
                  <a:t> iterations. Because </a:t>
                </a:r>
                <a14:m>
                  <m:oMath xmlns:m="http://schemas.openxmlformats.org/officeDocument/2006/math">
                    <m:r>
                      <a:rPr lang="en-IN" b="0" i="1" smtClean="0">
                        <a:latin typeface="Cambria Math" panose="02040503050406030204" pitchFamily="18" charset="0"/>
                      </a:rPr>
                      <m:t>𝑘</m:t>
                    </m:r>
                    <m:r>
                      <a:rPr lang="en-IN" b="0" i="1" smtClean="0">
                        <a:latin typeface="Cambria Math" panose="02040503050406030204" pitchFamily="18" charset="0"/>
                      </a:rPr>
                      <m:t>+1</m:t>
                    </m:r>
                    <m:r>
                      <a:rPr lang="en-IN" b="0" i="0" smtClean="0">
                        <a:latin typeface="Cambria Math" panose="02040503050406030204" pitchFamily="18" charset="0"/>
                      </a:rPr>
                      <m:t>≤</m:t>
                    </m:r>
                    <m:d>
                      <m:dPr>
                        <m:begChr m:val="|"/>
                        <m:endChr m:val="|"/>
                        <m:ctrlPr>
                          <a:rPr lang="en-IN" b="0" i="1" smtClean="0">
                            <a:latin typeface="Cambria Math" panose="02040503050406030204" pitchFamily="18" charset="0"/>
                          </a:rPr>
                        </m:ctrlPr>
                      </m:dPr>
                      <m:e>
                        <m:r>
                          <m:rPr>
                            <m:sty m:val="p"/>
                          </m:rPr>
                          <a:rPr lang="en-IN" b="0" i="0" smtClean="0">
                            <a:latin typeface="Cambria Math" panose="02040503050406030204" pitchFamily="18" charset="0"/>
                          </a:rPr>
                          <m:t>V</m:t>
                        </m:r>
                      </m:e>
                    </m:d>
                    <m:r>
                      <a:rPr lang="en-IN" b="0" i="0" smtClean="0">
                        <a:latin typeface="Cambria Math" panose="02040503050406030204" pitchFamily="18" charset="0"/>
                      </a:rPr>
                      <m:t>−1</m:t>
                    </m:r>
                  </m:oMath>
                </a14:m>
                <a:r>
                  <a:rPr lang="en-IN" dirty="0">
                    <a:latin typeface="Calibri Light" panose="020F0302020204030204" pitchFamily="34" charset="0"/>
                    <a:ea typeface="Calibri Light" panose="020F0302020204030204" pitchFamily="34" charset="0"/>
                    <a:cs typeface="Calibri Light" panose="020F0302020204030204" pitchFamily="34" charset="0"/>
                  </a:rPr>
                  <a:t>, we will get the shortest path after at most </a:t>
                </a:r>
                <a14:m>
                  <m:oMath xmlns:m="http://schemas.openxmlformats.org/officeDocument/2006/math">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𝑉</m:t>
                        </m:r>
                      </m:e>
                    </m:d>
                    <m:r>
                      <a:rPr lang="en-IN" b="0" i="1" smtClean="0">
                        <a:latin typeface="Cambria Math" panose="02040503050406030204" pitchFamily="18" charset="0"/>
                      </a:rPr>
                      <m:t>−1</m:t>
                    </m:r>
                  </m:oMath>
                </a14:m>
                <a:r>
                  <a:rPr lang="en-IN" dirty="0">
                    <a:latin typeface="Calibri Light" panose="020F0302020204030204" pitchFamily="34" charset="0"/>
                    <a:ea typeface="Calibri Light" panose="020F0302020204030204" pitchFamily="34" charset="0"/>
                    <a:cs typeface="Calibri Light" panose="020F0302020204030204" pitchFamily="34" charset="0"/>
                  </a:rPr>
                  <a:t> iterations of all edges.</a:t>
                </a:r>
              </a:p>
            </p:txBody>
          </p:sp>
        </mc:Choice>
        <mc:Fallback xmlns="">
          <p:sp>
            <p:nvSpPr>
              <p:cNvPr id="3" name="Content Placeholder 2">
                <a:extLst>
                  <a:ext uri="{FF2B5EF4-FFF2-40B4-BE49-F238E27FC236}">
                    <a16:creationId xmlns:a16="http://schemas.microsoft.com/office/drawing/2014/main" id="{C6A4FBB9-95F3-9286-22D0-7A4BCF8D7032}"/>
                  </a:ext>
                </a:extLst>
              </p:cNvPr>
              <p:cNvSpPr>
                <a:spLocks noGrp="1" noRot="1" noChangeAspect="1" noMove="1" noResize="1" noEditPoints="1" noAdjustHandles="1" noChangeArrowheads="1" noChangeShapeType="1" noTextEdit="1"/>
              </p:cNvSpPr>
              <p:nvPr>
                <p:ph idx="1"/>
              </p:nvPr>
            </p:nvSpPr>
            <p:spPr>
              <a:blipFill>
                <a:blip r:embed="rId2"/>
                <a:stretch>
                  <a:fillRect l="-1217" r="-1333" b="-1401"/>
                </a:stretch>
              </a:blipFill>
            </p:spPr>
            <p:txBody>
              <a:bodyPr/>
              <a:lstStyle/>
              <a:p>
                <a:r>
                  <a:rPr lang="en-IN">
                    <a:noFill/>
                  </a:rPr>
                  <a:t> </a:t>
                </a:r>
              </a:p>
            </p:txBody>
          </p:sp>
        </mc:Fallback>
      </mc:AlternateContent>
      <p:sp>
        <p:nvSpPr>
          <p:cNvPr id="6" name="Oval 5">
            <a:extLst>
              <a:ext uri="{FF2B5EF4-FFF2-40B4-BE49-F238E27FC236}">
                <a16:creationId xmlns:a16="http://schemas.microsoft.com/office/drawing/2014/main" id="{244F73D3-C49C-AD10-A6CD-8A997F7D32BD}"/>
              </a:ext>
            </a:extLst>
          </p:cNvPr>
          <p:cNvSpPr/>
          <p:nvPr/>
        </p:nvSpPr>
        <p:spPr>
          <a:xfrm>
            <a:off x="1661652" y="1986115"/>
            <a:ext cx="658761" cy="58010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0</a:t>
            </a:r>
          </a:p>
        </p:txBody>
      </p:sp>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EDE8F80D-231F-5F18-7305-51D52D89C93C}"/>
                  </a:ext>
                </a:extLst>
              </p:cNvPr>
              <p:cNvSpPr/>
              <p:nvPr/>
            </p:nvSpPr>
            <p:spPr>
              <a:xfrm>
                <a:off x="3141408" y="1961536"/>
                <a:ext cx="658761" cy="58010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sz="2400" b="1" i="1" smtClean="0">
                          <a:solidFill>
                            <a:schemeClr val="tx1"/>
                          </a:solidFill>
                          <a:latin typeface="Cambria Math" panose="02040503050406030204" pitchFamily="18" charset="0"/>
                        </a:rPr>
                        <m:t>∞</m:t>
                      </m:r>
                    </m:oMath>
                  </m:oMathPara>
                </a14:m>
                <a:endParaRPr lang="en-IN" sz="2400" b="1" dirty="0">
                  <a:solidFill>
                    <a:schemeClr val="tx1"/>
                  </a:solidFill>
                </a:endParaRPr>
              </a:p>
            </p:txBody>
          </p:sp>
        </mc:Choice>
        <mc:Fallback xmlns="">
          <p:sp>
            <p:nvSpPr>
              <p:cNvPr id="7" name="Oval 6">
                <a:extLst>
                  <a:ext uri="{FF2B5EF4-FFF2-40B4-BE49-F238E27FC236}">
                    <a16:creationId xmlns:a16="http://schemas.microsoft.com/office/drawing/2014/main" id="{EDE8F80D-231F-5F18-7305-51D52D89C93C}"/>
                  </a:ext>
                </a:extLst>
              </p:cNvPr>
              <p:cNvSpPr>
                <a:spLocks noRot="1" noChangeAspect="1" noMove="1" noResize="1" noEditPoints="1" noAdjustHandles="1" noChangeArrowheads="1" noChangeShapeType="1" noTextEdit="1"/>
              </p:cNvSpPr>
              <p:nvPr/>
            </p:nvSpPr>
            <p:spPr>
              <a:xfrm>
                <a:off x="3141408" y="1961536"/>
                <a:ext cx="658761" cy="580103"/>
              </a:xfrm>
              <a:prstGeom prst="ellipse">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7745A442-87D5-2EF4-B38A-39E2052D6788}"/>
                  </a:ext>
                </a:extLst>
              </p:cNvPr>
              <p:cNvSpPr/>
              <p:nvPr/>
            </p:nvSpPr>
            <p:spPr>
              <a:xfrm>
                <a:off x="4630996" y="1956619"/>
                <a:ext cx="658761" cy="58010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sz="2400" b="1" i="1" smtClean="0">
                          <a:solidFill>
                            <a:schemeClr val="tx1"/>
                          </a:solidFill>
                          <a:latin typeface="Cambria Math" panose="02040503050406030204" pitchFamily="18" charset="0"/>
                        </a:rPr>
                        <m:t>∞</m:t>
                      </m:r>
                    </m:oMath>
                  </m:oMathPara>
                </a14:m>
                <a:endParaRPr lang="en-IN" sz="2400" b="1" dirty="0">
                  <a:solidFill>
                    <a:schemeClr val="tx1"/>
                  </a:solidFill>
                </a:endParaRPr>
              </a:p>
            </p:txBody>
          </p:sp>
        </mc:Choice>
        <mc:Fallback xmlns="">
          <p:sp>
            <p:nvSpPr>
              <p:cNvPr id="8" name="Oval 7">
                <a:extLst>
                  <a:ext uri="{FF2B5EF4-FFF2-40B4-BE49-F238E27FC236}">
                    <a16:creationId xmlns:a16="http://schemas.microsoft.com/office/drawing/2014/main" id="{7745A442-87D5-2EF4-B38A-39E2052D6788}"/>
                  </a:ext>
                </a:extLst>
              </p:cNvPr>
              <p:cNvSpPr>
                <a:spLocks noRot="1" noChangeAspect="1" noMove="1" noResize="1" noEditPoints="1" noAdjustHandles="1" noChangeArrowheads="1" noChangeShapeType="1" noTextEdit="1"/>
              </p:cNvSpPr>
              <p:nvPr/>
            </p:nvSpPr>
            <p:spPr>
              <a:xfrm>
                <a:off x="4630996" y="1956619"/>
                <a:ext cx="658761" cy="580103"/>
              </a:xfrm>
              <a:prstGeom prst="ellipse">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FF42400A-B7B0-C2E6-9287-4CFB5CEAFB6C}"/>
                  </a:ext>
                </a:extLst>
              </p:cNvPr>
              <p:cNvSpPr/>
              <p:nvPr/>
            </p:nvSpPr>
            <p:spPr>
              <a:xfrm>
                <a:off x="6218907" y="1951702"/>
                <a:ext cx="658761" cy="58010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sz="2400" b="1" i="1" smtClean="0">
                          <a:solidFill>
                            <a:schemeClr val="tx1"/>
                          </a:solidFill>
                          <a:latin typeface="Cambria Math" panose="02040503050406030204" pitchFamily="18" charset="0"/>
                        </a:rPr>
                        <m:t>∞</m:t>
                      </m:r>
                    </m:oMath>
                  </m:oMathPara>
                </a14:m>
                <a:endParaRPr lang="en-IN" sz="2400" b="1" dirty="0">
                  <a:solidFill>
                    <a:schemeClr val="tx1"/>
                  </a:solidFill>
                </a:endParaRPr>
              </a:p>
            </p:txBody>
          </p:sp>
        </mc:Choice>
        <mc:Fallback xmlns="">
          <p:sp>
            <p:nvSpPr>
              <p:cNvPr id="9" name="Oval 8">
                <a:extLst>
                  <a:ext uri="{FF2B5EF4-FFF2-40B4-BE49-F238E27FC236}">
                    <a16:creationId xmlns:a16="http://schemas.microsoft.com/office/drawing/2014/main" id="{FF42400A-B7B0-C2E6-9287-4CFB5CEAFB6C}"/>
                  </a:ext>
                </a:extLst>
              </p:cNvPr>
              <p:cNvSpPr>
                <a:spLocks noRot="1" noChangeAspect="1" noMove="1" noResize="1" noEditPoints="1" noAdjustHandles="1" noChangeArrowheads="1" noChangeShapeType="1" noTextEdit="1"/>
              </p:cNvSpPr>
              <p:nvPr/>
            </p:nvSpPr>
            <p:spPr>
              <a:xfrm>
                <a:off x="6218907" y="1951702"/>
                <a:ext cx="658761" cy="580103"/>
              </a:xfrm>
              <a:prstGeom prst="ellipse">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6B370C96-EBA4-2699-43CE-31F7094F3084}"/>
                  </a:ext>
                </a:extLst>
              </p:cNvPr>
              <p:cNvSpPr/>
              <p:nvPr/>
            </p:nvSpPr>
            <p:spPr>
              <a:xfrm>
                <a:off x="7806818" y="1946785"/>
                <a:ext cx="658761" cy="58010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sz="2400" b="1" i="1" smtClean="0">
                          <a:solidFill>
                            <a:schemeClr val="tx1"/>
                          </a:solidFill>
                          <a:latin typeface="Cambria Math" panose="02040503050406030204" pitchFamily="18" charset="0"/>
                        </a:rPr>
                        <m:t>∞</m:t>
                      </m:r>
                    </m:oMath>
                  </m:oMathPara>
                </a14:m>
                <a:endParaRPr lang="en-IN" sz="2400" b="1" dirty="0">
                  <a:solidFill>
                    <a:schemeClr val="tx1"/>
                  </a:solidFill>
                </a:endParaRPr>
              </a:p>
            </p:txBody>
          </p:sp>
        </mc:Choice>
        <mc:Fallback xmlns="">
          <p:sp>
            <p:nvSpPr>
              <p:cNvPr id="10" name="Oval 9">
                <a:extLst>
                  <a:ext uri="{FF2B5EF4-FFF2-40B4-BE49-F238E27FC236}">
                    <a16:creationId xmlns:a16="http://schemas.microsoft.com/office/drawing/2014/main" id="{6B370C96-EBA4-2699-43CE-31F7094F3084}"/>
                  </a:ext>
                </a:extLst>
              </p:cNvPr>
              <p:cNvSpPr>
                <a:spLocks noRot="1" noChangeAspect="1" noMove="1" noResize="1" noEditPoints="1" noAdjustHandles="1" noChangeArrowheads="1" noChangeShapeType="1" noTextEdit="1"/>
              </p:cNvSpPr>
              <p:nvPr/>
            </p:nvSpPr>
            <p:spPr>
              <a:xfrm>
                <a:off x="7806818" y="1946785"/>
                <a:ext cx="658761" cy="580103"/>
              </a:xfrm>
              <a:prstGeom prst="ellipse">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82615951-7854-966C-7A12-A8069CEB9EEC}"/>
                  </a:ext>
                </a:extLst>
              </p:cNvPr>
              <p:cNvSpPr/>
              <p:nvPr/>
            </p:nvSpPr>
            <p:spPr>
              <a:xfrm>
                <a:off x="9493052" y="1941868"/>
                <a:ext cx="658761" cy="58010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sz="2400" b="1" i="1" smtClean="0">
                          <a:solidFill>
                            <a:schemeClr val="tx1"/>
                          </a:solidFill>
                          <a:latin typeface="Cambria Math" panose="02040503050406030204" pitchFamily="18" charset="0"/>
                        </a:rPr>
                        <m:t>∞</m:t>
                      </m:r>
                    </m:oMath>
                  </m:oMathPara>
                </a14:m>
                <a:endParaRPr lang="en-IN" sz="2400" b="1" dirty="0">
                  <a:solidFill>
                    <a:schemeClr val="tx1"/>
                  </a:solidFill>
                </a:endParaRPr>
              </a:p>
            </p:txBody>
          </p:sp>
        </mc:Choice>
        <mc:Fallback xmlns="">
          <p:sp>
            <p:nvSpPr>
              <p:cNvPr id="11" name="Oval 10">
                <a:extLst>
                  <a:ext uri="{FF2B5EF4-FFF2-40B4-BE49-F238E27FC236}">
                    <a16:creationId xmlns:a16="http://schemas.microsoft.com/office/drawing/2014/main" id="{82615951-7854-966C-7A12-A8069CEB9EEC}"/>
                  </a:ext>
                </a:extLst>
              </p:cNvPr>
              <p:cNvSpPr>
                <a:spLocks noRot="1" noChangeAspect="1" noMove="1" noResize="1" noEditPoints="1" noAdjustHandles="1" noChangeArrowheads="1" noChangeShapeType="1" noTextEdit="1"/>
              </p:cNvSpPr>
              <p:nvPr/>
            </p:nvSpPr>
            <p:spPr>
              <a:xfrm>
                <a:off x="9493052" y="1941868"/>
                <a:ext cx="658761" cy="580103"/>
              </a:xfrm>
              <a:prstGeom prst="ellipse">
                <a:avLst/>
              </a:prstGeom>
              <a:blipFill>
                <a:blip r:embed="rId7"/>
                <a:stretch>
                  <a:fillRect/>
                </a:stretch>
              </a:blipFill>
            </p:spPr>
            <p:txBody>
              <a:bodyPr/>
              <a:lstStyle/>
              <a:p>
                <a:r>
                  <a:rPr lang="en-IN">
                    <a:noFill/>
                  </a:rPr>
                  <a:t> </a:t>
                </a:r>
              </a:p>
            </p:txBody>
          </p:sp>
        </mc:Fallback>
      </mc:AlternateContent>
      <p:cxnSp>
        <p:nvCxnSpPr>
          <p:cNvPr id="13" name="Connector: Curved 12">
            <a:extLst>
              <a:ext uri="{FF2B5EF4-FFF2-40B4-BE49-F238E27FC236}">
                <a16:creationId xmlns:a16="http://schemas.microsoft.com/office/drawing/2014/main" id="{52A2F647-AFA4-10E8-7D36-A2795739CFAE}"/>
              </a:ext>
            </a:extLst>
          </p:cNvPr>
          <p:cNvCxnSpPr>
            <a:stCxn id="6" idx="6"/>
            <a:endCxn id="7" idx="2"/>
          </p:cNvCxnSpPr>
          <p:nvPr/>
        </p:nvCxnSpPr>
        <p:spPr>
          <a:xfrm flipV="1">
            <a:off x="2320413" y="2251588"/>
            <a:ext cx="820995" cy="2457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or: Curved 14">
            <a:extLst>
              <a:ext uri="{FF2B5EF4-FFF2-40B4-BE49-F238E27FC236}">
                <a16:creationId xmlns:a16="http://schemas.microsoft.com/office/drawing/2014/main" id="{C4AC0BC5-17B0-BC39-ED51-8C34CB0FE239}"/>
              </a:ext>
            </a:extLst>
          </p:cNvPr>
          <p:cNvCxnSpPr>
            <a:stCxn id="7" idx="6"/>
            <a:endCxn id="8" idx="2"/>
          </p:cNvCxnSpPr>
          <p:nvPr/>
        </p:nvCxnSpPr>
        <p:spPr>
          <a:xfrm flipV="1">
            <a:off x="3800169" y="2246671"/>
            <a:ext cx="830827" cy="491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Curved 16">
            <a:extLst>
              <a:ext uri="{FF2B5EF4-FFF2-40B4-BE49-F238E27FC236}">
                <a16:creationId xmlns:a16="http://schemas.microsoft.com/office/drawing/2014/main" id="{9C041523-B4BB-E812-195C-2924791C382B}"/>
              </a:ext>
            </a:extLst>
          </p:cNvPr>
          <p:cNvCxnSpPr>
            <a:stCxn id="8" idx="6"/>
            <a:endCxn id="9" idx="2"/>
          </p:cNvCxnSpPr>
          <p:nvPr/>
        </p:nvCxnSpPr>
        <p:spPr>
          <a:xfrm flipV="1">
            <a:off x="5289757" y="2241754"/>
            <a:ext cx="929150" cy="491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or: Curved 18">
            <a:extLst>
              <a:ext uri="{FF2B5EF4-FFF2-40B4-BE49-F238E27FC236}">
                <a16:creationId xmlns:a16="http://schemas.microsoft.com/office/drawing/2014/main" id="{EEABA8F1-C27C-06B7-60D5-1260737F9B3A}"/>
              </a:ext>
            </a:extLst>
          </p:cNvPr>
          <p:cNvCxnSpPr>
            <a:stCxn id="9" idx="6"/>
            <a:endCxn id="10" idx="2"/>
          </p:cNvCxnSpPr>
          <p:nvPr/>
        </p:nvCxnSpPr>
        <p:spPr>
          <a:xfrm flipV="1">
            <a:off x="6877668" y="2236837"/>
            <a:ext cx="929150" cy="491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Curved 20">
            <a:extLst>
              <a:ext uri="{FF2B5EF4-FFF2-40B4-BE49-F238E27FC236}">
                <a16:creationId xmlns:a16="http://schemas.microsoft.com/office/drawing/2014/main" id="{F0490BF8-9844-A476-BEF1-524AABCA526C}"/>
              </a:ext>
            </a:extLst>
          </p:cNvPr>
          <p:cNvCxnSpPr>
            <a:stCxn id="10" idx="6"/>
            <a:endCxn id="11" idx="2"/>
          </p:cNvCxnSpPr>
          <p:nvPr/>
        </p:nvCxnSpPr>
        <p:spPr>
          <a:xfrm flipV="1">
            <a:off x="8465579" y="2231920"/>
            <a:ext cx="1027473" cy="491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EBC40052-5A91-61AC-5ED4-9D5BAB40CD53}"/>
              </a:ext>
            </a:extLst>
          </p:cNvPr>
          <p:cNvSpPr txBox="1"/>
          <p:nvPr/>
        </p:nvSpPr>
        <p:spPr>
          <a:xfrm>
            <a:off x="1779640" y="2595715"/>
            <a:ext cx="658761" cy="369332"/>
          </a:xfrm>
          <a:prstGeom prst="rect">
            <a:avLst/>
          </a:prstGeom>
          <a:noFill/>
        </p:spPr>
        <p:txBody>
          <a:bodyPr wrap="square" rtlCol="0">
            <a:spAutoFit/>
          </a:bodyPr>
          <a:lstStyle/>
          <a:p>
            <a:r>
              <a:rPr lang="en-IN" dirty="0"/>
              <a:t>u</a:t>
            </a:r>
          </a:p>
        </p:txBody>
      </p:sp>
      <p:sp>
        <p:nvSpPr>
          <p:cNvPr id="23" name="TextBox 22">
            <a:extLst>
              <a:ext uri="{FF2B5EF4-FFF2-40B4-BE49-F238E27FC236}">
                <a16:creationId xmlns:a16="http://schemas.microsoft.com/office/drawing/2014/main" id="{31EE0B06-96E5-6D1D-7938-5541345D14CF}"/>
              </a:ext>
            </a:extLst>
          </p:cNvPr>
          <p:cNvSpPr txBox="1"/>
          <p:nvPr/>
        </p:nvSpPr>
        <p:spPr>
          <a:xfrm>
            <a:off x="9670055" y="2521972"/>
            <a:ext cx="658761" cy="369332"/>
          </a:xfrm>
          <a:prstGeom prst="rect">
            <a:avLst/>
          </a:prstGeom>
          <a:noFill/>
        </p:spPr>
        <p:txBody>
          <a:bodyPr wrap="square" rtlCol="0">
            <a:spAutoFit/>
          </a:bodyPr>
          <a:lstStyle/>
          <a:p>
            <a:r>
              <a:rPr lang="en-IN" dirty="0"/>
              <a:t>v</a:t>
            </a:r>
          </a:p>
        </p:txBody>
      </p:sp>
      <p:sp>
        <p:nvSpPr>
          <p:cNvPr id="24" name="TextBox 23">
            <a:extLst>
              <a:ext uri="{FF2B5EF4-FFF2-40B4-BE49-F238E27FC236}">
                <a16:creationId xmlns:a16="http://schemas.microsoft.com/office/drawing/2014/main" id="{FA31C25B-30FC-E981-5A7A-EF2472F80162}"/>
              </a:ext>
            </a:extLst>
          </p:cNvPr>
          <p:cNvSpPr txBox="1"/>
          <p:nvPr/>
        </p:nvSpPr>
        <p:spPr>
          <a:xfrm>
            <a:off x="3283979" y="2526889"/>
            <a:ext cx="658761" cy="369332"/>
          </a:xfrm>
          <a:prstGeom prst="rect">
            <a:avLst/>
          </a:prstGeom>
          <a:noFill/>
        </p:spPr>
        <p:txBody>
          <a:bodyPr wrap="square" rtlCol="0">
            <a:spAutoFit/>
          </a:bodyPr>
          <a:lstStyle/>
          <a:p>
            <a:r>
              <a:rPr lang="en-IN" dirty="0"/>
              <a:t>i</a:t>
            </a:r>
            <a:r>
              <a:rPr lang="en-IN" baseline="-25000" dirty="0"/>
              <a:t>1</a:t>
            </a:r>
            <a:endParaRPr lang="en-IN" dirty="0"/>
          </a:p>
        </p:txBody>
      </p:sp>
      <p:sp>
        <p:nvSpPr>
          <p:cNvPr id="25" name="TextBox 24">
            <a:extLst>
              <a:ext uri="{FF2B5EF4-FFF2-40B4-BE49-F238E27FC236}">
                <a16:creationId xmlns:a16="http://schemas.microsoft.com/office/drawing/2014/main" id="{73A7E53B-40C0-4B50-56EF-2CD7AB18D1DF}"/>
              </a:ext>
            </a:extLst>
          </p:cNvPr>
          <p:cNvSpPr txBox="1"/>
          <p:nvPr/>
        </p:nvSpPr>
        <p:spPr>
          <a:xfrm>
            <a:off x="4812897" y="2521972"/>
            <a:ext cx="658761" cy="369332"/>
          </a:xfrm>
          <a:prstGeom prst="rect">
            <a:avLst/>
          </a:prstGeom>
          <a:noFill/>
        </p:spPr>
        <p:txBody>
          <a:bodyPr wrap="square" rtlCol="0">
            <a:spAutoFit/>
          </a:bodyPr>
          <a:lstStyle/>
          <a:p>
            <a:r>
              <a:rPr lang="en-IN" dirty="0"/>
              <a:t>i</a:t>
            </a:r>
            <a:r>
              <a:rPr lang="en-IN" baseline="-25000" dirty="0"/>
              <a:t>2</a:t>
            </a:r>
            <a:endParaRPr lang="en-IN" dirty="0"/>
          </a:p>
        </p:txBody>
      </p:sp>
      <p:sp>
        <p:nvSpPr>
          <p:cNvPr id="26" name="TextBox 25">
            <a:extLst>
              <a:ext uri="{FF2B5EF4-FFF2-40B4-BE49-F238E27FC236}">
                <a16:creationId xmlns:a16="http://schemas.microsoft.com/office/drawing/2014/main" id="{5479223A-2635-E389-E342-D6ACB8065FFE}"/>
              </a:ext>
            </a:extLst>
          </p:cNvPr>
          <p:cNvSpPr txBox="1"/>
          <p:nvPr/>
        </p:nvSpPr>
        <p:spPr>
          <a:xfrm>
            <a:off x="6381143" y="2546552"/>
            <a:ext cx="658761" cy="369332"/>
          </a:xfrm>
          <a:prstGeom prst="rect">
            <a:avLst/>
          </a:prstGeom>
          <a:noFill/>
        </p:spPr>
        <p:txBody>
          <a:bodyPr wrap="square" rtlCol="0">
            <a:spAutoFit/>
          </a:bodyPr>
          <a:lstStyle/>
          <a:p>
            <a:r>
              <a:rPr lang="en-IN" dirty="0"/>
              <a:t>…</a:t>
            </a:r>
          </a:p>
        </p:txBody>
      </p:sp>
      <p:sp>
        <p:nvSpPr>
          <p:cNvPr id="27" name="TextBox 26">
            <a:extLst>
              <a:ext uri="{FF2B5EF4-FFF2-40B4-BE49-F238E27FC236}">
                <a16:creationId xmlns:a16="http://schemas.microsoft.com/office/drawing/2014/main" id="{0DFEB90E-273F-EB87-216C-26E041C3EB17}"/>
              </a:ext>
            </a:extLst>
          </p:cNvPr>
          <p:cNvSpPr txBox="1"/>
          <p:nvPr/>
        </p:nvSpPr>
        <p:spPr>
          <a:xfrm>
            <a:off x="7969054" y="2512138"/>
            <a:ext cx="658761" cy="369332"/>
          </a:xfrm>
          <a:prstGeom prst="rect">
            <a:avLst/>
          </a:prstGeom>
          <a:noFill/>
        </p:spPr>
        <p:txBody>
          <a:bodyPr wrap="square" rtlCol="0">
            <a:spAutoFit/>
          </a:bodyPr>
          <a:lstStyle/>
          <a:p>
            <a:r>
              <a:rPr lang="en-IN" dirty="0" err="1"/>
              <a:t>i</a:t>
            </a:r>
            <a:r>
              <a:rPr lang="en-IN" baseline="-25000" dirty="0" err="1"/>
              <a:t>k</a:t>
            </a:r>
            <a:endParaRPr lang="en-IN" dirty="0"/>
          </a:p>
        </p:txBody>
      </p:sp>
    </p:spTree>
    <p:extLst>
      <p:ext uri="{BB962C8B-B14F-4D97-AF65-F5344CB8AC3E}">
        <p14:creationId xmlns:p14="http://schemas.microsoft.com/office/powerpoint/2010/main" val="11316551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A8E19-378E-35A4-2FE0-C64D7FB4AB34}"/>
              </a:ext>
            </a:extLst>
          </p:cNvPr>
          <p:cNvSpPr>
            <a:spLocks noGrp="1"/>
          </p:cNvSpPr>
          <p:nvPr>
            <p:ph type="title"/>
          </p:nvPr>
        </p:nvSpPr>
        <p:spPr/>
        <p:txBody>
          <a:bodyPr/>
          <a:lstStyle/>
          <a:p>
            <a:r>
              <a:rPr lang="en-IN" dirty="0"/>
              <a:t>Decision procedure for difference logic</a:t>
            </a:r>
          </a:p>
        </p:txBody>
      </p:sp>
      <p:sp>
        <p:nvSpPr>
          <p:cNvPr id="3" name="Content Placeholder 2">
            <a:extLst>
              <a:ext uri="{FF2B5EF4-FFF2-40B4-BE49-F238E27FC236}">
                <a16:creationId xmlns:a16="http://schemas.microsoft.com/office/drawing/2014/main" id="{F84558AD-3B69-F14F-4ADF-BB6E9D7F4859}"/>
              </a:ext>
            </a:extLst>
          </p:cNvPr>
          <p:cNvSpPr>
            <a:spLocks noGrp="1"/>
          </p:cNvSpPr>
          <p:nvPr>
            <p:ph idx="1"/>
          </p:nvPr>
        </p:nvSpPr>
        <p:spPr/>
        <p:txBody>
          <a:bodyPr>
            <a:normAutofit/>
          </a:bodyPr>
          <a:lstStyle/>
          <a:p>
            <a:r>
              <a:rPr lang="en-IN" dirty="0"/>
              <a:t>Notice that the Bellman-Ford works with a single source</a:t>
            </a:r>
          </a:p>
          <a:p>
            <a:endParaRPr lang="en-IN" dirty="0"/>
          </a:p>
          <a:p>
            <a:r>
              <a:rPr lang="en-IN" dirty="0"/>
              <a:t>If we run Bellman-Ford on a random vertex in the inequality graph, we will not be able to detect negative cycles that are not reachable from the vertex</a:t>
            </a:r>
          </a:p>
        </p:txBody>
      </p:sp>
    </p:spTree>
    <p:extLst>
      <p:ext uri="{BB962C8B-B14F-4D97-AF65-F5344CB8AC3E}">
        <p14:creationId xmlns:p14="http://schemas.microsoft.com/office/powerpoint/2010/main" val="3924197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DBD51-994A-7B9B-0DED-008F1821F9CE}"/>
              </a:ext>
            </a:extLst>
          </p:cNvPr>
          <p:cNvSpPr>
            <a:spLocks noGrp="1"/>
          </p:cNvSpPr>
          <p:nvPr>
            <p:ph type="title"/>
          </p:nvPr>
        </p:nvSpPr>
        <p:spPr/>
        <p:txBody>
          <a:bodyPr/>
          <a:lstStyle/>
          <a:p>
            <a:r>
              <a:rPr lang="en-IN" dirty="0"/>
              <a:t>The Omega Test</a:t>
            </a:r>
          </a:p>
        </p:txBody>
      </p:sp>
      <p:sp>
        <p:nvSpPr>
          <p:cNvPr id="3" name="Content Placeholder 2">
            <a:extLst>
              <a:ext uri="{FF2B5EF4-FFF2-40B4-BE49-F238E27FC236}">
                <a16:creationId xmlns:a16="http://schemas.microsoft.com/office/drawing/2014/main" id="{7484F7EB-8B99-D940-D1CF-34242C1EBBED}"/>
              </a:ext>
            </a:extLst>
          </p:cNvPr>
          <p:cNvSpPr>
            <a:spLocks noGrp="1"/>
          </p:cNvSpPr>
          <p:nvPr>
            <p:ph idx="1"/>
          </p:nvPr>
        </p:nvSpPr>
        <p:spPr/>
        <p:txBody>
          <a:bodyPr/>
          <a:lstStyle/>
          <a:p>
            <a:r>
              <a:rPr lang="en-IN" dirty="0"/>
              <a:t>The Omega test is used to check the satisfiability of conjunction of linear constraints over integer variables</a:t>
            </a:r>
          </a:p>
        </p:txBody>
      </p:sp>
    </p:spTree>
    <p:extLst>
      <p:ext uri="{BB962C8B-B14F-4D97-AF65-F5344CB8AC3E}">
        <p14:creationId xmlns:p14="http://schemas.microsoft.com/office/powerpoint/2010/main" val="36672891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A8E19-378E-35A4-2FE0-C64D7FB4AB34}"/>
              </a:ext>
            </a:extLst>
          </p:cNvPr>
          <p:cNvSpPr>
            <a:spLocks noGrp="1"/>
          </p:cNvSpPr>
          <p:nvPr>
            <p:ph type="title"/>
          </p:nvPr>
        </p:nvSpPr>
        <p:spPr/>
        <p:txBody>
          <a:bodyPr/>
          <a:lstStyle/>
          <a:p>
            <a:r>
              <a:rPr lang="en-IN" dirty="0"/>
              <a:t>Decision procedure for difference logic</a:t>
            </a:r>
          </a:p>
        </p:txBody>
      </p:sp>
      <p:sp>
        <p:nvSpPr>
          <p:cNvPr id="3" name="Content Placeholder 2">
            <a:extLst>
              <a:ext uri="{FF2B5EF4-FFF2-40B4-BE49-F238E27FC236}">
                <a16:creationId xmlns:a16="http://schemas.microsoft.com/office/drawing/2014/main" id="{F84558AD-3B69-F14F-4ADF-BB6E9D7F4859}"/>
              </a:ext>
            </a:extLst>
          </p:cNvPr>
          <p:cNvSpPr>
            <a:spLocks noGrp="1"/>
          </p:cNvSpPr>
          <p:nvPr>
            <p:ph idx="1"/>
          </p:nvPr>
        </p:nvSpPr>
        <p:spPr/>
        <p:txBody>
          <a:bodyPr>
            <a:normAutofit lnSpcReduction="10000"/>
          </a:bodyPr>
          <a:lstStyle/>
          <a:p>
            <a:r>
              <a:rPr lang="en-IN" dirty="0"/>
              <a:t>Notice that the Bellman-Ford works with a single source</a:t>
            </a:r>
          </a:p>
          <a:p>
            <a:endParaRPr lang="en-IN" dirty="0"/>
          </a:p>
          <a:p>
            <a:r>
              <a:rPr lang="en-IN" dirty="0"/>
              <a:t>If we run Bellman-Ford on a random vertex in the inequality graph, we will not be able to detect negative cycles that are not reachable from the vertex</a:t>
            </a:r>
          </a:p>
          <a:p>
            <a:endParaRPr lang="en-IN" dirty="0"/>
          </a:p>
          <a:p>
            <a:r>
              <a:rPr lang="en-IN" dirty="0"/>
              <a:t>To detect the presence of a negative cycle, we can add a new vertex and introduce an edge of weight zero from the new vertex to each other vertex in the inequality graph before running the Bellman-Ford on the new vertex</a:t>
            </a:r>
          </a:p>
        </p:txBody>
      </p:sp>
    </p:spTree>
    <p:extLst>
      <p:ext uri="{BB962C8B-B14F-4D97-AF65-F5344CB8AC3E}">
        <p14:creationId xmlns:p14="http://schemas.microsoft.com/office/powerpoint/2010/main" val="4124136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F51FB-9AAC-2E85-6060-81B12CBC20AD}"/>
              </a:ext>
            </a:extLst>
          </p:cNvPr>
          <p:cNvSpPr>
            <a:spLocks noGrp="1"/>
          </p:cNvSpPr>
          <p:nvPr>
            <p:ph type="title"/>
          </p:nvPr>
        </p:nvSpPr>
        <p:spPr/>
        <p:txBody>
          <a:bodyPr/>
          <a:lstStyle/>
          <a:p>
            <a:r>
              <a:rPr lang="en-IN" dirty="0"/>
              <a:t>Omega Test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2583C56-A216-4B44-2E98-F9D631814D82}"/>
                  </a:ext>
                </a:extLst>
              </p:cNvPr>
              <p:cNvSpPr>
                <a:spLocks noGrp="1"/>
              </p:cNvSpPr>
              <p:nvPr>
                <p:ph idx="1"/>
              </p:nvPr>
            </p:nvSpPr>
            <p:spPr>
              <a:xfrm>
                <a:off x="5518370" y="235974"/>
                <a:ext cx="6526161" cy="6449961"/>
              </a:xfrm>
            </p:spPr>
            <p:txBody>
              <a:bodyPr>
                <a:normAutofit/>
              </a:bodyPr>
              <a:lstStyle/>
              <a:p>
                <a:pPr marL="0" indent="0">
                  <a:lnSpc>
                    <a:spcPct val="120000"/>
                  </a:lnSpc>
                  <a:spcBef>
                    <a:spcPts val="0"/>
                  </a:spcBef>
                  <a:buNone/>
                </a:pPr>
                <a:r>
                  <a:rPr lang="en-IN" sz="1800" dirty="0">
                    <a:solidFill>
                      <a:schemeClr val="accent1"/>
                    </a:solidFill>
                  </a:rPr>
                  <a:t>Algorithm: </a:t>
                </a:r>
                <a:r>
                  <a:rPr lang="en-IN" sz="1800" dirty="0" err="1">
                    <a:solidFill>
                      <a:schemeClr val="accent1"/>
                    </a:solidFill>
                  </a:rPr>
                  <a:t>Omega_Test</a:t>
                </a:r>
                <a:endParaRPr lang="en-IN" sz="1800" dirty="0">
                  <a:solidFill>
                    <a:schemeClr val="accent1"/>
                  </a:solidFill>
                </a:endParaRPr>
              </a:p>
              <a:p>
                <a:pPr marL="0" indent="0">
                  <a:lnSpc>
                    <a:spcPct val="120000"/>
                  </a:lnSpc>
                  <a:spcBef>
                    <a:spcPts val="0"/>
                  </a:spcBef>
                  <a:buNone/>
                </a:pPr>
                <a:r>
                  <a:rPr lang="en-IN" sz="1800" dirty="0">
                    <a:solidFill>
                      <a:schemeClr val="accent1"/>
                    </a:solidFill>
                  </a:rPr>
                  <a:t>Input: A conjunction of constraints C</a:t>
                </a:r>
              </a:p>
              <a:p>
                <a:pPr marL="0" indent="0">
                  <a:lnSpc>
                    <a:spcPct val="120000"/>
                  </a:lnSpc>
                  <a:spcBef>
                    <a:spcPts val="0"/>
                  </a:spcBef>
                  <a:buNone/>
                </a:pPr>
                <a:r>
                  <a:rPr lang="en-IN" sz="1800" dirty="0">
                    <a:solidFill>
                      <a:schemeClr val="accent1"/>
                    </a:solidFill>
                  </a:rPr>
                  <a:t>Output: “Satisfiable” if C is satisfiable; otherwise, “Unsatisfiable”</a:t>
                </a:r>
              </a:p>
              <a:p>
                <a:pPr marL="0" indent="0">
                  <a:lnSpc>
                    <a:spcPct val="120000"/>
                  </a:lnSpc>
                  <a:spcBef>
                    <a:spcPts val="0"/>
                  </a:spcBef>
                  <a:buNone/>
                </a:pPr>
                <a:r>
                  <a:rPr lang="en-IN" sz="1800" dirty="0"/>
                  <a:t>if C contains only one variable:</a:t>
                </a:r>
              </a:p>
              <a:p>
                <a:pPr marL="0" indent="0">
                  <a:lnSpc>
                    <a:spcPct val="120000"/>
                  </a:lnSpc>
                  <a:spcBef>
                    <a:spcPts val="0"/>
                  </a:spcBef>
                  <a:buNone/>
                </a:pPr>
                <a:r>
                  <a:rPr lang="en-IN" sz="1800" dirty="0"/>
                  <a:t>    Solve and return result;</a:t>
                </a:r>
              </a:p>
              <a:p>
                <a:pPr marL="0" indent="0">
                  <a:lnSpc>
                    <a:spcPct val="120000"/>
                  </a:lnSpc>
                  <a:spcBef>
                    <a:spcPts val="0"/>
                  </a:spcBef>
                  <a:buNone/>
                </a:pPr>
                <a:r>
                  <a:rPr lang="en-IN" sz="1800" dirty="0"/>
                  <a:t>Otherwise, choose a variable v that occurs in C</a:t>
                </a:r>
              </a:p>
              <a:p>
                <a:pPr marL="0" indent="0">
                  <a:lnSpc>
                    <a:spcPct val="120000"/>
                  </a:lnSpc>
                  <a:spcBef>
                    <a:spcPts val="0"/>
                  </a:spcBef>
                  <a:buNone/>
                </a:pPr>
                <a14:m>
                  <m:oMath xmlns:m="http://schemas.openxmlformats.org/officeDocument/2006/math">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𝐶</m:t>
                        </m:r>
                      </m:e>
                      <m:sub>
                        <m:r>
                          <a:rPr lang="en-IN" sz="1800" b="0" i="1" smtClean="0">
                            <a:latin typeface="Cambria Math" panose="02040503050406030204" pitchFamily="18" charset="0"/>
                          </a:rPr>
                          <m:t>𝑅</m:t>
                        </m:r>
                      </m:sub>
                    </m:sSub>
                    <m:r>
                      <a:rPr lang="en-IN" sz="1800" b="0" i="1" smtClean="0">
                        <a:latin typeface="Cambria Math" panose="02040503050406030204" pitchFamily="18" charset="0"/>
                      </a:rPr>
                      <m:t>:=</m:t>
                    </m:r>
                    <m:r>
                      <a:rPr lang="en-IN" sz="1800" b="0" i="1" smtClean="0">
                        <a:latin typeface="Cambria Math" panose="02040503050406030204" pitchFamily="18" charset="0"/>
                      </a:rPr>
                      <m:t>𝑅𝑒𝑎𝑙</m:t>
                    </m:r>
                    <m:r>
                      <a:rPr lang="en-IN" sz="1800" b="0" i="1" smtClean="0">
                        <a:latin typeface="Cambria Math" panose="02040503050406030204" pitchFamily="18" charset="0"/>
                      </a:rPr>
                      <m:t>_</m:t>
                    </m:r>
                    <m:r>
                      <a:rPr lang="en-IN" sz="1800" b="0" i="1" smtClean="0">
                        <a:latin typeface="Cambria Math" panose="02040503050406030204" pitchFamily="18" charset="0"/>
                      </a:rPr>
                      <m:t>𝑆h𝑎𝑑𝑜𝑤</m:t>
                    </m:r>
                  </m:oMath>
                </a14:m>
                <a:r>
                  <a:rPr lang="en-IN" sz="1800" dirty="0"/>
                  <a:t>(C, v);</a:t>
                </a:r>
              </a:p>
              <a:p>
                <a:pPr marL="0" indent="0">
                  <a:lnSpc>
                    <a:spcPct val="120000"/>
                  </a:lnSpc>
                  <a:spcBef>
                    <a:spcPts val="0"/>
                  </a:spcBef>
                  <a:buNone/>
                </a:pPr>
                <a:r>
                  <a:rPr lang="en-IN" sz="1800" dirty="0"/>
                  <a:t>if </a:t>
                </a:r>
                <a:r>
                  <a:rPr lang="en-IN" sz="1800" dirty="0" err="1"/>
                  <a:t>Omega_Test</a:t>
                </a:r>
                <a:r>
                  <a:rPr lang="en-IN" sz="1800" dirty="0"/>
                  <a:t>(</a:t>
                </a:r>
                <a14:m>
                  <m:oMath xmlns:m="http://schemas.openxmlformats.org/officeDocument/2006/math">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𝐶</m:t>
                        </m:r>
                      </m:e>
                      <m:sub>
                        <m:r>
                          <a:rPr lang="en-IN" sz="1800" b="0" i="1" smtClean="0">
                            <a:latin typeface="Cambria Math" panose="02040503050406030204" pitchFamily="18" charset="0"/>
                          </a:rPr>
                          <m:t>𝑅</m:t>
                        </m:r>
                      </m:sub>
                    </m:sSub>
                  </m:oMath>
                </a14:m>
                <a:r>
                  <a:rPr lang="en-IN" sz="1800" dirty="0"/>
                  <a:t>) = “Unsatisfiable”: </a:t>
                </a:r>
              </a:p>
              <a:p>
                <a:pPr marL="0" indent="0">
                  <a:lnSpc>
                    <a:spcPct val="120000"/>
                  </a:lnSpc>
                  <a:spcBef>
                    <a:spcPts val="0"/>
                  </a:spcBef>
                  <a:buNone/>
                </a:pPr>
                <a:r>
                  <a:rPr lang="en-IN" sz="1800" dirty="0"/>
                  <a:t>    return “Unsatisfiable”</a:t>
                </a:r>
              </a:p>
              <a:p>
                <a:pPr marL="0" indent="0">
                  <a:lnSpc>
                    <a:spcPct val="120000"/>
                  </a:lnSpc>
                  <a:spcBef>
                    <a:spcPts val="0"/>
                  </a:spcBef>
                  <a:buNone/>
                </a:pPr>
                <a14:m>
                  <m:oMathPara xmlns:m="http://schemas.openxmlformats.org/officeDocument/2006/math">
                    <m:oMathParaPr>
                      <m:jc m:val="left"/>
                    </m:oMathParaPr>
                    <m:oMath xmlns:m="http://schemas.openxmlformats.org/officeDocument/2006/math">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𝐶</m:t>
                          </m:r>
                        </m:e>
                        <m:sub>
                          <m:r>
                            <a:rPr lang="en-IN" sz="1800" b="0" i="1" smtClean="0">
                              <a:latin typeface="Cambria Math" panose="02040503050406030204" pitchFamily="18" charset="0"/>
                            </a:rPr>
                            <m:t>𝐷</m:t>
                          </m:r>
                        </m:sub>
                      </m:sSub>
                      <m:r>
                        <a:rPr lang="en-IN" sz="1800" b="0" i="1" smtClean="0">
                          <a:latin typeface="Cambria Math" panose="02040503050406030204" pitchFamily="18" charset="0"/>
                        </a:rPr>
                        <m:t>:=</m:t>
                      </m:r>
                      <m:r>
                        <a:rPr lang="en-IN" sz="1800" b="0" i="1" smtClean="0">
                          <a:latin typeface="Cambria Math" panose="02040503050406030204" pitchFamily="18" charset="0"/>
                        </a:rPr>
                        <m:t>𝐷𝑎𝑟𝑘</m:t>
                      </m:r>
                      <m:r>
                        <m:rPr>
                          <m:lit/>
                        </m:rPr>
                        <a:rPr lang="en-IN" sz="1800" b="0" i="1" smtClean="0">
                          <a:latin typeface="Cambria Math" panose="02040503050406030204" pitchFamily="18" charset="0"/>
                        </a:rPr>
                        <m:t>_</m:t>
                      </m:r>
                      <m:r>
                        <a:rPr lang="en-IN" sz="1800" b="0" i="1" smtClean="0">
                          <a:latin typeface="Cambria Math" panose="02040503050406030204" pitchFamily="18" charset="0"/>
                        </a:rPr>
                        <m:t>𝑆h𝑎𝑑𝑜𝑤</m:t>
                      </m:r>
                      <m:d>
                        <m:dPr>
                          <m:ctrlPr>
                            <a:rPr lang="en-IN" sz="1800" b="0" i="1" smtClean="0">
                              <a:latin typeface="Cambria Math" panose="02040503050406030204" pitchFamily="18" charset="0"/>
                            </a:rPr>
                          </m:ctrlPr>
                        </m:dPr>
                        <m:e>
                          <m:r>
                            <a:rPr lang="en-IN" sz="1800" b="0" i="1" smtClean="0">
                              <a:latin typeface="Cambria Math" panose="02040503050406030204" pitchFamily="18" charset="0"/>
                            </a:rPr>
                            <m:t>𝐶</m:t>
                          </m:r>
                          <m:r>
                            <a:rPr lang="en-IN" sz="1800" b="0" i="1" smtClean="0">
                              <a:latin typeface="Cambria Math" panose="02040503050406030204" pitchFamily="18" charset="0"/>
                            </a:rPr>
                            <m:t>, </m:t>
                          </m:r>
                          <m:r>
                            <a:rPr lang="en-IN" sz="1800" b="0" i="1" smtClean="0">
                              <a:latin typeface="Cambria Math" panose="02040503050406030204" pitchFamily="18" charset="0"/>
                            </a:rPr>
                            <m:t>𝑣</m:t>
                          </m:r>
                        </m:e>
                      </m:d>
                      <m:r>
                        <a:rPr lang="en-IN" sz="1800" b="0" i="1" smtClean="0">
                          <a:latin typeface="Cambria Math" panose="02040503050406030204" pitchFamily="18" charset="0"/>
                        </a:rPr>
                        <m:t>;</m:t>
                      </m:r>
                    </m:oMath>
                  </m:oMathPara>
                </a14:m>
                <a:endParaRPr lang="en-IN" sz="1800" dirty="0"/>
              </a:p>
              <a:p>
                <a:pPr marL="0" indent="0">
                  <a:lnSpc>
                    <a:spcPct val="120000"/>
                  </a:lnSpc>
                  <a:spcBef>
                    <a:spcPts val="0"/>
                  </a:spcBef>
                  <a:buNone/>
                </a:pPr>
                <a:r>
                  <a:rPr lang="en-IN" sz="1800" dirty="0"/>
                  <a:t>if </a:t>
                </a:r>
                <a:r>
                  <a:rPr lang="en-IN" sz="1800" dirty="0" err="1"/>
                  <a:t>Omega_Test</a:t>
                </a:r>
                <a:r>
                  <a:rPr lang="en-IN" sz="1800" dirty="0"/>
                  <a:t>(</a:t>
                </a:r>
                <a14:m>
                  <m:oMath xmlns:m="http://schemas.openxmlformats.org/officeDocument/2006/math">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𝐶</m:t>
                        </m:r>
                      </m:e>
                      <m:sub>
                        <m:r>
                          <a:rPr lang="en-IN" sz="1800" b="0" i="1" smtClean="0">
                            <a:latin typeface="Cambria Math" panose="02040503050406030204" pitchFamily="18" charset="0"/>
                          </a:rPr>
                          <m:t>𝐷</m:t>
                        </m:r>
                      </m:sub>
                    </m:sSub>
                  </m:oMath>
                </a14:m>
                <a:r>
                  <a:rPr lang="en-IN" sz="1800" dirty="0"/>
                  <a:t>) = “Satisfiable”:</a:t>
                </a:r>
              </a:p>
              <a:p>
                <a:pPr marL="0" indent="0">
                  <a:lnSpc>
                    <a:spcPct val="120000"/>
                  </a:lnSpc>
                  <a:spcBef>
                    <a:spcPts val="0"/>
                  </a:spcBef>
                  <a:buNone/>
                </a:pPr>
                <a:r>
                  <a:rPr lang="en-IN" sz="1800" dirty="0"/>
                  <a:t>    return “Satisfiable”;</a:t>
                </a:r>
              </a:p>
              <a:p>
                <a:pPr marL="0" indent="0">
                  <a:lnSpc>
                    <a:spcPct val="120000"/>
                  </a:lnSpc>
                  <a:spcBef>
                    <a:spcPts val="0"/>
                  </a:spcBef>
                  <a:buNone/>
                </a:pPr>
                <a:r>
                  <a:rPr lang="en-IN" sz="1800" dirty="0"/>
                  <a:t>if </a:t>
                </a:r>
                <a14:m>
                  <m:oMath xmlns:m="http://schemas.openxmlformats.org/officeDocument/2006/math">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𝐶</m:t>
                        </m:r>
                      </m:e>
                      <m:sub>
                        <m:r>
                          <a:rPr lang="en-IN" sz="1800" b="0" i="1" smtClean="0">
                            <a:latin typeface="Cambria Math" panose="02040503050406030204" pitchFamily="18" charset="0"/>
                          </a:rPr>
                          <m:t>𝑅</m:t>
                        </m:r>
                      </m:sub>
                    </m:sSub>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𝐶</m:t>
                        </m:r>
                      </m:e>
                      <m:sub>
                        <m:r>
                          <a:rPr lang="en-IN" sz="1800" b="0" i="1" smtClean="0">
                            <a:latin typeface="Cambria Math" panose="02040503050406030204" pitchFamily="18" charset="0"/>
                          </a:rPr>
                          <m:t>𝐷</m:t>
                        </m:r>
                      </m:sub>
                    </m:sSub>
                    <m:r>
                      <a:rPr lang="en-IN" sz="1800" b="0" i="1" smtClean="0">
                        <a:latin typeface="Cambria Math" panose="02040503050406030204" pitchFamily="18" charset="0"/>
                      </a:rPr>
                      <m:t>:</m:t>
                    </m:r>
                  </m:oMath>
                </a14:m>
                <a:endParaRPr lang="en-IN" sz="1800" b="0" dirty="0"/>
              </a:p>
              <a:p>
                <a:pPr marL="0" indent="0">
                  <a:lnSpc>
                    <a:spcPct val="120000"/>
                  </a:lnSpc>
                  <a:spcBef>
                    <a:spcPts val="0"/>
                  </a:spcBef>
                  <a:buNone/>
                </a:pPr>
                <a:r>
                  <a:rPr lang="en-IN" sz="1800" dirty="0"/>
                  <a:t>    return “Unsatisfiable”;</a:t>
                </a:r>
              </a:p>
              <a:p>
                <a:pPr marL="0" indent="0">
                  <a:lnSpc>
                    <a:spcPct val="120000"/>
                  </a:lnSpc>
                  <a:spcBef>
                    <a:spcPts val="0"/>
                  </a:spcBef>
                  <a:buNone/>
                </a:pPr>
                <a14:m>
                  <m:oMathPara xmlns:m="http://schemas.openxmlformats.org/officeDocument/2006/math">
                    <m:oMathParaPr>
                      <m:jc m:val="left"/>
                    </m:oMathParaPr>
                    <m:oMath xmlns:m="http://schemas.openxmlformats.org/officeDocument/2006/math">
                      <m:sSubSup>
                        <m:sSubSupPr>
                          <m:ctrlPr>
                            <a:rPr lang="en-IN" sz="1800" b="0" i="1" smtClean="0">
                              <a:latin typeface="Cambria Math" panose="02040503050406030204" pitchFamily="18" charset="0"/>
                            </a:rPr>
                          </m:ctrlPr>
                        </m:sSubSupPr>
                        <m:e>
                          <m:r>
                            <a:rPr lang="en-IN" sz="1800" b="0" i="1" smtClean="0">
                              <a:latin typeface="Cambria Math" panose="02040503050406030204" pitchFamily="18" charset="0"/>
                            </a:rPr>
                            <m:t>𝐶</m:t>
                          </m:r>
                        </m:e>
                        <m:sub>
                          <m:r>
                            <a:rPr lang="en-IN" sz="1800" b="0" i="1" smtClean="0">
                              <a:latin typeface="Cambria Math" panose="02040503050406030204" pitchFamily="18" charset="0"/>
                            </a:rPr>
                            <m:t>𝐺</m:t>
                          </m:r>
                        </m:sub>
                        <m:sup>
                          <m:r>
                            <a:rPr lang="en-IN" sz="1800" b="0" i="1" smtClean="0">
                              <a:latin typeface="Cambria Math" panose="02040503050406030204" pitchFamily="18" charset="0"/>
                            </a:rPr>
                            <m:t>1</m:t>
                          </m:r>
                        </m:sup>
                      </m:sSubSup>
                      <m:r>
                        <a:rPr lang="en-IN" sz="1800" b="0" i="1" smtClean="0">
                          <a:latin typeface="Cambria Math" panose="02040503050406030204" pitchFamily="18" charset="0"/>
                        </a:rPr>
                        <m:t>, …,</m:t>
                      </m:r>
                      <m:sSubSup>
                        <m:sSubSupPr>
                          <m:ctrlPr>
                            <a:rPr lang="en-IN" sz="1800" b="0" i="1" smtClean="0">
                              <a:latin typeface="Cambria Math" panose="02040503050406030204" pitchFamily="18" charset="0"/>
                            </a:rPr>
                          </m:ctrlPr>
                        </m:sSubSupPr>
                        <m:e>
                          <m:r>
                            <a:rPr lang="en-IN" sz="1800" b="0" i="1" smtClean="0">
                              <a:latin typeface="Cambria Math" panose="02040503050406030204" pitchFamily="18" charset="0"/>
                            </a:rPr>
                            <m:t>𝐶</m:t>
                          </m:r>
                        </m:e>
                        <m:sub>
                          <m:r>
                            <a:rPr lang="en-IN" sz="1800" b="0" i="1" smtClean="0">
                              <a:latin typeface="Cambria Math" panose="02040503050406030204" pitchFamily="18" charset="0"/>
                            </a:rPr>
                            <m:t>𝐺</m:t>
                          </m:r>
                        </m:sub>
                        <m:sup>
                          <m:r>
                            <a:rPr lang="en-IN" sz="1800" b="0" i="1" smtClean="0">
                              <a:latin typeface="Cambria Math" panose="02040503050406030204" pitchFamily="18" charset="0"/>
                            </a:rPr>
                            <m:t>𝑛</m:t>
                          </m:r>
                        </m:sup>
                      </m:sSubSup>
                      <m:r>
                        <a:rPr lang="en-IN" sz="1800" b="0" i="1" smtClean="0">
                          <a:latin typeface="Cambria Math" panose="02040503050406030204" pitchFamily="18" charset="0"/>
                        </a:rPr>
                        <m:t> ≔</m:t>
                      </m:r>
                      <m:r>
                        <a:rPr lang="en-IN" sz="1800" b="0" i="1" smtClean="0">
                          <a:latin typeface="Cambria Math" panose="02040503050406030204" pitchFamily="18" charset="0"/>
                        </a:rPr>
                        <m:t>𝐺𝑟𝑎𝑦</m:t>
                      </m:r>
                      <m:r>
                        <m:rPr>
                          <m:lit/>
                        </m:rPr>
                        <a:rPr lang="en-IN" sz="1800" b="0" i="1" smtClean="0">
                          <a:latin typeface="Cambria Math" panose="02040503050406030204" pitchFamily="18" charset="0"/>
                        </a:rPr>
                        <m:t>_</m:t>
                      </m:r>
                      <m:r>
                        <a:rPr lang="en-IN" sz="1800" b="0" i="1" smtClean="0">
                          <a:latin typeface="Cambria Math" panose="02040503050406030204" pitchFamily="18" charset="0"/>
                        </a:rPr>
                        <m:t>𝑆h𝑎𝑑𝑜𝑤</m:t>
                      </m:r>
                      <m:d>
                        <m:dPr>
                          <m:ctrlPr>
                            <a:rPr lang="en-IN" sz="1800" b="0" i="1" smtClean="0">
                              <a:latin typeface="Cambria Math" panose="02040503050406030204" pitchFamily="18" charset="0"/>
                            </a:rPr>
                          </m:ctrlPr>
                        </m:dPr>
                        <m:e>
                          <m:r>
                            <a:rPr lang="en-IN" sz="1800" b="0" i="1" smtClean="0">
                              <a:latin typeface="Cambria Math" panose="02040503050406030204" pitchFamily="18" charset="0"/>
                            </a:rPr>
                            <m:t>𝐶</m:t>
                          </m:r>
                          <m:r>
                            <a:rPr lang="en-IN" sz="1800" b="0" i="1" smtClean="0">
                              <a:latin typeface="Cambria Math" panose="02040503050406030204" pitchFamily="18" charset="0"/>
                            </a:rPr>
                            <m:t>, </m:t>
                          </m:r>
                          <m:r>
                            <a:rPr lang="en-IN" sz="1800" b="0" i="1" smtClean="0">
                              <a:latin typeface="Cambria Math" panose="02040503050406030204" pitchFamily="18" charset="0"/>
                            </a:rPr>
                            <m:t>𝑣</m:t>
                          </m:r>
                        </m:e>
                      </m:d>
                      <m:r>
                        <a:rPr lang="en-IN" sz="1800" b="0" i="1" smtClean="0">
                          <a:latin typeface="Cambria Math" panose="02040503050406030204" pitchFamily="18" charset="0"/>
                        </a:rPr>
                        <m:t>;</m:t>
                      </m:r>
                    </m:oMath>
                  </m:oMathPara>
                </a14:m>
                <a:endParaRPr lang="en-IN" sz="1800" b="0" dirty="0"/>
              </a:p>
              <a:p>
                <a:pPr marL="0" indent="0">
                  <a:lnSpc>
                    <a:spcPct val="120000"/>
                  </a:lnSpc>
                  <a:spcBef>
                    <a:spcPts val="0"/>
                  </a:spcBef>
                  <a:buNone/>
                </a:pPr>
                <a:r>
                  <a:rPr lang="en-IN" sz="1800" dirty="0"/>
                  <a:t>for </a:t>
                </a:r>
                <a:r>
                  <a:rPr lang="en-IN" sz="1800" dirty="0" err="1"/>
                  <a:t>i</a:t>
                </a:r>
                <a:r>
                  <a:rPr lang="en-IN" sz="1800" dirty="0"/>
                  <a:t> = 1 to n:</a:t>
                </a:r>
              </a:p>
              <a:p>
                <a:pPr marL="0" indent="0">
                  <a:lnSpc>
                    <a:spcPct val="120000"/>
                  </a:lnSpc>
                  <a:spcBef>
                    <a:spcPts val="0"/>
                  </a:spcBef>
                  <a:buNone/>
                </a:pPr>
                <a:r>
                  <a:rPr lang="en-IN" sz="1800" dirty="0"/>
                  <a:t>    if </a:t>
                </a:r>
                <a:r>
                  <a:rPr lang="en-IN" sz="1800" dirty="0" err="1"/>
                  <a:t>Omega_Test</a:t>
                </a:r>
                <a:r>
                  <a:rPr lang="en-IN" sz="1800" dirty="0"/>
                  <a:t>(</a:t>
                </a:r>
                <a14:m>
                  <m:oMath xmlns:m="http://schemas.openxmlformats.org/officeDocument/2006/math">
                    <m:sSubSup>
                      <m:sSubSupPr>
                        <m:ctrlPr>
                          <a:rPr lang="en-IN" sz="1800" b="0" i="1" smtClean="0">
                            <a:latin typeface="Cambria Math" panose="02040503050406030204" pitchFamily="18" charset="0"/>
                          </a:rPr>
                        </m:ctrlPr>
                      </m:sSubSupPr>
                      <m:e>
                        <m:r>
                          <a:rPr lang="en-IN" sz="1800" b="0" i="1" smtClean="0">
                            <a:latin typeface="Cambria Math" panose="02040503050406030204" pitchFamily="18" charset="0"/>
                          </a:rPr>
                          <m:t>𝐶</m:t>
                        </m:r>
                      </m:e>
                      <m:sub>
                        <m:r>
                          <a:rPr lang="en-IN" sz="1800" b="0" i="1" smtClean="0">
                            <a:latin typeface="Cambria Math" panose="02040503050406030204" pitchFamily="18" charset="0"/>
                          </a:rPr>
                          <m:t>𝐺</m:t>
                        </m:r>
                      </m:sub>
                      <m:sup>
                        <m:r>
                          <a:rPr lang="en-IN" sz="1800" b="0" i="1" smtClean="0">
                            <a:latin typeface="Cambria Math" panose="02040503050406030204" pitchFamily="18" charset="0"/>
                          </a:rPr>
                          <m:t>𝑖</m:t>
                        </m:r>
                      </m:sup>
                    </m:sSubSup>
                  </m:oMath>
                </a14:m>
                <a:r>
                  <a:rPr lang="en-IN" sz="1800" dirty="0"/>
                  <a:t>) = “Satisfiable”:</a:t>
                </a:r>
              </a:p>
              <a:p>
                <a:pPr marL="0" indent="0">
                  <a:lnSpc>
                    <a:spcPct val="120000"/>
                  </a:lnSpc>
                  <a:spcBef>
                    <a:spcPts val="0"/>
                  </a:spcBef>
                  <a:buNone/>
                </a:pPr>
                <a:r>
                  <a:rPr lang="en-IN" sz="1800" dirty="0"/>
                  <a:t>        return “Satisfiable”;</a:t>
                </a:r>
              </a:p>
              <a:p>
                <a:pPr marL="0" indent="0">
                  <a:lnSpc>
                    <a:spcPct val="120000"/>
                  </a:lnSpc>
                  <a:spcBef>
                    <a:spcPts val="0"/>
                  </a:spcBef>
                  <a:buNone/>
                </a:pPr>
                <a:r>
                  <a:rPr lang="en-IN" sz="1800" dirty="0"/>
                  <a:t>return “Unsatisfiable”</a:t>
                </a:r>
              </a:p>
              <a:p>
                <a:pPr marL="0" indent="0">
                  <a:lnSpc>
                    <a:spcPct val="120000"/>
                  </a:lnSpc>
                  <a:spcBef>
                    <a:spcPts val="0"/>
                  </a:spcBef>
                  <a:buNone/>
                </a:pPr>
                <a:endParaRPr lang="en-IN" sz="1800"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62583C56-A216-4B44-2E98-F9D631814D82}"/>
                  </a:ext>
                </a:extLst>
              </p:cNvPr>
              <p:cNvSpPr>
                <a:spLocks noGrp="1" noRot="1" noChangeAspect="1" noMove="1" noResize="1" noEditPoints="1" noAdjustHandles="1" noChangeArrowheads="1" noChangeShapeType="1" noTextEdit="1"/>
              </p:cNvSpPr>
              <p:nvPr>
                <p:ph idx="1"/>
              </p:nvPr>
            </p:nvSpPr>
            <p:spPr>
              <a:xfrm>
                <a:off x="5518370" y="235974"/>
                <a:ext cx="6526161" cy="6449961"/>
              </a:xfrm>
              <a:blipFill>
                <a:blip r:embed="rId2"/>
                <a:stretch>
                  <a:fillRect l="-747" b="-95"/>
                </a:stretch>
              </a:blipFill>
            </p:spPr>
            <p:txBody>
              <a:bodyPr/>
              <a:lstStyle/>
              <a:p>
                <a:r>
                  <a:rPr lang="en-IN">
                    <a:noFill/>
                  </a:rPr>
                  <a:t> </a:t>
                </a:r>
              </a:p>
            </p:txBody>
          </p:sp>
        </mc:Fallback>
      </mc:AlternateContent>
    </p:spTree>
    <p:extLst>
      <p:ext uri="{BB962C8B-B14F-4D97-AF65-F5344CB8AC3E}">
        <p14:creationId xmlns:p14="http://schemas.microsoft.com/office/powerpoint/2010/main" val="3019347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932BE-5094-F38E-F006-4944A906627F}"/>
              </a:ext>
            </a:extLst>
          </p:cNvPr>
          <p:cNvSpPr>
            <a:spLocks noGrp="1"/>
          </p:cNvSpPr>
          <p:nvPr>
            <p:ph type="title"/>
          </p:nvPr>
        </p:nvSpPr>
        <p:spPr/>
        <p:txBody>
          <a:bodyPr/>
          <a:lstStyle/>
          <a:p>
            <a:r>
              <a:rPr lang="en-IN" dirty="0"/>
              <a:t>Dark Shadow</a:t>
            </a:r>
          </a:p>
        </p:txBody>
      </p:sp>
      <p:sp>
        <p:nvSpPr>
          <p:cNvPr id="3" name="Content Placeholder 2">
            <a:extLst>
              <a:ext uri="{FF2B5EF4-FFF2-40B4-BE49-F238E27FC236}">
                <a16:creationId xmlns:a16="http://schemas.microsoft.com/office/drawing/2014/main" id="{F6F028BB-26C3-2480-F28E-A9C44277DF56}"/>
              </a:ext>
            </a:extLst>
          </p:cNvPr>
          <p:cNvSpPr>
            <a:spLocks noGrp="1"/>
          </p:cNvSpPr>
          <p:nvPr>
            <p:ph idx="1"/>
          </p:nvPr>
        </p:nvSpPr>
        <p:spPr/>
        <p:txBody>
          <a:bodyPr/>
          <a:lstStyle/>
          <a:p>
            <a:pPr marL="0" indent="0">
              <a:buNone/>
            </a:pPr>
            <a:endParaRPr lang="en-IN" dirty="0"/>
          </a:p>
          <a:p>
            <a:pPr marL="0" indent="0">
              <a:buNone/>
            </a:pPr>
            <a:endParaRPr lang="en-IN" dirty="0"/>
          </a:p>
          <a:p>
            <a:pPr marL="0" indent="0">
              <a:buNone/>
            </a:pPr>
            <a:endParaRPr lang="en-IN"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9CEF9B3-A068-1276-28A8-2D831CCC6EC3}"/>
                  </a:ext>
                </a:extLst>
              </p:cNvPr>
              <p:cNvSpPr txBox="1"/>
              <p:nvPr/>
            </p:nvSpPr>
            <p:spPr>
              <a:xfrm>
                <a:off x="944880" y="1635760"/>
                <a:ext cx="6959600" cy="466102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d>
                        <m:dPr>
                          <m:ctrlPr>
                            <a:rPr lang="en-IN" b="0" i="1" smtClean="0">
                              <a:latin typeface="Cambria Math" panose="02040503050406030204" pitchFamily="18" charset="0"/>
                            </a:rPr>
                          </m:ctrlPr>
                        </m:dPr>
                        <m:e>
                          <m:f>
                            <m:fPr>
                              <m:ctrlPr>
                                <a:rPr lang="en-IN" b="0" i="1" smtClean="0">
                                  <a:latin typeface="Cambria Math" panose="02040503050406030204" pitchFamily="18" charset="0"/>
                                </a:rPr>
                              </m:ctrlPr>
                            </m:fPr>
                            <m:num>
                              <m:r>
                                <a:rPr lang="en-IN" b="0" i="1" smtClean="0">
                                  <a:latin typeface="Cambria Math" panose="02040503050406030204" pitchFamily="18" charset="0"/>
                                </a:rPr>
                                <m:t>𝛽</m:t>
                              </m:r>
                            </m:num>
                            <m:den>
                              <m:r>
                                <a:rPr lang="en-IN" b="0" i="1" smtClean="0">
                                  <a:latin typeface="Cambria Math" panose="02040503050406030204" pitchFamily="18" charset="0"/>
                                </a:rPr>
                                <m:t>𝑏</m:t>
                              </m:r>
                            </m:den>
                          </m:f>
                          <m:r>
                            <a:rPr lang="en-IN" b="0" i="1" smtClean="0">
                              <a:latin typeface="Cambria Math" panose="02040503050406030204" pitchFamily="18" charset="0"/>
                            </a:rPr>
                            <m:t>−</m:t>
                          </m:r>
                          <m:r>
                            <a:rPr lang="en-IN" b="0" i="1" smtClean="0">
                              <a:latin typeface="Cambria Math" panose="02040503050406030204" pitchFamily="18" charset="0"/>
                            </a:rPr>
                            <m:t>𝑖</m:t>
                          </m:r>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𝑏</m:t>
                              </m:r>
                            </m:den>
                          </m:f>
                        </m:e>
                      </m:d>
                    </m:oMath>
                  </m:oMathPara>
                </a14:m>
                <a:endParaRPr lang="en-IN" b="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d>
                        <m:dPr>
                          <m:ctrlPr>
                            <a:rPr lang="en-IN" b="0" i="1" smtClean="0">
                              <a:latin typeface="Cambria Math" panose="02040503050406030204" pitchFamily="18" charset="0"/>
                            </a:rPr>
                          </m:ctrlPr>
                        </m:dPr>
                        <m:e>
                          <m:r>
                            <a:rPr lang="en-IN" b="0" i="1" smtClean="0">
                              <a:latin typeface="Cambria Math" panose="02040503050406030204" pitchFamily="18" charset="0"/>
                            </a:rPr>
                            <m:t>𝑖</m:t>
                          </m:r>
                          <m:r>
                            <a:rPr lang="en-IN" b="0" i="1" smtClean="0">
                              <a:latin typeface="Cambria Math" panose="02040503050406030204" pitchFamily="18" charset="0"/>
                            </a:rPr>
                            <m:t>+1−</m:t>
                          </m:r>
                          <m:f>
                            <m:fPr>
                              <m:ctrlPr>
                                <a:rPr lang="en-IN" b="0" i="1" smtClean="0">
                                  <a:latin typeface="Cambria Math" panose="02040503050406030204" pitchFamily="18" charset="0"/>
                                </a:rPr>
                              </m:ctrlPr>
                            </m:fPr>
                            <m:num>
                              <m:r>
                                <a:rPr lang="en-IN" b="0" i="1" smtClean="0">
                                  <a:latin typeface="Cambria Math" panose="02040503050406030204" pitchFamily="18" charset="0"/>
                                </a:rPr>
                                <m:t>𝛾</m:t>
                              </m:r>
                            </m:num>
                            <m:den>
                              <m:r>
                                <a:rPr lang="en-IN" b="0" i="1" smtClean="0">
                                  <a:latin typeface="Cambria Math" panose="02040503050406030204" pitchFamily="18" charset="0"/>
                                </a:rPr>
                                <m:t>𝑐</m:t>
                              </m:r>
                            </m:den>
                          </m:f>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𝑐</m:t>
                              </m:r>
                            </m:den>
                          </m:f>
                        </m:e>
                      </m:d>
                    </m:oMath>
                  </m:oMathPara>
                </a14:m>
                <a:endParaRPr lang="en-IN" dirty="0"/>
              </a:p>
              <a:p>
                <a14:m>
                  <m:oMath xmlns:m="http://schemas.openxmlformats.org/officeDocument/2006/math">
                    <m:r>
                      <a:rPr lang="en-IN" b="0" i="1" smtClean="0">
                        <a:latin typeface="Cambria Math" panose="02040503050406030204" pitchFamily="18" charset="0"/>
                      </a:rPr>
                      <m:t>𝑐</m:t>
                    </m:r>
                    <m:r>
                      <a:rPr lang="en-IN" b="0" i="1" smtClean="0">
                        <a:latin typeface="Cambria Math" panose="02040503050406030204" pitchFamily="18" charset="0"/>
                      </a:rPr>
                      <m:t>𝛽</m:t>
                    </m:r>
                    <m:r>
                      <a:rPr lang="en-IN" b="0" i="1" smtClean="0">
                        <a:latin typeface="Cambria Math" panose="02040503050406030204" pitchFamily="18" charset="0"/>
                      </a:rPr>
                      <m:t>−</m:t>
                    </m:r>
                    <m:r>
                      <a:rPr lang="en-IN" b="0" i="1" smtClean="0">
                        <a:latin typeface="Cambria Math" panose="02040503050406030204" pitchFamily="18" charset="0"/>
                      </a:rPr>
                      <m:t>𝑐𝑏𝑖</m:t>
                    </m:r>
                    <m:r>
                      <a:rPr lang="en-IN" b="0" i="1" smtClean="0">
                        <a:latin typeface="Cambria Math" panose="02040503050406030204" pitchFamily="18" charset="0"/>
                      </a:rPr>
                      <m:t>≥</m:t>
                    </m:r>
                    <m:r>
                      <a:rPr lang="en-IN" b="0" i="1" smtClean="0">
                        <a:latin typeface="Cambria Math" panose="02040503050406030204" pitchFamily="18" charset="0"/>
                      </a:rPr>
                      <m:t>𝑐</m:t>
                    </m:r>
                  </m:oMath>
                </a14:m>
                <a:r>
                  <a:rPr lang="en-IN" b="0" dirty="0"/>
                  <a:t>     </a:t>
                </a:r>
                <a14:m>
                  <m:oMath xmlns:m="http://schemas.openxmlformats.org/officeDocument/2006/math">
                    <m:r>
                      <a:rPr lang="en-IN" b="0" i="1" dirty="0" smtClean="0">
                        <a:latin typeface="Cambria Math" panose="02040503050406030204" pitchFamily="18" charset="0"/>
                      </a:rPr>
                      <m:t>→</m:t>
                    </m:r>
                  </m:oMath>
                </a14:m>
                <a:r>
                  <a:rPr lang="en-IN" b="0" dirty="0"/>
                  <a:t>         </a:t>
                </a:r>
                <a14:m>
                  <m:oMath xmlns:m="http://schemas.openxmlformats.org/officeDocument/2006/math">
                    <m:r>
                      <a:rPr lang="en-IN" b="0" i="1" dirty="0" smtClean="0">
                        <a:latin typeface="Cambria Math" panose="02040503050406030204" pitchFamily="18" charset="0"/>
                      </a:rPr>
                      <m:t>𝑐𝑏𝑖</m:t>
                    </m:r>
                    <m:r>
                      <a:rPr lang="en-IN" b="0" i="1" dirty="0" smtClean="0">
                        <a:latin typeface="Cambria Math" panose="02040503050406030204" pitchFamily="18" charset="0"/>
                      </a:rPr>
                      <m:t>≤</m:t>
                    </m:r>
                    <m:r>
                      <a:rPr lang="en-IN" b="0" i="1" dirty="0" smtClean="0">
                        <a:latin typeface="Cambria Math" panose="02040503050406030204" pitchFamily="18" charset="0"/>
                      </a:rPr>
                      <m:t>𝑐</m:t>
                    </m:r>
                    <m:r>
                      <a:rPr lang="en-IN" b="0" i="1" dirty="0" smtClean="0">
                        <a:latin typeface="Cambria Math" panose="02040503050406030204" pitchFamily="18" charset="0"/>
                      </a:rPr>
                      <m:t> −</m:t>
                    </m:r>
                    <m:r>
                      <a:rPr lang="en-IN" b="0" i="1" dirty="0" smtClean="0">
                        <a:latin typeface="Cambria Math" panose="02040503050406030204" pitchFamily="18" charset="0"/>
                      </a:rPr>
                      <m:t>𝑐</m:t>
                    </m:r>
                    <m:r>
                      <a:rPr lang="en-IN" b="0" i="1" dirty="0" smtClean="0">
                        <a:latin typeface="Cambria Math" panose="02040503050406030204" pitchFamily="18" charset="0"/>
                      </a:rPr>
                      <m:t>𝛽</m:t>
                    </m:r>
                  </m:oMath>
                </a14:m>
                <a:r>
                  <a:rPr lang="en-IN" b="0" dirty="0"/>
                  <a:t>           </a:t>
                </a:r>
                <a14:m>
                  <m:oMath xmlns:m="http://schemas.openxmlformats.org/officeDocument/2006/math">
                    <m:r>
                      <a:rPr lang="en-IN" b="0" i="1" dirty="0" smtClean="0">
                        <a:latin typeface="Cambria Math" panose="02040503050406030204" pitchFamily="18" charset="0"/>
                      </a:rPr>
                      <m:t>−(</m:t>
                    </m:r>
                    <m:r>
                      <a:rPr lang="en-IN" b="0" i="1" dirty="0" smtClean="0">
                        <a:latin typeface="Cambria Math" panose="02040503050406030204" pitchFamily="18" charset="0"/>
                      </a:rPr>
                      <m:t>𝑖</m:t>
                    </m:r>
                    <m:r>
                      <a:rPr lang="en-IN" b="0" i="1" dirty="0" smtClean="0">
                        <a:latin typeface="Cambria Math" panose="02040503050406030204" pitchFamily="18" charset="0"/>
                      </a:rPr>
                      <m:t>)</m:t>
                    </m:r>
                  </m:oMath>
                </a14:m>
                <a:endParaRPr lang="en-IN" b="0" dirty="0"/>
              </a:p>
              <a:p>
                <a14:m>
                  <m:oMath xmlns:m="http://schemas.openxmlformats.org/officeDocument/2006/math">
                    <m:r>
                      <a:rPr lang="en-IN" b="0" i="1" smtClean="0">
                        <a:latin typeface="Cambria Math" panose="02040503050406030204" pitchFamily="18" charset="0"/>
                      </a:rPr>
                      <m:t>𝑐𝑏𝑖</m:t>
                    </m:r>
                    <m:r>
                      <a:rPr lang="en-IN" b="0" i="1" smtClean="0">
                        <a:latin typeface="Cambria Math" panose="02040503050406030204" pitchFamily="18" charset="0"/>
                      </a:rPr>
                      <m:t>+</m:t>
                    </m:r>
                    <m:r>
                      <a:rPr lang="en-IN" b="0" i="1" smtClean="0">
                        <a:latin typeface="Cambria Math" panose="02040503050406030204" pitchFamily="18" charset="0"/>
                      </a:rPr>
                      <m:t>𝑐𝑏</m:t>
                    </m:r>
                    <m:r>
                      <a:rPr lang="en-IN" b="0" i="1" smtClean="0">
                        <a:latin typeface="Cambria Math" panose="02040503050406030204" pitchFamily="18" charset="0"/>
                      </a:rPr>
                      <m:t> −</m:t>
                    </m:r>
                    <m:r>
                      <a:rPr lang="en-IN" b="0" i="1" smtClean="0">
                        <a:latin typeface="Cambria Math" panose="02040503050406030204" pitchFamily="18" charset="0"/>
                      </a:rPr>
                      <m:t>𝑏</m:t>
                    </m:r>
                    <m:r>
                      <a:rPr lang="en-IN" b="0" i="1" smtClean="0">
                        <a:latin typeface="Cambria Math" panose="02040503050406030204" pitchFamily="18" charset="0"/>
                      </a:rPr>
                      <m:t>𝛾</m:t>
                    </m:r>
                    <m:r>
                      <a:rPr lang="en-IN" b="0" i="1" smtClean="0">
                        <a:latin typeface="Cambria Math" panose="02040503050406030204" pitchFamily="18" charset="0"/>
                      </a:rPr>
                      <m:t>≥</m:t>
                    </m:r>
                    <m:r>
                      <a:rPr lang="en-IN" b="0" i="1" smtClean="0">
                        <a:latin typeface="Cambria Math" panose="02040503050406030204" pitchFamily="18" charset="0"/>
                      </a:rPr>
                      <m:t>𝑏</m:t>
                    </m:r>
                    <m:r>
                      <a:rPr lang="en-IN" b="0" i="1" smtClean="0">
                        <a:latin typeface="Cambria Math" panose="02040503050406030204" pitchFamily="18" charset="0"/>
                      </a:rPr>
                      <m:t> </m:t>
                    </m:r>
                  </m:oMath>
                </a14:m>
                <a:r>
                  <a:rPr lang="en-IN" dirty="0"/>
                  <a:t>     </a:t>
                </a:r>
                <a14:m>
                  <m:oMath xmlns:m="http://schemas.openxmlformats.org/officeDocument/2006/math">
                    <m:r>
                      <a:rPr lang="en-IN" b="0" i="1" dirty="0" smtClean="0">
                        <a:latin typeface="Cambria Math" panose="02040503050406030204" pitchFamily="18" charset="0"/>
                      </a:rPr>
                      <m:t>→</m:t>
                    </m:r>
                  </m:oMath>
                </a14:m>
                <a:r>
                  <a:rPr lang="en-IN" dirty="0"/>
                  <a:t>         </a:t>
                </a:r>
                <a14:m>
                  <m:oMath xmlns:m="http://schemas.openxmlformats.org/officeDocument/2006/math">
                    <m:r>
                      <a:rPr lang="en-IN" b="0" i="1" dirty="0" smtClean="0">
                        <a:latin typeface="Cambria Math" panose="02040503050406030204" pitchFamily="18" charset="0"/>
                      </a:rPr>
                      <m:t>𝑐𝑏𝑖</m:t>
                    </m:r>
                    <m:r>
                      <a:rPr lang="en-IN" b="0" i="1" dirty="0" smtClean="0">
                        <a:latin typeface="Cambria Math" panose="02040503050406030204" pitchFamily="18" charset="0"/>
                      </a:rPr>
                      <m:t>≥</m:t>
                    </m:r>
                    <m:r>
                      <a:rPr lang="en-IN" b="0" i="1" dirty="0" smtClean="0">
                        <a:latin typeface="Cambria Math" panose="02040503050406030204" pitchFamily="18" charset="0"/>
                      </a:rPr>
                      <m:t>𝑏</m:t>
                    </m:r>
                    <m:r>
                      <a:rPr lang="en-IN" b="0" i="1" dirty="0" smtClean="0">
                        <a:latin typeface="Cambria Math" panose="02040503050406030204" pitchFamily="18" charset="0"/>
                      </a:rPr>
                      <m:t>𝛾</m:t>
                    </m:r>
                    <m:r>
                      <a:rPr lang="en-IN" b="0" i="1" dirty="0" smtClean="0">
                        <a:latin typeface="Cambria Math" panose="02040503050406030204" pitchFamily="18" charset="0"/>
                      </a:rPr>
                      <m:t>+</m:t>
                    </m:r>
                    <m:r>
                      <a:rPr lang="en-IN" b="0" i="1" dirty="0" smtClean="0">
                        <a:latin typeface="Cambria Math" panose="02040503050406030204" pitchFamily="18" charset="0"/>
                      </a:rPr>
                      <m:t>𝑏</m:t>
                    </m:r>
                    <m:r>
                      <a:rPr lang="en-IN" b="0" i="1" dirty="0" smtClean="0">
                        <a:latin typeface="Cambria Math" panose="02040503050406030204" pitchFamily="18" charset="0"/>
                      </a:rPr>
                      <m:t>−</m:t>
                    </m:r>
                    <m:r>
                      <a:rPr lang="en-IN" b="0" i="1" dirty="0" smtClean="0">
                        <a:latin typeface="Cambria Math" panose="02040503050406030204" pitchFamily="18" charset="0"/>
                      </a:rPr>
                      <m:t>𝑐𝑏</m:t>
                    </m:r>
                  </m:oMath>
                </a14:m>
                <a:r>
                  <a:rPr lang="en-IN" dirty="0"/>
                  <a:t>           </a:t>
                </a:r>
                <a14:m>
                  <m:oMath xmlns:m="http://schemas.openxmlformats.org/officeDocument/2006/math">
                    <m:r>
                      <a:rPr lang="en-IN" b="0" i="1" dirty="0" smtClean="0">
                        <a:latin typeface="Cambria Math" panose="02040503050406030204" pitchFamily="18" charset="0"/>
                      </a:rPr>
                      <m:t>−(</m:t>
                    </m:r>
                    <m:r>
                      <a:rPr lang="en-IN" b="0" i="1" dirty="0" smtClean="0">
                        <a:latin typeface="Cambria Math" panose="02040503050406030204" pitchFamily="18" charset="0"/>
                      </a:rPr>
                      <m:t>𝑖𝑖</m:t>
                    </m:r>
                    <m:r>
                      <a:rPr lang="en-IN" b="0" i="1" dirty="0" smtClean="0">
                        <a:latin typeface="Cambria Math" panose="02040503050406030204" pitchFamily="18" charset="0"/>
                      </a:rPr>
                      <m:t>)</m:t>
                    </m:r>
                  </m:oMath>
                </a14:m>
                <a:endParaRPr lang="en-IN" dirty="0"/>
              </a:p>
              <a:p>
                <a:endParaRPr lang="en-IN" dirty="0"/>
              </a:p>
              <a:p>
                <a14:m>
                  <m:oMath xmlns:m="http://schemas.openxmlformats.org/officeDocument/2006/math">
                    <m:r>
                      <a:rPr lang="en-IN" b="0" i="1" smtClean="0">
                        <a:latin typeface="Cambria Math" panose="02040503050406030204" pitchFamily="18" charset="0"/>
                      </a:rPr>
                      <m:t>𝑐</m:t>
                    </m:r>
                    <m:r>
                      <a:rPr lang="en-IN" b="0" i="1" smtClean="0">
                        <a:latin typeface="Cambria Math" panose="02040503050406030204" pitchFamily="18" charset="0"/>
                      </a:rPr>
                      <m:t>−</m:t>
                    </m:r>
                    <m:r>
                      <a:rPr lang="en-IN" b="0" i="1" smtClean="0">
                        <a:latin typeface="Cambria Math" panose="02040503050406030204" pitchFamily="18" charset="0"/>
                      </a:rPr>
                      <m:t>𝑐</m:t>
                    </m:r>
                    <m:r>
                      <a:rPr lang="en-IN" b="0" i="1" smtClean="0">
                        <a:latin typeface="Cambria Math" panose="02040503050406030204" pitchFamily="18" charset="0"/>
                      </a:rPr>
                      <m:t>𝛽</m:t>
                    </m:r>
                    <m:r>
                      <a:rPr lang="en-IN" b="0" i="1" smtClean="0">
                        <a:latin typeface="Cambria Math" panose="02040503050406030204" pitchFamily="18" charset="0"/>
                      </a:rPr>
                      <m:t>≥</m:t>
                    </m:r>
                    <m:r>
                      <a:rPr lang="en-IN" b="0" i="1" smtClean="0">
                        <a:latin typeface="Cambria Math" panose="02040503050406030204" pitchFamily="18" charset="0"/>
                      </a:rPr>
                      <m:t>𝑏</m:t>
                    </m:r>
                    <m:r>
                      <a:rPr lang="en-IN" b="0" i="1" smtClean="0">
                        <a:latin typeface="Cambria Math" panose="02040503050406030204" pitchFamily="18" charset="0"/>
                      </a:rPr>
                      <m:t>𝛾</m:t>
                    </m:r>
                    <m:r>
                      <a:rPr lang="en-IN" b="0" i="1" smtClean="0">
                        <a:latin typeface="Cambria Math" panose="02040503050406030204" pitchFamily="18" charset="0"/>
                      </a:rPr>
                      <m:t>+</m:t>
                    </m:r>
                    <m:r>
                      <a:rPr lang="en-IN" b="0" i="1" smtClean="0">
                        <a:latin typeface="Cambria Math" panose="02040503050406030204" pitchFamily="18" charset="0"/>
                      </a:rPr>
                      <m:t>𝑏</m:t>
                    </m:r>
                    <m:r>
                      <a:rPr lang="en-IN" b="0" i="1" smtClean="0">
                        <a:latin typeface="Cambria Math" panose="02040503050406030204" pitchFamily="18" charset="0"/>
                      </a:rPr>
                      <m:t>−</m:t>
                    </m:r>
                    <m:r>
                      <a:rPr lang="en-IN" b="0" i="1" smtClean="0">
                        <a:latin typeface="Cambria Math" panose="02040503050406030204" pitchFamily="18" charset="0"/>
                      </a:rPr>
                      <m:t>𝑐𝑏</m:t>
                    </m:r>
                  </m:oMath>
                </a14:m>
                <a:r>
                  <a:rPr lang="en-IN" b="0" dirty="0"/>
                  <a:t>               from (</a:t>
                </a:r>
                <a:r>
                  <a:rPr lang="en-IN" b="0" dirty="0" err="1"/>
                  <a:t>i</a:t>
                </a:r>
                <a:r>
                  <a:rPr lang="en-IN" b="0" dirty="0"/>
                  <a:t>) and (ii)</a:t>
                </a:r>
              </a:p>
              <a:p>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𝑏</m:t>
                      </m:r>
                      <m:r>
                        <a:rPr lang="en-IN" b="0" i="1" smtClean="0">
                          <a:latin typeface="Cambria Math" panose="02040503050406030204" pitchFamily="18" charset="0"/>
                        </a:rPr>
                        <m:t>𝛾</m:t>
                      </m:r>
                      <m:r>
                        <a:rPr lang="en-IN" b="0" i="1" smtClean="0">
                          <a:latin typeface="Cambria Math" panose="02040503050406030204" pitchFamily="18" charset="0"/>
                        </a:rPr>
                        <m:t>−</m:t>
                      </m:r>
                      <m:r>
                        <a:rPr lang="en-IN" b="0" i="1" smtClean="0">
                          <a:latin typeface="Cambria Math" panose="02040503050406030204" pitchFamily="18" charset="0"/>
                        </a:rPr>
                        <m:t>𝑐</m:t>
                      </m:r>
                      <m:r>
                        <a:rPr lang="en-IN" b="0" i="1" smtClean="0">
                          <a:latin typeface="Cambria Math" panose="02040503050406030204" pitchFamily="18" charset="0"/>
                        </a:rPr>
                        <m:t>𝛽</m:t>
                      </m:r>
                      <m:r>
                        <a:rPr lang="en-IN" b="0" i="1" smtClean="0">
                          <a:latin typeface="Cambria Math" panose="02040503050406030204" pitchFamily="18" charset="0"/>
                        </a:rPr>
                        <m:t>≤</m:t>
                      </m:r>
                      <m:r>
                        <a:rPr lang="en-IN" b="0" i="1" smtClean="0">
                          <a:latin typeface="Cambria Math" panose="02040503050406030204" pitchFamily="18" charset="0"/>
                        </a:rPr>
                        <m:t>𝑐𝑏</m:t>
                      </m:r>
                      <m:r>
                        <a:rPr lang="en-IN" b="0" i="1" smtClean="0">
                          <a:latin typeface="Cambria Math" panose="02040503050406030204" pitchFamily="18" charset="0"/>
                        </a:rPr>
                        <m:t> −</m:t>
                      </m:r>
                      <m:r>
                        <a:rPr lang="en-IN" b="0" i="1" smtClean="0">
                          <a:latin typeface="Cambria Math" panose="02040503050406030204" pitchFamily="18" charset="0"/>
                        </a:rPr>
                        <m:t>𝑐</m:t>
                      </m:r>
                      <m:r>
                        <a:rPr lang="en-IN" b="0" i="1" smtClean="0">
                          <a:latin typeface="Cambria Math" panose="02040503050406030204" pitchFamily="18" charset="0"/>
                        </a:rPr>
                        <m:t> −</m:t>
                      </m:r>
                      <m:r>
                        <a:rPr lang="en-IN" b="0" i="1" smtClean="0">
                          <a:latin typeface="Cambria Math" panose="02040503050406030204" pitchFamily="18" charset="0"/>
                        </a:rPr>
                        <m:t>𝑏</m:t>
                      </m:r>
                    </m:oMath>
                  </m:oMathPara>
                </a14:m>
                <a:endParaRPr lang="en-IN" dirty="0"/>
              </a:p>
              <a:p>
                <a:endParaRPr lang="en-IN" b="0" dirty="0"/>
              </a:p>
              <a:p>
                <a:r>
                  <a:rPr lang="en-IN" dirty="0"/>
                  <a:t>Therefore, z will not lie between two consecutive integers if</a:t>
                </a:r>
              </a:p>
              <a:p>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𝑏</m:t>
                      </m:r>
                      <m:r>
                        <a:rPr lang="en-IN" b="0" i="1" smtClean="0">
                          <a:latin typeface="Cambria Math" panose="02040503050406030204" pitchFamily="18" charset="0"/>
                        </a:rPr>
                        <m:t>𝛾</m:t>
                      </m:r>
                      <m:r>
                        <a:rPr lang="en-IN" b="0" i="1" smtClean="0">
                          <a:latin typeface="Cambria Math" panose="02040503050406030204" pitchFamily="18" charset="0"/>
                        </a:rPr>
                        <m:t>−</m:t>
                      </m:r>
                      <m:r>
                        <a:rPr lang="en-IN" b="0" i="1" smtClean="0">
                          <a:latin typeface="Cambria Math" panose="02040503050406030204" pitchFamily="18" charset="0"/>
                        </a:rPr>
                        <m:t>𝑐</m:t>
                      </m:r>
                      <m:r>
                        <a:rPr lang="en-IN" b="0" i="1" smtClean="0">
                          <a:latin typeface="Cambria Math" panose="02040503050406030204" pitchFamily="18" charset="0"/>
                        </a:rPr>
                        <m:t>𝛽</m:t>
                      </m:r>
                      <m:r>
                        <a:rPr lang="en-IN" b="0" i="1" smtClean="0">
                          <a:latin typeface="Cambria Math" panose="02040503050406030204" pitchFamily="18" charset="0"/>
                        </a:rPr>
                        <m:t>&gt;</m:t>
                      </m:r>
                      <m:r>
                        <a:rPr lang="en-IN" b="0" i="1" smtClean="0">
                          <a:latin typeface="Cambria Math" panose="02040503050406030204" pitchFamily="18" charset="0"/>
                        </a:rPr>
                        <m:t>𝑐𝑏</m:t>
                      </m:r>
                      <m:r>
                        <a:rPr lang="en-IN" b="0" i="1" smtClean="0">
                          <a:latin typeface="Cambria Math" panose="02040503050406030204" pitchFamily="18" charset="0"/>
                        </a:rPr>
                        <m:t>−</m:t>
                      </m:r>
                      <m:r>
                        <a:rPr lang="en-IN" b="0" i="1" smtClean="0">
                          <a:latin typeface="Cambria Math" panose="02040503050406030204" pitchFamily="18" charset="0"/>
                        </a:rPr>
                        <m:t>𝑐</m:t>
                      </m:r>
                      <m:r>
                        <a:rPr lang="en-IN" b="0" i="1" smtClean="0">
                          <a:latin typeface="Cambria Math" panose="02040503050406030204" pitchFamily="18" charset="0"/>
                        </a:rPr>
                        <m:t>−</m:t>
                      </m:r>
                      <m:r>
                        <a:rPr lang="en-IN" b="0" i="1" smtClean="0">
                          <a:latin typeface="Cambria Math" panose="02040503050406030204" pitchFamily="18" charset="0"/>
                        </a:rPr>
                        <m:t>𝑏</m:t>
                      </m:r>
                    </m:oMath>
                  </m:oMathPara>
                </a14:m>
                <a:endParaRPr lang="en-IN" b="0" dirty="0"/>
              </a:p>
              <a:p>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𝑏</m:t>
                      </m:r>
                      <m:r>
                        <a:rPr lang="en-IN" b="0" i="1" smtClean="0">
                          <a:latin typeface="Cambria Math" panose="02040503050406030204" pitchFamily="18" charset="0"/>
                        </a:rPr>
                        <m:t>𝛾</m:t>
                      </m:r>
                      <m:r>
                        <a:rPr lang="en-IN" b="0" i="1" smtClean="0">
                          <a:latin typeface="Cambria Math" panose="02040503050406030204" pitchFamily="18" charset="0"/>
                        </a:rPr>
                        <m:t>−</m:t>
                      </m:r>
                      <m:r>
                        <a:rPr lang="en-IN" b="0" i="1" smtClean="0">
                          <a:latin typeface="Cambria Math" panose="02040503050406030204" pitchFamily="18" charset="0"/>
                        </a:rPr>
                        <m:t>𝑐</m:t>
                      </m:r>
                      <m:r>
                        <a:rPr lang="en-IN" b="0" i="1" smtClean="0">
                          <a:latin typeface="Cambria Math" panose="02040503050406030204" pitchFamily="18" charset="0"/>
                        </a:rPr>
                        <m:t>𝛽</m:t>
                      </m:r>
                      <m:r>
                        <a:rPr lang="en-IN" b="0" i="1" smtClean="0">
                          <a:latin typeface="Cambria Math" panose="02040503050406030204" pitchFamily="18" charset="0"/>
                        </a:rPr>
                        <m:t>≥</m:t>
                      </m:r>
                      <m:r>
                        <a:rPr lang="en-IN" b="0" i="1" smtClean="0">
                          <a:latin typeface="Cambria Math" panose="02040503050406030204" pitchFamily="18" charset="0"/>
                        </a:rPr>
                        <m:t>𝑐𝑏</m:t>
                      </m:r>
                      <m:r>
                        <a:rPr lang="en-IN" b="0" i="1" smtClean="0">
                          <a:latin typeface="Cambria Math" panose="02040503050406030204" pitchFamily="18" charset="0"/>
                        </a:rPr>
                        <m:t> −</m:t>
                      </m:r>
                      <m:r>
                        <a:rPr lang="en-IN" b="0" i="1" smtClean="0">
                          <a:latin typeface="Cambria Math" panose="02040503050406030204" pitchFamily="18" charset="0"/>
                        </a:rPr>
                        <m:t>𝑐</m:t>
                      </m:r>
                      <m:r>
                        <a:rPr lang="en-IN" b="0" i="1" smtClean="0">
                          <a:latin typeface="Cambria Math" panose="02040503050406030204" pitchFamily="18" charset="0"/>
                        </a:rPr>
                        <m:t> −</m:t>
                      </m:r>
                      <m:r>
                        <a:rPr lang="en-IN" b="0" i="1" smtClean="0">
                          <a:latin typeface="Cambria Math" panose="02040503050406030204" pitchFamily="18" charset="0"/>
                        </a:rPr>
                        <m:t>𝑏</m:t>
                      </m:r>
                      <m:r>
                        <a:rPr lang="en-IN" b="0" i="1" smtClean="0">
                          <a:latin typeface="Cambria Math" panose="02040503050406030204" pitchFamily="18" charset="0"/>
                        </a:rPr>
                        <m:t>+1</m:t>
                      </m:r>
                    </m:oMath>
                  </m:oMathPara>
                </a14:m>
                <a:endParaRPr lang="en-IN" b="0" dirty="0"/>
              </a:p>
              <a:p>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𝑏</m:t>
                      </m:r>
                      <m:r>
                        <a:rPr lang="en-IN" b="0" i="1" smtClean="0">
                          <a:latin typeface="Cambria Math" panose="02040503050406030204" pitchFamily="18" charset="0"/>
                        </a:rPr>
                        <m:t>𝛾</m:t>
                      </m:r>
                      <m:r>
                        <a:rPr lang="en-IN" b="0" i="1" smtClean="0">
                          <a:latin typeface="Cambria Math" panose="02040503050406030204" pitchFamily="18" charset="0"/>
                        </a:rPr>
                        <m:t>−</m:t>
                      </m:r>
                      <m:r>
                        <a:rPr lang="en-IN" b="0" i="1" smtClean="0">
                          <a:latin typeface="Cambria Math" panose="02040503050406030204" pitchFamily="18" charset="0"/>
                        </a:rPr>
                        <m:t>𝑐</m:t>
                      </m:r>
                      <m:r>
                        <a:rPr lang="en-IN" b="0" i="1" smtClean="0">
                          <a:latin typeface="Cambria Math" panose="02040503050406030204" pitchFamily="18" charset="0"/>
                        </a:rPr>
                        <m:t>𝛽</m:t>
                      </m:r>
                      <m:r>
                        <a:rPr lang="en-IN" b="0" i="1" smtClean="0">
                          <a:latin typeface="Cambria Math" panose="02040503050406030204" pitchFamily="18" charset="0"/>
                        </a:rPr>
                        <m:t>≥</m:t>
                      </m:r>
                      <m:r>
                        <a:rPr lang="en-IN" b="0" i="1" smtClean="0">
                          <a:latin typeface="Cambria Math" panose="02040503050406030204" pitchFamily="18" charset="0"/>
                        </a:rPr>
                        <m:t>𝑐</m:t>
                      </m:r>
                      <m:d>
                        <m:dPr>
                          <m:ctrlPr>
                            <a:rPr lang="en-IN" b="0" i="1" smtClean="0">
                              <a:latin typeface="Cambria Math" panose="02040503050406030204" pitchFamily="18" charset="0"/>
                            </a:rPr>
                          </m:ctrlPr>
                        </m:dPr>
                        <m:e>
                          <m:r>
                            <a:rPr lang="en-IN" b="0" i="1" smtClean="0">
                              <a:latin typeface="Cambria Math" panose="02040503050406030204" pitchFamily="18" charset="0"/>
                            </a:rPr>
                            <m:t>𝑏</m:t>
                          </m:r>
                          <m:r>
                            <a:rPr lang="en-IN" b="0" i="1" smtClean="0">
                              <a:latin typeface="Cambria Math" panose="02040503050406030204" pitchFamily="18" charset="0"/>
                            </a:rPr>
                            <m:t>−1</m:t>
                          </m:r>
                        </m:e>
                      </m:d>
                      <m:r>
                        <a:rPr lang="en-IN" b="0" i="1" smtClean="0">
                          <a:latin typeface="Cambria Math" panose="02040503050406030204" pitchFamily="18" charset="0"/>
                        </a:rPr>
                        <m:t>−1</m:t>
                      </m:r>
                      <m:d>
                        <m:dPr>
                          <m:ctrlPr>
                            <a:rPr lang="en-IN" b="0" i="1" smtClean="0">
                              <a:latin typeface="Cambria Math" panose="02040503050406030204" pitchFamily="18" charset="0"/>
                            </a:rPr>
                          </m:ctrlPr>
                        </m:dPr>
                        <m:e>
                          <m:r>
                            <a:rPr lang="en-IN" b="0" i="1" smtClean="0">
                              <a:latin typeface="Cambria Math" panose="02040503050406030204" pitchFamily="18" charset="0"/>
                            </a:rPr>
                            <m:t>𝑏</m:t>
                          </m:r>
                          <m:r>
                            <a:rPr lang="en-IN" b="0" i="1" smtClean="0">
                              <a:latin typeface="Cambria Math" panose="02040503050406030204" pitchFamily="18" charset="0"/>
                            </a:rPr>
                            <m:t>−1</m:t>
                          </m:r>
                        </m:e>
                      </m:d>
                    </m:oMath>
                  </m:oMathPara>
                </a14:m>
                <a:endParaRPr lang="en-IN" b="0" dirty="0"/>
              </a:p>
              <a:p>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𝑏</m:t>
                      </m:r>
                      <m:r>
                        <a:rPr lang="en-IN" b="0" i="1" smtClean="0">
                          <a:latin typeface="Cambria Math" panose="02040503050406030204" pitchFamily="18" charset="0"/>
                        </a:rPr>
                        <m:t>𝛾</m:t>
                      </m:r>
                      <m:r>
                        <a:rPr lang="en-IN" b="0" i="1" smtClean="0">
                          <a:latin typeface="Cambria Math" panose="02040503050406030204" pitchFamily="18" charset="0"/>
                        </a:rPr>
                        <m:t>−</m:t>
                      </m:r>
                      <m:r>
                        <a:rPr lang="en-IN" b="0" i="1" smtClean="0">
                          <a:latin typeface="Cambria Math" panose="02040503050406030204" pitchFamily="18" charset="0"/>
                        </a:rPr>
                        <m:t>𝑐</m:t>
                      </m:r>
                      <m:r>
                        <a:rPr lang="en-IN" b="0" i="1" smtClean="0">
                          <a:latin typeface="Cambria Math" panose="02040503050406030204" pitchFamily="18" charset="0"/>
                        </a:rPr>
                        <m:t>𝛽</m:t>
                      </m:r>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𝑐</m:t>
                          </m:r>
                          <m:r>
                            <a:rPr lang="en-IN" b="0" i="1" smtClean="0">
                              <a:latin typeface="Cambria Math" panose="02040503050406030204" pitchFamily="18" charset="0"/>
                            </a:rPr>
                            <m:t>−1</m:t>
                          </m:r>
                        </m:e>
                      </m:d>
                      <m:d>
                        <m:dPr>
                          <m:ctrlPr>
                            <a:rPr lang="en-IN" b="0" i="1" smtClean="0">
                              <a:latin typeface="Cambria Math" panose="02040503050406030204" pitchFamily="18" charset="0"/>
                            </a:rPr>
                          </m:ctrlPr>
                        </m:dPr>
                        <m:e>
                          <m:r>
                            <a:rPr lang="en-IN" b="0" i="1" smtClean="0">
                              <a:latin typeface="Cambria Math" panose="02040503050406030204" pitchFamily="18" charset="0"/>
                            </a:rPr>
                            <m:t>𝑏</m:t>
                          </m:r>
                          <m:r>
                            <a:rPr lang="en-IN" b="0" i="1" smtClean="0">
                              <a:latin typeface="Cambria Math" panose="02040503050406030204" pitchFamily="18" charset="0"/>
                            </a:rPr>
                            <m:t>−1</m:t>
                          </m:r>
                        </m:e>
                      </m:d>
                    </m:oMath>
                  </m:oMathPara>
                </a14:m>
                <a:endParaRPr lang="en-IN" dirty="0"/>
              </a:p>
              <a:p>
                <a:r>
                  <a:rPr lang="en-IN" dirty="0"/>
                  <a:t>Thus, z must have an integer solution if the above condition is true. </a:t>
                </a:r>
              </a:p>
            </p:txBody>
          </p:sp>
        </mc:Choice>
        <mc:Fallback xmlns="">
          <p:sp>
            <p:nvSpPr>
              <p:cNvPr id="4" name="TextBox 3">
                <a:extLst>
                  <a:ext uri="{FF2B5EF4-FFF2-40B4-BE49-F238E27FC236}">
                    <a16:creationId xmlns:a16="http://schemas.microsoft.com/office/drawing/2014/main" id="{F9CEF9B3-A068-1276-28A8-2D831CCC6EC3}"/>
                  </a:ext>
                </a:extLst>
              </p:cNvPr>
              <p:cNvSpPr txBox="1">
                <a:spLocks noRot="1" noChangeAspect="1" noMove="1" noResize="1" noEditPoints="1" noAdjustHandles="1" noChangeArrowheads="1" noChangeShapeType="1" noTextEdit="1"/>
              </p:cNvSpPr>
              <p:nvPr/>
            </p:nvSpPr>
            <p:spPr>
              <a:xfrm>
                <a:off x="944880" y="1635760"/>
                <a:ext cx="6959600" cy="4661020"/>
              </a:xfrm>
              <a:prstGeom prst="rect">
                <a:avLst/>
              </a:prstGeom>
              <a:blipFill>
                <a:blip r:embed="rId2"/>
                <a:stretch>
                  <a:fillRect l="-701" b="-1046"/>
                </a:stretch>
              </a:blipFill>
            </p:spPr>
            <p:txBody>
              <a:bodyPr/>
              <a:lstStyle/>
              <a:p>
                <a:r>
                  <a:rPr lang="en-IN">
                    <a:noFill/>
                  </a:rPr>
                  <a:t> </a:t>
                </a:r>
              </a:p>
            </p:txBody>
          </p:sp>
        </mc:Fallback>
      </mc:AlternateContent>
    </p:spTree>
    <p:extLst>
      <p:ext uri="{BB962C8B-B14F-4D97-AF65-F5344CB8AC3E}">
        <p14:creationId xmlns:p14="http://schemas.microsoft.com/office/powerpoint/2010/main" val="2644168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932BE-5094-F38E-F006-4944A906627F}"/>
              </a:ext>
            </a:extLst>
          </p:cNvPr>
          <p:cNvSpPr>
            <a:spLocks noGrp="1"/>
          </p:cNvSpPr>
          <p:nvPr>
            <p:ph type="title"/>
          </p:nvPr>
        </p:nvSpPr>
        <p:spPr/>
        <p:txBody>
          <a:bodyPr/>
          <a:lstStyle/>
          <a:p>
            <a:r>
              <a:rPr lang="en-IN" dirty="0"/>
              <a:t>Gray Shadow</a:t>
            </a:r>
          </a:p>
        </p:txBody>
      </p:sp>
      <p:sp>
        <p:nvSpPr>
          <p:cNvPr id="3" name="Content Placeholder 2">
            <a:extLst>
              <a:ext uri="{FF2B5EF4-FFF2-40B4-BE49-F238E27FC236}">
                <a16:creationId xmlns:a16="http://schemas.microsoft.com/office/drawing/2014/main" id="{F6F028BB-26C3-2480-F28E-A9C44277DF56}"/>
              </a:ext>
            </a:extLst>
          </p:cNvPr>
          <p:cNvSpPr>
            <a:spLocks noGrp="1"/>
          </p:cNvSpPr>
          <p:nvPr>
            <p:ph idx="1"/>
          </p:nvPr>
        </p:nvSpPr>
        <p:spPr/>
        <p:txBody>
          <a:bodyPr/>
          <a:lstStyle/>
          <a:p>
            <a:pPr marL="0" indent="0">
              <a:buNone/>
            </a:pPr>
            <a:endParaRPr lang="en-IN" dirty="0"/>
          </a:p>
          <a:p>
            <a:pPr marL="0" indent="0">
              <a:buNone/>
            </a:pPr>
            <a:endParaRPr lang="en-IN" dirty="0"/>
          </a:p>
          <a:p>
            <a:pPr marL="0" indent="0">
              <a:buNone/>
            </a:pPr>
            <a:endParaRPr lang="en-IN"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9CEF9B3-A068-1276-28A8-2D831CCC6EC3}"/>
                  </a:ext>
                </a:extLst>
              </p:cNvPr>
              <p:cNvSpPr txBox="1"/>
              <p:nvPr/>
            </p:nvSpPr>
            <p:spPr>
              <a:xfrm>
                <a:off x="944880" y="1635760"/>
                <a:ext cx="10037752" cy="1884298"/>
              </a:xfrm>
              <a:prstGeom prst="rect">
                <a:avLst/>
              </a:prstGeom>
              <a:noFill/>
            </p:spPr>
            <p:txBody>
              <a:bodyPr wrap="square" rtlCol="0">
                <a:spAutoFit/>
              </a:bodyPr>
              <a:lstStyle/>
              <a:p>
                <a:r>
                  <a:rPr lang="en-US" dirty="0"/>
                  <a:t>The constraints </a:t>
                </a:r>
                <a14:m>
                  <m:oMath xmlns:m="http://schemas.openxmlformats.org/officeDocument/2006/math">
                    <m:d>
                      <m:dPr>
                        <m:ctrlPr>
                          <a:rPr lang="en-US" i="1" dirty="0" smtClean="0">
                            <a:solidFill>
                              <a:schemeClr val="accent1"/>
                            </a:solidFill>
                            <a:latin typeface="Cambria Math" panose="02040503050406030204" pitchFamily="18" charset="0"/>
                          </a:rPr>
                        </m:ctrlPr>
                      </m:dPr>
                      <m:e>
                        <m:f>
                          <m:fPr>
                            <m:ctrlPr>
                              <a:rPr lang="en-US" i="1" dirty="0" smtClean="0">
                                <a:solidFill>
                                  <a:schemeClr val="accent1"/>
                                </a:solidFill>
                                <a:latin typeface="Cambria Math" panose="02040503050406030204" pitchFamily="18" charset="0"/>
                              </a:rPr>
                            </m:ctrlPr>
                          </m:fPr>
                          <m:num>
                            <m:r>
                              <a:rPr lang="en-US" i="1" dirty="0" smtClean="0">
                                <a:solidFill>
                                  <a:schemeClr val="accent1"/>
                                </a:solidFill>
                                <a:latin typeface="Cambria Math" panose="02040503050406030204" pitchFamily="18" charset="0"/>
                              </a:rPr>
                              <m:t>𝛽</m:t>
                            </m:r>
                          </m:num>
                          <m:den>
                            <m:r>
                              <a:rPr lang="en-US" i="1" dirty="0" smtClean="0">
                                <a:solidFill>
                                  <a:schemeClr val="accent1"/>
                                </a:solidFill>
                                <a:latin typeface="Cambria Math" panose="02040503050406030204" pitchFamily="18" charset="0"/>
                              </a:rPr>
                              <m:t>𝑏</m:t>
                            </m:r>
                          </m:den>
                        </m:f>
                        <m:r>
                          <a:rPr lang="en-US" i="1" dirty="0" smtClean="0">
                            <a:solidFill>
                              <a:schemeClr val="accent1"/>
                            </a:solidFill>
                            <a:latin typeface="Cambria Math" panose="02040503050406030204" pitchFamily="18" charset="0"/>
                          </a:rPr>
                          <m:t>−</m:t>
                        </m:r>
                        <m:r>
                          <a:rPr lang="en-US" i="1" dirty="0" smtClean="0">
                            <a:solidFill>
                              <a:schemeClr val="accent1"/>
                            </a:solidFill>
                            <a:latin typeface="Cambria Math" panose="02040503050406030204" pitchFamily="18" charset="0"/>
                          </a:rPr>
                          <m:t>𝑖</m:t>
                        </m:r>
                        <m:r>
                          <a:rPr lang="en-US" i="1" dirty="0" smtClean="0">
                            <a:solidFill>
                              <a:schemeClr val="accent1"/>
                            </a:solidFill>
                            <a:latin typeface="Cambria Math" panose="02040503050406030204" pitchFamily="18" charset="0"/>
                          </a:rPr>
                          <m:t>≥</m:t>
                        </m:r>
                        <m:f>
                          <m:fPr>
                            <m:ctrlPr>
                              <a:rPr lang="en-US" i="1" dirty="0" smtClean="0">
                                <a:solidFill>
                                  <a:schemeClr val="accent1"/>
                                </a:solidFill>
                                <a:latin typeface="Cambria Math" panose="02040503050406030204" pitchFamily="18" charset="0"/>
                              </a:rPr>
                            </m:ctrlPr>
                          </m:fPr>
                          <m:num>
                            <m:r>
                              <a:rPr lang="en-US" i="1" dirty="0" smtClean="0">
                                <a:solidFill>
                                  <a:schemeClr val="accent1"/>
                                </a:solidFill>
                                <a:latin typeface="Cambria Math" panose="02040503050406030204" pitchFamily="18" charset="0"/>
                              </a:rPr>
                              <m:t>1</m:t>
                            </m:r>
                          </m:num>
                          <m:den>
                            <m:r>
                              <a:rPr lang="en-US" i="1" dirty="0" smtClean="0">
                                <a:solidFill>
                                  <a:schemeClr val="accent1"/>
                                </a:solidFill>
                                <a:latin typeface="Cambria Math" panose="02040503050406030204" pitchFamily="18" charset="0"/>
                              </a:rPr>
                              <m:t>𝑏</m:t>
                            </m:r>
                          </m:den>
                        </m:f>
                      </m:e>
                    </m:d>
                  </m:oMath>
                </a14:m>
                <a:r>
                  <a:rPr lang="en-US" dirty="0"/>
                  <a:t>  and  </a:t>
                </a:r>
                <a14:m>
                  <m:oMath xmlns:m="http://schemas.openxmlformats.org/officeDocument/2006/math">
                    <m:d>
                      <m:dPr>
                        <m:ctrlPr>
                          <a:rPr lang="en-US" i="1" dirty="0" smtClean="0">
                            <a:solidFill>
                              <a:schemeClr val="accent1"/>
                            </a:solidFill>
                            <a:latin typeface="Cambria Math" panose="02040503050406030204" pitchFamily="18" charset="0"/>
                          </a:rPr>
                        </m:ctrlPr>
                      </m:dPr>
                      <m:e>
                        <m:r>
                          <a:rPr lang="en-US" i="1" dirty="0" smtClean="0">
                            <a:solidFill>
                              <a:schemeClr val="accent1"/>
                            </a:solidFill>
                            <a:latin typeface="Cambria Math" panose="02040503050406030204" pitchFamily="18" charset="0"/>
                          </a:rPr>
                          <m:t>𝑖</m:t>
                        </m:r>
                        <m:r>
                          <a:rPr lang="en-US" i="1" dirty="0" smtClean="0">
                            <a:solidFill>
                              <a:schemeClr val="accent1"/>
                            </a:solidFill>
                            <a:latin typeface="Cambria Math" panose="02040503050406030204" pitchFamily="18" charset="0"/>
                          </a:rPr>
                          <m:t>+1−</m:t>
                        </m:r>
                        <m:f>
                          <m:fPr>
                            <m:ctrlPr>
                              <a:rPr lang="en-US" i="1" dirty="0" smtClean="0">
                                <a:solidFill>
                                  <a:schemeClr val="accent1"/>
                                </a:solidFill>
                                <a:latin typeface="Cambria Math" panose="02040503050406030204" pitchFamily="18" charset="0"/>
                              </a:rPr>
                            </m:ctrlPr>
                          </m:fPr>
                          <m:num>
                            <m:r>
                              <a:rPr lang="en-US" i="1" dirty="0" smtClean="0">
                                <a:solidFill>
                                  <a:schemeClr val="accent1"/>
                                </a:solidFill>
                                <a:latin typeface="Cambria Math" panose="02040503050406030204" pitchFamily="18" charset="0"/>
                              </a:rPr>
                              <m:t>𝛾</m:t>
                            </m:r>
                          </m:num>
                          <m:den>
                            <m:r>
                              <a:rPr lang="en-US" i="1" dirty="0" smtClean="0">
                                <a:solidFill>
                                  <a:schemeClr val="accent1"/>
                                </a:solidFill>
                                <a:latin typeface="Cambria Math" panose="02040503050406030204" pitchFamily="18" charset="0"/>
                              </a:rPr>
                              <m:t>𝑐</m:t>
                            </m:r>
                          </m:den>
                        </m:f>
                        <m:r>
                          <a:rPr lang="en-US" i="1" dirty="0" smtClean="0">
                            <a:solidFill>
                              <a:schemeClr val="accent1"/>
                            </a:solidFill>
                            <a:latin typeface="Cambria Math" panose="02040503050406030204" pitchFamily="18" charset="0"/>
                          </a:rPr>
                          <m:t>≥</m:t>
                        </m:r>
                        <m:f>
                          <m:fPr>
                            <m:ctrlPr>
                              <a:rPr lang="en-US" i="1" dirty="0" smtClean="0">
                                <a:solidFill>
                                  <a:schemeClr val="accent1"/>
                                </a:solidFill>
                                <a:latin typeface="Cambria Math" panose="02040503050406030204" pitchFamily="18" charset="0"/>
                              </a:rPr>
                            </m:ctrlPr>
                          </m:fPr>
                          <m:num>
                            <m:r>
                              <a:rPr lang="en-US" i="1" dirty="0" smtClean="0">
                                <a:solidFill>
                                  <a:schemeClr val="accent1"/>
                                </a:solidFill>
                                <a:latin typeface="Cambria Math" panose="02040503050406030204" pitchFamily="18" charset="0"/>
                              </a:rPr>
                              <m:t>1</m:t>
                            </m:r>
                          </m:num>
                          <m:den>
                            <m:r>
                              <a:rPr lang="en-US" i="1" dirty="0" smtClean="0">
                                <a:solidFill>
                                  <a:schemeClr val="accent1"/>
                                </a:solidFill>
                                <a:latin typeface="Cambria Math" panose="02040503050406030204" pitchFamily="18" charset="0"/>
                              </a:rPr>
                              <m:t>𝑐</m:t>
                            </m:r>
                          </m:den>
                        </m:f>
                      </m:e>
                    </m:d>
                  </m:oMath>
                </a14:m>
                <a:r>
                  <a:rPr lang="en-US" dirty="0"/>
                  <a:t> are true when the lower and the upper limits of </a:t>
                </a:r>
                <a:r>
                  <a:rPr lang="en-US" dirty="0">
                    <a:solidFill>
                      <a:schemeClr val="accent1"/>
                    </a:solidFill>
                  </a:rPr>
                  <a:t>z</a:t>
                </a:r>
                <a:r>
                  <a:rPr lang="en-US" dirty="0"/>
                  <a:t> lies between two integers. However, these constraints may also hold if </a:t>
                </a:r>
                <a:r>
                  <a:rPr lang="en-US" dirty="0" err="1">
                    <a:solidFill>
                      <a:schemeClr val="accent1"/>
                    </a:solidFill>
                  </a:rPr>
                  <a:t>i</a:t>
                </a:r>
                <a:r>
                  <a:rPr lang="en-US" dirty="0"/>
                  <a:t> is real. If </a:t>
                </a:r>
                <a:r>
                  <a:rPr lang="en-US" dirty="0" err="1">
                    <a:solidFill>
                      <a:schemeClr val="accent1"/>
                    </a:solidFill>
                  </a:rPr>
                  <a:t>i</a:t>
                </a:r>
                <a:r>
                  <a:rPr lang="en-US" dirty="0"/>
                  <a:t> is real, then there may exist one integer solution between the lower and upper limits of </a:t>
                </a:r>
                <a:r>
                  <a:rPr lang="en-US" dirty="0">
                    <a:solidFill>
                      <a:schemeClr val="accent1"/>
                    </a:solidFill>
                  </a:rPr>
                  <a:t>z</a:t>
                </a:r>
                <a:r>
                  <a:rPr lang="en-US" dirty="0"/>
                  <a:t>. Therefore, even if we don’t find a solution using the dark shadow, an integer solution may exist in the area between the real shadow and the dark shadow, called the Gray shadow. The original constraints are unsatisfiable if no solution exists in the Gray shadow.</a:t>
                </a:r>
                <a:endParaRPr lang="en-IN" dirty="0"/>
              </a:p>
            </p:txBody>
          </p:sp>
        </mc:Choice>
        <mc:Fallback xmlns="">
          <p:sp>
            <p:nvSpPr>
              <p:cNvPr id="4" name="TextBox 3">
                <a:extLst>
                  <a:ext uri="{FF2B5EF4-FFF2-40B4-BE49-F238E27FC236}">
                    <a16:creationId xmlns:a16="http://schemas.microsoft.com/office/drawing/2014/main" id="{F9CEF9B3-A068-1276-28A8-2D831CCC6EC3}"/>
                  </a:ext>
                </a:extLst>
              </p:cNvPr>
              <p:cNvSpPr txBox="1">
                <a:spLocks noRot="1" noChangeAspect="1" noMove="1" noResize="1" noEditPoints="1" noAdjustHandles="1" noChangeArrowheads="1" noChangeShapeType="1" noTextEdit="1"/>
              </p:cNvSpPr>
              <p:nvPr/>
            </p:nvSpPr>
            <p:spPr>
              <a:xfrm>
                <a:off x="944880" y="1635760"/>
                <a:ext cx="10037752" cy="1884298"/>
              </a:xfrm>
              <a:prstGeom prst="rect">
                <a:avLst/>
              </a:prstGeom>
              <a:blipFill>
                <a:blip r:embed="rId2"/>
                <a:stretch>
                  <a:fillRect l="-486" r="-546" b="-453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C216980-5477-B7AD-A512-494DF03D418E}"/>
                  </a:ext>
                </a:extLst>
              </p:cNvPr>
              <p:cNvSpPr txBox="1"/>
              <p:nvPr/>
            </p:nvSpPr>
            <p:spPr>
              <a:xfrm>
                <a:off x="910466" y="3587466"/>
                <a:ext cx="10037752" cy="2834302"/>
              </a:xfrm>
              <a:prstGeom prst="rect">
                <a:avLst/>
              </a:prstGeom>
              <a:noFill/>
            </p:spPr>
            <p:txBody>
              <a:bodyPr wrap="square" rtlCol="0">
                <a:spAutoFit/>
              </a:bodyPr>
              <a:lstStyle/>
              <a:p>
                <a:r>
                  <a:rPr lang="en-IN" dirty="0"/>
                  <a:t>Original constraints:  </a:t>
                </a:r>
              </a:p>
              <a:p>
                <a14:m>
                  <m:oMath xmlns:m="http://schemas.openxmlformats.org/officeDocument/2006/math">
                    <m:r>
                      <a:rPr lang="en-IN" b="0" i="1" smtClean="0">
                        <a:latin typeface="Cambria Math" panose="02040503050406030204" pitchFamily="18" charset="0"/>
                      </a:rPr>
                      <m:t>𝑏𝑧</m:t>
                    </m:r>
                    <m:r>
                      <a:rPr lang="en-IN" b="0" i="1" smtClean="0">
                        <a:latin typeface="Cambria Math" panose="02040503050406030204" pitchFamily="18" charset="0"/>
                      </a:rPr>
                      <m:t>≥</m:t>
                    </m:r>
                    <m:r>
                      <a:rPr lang="en-IN" b="0" i="1" smtClean="0">
                        <a:latin typeface="Cambria Math" panose="02040503050406030204" pitchFamily="18" charset="0"/>
                      </a:rPr>
                      <m:t>𝛽</m:t>
                    </m:r>
                  </m:oMath>
                </a14:m>
                <a:r>
                  <a:rPr lang="en-IN" dirty="0"/>
                  <a:t>    </a:t>
                </a:r>
                <a14:m>
                  <m:oMath xmlns:m="http://schemas.openxmlformats.org/officeDocument/2006/math">
                    <m:r>
                      <a:rPr lang="en-IN" b="0" i="1" dirty="0" smtClean="0">
                        <a:latin typeface="Cambria Math" panose="02040503050406030204" pitchFamily="18" charset="0"/>
                      </a:rPr>
                      <m:t>∧</m:t>
                    </m:r>
                  </m:oMath>
                </a14:m>
                <a:r>
                  <a:rPr lang="en-IN" dirty="0"/>
                  <a:t>     </a:t>
                </a:r>
                <a14:m>
                  <m:oMath xmlns:m="http://schemas.openxmlformats.org/officeDocument/2006/math">
                    <m:r>
                      <a:rPr lang="en-IN" b="0" i="1" dirty="0" smtClean="0">
                        <a:latin typeface="Cambria Math" panose="02040503050406030204" pitchFamily="18" charset="0"/>
                      </a:rPr>
                      <m:t>𝑐𝑧</m:t>
                    </m:r>
                    <m:r>
                      <a:rPr lang="en-IN" b="0" i="1" dirty="0" smtClean="0">
                        <a:latin typeface="Cambria Math" panose="02040503050406030204" pitchFamily="18" charset="0"/>
                      </a:rPr>
                      <m:t>≤</m:t>
                    </m:r>
                    <m:r>
                      <a:rPr lang="en-IN" b="0" i="1" dirty="0" smtClean="0">
                        <a:latin typeface="Cambria Math" panose="02040503050406030204" pitchFamily="18" charset="0"/>
                      </a:rPr>
                      <m:t>𝛾</m:t>
                    </m:r>
                  </m:oMath>
                </a14:m>
                <a:r>
                  <a:rPr lang="en-IN" dirty="0"/>
                  <a:t>         </a:t>
                </a:r>
                <a14:m>
                  <m:oMath xmlns:m="http://schemas.openxmlformats.org/officeDocument/2006/math">
                    <m:r>
                      <a:rPr lang="en-IN" b="0" i="1" dirty="0" smtClean="0">
                        <a:latin typeface="Cambria Math" panose="02040503050406030204" pitchFamily="18" charset="0"/>
                      </a:rPr>
                      <m:t>→</m:t>
                    </m:r>
                  </m:oMath>
                </a14:m>
                <a:r>
                  <a:rPr lang="en-IN" dirty="0"/>
                  <a:t>             </a:t>
                </a:r>
                <a14:m>
                  <m:oMath xmlns:m="http://schemas.openxmlformats.org/officeDocument/2006/math">
                    <m:r>
                      <a:rPr lang="en-IN" b="0" i="1" dirty="0" smtClean="0">
                        <a:latin typeface="Cambria Math" panose="02040503050406030204" pitchFamily="18" charset="0"/>
                      </a:rPr>
                      <m:t>𝑐</m:t>
                    </m:r>
                    <m:r>
                      <a:rPr lang="en-IN" b="0" i="1" dirty="0" smtClean="0">
                        <a:latin typeface="Cambria Math" panose="02040503050406030204" pitchFamily="18" charset="0"/>
                      </a:rPr>
                      <m:t>𝛽</m:t>
                    </m:r>
                    <m:r>
                      <a:rPr lang="en-IN" b="0" i="1" dirty="0" smtClean="0">
                        <a:latin typeface="Cambria Math" panose="02040503050406030204" pitchFamily="18" charset="0"/>
                      </a:rPr>
                      <m:t>≤</m:t>
                    </m:r>
                    <m:r>
                      <a:rPr lang="en-IN" b="0" i="1" dirty="0" smtClean="0">
                        <a:latin typeface="Cambria Math" panose="02040503050406030204" pitchFamily="18" charset="0"/>
                      </a:rPr>
                      <m:t>𝑐𝑏𝑧</m:t>
                    </m:r>
                    <m:r>
                      <a:rPr lang="en-IN" b="0" i="1" dirty="0" smtClean="0">
                        <a:latin typeface="Cambria Math" panose="02040503050406030204" pitchFamily="18" charset="0"/>
                      </a:rPr>
                      <m:t>≤</m:t>
                    </m:r>
                    <m:r>
                      <a:rPr lang="en-IN" b="0" i="1" dirty="0" smtClean="0">
                        <a:latin typeface="Cambria Math" panose="02040503050406030204" pitchFamily="18" charset="0"/>
                      </a:rPr>
                      <m:t>𝑏</m:t>
                    </m:r>
                    <m:r>
                      <a:rPr lang="en-IN" b="0" i="1" dirty="0" smtClean="0">
                        <a:latin typeface="Cambria Math" panose="02040503050406030204" pitchFamily="18" charset="0"/>
                      </a:rPr>
                      <m:t>𝛾</m:t>
                    </m:r>
                  </m:oMath>
                </a14:m>
                <a:r>
                  <a:rPr lang="en-IN" dirty="0"/>
                  <a:t>          </a:t>
                </a:r>
                <a14:m>
                  <m:oMath xmlns:m="http://schemas.openxmlformats.org/officeDocument/2006/math">
                    <m:r>
                      <a:rPr lang="en-IN" b="0" i="1" dirty="0" smtClean="0">
                        <a:latin typeface="Cambria Math" panose="02040503050406030204" pitchFamily="18" charset="0"/>
                      </a:rPr>
                      <m:t>−(</m:t>
                    </m:r>
                    <m:r>
                      <a:rPr lang="en-IN" b="0" i="1" dirty="0" smtClean="0">
                        <a:latin typeface="Cambria Math" panose="02040503050406030204" pitchFamily="18" charset="0"/>
                      </a:rPr>
                      <m:t>𝑖</m:t>
                    </m:r>
                    <m:r>
                      <a:rPr lang="en-IN" b="0" i="1" dirty="0" smtClean="0">
                        <a:latin typeface="Cambria Math" panose="02040503050406030204" pitchFamily="18" charset="0"/>
                      </a:rPr>
                      <m:t>)</m:t>
                    </m:r>
                  </m:oMath>
                </a14:m>
                <a:endParaRPr lang="en-IN" dirty="0"/>
              </a:p>
              <a:p>
                <a:r>
                  <a:rPr lang="en-IN" dirty="0"/>
                  <a:t>Conditions for not inside the Gray shadow: </a:t>
                </a:r>
              </a:p>
              <a:p>
                <a14:m>
                  <m:oMath xmlns:m="http://schemas.openxmlformats.org/officeDocument/2006/math">
                    <m:r>
                      <a:rPr lang="en-IN" b="0" i="1" smtClean="0">
                        <a:latin typeface="Cambria Math" panose="02040503050406030204" pitchFamily="18" charset="0"/>
                      </a:rPr>
                      <m:t>𝑏</m:t>
                    </m:r>
                    <m:r>
                      <a:rPr lang="en-IN" b="0" i="1" smtClean="0">
                        <a:latin typeface="Cambria Math" panose="02040503050406030204" pitchFamily="18" charset="0"/>
                      </a:rPr>
                      <m:t>𝛾</m:t>
                    </m:r>
                    <m:r>
                      <a:rPr lang="en-IN" b="0" i="1" smtClean="0">
                        <a:latin typeface="Cambria Math" panose="02040503050406030204" pitchFamily="18" charset="0"/>
                      </a:rPr>
                      <m:t>−</m:t>
                    </m:r>
                    <m:r>
                      <a:rPr lang="en-IN" b="0" i="1" smtClean="0">
                        <a:latin typeface="Cambria Math" panose="02040503050406030204" pitchFamily="18" charset="0"/>
                      </a:rPr>
                      <m:t>𝑐</m:t>
                    </m:r>
                    <m:r>
                      <a:rPr lang="en-IN" b="0" i="1" smtClean="0">
                        <a:latin typeface="Cambria Math" panose="02040503050406030204" pitchFamily="18" charset="0"/>
                      </a:rPr>
                      <m:t>𝛽</m:t>
                    </m:r>
                    <m:r>
                      <a:rPr lang="en-IN" b="0" i="1" smtClean="0">
                        <a:latin typeface="Cambria Math" panose="02040503050406030204" pitchFamily="18" charset="0"/>
                      </a:rPr>
                      <m:t>≤</m:t>
                    </m:r>
                    <m:r>
                      <a:rPr lang="en-IN" b="0" i="1" smtClean="0">
                        <a:latin typeface="Cambria Math" panose="02040503050406030204" pitchFamily="18" charset="0"/>
                      </a:rPr>
                      <m:t>𝑐𝑏</m:t>
                    </m:r>
                    <m:r>
                      <a:rPr lang="en-IN" b="0" i="1" smtClean="0">
                        <a:latin typeface="Cambria Math" panose="02040503050406030204" pitchFamily="18" charset="0"/>
                      </a:rPr>
                      <m:t> −</m:t>
                    </m:r>
                    <m:r>
                      <a:rPr lang="en-IN" b="0" i="1" smtClean="0">
                        <a:latin typeface="Cambria Math" panose="02040503050406030204" pitchFamily="18" charset="0"/>
                      </a:rPr>
                      <m:t>𝑐</m:t>
                    </m:r>
                    <m:r>
                      <a:rPr lang="en-IN" b="0" i="1" smtClean="0">
                        <a:latin typeface="Cambria Math" panose="02040503050406030204" pitchFamily="18" charset="0"/>
                      </a:rPr>
                      <m:t> −</m:t>
                    </m:r>
                    <m:r>
                      <a:rPr lang="en-IN" b="0" i="1" smtClean="0">
                        <a:latin typeface="Cambria Math" panose="02040503050406030204" pitchFamily="18" charset="0"/>
                      </a:rPr>
                      <m:t>𝑏</m:t>
                    </m:r>
                  </m:oMath>
                </a14:m>
                <a:r>
                  <a:rPr lang="en-IN" dirty="0"/>
                  <a:t>         </a:t>
                </a:r>
                <a14:m>
                  <m:oMath xmlns:m="http://schemas.openxmlformats.org/officeDocument/2006/math">
                    <m:r>
                      <a:rPr lang="en-IN" b="0" i="1" dirty="0" smtClean="0">
                        <a:latin typeface="Cambria Math" panose="02040503050406030204" pitchFamily="18" charset="0"/>
                      </a:rPr>
                      <m:t>→</m:t>
                    </m:r>
                  </m:oMath>
                </a14:m>
                <a:r>
                  <a:rPr lang="en-IN" dirty="0"/>
                  <a:t>       </a:t>
                </a:r>
                <a14:m>
                  <m:oMath xmlns:m="http://schemas.openxmlformats.org/officeDocument/2006/math">
                    <m:r>
                      <a:rPr lang="en-IN" b="0" i="1" dirty="0" smtClean="0">
                        <a:latin typeface="Cambria Math" panose="02040503050406030204" pitchFamily="18" charset="0"/>
                      </a:rPr>
                      <m:t>𝑏</m:t>
                    </m:r>
                    <m:r>
                      <a:rPr lang="en-IN" b="0" i="1" dirty="0" smtClean="0">
                        <a:latin typeface="Cambria Math" panose="02040503050406030204" pitchFamily="18" charset="0"/>
                      </a:rPr>
                      <m:t>𝛾</m:t>
                    </m:r>
                    <m:r>
                      <a:rPr lang="en-IN" b="0" i="1" dirty="0" smtClean="0">
                        <a:latin typeface="Cambria Math" panose="02040503050406030204" pitchFamily="18" charset="0"/>
                      </a:rPr>
                      <m:t>≤</m:t>
                    </m:r>
                    <m:r>
                      <a:rPr lang="en-IN" b="0" i="1" dirty="0" smtClean="0">
                        <a:latin typeface="Cambria Math" panose="02040503050406030204" pitchFamily="18" charset="0"/>
                      </a:rPr>
                      <m:t>𝑐</m:t>
                    </m:r>
                    <m:r>
                      <a:rPr lang="en-IN" b="0" i="1" dirty="0" smtClean="0">
                        <a:latin typeface="Cambria Math" panose="02040503050406030204" pitchFamily="18" charset="0"/>
                      </a:rPr>
                      <m:t>𝛽</m:t>
                    </m:r>
                    <m:r>
                      <a:rPr lang="en-IN" b="0" i="1" dirty="0" smtClean="0">
                        <a:latin typeface="Cambria Math" panose="02040503050406030204" pitchFamily="18" charset="0"/>
                      </a:rPr>
                      <m:t>+</m:t>
                    </m:r>
                    <m:r>
                      <a:rPr lang="en-IN" b="0" i="1" dirty="0" smtClean="0">
                        <a:latin typeface="Cambria Math" panose="02040503050406030204" pitchFamily="18" charset="0"/>
                      </a:rPr>
                      <m:t>𝑐𝑏</m:t>
                    </m:r>
                    <m:r>
                      <a:rPr lang="en-IN" b="0" i="1" dirty="0" smtClean="0">
                        <a:latin typeface="Cambria Math" panose="02040503050406030204" pitchFamily="18" charset="0"/>
                      </a:rPr>
                      <m:t>−</m:t>
                    </m:r>
                    <m:r>
                      <a:rPr lang="en-IN" b="0" i="1" dirty="0" smtClean="0">
                        <a:latin typeface="Cambria Math" panose="02040503050406030204" pitchFamily="18" charset="0"/>
                      </a:rPr>
                      <m:t>𝑐</m:t>
                    </m:r>
                    <m:r>
                      <a:rPr lang="en-IN" b="0" i="1" dirty="0" smtClean="0">
                        <a:latin typeface="Cambria Math" panose="02040503050406030204" pitchFamily="18" charset="0"/>
                      </a:rPr>
                      <m:t>−</m:t>
                    </m:r>
                    <m:r>
                      <a:rPr lang="en-IN" b="0" i="1" dirty="0" smtClean="0">
                        <a:latin typeface="Cambria Math" panose="02040503050406030204" pitchFamily="18" charset="0"/>
                      </a:rPr>
                      <m:t>𝑏</m:t>
                    </m:r>
                  </m:oMath>
                </a14:m>
                <a:r>
                  <a:rPr lang="en-IN" dirty="0"/>
                  <a:t>       </a:t>
                </a:r>
                <a14:m>
                  <m:oMath xmlns:m="http://schemas.openxmlformats.org/officeDocument/2006/math">
                    <m:r>
                      <a:rPr lang="en-IN" b="0" i="1" dirty="0" smtClean="0">
                        <a:latin typeface="Cambria Math" panose="02040503050406030204" pitchFamily="18" charset="0"/>
                      </a:rPr>
                      <m:t>−(</m:t>
                    </m:r>
                    <m:r>
                      <a:rPr lang="en-IN" b="0" i="1" dirty="0" smtClean="0">
                        <a:latin typeface="Cambria Math" panose="02040503050406030204" pitchFamily="18" charset="0"/>
                      </a:rPr>
                      <m:t>𝑖𝑖</m:t>
                    </m:r>
                    <m:r>
                      <a:rPr lang="en-IN" b="0" i="1" dirty="0" smtClean="0">
                        <a:latin typeface="Cambria Math" panose="02040503050406030204" pitchFamily="18" charset="0"/>
                      </a:rPr>
                      <m:t>)</m:t>
                    </m:r>
                  </m:oMath>
                </a14:m>
                <a:endParaRPr lang="en-IN" dirty="0"/>
              </a:p>
              <a:p>
                <a:pPr>
                  <a:lnSpc>
                    <a:spcPct val="150000"/>
                  </a:lnSpc>
                </a:pPr>
                <a:r>
                  <a:rPr lang="en-IN" dirty="0"/>
                  <a:t>// The Gray shadow is the set of constraints when both (</a:t>
                </a:r>
                <a:r>
                  <a:rPr lang="en-IN" dirty="0" err="1"/>
                  <a:t>i</a:t>
                </a:r>
                <a:r>
                  <a:rPr lang="en-IN" dirty="0"/>
                  <a:t>) and (ii) hold</a:t>
                </a:r>
              </a:p>
              <a:p>
                <a:pPr>
                  <a:lnSpc>
                    <a:spcPct val="150000"/>
                  </a:lnSpc>
                </a:pPr>
                <a14:m>
                  <m:oMath xmlns:m="http://schemas.openxmlformats.org/officeDocument/2006/math">
                    <m:r>
                      <a:rPr lang="en-IN" b="0" i="1" smtClean="0">
                        <a:latin typeface="Cambria Math" panose="02040503050406030204" pitchFamily="18" charset="0"/>
                      </a:rPr>
                      <m:t>𝑐</m:t>
                    </m:r>
                    <m:r>
                      <a:rPr lang="en-IN" b="0" i="1" smtClean="0">
                        <a:latin typeface="Cambria Math" panose="02040503050406030204" pitchFamily="18" charset="0"/>
                      </a:rPr>
                      <m:t>𝛽</m:t>
                    </m:r>
                    <m:r>
                      <a:rPr lang="en-IN" b="0" i="1" smtClean="0">
                        <a:latin typeface="Cambria Math" panose="02040503050406030204" pitchFamily="18" charset="0"/>
                      </a:rPr>
                      <m:t>≤</m:t>
                    </m:r>
                    <m:r>
                      <a:rPr lang="en-IN" b="0" i="1" smtClean="0">
                        <a:latin typeface="Cambria Math" panose="02040503050406030204" pitchFamily="18" charset="0"/>
                      </a:rPr>
                      <m:t>𝑐𝑏𝑧</m:t>
                    </m:r>
                    <m:r>
                      <a:rPr lang="en-IN" b="0" i="1" smtClean="0">
                        <a:latin typeface="Cambria Math" panose="02040503050406030204" pitchFamily="18" charset="0"/>
                      </a:rPr>
                      <m:t>≤</m:t>
                    </m:r>
                    <m:r>
                      <a:rPr lang="en-IN" b="0" i="1" smtClean="0">
                        <a:latin typeface="Cambria Math" panose="02040503050406030204" pitchFamily="18" charset="0"/>
                      </a:rPr>
                      <m:t>𝑐</m:t>
                    </m:r>
                    <m:r>
                      <a:rPr lang="en-IN" b="0" i="1" smtClean="0">
                        <a:latin typeface="Cambria Math" panose="02040503050406030204" pitchFamily="18" charset="0"/>
                      </a:rPr>
                      <m:t>𝛽</m:t>
                    </m:r>
                    <m:r>
                      <a:rPr lang="en-IN" b="0" i="1" smtClean="0">
                        <a:latin typeface="Cambria Math" panose="02040503050406030204" pitchFamily="18" charset="0"/>
                      </a:rPr>
                      <m:t>+</m:t>
                    </m:r>
                    <m:r>
                      <a:rPr lang="en-IN" b="0" i="1" smtClean="0">
                        <a:latin typeface="Cambria Math" panose="02040503050406030204" pitchFamily="18" charset="0"/>
                      </a:rPr>
                      <m:t>𝑐𝑏</m:t>
                    </m:r>
                    <m:r>
                      <a:rPr lang="en-IN" b="0" i="1" smtClean="0">
                        <a:latin typeface="Cambria Math" panose="02040503050406030204" pitchFamily="18" charset="0"/>
                      </a:rPr>
                      <m:t>−</m:t>
                    </m:r>
                    <m:r>
                      <a:rPr lang="en-IN" b="0" i="1" smtClean="0">
                        <a:latin typeface="Cambria Math" panose="02040503050406030204" pitchFamily="18" charset="0"/>
                      </a:rPr>
                      <m:t>𝑐</m:t>
                    </m:r>
                    <m:r>
                      <a:rPr lang="en-IN" b="0" i="1" smtClean="0">
                        <a:latin typeface="Cambria Math" panose="02040503050406030204" pitchFamily="18" charset="0"/>
                      </a:rPr>
                      <m:t>−</m:t>
                    </m:r>
                    <m:r>
                      <a:rPr lang="en-IN" b="0" i="1" smtClean="0">
                        <a:latin typeface="Cambria Math" panose="02040503050406030204" pitchFamily="18" charset="0"/>
                      </a:rPr>
                      <m:t>𝑏</m:t>
                    </m:r>
                  </m:oMath>
                </a14:m>
                <a:r>
                  <a:rPr lang="en-IN" dirty="0"/>
                  <a:t>           From (</a:t>
                </a:r>
                <a:r>
                  <a:rPr lang="en-IN" dirty="0" err="1"/>
                  <a:t>i</a:t>
                </a:r>
                <a:r>
                  <a:rPr lang="en-IN" dirty="0"/>
                  <a:t>) and (ii)</a:t>
                </a:r>
              </a:p>
              <a:p>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𝛽</m:t>
                      </m:r>
                      <m:r>
                        <a:rPr lang="en-IN" b="0" i="1" smtClean="0">
                          <a:latin typeface="Cambria Math" panose="02040503050406030204" pitchFamily="18" charset="0"/>
                        </a:rPr>
                        <m:t>≤</m:t>
                      </m:r>
                      <m:r>
                        <a:rPr lang="en-IN" b="0" i="1" smtClean="0">
                          <a:latin typeface="Cambria Math" panose="02040503050406030204" pitchFamily="18" charset="0"/>
                        </a:rPr>
                        <m:t>𝑏𝑧</m:t>
                      </m:r>
                      <m:r>
                        <a:rPr lang="en-IN" b="0" i="1" smtClean="0">
                          <a:latin typeface="Cambria Math" panose="02040503050406030204" pitchFamily="18" charset="0"/>
                        </a:rPr>
                        <m:t>≤</m:t>
                      </m:r>
                      <m:r>
                        <a:rPr lang="en-IN" b="0" i="1" smtClean="0">
                          <a:latin typeface="Cambria Math" panose="02040503050406030204" pitchFamily="18" charset="0"/>
                        </a:rPr>
                        <m:t>𝛽</m:t>
                      </m:r>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𝑐𝑏</m:t>
                          </m:r>
                          <m:r>
                            <a:rPr lang="en-IN" b="0" i="1" smtClean="0">
                              <a:latin typeface="Cambria Math" panose="02040503050406030204" pitchFamily="18" charset="0"/>
                            </a:rPr>
                            <m:t>−</m:t>
                          </m:r>
                          <m:r>
                            <a:rPr lang="en-IN" b="0" i="1" smtClean="0">
                              <a:latin typeface="Cambria Math" panose="02040503050406030204" pitchFamily="18" charset="0"/>
                            </a:rPr>
                            <m:t>𝑐</m:t>
                          </m:r>
                          <m:r>
                            <a:rPr lang="en-IN" b="0" i="1" smtClean="0">
                              <a:latin typeface="Cambria Math" panose="02040503050406030204" pitchFamily="18" charset="0"/>
                            </a:rPr>
                            <m:t>−</m:t>
                          </m:r>
                          <m:r>
                            <a:rPr lang="en-IN" b="0" i="1" smtClean="0">
                              <a:latin typeface="Cambria Math" panose="02040503050406030204" pitchFamily="18" charset="0"/>
                            </a:rPr>
                            <m:t>𝑏</m:t>
                          </m:r>
                        </m:num>
                        <m:den>
                          <m:r>
                            <a:rPr lang="en-IN" b="0" i="1" smtClean="0">
                              <a:latin typeface="Cambria Math" panose="02040503050406030204" pitchFamily="18" charset="0"/>
                            </a:rPr>
                            <m:t>𝑐</m:t>
                          </m:r>
                        </m:den>
                      </m:f>
                    </m:oMath>
                  </m:oMathPara>
                </a14:m>
                <a:endParaRPr lang="en-IN" b="0" dirty="0"/>
              </a:p>
              <a:p>
                <a:r>
                  <a:rPr lang="en-IN" dirty="0"/>
                  <a:t>The omega test tries all possible values of </a:t>
                </a:r>
                <a:r>
                  <a:rPr lang="en-IN" dirty="0" err="1"/>
                  <a:t>bz</a:t>
                </a:r>
                <a:r>
                  <a:rPr lang="en-IN" dirty="0"/>
                  <a:t> between these two bounds.</a:t>
                </a:r>
              </a:p>
            </p:txBody>
          </p:sp>
        </mc:Choice>
        <mc:Fallback xmlns="">
          <p:sp>
            <p:nvSpPr>
              <p:cNvPr id="5" name="TextBox 4">
                <a:extLst>
                  <a:ext uri="{FF2B5EF4-FFF2-40B4-BE49-F238E27FC236}">
                    <a16:creationId xmlns:a16="http://schemas.microsoft.com/office/drawing/2014/main" id="{5C216980-5477-B7AD-A512-494DF03D418E}"/>
                  </a:ext>
                </a:extLst>
              </p:cNvPr>
              <p:cNvSpPr txBox="1">
                <a:spLocks noRot="1" noChangeAspect="1" noMove="1" noResize="1" noEditPoints="1" noAdjustHandles="1" noChangeArrowheads="1" noChangeShapeType="1" noTextEdit="1"/>
              </p:cNvSpPr>
              <p:nvPr/>
            </p:nvSpPr>
            <p:spPr>
              <a:xfrm>
                <a:off x="910466" y="3587466"/>
                <a:ext cx="10037752" cy="2834302"/>
              </a:xfrm>
              <a:prstGeom prst="rect">
                <a:avLst/>
              </a:prstGeom>
              <a:blipFill>
                <a:blip r:embed="rId3"/>
                <a:stretch>
                  <a:fillRect l="-486" t="-1075" b="-2581"/>
                </a:stretch>
              </a:blipFill>
            </p:spPr>
            <p:txBody>
              <a:bodyPr/>
              <a:lstStyle/>
              <a:p>
                <a:r>
                  <a:rPr lang="en-IN">
                    <a:noFill/>
                  </a:rPr>
                  <a:t> </a:t>
                </a:r>
              </a:p>
            </p:txBody>
          </p:sp>
        </mc:Fallback>
      </mc:AlternateContent>
    </p:spTree>
    <p:extLst>
      <p:ext uri="{BB962C8B-B14F-4D97-AF65-F5344CB8AC3E}">
        <p14:creationId xmlns:p14="http://schemas.microsoft.com/office/powerpoint/2010/main" val="1747477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235BD-FD54-9018-59BB-6083A5BEE6D3}"/>
              </a:ext>
            </a:extLst>
          </p:cNvPr>
          <p:cNvSpPr>
            <a:spLocks noGrp="1"/>
          </p:cNvSpPr>
          <p:nvPr>
            <p:ph type="title"/>
          </p:nvPr>
        </p:nvSpPr>
        <p:spPr/>
        <p:txBody>
          <a:bodyPr/>
          <a:lstStyle/>
          <a:p>
            <a:r>
              <a:rPr lang="en-IN" dirty="0"/>
              <a:t>Example</a:t>
            </a:r>
          </a:p>
        </p:txBody>
      </p:sp>
      <p:graphicFrame>
        <p:nvGraphicFramePr>
          <p:cNvPr id="6" name="Content Placeholder 5">
            <a:extLst>
              <a:ext uri="{FF2B5EF4-FFF2-40B4-BE49-F238E27FC236}">
                <a16:creationId xmlns:a16="http://schemas.microsoft.com/office/drawing/2014/main" id="{528DE0FD-89E6-6451-9462-570FA072F5A3}"/>
              </a:ext>
            </a:extLst>
          </p:cNvPr>
          <p:cNvGraphicFramePr>
            <a:graphicFrameLocks noGrp="1"/>
          </p:cNvGraphicFramePr>
          <p:nvPr>
            <p:ph idx="1"/>
            <p:extLst>
              <p:ext uri="{D42A27DB-BD31-4B8C-83A1-F6EECF244321}">
                <p14:modId xmlns:p14="http://schemas.microsoft.com/office/powerpoint/2010/main" val="1312300496"/>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033952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4109</TotalTime>
  <Words>3401</Words>
  <Application>Microsoft Office PowerPoint</Application>
  <PresentationFormat>Widescreen</PresentationFormat>
  <Paragraphs>528</Paragraphs>
  <Slides>50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Arial</vt:lpstr>
      <vt:lpstr>Calibri</vt:lpstr>
      <vt:lpstr>Calibri Light</vt:lpstr>
      <vt:lpstr>Cambria Math</vt:lpstr>
      <vt:lpstr>Office Theme</vt:lpstr>
      <vt:lpstr>PowerPoint Presentation</vt:lpstr>
      <vt:lpstr>References</vt:lpstr>
      <vt:lpstr>Today’s topics</vt:lpstr>
      <vt:lpstr>The Omega Test</vt:lpstr>
      <vt:lpstr>The Omega Test</vt:lpstr>
      <vt:lpstr>Omega Test</vt:lpstr>
      <vt:lpstr>Dark Shadow</vt:lpstr>
      <vt:lpstr>Gray Shadow</vt:lpstr>
      <vt:lpstr>Example</vt:lpstr>
      <vt:lpstr>Omega test</vt:lpstr>
      <vt:lpstr>Omega test</vt:lpstr>
      <vt:lpstr>Omega test</vt:lpstr>
      <vt:lpstr>Omega test</vt:lpstr>
      <vt:lpstr>Omega test</vt:lpstr>
      <vt:lpstr>Omega test</vt:lpstr>
      <vt:lpstr>Omega test</vt:lpstr>
      <vt:lpstr>Omega test</vt:lpstr>
      <vt:lpstr>Omega test</vt:lpstr>
      <vt:lpstr>Omega test</vt:lpstr>
      <vt:lpstr>Omega test</vt:lpstr>
      <vt:lpstr>Omega test</vt:lpstr>
      <vt:lpstr>Example</vt:lpstr>
      <vt:lpstr>Omega test</vt:lpstr>
      <vt:lpstr>Omega test</vt:lpstr>
      <vt:lpstr>Omega test</vt:lpstr>
      <vt:lpstr>Omega test</vt:lpstr>
      <vt:lpstr>Omega test</vt:lpstr>
      <vt:lpstr>Omega test</vt:lpstr>
      <vt:lpstr>Omega test</vt:lpstr>
      <vt:lpstr>Difference logic</vt:lpstr>
      <vt:lpstr>Syntax</vt:lpstr>
      <vt:lpstr>Difference Logic</vt:lpstr>
      <vt:lpstr>Difference Logic</vt:lpstr>
      <vt:lpstr>Decision procedure for difference logic</vt:lpstr>
      <vt:lpstr>Decision procedure for difference logic</vt:lpstr>
      <vt:lpstr>Decision procedure for difference logic</vt:lpstr>
      <vt:lpstr>Decision procedure for difference logic</vt:lpstr>
      <vt:lpstr>Decision procedure for difference logic</vt:lpstr>
      <vt:lpstr>Finding negative cycle</vt:lpstr>
      <vt:lpstr>Bellman-Ford algorithm</vt:lpstr>
      <vt:lpstr>Bellman-Ford algorithm</vt:lpstr>
      <vt:lpstr>Example</vt:lpstr>
      <vt:lpstr>Example</vt:lpstr>
      <vt:lpstr>Example</vt:lpstr>
      <vt:lpstr>Example</vt:lpstr>
      <vt:lpstr>Example</vt:lpstr>
      <vt:lpstr>Bellman-Ford</vt:lpstr>
      <vt:lpstr>Bellman-Ford</vt:lpstr>
      <vt:lpstr>Decision procedure for difference logic</vt:lpstr>
      <vt:lpstr>Decision procedure for difference logic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Keshav Bhalotia</dc:creator>
  <cp:lastModifiedBy>Keshav Bhalotia</cp:lastModifiedBy>
  <cp:revision>64</cp:revision>
  <dcterms:created xsi:type="dcterms:W3CDTF">2023-08-23T06:42:54Z</dcterms:created>
  <dcterms:modified xsi:type="dcterms:W3CDTF">2023-09-27T16:57:45Z</dcterms:modified>
</cp:coreProperties>
</file>