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79" r:id="rId6"/>
    <p:sldId id="281" r:id="rId7"/>
    <p:sldId id="282" r:id="rId8"/>
    <p:sldId id="283" r:id="rId9"/>
    <p:sldId id="277" r:id="rId10"/>
    <p:sldId id="329" r:id="rId11"/>
    <p:sldId id="330" r:id="rId12"/>
    <p:sldId id="331" r:id="rId13"/>
    <p:sldId id="341" r:id="rId14"/>
    <p:sldId id="342" r:id="rId15"/>
    <p:sldId id="343" r:id="rId16"/>
    <p:sldId id="344" r:id="rId17"/>
    <p:sldId id="260" r:id="rId18"/>
    <p:sldId id="324" r:id="rId19"/>
    <p:sldId id="261" r:id="rId20"/>
    <p:sldId id="325" r:id="rId21"/>
    <p:sldId id="326" r:id="rId22"/>
    <p:sldId id="275" r:id="rId23"/>
    <p:sldId id="276" r:id="rId24"/>
    <p:sldId id="327" r:id="rId25"/>
    <p:sldId id="285" r:id="rId26"/>
    <p:sldId id="288" r:id="rId27"/>
    <p:sldId id="286" r:id="rId28"/>
    <p:sldId id="287" r:id="rId29"/>
    <p:sldId id="328" r:id="rId30"/>
    <p:sldId id="289" r:id="rId31"/>
    <p:sldId id="290" r:id="rId32"/>
    <p:sldId id="291" r:id="rId33"/>
    <p:sldId id="293" r:id="rId34"/>
    <p:sldId id="292" r:id="rId35"/>
    <p:sldId id="294" r:id="rId36"/>
    <p:sldId id="295" r:id="rId37"/>
    <p:sldId id="296" r:id="rId38"/>
    <p:sldId id="321" r:id="rId39"/>
    <p:sldId id="322" r:id="rId40"/>
    <p:sldId id="323" r:id="rId41"/>
    <p:sldId id="300" r:id="rId42"/>
    <p:sldId id="332" r:id="rId43"/>
    <p:sldId id="333" r:id="rId44"/>
    <p:sldId id="334" r:id="rId45"/>
    <p:sldId id="335" r:id="rId46"/>
    <p:sldId id="336" r:id="rId47"/>
    <p:sldId id="337" r:id="rId48"/>
    <p:sldId id="338" r:id="rId49"/>
    <p:sldId id="339" r:id="rId50"/>
    <p:sldId id="340" r:id="rId51"/>
    <p:sldId id="274"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940-6ABF-9E94-3F60-F4BE5B89B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E183C-970E-184E-FC22-E6B4DEE81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02607-4859-82A2-6812-D134B2B8679D}"/>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A2DC981C-8689-7517-DFC0-027F98DAE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32CD-2A30-00D3-D048-51C85947004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884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8EB1-64F4-B467-59A0-3A6C638A2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3B97A-A6CF-84D1-DD26-AF8B18AAF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DEE28-4344-CD4D-25EB-E8860144ACCB}"/>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799E99B0-49EA-1577-8E04-A1538774C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637E5-9580-AC8F-8C6F-88FD26547C5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9295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4DECD-2573-6654-75FC-EEDCCC65D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6F9B3-7DE2-09F4-B671-F303C0D0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330C2-B910-04B8-46DD-E49CBEAB064A}"/>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DAF16BA7-DEC1-5D1C-6829-B8ABBE4C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DEBE7-A4CB-0338-34D7-D34B3F5F580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42912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E5A-0A4A-D88C-E971-9C3555CE9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0CF06-4D4C-E1E3-9DBB-117170AA0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B4277-149D-B433-0E2A-EEA7FC285A64}"/>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5DB0DB38-92C7-D7D1-4A26-0A6AE93F4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8C1C-9A37-515D-C3D5-FB75709C8AD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4435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F17-35D7-2388-1DE2-544C13FC6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0D24-51A3-F186-B28F-620A2E0E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BF5-FB3E-814C-2592-5F698ACA9820}"/>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6769B255-9D25-9ACD-04EC-AECA2B9F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B8A24-7882-B949-D3E8-5778AB396E1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5676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09F2-A092-FCD7-F1F2-760B09AB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49593-5FDB-1EC1-90B0-8E1B7DE2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C00D6-4C6F-57B0-4B5E-F78E304C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F27C2-6E8A-4B2E-7AA5-2D4011D5D74C}"/>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6" name="Footer Placeholder 5">
            <a:extLst>
              <a:ext uri="{FF2B5EF4-FFF2-40B4-BE49-F238E27FC236}">
                <a16:creationId xmlns:a16="http://schemas.microsoft.com/office/drawing/2014/main" id="{31B25019-41FC-D40B-FFC3-161C01F35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B5B39-61AD-5788-4CFB-8746A847C2A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593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296-0D92-D121-6FD3-67FFBFFE8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4DF7-A9D2-52E6-2A72-5C444A456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750B-A643-3F63-144A-F87FBE17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BE92-9BEB-53C5-7B51-1986F0D47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E4DB-9492-77FE-C665-822626551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7B6D9-4123-E8F6-BCE6-2F3950C54D09}"/>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8" name="Footer Placeholder 7">
            <a:extLst>
              <a:ext uri="{FF2B5EF4-FFF2-40B4-BE49-F238E27FC236}">
                <a16:creationId xmlns:a16="http://schemas.microsoft.com/office/drawing/2014/main" id="{90B4181C-F0FC-6128-86D4-0A3DDF83C1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75D8B-FD9F-0C0B-5874-26E0D31CC55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8986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690D-FEEB-B15B-ECC5-36B3FB848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4AB27-632B-BB55-5BF3-36331E64EC92}"/>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4" name="Footer Placeholder 3">
            <a:extLst>
              <a:ext uri="{FF2B5EF4-FFF2-40B4-BE49-F238E27FC236}">
                <a16:creationId xmlns:a16="http://schemas.microsoft.com/office/drawing/2014/main" id="{23FD3CD8-A4FF-1D5A-29C1-72BAFECC7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A0A8-7DC4-F785-971A-91EF63DB6B6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184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E25B-8A40-A92E-9837-8BBFD0DF0319}"/>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3" name="Footer Placeholder 2">
            <a:extLst>
              <a:ext uri="{FF2B5EF4-FFF2-40B4-BE49-F238E27FC236}">
                <a16:creationId xmlns:a16="http://schemas.microsoft.com/office/drawing/2014/main" id="{523321C7-D0E4-2D00-33D5-7B647B79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7B0C0-3378-093B-6A10-A42BAFECACAA}"/>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52519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210A-0BBD-AE1F-6BA3-DF901735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944EF-B10F-B9F6-1FDC-E1B143AF2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D29F25-0DAB-4D4D-D124-26693D7DD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3778-048B-9983-796E-036F297EB490}"/>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6" name="Footer Placeholder 5">
            <a:extLst>
              <a:ext uri="{FF2B5EF4-FFF2-40B4-BE49-F238E27FC236}">
                <a16:creationId xmlns:a16="http://schemas.microsoft.com/office/drawing/2014/main" id="{504CBA76-5405-F66B-CFF0-D9482A4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BFB41-43F9-8E04-9850-0CAB7E4F75A6}"/>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879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749-92B1-CF0F-30D6-B59519B6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4E17-5F40-8F8E-43E9-D3D0B8E60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5DBD0-EF06-D25F-7937-35E5890B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C26B-4CDA-B8EC-44EE-169E0A9E7F23}"/>
              </a:ext>
            </a:extLst>
          </p:cNvPr>
          <p:cNvSpPr>
            <a:spLocks noGrp="1"/>
          </p:cNvSpPr>
          <p:nvPr>
            <p:ph type="dt" sz="half" idx="10"/>
          </p:nvPr>
        </p:nvSpPr>
        <p:spPr/>
        <p:txBody>
          <a:bodyPr/>
          <a:lstStyle/>
          <a:p>
            <a:fld id="{9F18236B-CE04-430A-92A3-9352467EFD31}" type="datetimeFigureOut">
              <a:rPr lang="en-IN" smtClean="0"/>
              <a:t>11-10-2023</a:t>
            </a:fld>
            <a:endParaRPr lang="en-IN"/>
          </a:p>
        </p:txBody>
      </p:sp>
      <p:sp>
        <p:nvSpPr>
          <p:cNvPr id="6" name="Footer Placeholder 5">
            <a:extLst>
              <a:ext uri="{FF2B5EF4-FFF2-40B4-BE49-F238E27FC236}">
                <a16:creationId xmlns:a16="http://schemas.microsoft.com/office/drawing/2014/main" id="{AE33B636-3624-5118-8484-C41C1466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5E86-33C4-B820-4EEC-491E5BF9E111}"/>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3018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0CBA0-2980-AA4B-B350-76D57D842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CB31D-F368-2AD6-E11A-901AB638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569D9-1E70-EB39-CEFA-5F8EC517C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236B-CE04-430A-92A3-9352467EFD31}" type="datetimeFigureOut">
              <a:rPr lang="en-IN" smtClean="0"/>
              <a:t>11-10-2023</a:t>
            </a:fld>
            <a:endParaRPr lang="en-IN"/>
          </a:p>
        </p:txBody>
      </p:sp>
      <p:sp>
        <p:nvSpPr>
          <p:cNvPr id="5" name="Footer Placeholder 4">
            <a:extLst>
              <a:ext uri="{FF2B5EF4-FFF2-40B4-BE49-F238E27FC236}">
                <a16:creationId xmlns:a16="http://schemas.microsoft.com/office/drawing/2014/main" id="{659C0CB2-2A04-6307-3DD1-5DD8196E2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10C1F-2F22-6F8F-CCA7-B45A74447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8E8AD-A772-4A7E-AF8C-D029111B78FC}" type="slidenum">
              <a:rPr lang="en-IN" smtClean="0"/>
              <a:t>‹#›</a:t>
            </a:fld>
            <a:endParaRPr lang="en-IN"/>
          </a:p>
        </p:txBody>
      </p:sp>
    </p:spTree>
    <p:extLst>
      <p:ext uri="{BB962C8B-B14F-4D97-AF65-F5344CB8AC3E}">
        <p14:creationId xmlns:p14="http://schemas.microsoft.com/office/powerpoint/2010/main" val="80149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7EC-AF93-7719-B35D-A7085A6854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A1B618-8647-3136-F08B-9816E03C9B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66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B475-CCCD-4A9D-FFFF-60706BF7414D}"/>
              </a:ext>
            </a:extLst>
          </p:cNvPr>
          <p:cNvSpPr>
            <a:spLocks noGrp="1"/>
          </p:cNvSpPr>
          <p:nvPr>
            <p:ph type="title"/>
          </p:nvPr>
        </p:nvSpPr>
        <p:spPr/>
        <p:txBody>
          <a:bodyPr/>
          <a:lstStyle/>
          <a:p>
            <a:r>
              <a:rPr lang="en-IN" dirty="0"/>
              <a:t>Binary encoding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51ADA-BFF6-8620-FE63-6E022959BFF3}"/>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𝑏</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𝑈</m:t>
                        </m:r>
                      </m:sub>
                    </m:sSub>
                  </m:oMath>
                </a14:m>
                <a:r>
                  <a:rPr lang="en-IN" dirty="0"/>
                  <a:t> is binary encoding of bit-vector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r>
                  <a:rPr lang="en-IN" dirty="0"/>
                  <a:t> such that,</a:t>
                </a:r>
              </a:p>
              <a:p>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𝑏</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𝑈</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−1</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𝑖</m:t>
                              </m:r>
                            </m:sup>
                          </m:sSup>
                        </m:e>
                      </m:nary>
                    </m:oMath>
                  </m:oMathPara>
                </a14:m>
                <a:endParaRPr lang="en-IN" dirty="0"/>
              </a:p>
            </p:txBody>
          </p:sp>
        </mc:Choice>
        <mc:Fallback xmlns="">
          <p:sp>
            <p:nvSpPr>
              <p:cNvPr id="3" name="Content Placeholder 2">
                <a:extLst>
                  <a:ext uri="{FF2B5EF4-FFF2-40B4-BE49-F238E27FC236}">
                    <a16:creationId xmlns:a16="http://schemas.microsoft.com/office/drawing/2014/main" id="{4B551ADA-BFF6-8620-FE63-6E022959BFF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IN">
                    <a:noFill/>
                  </a:rPr>
                  <a:t> </a:t>
                </a:r>
              </a:p>
            </p:txBody>
          </p:sp>
        </mc:Fallback>
      </mc:AlternateContent>
    </p:spTree>
    <p:extLst>
      <p:ext uri="{BB962C8B-B14F-4D97-AF65-F5344CB8AC3E}">
        <p14:creationId xmlns:p14="http://schemas.microsoft.com/office/powerpoint/2010/main" val="216562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B475-CCCD-4A9D-FFFF-60706BF7414D}"/>
              </a:ext>
            </a:extLst>
          </p:cNvPr>
          <p:cNvSpPr>
            <a:spLocks noGrp="1"/>
          </p:cNvSpPr>
          <p:nvPr>
            <p:ph type="title"/>
          </p:nvPr>
        </p:nvSpPr>
        <p:spPr/>
        <p:txBody>
          <a:bodyPr/>
          <a:lstStyle/>
          <a:p>
            <a:r>
              <a:rPr lang="en-IN" dirty="0"/>
              <a:t>two’s complement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51ADA-BFF6-8620-FE63-6E022959BFF3}"/>
                  </a:ext>
                </a:extLst>
              </p:cNvPr>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𝑏</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𝑆</m:t>
                        </m:r>
                      </m:sub>
                    </m:sSub>
                  </m:oMath>
                </a14:m>
                <a:r>
                  <a:rPr lang="en-IN" dirty="0"/>
                  <a:t> is 2’s complement encoding of bit-vector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r>
                  <a:rPr lang="en-IN" dirty="0"/>
                  <a:t> such that,</a:t>
                </a:r>
              </a:p>
              <a:p>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𝑏</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𝑈</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𝑙</m:t>
                          </m:r>
                          <m:r>
                            <a:rPr lang="en-IN" b="0" i="1" smtClean="0">
                              <a:latin typeface="Cambria Math" panose="02040503050406030204" pitchFamily="18" charset="0"/>
                            </a:rPr>
                            <m:t>−1</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𝑙</m:t>
                          </m:r>
                          <m:r>
                            <a:rPr lang="en-IN" b="0" i="1" smtClean="0">
                              <a:latin typeface="Cambria Math" panose="02040503050406030204" pitchFamily="18" charset="0"/>
                            </a:rPr>
                            <m:t>−1</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−2</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𝑖</m:t>
                                  </m:r>
                                </m:sup>
                              </m:sSup>
                            </m:e>
                          </m:nary>
                        </m:e>
                      </m:d>
                    </m:oMath>
                  </m:oMathPara>
                </a14:m>
                <a:endParaRPr lang="en-IN" dirty="0"/>
              </a:p>
            </p:txBody>
          </p:sp>
        </mc:Choice>
        <mc:Fallback xmlns="">
          <p:sp>
            <p:nvSpPr>
              <p:cNvPr id="3" name="Content Placeholder 2">
                <a:extLst>
                  <a:ext uri="{FF2B5EF4-FFF2-40B4-BE49-F238E27FC236}">
                    <a16:creationId xmlns:a16="http://schemas.microsoft.com/office/drawing/2014/main" id="{4B551ADA-BFF6-8620-FE63-6E022959BFF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IN">
                    <a:noFill/>
                  </a:rPr>
                  <a:t> </a:t>
                </a:r>
              </a:p>
            </p:txBody>
          </p:sp>
        </mc:Fallback>
      </mc:AlternateContent>
    </p:spTree>
    <p:extLst>
      <p:ext uri="{BB962C8B-B14F-4D97-AF65-F5344CB8AC3E}">
        <p14:creationId xmlns:p14="http://schemas.microsoft.com/office/powerpoint/2010/main" val="169201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600F-1FE6-B963-6A00-AF4FEFD32D0D}"/>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30993C-A3D0-B676-645E-3A06C6DECB9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&lt;11001000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𝑈</m:t>
                          </m:r>
                        </m:sub>
                      </m:sSub>
                    </m:oMath>
                  </m:oMathPara>
                </a14:m>
                <a:endParaRPr lang="en-IN" dirty="0"/>
              </a:p>
              <a:p>
                <a:pPr marL="0" indent="0">
                  <a:buNone/>
                </a:pPr>
                <a:endParaRPr lang="en-IN" b="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&lt;11001000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𝑆</m:t>
                          </m:r>
                        </m:sub>
                      </m:sSub>
                    </m:oMath>
                  </m:oMathPara>
                </a14:m>
                <a:endParaRPr lang="en-IN" b="0" dirty="0"/>
              </a:p>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&lt;01100100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𝑆</m:t>
                          </m:r>
                        </m:sub>
                      </m:sSub>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930993C-A3D0-B676-645E-3A06C6DECB97}"/>
                  </a:ext>
                </a:extLst>
              </p:cNvPr>
              <p:cNvSpPr>
                <a:spLocks noGrp="1" noRot="1" noChangeAspect="1" noMove="1" noResize="1" noEditPoints="1" noAdjustHandles="1" noChangeArrowheads="1" noChangeShapeType="1" noTextEdit="1"/>
              </p:cNvSpPr>
              <p:nvPr>
                <p:ph idx="1"/>
              </p:nvPr>
            </p:nvSpPr>
            <p:spPr>
              <a:blipFill>
                <a:blip r:embed="rId2"/>
                <a:stretch>
                  <a:fillRect l="-174"/>
                </a:stretch>
              </a:blipFill>
            </p:spPr>
            <p:txBody>
              <a:bodyPr/>
              <a:lstStyle/>
              <a:p>
                <a:r>
                  <a:rPr lang="en-IN">
                    <a:noFill/>
                  </a:rPr>
                  <a:t> </a:t>
                </a:r>
              </a:p>
            </p:txBody>
          </p:sp>
        </mc:Fallback>
      </mc:AlternateContent>
    </p:spTree>
    <p:extLst>
      <p:ext uri="{BB962C8B-B14F-4D97-AF65-F5344CB8AC3E}">
        <p14:creationId xmlns:p14="http://schemas.microsoft.com/office/powerpoint/2010/main" val="271635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600F-1FE6-B963-6A00-AF4FEFD32D0D}"/>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30993C-A3D0-B676-645E-3A06C6DECB97}"/>
                  </a:ext>
                </a:extLst>
              </p:cNvPr>
              <p:cNvSpPr>
                <a:spLocks noGrp="1"/>
              </p:cNvSpPr>
              <p:nvPr>
                <p:ph idx="1"/>
              </p:nvPr>
            </p:nvSpPr>
            <p:spPr/>
            <p:txBody>
              <a:bodyPr/>
              <a:lstStyle/>
              <a:p>
                <a:pPr marL="0" indent="0">
                  <a:buNone/>
                </a:pPr>
                <a14:m>
                  <m:oMath xmlns:m="http://schemas.openxmlformats.org/officeDocument/2006/math">
                    <m:r>
                      <a:rPr lang="en-IN" b="0" i="1" smtClean="0">
                        <a:latin typeface="Cambria Math" panose="02040503050406030204" pitchFamily="18" charset="0"/>
                      </a:rPr>
                      <m:t>&lt;11001000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𝑈</m:t>
                        </m:r>
                      </m:sub>
                    </m:sSub>
                  </m:oMath>
                </a14:m>
                <a:r>
                  <a:rPr lang="en-IN" dirty="0"/>
                  <a:t>        = 200</a:t>
                </a:r>
              </a:p>
              <a:p>
                <a:pPr marL="0" indent="0">
                  <a:buNone/>
                </a:pPr>
                <a:endParaRPr lang="en-IN" b="0" i="1" dirty="0">
                  <a:latin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&lt;11001000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𝑆</m:t>
                        </m:r>
                      </m:sub>
                    </m:sSub>
                  </m:oMath>
                </a14:m>
                <a:r>
                  <a:rPr lang="en-IN" b="0" dirty="0"/>
                  <a:t>         = -56</a:t>
                </a:r>
              </a:p>
              <a:p>
                <a:pPr marL="0" indent="0">
                  <a:buNone/>
                </a:pPr>
                <a:endParaRPr lang="en-IN" b="0" i="1" dirty="0">
                  <a:latin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&lt;01100100</m:t>
                    </m:r>
                    <m:sSub>
                      <m:sSubPr>
                        <m:ctrlPr>
                          <a:rPr lang="en-IN" b="0" i="1" smtClean="0">
                            <a:latin typeface="Cambria Math" panose="02040503050406030204" pitchFamily="18" charset="0"/>
                          </a:rPr>
                        </m:ctrlPr>
                      </m:sSubPr>
                      <m:e>
                        <m:r>
                          <a:rPr lang="en-IN" b="0" i="1" smtClean="0">
                            <a:latin typeface="Cambria Math" panose="02040503050406030204" pitchFamily="18" charset="0"/>
                          </a:rPr>
                          <m:t>&gt;</m:t>
                        </m:r>
                      </m:e>
                      <m:sub>
                        <m:r>
                          <a:rPr lang="en-IN" b="0" i="1" smtClean="0">
                            <a:latin typeface="Cambria Math" panose="02040503050406030204" pitchFamily="18" charset="0"/>
                          </a:rPr>
                          <m:t>𝑆</m:t>
                        </m:r>
                      </m:sub>
                    </m:sSub>
                  </m:oMath>
                </a14:m>
                <a:r>
                  <a:rPr lang="en-IN" dirty="0"/>
                  <a:t>         = 100</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930993C-A3D0-B676-645E-3A06C6DECB97}"/>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425881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548F-91D5-0CF9-F324-7C93961074EC}"/>
              </a:ext>
            </a:extLst>
          </p:cNvPr>
          <p:cNvSpPr>
            <a:spLocks noGrp="1"/>
          </p:cNvSpPr>
          <p:nvPr>
            <p:ph type="title"/>
          </p:nvPr>
        </p:nvSpPr>
        <p:spPr/>
        <p:txBody>
          <a:bodyPr/>
          <a:lstStyle/>
          <a:p>
            <a:r>
              <a:rPr lang="en-IN" dirty="0"/>
              <a:t>Modulo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F10CE4-D504-715B-5F13-2283C120976C}"/>
                  </a:ext>
                </a:extLst>
              </p:cNvPr>
              <p:cNvSpPr>
                <a:spLocks noGrp="1"/>
              </p:cNvSpPr>
              <p:nvPr>
                <p:ph idx="1"/>
              </p:nvPr>
            </p:nvSpPr>
            <p:spPr/>
            <p:txBody>
              <a:bodyPr/>
              <a:lstStyle/>
              <a:p>
                <a14:m>
                  <m:oMath xmlns:m="http://schemas.openxmlformats.org/officeDocument/2006/math">
                    <m:r>
                      <a:rPr lang="en-IN" b="0" i="1" dirty="0" smtClean="0">
                        <a:solidFill>
                          <a:schemeClr val="accent1"/>
                        </a:solidFill>
                        <a:latin typeface="Cambria Math" panose="02040503050406030204" pitchFamily="18" charset="0"/>
                      </a:rPr>
                      <m:t>𝑥</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𝑦</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𝑚𝑜𝑑</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𝑏</m:t>
                    </m:r>
                  </m:oMath>
                </a14:m>
                <a:r>
                  <a:rPr lang="en-IN" dirty="0">
                    <a:solidFill>
                      <a:schemeClr val="accent1"/>
                    </a:solidFill>
                  </a:rPr>
                  <a:t> </a:t>
                </a:r>
                <a:r>
                  <a:rPr lang="en-IN" dirty="0"/>
                  <a:t>denotes that x and y are equal to modulo b</a:t>
                </a:r>
                <a:endParaRPr lang="en-IN" dirty="0">
                  <a:solidFill>
                    <a:schemeClr val="accent1"/>
                  </a:solidFill>
                </a:endParaRPr>
              </a:p>
            </p:txBody>
          </p:sp>
        </mc:Choice>
        <mc:Fallback>
          <p:sp>
            <p:nvSpPr>
              <p:cNvPr id="3" name="Content Placeholder 2">
                <a:extLst>
                  <a:ext uri="{FF2B5EF4-FFF2-40B4-BE49-F238E27FC236}">
                    <a16:creationId xmlns:a16="http://schemas.microsoft.com/office/drawing/2014/main" id="{6BF10CE4-D504-715B-5F13-2283C120976C}"/>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IN">
                    <a:noFill/>
                  </a:rPr>
                  <a:t> </a:t>
                </a:r>
              </a:p>
            </p:txBody>
          </p:sp>
        </mc:Fallback>
      </mc:AlternateContent>
    </p:spTree>
    <p:extLst>
      <p:ext uri="{BB962C8B-B14F-4D97-AF65-F5344CB8AC3E}">
        <p14:creationId xmlns:p14="http://schemas.microsoft.com/office/powerpoint/2010/main" val="86716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3410-18E6-035B-1B99-846FB947A92B}"/>
              </a:ext>
            </a:extLst>
          </p:cNvPr>
          <p:cNvSpPr>
            <a:spLocks noGrp="1"/>
          </p:cNvSpPr>
          <p:nvPr>
            <p:ph type="title"/>
          </p:nvPr>
        </p:nvSpPr>
        <p:spPr/>
        <p:txBody>
          <a:bodyPr/>
          <a:lstStyle/>
          <a:p>
            <a:r>
              <a:rPr lang="en-IN" dirty="0"/>
              <a:t>Interpretation of arithmetic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D3DB08-E06B-79BB-BA55-83BD7D8FBA6F}"/>
                  </a:ext>
                </a:extLst>
              </p:cNvPr>
              <p:cNvSpPr>
                <a:spLocks noGrp="1"/>
              </p:cNvSpPr>
              <p:nvPr>
                <p:ph idx="1"/>
              </p:nvPr>
            </p:nvSpPr>
            <p:spPr/>
            <p:txBody>
              <a:bodyPr/>
              <a:lstStyle/>
              <a:p>
                <a:r>
                  <a:rPr lang="en-IN" dirty="0"/>
                  <a:t>Addition and subtraction</a:t>
                </a:r>
              </a:p>
              <a:p>
                <a:pPr marL="0" indent="0" algn="r">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r>
                            <a:rPr lang="en-IN" b="0" i="1" smtClean="0">
                              <a:latin typeface="Cambria Math" panose="02040503050406030204" pitchFamily="18" charset="0"/>
                            </a:rPr>
                            <m:t>𝑈</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𝑐</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2</m:t>
                          </m:r>
                        </m:e>
                        <m:sup>
                          <m:r>
                            <a:rPr lang="en-IN" b="0" i="1" smtClean="0">
                              <a:latin typeface="Cambria Math" panose="02040503050406030204" pitchFamily="18" charset="0"/>
                              <a:ea typeface="Cambria Math" panose="02040503050406030204" pitchFamily="18" charset="0"/>
                            </a:rPr>
                            <m:t>𝑙</m:t>
                          </m:r>
                        </m:sup>
                      </m:sSup>
                    </m:oMath>
                  </m:oMathPara>
                </a14:m>
                <a:endParaRPr lang="en-IN" dirty="0"/>
              </a:p>
              <a:p>
                <a:pPr marL="0" indent="0" algn="r">
                  <a:buNone/>
                </a:pPr>
                <a:endParaRPr lang="en-IN" dirty="0"/>
              </a:p>
              <a:p>
                <a:pPr marL="0" indent="0" algn="r">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r>
                            <a:rPr lang="en-IN" b="0" i="1" smtClean="0">
                              <a:latin typeface="Cambria Math" panose="02040503050406030204" pitchFamily="18" charset="0"/>
                            </a:rPr>
                            <m:t>𝑈</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𝑈</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𝑐</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2</m:t>
                          </m:r>
                        </m:e>
                        <m:sup>
                          <m:r>
                            <a:rPr lang="en-IN" b="0" i="1" smtClean="0">
                              <a:latin typeface="Cambria Math" panose="02040503050406030204" pitchFamily="18" charset="0"/>
                              <a:ea typeface="Cambria Math" panose="02040503050406030204" pitchFamily="18" charset="0"/>
                            </a:rPr>
                            <m:t>𝑙</m:t>
                          </m:r>
                        </m:sup>
                      </m:sSup>
                    </m:oMath>
                  </m:oMathPara>
                </a14:m>
                <a:endParaRPr lang="en-IN" dirty="0"/>
              </a:p>
              <a:p>
                <a:pPr marL="0" indent="0" algn="r">
                  <a:buNone/>
                </a:pPr>
                <a:endParaRPr lang="en-IN" dirty="0"/>
              </a:p>
              <a:p>
                <a:pPr marL="0" indent="0" algn="r">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r>
                            <a:rPr lang="en-IN" b="0" i="1" smtClean="0">
                              <a:latin typeface="Cambria Math" panose="02040503050406030204" pitchFamily="18" charset="0"/>
                            </a:rPr>
                            <m:t>𝑆</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𝑐</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2</m:t>
                          </m:r>
                        </m:e>
                        <m:sup>
                          <m:r>
                            <a:rPr lang="en-IN" b="0" i="1" smtClean="0">
                              <a:latin typeface="Cambria Math" panose="02040503050406030204" pitchFamily="18" charset="0"/>
                              <a:ea typeface="Cambria Math" panose="02040503050406030204" pitchFamily="18" charset="0"/>
                            </a:rPr>
                            <m:t>𝑙</m:t>
                          </m:r>
                        </m:sup>
                      </m:sSup>
                    </m:oMath>
                  </m:oMathPara>
                </a14:m>
                <a:endParaRPr lang="en-IN" dirty="0"/>
              </a:p>
              <a:p>
                <a:pPr marL="0" indent="0" algn="r">
                  <a:buNone/>
                </a:pPr>
                <a:endParaRPr lang="en-IN" dirty="0"/>
              </a:p>
              <a:p>
                <a:pPr marL="0" indent="0" algn="r">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r>
                            <a:rPr lang="en-IN" b="0" i="1" smtClean="0">
                              <a:latin typeface="Cambria Math" panose="02040503050406030204" pitchFamily="18" charset="0"/>
                            </a:rPr>
                            <m:t>𝑈</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𝑆</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𝑐</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𝑚𝑜𝑑</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2</m:t>
                          </m:r>
                        </m:e>
                        <m:sup>
                          <m:r>
                            <a:rPr lang="en-IN" b="0" i="1" smtClean="0">
                              <a:latin typeface="Cambria Math" panose="02040503050406030204" pitchFamily="18" charset="0"/>
                              <a:ea typeface="Cambria Math" panose="02040503050406030204" pitchFamily="18" charset="0"/>
                            </a:rPr>
                            <m:t>𝑙</m:t>
                          </m:r>
                        </m:sup>
                      </m:sSup>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5D3DB08-E06B-79BB-BA55-83BD7D8FBA6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2023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3410-18E6-035B-1B99-846FB947A92B}"/>
              </a:ext>
            </a:extLst>
          </p:cNvPr>
          <p:cNvSpPr>
            <a:spLocks noGrp="1"/>
          </p:cNvSpPr>
          <p:nvPr>
            <p:ph type="title"/>
          </p:nvPr>
        </p:nvSpPr>
        <p:spPr/>
        <p:txBody>
          <a:bodyPr/>
          <a:lstStyle/>
          <a:p>
            <a:r>
              <a:rPr lang="en-IN" dirty="0"/>
              <a:t>Interpretation of arithmetic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D3DB08-E06B-79BB-BA55-83BD7D8FBA6F}"/>
                  </a:ext>
                </a:extLst>
              </p:cNvPr>
              <p:cNvSpPr>
                <a:spLocks noGrp="1"/>
              </p:cNvSpPr>
              <p:nvPr>
                <p:ph idx="1"/>
              </p:nvPr>
            </p:nvSpPr>
            <p:spPr/>
            <p:txBody>
              <a:bodyPr/>
              <a:lstStyle/>
              <a:p>
                <a:r>
                  <a:rPr lang="en-IN" dirty="0"/>
                  <a:t>Extension</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𝑒𝑥𝑡</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e>
                        </m:d>
                        <m:r>
                          <a:rPr lang="en-IN" b="0" i="1" smtClean="0">
                            <a:latin typeface="Cambria Math" panose="02040503050406030204" pitchFamily="18" charset="0"/>
                          </a:rPr>
                          <m:t>𝑈</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e>
                        </m:d>
                        <m:r>
                          <a:rPr lang="en-IN" b="0" i="1" smtClean="0">
                            <a:latin typeface="Cambria Math" panose="02040503050406030204" pitchFamily="18" charset="0"/>
                          </a:rPr>
                          <m:t>𝑈</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𝑈</m:t>
                        </m:r>
                      </m:sub>
                    </m:sSub>
                  </m:oMath>
                </a14:m>
                <a:r>
                  <a:rPr lang="en-IN" dirty="0"/>
                  <a:t>,  where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𝑙</m:t>
                    </m:r>
                  </m:oMath>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𝑒𝑥𝑡</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e>
                        </m:d>
                        <m:r>
                          <a:rPr lang="en-IN" b="0" i="1" smtClean="0">
                            <a:latin typeface="Cambria Math" panose="02040503050406030204" pitchFamily="18" charset="0"/>
                          </a:rPr>
                          <m:t>𝑆</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e>
                        </m:d>
                        <m:r>
                          <a:rPr lang="en-IN" b="0" i="1" smtClean="0">
                            <a:latin typeface="Cambria Math" panose="02040503050406030204" pitchFamily="18" charset="0"/>
                          </a:rPr>
                          <m:t>𝑆</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𝑎</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r>
                      <a:rPr lang="en-IN" b="0" i="1" smtClean="0">
                        <a:latin typeface="Cambria Math" panose="02040503050406030204" pitchFamily="18" charset="0"/>
                        <a:ea typeface="Cambria Math" panose="02040503050406030204" pitchFamily="18" charset="0"/>
                      </a:rPr>
                      <m:t>= &lt;</m:t>
                    </m:r>
                    <m:r>
                      <a:rPr lang="en-IN" b="0" i="1" smtClean="0">
                        <a:latin typeface="Cambria Math" panose="02040503050406030204" pitchFamily="18" charset="0"/>
                        <a:ea typeface="Cambria Math" panose="02040503050406030204" pitchFamily="18" charset="0"/>
                      </a:rPr>
                      <m:t>𝑏</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&gt;</m:t>
                        </m:r>
                      </m:e>
                      <m:sub>
                        <m:r>
                          <a:rPr lang="en-IN" b="0" i="1" smtClean="0">
                            <a:latin typeface="Cambria Math" panose="02040503050406030204" pitchFamily="18" charset="0"/>
                            <a:ea typeface="Cambria Math" panose="02040503050406030204" pitchFamily="18" charset="0"/>
                          </a:rPr>
                          <m:t>𝑆</m:t>
                        </m:r>
                      </m:sub>
                    </m:sSub>
                  </m:oMath>
                </a14:m>
                <a:r>
                  <a:rPr lang="en-IN" dirty="0"/>
                  <a:t>,  where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𝑙</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5D3DB08-E06B-79BB-BA55-83BD7D8FBA6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86581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2081-FEE6-3505-0A08-FC7F6F0147F1}"/>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339C1-ED89-DDD3-4E35-C3B80B5346F2}"/>
                  </a:ext>
                </a:extLst>
              </p:cNvPr>
              <p:cNvSpPr>
                <a:spLocks noGrp="1"/>
              </p:cNvSpPr>
              <p:nvPr>
                <p:ph idx="1"/>
              </p:nvPr>
            </p:nvSpPr>
            <p:spPr/>
            <p:txBody>
              <a:bodyPr>
                <a:normAutofit/>
              </a:bodyPr>
              <a:lstStyle/>
              <a:p>
                <a:r>
                  <a:rPr lang="en-IN" dirty="0"/>
                  <a:t>Arithmetic operators</a:t>
                </a:r>
              </a:p>
              <a:p>
                <a:endParaRPr lang="en-IN" dirty="0"/>
              </a:p>
              <a:p>
                <a:r>
                  <a:rPr lang="en-IN" dirty="0">
                    <a:solidFill>
                      <a:schemeClr val="accent1"/>
                    </a:solidFill>
                  </a:rPr>
                  <a:t>sum</a:t>
                </a:r>
                <a:r>
                  <a:rPr lang="en-IN" dirty="0"/>
                  <a:t> takes one-bit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oMath>
                </a14:m>
                <a:r>
                  <a:rPr lang="en-IN" dirty="0"/>
                  <a:t> (carry bit) as input and returns the sum</a:t>
                </a:r>
              </a:p>
              <a:p>
                <a:pPr marL="0" indent="0">
                  <a:buNone/>
                </a:pPr>
                <a:endParaRPr lang="en-IN" dirty="0"/>
              </a:p>
              <a:p>
                <a:pPr marL="0" indent="0">
                  <a:buNone/>
                </a:pPr>
                <a:r>
                  <a:rPr lang="en-IN" dirty="0"/>
                  <a:t>sum(</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0</m:t>
                        </m:r>
                      </m:sub>
                    </m:sSub>
                  </m:oMath>
                </a14:m>
                <a:r>
                  <a:rPr lang="en-IN" dirty="0"/>
                  <a:t>):</a:t>
                </a:r>
              </a:p>
            </p:txBody>
          </p:sp>
        </mc:Choice>
        <mc:Fallback xmlns="">
          <p:sp>
            <p:nvSpPr>
              <p:cNvPr id="3" name="Content Placeholder 2">
                <a:extLst>
                  <a:ext uri="{FF2B5EF4-FFF2-40B4-BE49-F238E27FC236}">
                    <a16:creationId xmlns:a16="http://schemas.microsoft.com/office/drawing/2014/main" id="{E78339C1-ED89-DDD3-4E35-C3B80B5346F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71203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2081-FEE6-3505-0A08-FC7F6F0147F1}"/>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339C1-ED89-DDD3-4E35-C3B80B5346F2}"/>
                  </a:ext>
                </a:extLst>
              </p:cNvPr>
              <p:cNvSpPr>
                <a:spLocks noGrp="1"/>
              </p:cNvSpPr>
              <p:nvPr>
                <p:ph idx="1"/>
              </p:nvPr>
            </p:nvSpPr>
            <p:spPr/>
            <p:txBody>
              <a:bodyPr>
                <a:normAutofit/>
              </a:bodyPr>
              <a:lstStyle/>
              <a:p>
                <a:r>
                  <a:rPr lang="en-IN" dirty="0"/>
                  <a:t>Arithmetic operators</a:t>
                </a:r>
              </a:p>
              <a:p>
                <a:endParaRPr lang="en-IN" dirty="0"/>
              </a:p>
              <a:p>
                <a:r>
                  <a:rPr lang="en-IN" dirty="0">
                    <a:solidFill>
                      <a:schemeClr val="accent1"/>
                    </a:solidFill>
                  </a:rPr>
                  <a:t>sum</a:t>
                </a:r>
                <a:r>
                  <a:rPr lang="en-IN" dirty="0"/>
                  <a:t> takes one-bit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oMath>
                </a14:m>
                <a:r>
                  <a:rPr lang="en-IN" dirty="0"/>
                  <a:t> (carry bit) as input and returns the sum</a:t>
                </a:r>
              </a:p>
              <a:p>
                <a:pPr marL="0" indent="0">
                  <a:buNone/>
                </a:pPr>
                <a:endParaRPr lang="en-IN" dirty="0"/>
              </a:p>
              <a:p>
                <a:pPr marL="0" indent="0">
                  <a:buNone/>
                </a:pPr>
                <a:r>
                  <a:rPr lang="en-IN" dirty="0"/>
                  <a:t>sum(</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0</m:t>
                        </m:r>
                      </m:sub>
                    </m:sSub>
                  </m:oMath>
                </a14:m>
                <a:r>
                  <a:rPr lang="en-IN" dirty="0"/>
                  <a:t>):</a:t>
                </a:r>
              </a:p>
              <a:p>
                <a:pPr marL="0" indent="0">
                  <a:buNone/>
                </a:pPr>
                <a:r>
                  <a:rPr lang="en-IN" b="0" dirty="0"/>
                  <a:t>    </a:t>
                </a:r>
                <a14:m>
                  <m:oMath xmlns:m="http://schemas.openxmlformats.org/officeDocument/2006/math">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𝑜</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oMath>
                </a14:m>
                <a:endParaRPr lang="en-IN" dirty="0"/>
              </a:p>
            </p:txBody>
          </p:sp>
        </mc:Choice>
        <mc:Fallback xmlns="">
          <p:sp>
            <p:nvSpPr>
              <p:cNvPr id="3" name="Content Placeholder 2">
                <a:extLst>
                  <a:ext uri="{FF2B5EF4-FFF2-40B4-BE49-F238E27FC236}">
                    <a16:creationId xmlns:a16="http://schemas.microsoft.com/office/drawing/2014/main" id="{E78339C1-ED89-DDD3-4E35-C3B80B5346F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79892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FC7D-9655-BC9C-C18A-831F94C5DA3C}"/>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504E78-F7FE-F765-9AC6-AE4DAA59D153}"/>
                  </a:ext>
                </a:extLst>
              </p:cNvPr>
              <p:cNvSpPr>
                <a:spLocks noGrp="1"/>
              </p:cNvSpPr>
              <p:nvPr>
                <p:ph idx="1"/>
              </p:nvPr>
            </p:nvSpPr>
            <p:spPr/>
            <p:txBody>
              <a:bodyPr/>
              <a:lstStyle/>
              <a:p>
                <a:r>
                  <a:rPr lang="en-IN" dirty="0">
                    <a:solidFill>
                      <a:schemeClr val="accent1"/>
                    </a:solidFill>
                  </a:rPr>
                  <a:t>carry</a:t>
                </a:r>
                <a:r>
                  <a:rPr lang="en-IN" dirty="0"/>
                  <a:t> takes one-bit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oMath>
                </a14:m>
                <a:r>
                  <a:rPr lang="en-IN" dirty="0"/>
                  <a:t> (carry bit) as input and returns the value of the carry after adding the bits</a:t>
                </a:r>
              </a:p>
              <a:p>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𝑐𝑎𝑟𝑟𝑦</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0</m:t>
                              </m:r>
                            </m:sub>
                          </m:sSub>
                        </m:e>
                      </m:d>
                    </m:oMath>
                  </m:oMathPara>
                </a14:m>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1504E78-F7FE-F765-9AC6-AE4DAA59D1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7834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4CB-0443-1DFC-9A83-1443FA85B23E}"/>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397083B8-9FE2-0CA3-4258-C0609FFA6B46}"/>
              </a:ext>
            </a:extLst>
          </p:cNvPr>
          <p:cNvSpPr>
            <a:spLocks noGrp="1"/>
          </p:cNvSpPr>
          <p:nvPr>
            <p:ph idx="1"/>
          </p:nvPr>
        </p:nvSpPr>
        <p:spPr/>
        <p:txBody>
          <a:bodyPr/>
          <a:lstStyle/>
          <a:p>
            <a:r>
              <a:rPr lang="en-IN" dirty="0"/>
              <a:t>Bit Vectors</a:t>
            </a:r>
          </a:p>
        </p:txBody>
      </p:sp>
    </p:spTree>
    <p:extLst>
      <p:ext uri="{BB962C8B-B14F-4D97-AF65-F5344CB8AC3E}">
        <p14:creationId xmlns:p14="http://schemas.microsoft.com/office/powerpoint/2010/main" val="31617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FC7D-9655-BC9C-C18A-831F94C5DA3C}"/>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504E78-F7FE-F765-9AC6-AE4DAA59D153}"/>
                  </a:ext>
                </a:extLst>
              </p:cNvPr>
              <p:cNvSpPr>
                <a:spLocks noGrp="1"/>
              </p:cNvSpPr>
              <p:nvPr>
                <p:ph idx="1"/>
              </p:nvPr>
            </p:nvSpPr>
            <p:spPr/>
            <p:txBody>
              <a:bodyPr/>
              <a:lstStyle/>
              <a:p>
                <a:r>
                  <a:rPr lang="en-IN" dirty="0">
                    <a:solidFill>
                      <a:schemeClr val="accent1"/>
                    </a:solidFill>
                  </a:rPr>
                  <a:t>carry</a:t>
                </a:r>
                <a:r>
                  <a:rPr lang="en-IN" dirty="0"/>
                  <a:t> takes one-bit values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oMath>
                </a14:m>
                <a:r>
                  <a:rPr lang="en-IN" dirty="0"/>
                  <a:t> (carry bit) as input and returns the value of the carry after adding the bits</a:t>
                </a:r>
              </a:p>
              <a:p>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𝑐𝑎𝑟𝑟𝑦</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0</m:t>
                              </m:r>
                            </m:sub>
                          </m:sSub>
                        </m:e>
                      </m:d>
                    </m:oMath>
                  </m:oMathPara>
                </a14:m>
                <a:endParaRPr lang="en-IN" b="0" dirty="0"/>
              </a:p>
              <a:p>
                <a:pPr marL="0" indent="0">
                  <a:buNone/>
                </a:pP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𝑜</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𝑜</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r>
                      <a:rPr lang="en-IN" b="0" i="1" smtClean="0">
                        <a:latin typeface="Cambria Math" panose="02040503050406030204" pitchFamily="18" charset="0"/>
                      </a:rPr>
                      <m:t>)</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A1504E78-F7FE-F765-9AC6-AE4DAA59D1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50225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normAutofit/>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91800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Addition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normAutofit fontScale="85000" lnSpcReduction="10000"/>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m:t>
                          </m:r>
                          <m:r>
                            <a:rPr lang="en-IN" b="0" i="1" smtClean="0">
                              <a:latin typeface="Cambria Math" panose="02040503050406030204" pitchFamily="18" charset="0"/>
                            </a:rPr>
                            <m:t>𝑙</m:t>
                          </m:r>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𝑠𝑢𝑚</m:t>
                          </m:r>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𝑙</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𝑐𝑎𝑟𝑟𝑦</m:t>
                          </m:r>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𝑖</m:t>
                              </m:r>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m:t>
                              </m:r>
                              <m:r>
                                <a:rPr lang="en-IN" b="0" i="1" smtClean="0">
                                  <a:latin typeface="Cambria Math" panose="02040503050406030204" pitchFamily="18" charset="0"/>
                                </a:rPr>
                                <m:t>−1</m:t>
                              </m:r>
                            </m:sub>
                          </m:sSub>
                          <m:r>
                            <a:rPr lang="en-IN" b="0" i="1" smtClean="0">
                              <a:latin typeface="Cambria Math" panose="02040503050406030204" pitchFamily="18" charset="0"/>
                            </a:rPr>
                            <m:t>)</m:t>
                          </m:r>
                        </m:e>
                      </m:nary>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𝑜</m:t>
                          </m:r>
                        </m:sub>
                      </m:sSub>
                      <m:r>
                        <a:rPr lang="en-IN" b="0" i="1" smtClean="0">
                          <a:latin typeface="Cambria Math" panose="02040503050406030204" pitchFamily="18" charset="0"/>
                        </a:rPr>
                        <m:t>=0</m:t>
                      </m:r>
                    </m:oMath>
                  </m:oMathPara>
                </a14:m>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928" t="-2661"/>
                </a:stretch>
              </a:blipFill>
            </p:spPr>
            <p:txBody>
              <a:bodyPr/>
              <a:lstStyle/>
              <a:p>
                <a:r>
                  <a:rPr lang="en-IN">
                    <a:noFill/>
                  </a:rPr>
                  <a:t> </a:t>
                </a:r>
              </a:p>
            </p:txBody>
          </p:sp>
        </mc:Fallback>
      </mc:AlternateContent>
    </p:spTree>
    <p:extLst>
      <p:ext uri="{BB962C8B-B14F-4D97-AF65-F5344CB8AC3E}">
        <p14:creationId xmlns:p14="http://schemas.microsoft.com/office/powerpoint/2010/main" val="1605469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Subtraction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462974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Subtraction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dirty="0"/>
              </a:p>
              <a:p>
                <a:pPr marL="0" indent="0">
                  <a:buNone/>
                </a:pPr>
                <a:endParaRPr lang="en-IN" dirty="0"/>
              </a:p>
              <a:p>
                <a:pPr marL="0" indent="0">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m:oMathPara>
                </a14:m>
                <a:endParaRPr lang="en-IN" b="0" dirty="0"/>
              </a:p>
              <a:p>
                <a:pPr marL="0" indent="0">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with</m:t>
                      </m:r>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0</m:t>
                          </m:r>
                        </m:sub>
                      </m:sSub>
                      <m:r>
                        <a:rPr lang="en-IN" b="0" i="1" smtClean="0">
                          <a:latin typeface="Cambria Math" panose="02040503050406030204" pitchFamily="18" charset="0"/>
                        </a:rPr>
                        <m:t>=1</m:t>
                      </m:r>
                    </m:oMath>
                  </m:oMathPara>
                </a14:m>
                <a:endParaRPr lang="en-IN" b="0"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13272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BF90-CBCB-75D3-CB86-E2E21A5FAF68}"/>
              </a:ext>
            </a:extLst>
          </p:cNvPr>
          <p:cNvSpPr>
            <a:spLocks noGrp="1"/>
          </p:cNvSpPr>
          <p:nvPr>
            <p:ph type="title"/>
          </p:nvPr>
        </p:nvSpPr>
        <p:spPr/>
        <p:txBody>
          <a:bodyPr/>
          <a:lstStyle/>
          <a:p>
            <a:r>
              <a:rPr lang="en-IN" dirty="0"/>
              <a:t>Shift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F88029-C04E-E46C-8EC9-C1E27851514E}"/>
                  </a:ext>
                </a:extLst>
              </p:cNvPr>
              <p:cNvSpPr>
                <a:spLocks noGrp="1"/>
              </p:cNvSpPr>
              <p:nvPr>
                <p:ph idx="1"/>
              </p:nvPr>
            </p:nvSpPr>
            <p:spPr/>
            <p:txBody>
              <a:bodyPr/>
              <a:lstStyle/>
              <a:p>
                <a:r>
                  <a:rPr lang="en-IN" dirty="0"/>
                  <a:t>To implement </a:t>
                </a:r>
                <a14:m>
                  <m:oMath xmlns:m="http://schemas.openxmlformats.org/officeDocument/2006/math">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𝑎</m:t>
                        </m:r>
                      </m:e>
                      <m:sub>
                        <m:r>
                          <a:rPr lang="en-IN" b="0" i="1" dirty="0" smtClean="0">
                            <a:latin typeface="Cambria Math" panose="02040503050406030204" pitchFamily="18" charset="0"/>
                          </a:rPr>
                          <m:t>[</m:t>
                        </m:r>
                        <m:r>
                          <a:rPr lang="en-IN" b="0" i="1" dirty="0" smtClean="0">
                            <a:latin typeface="Cambria Math" panose="02040503050406030204" pitchFamily="18" charset="0"/>
                          </a:rPr>
                          <m:t>𝑙</m:t>
                        </m:r>
                        <m:r>
                          <a:rPr lang="en-IN" b="0" i="1" dirty="0" smtClean="0">
                            <a:latin typeface="Cambria Math" panose="02040503050406030204" pitchFamily="18" charset="0"/>
                          </a:rPr>
                          <m:t>]</m:t>
                        </m:r>
                      </m:sub>
                    </m:sSub>
                    <m:r>
                      <a:rPr lang="en-IN" i="1" dirty="0" smtClean="0">
                        <a:latin typeface="Cambria Math" panose="02040503050406030204" pitchFamily="18" charset="0"/>
                      </a:rPr>
                      <m:t> &lt;&lt; </m:t>
                    </m:r>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𝑏</m:t>
                        </m:r>
                      </m:e>
                      <m:sub>
                        <m:r>
                          <a:rPr lang="en-IN" b="0" i="1" dirty="0" smtClean="0">
                            <a:latin typeface="Cambria Math" panose="02040503050406030204" pitchFamily="18" charset="0"/>
                          </a:rPr>
                          <m:t>[</m:t>
                        </m:r>
                        <m:r>
                          <a:rPr lang="en-IN" b="0" i="1" dirty="0" smtClean="0">
                            <a:latin typeface="Cambria Math" panose="02040503050406030204" pitchFamily="18" charset="0"/>
                          </a:rPr>
                          <m:t>𝑛</m:t>
                        </m:r>
                        <m:r>
                          <a:rPr lang="en-IN" b="0" i="1" dirty="0" smtClean="0">
                            <a:latin typeface="Cambria Math" panose="02040503050406030204" pitchFamily="18" charset="0"/>
                          </a:rPr>
                          <m:t>]</m:t>
                        </m:r>
                      </m:sub>
                    </m:sSub>
                    <m:r>
                      <a:rPr lang="en-IN" i="1" dirty="0" smtClean="0">
                        <a:latin typeface="Cambria Math" panose="02040503050406030204" pitchFamily="18" charset="0"/>
                      </a:rPr>
                      <m:t> </m:t>
                    </m:r>
                  </m:oMath>
                </a14:m>
                <a:r>
                  <a:rPr lang="en-IN" dirty="0"/>
                  <a:t>or </a:t>
                </a:r>
                <a14:m>
                  <m:oMath xmlns:m="http://schemas.openxmlformats.org/officeDocument/2006/math">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𝑎</m:t>
                        </m:r>
                      </m:e>
                      <m:sub>
                        <m:r>
                          <a:rPr lang="en-IN" b="0" i="1" dirty="0" smtClean="0">
                            <a:latin typeface="Cambria Math" panose="02040503050406030204" pitchFamily="18" charset="0"/>
                          </a:rPr>
                          <m:t>[</m:t>
                        </m:r>
                        <m:r>
                          <a:rPr lang="en-IN" b="0" i="1" dirty="0" smtClean="0">
                            <a:latin typeface="Cambria Math" panose="02040503050406030204" pitchFamily="18" charset="0"/>
                          </a:rPr>
                          <m:t>𝑙</m:t>
                        </m:r>
                        <m:r>
                          <a:rPr lang="en-IN" b="0" i="1" dirty="0" smtClean="0">
                            <a:latin typeface="Cambria Math" panose="02040503050406030204" pitchFamily="18" charset="0"/>
                          </a:rPr>
                          <m:t>]</m:t>
                        </m:r>
                      </m:sub>
                    </m:sSub>
                    <m:r>
                      <a:rPr lang="en-IN" i="1" dirty="0" smtClean="0">
                        <a:latin typeface="Cambria Math" panose="02040503050406030204" pitchFamily="18" charset="0"/>
                      </a:rPr>
                      <m:t> &gt;&gt; </m:t>
                    </m:r>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𝑏</m:t>
                        </m:r>
                      </m:e>
                      <m:sub>
                        <m:r>
                          <a:rPr lang="en-IN" b="0" i="1" dirty="0" smtClean="0">
                            <a:latin typeface="Cambria Math" panose="02040503050406030204" pitchFamily="18" charset="0"/>
                          </a:rPr>
                          <m:t>[</m:t>
                        </m:r>
                        <m:r>
                          <a:rPr lang="en-IN" b="0" i="1" dirty="0" smtClean="0">
                            <a:latin typeface="Cambria Math" panose="02040503050406030204" pitchFamily="18" charset="0"/>
                          </a:rPr>
                          <m:t>𝑛</m:t>
                        </m:r>
                        <m:r>
                          <a:rPr lang="en-IN" b="0" i="1" dirty="0" smtClean="0">
                            <a:latin typeface="Cambria Math" panose="02040503050406030204" pitchFamily="18" charset="0"/>
                          </a:rPr>
                          <m:t>]</m:t>
                        </m:r>
                      </m:sub>
                    </m:sSub>
                  </m:oMath>
                </a14:m>
                <a:r>
                  <a:rPr lang="en-IN" dirty="0"/>
                  <a:t>, we can visit each bit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oMath>
                </a14:m>
                <a:r>
                  <a:rPr lang="en-IN" dirty="0"/>
                  <a:t> in </a:t>
                </a:r>
                <a14:m>
                  <m:oMath xmlns:m="http://schemas.openxmlformats.org/officeDocument/2006/math">
                    <m:sSub>
                      <m:sSubPr>
                        <m:ctrlPr>
                          <a:rPr lang="en-IN" b="0" i="1" dirty="0" smtClean="0">
                            <a:latin typeface="Cambria Math" panose="02040503050406030204" pitchFamily="18" charset="0"/>
                          </a:rPr>
                        </m:ctrlPr>
                      </m:sSubPr>
                      <m:e>
                        <m:r>
                          <a:rPr lang="en-IN" i="1" dirty="0" smtClean="0">
                            <a:latin typeface="Cambria Math" panose="02040503050406030204" pitchFamily="18" charset="0"/>
                          </a:rPr>
                          <m:t>𝑏</m:t>
                        </m:r>
                      </m:e>
                      <m:sub>
                        <m:r>
                          <a:rPr lang="en-IN" b="0" i="0" dirty="0" smtClean="0">
                            <a:latin typeface="Cambria Math" panose="02040503050406030204" pitchFamily="18" charset="0"/>
                          </a:rPr>
                          <m:t>[</m:t>
                        </m:r>
                        <m:r>
                          <m:rPr>
                            <m:sty m:val="p"/>
                          </m:rPr>
                          <a:rPr lang="en-IN" b="0" i="0" dirty="0" smtClean="0">
                            <a:latin typeface="Cambria Math" panose="02040503050406030204" pitchFamily="18" charset="0"/>
                          </a:rPr>
                          <m:t>n</m:t>
                        </m:r>
                        <m:r>
                          <a:rPr lang="en-IN" b="0" i="0" dirty="0" smtClean="0">
                            <a:latin typeface="Cambria Math" panose="02040503050406030204" pitchFamily="18" charset="0"/>
                          </a:rPr>
                          <m:t>]</m:t>
                        </m:r>
                      </m:sub>
                    </m:sSub>
                  </m:oMath>
                </a14:m>
                <a:r>
                  <a:rPr lang="en-IN" dirty="0"/>
                  <a:t> and shift </a:t>
                </a:r>
                <a14:m>
                  <m:oMath xmlns:m="http://schemas.openxmlformats.org/officeDocument/2006/math">
                    <m:r>
                      <a:rPr lang="en-IN" i="1" dirty="0" smtClean="0">
                        <a:latin typeface="Cambria Math" panose="02040503050406030204" pitchFamily="18" charset="0"/>
                      </a:rPr>
                      <m:t>𝑎</m:t>
                    </m:r>
                  </m:oMath>
                </a14:m>
                <a:r>
                  <a:rPr lang="en-IN" dirty="0"/>
                  <a:t> by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𝑖</m:t>
                        </m:r>
                      </m:sup>
                    </m:sSup>
                  </m:oMath>
                </a14:m>
                <a:r>
                  <a:rPr lang="en-IN" dirty="0"/>
                  <a:t>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oMath>
                </a14:m>
                <a:r>
                  <a:rPr lang="en-IN" dirty="0"/>
                  <a:t> is true</a:t>
                </a:r>
              </a:p>
            </p:txBody>
          </p:sp>
        </mc:Choice>
        <mc:Fallback xmlns="">
          <p:sp>
            <p:nvSpPr>
              <p:cNvPr id="3" name="Content Placeholder 2">
                <a:extLst>
                  <a:ext uri="{FF2B5EF4-FFF2-40B4-BE49-F238E27FC236}">
                    <a16:creationId xmlns:a16="http://schemas.microsoft.com/office/drawing/2014/main" id="{FEF88029-C04E-E46C-8EC9-C1E27851514E}"/>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IN">
                    <a:noFill/>
                  </a:rPr>
                  <a:t> </a:t>
                </a:r>
              </a:p>
            </p:txBody>
          </p:sp>
        </mc:Fallback>
      </mc:AlternateContent>
    </p:spTree>
    <p:extLst>
      <p:ext uri="{BB962C8B-B14F-4D97-AF65-F5344CB8AC3E}">
        <p14:creationId xmlns:p14="http://schemas.microsoft.com/office/powerpoint/2010/main" val="51747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F767-5DA7-C995-DA8C-DFD7471CBBAD}"/>
              </a:ext>
            </a:extLst>
          </p:cNvPr>
          <p:cNvSpPr>
            <a:spLocks noGrp="1"/>
          </p:cNvSpPr>
          <p:nvPr>
            <p:ph type="title"/>
          </p:nvPr>
        </p:nvSpPr>
        <p:spPr/>
        <p:txBody>
          <a:bodyPr/>
          <a:lstStyle/>
          <a:p>
            <a:r>
              <a:rPr lang="en-IN" dirty="0"/>
              <a:t>Shift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36379-26D8-1804-1C87-58BF2CDD97F4}"/>
                  </a:ext>
                </a:extLst>
              </p:cNvPr>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sub>
                      </m:sSub>
                    </m:oMath>
                  </m:oMathPara>
                </a14:m>
                <a:endParaRPr lang="en-IN" dirty="0"/>
              </a:p>
              <a:p>
                <a:endParaRPr lang="en-IN" dirty="0"/>
              </a:p>
              <a:p>
                <a:pPr marL="0" indent="0">
                  <a:buNone/>
                </a:pPr>
                <a14:m>
                  <m:oMathPara xmlns:m="http://schemas.openxmlformats.org/officeDocument/2006/math">
                    <m:oMathParaPr>
                      <m:jc m:val="left"/>
                    </m:oMathParaPr>
                    <m:oMath xmlns:m="http://schemas.openxmlformats.org/officeDocument/2006/math">
                      <m:r>
                        <m:rPr>
                          <m:sty m:val="p"/>
                        </m:rPr>
                        <a:rPr lang="en-IN" b="0" i="0" smtClean="0">
                          <a:latin typeface="Cambria Math" panose="02040503050406030204" pitchFamily="18" charset="0"/>
                        </a:rPr>
                        <m:t>t</m:t>
                      </m:r>
                      <m:d>
                        <m:dPr>
                          <m:ctrlPr>
                            <a:rPr lang="en-IN" b="0" i="1" smtClean="0">
                              <a:latin typeface="Cambria Math" panose="02040503050406030204" pitchFamily="18" charset="0"/>
                            </a:rPr>
                          </m:ctrlPr>
                        </m:dPr>
                        <m:e>
                          <m:r>
                            <a:rPr lang="en-IN" b="0" i="0" smtClean="0">
                              <a:latin typeface="Cambria Math" panose="02040503050406030204" pitchFamily="18" charset="0"/>
                            </a:rPr>
                            <m:t>−1</m:t>
                          </m:r>
                        </m:e>
                      </m:d>
                      <m:r>
                        <a:rPr lang="en-IN" b="0" i="0" smtClean="0">
                          <a:latin typeface="Cambria Math" panose="02040503050406030204" pitchFamily="18" charset="0"/>
                        </a:rPr>
                        <m:t>=</m:t>
                      </m:r>
                      <m:r>
                        <m:rPr>
                          <m:sty m:val="p"/>
                        </m:rPr>
                        <a:rPr lang="en-IN" b="0" i="0" smtClean="0">
                          <a:latin typeface="Cambria Math" panose="02040503050406030204" pitchFamily="18" charset="0"/>
                        </a:rPr>
                        <m:t>a</m:t>
                      </m:r>
                    </m:oMath>
                  </m:oMathPara>
                </a14:m>
                <a:endParaRPr lang="en-IN" b="0" dirty="0"/>
              </a:p>
              <a:p>
                <a:pPr marL="0" indent="0">
                  <a:buNone/>
                </a:pPr>
                <a:endParaRPr lang="en-IN" b="0" dirty="0"/>
              </a:p>
              <a:p>
                <a:pPr marL="0" indent="0">
                  <a:buNone/>
                </a:pPr>
                <a:r>
                  <a:rPr lang="en-IN" dirty="0"/>
                  <a:t>foreach </a:t>
                </a:r>
                <a14:m>
                  <m:oMath xmlns:m="http://schemas.openxmlformats.org/officeDocument/2006/math">
                    <m:r>
                      <m:rPr>
                        <m:sty m:val="p"/>
                      </m:rPr>
                      <a:rPr lang="en-IN" b="0" i="0" smtClean="0">
                        <a:latin typeface="Cambria Math" panose="02040503050406030204" pitchFamily="18" charset="0"/>
                      </a:rPr>
                      <m:t>j</m:t>
                    </m:r>
                    <m:r>
                      <a:rPr lang="en-IN" b="0" i="1" smtClean="0">
                        <a:latin typeface="Cambria Math" panose="02040503050406030204" pitchFamily="18" charset="0"/>
                      </a:rPr>
                      <m:t>∈{0, …,</m:t>
                    </m:r>
                    <m:r>
                      <a:rPr lang="en-IN" b="0" i="1" smtClean="0">
                        <a:latin typeface="Cambria Math" panose="02040503050406030204" pitchFamily="18" charset="0"/>
                      </a:rPr>
                      <m:t>𝑛</m:t>
                    </m:r>
                    <m:r>
                      <a:rPr lang="en-IN" b="0" i="1" smtClean="0">
                        <a:latin typeface="Cambria Math" panose="02040503050406030204" pitchFamily="18" charset="0"/>
                      </a:rPr>
                      <m:t>−1}</m:t>
                    </m:r>
                  </m:oMath>
                </a14:m>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r>
                        <m:rPr>
                          <m:sty m:val="p"/>
                        </m:rPr>
                        <a:rPr lang="en-IN" b="0" i="0" smtClean="0">
                          <a:latin typeface="Cambria Math" panose="02040503050406030204" pitchFamily="18" charset="0"/>
                        </a:rPr>
                        <m:t>t</m:t>
                      </m:r>
                      <m:d>
                        <m:dPr>
                          <m:ctrlPr>
                            <a:rPr lang="en-IN" i="1">
                              <a:latin typeface="Cambria Math" panose="02040503050406030204" pitchFamily="18" charset="0"/>
                            </a:rPr>
                          </m:ctrlPr>
                        </m:dPr>
                        <m:e>
                          <m:r>
                            <a:rPr lang="en-IN" b="0" i="1" smtClean="0">
                              <a:latin typeface="Cambria Math" panose="02040503050406030204" pitchFamily="18" charset="0"/>
                            </a:rPr>
                            <m:t>𝑗</m:t>
                          </m:r>
                        </m:e>
                      </m:d>
                      <m:r>
                        <a:rPr lang="en-IN" i="1">
                          <a:latin typeface="Cambria Math" panose="02040503050406030204" pitchFamily="18" charset="0"/>
                        </a:rPr>
                        <m:t>=</m:t>
                      </m:r>
                      <m:r>
                        <a:rPr lang="en-IN" i="1">
                          <a:latin typeface="Cambria Math" panose="02040503050406030204" pitchFamily="18" charset="0"/>
                        </a:rPr>
                        <m:t>𝜆</m:t>
                      </m:r>
                      <m:r>
                        <a:rPr lang="en-IN" i="1">
                          <a:latin typeface="Cambria Math" panose="02040503050406030204" pitchFamily="18" charset="0"/>
                        </a:rPr>
                        <m:t>𝑖</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 …, </m:t>
                          </m:r>
                          <m:r>
                            <a:rPr lang="en-IN" i="1">
                              <a:latin typeface="Cambria Math" panose="02040503050406030204" pitchFamily="18" charset="0"/>
                            </a:rPr>
                            <m:t>𝑙</m:t>
                          </m:r>
                          <m:r>
                            <a:rPr lang="en-IN" i="1">
                              <a:latin typeface="Cambria Math" panose="02040503050406030204" pitchFamily="18" charset="0"/>
                            </a:rPr>
                            <m:t>−1</m:t>
                          </m:r>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i="1">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−1)</m:t>
                                  </m:r>
                                </m:e>
                                <m:sub>
                                  <m:r>
                                    <a:rPr lang="en-IN" i="1">
                                      <a:latin typeface="Cambria Math" panose="02040503050406030204" pitchFamily="18" charset="0"/>
                                    </a:rPr>
                                    <m:t>𝑖</m:t>
                                  </m:r>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2</m:t>
                                      </m:r>
                                    </m:e>
                                    <m:sup>
                                      <m:r>
                                        <a:rPr lang="en-IN" b="0" i="1" smtClean="0">
                                          <a:latin typeface="Cambria Math" panose="02040503050406030204" pitchFamily="18" charset="0"/>
                                        </a:rPr>
                                        <m:t>𝑗</m:t>
                                      </m:r>
                                    </m:sup>
                                  </m:sSup>
                                </m:sub>
                              </m:sSub>
                              <m:r>
                                <a:rPr lang="en-IN" b="0" i="1" smtClean="0">
                                  <a:latin typeface="Cambria Math" panose="02040503050406030204" pitchFamily="18" charset="0"/>
                                </a:rPr>
                                <m:t>  </m:t>
                              </m:r>
                              <m: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2</m:t>
                                  </m:r>
                                </m:e>
                                <m:sup>
                                  <m:r>
                                    <a:rPr lang="en-IN" b="0" i="1" smtClean="0">
                                      <a:latin typeface="Cambria Math" panose="02040503050406030204" pitchFamily="18" charset="0"/>
                                    </a:rPr>
                                    <m:t>𝑗</m:t>
                                  </m:r>
                                </m:sup>
                              </m:sSup>
                              <m:r>
                                <a:rPr lang="en-IN" b="0" i="1" smtClean="0">
                                  <a:latin typeface="Cambria Math" panose="02040503050406030204" pitchFamily="18" charset="0"/>
                                </a:rPr>
                                <m:t>)</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𝑗</m:t>
                                  </m:r>
                                </m:sub>
                              </m:sSub>
                              <m:r>
                                <a:rPr lang="en-IN" b="0" i="1" smtClean="0">
                                  <a:latin typeface="Cambria Math" panose="02040503050406030204" pitchFamily="18" charset="0"/>
                                </a:rPr>
                                <m:t>                  </m:t>
                              </m:r>
                            </m:e>
                            <m:e>
                              <m:r>
                                <a:rPr lang="en-IN" b="0" i="1" smtClean="0">
                                  <a:latin typeface="Cambria Math" panose="02040503050406030204" pitchFamily="18" charset="0"/>
                                </a:rPr>
                                <m:t>𝑡</m:t>
                              </m:r>
                              <m:r>
                                <a:rPr lang="en-IN" i="1">
                                  <a:latin typeface="Cambria Math" panose="02040503050406030204" pitchFamily="18" charset="0"/>
                                </a:rPr>
                                <m:t> </m:t>
                              </m:r>
                              <m:sSub>
                                <m:sSubPr>
                                  <m:ctrlPr>
                                    <a:rPr lang="en-IN" i="1" smtClean="0">
                                      <a:latin typeface="Cambria Math" panose="02040503050406030204" pitchFamily="18" charset="0"/>
                                    </a:rPr>
                                  </m:ctrlPr>
                                </m:sSubPr>
                                <m:e>
                                  <m:d>
                                    <m:dPr>
                                      <m:ctrlPr>
                                        <a:rPr lang="en-IN" i="1">
                                          <a:latin typeface="Cambria Math" panose="02040503050406030204" pitchFamily="18" charset="0"/>
                                        </a:rPr>
                                      </m:ctrlPr>
                                    </m:dPr>
                                    <m:e>
                                      <m:r>
                                        <a:rPr lang="en-IN" b="0" i="1" smtClean="0">
                                          <a:latin typeface="Cambria Math" panose="02040503050406030204" pitchFamily="18" charset="0"/>
                                        </a:rPr>
                                        <m:t>𝑗</m:t>
                                      </m:r>
                                      <m:r>
                                        <a:rPr lang="en-IN" b="0" i="1" smtClean="0">
                                          <a:latin typeface="Cambria Math" panose="02040503050406030204" pitchFamily="18" charset="0"/>
                                        </a:rPr>
                                        <m:t>−1</m:t>
                                      </m:r>
                                    </m:e>
                                  </m:d>
                                </m:e>
                                <m:sub>
                                  <m:r>
                                    <a:rPr lang="en-IN" i="1">
                                      <a:latin typeface="Cambria Math" panose="02040503050406030204" pitchFamily="18" charset="0"/>
                                    </a:rPr>
                                    <m:t>𝑖</m:t>
                                  </m:r>
                                </m:sub>
                              </m:sSub>
                              <m:r>
                                <a:rPr lang="en-IN" i="1">
                                  <a:latin typeface="Cambria Math" panose="02040503050406030204" pitchFamily="18" charset="0"/>
                                </a:rPr>
                                <m:t>    </m:t>
                              </m:r>
                              <m:r>
                                <a:rPr lang="en-IN" b="0" i="1" smtClean="0">
                                  <a:latin typeface="Cambria Math" panose="02040503050406030204" pitchFamily="18" charset="0"/>
                                </a:rPr>
                                <m:t>    </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𝑏</m:t>
                                  </m:r>
                                </m:e>
                                <m:sub>
                                  <m:r>
                                    <a:rPr lang="en-IN" b="0" i="1" smtClean="0">
                                      <a:latin typeface="Cambria Math" panose="02040503050406030204" pitchFamily="18" charset="0"/>
                                    </a:rPr>
                                    <m:t>𝑗</m:t>
                                  </m:r>
                                  <m:r>
                                    <a:rPr lang="en-IN" i="1">
                                      <a:latin typeface="Cambria Math" panose="02040503050406030204" pitchFamily="18" charset="0"/>
                                    </a:rPr>
                                    <m:t>                  </m:t>
                                  </m:r>
                                </m:sub>
                              </m:sSub>
                              <m:r>
                                <a:rPr lang="en-IN" b="0" i="1" smtClean="0">
                                  <a:latin typeface="Cambria Math" panose="02040503050406030204" pitchFamily="18" charset="0"/>
                                </a:rPr>
                                <m:t>                     </m:t>
                              </m:r>
                            </m:e>
                            <m:e>
                              <m:r>
                                <a:rPr lang="en-IN" i="1">
                                  <a:latin typeface="Cambria Math" panose="02040503050406030204" pitchFamily="18" charset="0"/>
                                </a:rPr>
                                <m:t>0             </m:t>
                              </m:r>
                              <m:r>
                                <a:rPr lang="en-IN" b="0" i="1" smtClean="0">
                                  <a:latin typeface="Cambria Math" panose="02040503050406030204" pitchFamily="18" charset="0"/>
                                </a:rPr>
                                <m:t>         </m:t>
                              </m:r>
                              <m:r>
                                <a:rPr lang="en-IN" i="1">
                                  <a:latin typeface="Cambria Math" panose="02040503050406030204" pitchFamily="18" charset="0"/>
                                </a:rPr>
                                <m:t> :</m:t>
                              </m:r>
                              <m:r>
                                <a:rPr lang="en-IN" i="1">
                                  <a:latin typeface="Cambria Math" panose="02040503050406030204" pitchFamily="18" charset="0"/>
                                </a:rPr>
                                <m:t>𝑜𝑡h𝑒𝑟𝑤𝑖𝑠𝑒</m:t>
                              </m:r>
                              <m:r>
                                <a:rPr lang="en-IN" b="0" i="1" smtClean="0">
                                  <a:latin typeface="Cambria Math" panose="02040503050406030204" pitchFamily="18" charset="0"/>
                                </a:rPr>
                                <m:t>                     </m:t>
                              </m:r>
                            </m:e>
                          </m:eqArr>
                        </m:e>
                      </m:d>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m:t>
                      </m:r>
                    </m:oMath>
                  </m:oMathPara>
                </a14:m>
                <a:endParaRPr lang="en-IN" dirty="0"/>
              </a:p>
            </p:txBody>
          </p:sp>
        </mc:Choice>
        <mc:Fallback xmlns="">
          <p:sp>
            <p:nvSpPr>
              <p:cNvPr id="3" name="Content Placeholder 2">
                <a:extLst>
                  <a:ext uri="{FF2B5EF4-FFF2-40B4-BE49-F238E27FC236}">
                    <a16:creationId xmlns:a16="http://schemas.microsoft.com/office/drawing/2014/main" id="{D0B36379-26D8-1804-1C87-58BF2CDD97F4}"/>
                  </a:ext>
                </a:extLst>
              </p:cNvPr>
              <p:cNvSpPr>
                <a:spLocks noGrp="1" noRot="1" noChangeAspect="1" noMove="1" noResize="1" noEditPoints="1" noAdjustHandles="1" noChangeArrowheads="1" noChangeShapeType="1" noTextEdit="1"/>
              </p:cNvSpPr>
              <p:nvPr>
                <p:ph idx="1"/>
              </p:nvPr>
            </p:nvSpPr>
            <p:spPr>
              <a:blipFill>
                <a:blip r:embed="rId2"/>
                <a:stretch>
                  <a:fillRect l="-1043" b="-1401"/>
                </a:stretch>
              </a:blipFill>
            </p:spPr>
            <p:txBody>
              <a:bodyPr/>
              <a:lstStyle/>
              <a:p>
                <a:r>
                  <a:rPr lang="en-IN">
                    <a:noFill/>
                  </a:rPr>
                  <a:t> </a:t>
                </a:r>
              </a:p>
            </p:txBody>
          </p:sp>
        </mc:Fallback>
      </mc:AlternateContent>
    </p:spTree>
    <p:extLst>
      <p:ext uri="{BB962C8B-B14F-4D97-AF65-F5344CB8AC3E}">
        <p14:creationId xmlns:p14="http://schemas.microsoft.com/office/powerpoint/2010/main" val="47332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7078-2FD8-6280-4548-E34EF79A8703}"/>
              </a:ext>
            </a:extLst>
          </p:cNvPr>
          <p:cNvSpPr>
            <a:spLocks noGrp="1"/>
          </p:cNvSpPr>
          <p:nvPr>
            <p:ph type="title"/>
          </p:nvPr>
        </p:nvSpPr>
        <p:spPr/>
        <p:txBody>
          <a:bodyPr/>
          <a:lstStyle/>
          <a:p>
            <a:r>
              <a:rPr lang="en-IN" dirty="0"/>
              <a:t>Multiplication</a:t>
            </a:r>
          </a:p>
        </p:txBody>
      </p:sp>
      <p:sp>
        <p:nvSpPr>
          <p:cNvPr id="3" name="Content Placeholder 2">
            <a:extLst>
              <a:ext uri="{FF2B5EF4-FFF2-40B4-BE49-F238E27FC236}">
                <a16:creationId xmlns:a16="http://schemas.microsoft.com/office/drawing/2014/main" id="{D97FEE5B-E917-B010-E925-DD3C21A69861}"/>
              </a:ext>
            </a:extLst>
          </p:cNvPr>
          <p:cNvSpPr>
            <a:spLocks noGrp="1"/>
          </p:cNvSpPr>
          <p:nvPr>
            <p:ph idx="1"/>
          </p:nvPr>
        </p:nvSpPr>
        <p:spPr/>
        <p:txBody>
          <a:bodyPr/>
          <a:lstStyle/>
          <a:p>
            <a:pPr marL="0" indent="0">
              <a:buNone/>
            </a:pPr>
            <a:endParaRPr lang="en-IN" b="0" dirty="0"/>
          </a:p>
        </p:txBody>
      </p:sp>
      <p:graphicFrame>
        <p:nvGraphicFramePr>
          <p:cNvPr id="4" name="Table 3">
            <a:extLst>
              <a:ext uri="{FF2B5EF4-FFF2-40B4-BE49-F238E27FC236}">
                <a16:creationId xmlns:a16="http://schemas.microsoft.com/office/drawing/2014/main" id="{90D9C32E-A82C-B19F-203C-B1D9374D46D8}"/>
              </a:ext>
            </a:extLst>
          </p:cNvPr>
          <p:cNvGraphicFramePr>
            <a:graphicFrameLocks noGrp="1"/>
          </p:cNvGraphicFramePr>
          <p:nvPr>
            <p:extLst>
              <p:ext uri="{D42A27DB-BD31-4B8C-83A1-F6EECF244321}">
                <p14:modId xmlns:p14="http://schemas.microsoft.com/office/powerpoint/2010/main" val="628286002"/>
              </p:ext>
            </p:extLst>
          </p:nvPr>
        </p:nvGraphicFramePr>
        <p:xfrm>
          <a:off x="2602273" y="2214174"/>
          <a:ext cx="2933289" cy="2926080"/>
        </p:xfrm>
        <a:graphic>
          <a:graphicData uri="http://schemas.openxmlformats.org/drawingml/2006/table">
            <a:tbl>
              <a:tblPr bandRow="1">
                <a:tableStyleId>{5C22544A-7EE6-4342-B048-85BDC9FD1C3A}</a:tableStyleId>
              </a:tblPr>
              <a:tblGrid>
                <a:gridCol w="325921">
                  <a:extLst>
                    <a:ext uri="{9D8B030D-6E8A-4147-A177-3AD203B41FA5}">
                      <a16:colId xmlns:a16="http://schemas.microsoft.com/office/drawing/2014/main" val="1670140355"/>
                    </a:ext>
                  </a:extLst>
                </a:gridCol>
                <a:gridCol w="325921">
                  <a:extLst>
                    <a:ext uri="{9D8B030D-6E8A-4147-A177-3AD203B41FA5}">
                      <a16:colId xmlns:a16="http://schemas.microsoft.com/office/drawing/2014/main" val="1961425681"/>
                    </a:ext>
                  </a:extLst>
                </a:gridCol>
                <a:gridCol w="325921">
                  <a:extLst>
                    <a:ext uri="{9D8B030D-6E8A-4147-A177-3AD203B41FA5}">
                      <a16:colId xmlns:a16="http://schemas.microsoft.com/office/drawing/2014/main" val="2434170425"/>
                    </a:ext>
                  </a:extLst>
                </a:gridCol>
                <a:gridCol w="325921">
                  <a:extLst>
                    <a:ext uri="{9D8B030D-6E8A-4147-A177-3AD203B41FA5}">
                      <a16:colId xmlns:a16="http://schemas.microsoft.com/office/drawing/2014/main" val="592481594"/>
                    </a:ext>
                  </a:extLst>
                </a:gridCol>
                <a:gridCol w="325921">
                  <a:extLst>
                    <a:ext uri="{9D8B030D-6E8A-4147-A177-3AD203B41FA5}">
                      <a16:colId xmlns:a16="http://schemas.microsoft.com/office/drawing/2014/main" val="853218446"/>
                    </a:ext>
                  </a:extLst>
                </a:gridCol>
                <a:gridCol w="325921">
                  <a:extLst>
                    <a:ext uri="{9D8B030D-6E8A-4147-A177-3AD203B41FA5}">
                      <a16:colId xmlns:a16="http://schemas.microsoft.com/office/drawing/2014/main" val="3140839820"/>
                    </a:ext>
                  </a:extLst>
                </a:gridCol>
                <a:gridCol w="325921">
                  <a:extLst>
                    <a:ext uri="{9D8B030D-6E8A-4147-A177-3AD203B41FA5}">
                      <a16:colId xmlns:a16="http://schemas.microsoft.com/office/drawing/2014/main" val="1261703587"/>
                    </a:ext>
                  </a:extLst>
                </a:gridCol>
                <a:gridCol w="325921">
                  <a:extLst>
                    <a:ext uri="{9D8B030D-6E8A-4147-A177-3AD203B41FA5}">
                      <a16:colId xmlns:a16="http://schemas.microsoft.com/office/drawing/2014/main" val="783192739"/>
                    </a:ext>
                  </a:extLst>
                </a:gridCol>
                <a:gridCol w="325921">
                  <a:extLst>
                    <a:ext uri="{9D8B030D-6E8A-4147-A177-3AD203B41FA5}">
                      <a16:colId xmlns:a16="http://schemas.microsoft.com/office/drawing/2014/main" val="4029906740"/>
                    </a:ext>
                  </a:extLst>
                </a:gridCol>
              </a:tblGrid>
              <a:tr h="212819">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r>
                        <a:rPr lang="en-IN" dirty="0"/>
                        <a:t>1</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extLst>
                  <a:ext uri="{0D108BD9-81ED-4DB2-BD59-A6C34878D82A}">
                    <a16:rowId xmlns:a16="http://schemas.microsoft.com/office/drawing/2014/main" val="685585252"/>
                  </a:ext>
                </a:extLst>
              </a:tr>
              <a:tr h="212819">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extLst>
                  <a:ext uri="{0D108BD9-81ED-4DB2-BD59-A6C34878D82A}">
                    <a16:rowId xmlns:a16="http://schemas.microsoft.com/office/drawing/2014/main" val="2924386570"/>
                  </a:ext>
                </a:extLst>
              </a:tr>
              <a:tr h="212819">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943839606"/>
                  </a:ext>
                </a:extLst>
              </a:tr>
              <a:tr h="212819">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r>
                        <a:rPr lang="en-IN" dirty="0"/>
                        <a:t>1</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extLst>
                  <a:ext uri="{0D108BD9-81ED-4DB2-BD59-A6C34878D82A}">
                    <a16:rowId xmlns:a16="http://schemas.microsoft.com/office/drawing/2014/main" val="471264540"/>
                  </a:ext>
                </a:extLst>
              </a:tr>
              <a:tr h="212819">
                <a:tc>
                  <a:txBody>
                    <a:bodyPr/>
                    <a:lstStyle/>
                    <a:p>
                      <a:pPr algn="ctr"/>
                      <a:endParaRPr lang="en-IN"/>
                    </a:p>
                  </a:txBody>
                  <a:tcPr>
                    <a:noFill/>
                  </a:tcPr>
                </a:tc>
                <a:tc>
                  <a:txBody>
                    <a:bodyPr/>
                    <a:lstStyle/>
                    <a:p>
                      <a:pPr algn="ctr"/>
                      <a:endParaRPr lang="en-IN"/>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endParaRPr lang="en-IN"/>
                    </a:p>
                  </a:txBody>
                  <a:tcPr>
                    <a:noFill/>
                  </a:tcPr>
                </a:tc>
                <a:extLst>
                  <a:ext uri="{0D108BD9-81ED-4DB2-BD59-A6C34878D82A}">
                    <a16:rowId xmlns:a16="http://schemas.microsoft.com/office/drawing/2014/main" val="3079598041"/>
                  </a:ext>
                </a:extLst>
              </a:tr>
              <a:tr h="212819">
                <a:tc>
                  <a:txBody>
                    <a:bodyPr/>
                    <a:lstStyle/>
                    <a:p>
                      <a:pPr algn="ctr"/>
                      <a:endParaRPr lang="en-IN"/>
                    </a:p>
                  </a:txBody>
                  <a:tcPr>
                    <a:noFill/>
                  </a:tcPr>
                </a:tc>
                <a:tc>
                  <a:txBody>
                    <a:bodyPr/>
                    <a:lstStyle/>
                    <a:p>
                      <a:pPr algn="ctr"/>
                      <a:r>
                        <a:rPr lang="en-IN" dirty="0"/>
                        <a:t>1</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1</a:t>
                      </a:r>
                    </a:p>
                  </a:txBody>
                  <a:tcPr>
                    <a:noFill/>
                  </a:tcPr>
                </a:tc>
                <a:tc>
                  <a:txBody>
                    <a:bodyPr/>
                    <a:lstStyle/>
                    <a:p>
                      <a:pPr algn="ctr"/>
                      <a:endParaRPr lang="en-IN" dirty="0"/>
                    </a:p>
                  </a:txBody>
                  <a:tcPr>
                    <a:noFill/>
                  </a:tcPr>
                </a:tc>
                <a:tc>
                  <a:txBody>
                    <a:bodyPr/>
                    <a:lstStyle/>
                    <a:p>
                      <a:pPr algn="ctr"/>
                      <a:endParaRPr lang="en-IN"/>
                    </a:p>
                  </a:txBody>
                  <a:tcPr>
                    <a:noFill/>
                  </a:tcPr>
                </a:tc>
                <a:extLst>
                  <a:ext uri="{0D108BD9-81ED-4DB2-BD59-A6C34878D82A}">
                    <a16:rowId xmlns:a16="http://schemas.microsoft.com/office/drawing/2014/main" val="1312540085"/>
                  </a:ext>
                </a:extLst>
              </a:tr>
              <a:tr h="212819">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1401478347"/>
                  </a:ext>
                </a:extLst>
              </a:tr>
              <a:tr h="212819">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1</a:t>
                      </a:r>
                    </a:p>
                  </a:txBody>
                  <a:tcPr>
                    <a:noFill/>
                  </a:tcPr>
                </a:tc>
                <a:tc>
                  <a:txBody>
                    <a:bodyPr/>
                    <a:lstStyle/>
                    <a:p>
                      <a:pPr algn="ctr"/>
                      <a:r>
                        <a:rPr lang="en-IN" dirty="0"/>
                        <a:t>0</a:t>
                      </a:r>
                    </a:p>
                  </a:txBody>
                  <a:tcPr>
                    <a:noFill/>
                  </a:tcPr>
                </a:tc>
                <a:tc>
                  <a:txBody>
                    <a:bodyPr/>
                    <a:lstStyle/>
                    <a:p>
                      <a:pPr algn="ctr"/>
                      <a:r>
                        <a:rPr lang="en-IN" dirty="0"/>
                        <a:t>0</a:t>
                      </a:r>
                    </a:p>
                  </a:txBody>
                  <a:tcPr>
                    <a:noFill/>
                  </a:tcPr>
                </a:tc>
                <a:tc>
                  <a:txBody>
                    <a:bodyPr/>
                    <a:lstStyle/>
                    <a:p>
                      <a:pPr algn="ctr"/>
                      <a:r>
                        <a:rPr lang="en-IN" dirty="0"/>
                        <a:t>1</a:t>
                      </a:r>
                    </a:p>
                  </a:txBody>
                  <a:tcPr>
                    <a:noFill/>
                  </a:tcPr>
                </a:tc>
                <a:extLst>
                  <a:ext uri="{0D108BD9-81ED-4DB2-BD59-A6C34878D82A}">
                    <a16:rowId xmlns:a16="http://schemas.microsoft.com/office/drawing/2014/main" val="3989699037"/>
                  </a:ext>
                </a:extLst>
              </a:tr>
            </a:tbl>
          </a:graphicData>
        </a:graphic>
      </p:graphicFrame>
      <p:cxnSp>
        <p:nvCxnSpPr>
          <p:cNvPr id="6" name="Straight Connector 5">
            <a:extLst>
              <a:ext uri="{FF2B5EF4-FFF2-40B4-BE49-F238E27FC236}">
                <a16:creationId xmlns:a16="http://schemas.microsoft.com/office/drawing/2014/main" id="{87CF5EEE-3AB3-644C-6EF2-C6AA4BFB4D69}"/>
              </a:ext>
            </a:extLst>
          </p:cNvPr>
          <p:cNvCxnSpPr/>
          <p:nvPr/>
        </p:nvCxnSpPr>
        <p:spPr>
          <a:xfrm>
            <a:off x="2782529" y="3106993"/>
            <a:ext cx="276286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48B2E9-6860-6C7F-E9E4-F4009D0D0704}"/>
              </a:ext>
            </a:extLst>
          </p:cNvPr>
          <p:cNvCxnSpPr/>
          <p:nvPr/>
        </p:nvCxnSpPr>
        <p:spPr>
          <a:xfrm>
            <a:off x="2689121" y="4606415"/>
            <a:ext cx="27628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77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F767-5DA7-C995-DA8C-DFD7471CBBAD}"/>
              </a:ext>
            </a:extLst>
          </p:cNvPr>
          <p:cNvSpPr>
            <a:spLocks noGrp="1"/>
          </p:cNvSpPr>
          <p:nvPr>
            <p:ph type="title"/>
          </p:nvPr>
        </p:nvSpPr>
        <p:spPr/>
        <p:txBody>
          <a:bodyPr/>
          <a:lstStyle/>
          <a:p>
            <a:r>
              <a:rPr lang="en-IN" dirty="0"/>
              <a:t>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36379-26D8-1804-1C87-58BF2CDD97F4}"/>
                  </a:ext>
                </a:extLst>
              </p:cNvPr>
              <p:cNvSpPr>
                <a:spLocks noGrp="1"/>
              </p:cNvSpPr>
              <p:nvPr>
                <p:ph idx="1"/>
              </p:nvPr>
            </p:nvSpPr>
            <p:spPr/>
            <p:txBody>
              <a:bodyPr/>
              <a:lstStyle/>
              <a:p>
                <a:r>
                  <a:rPr lang="en-IN" dirty="0"/>
                  <a:t>Can we implement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r>
                  <a:rPr lang="en-IN" dirty="0"/>
                  <a:t> using shift and add?</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D0B36379-26D8-1804-1C87-58BF2CDD97F4}"/>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IN">
                    <a:noFill/>
                  </a:rPr>
                  <a:t> </a:t>
                </a:r>
              </a:p>
            </p:txBody>
          </p:sp>
        </mc:Fallback>
      </mc:AlternateContent>
    </p:spTree>
    <p:extLst>
      <p:ext uri="{BB962C8B-B14F-4D97-AF65-F5344CB8AC3E}">
        <p14:creationId xmlns:p14="http://schemas.microsoft.com/office/powerpoint/2010/main" val="1422195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F767-5DA7-C995-DA8C-DFD7471CBBAD}"/>
              </a:ext>
            </a:extLst>
          </p:cNvPr>
          <p:cNvSpPr>
            <a:spLocks noGrp="1"/>
          </p:cNvSpPr>
          <p:nvPr>
            <p:ph type="title"/>
          </p:nvPr>
        </p:nvSpPr>
        <p:spPr/>
        <p:txBody>
          <a:bodyPr/>
          <a:lstStyle/>
          <a:p>
            <a:r>
              <a:rPr lang="en-IN" dirty="0"/>
              <a:t>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36379-26D8-1804-1C87-58BF2CDD97F4}"/>
                  </a:ext>
                </a:extLst>
              </p:cNvPr>
              <p:cNvSpPr>
                <a:spLocks noGrp="1"/>
              </p:cNvSpPr>
              <p:nvPr>
                <p:ph idx="1"/>
              </p:nvPr>
            </p:nvSpPr>
            <p:spPr/>
            <p:txBody>
              <a:bodyPr/>
              <a:lstStyle/>
              <a:p>
                <a:r>
                  <a:rPr lang="en-IN" dirty="0"/>
                  <a:t>Can we implement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c</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r>
                  <a:rPr lang="en-IN" dirty="0"/>
                  <a:t> using shift and add?</a:t>
                </a:r>
              </a:p>
              <a:p>
                <a:endParaRPr lang="en-IN" dirty="0"/>
              </a:p>
              <a:p>
                <a:pPr marL="0" indent="0">
                  <a:buNone/>
                </a:pPr>
                <a14:m>
                  <m:oMathPara xmlns:m="http://schemas.openxmlformats.org/officeDocument/2006/math">
                    <m:oMathParaPr>
                      <m:jc m:val="left"/>
                    </m:oMathParaPr>
                    <m:oMath xmlns:m="http://schemas.openxmlformats.org/officeDocument/2006/math">
                      <m:r>
                        <m:rPr>
                          <m:sty m:val="p"/>
                        </m:rPr>
                        <a:rPr lang="en-IN">
                          <a:latin typeface="Cambria Math" panose="02040503050406030204" pitchFamily="18" charset="0"/>
                        </a:rPr>
                        <m:t>t</m:t>
                      </m:r>
                      <m:d>
                        <m:dPr>
                          <m:ctrlPr>
                            <a:rPr lang="en-IN" b="0" i="1" smtClean="0">
                              <a:latin typeface="Cambria Math" panose="02040503050406030204" pitchFamily="18" charset="0"/>
                            </a:rPr>
                          </m:ctrlPr>
                        </m:dPr>
                        <m:e>
                          <m:r>
                            <a:rPr lang="en-IN" b="0" i="0" smtClean="0">
                              <a:latin typeface="Cambria Math" panose="02040503050406030204" pitchFamily="18" charset="0"/>
                            </a:rPr>
                            <m:t>−1</m:t>
                          </m:r>
                        </m:e>
                      </m:d>
                      <m:r>
                        <a:rPr lang="en-IN" b="0" i="0" smtClean="0">
                          <a:latin typeface="Cambria Math" panose="02040503050406030204" pitchFamily="18" charset="0"/>
                        </a:rPr>
                        <m:t>=</m:t>
                      </m:r>
                      <m:r>
                        <a:rPr lang="en-IN" b="0" i="1" smtClean="0">
                          <a:latin typeface="Cambria Math" panose="02040503050406030204" pitchFamily="18" charset="0"/>
                        </a:rPr>
                        <m:t>𝜆</m:t>
                      </m:r>
                      <m:r>
                        <a:rPr lang="en-IN" b="0" i="1" smtClean="0">
                          <a:latin typeface="Cambria Math" panose="02040503050406030204" pitchFamily="18" charset="0"/>
                        </a:rPr>
                        <m:t>𝑖</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m:t>
                          </m:r>
                          <m:r>
                            <a:rPr lang="en-IN" b="0" i="1" smtClean="0">
                              <a:latin typeface="Cambria Math" panose="02040503050406030204" pitchFamily="18" charset="0"/>
                            </a:rPr>
                            <m:t>𝑙</m:t>
                          </m:r>
                          <m:r>
                            <a:rPr lang="en-IN" b="0" i="1" smtClean="0">
                              <a:latin typeface="Cambria Math" panose="02040503050406030204" pitchFamily="18" charset="0"/>
                            </a:rPr>
                            <m:t>−1</m:t>
                          </m:r>
                        </m:e>
                      </m:d>
                      <m:r>
                        <a:rPr lang="en-IN" b="0" i="1" smtClean="0">
                          <a:latin typeface="Cambria Math" panose="02040503050406030204" pitchFamily="18" charset="0"/>
                        </a:rPr>
                        <m:t>. 0</m:t>
                      </m:r>
                    </m:oMath>
                  </m:oMathPara>
                </a14:m>
                <a:endParaRPr lang="en-IN" b="0" dirty="0"/>
              </a:p>
              <a:p>
                <a:pPr marL="0" indent="0">
                  <a:buNone/>
                </a:pPr>
                <a:endParaRPr lang="en-IN" b="0" dirty="0"/>
              </a:p>
              <a:p>
                <a:pPr marL="0" indent="0">
                  <a:buNone/>
                </a:pPr>
                <a:r>
                  <a:rPr lang="en-IN" dirty="0"/>
                  <a:t>foreach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∈{0, …,</m:t>
                    </m:r>
                    <m:r>
                      <a:rPr lang="en-IN" b="0" i="1" smtClean="0">
                        <a:latin typeface="Cambria Math" panose="02040503050406030204" pitchFamily="18" charset="0"/>
                      </a:rPr>
                      <m:t>𝑛</m:t>
                    </m:r>
                    <m:r>
                      <a:rPr lang="en-IN" b="0" i="1" smtClean="0">
                        <a:latin typeface="Cambria Math" panose="02040503050406030204" pitchFamily="18" charset="0"/>
                      </a:rPr>
                      <m:t>−1}</m:t>
                    </m:r>
                  </m:oMath>
                </a14:m>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𝑡</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m:t>
                              </m:r>
                            </m:e>
                          </m:d>
                        </m:e>
                      </m:d>
                      <m:r>
                        <a:rPr lang="en-IN" b="0" i="1" smtClean="0">
                          <a:latin typeface="Cambria Math" panose="02040503050406030204" pitchFamily="18" charset="0"/>
                        </a:rPr>
                        <m:t> :</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−1)</m:t>
                      </m:r>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m:rPr>
                          <m:sty m:val="p"/>
                        </m:rPr>
                        <a:rPr lang="en-IN" b="0" i="0" smtClean="0">
                          <a:latin typeface="Cambria Math" panose="02040503050406030204" pitchFamily="18" charset="0"/>
                        </a:rPr>
                        <m:t>c</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m:t>
                      </m:r>
                    </m:oMath>
                  </m:oMathPara>
                </a14:m>
                <a:endParaRPr lang="en-IN" dirty="0"/>
              </a:p>
            </p:txBody>
          </p:sp>
        </mc:Choice>
        <mc:Fallback xmlns="">
          <p:sp>
            <p:nvSpPr>
              <p:cNvPr id="3" name="Content Placeholder 2">
                <a:extLst>
                  <a:ext uri="{FF2B5EF4-FFF2-40B4-BE49-F238E27FC236}">
                    <a16:creationId xmlns:a16="http://schemas.microsoft.com/office/drawing/2014/main" id="{D0B36379-26D8-1804-1C87-58BF2CDD97F4}"/>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spTree>
    <p:extLst>
      <p:ext uri="{BB962C8B-B14F-4D97-AF65-F5344CB8AC3E}">
        <p14:creationId xmlns:p14="http://schemas.microsoft.com/office/powerpoint/2010/main" val="318092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570A-96CC-7A29-4169-F569B1B6D9D6}"/>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392471C4-DBA3-7883-054A-2F684A24894F}"/>
              </a:ext>
            </a:extLst>
          </p:cNvPr>
          <p:cNvSpPr>
            <a:spLocks noGrp="1"/>
          </p:cNvSpPr>
          <p:nvPr>
            <p:ph idx="1"/>
          </p:nvPr>
        </p:nvSpPr>
        <p:spPr/>
        <p:txBody>
          <a:bodyPr/>
          <a:lstStyle/>
          <a:p>
            <a:r>
              <a:rPr lang="en-IN" dirty="0"/>
              <a:t>Read Chapter-6 from the DP book </a:t>
            </a:r>
          </a:p>
        </p:txBody>
      </p:sp>
    </p:spTree>
    <p:extLst>
      <p:ext uri="{BB962C8B-B14F-4D97-AF65-F5344CB8AC3E}">
        <p14:creationId xmlns:p14="http://schemas.microsoft.com/office/powerpoint/2010/main" val="3803070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CA03-3FDF-D107-DE9F-7101DFB93508}"/>
              </a:ext>
            </a:extLst>
          </p:cNvPr>
          <p:cNvSpPr>
            <a:spLocks noGrp="1"/>
          </p:cNvSpPr>
          <p:nvPr>
            <p:ph type="title"/>
          </p:nvPr>
        </p:nvSpPr>
        <p:spPr/>
        <p:txBody>
          <a:bodyPr/>
          <a:lstStyle/>
          <a:p>
            <a:r>
              <a:rPr lang="en-IN" dirty="0"/>
              <a:t>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6B386C-4BF5-5AB7-831D-9E4E01348D26}"/>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den>
                      </m:f>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F6B386C-4BF5-5AB7-831D-9E4E01348D2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6689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CA03-3FDF-D107-DE9F-7101DFB93508}"/>
              </a:ext>
            </a:extLst>
          </p:cNvPr>
          <p:cNvSpPr>
            <a:spLocks noGrp="1"/>
          </p:cNvSpPr>
          <p:nvPr>
            <p:ph type="title"/>
          </p:nvPr>
        </p:nvSpPr>
        <p:spPr/>
        <p:txBody>
          <a:bodyPr/>
          <a:lstStyle/>
          <a:p>
            <a:r>
              <a:rPr lang="en-IN" dirty="0"/>
              <a:t>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6B386C-4BF5-5AB7-831D-9E4E01348D26}"/>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den>
                      </m:f>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&gt;0 → </m:t>
                          </m:r>
                          <m:r>
                            <a:rPr lang="en-IN" b="0" i="1" smtClean="0">
                              <a:latin typeface="Cambria Math" panose="02040503050406030204" pitchFamily="18" charset="0"/>
                            </a:rPr>
                            <m:t>𝑐</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m:oMathPara>
                </a14:m>
                <a:endParaRPr lang="en-IN" b="0"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&gt;0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F6B386C-4BF5-5AB7-831D-9E4E01348D26}"/>
                  </a:ext>
                </a:extLst>
              </p:cNvPr>
              <p:cNvSpPr>
                <a:spLocks noGrp="1" noRot="1" noChangeAspect="1" noMove="1" noResize="1" noEditPoints="1" noAdjustHandles="1" noChangeArrowheads="1" noChangeShapeType="1" noTextEdit="1"/>
              </p:cNvSpPr>
              <p:nvPr>
                <p:ph idx="1"/>
              </p:nvPr>
            </p:nvSpPr>
            <p:spPr>
              <a:blipFill>
                <a:blip r:embed="rId2"/>
                <a:stretch>
                  <a:fillRect l="-348"/>
                </a:stretch>
              </a:blipFill>
            </p:spPr>
            <p:txBody>
              <a:bodyPr/>
              <a:lstStyle/>
              <a:p>
                <a:r>
                  <a:rPr lang="en-IN">
                    <a:noFill/>
                  </a:rPr>
                  <a:t> </a:t>
                </a:r>
              </a:p>
            </p:txBody>
          </p:sp>
        </mc:Fallback>
      </mc:AlternateContent>
    </p:spTree>
    <p:extLst>
      <p:ext uri="{BB962C8B-B14F-4D97-AF65-F5344CB8AC3E}">
        <p14:creationId xmlns:p14="http://schemas.microsoft.com/office/powerpoint/2010/main" val="25853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585F-3D1B-DB25-CE96-6206BDBAAE3E}"/>
              </a:ext>
            </a:extLst>
          </p:cNvPr>
          <p:cNvSpPr>
            <a:spLocks noGrp="1"/>
          </p:cNvSpPr>
          <p:nvPr>
            <p:ph type="title"/>
          </p:nvPr>
        </p:nvSpPr>
        <p:spPr/>
        <p:txBody>
          <a:bodyPr/>
          <a:lstStyle/>
          <a:p>
            <a:r>
              <a:rPr lang="en-IN" dirty="0"/>
              <a:t>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46D878-B528-4162-2BE8-B9E37C61811E}"/>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𝑈</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sub>
                          <m:r>
                            <a:rPr lang="en-IN" b="0" i="1" smtClean="0">
                              <a:latin typeface="Cambria Math" panose="02040503050406030204" pitchFamily="18" charset="0"/>
                            </a:rPr>
                            <m:t>𝑈</m:t>
                          </m:r>
                        </m:sub>
                      </m:sSub>
                      <m:r>
                        <a:rPr lang="en-IN" b="0" i="1" smtClean="0">
                          <a:latin typeface="Cambria Math" panose="02040503050406030204" pitchFamily="18" charset="0"/>
                        </a:rPr>
                        <m:t>&lt;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e>
                        <m:sub>
                          <m:r>
                            <a:rPr lang="en-IN" b="0" i="1" smtClean="0">
                              <a:latin typeface="Cambria Math" panose="02040503050406030204" pitchFamily="18" charset="0"/>
                            </a:rPr>
                            <m:t>𝑈</m:t>
                          </m:r>
                        </m:sub>
                      </m:sSub>
                      <m:r>
                        <a:rPr lang="en-IN" b="0" i="1" smtClean="0">
                          <a:latin typeface="Cambria Math" panose="02040503050406030204" pitchFamily="18" charset="0"/>
                        </a:rPr>
                        <m:t> </m:t>
                      </m:r>
                    </m:oMath>
                  </m:oMathPara>
                </a14:m>
                <a:endParaRPr lang="en-IN" b="0" dirty="0"/>
              </a:p>
              <a:p>
                <a:pPr marL="0" indent="0">
                  <a:buNone/>
                </a:pP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𝑈</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sub>
                            <m:r>
                              <a:rPr lang="en-IN" b="0" i="1" smtClean="0">
                                <a:latin typeface="Cambria Math" panose="02040503050406030204" pitchFamily="18" charset="0"/>
                              </a:rPr>
                              <m:t>𝑈</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e>
                          <m:sub>
                            <m:r>
                              <a:rPr lang="en-IN" b="0" i="1" smtClean="0">
                                <a:latin typeface="Cambria Math" panose="02040503050406030204" pitchFamily="18" charset="0"/>
                              </a:rPr>
                              <m:t>𝑈</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𝑙</m:t>
                        </m:r>
                      </m:sub>
                    </m:sSub>
                  </m:oMath>
                </a14:m>
                <a:r>
                  <a:rPr lang="en-IN" dirty="0"/>
                  <a:t>           ,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𝑙</m:t>
                        </m:r>
                      </m:sub>
                    </m:sSub>
                  </m:oMath>
                </a14:m>
                <a:r>
                  <a:rPr lang="en-IN" dirty="0"/>
                  <a:t> is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𝑙</m:t>
                        </m:r>
                      </m:e>
                      <m:sup>
                        <m:r>
                          <a:rPr lang="en-IN" b="0" i="1" smtClean="0">
                            <a:latin typeface="Cambria Math" panose="02040503050406030204" pitchFamily="18" charset="0"/>
                          </a:rPr>
                          <m:t>𝑡h</m:t>
                        </m:r>
                      </m:sup>
                    </m:sSup>
                  </m:oMath>
                </a14:m>
                <a:r>
                  <a:rPr lang="en-IN" dirty="0"/>
                  <a:t> carry bit</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6846D878-B528-4162-2BE8-B9E37C61811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71420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A71C-1414-6795-E4BC-4D1DB5B94403}"/>
              </a:ext>
            </a:extLst>
          </p:cNvPr>
          <p:cNvSpPr>
            <a:spLocks noGrp="1"/>
          </p:cNvSpPr>
          <p:nvPr>
            <p:ph type="title"/>
          </p:nvPr>
        </p:nvSpPr>
        <p:spPr/>
        <p:txBody>
          <a:bodyPr/>
          <a:lstStyle/>
          <a:p>
            <a:r>
              <a:rPr lang="en-IN" dirty="0"/>
              <a:t>Incremental bit flattening</a:t>
            </a:r>
          </a:p>
        </p:txBody>
      </p:sp>
      <p:sp>
        <p:nvSpPr>
          <p:cNvPr id="3" name="Text Placeholder 2">
            <a:extLst>
              <a:ext uri="{FF2B5EF4-FFF2-40B4-BE49-F238E27FC236}">
                <a16:creationId xmlns:a16="http://schemas.microsoft.com/office/drawing/2014/main" id="{E3EB2E86-1A9B-D54E-E12B-E3C3710AF5F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85287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2E4-5DC7-9A17-E209-A12342CFA6F5}"/>
              </a:ext>
            </a:extLst>
          </p:cNvPr>
          <p:cNvSpPr>
            <a:spLocks noGrp="1"/>
          </p:cNvSpPr>
          <p:nvPr>
            <p:ph type="title"/>
          </p:nvPr>
        </p:nvSpPr>
        <p:spPr/>
        <p:txBody>
          <a:bodyPr/>
          <a:lstStyle/>
          <a:p>
            <a:r>
              <a:rPr lang="en-IN" dirty="0"/>
              <a:t>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C8E50-55E7-3899-E54F-DDE619C9725B}"/>
                  </a:ext>
                </a:extLst>
              </p:cNvPr>
              <p:cNvSpPr>
                <a:spLocks noGrp="1"/>
              </p:cNvSpPr>
              <p:nvPr>
                <p:ph idx="1"/>
              </p:nvPr>
            </p:nvSpPr>
            <p:spPr/>
            <p:txBody>
              <a:bodyPr/>
              <a:lstStyle/>
              <a:p>
                <a:r>
                  <a:rPr lang="en-IN" dirty="0"/>
                  <a:t>An </a:t>
                </a:r>
                <a14:m>
                  <m:oMath xmlns:m="http://schemas.openxmlformats.org/officeDocument/2006/math">
                    <m:r>
                      <a:rPr lang="en-IN" b="0" i="1" smtClean="0">
                        <a:latin typeface="Cambria Math" panose="02040503050406030204" pitchFamily="18" charset="0"/>
                      </a:rPr>
                      <m:t>𝑙</m:t>
                    </m:r>
                  </m:oMath>
                </a14:m>
                <a:r>
                  <a:rPr lang="en-IN" dirty="0"/>
                  <a:t>-bit multiplication may take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𝑙</m:t>
                        </m:r>
                      </m:e>
                      <m:sup>
                        <m:r>
                          <a:rPr lang="en-IN" b="0" i="1" smtClean="0">
                            <a:latin typeface="Cambria Math" panose="02040503050406030204" pitchFamily="18" charset="0"/>
                          </a:rPr>
                          <m:t>2</m:t>
                        </m:r>
                      </m:sup>
                    </m:sSup>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𝑙</m:t>
                        </m:r>
                      </m:e>
                    </m:func>
                    <m:r>
                      <a:rPr lang="en-IN" b="0" i="1" smtClean="0">
                        <a:latin typeface="Cambria Math" panose="02040503050406030204" pitchFamily="18" charset="0"/>
                      </a:rPr>
                      <m:t>)</m:t>
                    </m:r>
                  </m:oMath>
                </a14:m>
                <a:r>
                  <a:rPr lang="en-IN" dirty="0"/>
                  <a:t> operation assuming that the shift can be implemented in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𝑙</m:t>
                        </m:r>
                        <m:r>
                          <a:rPr lang="en-IN" b="0" i="1" smtClean="0">
                            <a:latin typeface="Cambria Math" panose="02040503050406030204" pitchFamily="18" charset="0"/>
                          </a:rPr>
                          <m:t>)</m:t>
                        </m:r>
                      </m:e>
                    </m:func>
                  </m:oMath>
                </a14:m>
                <a:r>
                  <a:rPr lang="en-IN" dirty="0"/>
                  <a:t> operations</a:t>
                </a:r>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91C8E50-55E7-3899-E54F-DDE619C9725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id="{A6CF5F60-EA4E-9721-6B40-A7216F5DDCFE}"/>
              </a:ext>
            </a:extLst>
          </p:cNvPr>
          <p:cNvGraphicFramePr>
            <a:graphicFrameLocks noGrp="1"/>
          </p:cNvGraphicFramePr>
          <p:nvPr>
            <p:extLst>
              <p:ext uri="{D42A27DB-BD31-4B8C-83A1-F6EECF244321}">
                <p14:modId xmlns:p14="http://schemas.microsoft.com/office/powerpoint/2010/main" val="895262284"/>
              </p:ext>
            </p:extLst>
          </p:nvPr>
        </p:nvGraphicFramePr>
        <p:xfrm>
          <a:off x="2582608" y="3236730"/>
          <a:ext cx="6040284" cy="22250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3243075288"/>
                    </a:ext>
                  </a:extLst>
                </a:gridCol>
                <a:gridCol w="2821858">
                  <a:extLst>
                    <a:ext uri="{9D8B030D-6E8A-4147-A177-3AD203B41FA5}">
                      <a16:colId xmlns:a16="http://schemas.microsoft.com/office/drawing/2014/main" val="2501019270"/>
                    </a:ext>
                  </a:extLst>
                </a:gridCol>
                <a:gridCol w="2507226">
                  <a:extLst>
                    <a:ext uri="{9D8B030D-6E8A-4147-A177-3AD203B41FA5}">
                      <a16:colId xmlns:a16="http://schemas.microsoft.com/office/drawing/2014/main" val="1048919519"/>
                    </a:ext>
                  </a:extLst>
                </a:gridCol>
              </a:tblGrid>
              <a:tr h="370840">
                <a:tc>
                  <a:txBody>
                    <a:bodyPr/>
                    <a:lstStyle/>
                    <a:p>
                      <a:pPr algn="ctr"/>
                      <a:r>
                        <a:rPr lang="en-IN" dirty="0"/>
                        <a:t>n</a:t>
                      </a:r>
                    </a:p>
                  </a:txBody>
                  <a:tcPr/>
                </a:tc>
                <a:tc>
                  <a:txBody>
                    <a:bodyPr/>
                    <a:lstStyle/>
                    <a:p>
                      <a:pPr algn="ctr"/>
                      <a:r>
                        <a:rPr lang="en-IN" dirty="0"/>
                        <a:t>Number of variables</a:t>
                      </a:r>
                    </a:p>
                  </a:txBody>
                  <a:tcPr/>
                </a:tc>
                <a:tc>
                  <a:txBody>
                    <a:bodyPr/>
                    <a:lstStyle/>
                    <a:p>
                      <a:pPr algn="ctr"/>
                      <a:r>
                        <a:rPr lang="en-IN" dirty="0"/>
                        <a:t>Number of clauses</a:t>
                      </a:r>
                    </a:p>
                  </a:txBody>
                  <a:tcPr/>
                </a:tc>
                <a:extLst>
                  <a:ext uri="{0D108BD9-81ED-4DB2-BD59-A6C34878D82A}">
                    <a16:rowId xmlns:a16="http://schemas.microsoft.com/office/drawing/2014/main" val="2355985331"/>
                  </a:ext>
                </a:extLst>
              </a:tr>
              <a:tr h="370840">
                <a:tc>
                  <a:txBody>
                    <a:bodyPr/>
                    <a:lstStyle/>
                    <a:p>
                      <a:pPr algn="ctr"/>
                      <a:r>
                        <a:rPr lang="en-IN" dirty="0"/>
                        <a:t>8</a:t>
                      </a:r>
                    </a:p>
                  </a:txBody>
                  <a:tcPr/>
                </a:tc>
                <a:tc>
                  <a:txBody>
                    <a:bodyPr/>
                    <a:lstStyle/>
                    <a:p>
                      <a:pPr algn="ctr"/>
                      <a:r>
                        <a:rPr lang="en-IN" dirty="0"/>
                        <a:t>313</a:t>
                      </a:r>
                    </a:p>
                  </a:txBody>
                  <a:tcPr/>
                </a:tc>
                <a:tc>
                  <a:txBody>
                    <a:bodyPr/>
                    <a:lstStyle/>
                    <a:p>
                      <a:pPr algn="ctr"/>
                      <a:r>
                        <a:rPr lang="en-IN" dirty="0"/>
                        <a:t>1001</a:t>
                      </a:r>
                    </a:p>
                  </a:txBody>
                  <a:tcPr/>
                </a:tc>
                <a:extLst>
                  <a:ext uri="{0D108BD9-81ED-4DB2-BD59-A6C34878D82A}">
                    <a16:rowId xmlns:a16="http://schemas.microsoft.com/office/drawing/2014/main" val="1851155914"/>
                  </a:ext>
                </a:extLst>
              </a:tr>
              <a:tr h="370840">
                <a:tc>
                  <a:txBody>
                    <a:bodyPr/>
                    <a:lstStyle/>
                    <a:p>
                      <a:pPr algn="ctr"/>
                      <a:r>
                        <a:rPr lang="en-IN" dirty="0"/>
                        <a:t>16</a:t>
                      </a:r>
                    </a:p>
                  </a:txBody>
                  <a:tcPr/>
                </a:tc>
                <a:tc>
                  <a:txBody>
                    <a:bodyPr/>
                    <a:lstStyle/>
                    <a:p>
                      <a:pPr algn="ctr"/>
                      <a:r>
                        <a:rPr lang="en-IN" dirty="0"/>
                        <a:t>1265</a:t>
                      </a:r>
                    </a:p>
                  </a:txBody>
                  <a:tcPr/>
                </a:tc>
                <a:tc>
                  <a:txBody>
                    <a:bodyPr/>
                    <a:lstStyle/>
                    <a:p>
                      <a:pPr algn="ctr"/>
                      <a:r>
                        <a:rPr lang="en-IN" dirty="0"/>
                        <a:t>4177</a:t>
                      </a:r>
                    </a:p>
                  </a:txBody>
                  <a:tcPr/>
                </a:tc>
                <a:extLst>
                  <a:ext uri="{0D108BD9-81ED-4DB2-BD59-A6C34878D82A}">
                    <a16:rowId xmlns:a16="http://schemas.microsoft.com/office/drawing/2014/main" val="2468201367"/>
                  </a:ext>
                </a:extLst>
              </a:tr>
              <a:tr h="370840">
                <a:tc>
                  <a:txBody>
                    <a:bodyPr/>
                    <a:lstStyle/>
                    <a:p>
                      <a:pPr algn="ctr"/>
                      <a:r>
                        <a:rPr lang="en-IN" dirty="0"/>
                        <a:t>24</a:t>
                      </a:r>
                    </a:p>
                  </a:txBody>
                  <a:tcPr/>
                </a:tc>
                <a:tc>
                  <a:txBody>
                    <a:bodyPr/>
                    <a:lstStyle/>
                    <a:p>
                      <a:pPr algn="ctr"/>
                      <a:r>
                        <a:rPr lang="en-IN" dirty="0"/>
                        <a:t>2857</a:t>
                      </a:r>
                    </a:p>
                  </a:txBody>
                  <a:tcPr/>
                </a:tc>
                <a:tc>
                  <a:txBody>
                    <a:bodyPr/>
                    <a:lstStyle/>
                    <a:p>
                      <a:pPr algn="ctr"/>
                      <a:r>
                        <a:rPr lang="en-IN" dirty="0"/>
                        <a:t>9529</a:t>
                      </a:r>
                    </a:p>
                  </a:txBody>
                  <a:tcPr/>
                </a:tc>
                <a:extLst>
                  <a:ext uri="{0D108BD9-81ED-4DB2-BD59-A6C34878D82A}">
                    <a16:rowId xmlns:a16="http://schemas.microsoft.com/office/drawing/2014/main" val="3871340083"/>
                  </a:ext>
                </a:extLst>
              </a:tr>
              <a:tr h="370840">
                <a:tc>
                  <a:txBody>
                    <a:bodyPr/>
                    <a:lstStyle/>
                    <a:p>
                      <a:pPr algn="ctr"/>
                      <a:r>
                        <a:rPr lang="en-IN" dirty="0"/>
                        <a:t>32</a:t>
                      </a:r>
                    </a:p>
                  </a:txBody>
                  <a:tcPr/>
                </a:tc>
                <a:tc>
                  <a:txBody>
                    <a:bodyPr/>
                    <a:lstStyle/>
                    <a:p>
                      <a:pPr algn="ctr"/>
                      <a:r>
                        <a:rPr lang="en-IN" dirty="0"/>
                        <a:t>5087</a:t>
                      </a:r>
                    </a:p>
                  </a:txBody>
                  <a:tcPr/>
                </a:tc>
                <a:tc>
                  <a:txBody>
                    <a:bodyPr/>
                    <a:lstStyle/>
                    <a:p>
                      <a:pPr algn="ctr"/>
                      <a:r>
                        <a:rPr lang="en-IN" dirty="0"/>
                        <a:t>17057</a:t>
                      </a:r>
                    </a:p>
                  </a:txBody>
                  <a:tcPr/>
                </a:tc>
                <a:extLst>
                  <a:ext uri="{0D108BD9-81ED-4DB2-BD59-A6C34878D82A}">
                    <a16:rowId xmlns:a16="http://schemas.microsoft.com/office/drawing/2014/main" val="2796660765"/>
                  </a:ext>
                </a:extLst>
              </a:tr>
              <a:tr h="370840">
                <a:tc>
                  <a:txBody>
                    <a:bodyPr/>
                    <a:lstStyle/>
                    <a:p>
                      <a:pPr algn="ctr"/>
                      <a:r>
                        <a:rPr lang="en-IN" dirty="0"/>
                        <a:t>64</a:t>
                      </a:r>
                    </a:p>
                  </a:txBody>
                  <a:tcPr/>
                </a:tc>
                <a:tc>
                  <a:txBody>
                    <a:bodyPr/>
                    <a:lstStyle/>
                    <a:p>
                      <a:pPr algn="ctr"/>
                      <a:r>
                        <a:rPr lang="en-IN" dirty="0"/>
                        <a:t>20417</a:t>
                      </a:r>
                    </a:p>
                  </a:txBody>
                  <a:tcPr/>
                </a:tc>
                <a:tc>
                  <a:txBody>
                    <a:bodyPr/>
                    <a:lstStyle/>
                    <a:p>
                      <a:pPr algn="ctr"/>
                      <a:r>
                        <a:rPr lang="en-IN" dirty="0"/>
                        <a:t>68929</a:t>
                      </a:r>
                    </a:p>
                  </a:txBody>
                  <a:tcPr/>
                </a:tc>
                <a:extLst>
                  <a:ext uri="{0D108BD9-81ED-4DB2-BD59-A6C34878D82A}">
                    <a16:rowId xmlns:a16="http://schemas.microsoft.com/office/drawing/2014/main" val="619965822"/>
                  </a:ext>
                </a:extLst>
              </a:tr>
            </a:tbl>
          </a:graphicData>
        </a:graphic>
      </p:graphicFrame>
      <p:sp>
        <p:nvSpPr>
          <p:cNvPr id="5" name="TextBox 4">
            <a:extLst>
              <a:ext uri="{FF2B5EF4-FFF2-40B4-BE49-F238E27FC236}">
                <a16:creationId xmlns:a16="http://schemas.microsoft.com/office/drawing/2014/main" id="{2106564D-96B1-BD5A-2766-7EAD464B9083}"/>
              </a:ext>
            </a:extLst>
          </p:cNvPr>
          <p:cNvSpPr txBox="1"/>
          <p:nvPr/>
        </p:nvSpPr>
        <p:spPr>
          <a:xfrm>
            <a:off x="1445341" y="5919019"/>
            <a:ext cx="8426245" cy="646331"/>
          </a:xfrm>
          <a:prstGeom prst="rect">
            <a:avLst/>
          </a:prstGeom>
          <a:noFill/>
        </p:spPr>
        <p:txBody>
          <a:bodyPr wrap="square" rtlCol="0">
            <a:spAutoFit/>
          </a:bodyPr>
          <a:lstStyle/>
          <a:p>
            <a:r>
              <a:rPr lang="en-IN" dirty="0">
                <a:latin typeface="Consolas" panose="020B0609020204030204" pitchFamily="49" charset="0"/>
              </a:rPr>
              <a:t>Number of variables and clauses after </a:t>
            </a:r>
            <a:r>
              <a:rPr lang="en-IN" dirty="0" err="1">
                <a:latin typeface="Consolas" panose="020B0609020204030204" pitchFamily="49" charset="0"/>
              </a:rPr>
              <a:t>Tseitin’s</a:t>
            </a:r>
            <a:r>
              <a:rPr lang="en-IN" dirty="0">
                <a:latin typeface="Consolas" panose="020B0609020204030204" pitchFamily="49" charset="0"/>
              </a:rPr>
              <a:t> transformation during multiplication of two n-bit numbers. </a:t>
            </a:r>
          </a:p>
        </p:txBody>
      </p:sp>
    </p:spTree>
    <p:extLst>
      <p:ext uri="{BB962C8B-B14F-4D97-AF65-F5344CB8AC3E}">
        <p14:creationId xmlns:p14="http://schemas.microsoft.com/office/powerpoint/2010/main" val="1742282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3E36-6F00-779E-A32D-23BFB92A586E}"/>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AC262-D827-F6FA-A68C-CE8BEFB628E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r>
                  <a:rPr lang="en-US" dirty="0">
                    <a:latin typeface="Times New Roman" panose="02020603050405020304" pitchFamily="18" charset="0"/>
                    <a:cs typeface="Times New Roman" panose="02020603050405020304" pitchFamily="18" charset="0"/>
                  </a:rPr>
                  <a:t>Notice that the comparisons are cheaper than multiplications. If we convert the entire formula into a SAT formula, the number of variables and clauses would be too high. Because most SAT solvers prioritize literals that appear frequently, and the literals of multiplication would be very frequent, the sat solver will spend most of the time finding a satisfying assignment to the literals corresponding to multiplication. On the other hand, if the SAT solver tries the literals of the comparison operator first, it can derive a contradiction very early.</a:t>
                </a: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49AC262-D827-F6FA-A68C-CE8BEFB628EC}"/>
                  </a:ext>
                </a:extLst>
              </p:cNvPr>
              <p:cNvSpPr>
                <a:spLocks noGrp="1" noRot="1" noChangeAspect="1" noMove="1" noResize="1" noEditPoints="1" noAdjustHandles="1" noChangeArrowheads="1" noChangeShapeType="1" noTextEdit="1"/>
              </p:cNvSpPr>
              <p:nvPr>
                <p:ph idx="1"/>
              </p:nvPr>
            </p:nvSpPr>
            <p:spPr>
              <a:blipFill>
                <a:blip r:embed="rId2"/>
                <a:stretch>
                  <a:fillRect l="-1217" r="-1507" b="-140"/>
                </a:stretch>
              </a:blipFill>
            </p:spPr>
            <p:txBody>
              <a:bodyPr/>
              <a:lstStyle/>
              <a:p>
                <a:r>
                  <a:rPr lang="en-IN">
                    <a:noFill/>
                  </a:rPr>
                  <a:t> </a:t>
                </a:r>
              </a:p>
            </p:txBody>
          </p:sp>
        </mc:Fallback>
      </mc:AlternateContent>
    </p:spTree>
    <p:extLst>
      <p:ext uri="{BB962C8B-B14F-4D97-AF65-F5344CB8AC3E}">
        <p14:creationId xmlns:p14="http://schemas.microsoft.com/office/powerpoint/2010/main" val="841433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12764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normAutofit/>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sz="2400" b="0"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1</m:t>
                              </m:r>
                            </m:sub>
                          </m:sSub>
                        </m:e>
                      </m:d>
                      <m:r>
                        <a:rPr lang="en-IN" sz="2400" i="1">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𝑒</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𝑡</m:t>
                              </m:r>
                            </m:e>
                            <m:sub>
                              <m:r>
                                <a:rPr lang="en-IN" sz="2400" i="1">
                                  <a:latin typeface="Cambria Math" panose="02040503050406030204" pitchFamily="18" charset="0"/>
                                </a:rPr>
                                <m:t>1</m:t>
                              </m:r>
                            </m:sub>
                          </m:sSub>
                          <m:r>
                            <a:rPr lang="en-IN" sz="2400" i="1">
                              <a:latin typeface="Cambria Math" panose="02040503050406030204" pitchFamily="18" charset="0"/>
                            </a:rPr>
                            <m:t>)=</m:t>
                          </m:r>
                          <m:r>
                            <a:rPr lang="en-IN" sz="2400" i="1">
                              <a:latin typeface="Cambria Math" panose="02040503050406030204" pitchFamily="18" charset="0"/>
                            </a:rPr>
                            <m:t>𝑒</m:t>
                          </m:r>
                          <m:r>
                            <a:rPr lang="en-IN" sz="2400" i="1">
                              <a:latin typeface="Cambria Math" panose="02040503050406030204" pitchFamily="18" charset="0"/>
                            </a:rPr>
                            <m:t>(</m:t>
                          </m:r>
                          <m:r>
                            <a:rPr lang="en-IN" sz="2400" i="1">
                              <a:latin typeface="Cambria Math" panose="02040503050406030204" pitchFamily="18" charset="0"/>
                            </a:rPr>
                            <m:t>𝑐</m:t>
                          </m:r>
                          <m:r>
                            <a:rPr lang="en-IN" sz="2400" i="1">
                              <a:latin typeface="Cambria Math" panose="02040503050406030204" pitchFamily="18" charset="0"/>
                            </a:rPr>
                            <m:t>)</m:t>
                          </m:r>
                        </m:e>
                      </m:d>
                      <m:r>
                        <a:rPr lang="en-IN" sz="2400" i="1">
                          <a:latin typeface="Cambria Math" panose="02040503050406030204" pitchFamily="18" charset="0"/>
                        </a:rPr>
                        <m:t>  </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2</m:t>
                              </m:r>
                            </m:sub>
                          </m:sSub>
                        </m:e>
                      </m:d>
                      <m:r>
                        <a:rPr lang="en-IN" sz="2400" i="1">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𝑡</m:t>
                                  </m:r>
                                </m:e>
                                <m:sub>
                                  <m:r>
                                    <a:rPr lang="en-IN" sz="2400" i="1">
                                      <a:latin typeface="Cambria Math" panose="02040503050406030204" pitchFamily="18" charset="0"/>
                                    </a:rPr>
                                    <m:t>2</m:t>
                                  </m:r>
                                </m:sub>
                              </m:sSub>
                            </m:e>
                          </m:d>
                          <m:r>
                            <a:rPr lang="en-IN" sz="2400" i="1">
                              <a:latin typeface="Cambria Math" panose="02040503050406030204" pitchFamily="18" charset="0"/>
                            </a:rPr>
                            <m:t>=</m:t>
                          </m:r>
                          <m:r>
                            <a:rPr lang="en-IN" sz="2400" b="0" i="1" smtClean="0">
                              <a:latin typeface="Cambria Math" panose="02040503050406030204" pitchFamily="18" charset="0"/>
                            </a:rPr>
                            <m:t>𝑒</m:t>
                          </m:r>
                          <m:r>
                            <a:rPr lang="en-IN" sz="2400" b="0" i="1" smtClean="0">
                              <a:latin typeface="Cambria Math" panose="02040503050406030204" pitchFamily="18" charset="0"/>
                            </a:rPr>
                            <m:t>(</m:t>
                          </m:r>
                          <m:r>
                            <a:rPr lang="en-IN" sz="2400" i="1">
                              <a:latin typeface="Cambria Math" panose="02040503050406030204" pitchFamily="18" charset="0"/>
                            </a:rPr>
                            <m:t>𝑐</m:t>
                          </m:r>
                          <m:r>
                            <a:rPr lang="en-IN" sz="2400" b="0" i="1" smtClean="0">
                              <a:latin typeface="Cambria Math" panose="02040503050406030204" pitchFamily="18" charset="0"/>
                            </a:rPr>
                            <m:t>)</m:t>
                          </m:r>
                        </m:e>
                      </m:d>
                      <m:r>
                        <a:rPr lang="en-IN" sz="2400" i="1">
                          <a:latin typeface="Cambria Math" panose="02040503050406030204" pitchFamily="18" charset="0"/>
                        </a:rPr>
                        <m:t>    </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3</m:t>
                              </m:r>
                            </m:sub>
                          </m:sSub>
                        </m:e>
                      </m:d>
                      <m:r>
                        <a:rPr lang="en-IN" sz="2400" i="1">
                          <a:latin typeface="Cambria Math" panose="02040503050406030204" pitchFamily="18" charset="0"/>
                        </a:rPr>
                        <m:t>=(</m:t>
                      </m:r>
                      <m:r>
                        <a:rPr lang="en-IN" sz="2400" i="1">
                          <a:latin typeface="Cambria Math" panose="02040503050406030204" pitchFamily="18" charset="0"/>
                        </a:rPr>
                        <m:t>𝑒</m:t>
                      </m:r>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)&lt;</m:t>
                      </m:r>
                      <m:r>
                        <a:rPr lang="en-IN" sz="2400" i="1">
                          <a:latin typeface="Cambria Math" panose="02040503050406030204" pitchFamily="18" charset="0"/>
                        </a:rPr>
                        <m:t>𝑒</m:t>
                      </m:r>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m:t>
                      </m:r>
                    </m:oMath>
                  </m:oMathPara>
                </a14:m>
                <a:endParaRPr lang="en-IN" sz="2400"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4</m:t>
                              </m:r>
                            </m:sub>
                          </m:sSub>
                        </m:e>
                      </m:d>
                      <m:r>
                        <a:rPr lang="en-IN" sz="2400" i="1">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&gt;</m:t>
                          </m:r>
                          <m:r>
                            <a:rPr lang="en-IN" sz="2400" i="1">
                              <a:latin typeface="Cambria Math" panose="02040503050406030204" pitchFamily="18" charset="0"/>
                            </a:rPr>
                            <m:t>𝑒</m:t>
                          </m:r>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m:t>
                          </m:r>
                        </m:e>
                      </m:d>
                    </m:oMath>
                  </m:oMathPara>
                </a14:m>
                <a:endParaRPr lang="en-IN" sz="2400"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𝑡</m:t>
                              </m:r>
                            </m:e>
                            <m:sub>
                              <m:r>
                                <a:rPr lang="en-IN" sz="2400" i="1">
                                  <a:latin typeface="Cambria Math" panose="02040503050406030204" pitchFamily="18" charset="0"/>
                                </a:rPr>
                                <m:t>1</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r>
                            <a:rPr lang="en-IN" sz="2400" i="1">
                              <a:latin typeface="Cambria Math" panose="02040503050406030204" pitchFamily="18" charset="0"/>
                            </a:rPr>
                            <m:t>𝑎</m:t>
                          </m:r>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r>
                            <a:rPr lang="en-IN" sz="2400" i="1">
                              <a:latin typeface="Cambria Math" panose="02040503050406030204" pitchFamily="18" charset="0"/>
                            </a:rPr>
                            <m:t>𝑏</m:t>
                          </m:r>
                        </m:e>
                      </m:d>
                      <m:r>
                        <a:rPr lang="en-IN" sz="2400" i="1">
                          <a:latin typeface="Cambria Math" panose="02040503050406030204" pitchFamily="18" charset="0"/>
                        </a:rPr>
                        <m:t>   </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𝑡</m:t>
                              </m:r>
                            </m:e>
                            <m:sub>
                              <m:r>
                                <a:rPr lang="en-IN" sz="2400" i="1">
                                  <a:latin typeface="Cambria Math" panose="02040503050406030204" pitchFamily="18" charset="0"/>
                                </a:rPr>
                                <m:t>2</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r>
                            <a:rPr lang="en-IN" sz="2400" i="1">
                              <a:latin typeface="Cambria Math" panose="02040503050406030204" pitchFamily="18" charset="0"/>
                            </a:rPr>
                            <m:t>𝑏</m:t>
                          </m:r>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r>
                            <a:rPr lang="en-IN" sz="2400" i="1">
                              <a:latin typeface="Cambria Math" panose="02040503050406030204" pitchFamily="18" charset="0"/>
                            </a:rPr>
                            <m:t>𝑎</m:t>
                          </m:r>
                        </m:e>
                      </m:d>
                    </m:oMath>
                  </m:oMathPara>
                </a14:m>
                <a:endParaRPr lang="en-IN" sz="2400" dirty="0"/>
              </a:p>
              <a:p>
                <a:pPr marL="0" indent="0">
                  <a:buNone/>
                </a:pPr>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2686319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)&lt;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&gt;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oMath>
                  </m:oMathPara>
                </a14:m>
                <a:endParaRPr lang="en-IN" dirty="0"/>
              </a:p>
              <a:p>
                <a:pPr marL="0" indent="0">
                  <a:buNone/>
                </a:pPr>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a:rPr lang="en-IN" b="0" i="1" smtClean="0">
                        <a:latin typeface="Cambria Math" panose="02040503050406030204" pitchFamily="18" charset="0"/>
                      </a:rPr>
                      <m:t>_</m:t>
                    </m:r>
                    <m:r>
                      <a:rPr lang="en-IN" b="0" i="1" smtClean="0">
                        <a:latin typeface="Cambria Math" panose="02040503050406030204" pitchFamily="18" charset="0"/>
                      </a:rPr>
                      <m:t>𝑆𝑜𝑙𝑣𝑒𝑟</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l="-1043" b="-2381"/>
                </a:stretch>
              </a:blipFill>
            </p:spPr>
            <p:txBody>
              <a:bodyPr/>
              <a:lstStyle/>
              <a:p>
                <a:r>
                  <a:rPr lang="en-IN">
                    <a:noFill/>
                  </a:rPr>
                  <a:t> </a:t>
                </a:r>
              </a:p>
            </p:txBody>
          </p:sp>
        </mc:Fallback>
      </mc:AlternateContent>
    </p:spTree>
    <p:extLst>
      <p:ext uri="{BB962C8B-B14F-4D97-AF65-F5344CB8AC3E}">
        <p14:creationId xmlns:p14="http://schemas.microsoft.com/office/powerpoint/2010/main" val="3245495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)&lt;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&gt;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oMath>
                  </m:oMathPara>
                </a14:m>
                <a:endParaRPr lang="en-IN" dirty="0"/>
              </a:p>
              <a:p>
                <a:pPr marL="0" indent="0">
                  <a:buNone/>
                </a:pPr>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a:rPr lang="en-IN" b="0" i="1" smtClean="0">
                        <a:latin typeface="Cambria Math" panose="02040503050406030204" pitchFamily="18" charset="0"/>
                      </a:rPr>
                      <m:t>_</m:t>
                    </m:r>
                    <m:r>
                      <a:rPr lang="en-IN" b="0" i="1" smtClean="0">
                        <a:latin typeface="Cambria Math" panose="02040503050406030204" pitchFamily="18" charset="0"/>
                      </a:rPr>
                      <m:t>𝑆𝑜𝑙𝑣𝑒𝑟</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31192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Bitwise 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a:latin typeface="Cambria Math" panose="02040503050406030204" pitchFamily="18" charset="0"/>
                              </a:rPr>
                              <m:t>​</m:t>
                            </m:r>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−1</m:t>
                          </m:r>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m:oMathPara>
                </a14:m>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788911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)&lt;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&gt;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e>
                      </m:d>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   </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a:rPr lang="en-IN" b="0" i="1" smtClean="0">
                        <a:latin typeface="Cambria Math" panose="02040503050406030204" pitchFamily="18" charset="0"/>
                      </a:rPr>
                      <m:t>_</m:t>
                    </m:r>
                    <m:r>
                      <a:rPr lang="en-IN" b="0" i="1" smtClean="0">
                        <a:latin typeface="Cambria Math" panose="02040503050406030204" pitchFamily="18" charset="0"/>
                      </a:rPr>
                      <m:t>𝑆𝑜𝑙𝑣𝑒𝑟</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oMath>
                  </m:oMathPara>
                </a14:m>
                <a:endParaRPr lang="en-IN"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l="-928" b="-980"/>
                </a:stretch>
              </a:blipFill>
            </p:spPr>
            <p:txBody>
              <a:bodyPr/>
              <a:lstStyle/>
              <a:p>
                <a:r>
                  <a:rPr lang="en-IN">
                    <a:noFill/>
                  </a:rPr>
                  <a:t> </a:t>
                </a:r>
              </a:p>
            </p:txBody>
          </p:sp>
        </mc:Fallback>
      </mc:AlternateContent>
    </p:spTree>
    <p:extLst>
      <p:ext uri="{BB962C8B-B14F-4D97-AF65-F5344CB8AC3E}">
        <p14:creationId xmlns:p14="http://schemas.microsoft.com/office/powerpoint/2010/main" val="128745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e>
                      </m:d>
                    </m:oMath>
                  </m:oMathPara>
                </a14:m>
                <a:endParaRPr lang="en-IN" b="0"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r>
                  <a:rPr lang="en-IN" dirty="0"/>
                  <a:t>Assuming e(a), e(b), e(x), e(y) to be zero.</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oMath>
                </a14:m>
                <a:r>
                  <a:rPr lang="en-IN" dirty="0"/>
                  <a:t>are unsatisfiable</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blipFill>
                <a:blip r:embed="rId2"/>
                <a:stretch>
                  <a:fillRect l="-638" b="-2381"/>
                </a:stretch>
              </a:blipFill>
            </p:spPr>
            <p:txBody>
              <a:bodyPr/>
              <a:lstStyle/>
              <a:p>
                <a:r>
                  <a:rPr lang="en-IN">
                    <a:noFill/>
                  </a:rPr>
                  <a:t> </a:t>
                </a:r>
              </a:p>
            </p:txBody>
          </p:sp>
        </mc:Fallback>
      </mc:AlternateContent>
    </p:spTree>
    <p:extLst>
      <p:ext uri="{BB962C8B-B14F-4D97-AF65-F5344CB8AC3E}">
        <p14:creationId xmlns:p14="http://schemas.microsoft.com/office/powerpoint/2010/main" val="643368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2"/>
                <a:ext cx="10515600" cy="5032375"/>
              </a:xfrm>
            </p:spPr>
            <p:txBody>
              <a:bodyPr>
                <a:normAutofit fontScale="625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e>
                      </m:d>
                    </m:oMath>
                  </m:oMathPara>
                </a14:m>
                <a:endParaRPr lang="en-IN" b="0"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r>
                  <a:rPr lang="en-IN" dirty="0"/>
                  <a:t>Assuming e(a), e(b), e(x), e(y) to be zero.</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oMath>
                </a14:m>
                <a:r>
                  <a:rPr lang="en-IN" dirty="0"/>
                  <a:t>are unsatisfiable</a:t>
                </a:r>
              </a:p>
              <a:p>
                <a:pPr marL="0" indent="0">
                  <a:buNone/>
                </a:pPr>
                <a:r>
                  <a:rPr lang="en-IN" dirty="0"/>
                  <a:t>Generate BV_CONSTARINT for the easiest one, say 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IN" dirty="0"/>
                  <a:t> </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𝐵𝑉</m:t>
                          </m:r>
                          <m:r>
                            <m:rPr>
                              <m:lit/>
                            </m:rPr>
                            <a:rPr lang="en-IN" b="0" i="1" smtClean="0">
                              <a:latin typeface="Cambria Math" panose="02040503050406030204" pitchFamily="18" charset="0"/>
                            </a:rPr>
                            <m:t>_</m:t>
                          </m:r>
                          <m:r>
                            <a:rPr lang="en-IN" b="0" i="1" smtClean="0">
                              <a:latin typeface="Cambria Math" panose="02040503050406030204" pitchFamily="18" charset="0"/>
                            </a:rPr>
                            <m:t>𝐶𝑂𝑁𝑆𝑇𝐴𝑅𝐼𝑁𝑇</m:t>
                          </m:r>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e>
                      </m:d>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2"/>
                <a:ext cx="10515600" cy="5032375"/>
              </a:xfrm>
              <a:blipFill>
                <a:blip r:embed="rId2"/>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1286604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3"/>
                <a:ext cx="10515600" cy="4457186"/>
              </a:xfrm>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r>
                            <a:rPr lang="en-IN" i="1">
                              <a:latin typeface="Cambria Math" panose="02040503050406030204" pitchFamily="18" charset="0"/>
                            </a:rPr>
                            <m:t>))</m:t>
                          </m:r>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m:t>
                          </m:r>
                        </m:e>
                      </m:d>
                    </m:oMath>
                  </m:oMathPara>
                </a14:m>
                <a:endParaRPr lang="en-IN" b="0" dirty="0"/>
              </a:p>
              <a:p>
                <a:pPr marL="0" indent="0">
                  <a:buNone/>
                </a:pPr>
                <a:endParaRPr lang="en-IN" b="0" dirty="0"/>
              </a:p>
              <a:p>
                <a:pPr marL="0" indent="0">
                  <a:buNone/>
                </a:pPr>
                <a:endParaRPr lang="en-IN" dirty="0"/>
              </a:p>
              <a:p>
                <a:pPr marL="0" indent="0">
                  <a:buNone/>
                </a:pPr>
                <a:endParaRPr lang="en-IN" b="0" dirty="0"/>
              </a:p>
              <a:p>
                <a:pPr marL="0" indent="0">
                  <a:buNone/>
                </a:pPr>
                <a:endParaRPr lang="en-IN" b="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3"/>
                <a:ext cx="10515600" cy="4457186"/>
              </a:xfrm>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691506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2"/>
                <a:ext cx="10515600" cy="5032375"/>
              </a:xfrm>
            </p:spPr>
            <p:txBody>
              <a:bodyPr>
                <a:normAutofit fontScale="625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r>
                            <a:rPr lang="en-IN" i="1">
                              <a:latin typeface="Cambria Math" panose="02040503050406030204" pitchFamily="18" charset="0"/>
                            </a:rPr>
                            <m:t>))</m:t>
                          </m:r>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m:t>
                          </m:r>
                        </m:e>
                      </m:d>
                    </m:oMath>
                  </m:oMathPara>
                </a14:m>
                <a:endParaRPr lang="en-IN" b="0"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r>
                  <a:rPr lang="en-IN" dirty="0"/>
                  <a:t>Assuming e(a), e(b), e(x), e(y) to be zero.</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r>
                      <a:rPr lang="en-IN" b="0" i="1" smtClean="0">
                        <a:latin typeface="Cambria Math" panose="02040503050406030204" pitchFamily="18" charset="0"/>
                      </a:rPr>
                      <m:t>))</m:t>
                    </m:r>
                  </m:oMath>
                </a14:m>
                <a:r>
                  <a:rPr lang="en-IN" dirty="0"/>
                  <a:t>are unsatisfiable</a:t>
                </a:r>
              </a:p>
              <a:p>
                <a:pPr marL="0" indent="0">
                  <a:buNone/>
                </a:pPr>
                <a:r>
                  <a:rPr lang="en-IN" dirty="0"/>
                  <a:t>Generate BV_CONSTARINT for the easiest one, say 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𝐵𝑉</m:t>
                          </m:r>
                          <m:r>
                            <m:rPr>
                              <m:lit/>
                            </m:rPr>
                            <a:rPr lang="en-IN" b="0" i="1" smtClean="0">
                              <a:latin typeface="Cambria Math" panose="02040503050406030204" pitchFamily="18" charset="0"/>
                            </a:rPr>
                            <m:t>_</m:t>
                          </m:r>
                          <m:r>
                            <a:rPr lang="en-IN" b="0" i="1" smtClean="0">
                              <a:latin typeface="Cambria Math" panose="02040503050406030204" pitchFamily="18" charset="0"/>
                            </a:rPr>
                            <m:t>𝐶𝑂𝑁𝑆𝑇𝐴𝑅𝐼𝑁𝑇</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1</m:t>
                              </m:r>
                            </m:sub>
                          </m:sSub>
                          <m:r>
                            <a:rPr lang="en-IN" i="1">
                              <a:latin typeface="Cambria Math" panose="02040503050406030204" pitchFamily="18" charset="0"/>
                            </a:rPr>
                            <m:t>))</m:t>
                          </m:r>
                        </m:e>
                      </m:d>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2"/>
                <a:ext cx="10515600" cy="5032375"/>
              </a:xfrm>
              <a:blipFill>
                <a:blip r:embed="rId2"/>
                <a:stretch>
                  <a:fillRect l="-522"/>
                </a:stretch>
              </a:blipFill>
            </p:spPr>
            <p:txBody>
              <a:bodyPr/>
              <a:lstStyle/>
              <a:p>
                <a:r>
                  <a:rPr lang="en-IN">
                    <a:noFill/>
                  </a:rPr>
                  <a:t> </a:t>
                </a:r>
              </a:p>
            </p:txBody>
          </p:sp>
        </mc:Fallback>
      </mc:AlternateContent>
    </p:spTree>
    <p:extLst>
      <p:ext uri="{BB962C8B-B14F-4D97-AF65-F5344CB8AC3E}">
        <p14:creationId xmlns:p14="http://schemas.microsoft.com/office/powerpoint/2010/main" val="2155687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3"/>
                <a:ext cx="10515600" cy="4457186"/>
              </a:xfrm>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𝛽</m:t>
                      </m:r>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1</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2</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3</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4</m:t>
                                  </m:r>
                                </m:sub>
                              </m:sSub>
                            </m:e>
                          </m:d>
                          <m:r>
                            <a:rPr lang="en-IN" sz="2400" i="1">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2</m:t>
                                      </m:r>
                                    </m:sub>
                                  </m:sSub>
                                </m:e>
                              </m:d>
                            </m:e>
                          </m:d>
                          <m:r>
                            <a:rPr lang="en-IN" sz="2400" b="0" i="1" smtClean="0">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1</m:t>
                                      </m:r>
                                    </m:sub>
                                  </m:sSub>
                                </m:e>
                              </m:d>
                            </m:e>
                          </m:d>
                        </m:e>
                      </m:d>
                    </m:oMath>
                  </m:oMathPara>
                </a14:m>
                <a:endParaRPr lang="en-IN" sz="2400"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=1</m:t>
                          </m:r>
                        </m:e>
                      </m:d>
                    </m:oMath>
                  </m:oMathPara>
                </a14:m>
                <a:endParaRPr lang="en-IN" b="0" dirty="0"/>
              </a:p>
              <a:p>
                <a:pPr marL="0" indent="0">
                  <a:buNone/>
                </a:pPr>
                <a:endParaRPr lang="en-IN" b="0" dirty="0"/>
              </a:p>
              <a:p>
                <a:pPr marL="0" indent="0">
                  <a:buNone/>
                </a:pPr>
                <a:endParaRPr lang="en-IN" dirty="0"/>
              </a:p>
              <a:p>
                <a:pPr marL="0" indent="0">
                  <a:buNone/>
                </a:pPr>
                <a:endParaRPr lang="en-IN" b="0" dirty="0"/>
              </a:p>
              <a:p>
                <a:pPr marL="0" indent="0">
                  <a:buNone/>
                </a:pPr>
                <a:endParaRPr lang="en-IN" b="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3"/>
                <a:ext cx="10515600" cy="4457186"/>
              </a:xfrm>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163422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2"/>
                <a:ext cx="10515600" cy="5032375"/>
              </a:xfrm>
            </p:spPr>
            <p:txBody>
              <a:bodyPr>
                <a:normAutofit fontScale="550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1</m:t>
                              </m:r>
                            </m:sub>
                          </m:sSub>
                          <m:r>
                            <a:rPr lang="en-IN" i="1">
                              <a:latin typeface="Cambria Math" panose="02040503050406030204" pitchFamily="18" charset="0"/>
                            </a:rPr>
                            <m:t>))</m:t>
                          </m:r>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=1</m:t>
                          </m:r>
                        </m:e>
                      </m:d>
                    </m:oMath>
                  </m:oMathPara>
                </a14:m>
                <a:endParaRPr lang="en-IN" b="0"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r>
                  <a:rPr lang="en-IN" dirty="0"/>
                  <a:t>Assuming e(a), e(b), e(x), e(y) to be zero.</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r>
                      <a:rPr lang="en-IN" b="0" i="1" smtClean="0">
                        <a:latin typeface="Cambria Math" panose="02040503050406030204" pitchFamily="18" charset="0"/>
                      </a:rPr>
                      <m:t>))</m:t>
                    </m:r>
                  </m:oMath>
                </a14:m>
                <a:r>
                  <a:rPr lang="en-IN" dirty="0"/>
                  <a:t>are unsatisfiable</a:t>
                </a:r>
              </a:p>
              <a:p>
                <a:pPr marL="0" indent="0">
                  <a:buNone/>
                </a:pPr>
                <a:r>
                  <a:rPr lang="en-IN" dirty="0"/>
                  <a:t>Generate BV_CONSTARINT for the easiest one, say 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r>
                      <a:rPr lang="en-IN" b="0" i="1" smtClean="0">
                        <a:latin typeface="Cambria Math" panose="02040503050406030204" pitchFamily="18" charset="0"/>
                      </a:rPr>
                      <m:t>).</m:t>
                    </m:r>
                  </m:oMath>
                </a14:m>
                <a:r>
                  <a:rPr lang="en-IN" dirty="0"/>
                  <a:t> </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𝐵𝑉</m:t>
                              </m:r>
                              <m:r>
                                <m:rPr>
                                  <m:lit/>
                                </m:rPr>
                                <a:rPr lang="en-IN" b="0" i="1" smtClean="0">
                                  <a:latin typeface="Cambria Math" panose="02040503050406030204" pitchFamily="18" charset="0"/>
                                </a:rPr>
                                <m:t>_</m:t>
                              </m:r>
                              <m:r>
                                <a:rPr lang="en-IN" b="0" i="1" smtClean="0">
                                  <a:latin typeface="Cambria Math" panose="02040503050406030204" pitchFamily="18" charset="0"/>
                                </a:rPr>
                                <m:t>𝐶𝑂𝑁𝑆𝑇𝐴𝑅𝐼𝑁𝑇</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e>
                              </m:d>
                              <m:r>
                                <a:rPr lang="en-IN" i="1">
                                  <a:latin typeface="Cambria Math" panose="02040503050406030204" pitchFamily="18" charset="0"/>
                                </a:rPr>
                                <m:t>∧</m:t>
                              </m:r>
                            </m:e>
                            <m:e>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1</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3</m:t>
                                          </m:r>
                                        </m:sub>
                                      </m:sSub>
                                    </m:e>
                                  </m:d>
                                </m:e>
                              </m:d>
                            </m:e>
                          </m:eqArr>
                        </m:e>
                      </m:d>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2"/>
                <a:ext cx="10515600" cy="5032375"/>
              </a:xfrm>
              <a:blipFill>
                <a:blip r:embed="rId2"/>
                <a:stretch>
                  <a:fillRect l="-232"/>
                </a:stretch>
              </a:blipFill>
            </p:spPr>
            <p:txBody>
              <a:bodyPr/>
              <a:lstStyle/>
              <a:p>
                <a:r>
                  <a:rPr lang="en-IN">
                    <a:noFill/>
                  </a:rPr>
                  <a:t> </a:t>
                </a:r>
              </a:p>
            </p:txBody>
          </p:sp>
        </mc:Fallback>
      </mc:AlternateContent>
    </p:spTree>
    <p:extLst>
      <p:ext uri="{BB962C8B-B14F-4D97-AF65-F5344CB8AC3E}">
        <p14:creationId xmlns:p14="http://schemas.microsoft.com/office/powerpoint/2010/main" val="2256187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3"/>
                <a:ext cx="10515600" cy="4457186"/>
              </a:xfrm>
            </p:spPr>
            <p:txBody>
              <a:bodyPr>
                <a:normAutofit fontScale="850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𝛽</m:t>
                      </m:r>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eqArr>
                            <m:eqArrPr>
                              <m:ctrlPr>
                                <a:rPr lang="en-IN" sz="2400" i="1">
                                  <a:latin typeface="Cambria Math" panose="02040503050406030204" pitchFamily="18" charset="0"/>
                                </a:rPr>
                              </m:ctrlPr>
                            </m:eqArr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1</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2</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3</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4</m:t>
                                      </m:r>
                                    </m:sub>
                                  </m:sSub>
                                </m:e>
                              </m:d>
                              <m:r>
                                <a:rPr lang="en-IN" sz="2400" i="1">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2</m:t>
                                          </m:r>
                                        </m:sub>
                                      </m:sSub>
                                    </m:e>
                                  </m:d>
                                </m:e>
                              </m:d>
                            </m:e>
                            <m:e>
                              <m:r>
                                <a:rPr lang="en-IN" sz="2400" b="0" i="1" smtClean="0">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1</m:t>
                                          </m:r>
                                        </m:sub>
                                      </m:sSub>
                                    </m:e>
                                  </m:d>
                                </m:e>
                              </m:d>
                              <m:r>
                                <a:rPr lang="en-IN" sz="2400" b="0" i="1" smtClean="0">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3</m:t>
                                          </m:r>
                                        </m:sub>
                                      </m:sSub>
                                    </m:e>
                                  </m:d>
                                </m:e>
                              </m:d>
                            </m:e>
                          </m:eqArr>
                        </m:e>
                      </m:d>
                    </m:oMath>
                  </m:oMathPara>
                </a14:m>
                <a:endParaRPr lang="en-IN" sz="2400"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e>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=1,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=1</m:t>
                              </m:r>
                            </m:e>
                          </m:eqArr>
                        </m:e>
                      </m:d>
                    </m:oMath>
                  </m:oMathPara>
                </a14:m>
                <a:endParaRPr lang="en-IN" b="0" dirty="0"/>
              </a:p>
              <a:p>
                <a:pPr marL="0" indent="0">
                  <a:buNone/>
                </a:pPr>
                <a:endParaRPr lang="en-IN" b="0" dirty="0"/>
              </a:p>
              <a:p>
                <a:pPr marL="0" indent="0">
                  <a:buNone/>
                </a:pPr>
                <a:endParaRPr lang="en-IN" dirty="0"/>
              </a:p>
              <a:p>
                <a:pPr marL="0" indent="0">
                  <a:buNone/>
                </a:pPr>
                <a:endParaRPr lang="en-IN" b="0" dirty="0"/>
              </a:p>
              <a:p>
                <a:pPr marL="0" indent="0">
                  <a:buNone/>
                </a:pPr>
                <a:endParaRPr lang="en-IN" b="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3"/>
                <a:ext cx="10515600" cy="4457186"/>
              </a:xfrm>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2037410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2"/>
                <a:ext cx="10515600" cy="5032375"/>
              </a:xfrm>
            </p:spPr>
            <p:txBody>
              <a:bodyPr>
                <a:normAutofit fontScale="55000" lnSpcReduction="2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e>
                          </m:d>
                        </m:e>
                      </m:d>
                    </m:oMath>
                  </m:oMathPara>
                </a14:m>
                <a:endParaRPr lang="en-IN"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=0,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=1,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=1,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r>
                            <a:rPr lang="en-IN" b="0" i="1" smtClean="0">
                              <a:latin typeface="Cambria Math" panose="02040503050406030204" pitchFamily="18" charset="0"/>
                            </a:rPr>
                            <m:t>=1</m:t>
                          </m:r>
                        </m:e>
                      </m:d>
                    </m:oMath>
                  </m:oMathPara>
                </a14:m>
                <a:endParaRPr lang="en-IN" b="0" dirty="0"/>
              </a:p>
              <a:p>
                <a:pPr marL="0" indent="0">
                  <a:buNone/>
                </a:pPr>
                <a:r>
                  <a:rPr lang="en-IN" dirty="0"/>
                  <a:t>STEP-2: </a:t>
                </a:r>
                <a:r>
                  <a:rPr lang="en-US" dirty="0"/>
                  <a:t>Check which constraints are unsatisfiable using α. If some value is unavailable, assume it to be zero.</a:t>
                </a:r>
                <a:endParaRPr lang="en-IN" dirty="0"/>
              </a:p>
              <a:p>
                <a:pPr marL="0" indent="0">
                  <a:buNone/>
                </a:pPr>
                <a:r>
                  <a:rPr lang="en-IN" dirty="0"/>
                  <a:t>Assuming e(a), e(b), e(x), e(y) to be zero.</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 </m:t>
                    </m:r>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r>
                      <a:rPr lang="en-IN" b="0" i="1" smtClean="0">
                        <a:latin typeface="Cambria Math" panose="02040503050406030204" pitchFamily="18" charset="0"/>
                      </a:rPr>
                      <m:t>))</m:t>
                    </m:r>
                  </m:oMath>
                </a14:m>
                <a:r>
                  <a:rPr lang="en-IN" dirty="0"/>
                  <a:t>are unsatisfiable</a:t>
                </a:r>
              </a:p>
              <a:p>
                <a:pPr marL="0" indent="0">
                  <a:buNone/>
                </a:pPr>
                <a:r>
                  <a:rPr lang="en-IN" dirty="0"/>
                  <a:t>Generate BV_CONSTARINT for the easiest one, say 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r>
                      <a:rPr lang="en-IN" b="0" i="1" smtClean="0">
                        <a:latin typeface="Cambria Math" panose="02040503050406030204" pitchFamily="18" charset="0"/>
                      </a:rPr>
                      <m:t>).</m:t>
                    </m:r>
                  </m:oMath>
                </a14:m>
                <a:r>
                  <a:rPr lang="en-IN" dirty="0"/>
                  <a:t> </a:t>
                </a:r>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𝛽</m:t>
                      </m:r>
                      <m:r>
                        <a:rPr lang="en-IN" i="1">
                          <a:latin typeface="Cambria Math" panose="02040503050406030204" pitchFamily="18" charset="0"/>
                        </a:rPr>
                        <m:t>=</m:t>
                      </m:r>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3</m:t>
                                      </m:r>
                                    </m:sub>
                                  </m:sSub>
                                </m:e>
                              </m:d>
                              <m:r>
                                <a:rPr lang="en-IN" i="1">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4</m:t>
                                      </m:r>
                                    </m:sub>
                                  </m:sSub>
                                </m:e>
                              </m:d>
                              <m:r>
                                <a:rPr lang="en-IN" b="0" i="1" smtClean="0">
                                  <a:latin typeface="Cambria Math" panose="02040503050406030204" pitchFamily="18" charset="0"/>
                                </a:rPr>
                                <m:t>∧</m:t>
                              </m:r>
                              <m:r>
                                <a:rPr lang="en-IN" b="0" i="1" smtClean="0">
                                  <a:latin typeface="Cambria Math" panose="02040503050406030204" pitchFamily="18" charset="0"/>
                                </a:rPr>
                                <m:t>𝐵𝑉</m:t>
                              </m:r>
                              <m:r>
                                <m:rPr>
                                  <m:lit/>
                                </m:rPr>
                                <a:rPr lang="en-IN" b="0" i="1" smtClean="0">
                                  <a:latin typeface="Cambria Math" panose="02040503050406030204" pitchFamily="18" charset="0"/>
                                </a:rPr>
                                <m:t>_</m:t>
                              </m:r>
                              <m:r>
                                <a:rPr lang="en-IN" b="0" i="1" smtClean="0">
                                  <a:latin typeface="Cambria Math" panose="02040503050406030204" pitchFamily="18" charset="0"/>
                                </a:rPr>
                                <m:t>𝐶𝑂𝑁𝑆𝑇𝐴𝑅𝐼𝑁𝑇</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e>
                              </m:d>
                              <m:r>
                                <a:rPr lang="en-IN" i="1">
                                  <a:latin typeface="Cambria Math" panose="02040503050406030204" pitchFamily="18" charset="0"/>
                                </a:rPr>
                                <m:t>∧</m:t>
                              </m:r>
                            </m:e>
                            <m:e>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1</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3</m:t>
                                          </m:r>
                                        </m:sub>
                                      </m:sSub>
                                    </m:e>
                                  </m:d>
                                </m:e>
                              </m:d>
                              <m:r>
                                <a:rPr lang="en-IN" i="1">
                                  <a:latin typeface="Cambria Math" panose="02040503050406030204" pitchFamily="18" charset="0"/>
                                </a:rPr>
                                <m:t>∧</m:t>
                              </m:r>
                              <m:r>
                                <a:rPr lang="en-IN" i="1">
                                  <a:latin typeface="Cambria Math" panose="02040503050406030204" pitchFamily="18" charset="0"/>
                                </a:rPr>
                                <m:t>𝐵𝑉</m:t>
                              </m:r>
                              <m:r>
                                <m:rPr>
                                  <m:lit/>
                                </m:rPr>
                                <a:rPr lang="en-IN" i="1">
                                  <a:latin typeface="Cambria Math" panose="02040503050406030204" pitchFamily="18" charset="0"/>
                                </a:rPr>
                                <m:t>_</m:t>
                              </m:r>
                              <m:r>
                                <a:rPr lang="en-IN" i="1">
                                  <a:latin typeface="Cambria Math" panose="02040503050406030204" pitchFamily="18" charset="0"/>
                                </a:rPr>
                                <m:t>𝐶𝑂𝑁𝑆𝑇𝐴𝑅𝐼𝑁𝑇</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4</m:t>
                                          </m:r>
                                        </m:sub>
                                      </m:sSub>
                                    </m:e>
                                  </m:d>
                                </m:e>
                              </m:d>
                            </m:e>
                          </m:eqArr>
                        </m:e>
                      </m:d>
                    </m:oMath>
                  </m:oMathPara>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2"/>
                <a:ext cx="10515600" cy="5032375"/>
              </a:xfrm>
              <a:blipFill>
                <a:blip r:embed="rId2"/>
                <a:stretch>
                  <a:fillRect l="-232"/>
                </a:stretch>
              </a:blipFill>
            </p:spPr>
            <p:txBody>
              <a:bodyPr/>
              <a:lstStyle/>
              <a:p>
                <a:r>
                  <a:rPr lang="en-IN">
                    <a:noFill/>
                  </a:rPr>
                  <a:t> </a:t>
                </a:r>
              </a:p>
            </p:txBody>
          </p:sp>
        </mc:Fallback>
      </mc:AlternateContent>
    </p:spTree>
    <p:extLst>
      <p:ext uri="{BB962C8B-B14F-4D97-AF65-F5344CB8AC3E}">
        <p14:creationId xmlns:p14="http://schemas.microsoft.com/office/powerpoint/2010/main" val="1926431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93E-428E-2890-BBB3-A7F6FAE56F46}"/>
              </a:ext>
            </a:extLst>
          </p:cNvPr>
          <p:cNvSpPr>
            <a:spLocks noGrp="1"/>
          </p:cNvSpPr>
          <p:nvPr>
            <p:ph type="title"/>
          </p:nvPr>
        </p:nvSpPr>
        <p:spPr/>
        <p:txBody>
          <a:bodyPr/>
          <a:lstStyle/>
          <a:p>
            <a:r>
              <a:rPr lang="en-IN" dirty="0"/>
              <a:t>Incremental bit 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F335-3C52-B5B6-D311-E02A1AE3FC97}"/>
                  </a:ext>
                </a:extLst>
              </p:cNvPr>
              <p:cNvSpPr>
                <a:spLocks noGrp="1"/>
              </p:cNvSpPr>
              <p:nvPr>
                <p:ph idx="1"/>
              </p:nvPr>
            </p:nvSpPr>
            <p:spPr>
              <a:xfrm>
                <a:off x="838200" y="1717473"/>
                <a:ext cx="10515600" cy="4457186"/>
              </a:xfrm>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𝑦</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&gt;</m:t>
                          </m:r>
                          <m:r>
                            <a:rPr lang="en-IN" b="0" i="1" smtClean="0">
                              <a:latin typeface="Cambria Math" panose="02040503050406030204" pitchFamily="18" charset="0"/>
                            </a:rPr>
                            <m:t>𝑦</m:t>
                          </m:r>
                        </m:e>
                      </m:d>
                    </m:oMath>
                  </m:oMathPara>
                </a14:m>
                <a:endParaRPr lang="en-IN" b="0" dirty="0"/>
              </a:p>
              <a:p>
                <a:pPr marL="0" indent="0">
                  <a:buNone/>
                </a:pPr>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3</m:t>
                              </m:r>
                            </m:sub>
                          </m:sSub>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)&lt;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4</m:t>
                              </m:r>
                            </m:sub>
                          </m:sSub>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&gt;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oMath>
                  </m:oMathPara>
                </a14:m>
                <a:endParaRPr lang="en-IN" b="0" dirty="0"/>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m:oMathPara>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𝛽</m:t>
                      </m:r>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eqArr>
                            <m:eqArrPr>
                              <m:ctrlPr>
                                <a:rPr lang="en-IN" sz="2400" i="1">
                                  <a:latin typeface="Cambria Math" panose="02040503050406030204" pitchFamily="18" charset="0"/>
                                </a:rPr>
                              </m:ctrlPr>
                            </m:eqArr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1</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2</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3</m:t>
                                      </m:r>
                                    </m:sub>
                                  </m:sSub>
                                </m:e>
                              </m:d>
                              <m:r>
                                <a:rPr lang="en-IN" sz="2400" i="1">
                                  <a:latin typeface="Cambria Math" panose="02040503050406030204" pitchFamily="18" charset="0"/>
                                </a:rPr>
                                <m:t>∧</m:t>
                              </m:r>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i="1">
                                          <a:latin typeface="Cambria Math" panose="02040503050406030204" pitchFamily="18" charset="0"/>
                                        </a:rPr>
                                        <m:t>4</m:t>
                                      </m:r>
                                    </m:sub>
                                  </m:sSub>
                                </m:e>
                              </m:d>
                              <m:r>
                                <a:rPr lang="en-IN" sz="2400" i="1">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2</m:t>
                                          </m:r>
                                        </m:sub>
                                      </m:sSub>
                                    </m:e>
                                  </m:d>
                                </m:e>
                              </m:d>
                            </m:e>
                            <m:e>
                              <m:r>
                                <a:rPr lang="en-IN" sz="2400" b="0" i="1" smtClean="0">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1</m:t>
                                          </m:r>
                                        </m:sub>
                                      </m:sSub>
                                    </m:e>
                                  </m:d>
                                </m:e>
                              </m:d>
                              <m:r>
                                <a:rPr lang="en-IN" sz="2400" b="0" i="1" smtClean="0">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3</m:t>
                                          </m:r>
                                        </m:sub>
                                      </m:sSub>
                                    </m:e>
                                  </m:d>
                                </m:e>
                              </m:d>
                              <m:r>
                                <a:rPr lang="en-IN" sz="2400" i="1">
                                  <a:latin typeface="Cambria Math" panose="02040503050406030204" pitchFamily="18" charset="0"/>
                                </a:rPr>
                                <m:t>∧</m:t>
                              </m:r>
                              <m:r>
                                <a:rPr lang="en-IN" sz="2400" i="1">
                                  <a:latin typeface="Cambria Math" panose="02040503050406030204" pitchFamily="18" charset="0"/>
                                </a:rPr>
                                <m:t>𝐵𝑉</m:t>
                              </m:r>
                              <m:r>
                                <m:rPr>
                                  <m:lit/>
                                </m:rPr>
                                <a:rPr lang="en-IN" sz="2400" i="1">
                                  <a:latin typeface="Cambria Math" panose="02040503050406030204" pitchFamily="18" charset="0"/>
                                </a:rPr>
                                <m:t>_</m:t>
                              </m:r>
                              <m:r>
                                <a:rPr lang="en-IN" sz="2400" i="1">
                                  <a:latin typeface="Cambria Math" panose="02040503050406030204" pitchFamily="18" charset="0"/>
                                </a:rPr>
                                <m:t>𝐶𝑂𝑁𝑆𝑇𝐴𝑅𝐼𝑁𝑇</m:t>
                              </m:r>
                              <m:d>
                                <m:dPr>
                                  <m:ctrlPr>
                                    <a:rPr lang="en-IN" sz="2400" i="1">
                                      <a:latin typeface="Cambria Math" panose="02040503050406030204" pitchFamily="18" charset="0"/>
                                    </a:rPr>
                                  </m:ctrlPr>
                                </m:dPr>
                                <m:e>
                                  <m:r>
                                    <a:rPr lang="en-IN" sz="2400" i="1">
                                      <a:latin typeface="Cambria Math" panose="02040503050406030204" pitchFamily="18" charset="0"/>
                                    </a:rPr>
                                    <m:t>𝑒</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𝑎</m:t>
                                          </m:r>
                                        </m:e>
                                        <m:sub>
                                          <m:r>
                                            <a:rPr lang="en-IN" sz="2400" b="0" i="1" smtClean="0">
                                              <a:latin typeface="Cambria Math" panose="02040503050406030204" pitchFamily="18" charset="0"/>
                                            </a:rPr>
                                            <m:t>4</m:t>
                                          </m:r>
                                        </m:sub>
                                      </m:sSub>
                                    </m:e>
                                  </m:d>
                                </m:e>
                              </m:d>
                            </m:e>
                          </m:eqArr>
                        </m:e>
                      </m:d>
                    </m:oMath>
                  </m:oMathPara>
                </a14:m>
                <a:endParaRPr lang="en-IN" sz="2400" b="0" dirty="0"/>
              </a:p>
              <a:p>
                <a:pPr marL="0" indent="0">
                  <a:buNone/>
                </a:pPr>
                <a:endParaRPr lang="en-IN" dirty="0"/>
              </a:p>
              <a:p>
                <a:pPr marL="0" indent="0">
                  <a:buNone/>
                </a:pPr>
                <a:r>
                  <a:rPr lang="en-IN" dirty="0"/>
                  <a:t>STEP-1: </a:t>
                </a:r>
                <a14:m>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m:t>
                    </m:r>
                    <m:r>
                      <a:rPr lang="en-IN" b="0" i="1" smtClean="0">
                        <a:latin typeface="Cambria Math" panose="02040503050406030204" pitchFamily="18" charset="0"/>
                      </a:rPr>
                      <m:t>𝑆𝐴𝑇</m:t>
                    </m:r>
                    <m:r>
                      <m:rPr>
                        <m:lit/>
                      </m:rPr>
                      <a:rPr lang="en-IN" b="0" i="1" smtClean="0">
                        <a:latin typeface="Cambria Math" panose="02040503050406030204" pitchFamily="18" charset="0"/>
                      </a:rPr>
                      <m:t>_</m:t>
                    </m:r>
                    <m:r>
                      <a:rPr lang="en-IN" b="0" i="1" smtClean="0">
                        <a:latin typeface="Cambria Math" panose="02040503050406030204" pitchFamily="18" charset="0"/>
                      </a:rPr>
                      <m:t>𝑆𝑜𝑙𝑣𝑒𝑟</m:t>
                    </m:r>
                    <m:d>
                      <m:dPr>
                        <m:ctrlPr>
                          <a:rPr lang="en-IN" b="0" i="1" smtClean="0">
                            <a:latin typeface="Cambria Math" panose="02040503050406030204" pitchFamily="18" charset="0"/>
                          </a:rPr>
                        </m:ctrlPr>
                      </m:dPr>
                      <m:e>
                        <m:r>
                          <a:rPr lang="en-IN" b="0" i="1" smtClean="0">
                            <a:latin typeface="Cambria Math" panose="02040503050406030204" pitchFamily="18" charset="0"/>
                          </a:rPr>
                          <m:t>𝛽</m:t>
                        </m:r>
                      </m:e>
                    </m:d>
                  </m:oMath>
                </a14:m>
                <a:endParaRPr lang="en-IN" dirty="0"/>
              </a:p>
              <a:p>
                <a:pPr marL="0" indent="0">
                  <a:buNone/>
                </a:pPr>
                <a:r>
                  <a:rPr lang="en-IN" b="0" dirty="0"/>
                  <a:t>The solver returns </a:t>
                </a:r>
                <a14:m>
                  <m:oMath xmlns:m="http://schemas.openxmlformats.org/officeDocument/2006/math">
                    <m:r>
                      <m:rPr>
                        <m:nor/>
                      </m:rPr>
                      <a:rPr lang="en-IN" b="0" i="0" smtClean="0">
                        <a:latin typeface="Cambria Math" panose="02040503050406030204" pitchFamily="18" charset="0"/>
                      </a:rPr>
                      <m:t>Unsatisfiable</m:t>
                    </m:r>
                  </m:oMath>
                </a14:m>
                <a:r>
                  <a:rPr lang="en-IN" b="0" dirty="0"/>
                  <a:t>, and therefore the formula is unsatisfiable.</a:t>
                </a:r>
              </a:p>
              <a:p>
                <a:pPr marL="0" indent="0">
                  <a:buNone/>
                </a:pPr>
                <a:endParaRPr lang="en-IN" b="0" dirty="0"/>
              </a:p>
              <a:p>
                <a:pPr marL="0" indent="0">
                  <a:buNone/>
                </a:pPr>
                <a:endParaRPr lang="en-IN" dirty="0"/>
              </a:p>
              <a:p>
                <a:pPr marL="0" indent="0">
                  <a:buNone/>
                </a:pPr>
                <a:endParaRPr lang="en-IN" b="0" dirty="0"/>
              </a:p>
              <a:p>
                <a:pPr marL="0" indent="0">
                  <a:buNone/>
                </a:pPr>
                <a:endParaRPr lang="en-IN" b="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E30F335-3C52-B5B6-D311-E02A1AE3FC97}"/>
                  </a:ext>
                </a:extLst>
              </p:cNvPr>
              <p:cNvSpPr>
                <a:spLocks noGrp="1" noRot="1" noChangeAspect="1" noMove="1" noResize="1" noEditPoints="1" noAdjustHandles="1" noChangeArrowheads="1" noChangeShapeType="1" noTextEdit="1"/>
              </p:cNvSpPr>
              <p:nvPr>
                <p:ph idx="1"/>
              </p:nvPr>
            </p:nvSpPr>
            <p:spPr>
              <a:xfrm>
                <a:off x="838200" y="1717473"/>
                <a:ext cx="10515600" cy="4457186"/>
              </a:xfrm>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296786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0C6-733D-AECC-6374-676799A4B7A0}"/>
              </a:ext>
            </a:extLst>
          </p:cNvPr>
          <p:cNvSpPr>
            <a:spLocks noGrp="1"/>
          </p:cNvSpPr>
          <p:nvPr>
            <p:ph type="title"/>
          </p:nvPr>
        </p:nvSpPr>
        <p:spPr/>
        <p:txBody>
          <a:bodyPr/>
          <a:lstStyle/>
          <a:p>
            <a:r>
              <a:rPr lang="en-IN" dirty="0"/>
              <a:t>Concatenation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6235AF-3BE6-724F-05C9-C01580153544}"/>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e>
                      <m:sub>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e>
                        </m:d>
                      </m:sub>
                    </m:sSub>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𝑙</m:t>
                            </m:r>
                          </m:e>
                          <m:sub>
                            <m:r>
                              <a:rPr lang="en-IN" b="0" i="1" smtClean="0">
                                <a:latin typeface="Cambria Math" panose="02040503050406030204" pitchFamily="18" charset="0"/>
                              </a:rPr>
                              <m:t>2</m:t>
                            </m:r>
                          </m:sub>
                        </m:sSub>
                        <m:r>
                          <a:rPr lang="en-IN" b="0" i="1" smtClean="0">
                            <a:latin typeface="Cambria Math" panose="02040503050406030204" pitchFamily="18" charset="0"/>
                          </a:rPr>
                          <m:t>]</m:t>
                        </m:r>
                      </m:sub>
                    </m:sSub>
                  </m:oMath>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r>
                                <a:rPr lang="en-IN" b="0" i="1" smtClean="0">
                                  <a:latin typeface="Cambria Math" panose="02040503050406030204" pitchFamily="18" charset="0"/>
                                </a:rPr>
                                <m:t>−1</m:t>
                              </m:r>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𝑖</m:t>
                                  </m:r>
                                </m:sub>
                              </m:sSub>
                            </m:e>
                          </m:nary>
                        </m:e>
                      </m:d>
                      <m:r>
                        <a:rPr lang="en-IN" b="0" i="1" smtClean="0">
                          <a:latin typeface="Cambria Math" panose="02040503050406030204" pitchFamily="18" charset="0"/>
                        </a:rPr>
                        <m:t>∧</m:t>
                      </m:r>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−1</m:t>
                              </m:r>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e>
                          </m:nary>
                        </m:e>
                      </m:d>
                    </m:oMath>
                  </m:oMathPara>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76235AF-3BE6-724F-05C9-C0158015354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282232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0F43-0B0E-6C41-5CBB-E070B075CE01}"/>
              </a:ext>
            </a:extLst>
          </p:cNvPr>
          <p:cNvSpPr>
            <a:spLocks noGrp="1"/>
          </p:cNvSpPr>
          <p:nvPr>
            <p:ph type="title"/>
          </p:nvPr>
        </p:nvSpPr>
        <p:spPr/>
        <p:txBody>
          <a:bodyPr/>
          <a:lstStyle/>
          <a:p>
            <a:r>
              <a:rPr lang="en-IN" dirty="0"/>
              <a:t>Incremental bit flattening</a:t>
            </a:r>
          </a:p>
        </p:txBody>
      </p:sp>
      <p:sp>
        <p:nvSpPr>
          <p:cNvPr id="3" name="Content Placeholder 2">
            <a:extLst>
              <a:ext uri="{FF2B5EF4-FFF2-40B4-BE49-F238E27FC236}">
                <a16:creationId xmlns:a16="http://schemas.microsoft.com/office/drawing/2014/main" id="{8F746A10-F78A-09AE-9E1A-52ACF133F9B7}"/>
              </a:ext>
            </a:extLst>
          </p:cNvPr>
          <p:cNvSpPr>
            <a:spLocks noGrp="1"/>
          </p:cNvSpPr>
          <p:nvPr>
            <p:ph idx="1"/>
          </p:nvPr>
        </p:nvSpPr>
        <p:spPr/>
        <p:txBody>
          <a:bodyPr/>
          <a:lstStyle/>
          <a:p>
            <a:r>
              <a:rPr lang="en-US" dirty="0"/>
              <a:t>Notice that the bit-vector constraints for all inexpensive operations are generated and checked for satisfiability before generating constraints and checking satisfiability of expensive operations</a:t>
            </a:r>
            <a:endParaRPr lang="en-IN" dirty="0"/>
          </a:p>
        </p:txBody>
      </p:sp>
    </p:spTree>
    <p:extLst>
      <p:ext uri="{BB962C8B-B14F-4D97-AF65-F5344CB8AC3E}">
        <p14:creationId xmlns:p14="http://schemas.microsoft.com/office/powerpoint/2010/main" val="3886217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2088-D98A-D954-312F-F722914EC57A}"/>
              </a:ext>
            </a:extLst>
          </p:cNvPr>
          <p:cNvSpPr>
            <a:spLocks noGrp="1"/>
          </p:cNvSpPr>
          <p:nvPr>
            <p:ph type="title"/>
          </p:nvPr>
        </p:nvSpPr>
        <p:spPr/>
        <p:txBody>
          <a:bodyPr/>
          <a:lstStyle/>
          <a:p>
            <a:r>
              <a:rPr lang="en-IN" dirty="0"/>
              <a:t>INCREMENTAL_BV_FLATTENING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CBC5A-391C-8521-AF3D-A0DFBAA4122D}"/>
                  </a:ext>
                </a:extLst>
              </p:cNvPr>
              <p:cNvSpPr>
                <a:spLocks noGrp="1"/>
              </p:cNvSpPr>
              <p:nvPr>
                <p:ph idx="1"/>
              </p:nvPr>
            </p:nvSpPr>
            <p:spPr>
              <a:xfrm>
                <a:off x="838200" y="1825624"/>
                <a:ext cx="10515600" cy="4958633"/>
              </a:xfrm>
            </p:spPr>
            <p:txBody>
              <a:bodyPr>
                <a:normAutofit fontScale="55000" lnSpcReduction="20000"/>
              </a:bodyPr>
              <a:lstStyle/>
              <a:p>
                <a:pPr marL="0" indent="0">
                  <a:buNone/>
                </a:pPr>
                <a:r>
                  <a:rPr lang="en-IN" dirty="0"/>
                  <a:t>Algorithm: INCREMENTAL_BV_FLATTENING</a:t>
                </a:r>
              </a:p>
              <a:p>
                <a:pPr marL="0" indent="0">
                  <a:buNone/>
                </a:pPr>
                <a:r>
                  <a:rPr lang="en-IN" dirty="0"/>
                  <a:t>Input: A formula </a:t>
                </a:r>
                <a14:m>
                  <m:oMath xmlns:m="http://schemas.openxmlformats.org/officeDocument/2006/math">
                    <m:r>
                      <a:rPr lang="en-IN" b="0" i="1" smtClean="0">
                        <a:latin typeface="Cambria Math" panose="02040503050406030204" pitchFamily="18" charset="0"/>
                      </a:rPr>
                      <m:t>𝜙</m:t>
                    </m:r>
                  </m:oMath>
                </a14:m>
                <a:r>
                  <a:rPr lang="en-IN" dirty="0"/>
                  <a:t> with bit-vector arithmetic</a:t>
                </a:r>
              </a:p>
              <a:p>
                <a:pPr marL="0" indent="0">
                  <a:buNone/>
                </a:pPr>
                <a:r>
                  <a:rPr lang="en-IN" dirty="0"/>
                  <a:t>Output: “Satisfiable” if </a:t>
                </a:r>
                <a14:m>
                  <m:oMath xmlns:m="http://schemas.openxmlformats.org/officeDocument/2006/math">
                    <m:r>
                      <a:rPr lang="en-IN" b="0" i="1" smtClean="0">
                        <a:latin typeface="Cambria Math" panose="02040503050406030204" pitchFamily="18" charset="0"/>
                      </a:rPr>
                      <m:t>𝜙</m:t>
                    </m:r>
                  </m:oMath>
                </a14:m>
                <a:r>
                  <a:rPr lang="en-IN" dirty="0"/>
                  <a:t> is satisfiable, and “Unsatisfiable” otherwise.</a:t>
                </a:r>
              </a:p>
              <a:p>
                <a:pPr marL="514350" indent="-514350">
                  <a:buFont typeface="+mj-lt"/>
                  <a:buAutoNum type="arabicPeriod"/>
                </a:pPr>
                <a:r>
                  <a:rPr lang="en-IN" dirty="0"/>
                  <a:t>Assign a new Boolean variable </a:t>
                </a:r>
                <a:r>
                  <a:rPr lang="en-IN" dirty="0">
                    <a:latin typeface="Cambria" panose="02040503050406030204" pitchFamily="18" charset="0"/>
                    <a:ea typeface="Cambria" panose="02040503050406030204" pitchFamily="18" charset="0"/>
                  </a:rPr>
                  <a:t>e(a) </a:t>
                </a:r>
                <a:r>
                  <a:rPr lang="en-IN" dirty="0"/>
                  <a:t>to each atom </a:t>
                </a:r>
                <a:r>
                  <a:rPr lang="en-IN" dirty="0">
                    <a:latin typeface="Cambria" panose="02040503050406030204" pitchFamily="18" charset="0"/>
                    <a:ea typeface="Cambria" panose="02040503050406030204" pitchFamily="18" charset="0"/>
                  </a:rPr>
                  <a:t>a</a:t>
                </a:r>
              </a:p>
              <a:p>
                <a:pPr marL="514350" indent="-514350">
                  <a:buFont typeface="+mj-lt"/>
                  <a:buAutoNum type="arabicPeriod"/>
                </a:pPr>
                <a14:m>
                  <m:oMath xmlns:m="http://schemas.openxmlformats.org/officeDocument/2006/math">
                    <m:r>
                      <a:rPr lang="en-IN" b="0" i="1" smtClean="0">
                        <a:latin typeface="Cambria Math" panose="02040503050406030204" pitchFamily="18" charset="0"/>
                      </a:rPr>
                      <m:t>𝛽</m:t>
                    </m:r>
                  </m:oMath>
                </a14:m>
                <a:r>
                  <a:rPr lang="en-IN" dirty="0"/>
                  <a:t> = Create a new formula after replacing each atom </a:t>
                </a:r>
                <a14:m>
                  <m:oMath xmlns:m="http://schemas.openxmlformats.org/officeDocument/2006/math">
                    <m:r>
                      <a:rPr lang="en-IN" b="0" i="1" smtClean="0">
                        <a:latin typeface="Cambria Math" panose="02040503050406030204" pitchFamily="18" charset="0"/>
                      </a:rPr>
                      <m:t>𝑎</m:t>
                    </m:r>
                  </m:oMath>
                </a14:m>
                <a:r>
                  <a:rPr lang="en-IN" dirty="0"/>
                  <a:t> in </a:t>
                </a:r>
                <a14:m>
                  <m:oMath xmlns:m="http://schemas.openxmlformats.org/officeDocument/2006/math">
                    <m:r>
                      <a:rPr lang="en-IN" b="0" i="1" smtClean="0">
                        <a:latin typeface="Cambria Math" panose="02040503050406030204" pitchFamily="18" charset="0"/>
                      </a:rPr>
                      <m:t>𝜙</m:t>
                    </m:r>
                  </m:oMath>
                </a14:m>
                <a:r>
                  <a:rPr lang="en-IN" dirty="0"/>
                  <a:t> with </a:t>
                </a:r>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endParaRPr lang="en-IN" dirty="0"/>
              </a:p>
              <a:p>
                <a:pPr marL="514350" indent="-514350">
                  <a:buFont typeface="+mj-lt"/>
                  <a:buAutoNum type="arabicPeriod"/>
                </a:pPr>
                <a:r>
                  <a:rPr lang="en-IN" dirty="0"/>
                  <a:t>Assign a vector of Boolean variables </a:t>
                </a:r>
                <a:r>
                  <a:rPr lang="en-IN" dirty="0">
                    <a:latin typeface="Cambria" panose="02040503050406030204" pitchFamily="18" charset="0"/>
                    <a:ea typeface="Cambria" panose="02040503050406030204" pitchFamily="18" charset="0"/>
                  </a:rPr>
                  <a:t>e(t) </a:t>
                </a:r>
                <a:r>
                  <a:rPr lang="en-IN" dirty="0"/>
                  <a:t>to each term </a:t>
                </a:r>
                <a:r>
                  <a:rPr lang="en-IN" dirty="0">
                    <a:latin typeface="Cambria" panose="02040503050406030204" pitchFamily="18" charset="0"/>
                    <a:ea typeface="Cambria" panose="02040503050406030204" pitchFamily="18" charset="0"/>
                  </a:rPr>
                  <a:t>t</a:t>
                </a:r>
              </a:p>
              <a:p>
                <a:pPr marL="514350" indent="-514350">
                  <a:buFont typeface="+mj-lt"/>
                  <a:buAutoNum type="arabicPeriod"/>
                </a:pPr>
                <a:r>
                  <a:rPr lang="en-IN" dirty="0">
                    <a:latin typeface="Cambria" panose="02040503050406030204" pitchFamily="18" charset="0"/>
                    <a:ea typeface="Cambria" panose="02040503050406030204" pitchFamily="18" charset="0"/>
                  </a:rPr>
                  <a:t>while (TRUE) do</a:t>
                </a:r>
              </a:p>
              <a:p>
                <a:pPr marL="514350" indent="-514350">
                  <a:buFont typeface="+mj-lt"/>
                  <a:buAutoNum type="arabicPeriod"/>
                </a:pPr>
                <a:r>
                  <a:rPr lang="en-IN" b="0" dirty="0"/>
                  <a:t>     </a:t>
                </a:r>
                <a14:m>
                  <m:oMath xmlns:m="http://schemas.openxmlformats.org/officeDocument/2006/math">
                    <m:r>
                      <a:rPr lang="en-IN" b="0" i="1" smtClean="0">
                        <a:latin typeface="Cambria Math" panose="02040503050406030204" pitchFamily="18" charset="0"/>
                      </a:rPr>
                      <m:t>𝛼</m:t>
                    </m:r>
                  </m:oMath>
                </a14:m>
                <a:r>
                  <a:rPr lang="en-IN" b="0" dirty="0"/>
                  <a:t> := SAT_SOLVER(</a:t>
                </a:r>
                <a14:m>
                  <m:oMath xmlns:m="http://schemas.openxmlformats.org/officeDocument/2006/math">
                    <m:r>
                      <a:rPr lang="en-IN" b="0" i="1" smtClean="0">
                        <a:latin typeface="Cambria Math" panose="02040503050406030204" pitchFamily="18" charset="0"/>
                      </a:rPr>
                      <m:t>𝛽</m:t>
                    </m:r>
                  </m:oMath>
                </a14:m>
                <a:r>
                  <a:rPr lang="en-IN" b="0" dirty="0"/>
                  <a:t>)</a:t>
                </a:r>
              </a:p>
              <a:p>
                <a:pPr marL="514350" indent="-514350">
                  <a:buFont typeface="+mj-lt"/>
                  <a:buAutoNum type="arabicPeriod"/>
                </a:pPr>
                <a:r>
                  <a:rPr lang="en-IN" dirty="0"/>
                  <a:t>     if </a:t>
                </a:r>
                <a14:m>
                  <m:oMath xmlns:m="http://schemas.openxmlformats.org/officeDocument/2006/math">
                    <m:r>
                      <a:rPr lang="en-IN" b="0" i="1" smtClean="0">
                        <a:latin typeface="Cambria Math" panose="02040503050406030204" pitchFamily="18" charset="0"/>
                      </a:rPr>
                      <m:t>𝛼</m:t>
                    </m:r>
                  </m:oMath>
                </a14:m>
                <a:r>
                  <a:rPr lang="en-IN" b="0" dirty="0"/>
                  <a:t> = “UNSAT”  return “UNSAT”</a:t>
                </a:r>
              </a:p>
              <a:p>
                <a:pPr marL="514350" indent="-514350">
                  <a:buFont typeface="+mj-lt"/>
                  <a:buAutoNum type="arabicPeriod"/>
                </a:pPr>
                <a:r>
                  <a:rPr lang="en-IN" dirty="0"/>
                  <a:t>     else</a:t>
                </a:r>
              </a:p>
              <a:p>
                <a:pPr marL="514350" indent="-514350">
                  <a:buFont typeface="+mj-lt"/>
                  <a:buAutoNum type="arabicPeriod"/>
                </a:pPr>
                <a:r>
                  <a:rPr lang="en-IN" b="0" dirty="0"/>
                  <a:t>          Compute the value of the formula using </a:t>
                </a:r>
                <a14:m>
                  <m:oMath xmlns:m="http://schemas.openxmlformats.org/officeDocument/2006/math">
                    <m:r>
                      <a:rPr lang="en-IN" b="0" i="1" smtClean="0">
                        <a:latin typeface="Cambria Math" panose="02040503050406030204" pitchFamily="18" charset="0"/>
                      </a:rPr>
                      <m:t>𝛼</m:t>
                    </m:r>
                  </m:oMath>
                </a14:m>
                <a:r>
                  <a:rPr lang="en-IN" b="0" dirty="0"/>
                  <a:t> and assuming zeros for unassigned variables</a:t>
                </a:r>
              </a:p>
              <a:p>
                <a:pPr marL="514350" indent="-514350">
                  <a:buFont typeface="+mj-lt"/>
                  <a:buAutoNum type="arabicPeriod"/>
                </a:pPr>
                <a:r>
                  <a:rPr lang="en-IN" dirty="0"/>
                  <a:t>          Let </a:t>
                </a:r>
                <a14:m>
                  <m:oMath xmlns:m="http://schemas.openxmlformats.org/officeDocument/2006/math">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𝑠𝑒𝑡</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𝑎𝑡𝑜𝑚𝑠</m:t>
                    </m:r>
                    <m:r>
                      <a:rPr lang="en-IN" i="1">
                        <a:latin typeface="Cambria Math" panose="02040503050406030204" pitchFamily="18" charset="0"/>
                      </a:rPr>
                      <m:t>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𝑡𝑒𝑟𝑚𝑠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𝜙</m:t>
                    </m:r>
                    <m:r>
                      <a:rPr lang="en-IN" i="1">
                        <a:latin typeface="Cambria Math" panose="02040503050406030204" pitchFamily="18" charset="0"/>
                      </a:rPr>
                      <m:t> </m:t>
                    </m:r>
                    <m:r>
                      <a:rPr lang="en-IN" i="1">
                        <a:latin typeface="Cambria Math" panose="02040503050406030204" pitchFamily="18" charset="0"/>
                      </a:rPr>
                      <m:t>𝑤h𝑖𝑐h</m:t>
                    </m:r>
                    <m:r>
                      <a:rPr lang="en-IN" i="1">
                        <a:latin typeface="Cambria Math" panose="02040503050406030204" pitchFamily="18" charset="0"/>
                      </a:rPr>
                      <m:t> </m:t>
                    </m:r>
                    <m:r>
                      <a:rPr lang="en-IN" i="1">
                        <a:latin typeface="Cambria Math" panose="02040503050406030204" pitchFamily="18" charset="0"/>
                      </a:rPr>
                      <m:t>𝑎𝑟𝑒</m:t>
                    </m:r>
                    <m:r>
                      <a:rPr lang="en-IN" b="0" i="1" smtClean="0">
                        <a:latin typeface="Cambria Math" panose="02040503050406030204" pitchFamily="18" charset="0"/>
                      </a:rPr>
                      <m:t> </m:t>
                    </m:r>
                    <m:r>
                      <a:rPr lang="en-IN" i="1">
                        <a:latin typeface="Cambria Math" panose="02040503050406030204" pitchFamily="18" charset="0"/>
                      </a:rPr>
                      <m:t>𝑖𝑛𝑐𝑜𝑛𝑠𝑖𝑠𝑡𝑒𝑛𝑡</m:t>
                    </m:r>
                    <m:r>
                      <a:rPr lang="en-IN" b="0" i="1" smtClean="0">
                        <a:latin typeface="Cambria Math" panose="02040503050406030204" pitchFamily="18" charset="0"/>
                      </a:rPr>
                      <m:t> </m:t>
                    </m:r>
                    <m:r>
                      <a:rPr lang="en-IN" i="1">
                        <a:latin typeface="Cambria Math" panose="02040503050406030204" pitchFamily="18" charset="0"/>
                      </a:rPr>
                      <m:t>𝑤𝑖𝑡h</m:t>
                    </m:r>
                    <m:r>
                      <a:rPr lang="en-IN" i="1">
                        <a:latin typeface="Cambria Math" panose="02040503050406030204" pitchFamily="18" charset="0"/>
                      </a:rPr>
                      <m:t> </m:t>
                    </m:r>
                    <m:r>
                      <a:rPr lang="en-IN" i="1">
                        <a:latin typeface="Cambria Math" panose="02040503050406030204" pitchFamily="18" charset="0"/>
                      </a:rPr>
                      <m:t>𝛼</m:t>
                    </m:r>
                  </m:oMath>
                </a14:m>
                <a:endParaRPr lang="en-IN" b="0" dirty="0"/>
              </a:p>
              <a:p>
                <a:pPr marL="514350" indent="-514350">
                  <a:buFont typeface="+mj-lt"/>
                  <a:buAutoNum type="arabicPeriod"/>
                </a:pPr>
                <a:r>
                  <a:rPr lang="en-IN" dirty="0"/>
                  <a:t>          if </a:t>
                </a:r>
                <a14:m>
                  <m:oMath xmlns:m="http://schemas.openxmlformats.org/officeDocument/2006/math">
                    <m:r>
                      <a:rPr lang="en-IN" b="0" i="1" smtClean="0">
                        <a:latin typeface="Cambria Math" panose="02040503050406030204" pitchFamily="18" charset="0"/>
                      </a:rPr>
                      <m:t>𝐼</m:t>
                    </m:r>
                    <m:r>
                      <a:rPr lang="en-IN" b="0" i="1" smtClean="0">
                        <a:latin typeface="Cambria Math" panose="02040503050406030204" pitchFamily="18" charset="0"/>
                      </a:rPr>
                      <m:t>={</m:t>
                    </m:r>
                    <m:r>
                      <m:rPr>
                        <m:lit/>
                      </m:rPr>
                      <a:rPr lang="en-IN" b="0" i="1" smtClean="0">
                        <a:latin typeface="Cambria Math" panose="02040503050406030204" pitchFamily="18" charset="0"/>
                      </a:rPr>
                      <m:t>}</m:t>
                    </m:r>
                  </m:oMath>
                </a14:m>
                <a:r>
                  <a:rPr lang="en-IN" b="0" dirty="0"/>
                  <a:t> return “SAT”</a:t>
                </a:r>
              </a:p>
              <a:p>
                <a:pPr marL="514350" indent="-514350">
                  <a:buFont typeface="+mj-lt"/>
                  <a:buAutoNum type="arabicPeriod"/>
                </a:pPr>
                <a:r>
                  <a:rPr lang="en-IN" dirty="0"/>
                  <a:t>          else</a:t>
                </a:r>
              </a:p>
              <a:p>
                <a:pPr marL="514350" indent="-514350">
                  <a:buFont typeface="+mj-lt"/>
                  <a:buAutoNum type="arabicPeriod"/>
                </a:pPr>
                <a:r>
                  <a:rPr lang="en-IN" b="0" dirty="0"/>
                  <a:t>                Select “easy</a:t>
                </a: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𝐹</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m:t>
                    </m:r>
                  </m:oMath>
                </a14:m>
                <a:endParaRPr lang="en-IN" b="0" dirty="0"/>
              </a:p>
              <a:p>
                <a:pPr marL="514350" indent="-514350">
                  <a:buFont typeface="+mj-lt"/>
                  <a:buAutoNum type="arabicPeriod"/>
                </a:pPr>
                <a:r>
                  <a:rPr lang="en-IN" b="0" dirty="0"/>
                  <a:t>                foreach </a:t>
                </a:r>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𝐹</m:t>
                        </m:r>
                      </m:e>
                      <m:sup>
                        <m:r>
                          <a:rPr lang="en-IN" b="0" i="1" smtClean="0">
                            <a:latin typeface="Cambria Math" panose="02040503050406030204" pitchFamily="18" charset="0"/>
                          </a:rPr>
                          <m:t>′</m:t>
                        </m:r>
                      </m:sup>
                    </m:sSup>
                  </m:oMath>
                </a14:m>
                <a:r>
                  <a:rPr lang="en-IN" b="0" dirty="0"/>
                  <a:t> do</a:t>
                </a:r>
              </a:p>
              <a:p>
                <a:pPr marL="514350" indent="-514350">
                  <a:buFont typeface="+mj-lt"/>
                  <a:buAutoNum type="arabicPeriod"/>
                </a:pPr>
                <a:r>
                  <a:rPr lang="en-IN" b="0" dirty="0"/>
                  <a:t>                      </a:t>
                </a:r>
                <a14:m>
                  <m:oMath xmlns:m="http://schemas.openxmlformats.org/officeDocument/2006/math">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m:t>
                    </m:r>
                    <m:r>
                      <a:rPr lang="en-IN" b="0" i="1" smtClean="0">
                        <a:latin typeface="Cambria Math" panose="02040503050406030204" pitchFamily="18" charset="0"/>
                      </a:rPr>
                      <m:t>𝐵𝑉</m:t>
                    </m:r>
                    <m:r>
                      <a:rPr lang="en-IN" b="0" i="1" smtClean="0">
                        <a:latin typeface="Cambria Math" panose="02040503050406030204" pitchFamily="18" charset="0"/>
                      </a:rPr>
                      <m:t>_</m:t>
                    </m:r>
                    <m:r>
                      <a:rPr lang="en-IN" b="0" i="1" smtClean="0">
                        <a:latin typeface="Cambria Math" panose="02040503050406030204" pitchFamily="18" charset="0"/>
                      </a:rPr>
                      <m:t>𝐶𝑂𝑁𝑆𝑇𝑅𝐴𝐼𝑁𝑇</m:t>
                    </m:r>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oMath>
                </a14:m>
                <a:endParaRPr lang="en-IN" b="0" dirty="0"/>
              </a:p>
              <a:p>
                <a:pPr marL="514350" indent="-514350">
                  <a:buFont typeface="+mj-lt"/>
                  <a:buAutoNum type="arabicPeriod"/>
                </a:pPr>
                <a:endParaRPr lang="en-IN" b="0" dirty="0"/>
              </a:p>
              <a:p>
                <a:pPr marL="514350" indent="-514350">
                  <a:buFont typeface="+mj-lt"/>
                  <a:buAutoNum type="arabicPeriod"/>
                </a:pPr>
                <a:endParaRPr lang="en-IN" b="0"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D9CBC5A-391C-8521-AF3D-A0DFBAA4122D}"/>
                  </a:ext>
                </a:extLst>
              </p:cNvPr>
              <p:cNvSpPr>
                <a:spLocks noGrp="1" noRot="1" noChangeAspect="1" noMove="1" noResize="1" noEditPoints="1" noAdjustHandles="1" noChangeArrowheads="1" noChangeShapeType="1" noTextEdit="1"/>
              </p:cNvSpPr>
              <p:nvPr>
                <p:ph idx="1"/>
              </p:nvPr>
            </p:nvSpPr>
            <p:spPr>
              <a:xfrm>
                <a:off x="838200" y="1825624"/>
                <a:ext cx="10515600" cy="4958633"/>
              </a:xfrm>
              <a:blipFill>
                <a:blip r:embed="rId2"/>
                <a:stretch>
                  <a:fillRect l="-290" t="-1351"/>
                </a:stretch>
              </a:blipFill>
            </p:spPr>
            <p:txBody>
              <a:bodyPr/>
              <a:lstStyle/>
              <a:p>
                <a:r>
                  <a:rPr lang="en-IN">
                    <a:noFill/>
                  </a:rPr>
                  <a:t> </a:t>
                </a:r>
              </a:p>
            </p:txBody>
          </p:sp>
        </mc:Fallback>
      </mc:AlternateContent>
    </p:spTree>
    <p:extLst>
      <p:ext uri="{BB962C8B-B14F-4D97-AF65-F5344CB8AC3E}">
        <p14:creationId xmlns:p14="http://schemas.microsoft.com/office/powerpoint/2010/main" val="2134773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469-AAAD-680D-E6EF-B26C5780E8E4}"/>
              </a:ext>
            </a:extLst>
          </p:cNvPr>
          <p:cNvSpPr>
            <a:spLocks noGrp="1"/>
          </p:cNvSpPr>
          <p:nvPr>
            <p:ph type="title"/>
          </p:nvPr>
        </p:nvSpPr>
        <p:spPr/>
        <p:txBody>
          <a:bodyPr/>
          <a:lstStyle/>
          <a:p>
            <a:r>
              <a:rPr lang="en-IN" dirty="0"/>
              <a:t>Further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D2B60-7C04-084A-9E70-312039C6EE53}"/>
                  </a:ext>
                </a:extLst>
              </p:cNvPr>
              <p:cNvSpPr>
                <a:spLocks noGrp="1"/>
              </p:cNvSpPr>
              <p:nvPr>
                <p:ph idx="1"/>
              </p:nvPr>
            </p:nvSpPr>
            <p:spPr/>
            <p:txBody>
              <a:bodyPr/>
              <a:lstStyle/>
              <a:p>
                <a:r>
                  <a:rPr lang="en-IN" dirty="0"/>
                  <a:t>Omitting constraints for a given operator may make the formula too weak, resulting in spurious satisfying assignments</a:t>
                </a:r>
              </a:p>
              <a:p>
                <a:endParaRPr lang="en-IN" dirty="0"/>
              </a:p>
              <a:p>
                <a:r>
                  <a:rPr lang="en-IN" dirty="0"/>
                  <a:t>Abstracting them with uninterpreted functions can be helpful</a:t>
                </a:r>
              </a:p>
              <a:p>
                <a:pPr lvl="1"/>
                <a:r>
                  <a:rPr lang="en-IN" dirty="0"/>
                  <a:t>For example: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𝑐</m:t>
                        </m:r>
                      </m:e>
                    </m:d>
                  </m:oMath>
                </a14:m>
                <a:r>
                  <a:rPr lang="en-IN" dirty="0"/>
                  <a:t> transformed into </a:t>
                </a:r>
                <a14:m>
                  <m:oMath xmlns:m="http://schemas.openxmlformats.org/officeDocument/2006/math">
                    <m:r>
                      <a:rPr lang="en-IN" b="0" i="0"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𝑚𝑢𝑙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𝑚𝑢𝑙</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oMath>
                </a14:m>
                <a:endParaRPr lang="en-IN" dirty="0"/>
              </a:p>
              <a:p>
                <a:pPr lvl="1"/>
                <a:r>
                  <a:rPr lang="en-IN" dirty="0"/>
                  <a:t>The uninterpreted function is transformed into an interpreted one when the incremental bit flatting algorithm needs to generate the BV_CONSTRAINT for that node </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229D2B60-7C04-084A-9E70-312039C6EE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3430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2D8-1F83-2151-0248-D828E19E19A9}"/>
              </a:ext>
            </a:extLst>
          </p:cNvPr>
          <p:cNvSpPr>
            <a:spLocks noGrp="1"/>
          </p:cNvSpPr>
          <p:nvPr>
            <p:ph type="title"/>
          </p:nvPr>
        </p:nvSpPr>
        <p:spPr/>
        <p:txBody>
          <a:bodyPr/>
          <a:lstStyle/>
          <a:p>
            <a:r>
              <a:rPr lang="en-IN" dirty="0"/>
              <a:t>Extract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D25FE-5337-BE06-7924-F34198D55CC8}"/>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𝑙</m:t>
                            </m:r>
                          </m:e>
                          <m:sub>
                            <m:r>
                              <a:rPr lang="en-IN" b="0" i="1" smtClean="0">
                                <a:latin typeface="Cambria Math" panose="02040503050406030204" pitchFamily="18" charset="0"/>
                              </a:rPr>
                              <m:t>1</m:t>
                            </m:r>
                          </m:sub>
                        </m:sSub>
                        <m:r>
                          <a:rPr lang="en-IN" b="0" i="1" smtClean="0">
                            <a:latin typeface="Cambria Math" panose="02040503050406030204" pitchFamily="18" charset="0"/>
                          </a:rPr>
                          <m:t>]</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sub>
                              </m:sSub>
                            </m:e>
                          </m:nary>
                        </m:e>
                      </m:d>
                    </m:oMath>
                  </m:oMathPara>
                </a14:m>
                <a:endParaRPr lang="en-IN" dirty="0"/>
              </a:p>
            </p:txBody>
          </p:sp>
        </mc:Choice>
        <mc:Fallback xmlns="">
          <p:sp>
            <p:nvSpPr>
              <p:cNvPr id="3" name="Content Placeholder 2">
                <a:extLst>
                  <a:ext uri="{FF2B5EF4-FFF2-40B4-BE49-F238E27FC236}">
                    <a16:creationId xmlns:a16="http://schemas.microsoft.com/office/drawing/2014/main" id="{072D25FE-5337-BE06-7924-F34198D55CC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31109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2D8-1F83-2151-0248-D828E19E19A9}"/>
              </a:ext>
            </a:extLst>
          </p:cNvPr>
          <p:cNvSpPr>
            <a:spLocks noGrp="1"/>
          </p:cNvSpPr>
          <p:nvPr>
            <p:ph type="title"/>
          </p:nvPr>
        </p:nvSpPr>
        <p:spPr/>
        <p:txBody>
          <a:bodyPr/>
          <a:lstStyle/>
          <a:p>
            <a:r>
              <a:rPr lang="en-IN" dirty="0"/>
              <a:t>Case-split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D25FE-5337-BE06-7924-F34198D55CC8}"/>
                  </a:ext>
                </a:extLst>
              </p:cNvPr>
              <p:cNvSpPr>
                <a:spLocks noGrp="1"/>
              </p:cNvSpPr>
              <p:nvPr>
                <p:ph idx="1"/>
              </p:nvPr>
            </p:nvSpPr>
            <p:spPr/>
            <p:txBody>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b="0"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−1</m:t>
                              </m:r>
                            </m:sup>
                            <m:e>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e>
                      </m:d>
                      <m:r>
                        <a:rPr lang="en-IN" b="0" i="1" smtClean="0">
                          <a:latin typeface="Cambria Math" panose="02040503050406030204" pitchFamily="18" charset="0"/>
                        </a:rPr>
                        <m:t>∧</m:t>
                      </m:r>
                      <m:d>
                        <m:dPr>
                          <m:ctrlPr>
                            <a:rPr lang="en-IN" i="1">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=0</m:t>
                              </m:r>
                            </m:sub>
                            <m:sup>
                              <m:r>
                                <a:rPr lang="en-IN" i="1">
                                  <a:latin typeface="Cambria Math" panose="02040503050406030204" pitchFamily="18" charset="0"/>
                                </a:rPr>
                                <m:t>𝑙</m:t>
                              </m:r>
                              <m:r>
                                <a:rPr lang="en-IN" i="1">
                                  <a:latin typeface="Cambria Math" panose="02040503050406030204" pitchFamily="18" charset="0"/>
                                </a:rPr>
                                <m:t>−1</m:t>
                              </m:r>
                            </m:sup>
                            <m:e>
                              <m:r>
                                <a:rPr lang="en-IN" i="1">
                                  <a:latin typeface="Cambria Math" panose="02040503050406030204" pitchFamily="18" charset="0"/>
                                </a:rPr>
                                <m:t>(</m:t>
                              </m:r>
                              <m:r>
                                <a:rPr lang="en-IN" i="1">
                                  <a:latin typeface="Cambria Math" panose="02040503050406030204" pitchFamily="18" charset="0"/>
                                </a:rPr>
                                <m:t>𝑒</m:t>
                              </m:r>
                              <m:sSub>
                                <m:sSubPr>
                                  <m:ctrlPr>
                                    <a:rPr lang="en-IN" i="1">
                                      <a:latin typeface="Cambria Math" panose="02040503050406030204" pitchFamily="18" charset="0"/>
                                    </a:rPr>
                                  </m:ctrlPr>
                                </m:sSubPr>
                                <m:e>
                                  <m:d>
                                    <m:dPr>
                                      <m:ctrlPr>
                                        <a:rPr lang="en-IN" i="1">
                                          <a:latin typeface="Cambria Math" panose="02040503050406030204" pitchFamily="18" charset="0"/>
                                        </a:rPr>
                                      </m:ctrlPr>
                                    </m:dPr>
                                    <m:e>
                                      <m:r>
                                        <a:rPr lang="en-IN" i="1">
                                          <a:latin typeface="Cambria Math" panose="02040503050406030204" pitchFamily="18" charset="0"/>
                                        </a:rPr>
                                        <m:t>𝑡</m:t>
                                      </m:r>
                                    </m:e>
                                  </m:d>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𝑒</m:t>
                              </m:r>
                              <m:sSub>
                                <m:sSubPr>
                                  <m:ctrlPr>
                                    <a:rPr lang="en-IN" i="1">
                                      <a:latin typeface="Cambria Math" panose="02040503050406030204" pitchFamily="18" charset="0"/>
                                    </a:rPr>
                                  </m:ctrlPr>
                                </m:sSub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sub>
                                      </m:sSub>
                                    </m:e>
                                  </m:d>
                                </m:e>
                                <m:sub>
                                  <m:r>
                                    <a:rPr lang="en-IN" i="1">
                                      <a:latin typeface="Cambria Math" panose="02040503050406030204" pitchFamily="18" charset="0"/>
                                    </a:rPr>
                                    <m:t>𝑖</m:t>
                                  </m:r>
                                </m:sub>
                              </m:sSub>
                              <m:r>
                                <a:rPr lang="en-IN" i="1">
                                  <a:latin typeface="Cambria Math" panose="02040503050406030204" pitchFamily="18" charset="0"/>
                                </a:rPr>
                                <m:t>)</m:t>
                              </m:r>
                            </m:e>
                          </m:nary>
                        </m:e>
                      </m:d>
                    </m:oMath>
                  </m:oMathPara>
                </a14:m>
                <a:endParaRPr lang="en-IN" dirty="0"/>
              </a:p>
            </p:txBody>
          </p:sp>
        </mc:Choice>
        <mc:Fallback xmlns="">
          <p:sp>
            <p:nvSpPr>
              <p:cNvPr id="3" name="Content Placeholder 2">
                <a:extLst>
                  <a:ext uri="{FF2B5EF4-FFF2-40B4-BE49-F238E27FC236}">
                    <a16:creationId xmlns:a16="http://schemas.microsoft.com/office/drawing/2014/main" id="{072D25FE-5337-BE06-7924-F34198D55CC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63816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2D8-1F83-2151-0248-D828E19E19A9}"/>
              </a:ext>
            </a:extLst>
          </p:cNvPr>
          <p:cNvSpPr>
            <a:spLocks noGrp="1"/>
          </p:cNvSpPr>
          <p:nvPr>
            <p:ph type="title"/>
          </p:nvPr>
        </p:nvSpPr>
        <p:spPr/>
        <p:txBody>
          <a:bodyPr/>
          <a:lstStyle/>
          <a:p>
            <a:r>
              <a:rPr lang="en-IN" dirty="0"/>
              <a:t>Equality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D25FE-5337-BE06-7924-F34198D55CC8}"/>
                  </a:ext>
                </a:extLst>
              </p:cNvPr>
              <p:cNvSpPr>
                <a:spLocks noGrp="1"/>
              </p:cNvSpPr>
              <p:nvPr>
                <p:ph idx="1"/>
              </p:nvPr>
            </p:nvSpPr>
            <p:spPr/>
            <p:txBody>
              <a:bodyPr/>
              <a:lstStyle/>
              <a:p>
                <a:pPr marL="0" indent="0">
                  <a:buNone/>
                </a:pPr>
                <a:r>
                  <a:rPr lang="en-IN" dirty="0"/>
                  <a:t>BV_CONSTRAINT(e(a))</a:t>
                </a:r>
              </a:p>
              <a:p>
                <a:pPr marL="0" indent="0">
                  <a:buNone/>
                </a:pPr>
                <a:r>
                  <a:rPr lang="en-IN" dirty="0"/>
                  <a:t>// </a:t>
                </a:r>
                <a14:m>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oMath>
                </a14:m>
                <a:endParaRPr lang="en-IN" b="0"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−1</m:t>
                              </m:r>
                            </m:sup>
                            <m:e>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072D25FE-5337-BE06-7924-F34198D55CC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47458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1CFD-08AD-8486-48AB-198C915E7A2A}"/>
              </a:ext>
            </a:extLst>
          </p:cNvPr>
          <p:cNvSpPr>
            <a:spLocks noGrp="1"/>
          </p:cNvSpPr>
          <p:nvPr>
            <p:ph type="title"/>
          </p:nvPr>
        </p:nvSpPr>
        <p:spPr/>
        <p:txBody>
          <a:bodyPr/>
          <a:lstStyle/>
          <a:p>
            <a:r>
              <a:rPr lang="en-IN" dirty="0"/>
              <a:t>Bitwise negation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32D008-DE53-02D8-CA7A-454451946705}"/>
                  </a:ext>
                </a:extLst>
              </p:cNvPr>
              <p:cNvSpPr>
                <a:spLocks noGrp="1"/>
              </p:cNvSpPr>
              <p:nvPr>
                <p:ph idx="1"/>
              </p:nvPr>
            </p:nvSpPr>
            <p:spPr/>
            <p:txBody>
              <a:bodyPr>
                <a:normAutofit/>
              </a:bodyPr>
              <a:lstStyle/>
              <a:p>
                <a:pPr marL="0" indent="0">
                  <a:buNone/>
                </a:pPr>
                <a:r>
                  <a:rPr lang="en-IN" dirty="0"/>
                  <a:t>BV_CONSTRAINT(e(t))</a:t>
                </a:r>
              </a:p>
              <a:p>
                <a:pPr marL="0" indent="0">
                  <a:buNone/>
                </a:pPr>
                <a:r>
                  <a:rPr lang="en-IN" dirty="0"/>
                  <a:t>// </a:t>
                </a:r>
                <a14:m>
                  <m:oMath xmlns:m="http://schemas.openxmlformats.org/officeDocument/2006/math">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b>
                    </m:sSub>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𝑙</m:t>
                            </m:r>
                          </m:e>
                        </m:d>
                      </m:sub>
                    </m:sSub>
                  </m:oMath>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=0</m:t>
                          </m:r>
                        </m:sub>
                        <m:sup>
                          <m:r>
                            <a:rPr lang="en-IN" b="0" i="1" smtClean="0">
                              <a:latin typeface="Cambria Math" panose="02040503050406030204" pitchFamily="18" charset="0"/>
                            </a:rPr>
                            <m:t>𝑙</m:t>
                          </m:r>
                          <m:r>
                            <a:rPr lang="en-IN" b="0" i="1" smtClean="0">
                              <a:latin typeface="Cambria Math" panose="02040503050406030204" pitchFamily="18" charset="0"/>
                            </a:rPr>
                            <m:t>−</m:t>
                          </m:r>
                          <m:r>
                            <a:rPr lang="en-IN" b="0" i="1" smtClean="0">
                              <a:latin typeface="Cambria Math" panose="02040503050406030204" pitchFamily="18" charset="0"/>
                            </a:rPr>
                            <m:t>𝑙</m:t>
                          </m:r>
                        </m:sup>
                        <m:e>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𝑒</m:t>
                          </m:r>
                          <m:sSub>
                            <m:sSubPr>
                              <m:ctrlPr>
                                <a:rPr lang="en-IN" b="0" i="1" smtClean="0">
                                  <a:latin typeface="Cambria Math" panose="02040503050406030204" pitchFamily="18" charset="0"/>
                                </a:rPr>
                              </m:ctrlPr>
                            </m:sSubPr>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e>
                            <m:sub>
                              <m:r>
                                <a:rPr lang="en-IN" b="0" i="1" smtClean="0">
                                  <a:latin typeface="Cambria Math" panose="02040503050406030204" pitchFamily="18" charset="0"/>
                                </a:rPr>
                                <m:t>𝑖</m:t>
                              </m:r>
                            </m:sub>
                          </m:sSub>
                        </m:e>
                      </m:nary>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6532D008-DE53-02D8-CA7A-45445194670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83435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2489</Words>
  <Application>Microsoft Office PowerPoint</Application>
  <PresentationFormat>Widescreen</PresentationFormat>
  <Paragraphs>446</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vt:lpstr>
      <vt:lpstr>Cambria Math</vt:lpstr>
      <vt:lpstr>Consolas</vt:lpstr>
      <vt:lpstr>Times New Roman</vt:lpstr>
      <vt:lpstr>Office Theme</vt:lpstr>
      <vt:lpstr>PowerPoint Presentation</vt:lpstr>
      <vt:lpstr>Today’s topics</vt:lpstr>
      <vt:lpstr>References </vt:lpstr>
      <vt:lpstr>Bitwise or</vt:lpstr>
      <vt:lpstr>Concatenation</vt:lpstr>
      <vt:lpstr>Extract</vt:lpstr>
      <vt:lpstr>Case-split</vt:lpstr>
      <vt:lpstr>Equality</vt:lpstr>
      <vt:lpstr>Bitwise negation</vt:lpstr>
      <vt:lpstr>Binary encoding</vt:lpstr>
      <vt:lpstr>two’s complement</vt:lpstr>
      <vt:lpstr>Example</vt:lpstr>
      <vt:lpstr>Example</vt:lpstr>
      <vt:lpstr>Modulo</vt:lpstr>
      <vt:lpstr>Interpretation of arithmetic operations</vt:lpstr>
      <vt:lpstr>Interpretation of arithmetic operations</vt:lpstr>
      <vt:lpstr>Addition</vt:lpstr>
      <vt:lpstr>Addition</vt:lpstr>
      <vt:lpstr>Addition</vt:lpstr>
      <vt:lpstr>Addition</vt:lpstr>
      <vt:lpstr>Addition</vt:lpstr>
      <vt:lpstr>Addition</vt:lpstr>
      <vt:lpstr>Subtraction</vt:lpstr>
      <vt:lpstr>Subtraction</vt:lpstr>
      <vt:lpstr>Shift</vt:lpstr>
      <vt:lpstr>Shift</vt:lpstr>
      <vt:lpstr>Multiplication</vt:lpstr>
      <vt:lpstr>Multiplication</vt:lpstr>
      <vt:lpstr>Multiplication</vt:lpstr>
      <vt:lpstr>Division</vt:lpstr>
      <vt:lpstr>Division</vt:lpstr>
      <vt:lpstr>Comparison</vt:lpstr>
      <vt:lpstr>Incremental bit flattening</vt:lpstr>
      <vt:lpstr>Multiplication</vt:lpstr>
      <vt:lpstr>Example</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 bit flattening</vt:lpstr>
      <vt:lpstr>INCREMENTAL_BV_FLATTENING</vt:lpstr>
      <vt:lpstr>Further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18</cp:revision>
  <dcterms:created xsi:type="dcterms:W3CDTF">2023-10-08T13:48:01Z</dcterms:created>
  <dcterms:modified xsi:type="dcterms:W3CDTF">2023-10-11T17:11:48Z</dcterms:modified>
</cp:coreProperties>
</file>