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06" r:id="rId5"/>
    <p:sldId id="308" r:id="rId6"/>
    <p:sldId id="309" r:id="rId7"/>
    <p:sldId id="310" r:id="rId8"/>
    <p:sldId id="311" r:id="rId9"/>
    <p:sldId id="370" r:id="rId10"/>
    <p:sldId id="312" r:id="rId11"/>
    <p:sldId id="371" r:id="rId12"/>
    <p:sldId id="313" r:id="rId13"/>
    <p:sldId id="314" r:id="rId14"/>
    <p:sldId id="372" r:id="rId15"/>
    <p:sldId id="315" r:id="rId16"/>
    <p:sldId id="316" r:id="rId17"/>
    <p:sldId id="317" r:id="rId18"/>
    <p:sldId id="322" r:id="rId19"/>
    <p:sldId id="321" r:id="rId20"/>
    <p:sldId id="323" r:id="rId21"/>
    <p:sldId id="366" r:id="rId22"/>
    <p:sldId id="324" r:id="rId23"/>
    <p:sldId id="327" r:id="rId24"/>
    <p:sldId id="328" r:id="rId25"/>
    <p:sldId id="367" r:id="rId26"/>
    <p:sldId id="329" r:id="rId27"/>
    <p:sldId id="368" r:id="rId28"/>
    <p:sldId id="331" r:id="rId29"/>
    <p:sldId id="332" r:id="rId30"/>
    <p:sldId id="373" r:id="rId31"/>
    <p:sldId id="333" r:id="rId32"/>
    <p:sldId id="369" r:id="rId33"/>
    <p:sldId id="334" r:id="rId34"/>
    <p:sldId id="335" r:id="rId35"/>
    <p:sldId id="336" r:id="rId36"/>
    <p:sldId id="374" r:id="rId37"/>
    <p:sldId id="339" r:id="rId38"/>
    <p:sldId id="341" r:id="rId39"/>
    <p:sldId id="340" r:id="rId40"/>
    <p:sldId id="343" r:id="rId41"/>
    <p:sldId id="344" r:id="rId42"/>
    <p:sldId id="345" r:id="rId43"/>
    <p:sldId id="346" r:id="rId44"/>
    <p:sldId id="347" r:id="rId45"/>
    <p:sldId id="375" r:id="rId46"/>
    <p:sldId id="376" r:id="rId47"/>
    <p:sldId id="377" r:id="rId48"/>
    <p:sldId id="350" r:id="rId49"/>
    <p:sldId id="379" r:id="rId50"/>
    <p:sldId id="388" r:id="rId51"/>
    <p:sldId id="381"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34940-6ABF-9E94-3F60-F4BE5B89B1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9BE183C-970E-184E-FC22-E6B4DEE817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B402607-4859-82A2-6812-D134B2B8679D}"/>
              </a:ext>
            </a:extLst>
          </p:cNvPr>
          <p:cNvSpPr>
            <a:spLocks noGrp="1"/>
          </p:cNvSpPr>
          <p:nvPr>
            <p:ph type="dt" sz="half" idx="10"/>
          </p:nvPr>
        </p:nvSpPr>
        <p:spPr/>
        <p:txBody>
          <a:bodyPr/>
          <a:lstStyle/>
          <a:p>
            <a:fld id="{9F18236B-CE04-430A-92A3-9352467EFD31}" type="datetimeFigureOut">
              <a:rPr lang="en-IN" smtClean="0"/>
              <a:t>17-10-2023</a:t>
            </a:fld>
            <a:endParaRPr lang="en-IN"/>
          </a:p>
        </p:txBody>
      </p:sp>
      <p:sp>
        <p:nvSpPr>
          <p:cNvPr id="5" name="Footer Placeholder 4">
            <a:extLst>
              <a:ext uri="{FF2B5EF4-FFF2-40B4-BE49-F238E27FC236}">
                <a16:creationId xmlns:a16="http://schemas.microsoft.com/office/drawing/2014/main" id="{A2DC981C-8689-7517-DFC0-027F98DAE0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7432CD-2A30-00D3-D048-51C85947004C}"/>
              </a:ext>
            </a:extLst>
          </p:cNvPr>
          <p:cNvSpPr>
            <a:spLocks noGrp="1"/>
          </p:cNvSpPr>
          <p:nvPr>
            <p:ph type="sldNum" sz="quarter" idx="12"/>
          </p:nvPr>
        </p:nvSpPr>
        <p:spPr/>
        <p:txBody>
          <a:bodyPr/>
          <a:lstStyle/>
          <a:p>
            <a:fld id="{D928E8AD-A772-4A7E-AF8C-D029111B78FC}" type="slidenum">
              <a:rPr lang="en-IN" smtClean="0"/>
              <a:t>‹#›</a:t>
            </a:fld>
            <a:endParaRPr lang="en-IN"/>
          </a:p>
        </p:txBody>
      </p:sp>
    </p:spTree>
    <p:extLst>
      <p:ext uri="{BB962C8B-B14F-4D97-AF65-F5344CB8AC3E}">
        <p14:creationId xmlns:p14="http://schemas.microsoft.com/office/powerpoint/2010/main" val="488468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A8EB1-64F4-B467-59A0-3A6C638A218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73B97A-A6CF-84D1-DD26-AF8B18AAF6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5DEE28-4344-CD4D-25EB-E8860144ACCB}"/>
              </a:ext>
            </a:extLst>
          </p:cNvPr>
          <p:cNvSpPr>
            <a:spLocks noGrp="1"/>
          </p:cNvSpPr>
          <p:nvPr>
            <p:ph type="dt" sz="half" idx="10"/>
          </p:nvPr>
        </p:nvSpPr>
        <p:spPr/>
        <p:txBody>
          <a:bodyPr/>
          <a:lstStyle/>
          <a:p>
            <a:fld id="{9F18236B-CE04-430A-92A3-9352467EFD31}" type="datetimeFigureOut">
              <a:rPr lang="en-IN" smtClean="0"/>
              <a:t>17-10-2023</a:t>
            </a:fld>
            <a:endParaRPr lang="en-IN"/>
          </a:p>
        </p:txBody>
      </p:sp>
      <p:sp>
        <p:nvSpPr>
          <p:cNvPr id="5" name="Footer Placeholder 4">
            <a:extLst>
              <a:ext uri="{FF2B5EF4-FFF2-40B4-BE49-F238E27FC236}">
                <a16:creationId xmlns:a16="http://schemas.microsoft.com/office/drawing/2014/main" id="{799E99B0-49EA-1577-8E04-A1538774C0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E637E5-9580-AC8F-8C6F-88FD26547C5C}"/>
              </a:ext>
            </a:extLst>
          </p:cNvPr>
          <p:cNvSpPr>
            <a:spLocks noGrp="1"/>
          </p:cNvSpPr>
          <p:nvPr>
            <p:ph type="sldNum" sz="quarter" idx="12"/>
          </p:nvPr>
        </p:nvSpPr>
        <p:spPr/>
        <p:txBody>
          <a:bodyPr/>
          <a:lstStyle/>
          <a:p>
            <a:fld id="{D928E8AD-A772-4A7E-AF8C-D029111B78FC}" type="slidenum">
              <a:rPr lang="en-IN" smtClean="0"/>
              <a:t>‹#›</a:t>
            </a:fld>
            <a:endParaRPr lang="en-IN"/>
          </a:p>
        </p:txBody>
      </p:sp>
    </p:spTree>
    <p:extLst>
      <p:ext uri="{BB962C8B-B14F-4D97-AF65-F5344CB8AC3E}">
        <p14:creationId xmlns:p14="http://schemas.microsoft.com/office/powerpoint/2010/main" val="1929567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44DECD-2573-6654-75FC-EEDCCC65D0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96F9B3-7DE2-09F4-B671-F303C0D0F5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F330C2-B910-04B8-46DD-E49CBEAB064A}"/>
              </a:ext>
            </a:extLst>
          </p:cNvPr>
          <p:cNvSpPr>
            <a:spLocks noGrp="1"/>
          </p:cNvSpPr>
          <p:nvPr>
            <p:ph type="dt" sz="half" idx="10"/>
          </p:nvPr>
        </p:nvSpPr>
        <p:spPr/>
        <p:txBody>
          <a:bodyPr/>
          <a:lstStyle/>
          <a:p>
            <a:fld id="{9F18236B-CE04-430A-92A3-9352467EFD31}" type="datetimeFigureOut">
              <a:rPr lang="en-IN" smtClean="0"/>
              <a:t>17-10-2023</a:t>
            </a:fld>
            <a:endParaRPr lang="en-IN"/>
          </a:p>
        </p:txBody>
      </p:sp>
      <p:sp>
        <p:nvSpPr>
          <p:cNvPr id="5" name="Footer Placeholder 4">
            <a:extLst>
              <a:ext uri="{FF2B5EF4-FFF2-40B4-BE49-F238E27FC236}">
                <a16:creationId xmlns:a16="http://schemas.microsoft.com/office/drawing/2014/main" id="{DAF16BA7-DEC1-5D1C-6829-B8ABBE4C04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EDEBE7-A4CB-0338-34D7-D34B3F5F5809}"/>
              </a:ext>
            </a:extLst>
          </p:cNvPr>
          <p:cNvSpPr>
            <a:spLocks noGrp="1"/>
          </p:cNvSpPr>
          <p:nvPr>
            <p:ph type="sldNum" sz="quarter" idx="12"/>
          </p:nvPr>
        </p:nvSpPr>
        <p:spPr/>
        <p:txBody>
          <a:bodyPr/>
          <a:lstStyle/>
          <a:p>
            <a:fld id="{D928E8AD-A772-4A7E-AF8C-D029111B78FC}" type="slidenum">
              <a:rPr lang="en-IN" smtClean="0"/>
              <a:t>‹#›</a:t>
            </a:fld>
            <a:endParaRPr lang="en-IN"/>
          </a:p>
        </p:txBody>
      </p:sp>
    </p:spTree>
    <p:extLst>
      <p:ext uri="{BB962C8B-B14F-4D97-AF65-F5344CB8AC3E}">
        <p14:creationId xmlns:p14="http://schemas.microsoft.com/office/powerpoint/2010/main" val="2429128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FDE5A-0A4A-D88C-E971-9C3555CE90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60CF06-4D4C-E1E3-9DBB-117170AA08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9B4277-149D-B433-0E2A-EEA7FC285A64}"/>
              </a:ext>
            </a:extLst>
          </p:cNvPr>
          <p:cNvSpPr>
            <a:spLocks noGrp="1"/>
          </p:cNvSpPr>
          <p:nvPr>
            <p:ph type="dt" sz="half" idx="10"/>
          </p:nvPr>
        </p:nvSpPr>
        <p:spPr/>
        <p:txBody>
          <a:bodyPr/>
          <a:lstStyle/>
          <a:p>
            <a:fld id="{9F18236B-CE04-430A-92A3-9352467EFD31}" type="datetimeFigureOut">
              <a:rPr lang="en-IN" smtClean="0"/>
              <a:t>17-10-2023</a:t>
            </a:fld>
            <a:endParaRPr lang="en-IN"/>
          </a:p>
        </p:txBody>
      </p:sp>
      <p:sp>
        <p:nvSpPr>
          <p:cNvPr id="5" name="Footer Placeholder 4">
            <a:extLst>
              <a:ext uri="{FF2B5EF4-FFF2-40B4-BE49-F238E27FC236}">
                <a16:creationId xmlns:a16="http://schemas.microsoft.com/office/drawing/2014/main" id="{5DB0DB38-92C7-D7D1-4A26-0A6AE93F4C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718C1C-9A37-515D-C3D5-FB75709C8AD9}"/>
              </a:ext>
            </a:extLst>
          </p:cNvPr>
          <p:cNvSpPr>
            <a:spLocks noGrp="1"/>
          </p:cNvSpPr>
          <p:nvPr>
            <p:ph type="sldNum" sz="quarter" idx="12"/>
          </p:nvPr>
        </p:nvSpPr>
        <p:spPr/>
        <p:txBody>
          <a:bodyPr/>
          <a:lstStyle/>
          <a:p>
            <a:fld id="{D928E8AD-A772-4A7E-AF8C-D029111B78FC}" type="slidenum">
              <a:rPr lang="en-IN" smtClean="0"/>
              <a:t>‹#›</a:t>
            </a:fld>
            <a:endParaRPr lang="en-IN"/>
          </a:p>
        </p:txBody>
      </p:sp>
    </p:spTree>
    <p:extLst>
      <p:ext uri="{BB962C8B-B14F-4D97-AF65-F5344CB8AC3E}">
        <p14:creationId xmlns:p14="http://schemas.microsoft.com/office/powerpoint/2010/main" val="1443546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EBF17-35D7-2388-1DE2-544C13FC6F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1590D24-51A3-F186-B28F-620A2E0E0E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760BF5-FB3E-814C-2592-5F698ACA9820}"/>
              </a:ext>
            </a:extLst>
          </p:cNvPr>
          <p:cNvSpPr>
            <a:spLocks noGrp="1"/>
          </p:cNvSpPr>
          <p:nvPr>
            <p:ph type="dt" sz="half" idx="10"/>
          </p:nvPr>
        </p:nvSpPr>
        <p:spPr/>
        <p:txBody>
          <a:bodyPr/>
          <a:lstStyle/>
          <a:p>
            <a:fld id="{9F18236B-CE04-430A-92A3-9352467EFD31}" type="datetimeFigureOut">
              <a:rPr lang="en-IN" smtClean="0"/>
              <a:t>17-10-2023</a:t>
            </a:fld>
            <a:endParaRPr lang="en-IN"/>
          </a:p>
        </p:txBody>
      </p:sp>
      <p:sp>
        <p:nvSpPr>
          <p:cNvPr id="5" name="Footer Placeholder 4">
            <a:extLst>
              <a:ext uri="{FF2B5EF4-FFF2-40B4-BE49-F238E27FC236}">
                <a16:creationId xmlns:a16="http://schemas.microsoft.com/office/drawing/2014/main" id="{6769B255-9D25-9ACD-04EC-AECA2B9F4F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CB8A24-7882-B949-D3E8-5778AB396E10}"/>
              </a:ext>
            </a:extLst>
          </p:cNvPr>
          <p:cNvSpPr>
            <a:spLocks noGrp="1"/>
          </p:cNvSpPr>
          <p:nvPr>
            <p:ph type="sldNum" sz="quarter" idx="12"/>
          </p:nvPr>
        </p:nvSpPr>
        <p:spPr/>
        <p:txBody>
          <a:bodyPr/>
          <a:lstStyle/>
          <a:p>
            <a:fld id="{D928E8AD-A772-4A7E-AF8C-D029111B78FC}" type="slidenum">
              <a:rPr lang="en-IN" smtClean="0"/>
              <a:t>‹#›</a:t>
            </a:fld>
            <a:endParaRPr lang="en-IN"/>
          </a:p>
        </p:txBody>
      </p:sp>
    </p:spTree>
    <p:extLst>
      <p:ext uri="{BB962C8B-B14F-4D97-AF65-F5344CB8AC3E}">
        <p14:creationId xmlns:p14="http://schemas.microsoft.com/office/powerpoint/2010/main" val="567678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B09F2-A092-FCD7-F1F2-760B09ABA5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E49593-5FDB-1EC1-90B0-8E1B7DE276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7CC00D6-4C6F-57B0-4B5E-F78E304CC6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D1F27C2-6E8A-4B2E-7AA5-2D4011D5D74C}"/>
              </a:ext>
            </a:extLst>
          </p:cNvPr>
          <p:cNvSpPr>
            <a:spLocks noGrp="1"/>
          </p:cNvSpPr>
          <p:nvPr>
            <p:ph type="dt" sz="half" idx="10"/>
          </p:nvPr>
        </p:nvSpPr>
        <p:spPr/>
        <p:txBody>
          <a:bodyPr/>
          <a:lstStyle/>
          <a:p>
            <a:fld id="{9F18236B-CE04-430A-92A3-9352467EFD31}" type="datetimeFigureOut">
              <a:rPr lang="en-IN" smtClean="0"/>
              <a:t>17-10-2023</a:t>
            </a:fld>
            <a:endParaRPr lang="en-IN"/>
          </a:p>
        </p:txBody>
      </p:sp>
      <p:sp>
        <p:nvSpPr>
          <p:cNvPr id="6" name="Footer Placeholder 5">
            <a:extLst>
              <a:ext uri="{FF2B5EF4-FFF2-40B4-BE49-F238E27FC236}">
                <a16:creationId xmlns:a16="http://schemas.microsoft.com/office/drawing/2014/main" id="{31B25019-41FC-D40B-FFC3-161C01F358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CB5B39-61AD-5788-4CFB-8746A847C2A0}"/>
              </a:ext>
            </a:extLst>
          </p:cNvPr>
          <p:cNvSpPr>
            <a:spLocks noGrp="1"/>
          </p:cNvSpPr>
          <p:nvPr>
            <p:ph type="sldNum" sz="quarter" idx="12"/>
          </p:nvPr>
        </p:nvSpPr>
        <p:spPr/>
        <p:txBody>
          <a:bodyPr/>
          <a:lstStyle/>
          <a:p>
            <a:fld id="{D928E8AD-A772-4A7E-AF8C-D029111B78FC}" type="slidenum">
              <a:rPr lang="en-IN" smtClean="0"/>
              <a:t>‹#›</a:t>
            </a:fld>
            <a:endParaRPr lang="en-IN"/>
          </a:p>
        </p:txBody>
      </p:sp>
    </p:spTree>
    <p:extLst>
      <p:ext uri="{BB962C8B-B14F-4D97-AF65-F5344CB8AC3E}">
        <p14:creationId xmlns:p14="http://schemas.microsoft.com/office/powerpoint/2010/main" val="259367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06296-0D92-D121-6FD3-67FFBFFE89F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124DF7-A9D2-52E6-2A72-5C444A4561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18750B-A643-3F63-144A-F87FBE1783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DD6BE92-9BEB-53C5-7B51-1986F0D475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0BE4DB-9492-77FE-C665-8226265515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227B6D9-4123-E8F6-BCE6-2F3950C54D09}"/>
              </a:ext>
            </a:extLst>
          </p:cNvPr>
          <p:cNvSpPr>
            <a:spLocks noGrp="1"/>
          </p:cNvSpPr>
          <p:nvPr>
            <p:ph type="dt" sz="half" idx="10"/>
          </p:nvPr>
        </p:nvSpPr>
        <p:spPr/>
        <p:txBody>
          <a:bodyPr/>
          <a:lstStyle/>
          <a:p>
            <a:fld id="{9F18236B-CE04-430A-92A3-9352467EFD31}" type="datetimeFigureOut">
              <a:rPr lang="en-IN" smtClean="0"/>
              <a:t>17-10-2023</a:t>
            </a:fld>
            <a:endParaRPr lang="en-IN"/>
          </a:p>
        </p:txBody>
      </p:sp>
      <p:sp>
        <p:nvSpPr>
          <p:cNvPr id="8" name="Footer Placeholder 7">
            <a:extLst>
              <a:ext uri="{FF2B5EF4-FFF2-40B4-BE49-F238E27FC236}">
                <a16:creationId xmlns:a16="http://schemas.microsoft.com/office/drawing/2014/main" id="{90B4181C-F0FC-6128-86D4-0A3DDF83C15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0475D8B-FD9F-0C0B-5874-26E0D31CC550}"/>
              </a:ext>
            </a:extLst>
          </p:cNvPr>
          <p:cNvSpPr>
            <a:spLocks noGrp="1"/>
          </p:cNvSpPr>
          <p:nvPr>
            <p:ph type="sldNum" sz="quarter" idx="12"/>
          </p:nvPr>
        </p:nvSpPr>
        <p:spPr/>
        <p:txBody>
          <a:bodyPr/>
          <a:lstStyle/>
          <a:p>
            <a:fld id="{D928E8AD-A772-4A7E-AF8C-D029111B78FC}" type="slidenum">
              <a:rPr lang="en-IN" smtClean="0"/>
              <a:t>‹#›</a:t>
            </a:fld>
            <a:endParaRPr lang="en-IN"/>
          </a:p>
        </p:txBody>
      </p:sp>
    </p:spTree>
    <p:extLst>
      <p:ext uri="{BB962C8B-B14F-4D97-AF65-F5344CB8AC3E}">
        <p14:creationId xmlns:p14="http://schemas.microsoft.com/office/powerpoint/2010/main" val="1898633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2690D-FEEB-B15B-ECC5-36B3FB84862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AB4AB27-632B-BB55-5BF3-36331E64EC92}"/>
              </a:ext>
            </a:extLst>
          </p:cNvPr>
          <p:cNvSpPr>
            <a:spLocks noGrp="1"/>
          </p:cNvSpPr>
          <p:nvPr>
            <p:ph type="dt" sz="half" idx="10"/>
          </p:nvPr>
        </p:nvSpPr>
        <p:spPr/>
        <p:txBody>
          <a:bodyPr/>
          <a:lstStyle/>
          <a:p>
            <a:fld id="{9F18236B-CE04-430A-92A3-9352467EFD31}" type="datetimeFigureOut">
              <a:rPr lang="en-IN" smtClean="0"/>
              <a:t>17-10-2023</a:t>
            </a:fld>
            <a:endParaRPr lang="en-IN"/>
          </a:p>
        </p:txBody>
      </p:sp>
      <p:sp>
        <p:nvSpPr>
          <p:cNvPr id="4" name="Footer Placeholder 3">
            <a:extLst>
              <a:ext uri="{FF2B5EF4-FFF2-40B4-BE49-F238E27FC236}">
                <a16:creationId xmlns:a16="http://schemas.microsoft.com/office/drawing/2014/main" id="{23FD3CD8-A4FF-1D5A-29C1-72BAFECC79C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F4FA0A8-7DC4-F785-971A-91EF63DB6B69}"/>
              </a:ext>
            </a:extLst>
          </p:cNvPr>
          <p:cNvSpPr>
            <a:spLocks noGrp="1"/>
          </p:cNvSpPr>
          <p:nvPr>
            <p:ph type="sldNum" sz="quarter" idx="12"/>
          </p:nvPr>
        </p:nvSpPr>
        <p:spPr/>
        <p:txBody>
          <a:bodyPr/>
          <a:lstStyle/>
          <a:p>
            <a:fld id="{D928E8AD-A772-4A7E-AF8C-D029111B78FC}" type="slidenum">
              <a:rPr lang="en-IN" smtClean="0"/>
              <a:t>‹#›</a:t>
            </a:fld>
            <a:endParaRPr lang="en-IN"/>
          </a:p>
        </p:txBody>
      </p:sp>
    </p:spTree>
    <p:extLst>
      <p:ext uri="{BB962C8B-B14F-4D97-AF65-F5344CB8AC3E}">
        <p14:creationId xmlns:p14="http://schemas.microsoft.com/office/powerpoint/2010/main" val="41841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1EE25B-8A40-A92E-9837-8BBFD0DF0319}"/>
              </a:ext>
            </a:extLst>
          </p:cNvPr>
          <p:cNvSpPr>
            <a:spLocks noGrp="1"/>
          </p:cNvSpPr>
          <p:nvPr>
            <p:ph type="dt" sz="half" idx="10"/>
          </p:nvPr>
        </p:nvSpPr>
        <p:spPr/>
        <p:txBody>
          <a:bodyPr/>
          <a:lstStyle/>
          <a:p>
            <a:fld id="{9F18236B-CE04-430A-92A3-9352467EFD31}" type="datetimeFigureOut">
              <a:rPr lang="en-IN" smtClean="0"/>
              <a:t>17-10-2023</a:t>
            </a:fld>
            <a:endParaRPr lang="en-IN"/>
          </a:p>
        </p:txBody>
      </p:sp>
      <p:sp>
        <p:nvSpPr>
          <p:cNvPr id="3" name="Footer Placeholder 2">
            <a:extLst>
              <a:ext uri="{FF2B5EF4-FFF2-40B4-BE49-F238E27FC236}">
                <a16:creationId xmlns:a16="http://schemas.microsoft.com/office/drawing/2014/main" id="{523321C7-D0E4-2D00-33D5-7B647B79B8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167B0C0-3378-093B-6A10-A42BAFECACAA}"/>
              </a:ext>
            </a:extLst>
          </p:cNvPr>
          <p:cNvSpPr>
            <a:spLocks noGrp="1"/>
          </p:cNvSpPr>
          <p:nvPr>
            <p:ph type="sldNum" sz="quarter" idx="12"/>
          </p:nvPr>
        </p:nvSpPr>
        <p:spPr/>
        <p:txBody>
          <a:bodyPr/>
          <a:lstStyle/>
          <a:p>
            <a:fld id="{D928E8AD-A772-4A7E-AF8C-D029111B78FC}" type="slidenum">
              <a:rPr lang="en-IN" smtClean="0"/>
              <a:t>‹#›</a:t>
            </a:fld>
            <a:endParaRPr lang="en-IN"/>
          </a:p>
        </p:txBody>
      </p:sp>
    </p:spTree>
    <p:extLst>
      <p:ext uri="{BB962C8B-B14F-4D97-AF65-F5344CB8AC3E}">
        <p14:creationId xmlns:p14="http://schemas.microsoft.com/office/powerpoint/2010/main" val="1525199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210A-0BBD-AE1F-6BA3-DF90173534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50944EF-B10F-B9F6-1FDC-E1B143AF22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3D29F25-0DAB-4D4D-D124-26693D7DDA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7B3778-048B-9983-796E-036F297EB490}"/>
              </a:ext>
            </a:extLst>
          </p:cNvPr>
          <p:cNvSpPr>
            <a:spLocks noGrp="1"/>
          </p:cNvSpPr>
          <p:nvPr>
            <p:ph type="dt" sz="half" idx="10"/>
          </p:nvPr>
        </p:nvSpPr>
        <p:spPr/>
        <p:txBody>
          <a:bodyPr/>
          <a:lstStyle/>
          <a:p>
            <a:fld id="{9F18236B-CE04-430A-92A3-9352467EFD31}" type="datetimeFigureOut">
              <a:rPr lang="en-IN" smtClean="0"/>
              <a:t>17-10-2023</a:t>
            </a:fld>
            <a:endParaRPr lang="en-IN"/>
          </a:p>
        </p:txBody>
      </p:sp>
      <p:sp>
        <p:nvSpPr>
          <p:cNvPr id="6" name="Footer Placeholder 5">
            <a:extLst>
              <a:ext uri="{FF2B5EF4-FFF2-40B4-BE49-F238E27FC236}">
                <a16:creationId xmlns:a16="http://schemas.microsoft.com/office/drawing/2014/main" id="{504CBA76-5405-F66B-CFF0-D9482A4285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DBFB41-43F9-8E04-9850-0CAB7E4F75A6}"/>
              </a:ext>
            </a:extLst>
          </p:cNvPr>
          <p:cNvSpPr>
            <a:spLocks noGrp="1"/>
          </p:cNvSpPr>
          <p:nvPr>
            <p:ph type="sldNum" sz="quarter" idx="12"/>
          </p:nvPr>
        </p:nvSpPr>
        <p:spPr/>
        <p:txBody>
          <a:bodyPr/>
          <a:lstStyle/>
          <a:p>
            <a:fld id="{D928E8AD-A772-4A7E-AF8C-D029111B78FC}" type="slidenum">
              <a:rPr lang="en-IN" smtClean="0"/>
              <a:t>‹#›</a:t>
            </a:fld>
            <a:endParaRPr lang="en-IN"/>
          </a:p>
        </p:txBody>
      </p:sp>
    </p:spTree>
    <p:extLst>
      <p:ext uri="{BB962C8B-B14F-4D97-AF65-F5344CB8AC3E}">
        <p14:creationId xmlns:p14="http://schemas.microsoft.com/office/powerpoint/2010/main" val="287904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C4749-92B1-CF0F-30D6-B59519B6AA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8724E17-5F40-8F8E-43E9-D3D0B8E607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FA5DBD0-EF06-D25F-7937-35E5890BB6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ECC26B-4CDA-B8EC-44EE-169E0A9E7F23}"/>
              </a:ext>
            </a:extLst>
          </p:cNvPr>
          <p:cNvSpPr>
            <a:spLocks noGrp="1"/>
          </p:cNvSpPr>
          <p:nvPr>
            <p:ph type="dt" sz="half" idx="10"/>
          </p:nvPr>
        </p:nvSpPr>
        <p:spPr/>
        <p:txBody>
          <a:bodyPr/>
          <a:lstStyle/>
          <a:p>
            <a:fld id="{9F18236B-CE04-430A-92A3-9352467EFD31}" type="datetimeFigureOut">
              <a:rPr lang="en-IN" smtClean="0"/>
              <a:t>17-10-2023</a:t>
            </a:fld>
            <a:endParaRPr lang="en-IN"/>
          </a:p>
        </p:txBody>
      </p:sp>
      <p:sp>
        <p:nvSpPr>
          <p:cNvPr id="6" name="Footer Placeholder 5">
            <a:extLst>
              <a:ext uri="{FF2B5EF4-FFF2-40B4-BE49-F238E27FC236}">
                <a16:creationId xmlns:a16="http://schemas.microsoft.com/office/drawing/2014/main" id="{AE33B636-3624-5118-8484-C41C146660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315E86-33C4-B820-4EEC-491E5BF9E111}"/>
              </a:ext>
            </a:extLst>
          </p:cNvPr>
          <p:cNvSpPr>
            <a:spLocks noGrp="1"/>
          </p:cNvSpPr>
          <p:nvPr>
            <p:ph type="sldNum" sz="quarter" idx="12"/>
          </p:nvPr>
        </p:nvSpPr>
        <p:spPr/>
        <p:txBody>
          <a:bodyPr/>
          <a:lstStyle/>
          <a:p>
            <a:fld id="{D928E8AD-A772-4A7E-AF8C-D029111B78FC}" type="slidenum">
              <a:rPr lang="en-IN" smtClean="0"/>
              <a:t>‹#›</a:t>
            </a:fld>
            <a:endParaRPr lang="en-IN"/>
          </a:p>
        </p:txBody>
      </p:sp>
    </p:spTree>
    <p:extLst>
      <p:ext uri="{BB962C8B-B14F-4D97-AF65-F5344CB8AC3E}">
        <p14:creationId xmlns:p14="http://schemas.microsoft.com/office/powerpoint/2010/main" val="1301849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B0CBA0-2980-AA4B-B350-76D57D8424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FCB31D-F368-2AD6-E11A-901AB6382E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4569D9-1E70-EB39-CEFA-5F8EC517CB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18236B-CE04-430A-92A3-9352467EFD31}" type="datetimeFigureOut">
              <a:rPr lang="en-IN" smtClean="0"/>
              <a:t>17-10-2023</a:t>
            </a:fld>
            <a:endParaRPr lang="en-IN"/>
          </a:p>
        </p:txBody>
      </p:sp>
      <p:sp>
        <p:nvSpPr>
          <p:cNvPr id="5" name="Footer Placeholder 4">
            <a:extLst>
              <a:ext uri="{FF2B5EF4-FFF2-40B4-BE49-F238E27FC236}">
                <a16:creationId xmlns:a16="http://schemas.microsoft.com/office/drawing/2014/main" id="{659C0CB2-2A04-6307-3DD1-5DD8196E21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0010C1F-2F22-6F8F-CCA7-B45A744477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28E8AD-A772-4A7E-AF8C-D029111B78FC}" type="slidenum">
              <a:rPr lang="en-IN" smtClean="0"/>
              <a:t>‹#›</a:t>
            </a:fld>
            <a:endParaRPr lang="en-IN"/>
          </a:p>
        </p:txBody>
      </p:sp>
    </p:spTree>
    <p:extLst>
      <p:ext uri="{BB962C8B-B14F-4D97-AF65-F5344CB8AC3E}">
        <p14:creationId xmlns:p14="http://schemas.microsoft.com/office/powerpoint/2010/main" val="801496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slideLayout" Target="../slideLayouts/slideLayout2.xml"/><Relationship Id="rId4" Type="http://schemas.openxmlformats.org/officeDocument/2006/relationships/image" Target="../media/image150.png"/></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157EC-AF93-7719-B35D-A7085A685438}"/>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63A1B618-8647-3136-F08B-9816E03C9BB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6661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A2A22-F0BF-FDD1-A70F-1EEF7074C5A4}"/>
              </a:ext>
            </a:extLst>
          </p:cNvPr>
          <p:cNvSpPr>
            <a:spLocks noGrp="1"/>
          </p:cNvSpPr>
          <p:nvPr>
            <p:ph type="title"/>
          </p:nvPr>
        </p:nvSpPr>
        <p:spPr/>
        <p:txBody>
          <a:bodyPr/>
          <a:lstStyle/>
          <a:p>
            <a:r>
              <a:rPr lang="en-IN" dirty="0" err="1"/>
              <a:t>Presburger</a:t>
            </a:r>
            <a:r>
              <a:rPr lang="en-IN" dirty="0"/>
              <a:t> arithmetic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176E18-F5F4-B87F-EAB8-218965DF8415}"/>
                  </a:ext>
                </a:extLst>
              </p:cNvPr>
              <p:cNvSpPr>
                <a:spLocks noGrp="1"/>
              </p:cNvSpPr>
              <p:nvPr>
                <p:ph idx="1"/>
              </p:nvPr>
            </p:nvSpPr>
            <p:spPr/>
            <p:txBody>
              <a:bodyPr/>
              <a:lstStyle/>
              <a:p>
                <a14:m>
                  <m:oMath xmlns:m="http://schemas.openxmlformats.org/officeDocument/2006/math">
                    <m:r>
                      <a:rPr lang="en-IN" b="0" i="1" smtClean="0">
                        <a:latin typeface="Cambria Math" panose="02040503050406030204" pitchFamily="18" charset="0"/>
                      </a:rPr>
                      <m:t>∑</m:t>
                    </m:r>
                    <m:r>
                      <a:rPr lang="en-IN" b="0" i="1" baseline="-25000" dirty="0" smtClean="0">
                        <a:latin typeface="Cambria Math" panose="02040503050406030204" pitchFamily="18" charset="0"/>
                      </a:rPr>
                      <m:t>ℕ</m:t>
                    </m:r>
                  </m:oMath>
                </a14:m>
                <a:r>
                  <a:rPr lang="en-IN" dirty="0"/>
                  <a:t> : {0, 1, +, =}</a:t>
                </a:r>
              </a:p>
              <a:p>
                <a:endParaRPr lang="en-IN" dirty="0"/>
              </a:p>
              <a:p>
                <a:r>
                  <a:rPr lang="en-IN" dirty="0"/>
                  <a:t>Write </a:t>
                </a:r>
                <a14:m>
                  <m:oMath xmlns:m="http://schemas.openxmlformats.org/officeDocument/2006/math">
                    <m:r>
                      <a:rPr lang="en-IN" b="0" i="1" smtClean="0">
                        <a:solidFill>
                          <a:schemeClr val="accent1"/>
                        </a:solidFill>
                        <a:latin typeface="Cambria Math" panose="02040503050406030204" pitchFamily="18" charset="0"/>
                      </a:rPr>
                      <m:t>3</m:t>
                    </m:r>
                    <m:r>
                      <a:rPr lang="en-IN" b="0" i="1" smtClean="0">
                        <a:solidFill>
                          <a:schemeClr val="accent1"/>
                        </a:solidFill>
                        <a:latin typeface="Cambria Math" panose="02040503050406030204" pitchFamily="18" charset="0"/>
                      </a:rPr>
                      <m:t>𝑥</m:t>
                    </m:r>
                    <m:r>
                      <a:rPr lang="en-IN" b="0" i="1" smtClean="0">
                        <a:solidFill>
                          <a:schemeClr val="accent1"/>
                        </a:solidFill>
                        <a:latin typeface="Cambria Math" panose="02040503050406030204" pitchFamily="18" charset="0"/>
                      </a:rPr>
                      <m:t>+5&gt;2</m:t>
                    </m:r>
                    <m:r>
                      <a:rPr lang="en-IN" b="0" i="1" smtClean="0">
                        <a:solidFill>
                          <a:schemeClr val="accent1"/>
                        </a:solidFill>
                        <a:latin typeface="Cambria Math" panose="02040503050406030204" pitchFamily="18" charset="0"/>
                      </a:rPr>
                      <m:t>𝑦</m:t>
                    </m:r>
                  </m:oMath>
                </a14:m>
                <a:r>
                  <a:rPr lang="en-IN" dirty="0">
                    <a:solidFill>
                      <a:schemeClr val="accent1"/>
                    </a:solidFill>
                  </a:rPr>
                  <a:t> </a:t>
                </a:r>
                <a:r>
                  <a:rPr lang="en-IN" dirty="0"/>
                  <a:t>in </a:t>
                </a:r>
                <a:r>
                  <a:rPr lang="en-IN" dirty="0" err="1"/>
                  <a:t>Presburger</a:t>
                </a:r>
                <a:r>
                  <a:rPr lang="en-IN" dirty="0"/>
                  <a:t> arithmetic</a:t>
                </a:r>
              </a:p>
              <a:p>
                <a:endParaRPr lang="en-IN" dirty="0"/>
              </a:p>
              <a:p>
                <a:pPr marL="0"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𝑧</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+1+1+1+1+1=</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𝑧</m:t>
                          </m:r>
                        </m:e>
                      </m:d>
                      <m:r>
                        <a:rPr lang="en-IN" b="0" i="1" smtClean="0">
                          <a:latin typeface="Cambria Math" panose="02040503050406030204" pitchFamily="18" charset="0"/>
                        </a:rPr>
                        <m:t>∧¬(</m:t>
                      </m:r>
                      <m:r>
                        <a:rPr lang="en-IN" b="0" i="1" smtClean="0">
                          <a:latin typeface="Cambria Math" panose="02040503050406030204" pitchFamily="18" charset="0"/>
                        </a:rPr>
                        <m:t>𝑧</m:t>
                      </m:r>
                      <m:r>
                        <a:rPr lang="en-IN" b="0" i="1" smtClean="0">
                          <a:latin typeface="Cambria Math" panose="02040503050406030204" pitchFamily="18" charset="0"/>
                        </a:rPr>
                        <m:t>=0) </m:t>
                      </m:r>
                    </m:oMath>
                  </m:oMathPara>
                </a14:m>
                <a:endParaRPr lang="en-IN" dirty="0"/>
              </a:p>
              <a:p>
                <a:endParaRPr lang="en-IN" dirty="0"/>
              </a:p>
              <a:p>
                <a:endParaRPr lang="en-IN" dirty="0"/>
              </a:p>
            </p:txBody>
          </p:sp>
        </mc:Choice>
        <mc:Fallback xmlns="">
          <p:sp>
            <p:nvSpPr>
              <p:cNvPr id="3" name="Content Placeholder 2">
                <a:extLst>
                  <a:ext uri="{FF2B5EF4-FFF2-40B4-BE49-F238E27FC236}">
                    <a16:creationId xmlns:a16="http://schemas.microsoft.com/office/drawing/2014/main" id="{12176E18-F5F4-B87F-EAB8-218965DF8415}"/>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3457600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A2A22-F0BF-FDD1-A70F-1EEF7074C5A4}"/>
              </a:ext>
            </a:extLst>
          </p:cNvPr>
          <p:cNvSpPr>
            <a:spLocks noGrp="1"/>
          </p:cNvSpPr>
          <p:nvPr>
            <p:ph type="title"/>
          </p:nvPr>
        </p:nvSpPr>
        <p:spPr/>
        <p:txBody>
          <a:bodyPr/>
          <a:lstStyle/>
          <a:p>
            <a:r>
              <a:rPr lang="en-IN" dirty="0" err="1"/>
              <a:t>Presburger</a:t>
            </a:r>
            <a:r>
              <a:rPr lang="en-IN" dirty="0"/>
              <a:t> arithmetic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176E18-F5F4-B87F-EAB8-218965DF8415}"/>
                  </a:ext>
                </a:extLst>
              </p:cNvPr>
              <p:cNvSpPr>
                <a:spLocks noGrp="1"/>
              </p:cNvSpPr>
              <p:nvPr>
                <p:ph idx="1"/>
              </p:nvPr>
            </p:nvSpPr>
            <p:spPr/>
            <p:txBody>
              <a:bodyPr/>
              <a:lstStyle/>
              <a:p>
                <a14:m>
                  <m:oMath xmlns:m="http://schemas.openxmlformats.org/officeDocument/2006/math">
                    <m:r>
                      <a:rPr lang="en-IN" b="0" i="1" smtClean="0">
                        <a:latin typeface="Cambria Math" panose="02040503050406030204" pitchFamily="18" charset="0"/>
                      </a:rPr>
                      <m:t>∑</m:t>
                    </m:r>
                    <m:r>
                      <a:rPr lang="en-IN" b="0" i="1" baseline="-25000" dirty="0" smtClean="0">
                        <a:latin typeface="Cambria Math" panose="02040503050406030204" pitchFamily="18" charset="0"/>
                      </a:rPr>
                      <m:t>ℕ</m:t>
                    </m:r>
                  </m:oMath>
                </a14:m>
                <a:r>
                  <a:rPr lang="en-IN" dirty="0"/>
                  <a:t> : {0, 1, +, =}</a:t>
                </a:r>
              </a:p>
              <a:p>
                <a:endParaRPr lang="en-IN" dirty="0"/>
              </a:p>
              <a:p>
                <a:r>
                  <a:rPr lang="en-IN" dirty="0"/>
                  <a:t>Write </a:t>
                </a:r>
                <a14:m>
                  <m:oMath xmlns:m="http://schemas.openxmlformats.org/officeDocument/2006/math">
                    <m:r>
                      <a:rPr lang="en-IN" b="0" i="1" smtClean="0">
                        <a:solidFill>
                          <a:schemeClr val="accent1"/>
                        </a:solidFill>
                        <a:latin typeface="Cambria Math" panose="02040503050406030204" pitchFamily="18" charset="0"/>
                      </a:rPr>
                      <m:t>3</m:t>
                    </m:r>
                    <m:r>
                      <a:rPr lang="en-IN" b="0" i="1" smtClean="0">
                        <a:solidFill>
                          <a:schemeClr val="accent1"/>
                        </a:solidFill>
                        <a:latin typeface="Cambria Math" panose="02040503050406030204" pitchFamily="18" charset="0"/>
                      </a:rPr>
                      <m:t>𝑥</m:t>
                    </m:r>
                    <m:r>
                      <a:rPr lang="en-IN" b="0" i="1" smtClean="0">
                        <a:solidFill>
                          <a:schemeClr val="accent1"/>
                        </a:solidFill>
                        <a:latin typeface="Cambria Math" panose="02040503050406030204" pitchFamily="18" charset="0"/>
                      </a:rPr>
                      <m:t>+5≥2</m:t>
                    </m:r>
                    <m:r>
                      <a:rPr lang="en-IN" b="0" i="1" smtClean="0">
                        <a:solidFill>
                          <a:schemeClr val="accent1"/>
                        </a:solidFill>
                        <a:latin typeface="Cambria Math" panose="02040503050406030204" pitchFamily="18" charset="0"/>
                      </a:rPr>
                      <m:t>𝑦</m:t>
                    </m:r>
                  </m:oMath>
                </a14:m>
                <a:r>
                  <a:rPr lang="en-IN" dirty="0">
                    <a:solidFill>
                      <a:schemeClr val="accent1"/>
                    </a:solidFill>
                  </a:rPr>
                  <a:t> </a:t>
                </a:r>
                <a:r>
                  <a:rPr lang="en-IN" dirty="0"/>
                  <a:t>in </a:t>
                </a:r>
                <a:r>
                  <a:rPr lang="en-IN" dirty="0" err="1"/>
                  <a:t>Presburger</a:t>
                </a:r>
                <a:r>
                  <a:rPr lang="en-IN" dirty="0"/>
                  <a:t> arithmetic</a:t>
                </a:r>
              </a:p>
              <a:p>
                <a:endParaRPr lang="en-IN" dirty="0"/>
              </a:p>
              <a:p>
                <a:pPr marL="0" indent="0">
                  <a:buNone/>
                </a:pPr>
                <a:endParaRPr lang="en-IN" dirty="0"/>
              </a:p>
              <a:p>
                <a:endParaRPr lang="en-IN" dirty="0"/>
              </a:p>
              <a:p>
                <a:endParaRPr lang="en-IN" dirty="0"/>
              </a:p>
            </p:txBody>
          </p:sp>
        </mc:Choice>
        <mc:Fallback xmlns="">
          <p:sp>
            <p:nvSpPr>
              <p:cNvPr id="3" name="Content Placeholder 2">
                <a:extLst>
                  <a:ext uri="{FF2B5EF4-FFF2-40B4-BE49-F238E27FC236}">
                    <a16:creationId xmlns:a16="http://schemas.microsoft.com/office/drawing/2014/main" id="{12176E18-F5F4-B87F-EAB8-218965DF8415}"/>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3074602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A2A22-F0BF-FDD1-A70F-1EEF7074C5A4}"/>
              </a:ext>
            </a:extLst>
          </p:cNvPr>
          <p:cNvSpPr>
            <a:spLocks noGrp="1"/>
          </p:cNvSpPr>
          <p:nvPr>
            <p:ph type="title"/>
          </p:nvPr>
        </p:nvSpPr>
        <p:spPr/>
        <p:txBody>
          <a:bodyPr/>
          <a:lstStyle/>
          <a:p>
            <a:r>
              <a:rPr lang="en-IN" dirty="0" err="1"/>
              <a:t>Presburger</a:t>
            </a:r>
            <a:r>
              <a:rPr lang="en-IN" dirty="0"/>
              <a:t> arithmetic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176E18-F5F4-B87F-EAB8-218965DF8415}"/>
                  </a:ext>
                </a:extLst>
              </p:cNvPr>
              <p:cNvSpPr>
                <a:spLocks noGrp="1"/>
              </p:cNvSpPr>
              <p:nvPr>
                <p:ph idx="1"/>
              </p:nvPr>
            </p:nvSpPr>
            <p:spPr/>
            <p:txBody>
              <a:bodyPr/>
              <a:lstStyle/>
              <a:p>
                <a14:m>
                  <m:oMath xmlns:m="http://schemas.openxmlformats.org/officeDocument/2006/math">
                    <m:r>
                      <a:rPr lang="en-IN" b="0" i="1" smtClean="0">
                        <a:latin typeface="Cambria Math" panose="02040503050406030204" pitchFamily="18" charset="0"/>
                      </a:rPr>
                      <m:t>∑</m:t>
                    </m:r>
                    <m:r>
                      <a:rPr lang="en-IN" b="0" i="1" baseline="-25000" dirty="0" smtClean="0">
                        <a:latin typeface="Cambria Math" panose="02040503050406030204" pitchFamily="18" charset="0"/>
                      </a:rPr>
                      <m:t>ℕ</m:t>
                    </m:r>
                  </m:oMath>
                </a14:m>
                <a:r>
                  <a:rPr lang="en-IN" dirty="0"/>
                  <a:t> : {0, 1, +, =}</a:t>
                </a:r>
              </a:p>
              <a:p>
                <a:endParaRPr lang="en-IN" dirty="0"/>
              </a:p>
              <a:p>
                <a:r>
                  <a:rPr lang="en-IN" dirty="0"/>
                  <a:t>Write </a:t>
                </a:r>
                <a14:m>
                  <m:oMath xmlns:m="http://schemas.openxmlformats.org/officeDocument/2006/math">
                    <m:r>
                      <a:rPr lang="en-IN" b="0" i="1" smtClean="0">
                        <a:solidFill>
                          <a:schemeClr val="accent1"/>
                        </a:solidFill>
                        <a:latin typeface="Cambria Math" panose="02040503050406030204" pitchFamily="18" charset="0"/>
                      </a:rPr>
                      <m:t>3</m:t>
                    </m:r>
                    <m:r>
                      <a:rPr lang="en-IN" b="0" i="1" smtClean="0">
                        <a:solidFill>
                          <a:schemeClr val="accent1"/>
                        </a:solidFill>
                        <a:latin typeface="Cambria Math" panose="02040503050406030204" pitchFamily="18" charset="0"/>
                      </a:rPr>
                      <m:t>𝑥</m:t>
                    </m:r>
                    <m:r>
                      <a:rPr lang="en-IN" b="0" i="1" smtClean="0">
                        <a:solidFill>
                          <a:schemeClr val="accent1"/>
                        </a:solidFill>
                        <a:latin typeface="Cambria Math" panose="02040503050406030204" pitchFamily="18" charset="0"/>
                      </a:rPr>
                      <m:t>+5≥2</m:t>
                    </m:r>
                    <m:r>
                      <a:rPr lang="en-IN" b="0" i="1" smtClean="0">
                        <a:solidFill>
                          <a:schemeClr val="accent1"/>
                        </a:solidFill>
                        <a:latin typeface="Cambria Math" panose="02040503050406030204" pitchFamily="18" charset="0"/>
                      </a:rPr>
                      <m:t>𝑦</m:t>
                    </m:r>
                  </m:oMath>
                </a14:m>
                <a:r>
                  <a:rPr lang="en-IN" dirty="0">
                    <a:solidFill>
                      <a:schemeClr val="accent1"/>
                    </a:solidFill>
                  </a:rPr>
                  <a:t> </a:t>
                </a:r>
                <a:r>
                  <a:rPr lang="en-IN" dirty="0"/>
                  <a:t>in </a:t>
                </a:r>
                <a:r>
                  <a:rPr lang="en-IN" dirty="0" err="1"/>
                  <a:t>Presburger</a:t>
                </a:r>
                <a:r>
                  <a:rPr lang="en-IN" dirty="0"/>
                  <a:t> arithmetic</a:t>
                </a:r>
              </a:p>
              <a:p>
                <a:endParaRPr lang="en-IN" dirty="0"/>
              </a:p>
              <a:p>
                <a:pPr marL="0"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𝑧</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+1+1+1+1+1=</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𝑧</m:t>
                          </m:r>
                        </m:e>
                      </m:d>
                      <m:r>
                        <a:rPr lang="en-IN" b="0" i="1" smtClean="0">
                          <a:latin typeface="Cambria Math" panose="02040503050406030204" pitchFamily="18" charset="0"/>
                        </a:rPr>
                        <m:t> </m:t>
                      </m:r>
                    </m:oMath>
                  </m:oMathPara>
                </a14:m>
                <a:endParaRPr lang="en-IN" dirty="0"/>
              </a:p>
              <a:p>
                <a:pPr marL="0" indent="0">
                  <a:buNone/>
                </a:pPr>
                <a:endParaRPr lang="en-IN" dirty="0"/>
              </a:p>
              <a:p>
                <a:endParaRPr lang="en-IN" dirty="0"/>
              </a:p>
              <a:p>
                <a:endParaRPr lang="en-IN" dirty="0"/>
              </a:p>
            </p:txBody>
          </p:sp>
        </mc:Choice>
        <mc:Fallback xmlns="">
          <p:sp>
            <p:nvSpPr>
              <p:cNvPr id="3" name="Content Placeholder 2">
                <a:extLst>
                  <a:ext uri="{FF2B5EF4-FFF2-40B4-BE49-F238E27FC236}">
                    <a16:creationId xmlns:a16="http://schemas.microsoft.com/office/drawing/2014/main" id="{12176E18-F5F4-B87F-EAB8-218965DF8415}"/>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1705461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A2A22-F0BF-FDD1-A70F-1EEF7074C5A4}"/>
              </a:ext>
            </a:extLst>
          </p:cNvPr>
          <p:cNvSpPr>
            <a:spLocks noGrp="1"/>
          </p:cNvSpPr>
          <p:nvPr>
            <p:ph type="title"/>
          </p:nvPr>
        </p:nvSpPr>
        <p:spPr/>
        <p:txBody>
          <a:bodyPr/>
          <a:lstStyle/>
          <a:p>
            <a:r>
              <a:rPr lang="en-IN" dirty="0" err="1"/>
              <a:t>Presburger</a:t>
            </a:r>
            <a:r>
              <a:rPr lang="en-IN" dirty="0"/>
              <a:t> arithmetic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176E18-F5F4-B87F-EAB8-218965DF8415}"/>
                  </a:ext>
                </a:extLst>
              </p:cNvPr>
              <p:cNvSpPr>
                <a:spLocks noGrp="1"/>
              </p:cNvSpPr>
              <p:nvPr>
                <p:ph idx="1"/>
              </p:nvPr>
            </p:nvSpPr>
            <p:spPr/>
            <p:txBody>
              <a:bodyPr/>
              <a:lstStyle/>
              <a:p>
                <a14:m>
                  <m:oMath xmlns:m="http://schemas.openxmlformats.org/officeDocument/2006/math">
                    <m:r>
                      <a:rPr lang="en-IN" b="0" i="1" smtClean="0">
                        <a:latin typeface="Cambria Math" panose="02040503050406030204" pitchFamily="18" charset="0"/>
                      </a:rPr>
                      <m:t>∑</m:t>
                    </m:r>
                    <m:r>
                      <a:rPr lang="en-IN" b="0" i="1" baseline="-25000" dirty="0" smtClean="0">
                        <a:latin typeface="Cambria Math" panose="02040503050406030204" pitchFamily="18" charset="0"/>
                      </a:rPr>
                      <m:t>ℕ</m:t>
                    </m:r>
                  </m:oMath>
                </a14:m>
                <a:r>
                  <a:rPr lang="en-IN" dirty="0"/>
                  <a:t> : {0, 1, +, =}</a:t>
                </a:r>
              </a:p>
              <a:p>
                <a:endParaRPr lang="en-IN" dirty="0"/>
              </a:p>
              <a:p>
                <a:r>
                  <a:rPr lang="en-IN" dirty="0"/>
                  <a:t>Write </a:t>
                </a:r>
                <a14:m>
                  <m:oMath xmlns:m="http://schemas.openxmlformats.org/officeDocument/2006/math">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𝑤</m:t>
                    </m:r>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𝑥</m:t>
                    </m:r>
                    <m:r>
                      <a:rPr lang="en-IN" b="0" i="1" smtClean="0">
                        <a:solidFill>
                          <a:schemeClr val="accent1"/>
                        </a:solidFill>
                        <a:latin typeface="Cambria Math" panose="02040503050406030204" pitchFamily="18" charset="0"/>
                      </a:rPr>
                      <m:t>. ∃</m:t>
                    </m:r>
                    <m:r>
                      <a:rPr lang="en-IN" b="0" i="1" smtClean="0">
                        <a:solidFill>
                          <a:schemeClr val="accent1"/>
                        </a:solidFill>
                        <a:latin typeface="Cambria Math" panose="02040503050406030204" pitchFamily="18" charset="0"/>
                      </a:rPr>
                      <m:t>𝑦</m:t>
                    </m:r>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𝑧</m:t>
                    </m:r>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𝑥</m:t>
                    </m:r>
                    <m:r>
                      <a:rPr lang="en-IN" b="0" i="1" smtClean="0">
                        <a:solidFill>
                          <a:schemeClr val="accent1"/>
                        </a:solidFill>
                        <a:latin typeface="Cambria Math" panose="02040503050406030204" pitchFamily="18" charset="0"/>
                      </a:rPr>
                      <m:t>+2</m:t>
                    </m:r>
                    <m:r>
                      <a:rPr lang="en-IN" b="0" i="1" smtClean="0">
                        <a:solidFill>
                          <a:schemeClr val="accent1"/>
                        </a:solidFill>
                        <a:latin typeface="Cambria Math" panose="02040503050406030204" pitchFamily="18" charset="0"/>
                      </a:rPr>
                      <m:t>𝑦</m:t>
                    </m:r>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𝑧</m:t>
                    </m:r>
                    <m:r>
                      <a:rPr lang="en-IN" b="0" i="1" smtClean="0">
                        <a:solidFill>
                          <a:schemeClr val="accent1"/>
                        </a:solidFill>
                        <a:latin typeface="Cambria Math" panose="02040503050406030204" pitchFamily="18" charset="0"/>
                      </a:rPr>
                      <m:t>−13&gt;−3</m:t>
                    </m:r>
                    <m:r>
                      <a:rPr lang="en-IN" b="0" i="1" smtClean="0">
                        <a:solidFill>
                          <a:schemeClr val="accent1"/>
                        </a:solidFill>
                        <a:latin typeface="Cambria Math" panose="02040503050406030204" pitchFamily="18" charset="0"/>
                      </a:rPr>
                      <m:t>𝑤</m:t>
                    </m:r>
                    <m:r>
                      <a:rPr lang="en-IN" b="0" i="1" smtClean="0">
                        <a:solidFill>
                          <a:schemeClr val="accent1"/>
                        </a:solidFill>
                        <a:latin typeface="Cambria Math" panose="02040503050406030204" pitchFamily="18" charset="0"/>
                      </a:rPr>
                      <m:t>+5</m:t>
                    </m:r>
                  </m:oMath>
                </a14:m>
                <a:r>
                  <a:rPr lang="en-IN" dirty="0">
                    <a:solidFill>
                      <a:schemeClr val="accent1"/>
                    </a:solidFill>
                  </a:rPr>
                  <a:t> </a:t>
                </a:r>
                <a:r>
                  <a:rPr lang="en-IN" dirty="0"/>
                  <a:t>in </a:t>
                </a:r>
                <a:r>
                  <a:rPr lang="en-IN" dirty="0" err="1"/>
                  <a:t>Presburger</a:t>
                </a:r>
                <a:r>
                  <a:rPr lang="en-IN" dirty="0"/>
                  <a:t> arithmetic, where the domain of x, y, w is </a:t>
                </a:r>
                <a14:m>
                  <m:oMath xmlns:m="http://schemas.openxmlformats.org/officeDocument/2006/math">
                    <m:r>
                      <a:rPr lang="en-IN" i="1" smtClean="0">
                        <a:latin typeface="Cambria Math" panose="02040503050406030204" pitchFamily="18" charset="0"/>
                        <a:ea typeface="Cambria Math" panose="02040503050406030204" pitchFamily="18" charset="0"/>
                      </a:rPr>
                      <m:t>ℤ</m:t>
                    </m:r>
                  </m:oMath>
                </a14:m>
                <a:r>
                  <a:rPr lang="en-IN" dirty="0"/>
                  <a:t>, and – is standard subtraction.</a:t>
                </a:r>
              </a:p>
              <a:p>
                <a:endParaRPr lang="en-IN" dirty="0"/>
              </a:p>
              <a:p>
                <a:endParaRPr lang="en-IN" dirty="0"/>
              </a:p>
            </p:txBody>
          </p:sp>
        </mc:Choice>
        <mc:Fallback xmlns="">
          <p:sp>
            <p:nvSpPr>
              <p:cNvPr id="3" name="Content Placeholder 2">
                <a:extLst>
                  <a:ext uri="{FF2B5EF4-FFF2-40B4-BE49-F238E27FC236}">
                    <a16:creationId xmlns:a16="http://schemas.microsoft.com/office/drawing/2014/main" id="{12176E18-F5F4-B87F-EAB8-218965DF8415}"/>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1511369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A2A22-F0BF-FDD1-A70F-1EEF7074C5A4}"/>
              </a:ext>
            </a:extLst>
          </p:cNvPr>
          <p:cNvSpPr>
            <a:spLocks noGrp="1"/>
          </p:cNvSpPr>
          <p:nvPr>
            <p:ph type="title"/>
          </p:nvPr>
        </p:nvSpPr>
        <p:spPr/>
        <p:txBody>
          <a:bodyPr/>
          <a:lstStyle/>
          <a:p>
            <a:r>
              <a:rPr lang="en-IN" dirty="0" err="1"/>
              <a:t>Presburger</a:t>
            </a:r>
            <a:r>
              <a:rPr lang="en-IN" dirty="0"/>
              <a:t> arithmetic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176E18-F5F4-B87F-EAB8-218965DF8415}"/>
                  </a:ext>
                </a:extLst>
              </p:cNvPr>
              <p:cNvSpPr>
                <a:spLocks noGrp="1"/>
              </p:cNvSpPr>
              <p:nvPr>
                <p:ph idx="1"/>
              </p:nvPr>
            </p:nvSpPr>
            <p:spPr/>
            <p:txBody>
              <a:bodyPr>
                <a:normAutofit fontScale="92500" lnSpcReduction="10000"/>
              </a:bodyPr>
              <a:lstStyle/>
              <a:p>
                <a14:m>
                  <m:oMath xmlns:m="http://schemas.openxmlformats.org/officeDocument/2006/math">
                    <m:r>
                      <a:rPr lang="en-IN" b="0" i="1" smtClean="0">
                        <a:latin typeface="Cambria Math" panose="02040503050406030204" pitchFamily="18" charset="0"/>
                      </a:rPr>
                      <m:t>∑</m:t>
                    </m:r>
                    <m:r>
                      <a:rPr lang="en-IN" b="0" i="1" baseline="-25000" dirty="0" smtClean="0">
                        <a:latin typeface="Cambria Math" panose="02040503050406030204" pitchFamily="18" charset="0"/>
                      </a:rPr>
                      <m:t>ℕ</m:t>
                    </m:r>
                  </m:oMath>
                </a14:m>
                <a:r>
                  <a:rPr lang="en-IN" dirty="0"/>
                  <a:t> : {0, 1, +, =}</a:t>
                </a:r>
              </a:p>
              <a:p>
                <a:endParaRPr lang="en-IN" dirty="0"/>
              </a:p>
              <a:p>
                <a:r>
                  <a:rPr lang="en-IN" dirty="0"/>
                  <a:t>Write </a:t>
                </a:r>
                <a14:m>
                  <m:oMath xmlns:m="http://schemas.openxmlformats.org/officeDocument/2006/math">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𝑤</m:t>
                    </m:r>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𝑥</m:t>
                    </m:r>
                    <m:r>
                      <a:rPr lang="en-IN" b="0" i="1" smtClean="0">
                        <a:solidFill>
                          <a:schemeClr val="accent1"/>
                        </a:solidFill>
                        <a:latin typeface="Cambria Math" panose="02040503050406030204" pitchFamily="18" charset="0"/>
                      </a:rPr>
                      <m:t>. ∃</m:t>
                    </m:r>
                    <m:r>
                      <a:rPr lang="en-IN" b="0" i="1" smtClean="0">
                        <a:solidFill>
                          <a:schemeClr val="accent1"/>
                        </a:solidFill>
                        <a:latin typeface="Cambria Math" panose="02040503050406030204" pitchFamily="18" charset="0"/>
                      </a:rPr>
                      <m:t>𝑦</m:t>
                    </m:r>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𝑧</m:t>
                    </m:r>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𝑥</m:t>
                    </m:r>
                    <m:r>
                      <a:rPr lang="en-IN" b="0" i="1" smtClean="0">
                        <a:solidFill>
                          <a:schemeClr val="accent1"/>
                        </a:solidFill>
                        <a:latin typeface="Cambria Math" panose="02040503050406030204" pitchFamily="18" charset="0"/>
                      </a:rPr>
                      <m:t>+2</m:t>
                    </m:r>
                    <m:r>
                      <a:rPr lang="en-IN" b="0" i="1" smtClean="0">
                        <a:solidFill>
                          <a:schemeClr val="accent1"/>
                        </a:solidFill>
                        <a:latin typeface="Cambria Math" panose="02040503050406030204" pitchFamily="18" charset="0"/>
                      </a:rPr>
                      <m:t>𝑦</m:t>
                    </m:r>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𝑧</m:t>
                    </m:r>
                    <m:r>
                      <a:rPr lang="en-IN" b="0" i="1" smtClean="0">
                        <a:solidFill>
                          <a:schemeClr val="accent1"/>
                        </a:solidFill>
                        <a:latin typeface="Cambria Math" panose="02040503050406030204" pitchFamily="18" charset="0"/>
                      </a:rPr>
                      <m:t>−13&gt;−3</m:t>
                    </m:r>
                    <m:r>
                      <a:rPr lang="en-IN" b="0" i="1" smtClean="0">
                        <a:solidFill>
                          <a:schemeClr val="accent1"/>
                        </a:solidFill>
                        <a:latin typeface="Cambria Math" panose="02040503050406030204" pitchFamily="18" charset="0"/>
                      </a:rPr>
                      <m:t>𝑤</m:t>
                    </m:r>
                    <m:r>
                      <a:rPr lang="en-IN" b="0" i="1" smtClean="0">
                        <a:solidFill>
                          <a:schemeClr val="accent1"/>
                        </a:solidFill>
                        <a:latin typeface="Cambria Math" panose="02040503050406030204" pitchFamily="18" charset="0"/>
                      </a:rPr>
                      <m:t>+5</m:t>
                    </m:r>
                  </m:oMath>
                </a14:m>
                <a:r>
                  <a:rPr lang="en-IN" dirty="0">
                    <a:solidFill>
                      <a:schemeClr val="accent1"/>
                    </a:solidFill>
                  </a:rPr>
                  <a:t> </a:t>
                </a:r>
                <a:r>
                  <a:rPr lang="en-IN" dirty="0"/>
                  <a:t>in </a:t>
                </a:r>
                <a:r>
                  <a:rPr lang="en-IN" dirty="0" err="1"/>
                  <a:t>Presburger</a:t>
                </a:r>
                <a:r>
                  <a:rPr lang="en-IN" dirty="0"/>
                  <a:t> arithmetic, where the domain of x, y, w is </a:t>
                </a:r>
                <a14:m>
                  <m:oMath xmlns:m="http://schemas.openxmlformats.org/officeDocument/2006/math">
                    <m:r>
                      <a:rPr lang="en-IN" i="1" smtClean="0">
                        <a:latin typeface="Cambria Math" panose="02040503050406030204" pitchFamily="18" charset="0"/>
                        <a:ea typeface="Cambria Math" panose="02040503050406030204" pitchFamily="18" charset="0"/>
                      </a:rPr>
                      <m:t>ℤ</m:t>
                    </m:r>
                  </m:oMath>
                </a14:m>
                <a:r>
                  <a:rPr lang="en-IN" dirty="0"/>
                  <a:t>, and – is standard subtraction.</a:t>
                </a:r>
              </a:p>
              <a:p>
                <a:endParaRPr lang="en-IN" dirty="0"/>
              </a:p>
              <a:p>
                <a:pPr marL="0" indent="0">
                  <a:buNone/>
                </a:pPr>
                <a14:m>
                  <m:oMathPara xmlns:m="http://schemas.openxmlformats.org/officeDocument/2006/math">
                    <m:oMathParaPr>
                      <m:jc m:val="left"/>
                    </m:oMathParaPr>
                    <m:oMath xmlns:m="http://schemas.openxmlformats.org/officeDocument/2006/math">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𝑤</m:t>
                          </m:r>
                        </m:e>
                        <m:sub>
                          <m:r>
                            <a:rPr lang="en-IN" sz="2000" b="0" i="1" smtClean="0">
                              <a:latin typeface="Cambria Math" panose="02040503050406030204" pitchFamily="18" charset="0"/>
                            </a:rPr>
                            <m:t>𝑜</m:t>
                          </m:r>
                        </m:sub>
                      </m:sSub>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𝑤</m:t>
                          </m:r>
                        </m:e>
                        <m:sub>
                          <m:r>
                            <a:rPr lang="en-IN" sz="2000" b="0" i="1" smtClean="0">
                              <a:latin typeface="Cambria Math" panose="02040503050406030204" pitchFamily="18" charset="0"/>
                            </a:rPr>
                            <m:t>1</m:t>
                          </m:r>
                        </m:sub>
                      </m:sSub>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𝑥</m:t>
                          </m:r>
                        </m:e>
                        <m:sub>
                          <m:r>
                            <a:rPr lang="en-IN" sz="2000" b="0" i="1" smtClean="0">
                              <a:latin typeface="Cambria Math" panose="02040503050406030204" pitchFamily="18" charset="0"/>
                            </a:rPr>
                            <m:t>𝑜</m:t>
                          </m:r>
                        </m:sub>
                      </m:sSub>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𝑥</m:t>
                          </m:r>
                        </m:e>
                        <m:sub>
                          <m:r>
                            <a:rPr lang="en-IN" sz="2000" b="0" i="1" smtClean="0">
                              <a:latin typeface="Cambria Math" panose="02040503050406030204" pitchFamily="18" charset="0"/>
                            </a:rPr>
                            <m:t>1</m:t>
                          </m:r>
                        </m:sub>
                      </m:sSub>
                      <m:r>
                        <a:rPr lang="en-IN" sz="2000" b="0" i="1" smtClean="0">
                          <a:latin typeface="Cambria Math" panose="02040503050406030204" pitchFamily="18" charset="0"/>
                        </a:rPr>
                        <m:t>. ∃</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𝑦</m:t>
                          </m:r>
                        </m:e>
                        <m:sub>
                          <m:r>
                            <a:rPr lang="en-IN" sz="2000" b="0" i="1" smtClean="0">
                              <a:latin typeface="Cambria Math" panose="02040503050406030204" pitchFamily="18" charset="0"/>
                            </a:rPr>
                            <m:t>𝑜</m:t>
                          </m:r>
                        </m:sub>
                      </m:sSub>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𝑦</m:t>
                          </m:r>
                        </m:e>
                        <m:sub>
                          <m:r>
                            <a:rPr lang="en-IN" sz="2000" b="0" i="1" smtClean="0">
                              <a:latin typeface="Cambria Math" panose="02040503050406030204" pitchFamily="18" charset="0"/>
                            </a:rPr>
                            <m:t>1</m:t>
                          </m:r>
                        </m:sub>
                      </m:sSub>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𝑧</m:t>
                          </m:r>
                        </m:e>
                        <m:sub>
                          <m:r>
                            <a:rPr lang="en-IN" sz="2000" b="0" i="1" smtClean="0">
                              <a:latin typeface="Cambria Math" panose="02040503050406030204" pitchFamily="18" charset="0"/>
                            </a:rPr>
                            <m:t>𝑜</m:t>
                          </m:r>
                        </m:sub>
                      </m:sSub>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𝑧</m:t>
                          </m:r>
                        </m:e>
                        <m:sub>
                          <m:r>
                            <a:rPr lang="en-IN" sz="2000" b="0" i="1" smtClean="0">
                              <a:latin typeface="Cambria Math" panose="02040503050406030204" pitchFamily="18" charset="0"/>
                            </a:rPr>
                            <m:t>1</m:t>
                          </m:r>
                        </m:sub>
                      </m:sSub>
                      <m:r>
                        <a:rPr lang="en-IN" sz="2000" b="0" i="1" smtClean="0">
                          <a:latin typeface="Cambria Math" panose="02040503050406030204" pitchFamily="18" charset="0"/>
                        </a:rPr>
                        <m:t>. </m:t>
                      </m:r>
                      <m:d>
                        <m:dPr>
                          <m:ctrlPr>
                            <a:rPr lang="en-IN" sz="2000" b="0" i="1" smtClean="0">
                              <a:latin typeface="Cambria Math" panose="02040503050406030204" pitchFamily="18" charset="0"/>
                            </a:rPr>
                          </m:ctrlPr>
                        </m:dPr>
                        <m:e>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𝑥</m:t>
                              </m:r>
                            </m:e>
                            <m:sub>
                              <m:r>
                                <a:rPr lang="en-IN" sz="2000" b="0" i="1" smtClean="0">
                                  <a:latin typeface="Cambria Math" panose="02040503050406030204" pitchFamily="18" charset="0"/>
                                </a:rPr>
                                <m:t>𝑜</m:t>
                              </m:r>
                            </m:sub>
                          </m:sSub>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𝑥</m:t>
                              </m:r>
                            </m:e>
                            <m:sub>
                              <m:r>
                                <a:rPr lang="en-IN" sz="2000" b="0" i="1" smtClean="0">
                                  <a:latin typeface="Cambria Math" panose="02040503050406030204" pitchFamily="18" charset="0"/>
                                </a:rPr>
                                <m:t>1</m:t>
                              </m:r>
                            </m:sub>
                          </m:sSub>
                        </m:e>
                      </m:d>
                      <m:r>
                        <a:rPr lang="en-IN" sz="2000" b="0" i="1" smtClean="0">
                          <a:latin typeface="Cambria Math" panose="02040503050406030204" pitchFamily="18" charset="0"/>
                        </a:rPr>
                        <m:t>+2</m:t>
                      </m:r>
                      <m:d>
                        <m:dPr>
                          <m:ctrlPr>
                            <a:rPr lang="en-IN" sz="2000" b="0" i="1" smtClean="0">
                              <a:latin typeface="Cambria Math" panose="02040503050406030204" pitchFamily="18" charset="0"/>
                            </a:rPr>
                          </m:ctrlPr>
                        </m:dPr>
                        <m:e>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𝑦</m:t>
                              </m:r>
                            </m:e>
                            <m:sub>
                              <m:r>
                                <a:rPr lang="en-IN" sz="2000" b="0" i="1" smtClean="0">
                                  <a:latin typeface="Cambria Math" panose="02040503050406030204" pitchFamily="18" charset="0"/>
                                </a:rPr>
                                <m:t>𝑜</m:t>
                              </m:r>
                            </m:sub>
                          </m:sSub>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𝑦</m:t>
                              </m:r>
                            </m:e>
                            <m:sub>
                              <m:r>
                                <a:rPr lang="en-IN" sz="2000" b="0" i="1" smtClean="0">
                                  <a:latin typeface="Cambria Math" panose="02040503050406030204" pitchFamily="18" charset="0"/>
                                </a:rPr>
                                <m:t>1</m:t>
                              </m:r>
                            </m:sub>
                          </m:sSub>
                        </m:e>
                      </m:d>
                      <m:r>
                        <a:rPr lang="en-IN" sz="2000" b="0" i="1" smtClean="0">
                          <a:latin typeface="Cambria Math" panose="02040503050406030204" pitchFamily="18" charset="0"/>
                        </a:rPr>
                        <m:t>−</m:t>
                      </m:r>
                      <m:d>
                        <m:dPr>
                          <m:ctrlPr>
                            <a:rPr lang="en-IN" sz="2000" b="0" i="1" smtClean="0">
                              <a:latin typeface="Cambria Math" panose="02040503050406030204" pitchFamily="18" charset="0"/>
                            </a:rPr>
                          </m:ctrlPr>
                        </m:dPr>
                        <m:e>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𝑧</m:t>
                              </m:r>
                            </m:e>
                            <m:sub>
                              <m:r>
                                <a:rPr lang="en-IN" sz="2000" b="0" i="1" smtClean="0">
                                  <a:latin typeface="Cambria Math" panose="02040503050406030204" pitchFamily="18" charset="0"/>
                                </a:rPr>
                                <m:t>𝑜</m:t>
                              </m:r>
                            </m:sub>
                          </m:sSub>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𝑧</m:t>
                              </m:r>
                            </m:e>
                            <m:sub>
                              <m:r>
                                <a:rPr lang="en-IN" sz="2000" b="0" i="1" smtClean="0">
                                  <a:latin typeface="Cambria Math" panose="02040503050406030204" pitchFamily="18" charset="0"/>
                                </a:rPr>
                                <m:t>1</m:t>
                              </m:r>
                            </m:sub>
                          </m:sSub>
                        </m:e>
                      </m:d>
                      <m:r>
                        <a:rPr lang="en-IN" sz="2000" b="0" i="1" smtClean="0">
                          <a:latin typeface="Cambria Math" panose="02040503050406030204" pitchFamily="18" charset="0"/>
                        </a:rPr>
                        <m:t>−13&gt;  −3</m:t>
                      </m:r>
                      <m:d>
                        <m:dPr>
                          <m:ctrlPr>
                            <a:rPr lang="en-IN" sz="2000" b="0" i="1" smtClean="0">
                              <a:latin typeface="Cambria Math" panose="02040503050406030204" pitchFamily="18" charset="0"/>
                            </a:rPr>
                          </m:ctrlPr>
                        </m:dPr>
                        <m:e>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𝑤</m:t>
                              </m:r>
                            </m:e>
                            <m:sub>
                              <m:r>
                                <a:rPr lang="en-IN" sz="2000" b="0" i="1" smtClean="0">
                                  <a:latin typeface="Cambria Math" panose="02040503050406030204" pitchFamily="18" charset="0"/>
                                </a:rPr>
                                <m:t>𝑜</m:t>
                              </m:r>
                            </m:sub>
                          </m:sSub>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𝑤</m:t>
                              </m:r>
                            </m:e>
                            <m:sub>
                              <m:r>
                                <a:rPr lang="en-IN" sz="2000" b="0" i="1" smtClean="0">
                                  <a:latin typeface="Cambria Math" panose="02040503050406030204" pitchFamily="18" charset="0"/>
                                </a:rPr>
                                <m:t>1</m:t>
                              </m:r>
                            </m:sub>
                          </m:sSub>
                        </m:e>
                      </m:d>
                      <m:r>
                        <a:rPr lang="en-IN" sz="2000" b="0" i="1" smtClean="0">
                          <a:latin typeface="Cambria Math" panose="02040503050406030204" pitchFamily="18" charset="0"/>
                        </a:rPr>
                        <m:t>+5</m:t>
                      </m:r>
                    </m:oMath>
                  </m:oMathPara>
                </a14:m>
                <a:endParaRPr lang="en-IN" sz="2000" b="0" dirty="0"/>
              </a:p>
              <a:p>
                <a:pPr marL="0" indent="0">
                  <a:buNone/>
                </a:pPr>
                <a:endParaRPr lang="en-IN" sz="2000" b="0" dirty="0"/>
              </a:p>
              <a:p>
                <a:pPr marL="0" indent="0">
                  <a:buNone/>
                </a:pPr>
                <a14:m>
                  <m:oMathPara xmlns:m="http://schemas.openxmlformats.org/officeDocument/2006/math">
                    <m:oMathParaPr>
                      <m:jc m:val="left"/>
                    </m:oMathParaPr>
                    <m:oMath xmlns:m="http://schemas.openxmlformats.org/officeDocument/2006/math">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𝑤</m:t>
                          </m:r>
                        </m:e>
                        <m:sub>
                          <m:r>
                            <a:rPr lang="en-IN" sz="2000" i="1">
                              <a:latin typeface="Cambria Math" panose="02040503050406030204" pitchFamily="18" charset="0"/>
                            </a:rPr>
                            <m:t>𝑜</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𝑤</m:t>
                          </m:r>
                        </m:e>
                        <m:sub>
                          <m:r>
                            <a:rPr lang="en-IN" sz="2000" i="1">
                              <a:latin typeface="Cambria Math" panose="02040503050406030204" pitchFamily="18" charset="0"/>
                            </a:rPr>
                            <m:t>1</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𝑥</m:t>
                          </m:r>
                        </m:e>
                        <m:sub>
                          <m:r>
                            <a:rPr lang="en-IN" sz="2000" i="1">
                              <a:latin typeface="Cambria Math" panose="02040503050406030204" pitchFamily="18" charset="0"/>
                            </a:rPr>
                            <m:t>𝑜</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𝑥</m:t>
                          </m:r>
                        </m:e>
                        <m:sub>
                          <m:r>
                            <a:rPr lang="en-IN" sz="2000" i="1">
                              <a:latin typeface="Cambria Math" panose="02040503050406030204" pitchFamily="18" charset="0"/>
                            </a:rPr>
                            <m:t>1</m:t>
                          </m:r>
                        </m:sub>
                      </m:sSub>
                      <m:r>
                        <a:rPr lang="en-IN" sz="2000" i="1">
                          <a:latin typeface="Cambria Math" panose="02040503050406030204" pitchFamily="18" charset="0"/>
                        </a:rPr>
                        <m:t>. ∃</m:t>
                      </m:r>
                      <m:sSub>
                        <m:sSubPr>
                          <m:ctrlPr>
                            <a:rPr lang="en-IN" sz="2000" i="1">
                              <a:latin typeface="Cambria Math" panose="02040503050406030204" pitchFamily="18" charset="0"/>
                            </a:rPr>
                          </m:ctrlPr>
                        </m:sSubPr>
                        <m:e>
                          <m:r>
                            <a:rPr lang="en-IN" sz="2000" i="1">
                              <a:latin typeface="Cambria Math" panose="02040503050406030204" pitchFamily="18" charset="0"/>
                            </a:rPr>
                            <m:t>𝑦</m:t>
                          </m:r>
                        </m:e>
                        <m:sub>
                          <m:r>
                            <a:rPr lang="en-IN" sz="2000" i="1">
                              <a:latin typeface="Cambria Math" panose="02040503050406030204" pitchFamily="18" charset="0"/>
                            </a:rPr>
                            <m:t>𝑜</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𝑦</m:t>
                          </m:r>
                        </m:e>
                        <m:sub>
                          <m:r>
                            <a:rPr lang="en-IN" sz="2000" i="1">
                              <a:latin typeface="Cambria Math" panose="02040503050406030204" pitchFamily="18" charset="0"/>
                            </a:rPr>
                            <m:t>1</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𝑧</m:t>
                          </m:r>
                        </m:e>
                        <m:sub>
                          <m:r>
                            <a:rPr lang="en-IN" sz="2000" i="1">
                              <a:latin typeface="Cambria Math" panose="02040503050406030204" pitchFamily="18" charset="0"/>
                            </a:rPr>
                            <m:t>𝑜</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𝑧</m:t>
                          </m:r>
                        </m:e>
                        <m:sub>
                          <m:r>
                            <a:rPr lang="en-IN" sz="2000" i="1">
                              <a:latin typeface="Cambria Math" panose="02040503050406030204" pitchFamily="18" charset="0"/>
                            </a:rPr>
                            <m:t>1</m:t>
                          </m:r>
                        </m:sub>
                      </m:sSub>
                      <m:r>
                        <a:rPr lang="en-IN" sz="2000" i="1">
                          <a:latin typeface="Cambria Math" panose="02040503050406030204" pitchFamily="18" charset="0"/>
                        </a:rPr>
                        <m:t>. </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𝑥</m:t>
                          </m:r>
                        </m:e>
                        <m:sub>
                          <m:r>
                            <a:rPr lang="en-IN" sz="2000" b="0" i="1" smtClean="0">
                              <a:latin typeface="Cambria Math" panose="02040503050406030204" pitchFamily="18" charset="0"/>
                            </a:rPr>
                            <m:t>𝑜</m:t>
                          </m:r>
                        </m:sub>
                      </m:sSub>
                      <m:r>
                        <a:rPr lang="en-IN" sz="2000" i="1">
                          <a:latin typeface="Cambria Math" panose="02040503050406030204" pitchFamily="18" charset="0"/>
                        </a:rPr>
                        <m:t>+2</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𝑦</m:t>
                          </m:r>
                        </m:e>
                        <m:sub>
                          <m:r>
                            <a:rPr lang="en-IN" sz="2000" b="0" i="1" smtClean="0">
                              <a:latin typeface="Cambria Math" panose="02040503050406030204" pitchFamily="18" charset="0"/>
                            </a:rPr>
                            <m:t>𝑜</m:t>
                          </m:r>
                        </m:sub>
                      </m:sSub>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𝑧</m:t>
                          </m:r>
                        </m:e>
                        <m:sub>
                          <m:r>
                            <a:rPr lang="en-IN" sz="2000" b="0" i="1" smtClean="0">
                              <a:latin typeface="Cambria Math" panose="02040503050406030204" pitchFamily="18" charset="0"/>
                            </a:rPr>
                            <m:t>1</m:t>
                          </m:r>
                        </m:sub>
                      </m:sSub>
                      <m:r>
                        <a:rPr lang="en-IN" sz="2000" b="0" i="1" smtClean="0">
                          <a:latin typeface="Cambria Math" panose="02040503050406030204" pitchFamily="18" charset="0"/>
                        </a:rPr>
                        <m:t>+3</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𝑤</m:t>
                          </m:r>
                        </m:e>
                        <m:sub>
                          <m:r>
                            <a:rPr lang="en-IN" sz="2000" b="0" i="1" smtClean="0">
                              <a:latin typeface="Cambria Math" panose="02040503050406030204" pitchFamily="18" charset="0"/>
                            </a:rPr>
                            <m:t>𝑜</m:t>
                          </m:r>
                        </m:sub>
                      </m:sSub>
                      <m:r>
                        <a:rPr lang="en-IN" sz="2000" b="0" i="1" smtClean="0">
                          <a:latin typeface="Cambria Math" panose="02040503050406030204" pitchFamily="18" charset="0"/>
                        </a:rPr>
                        <m:t>&gt;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𝑥</m:t>
                          </m:r>
                        </m:e>
                        <m:sub>
                          <m:r>
                            <a:rPr lang="en-IN" sz="2000" b="0" i="1" smtClean="0">
                              <a:latin typeface="Cambria Math" panose="02040503050406030204" pitchFamily="18" charset="0"/>
                            </a:rPr>
                            <m:t>1</m:t>
                          </m:r>
                        </m:sub>
                      </m:sSub>
                      <m:r>
                        <a:rPr lang="en-IN" sz="2000" b="0" i="1" smtClean="0">
                          <a:latin typeface="Cambria Math" panose="02040503050406030204" pitchFamily="18" charset="0"/>
                        </a:rPr>
                        <m:t>+2</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𝑦</m:t>
                          </m:r>
                        </m:e>
                        <m:sub>
                          <m:r>
                            <a:rPr lang="en-IN" sz="2000" b="0" i="1" smtClean="0">
                              <a:latin typeface="Cambria Math" panose="02040503050406030204" pitchFamily="18" charset="0"/>
                            </a:rPr>
                            <m:t>1</m:t>
                          </m:r>
                        </m:sub>
                      </m:sSub>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𝑧</m:t>
                          </m:r>
                        </m:e>
                        <m:sub>
                          <m:r>
                            <a:rPr lang="en-IN" sz="2000" b="0" i="1" smtClean="0">
                              <a:latin typeface="Cambria Math" panose="02040503050406030204" pitchFamily="18" charset="0"/>
                            </a:rPr>
                            <m:t>𝑜</m:t>
                          </m:r>
                        </m:sub>
                      </m:sSub>
                      <m:r>
                        <a:rPr lang="en-IN" sz="2000" b="0" i="1" smtClean="0">
                          <a:latin typeface="Cambria Math" panose="02040503050406030204" pitchFamily="18" charset="0"/>
                        </a:rPr>
                        <m:t>+13+</m:t>
                      </m:r>
                      <m:r>
                        <a:rPr lang="en-IN" sz="2000" i="1">
                          <a:latin typeface="Cambria Math" panose="02040503050406030204" pitchFamily="18" charset="0"/>
                        </a:rPr>
                        <m:t>3</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𝑤</m:t>
                          </m:r>
                        </m:e>
                        <m:sub>
                          <m:r>
                            <a:rPr lang="en-IN" sz="2000" b="0" i="1" smtClean="0">
                              <a:latin typeface="Cambria Math" panose="02040503050406030204" pitchFamily="18" charset="0"/>
                            </a:rPr>
                            <m:t>1</m:t>
                          </m:r>
                        </m:sub>
                      </m:sSub>
                      <m:r>
                        <a:rPr lang="en-IN" sz="2000" i="1">
                          <a:latin typeface="Cambria Math" panose="02040503050406030204" pitchFamily="18" charset="0"/>
                        </a:rPr>
                        <m:t>+5</m:t>
                      </m:r>
                    </m:oMath>
                  </m:oMathPara>
                </a14:m>
                <a:endParaRPr lang="en-IN" sz="2000" dirty="0"/>
              </a:p>
              <a:p>
                <a:pPr marL="0" indent="0">
                  <a:buNone/>
                </a:pPr>
                <a:endParaRPr lang="en-IN" sz="2000" dirty="0"/>
              </a:p>
              <a:p>
                <a:pPr marL="0" indent="0">
                  <a:buNone/>
                </a:pPr>
                <a14:m>
                  <m:oMathPara xmlns:m="http://schemas.openxmlformats.org/officeDocument/2006/math">
                    <m:oMathParaPr>
                      <m:jc m:val="left"/>
                    </m:oMathParaPr>
                    <m:oMath xmlns:m="http://schemas.openxmlformats.org/officeDocument/2006/math">
                      <m:r>
                        <a:rPr lang="en-IN" sz="2000" i="1" smtClean="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𝑤</m:t>
                          </m:r>
                        </m:e>
                        <m:sub>
                          <m:r>
                            <a:rPr lang="en-IN" sz="2000" i="1">
                              <a:latin typeface="Cambria Math" panose="02040503050406030204" pitchFamily="18" charset="0"/>
                            </a:rPr>
                            <m:t>𝑜</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𝑤</m:t>
                          </m:r>
                        </m:e>
                        <m:sub>
                          <m:r>
                            <a:rPr lang="en-IN" sz="2000" i="1">
                              <a:latin typeface="Cambria Math" panose="02040503050406030204" pitchFamily="18" charset="0"/>
                            </a:rPr>
                            <m:t>1</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𝑥</m:t>
                          </m:r>
                        </m:e>
                        <m:sub>
                          <m:r>
                            <a:rPr lang="en-IN" sz="2000" i="1">
                              <a:latin typeface="Cambria Math" panose="02040503050406030204" pitchFamily="18" charset="0"/>
                            </a:rPr>
                            <m:t>𝑜</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𝑥</m:t>
                          </m:r>
                        </m:e>
                        <m:sub>
                          <m:r>
                            <a:rPr lang="en-IN" sz="2000" i="1">
                              <a:latin typeface="Cambria Math" panose="02040503050406030204" pitchFamily="18" charset="0"/>
                            </a:rPr>
                            <m:t>1</m:t>
                          </m:r>
                        </m:sub>
                      </m:sSub>
                      <m:r>
                        <a:rPr lang="en-IN" sz="2000" i="1">
                          <a:latin typeface="Cambria Math" panose="02040503050406030204" pitchFamily="18" charset="0"/>
                        </a:rPr>
                        <m:t>. ∃</m:t>
                      </m:r>
                      <m:sSub>
                        <m:sSubPr>
                          <m:ctrlPr>
                            <a:rPr lang="en-IN" sz="2000" i="1">
                              <a:latin typeface="Cambria Math" panose="02040503050406030204" pitchFamily="18" charset="0"/>
                            </a:rPr>
                          </m:ctrlPr>
                        </m:sSubPr>
                        <m:e>
                          <m:r>
                            <a:rPr lang="en-IN" sz="2000" i="1">
                              <a:latin typeface="Cambria Math" panose="02040503050406030204" pitchFamily="18" charset="0"/>
                            </a:rPr>
                            <m:t>𝑦</m:t>
                          </m:r>
                        </m:e>
                        <m:sub>
                          <m:r>
                            <a:rPr lang="en-IN" sz="2000" i="1">
                              <a:latin typeface="Cambria Math" panose="02040503050406030204" pitchFamily="18" charset="0"/>
                            </a:rPr>
                            <m:t>𝑜</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𝑦</m:t>
                          </m:r>
                        </m:e>
                        <m:sub>
                          <m:r>
                            <a:rPr lang="en-IN" sz="2000" i="1">
                              <a:latin typeface="Cambria Math" panose="02040503050406030204" pitchFamily="18" charset="0"/>
                            </a:rPr>
                            <m:t>1</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𝑧</m:t>
                          </m:r>
                        </m:e>
                        <m:sub>
                          <m:r>
                            <a:rPr lang="en-IN" sz="2000" i="1">
                              <a:latin typeface="Cambria Math" panose="02040503050406030204" pitchFamily="18" charset="0"/>
                            </a:rPr>
                            <m:t>𝑜</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𝑧</m:t>
                          </m:r>
                        </m:e>
                        <m:sub>
                          <m:r>
                            <a:rPr lang="en-IN" sz="2000" i="1">
                              <a:latin typeface="Cambria Math" panose="02040503050406030204" pitchFamily="18" charset="0"/>
                            </a:rPr>
                            <m:t>1</m:t>
                          </m:r>
                        </m:sub>
                      </m:sSub>
                      <m:r>
                        <a:rPr lang="en-IN" sz="2000" i="1">
                          <a:latin typeface="Cambria Math" panose="02040503050406030204" pitchFamily="18" charset="0"/>
                        </a:rPr>
                        <m:t>. </m:t>
                      </m:r>
                      <m:r>
                        <a:rPr lang="en-IN" sz="2000" b="0" i="1" smtClean="0">
                          <a:latin typeface="Cambria Math" panose="02040503050406030204" pitchFamily="18" charset="0"/>
                        </a:rPr>
                        <m:t>∃</m:t>
                      </m:r>
                      <m:r>
                        <a:rPr lang="en-IN" sz="2000" b="0" i="1" smtClean="0">
                          <a:latin typeface="Cambria Math" panose="02040503050406030204" pitchFamily="18" charset="0"/>
                        </a:rPr>
                        <m:t>𝑢</m:t>
                      </m:r>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𝑥</m:t>
                          </m:r>
                        </m:e>
                        <m:sub>
                          <m:r>
                            <a:rPr lang="en-IN" sz="2000" b="0" i="1" smtClean="0">
                              <a:latin typeface="Cambria Math" panose="02040503050406030204" pitchFamily="18" charset="0"/>
                            </a:rPr>
                            <m:t>𝑜</m:t>
                          </m:r>
                        </m:sub>
                      </m:sSub>
                      <m:r>
                        <a:rPr lang="en-IN" sz="2000" i="1">
                          <a:latin typeface="Cambria Math" panose="02040503050406030204" pitchFamily="18" charset="0"/>
                        </a:rPr>
                        <m:t>+2</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𝑦</m:t>
                          </m:r>
                        </m:e>
                        <m:sub>
                          <m:r>
                            <a:rPr lang="en-IN" sz="2000" b="0" i="1" smtClean="0">
                              <a:latin typeface="Cambria Math" panose="02040503050406030204" pitchFamily="18" charset="0"/>
                            </a:rPr>
                            <m:t>𝑜</m:t>
                          </m:r>
                        </m:sub>
                      </m:sSub>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𝑧</m:t>
                          </m:r>
                        </m:e>
                        <m:sub>
                          <m:r>
                            <a:rPr lang="en-IN" sz="2000" b="0" i="1" smtClean="0">
                              <a:latin typeface="Cambria Math" panose="02040503050406030204" pitchFamily="18" charset="0"/>
                            </a:rPr>
                            <m:t>1</m:t>
                          </m:r>
                        </m:sub>
                      </m:sSub>
                      <m:r>
                        <a:rPr lang="en-IN" sz="2000" b="0" i="1" smtClean="0">
                          <a:latin typeface="Cambria Math" panose="02040503050406030204" pitchFamily="18" charset="0"/>
                        </a:rPr>
                        <m:t>+3</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𝑤</m:t>
                          </m:r>
                        </m:e>
                        <m:sub>
                          <m:r>
                            <a:rPr lang="en-IN" sz="2000" b="0" i="1" smtClean="0">
                              <a:latin typeface="Cambria Math" panose="02040503050406030204" pitchFamily="18" charset="0"/>
                            </a:rPr>
                            <m:t>𝑜</m:t>
                          </m:r>
                        </m:sub>
                      </m:sSub>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𝑥</m:t>
                          </m:r>
                        </m:e>
                        <m:sub>
                          <m:r>
                            <a:rPr lang="en-IN" sz="2000" b="0" i="1" smtClean="0">
                              <a:latin typeface="Cambria Math" panose="02040503050406030204" pitchFamily="18" charset="0"/>
                            </a:rPr>
                            <m:t>1</m:t>
                          </m:r>
                        </m:sub>
                      </m:sSub>
                      <m:r>
                        <a:rPr lang="en-IN" sz="2000" b="0" i="1" smtClean="0">
                          <a:latin typeface="Cambria Math" panose="02040503050406030204" pitchFamily="18" charset="0"/>
                        </a:rPr>
                        <m:t>+2</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𝑦</m:t>
                          </m:r>
                        </m:e>
                        <m:sub>
                          <m:r>
                            <a:rPr lang="en-IN" sz="2000" b="0" i="1" smtClean="0">
                              <a:latin typeface="Cambria Math" panose="02040503050406030204" pitchFamily="18" charset="0"/>
                            </a:rPr>
                            <m:t>1</m:t>
                          </m:r>
                        </m:sub>
                      </m:sSub>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𝑧</m:t>
                          </m:r>
                        </m:e>
                        <m:sub>
                          <m:r>
                            <a:rPr lang="en-IN" sz="2000" b="0" i="1" smtClean="0">
                              <a:latin typeface="Cambria Math" panose="02040503050406030204" pitchFamily="18" charset="0"/>
                            </a:rPr>
                            <m:t>𝑜</m:t>
                          </m:r>
                        </m:sub>
                      </m:sSub>
                      <m:r>
                        <a:rPr lang="en-IN" sz="2000" b="0" i="1" smtClean="0">
                          <a:latin typeface="Cambria Math" panose="02040503050406030204" pitchFamily="18" charset="0"/>
                        </a:rPr>
                        <m:t>+13+</m:t>
                      </m:r>
                      <m:r>
                        <a:rPr lang="en-IN" sz="2000" i="1">
                          <a:latin typeface="Cambria Math" panose="02040503050406030204" pitchFamily="18" charset="0"/>
                        </a:rPr>
                        <m:t>3</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𝑤</m:t>
                          </m:r>
                        </m:e>
                        <m:sub>
                          <m:r>
                            <a:rPr lang="en-IN" sz="2000" b="0" i="1" smtClean="0">
                              <a:latin typeface="Cambria Math" panose="02040503050406030204" pitchFamily="18" charset="0"/>
                            </a:rPr>
                            <m:t>1</m:t>
                          </m:r>
                        </m:sub>
                      </m:sSub>
                      <m:r>
                        <a:rPr lang="en-IN" sz="2000" i="1">
                          <a:latin typeface="Cambria Math" panose="02040503050406030204" pitchFamily="18" charset="0"/>
                        </a:rPr>
                        <m:t>+5</m:t>
                      </m:r>
                      <m:r>
                        <a:rPr lang="en-IN" sz="2000" b="0" i="1" smtClean="0">
                          <a:latin typeface="Cambria Math" panose="02040503050406030204" pitchFamily="18" charset="0"/>
                        </a:rPr>
                        <m:t>+</m:t>
                      </m:r>
                      <m:r>
                        <a:rPr lang="en-IN" sz="2000" b="0" i="1" smtClean="0">
                          <a:latin typeface="Cambria Math" panose="02040503050406030204" pitchFamily="18" charset="0"/>
                        </a:rPr>
                        <m:t>𝑢</m:t>
                      </m:r>
                    </m:oMath>
                  </m:oMathPara>
                </a14:m>
                <a:endParaRPr lang="en-IN" sz="2000" b="0" dirty="0"/>
              </a:p>
              <a:p>
                <a:pPr marL="0" indent="0">
                  <a:buNone/>
                </a:pPr>
                <a:endParaRPr lang="en-IN" sz="2000" dirty="0"/>
              </a:p>
              <a:p>
                <a:pPr marL="0" indent="0">
                  <a:buNone/>
                </a:pPr>
                <a:r>
                  <a:rPr lang="en-IN" sz="2000" dirty="0"/>
                  <a:t>Expand all coefficients.</a:t>
                </a:r>
              </a:p>
              <a:p>
                <a:pPr marL="0" indent="0">
                  <a:buNone/>
                </a:pPr>
                <a:endParaRPr lang="en-IN" sz="2000" dirty="0"/>
              </a:p>
              <a:p>
                <a:pPr marL="0" indent="0">
                  <a:buNone/>
                </a:pPr>
                <a:endParaRPr lang="en-IN" dirty="0"/>
              </a:p>
              <a:p>
                <a:endParaRPr lang="en-IN" dirty="0"/>
              </a:p>
              <a:p>
                <a:endParaRPr lang="en-IN" dirty="0"/>
              </a:p>
            </p:txBody>
          </p:sp>
        </mc:Choice>
        <mc:Fallback xmlns="">
          <p:sp>
            <p:nvSpPr>
              <p:cNvPr id="3" name="Content Placeholder 2">
                <a:extLst>
                  <a:ext uri="{FF2B5EF4-FFF2-40B4-BE49-F238E27FC236}">
                    <a16:creationId xmlns:a16="http://schemas.microsoft.com/office/drawing/2014/main" id="{12176E18-F5F4-B87F-EAB8-218965DF8415}"/>
                  </a:ext>
                </a:extLst>
              </p:cNvPr>
              <p:cNvSpPr>
                <a:spLocks noGrp="1" noRot="1" noChangeAspect="1" noMove="1" noResize="1" noEditPoints="1" noAdjustHandles="1" noChangeArrowheads="1" noChangeShapeType="1" noTextEdit="1"/>
              </p:cNvSpPr>
              <p:nvPr>
                <p:ph idx="1"/>
              </p:nvPr>
            </p:nvSpPr>
            <p:spPr>
              <a:blipFill>
                <a:blip r:embed="rId2"/>
                <a:stretch>
                  <a:fillRect l="-928" t="-2801" b="-840"/>
                </a:stretch>
              </a:blipFill>
            </p:spPr>
            <p:txBody>
              <a:bodyPr/>
              <a:lstStyle/>
              <a:p>
                <a:r>
                  <a:rPr lang="en-IN">
                    <a:noFill/>
                  </a:rPr>
                  <a:t> </a:t>
                </a:r>
              </a:p>
            </p:txBody>
          </p:sp>
        </mc:Fallback>
      </mc:AlternateContent>
    </p:spTree>
    <p:extLst>
      <p:ext uri="{BB962C8B-B14F-4D97-AF65-F5344CB8AC3E}">
        <p14:creationId xmlns:p14="http://schemas.microsoft.com/office/powerpoint/2010/main" val="2188009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43881-528B-7C59-1A6A-5B23A8247E62}"/>
              </a:ext>
            </a:extLst>
          </p:cNvPr>
          <p:cNvSpPr>
            <a:spLocks noGrp="1"/>
          </p:cNvSpPr>
          <p:nvPr>
            <p:ph type="title"/>
          </p:nvPr>
        </p:nvSpPr>
        <p:spPr/>
        <p:txBody>
          <a:bodyPr/>
          <a:lstStyle/>
          <a:p>
            <a:r>
              <a:rPr lang="en-IN" dirty="0" err="1"/>
              <a:t>Presburger</a:t>
            </a:r>
            <a:r>
              <a:rPr lang="en-IN" dirty="0"/>
              <a:t> arithmetic</a:t>
            </a:r>
          </a:p>
        </p:txBody>
      </p:sp>
      <p:sp>
        <p:nvSpPr>
          <p:cNvPr id="3" name="Content Placeholder 2">
            <a:extLst>
              <a:ext uri="{FF2B5EF4-FFF2-40B4-BE49-F238E27FC236}">
                <a16:creationId xmlns:a16="http://schemas.microsoft.com/office/drawing/2014/main" id="{8194EBEB-4BC6-60AC-4245-B4F0514C095A}"/>
              </a:ext>
            </a:extLst>
          </p:cNvPr>
          <p:cNvSpPr>
            <a:spLocks noGrp="1"/>
          </p:cNvSpPr>
          <p:nvPr>
            <p:ph idx="1"/>
          </p:nvPr>
        </p:nvSpPr>
        <p:spPr/>
        <p:txBody>
          <a:bodyPr/>
          <a:lstStyle/>
          <a:p>
            <a:r>
              <a:rPr lang="en-IN" dirty="0"/>
              <a:t>How do we solve the formulae that belongs to </a:t>
            </a:r>
            <a:r>
              <a:rPr lang="en-IN" dirty="0" err="1"/>
              <a:t>Presburger</a:t>
            </a:r>
            <a:r>
              <a:rPr lang="en-IN" dirty="0"/>
              <a:t> arithmetic?</a:t>
            </a:r>
          </a:p>
        </p:txBody>
      </p:sp>
    </p:spTree>
    <p:extLst>
      <p:ext uri="{BB962C8B-B14F-4D97-AF65-F5344CB8AC3E}">
        <p14:creationId xmlns:p14="http://schemas.microsoft.com/office/powerpoint/2010/main" val="2675694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43881-528B-7C59-1A6A-5B23A8247E62}"/>
              </a:ext>
            </a:extLst>
          </p:cNvPr>
          <p:cNvSpPr>
            <a:spLocks noGrp="1"/>
          </p:cNvSpPr>
          <p:nvPr>
            <p:ph type="title"/>
          </p:nvPr>
        </p:nvSpPr>
        <p:spPr/>
        <p:txBody>
          <a:bodyPr/>
          <a:lstStyle/>
          <a:p>
            <a:r>
              <a:rPr lang="en-IN" dirty="0" err="1"/>
              <a:t>Presburger</a:t>
            </a:r>
            <a:r>
              <a:rPr lang="en-IN" dirty="0"/>
              <a:t> arithmetic</a:t>
            </a:r>
          </a:p>
        </p:txBody>
      </p:sp>
      <p:sp>
        <p:nvSpPr>
          <p:cNvPr id="3" name="Content Placeholder 2">
            <a:extLst>
              <a:ext uri="{FF2B5EF4-FFF2-40B4-BE49-F238E27FC236}">
                <a16:creationId xmlns:a16="http://schemas.microsoft.com/office/drawing/2014/main" id="{8194EBEB-4BC6-60AC-4245-B4F0514C095A}"/>
              </a:ext>
            </a:extLst>
          </p:cNvPr>
          <p:cNvSpPr>
            <a:spLocks noGrp="1"/>
          </p:cNvSpPr>
          <p:nvPr>
            <p:ph idx="1"/>
          </p:nvPr>
        </p:nvSpPr>
        <p:spPr/>
        <p:txBody>
          <a:bodyPr/>
          <a:lstStyle/>
          <a:p>
            <a:r>
              <a:rPr lang="en-IN" dirty="0"/>
              <a:t>How do we solve the formulae that belong to </a:t>
            </a:r>
            <a:r>
              <a:rPr lang="en-IN" dirty="0" err="1"/>
              <a:t>Presburger</a:t>
            </a:r>
            <a:r>
              <a:rPr lang="en-IN" dirty="0"/>
              <a:t> arithmetic?</a:t>
            </a:r>
          </a:p>
          <a:p>
            <a:pPr lvl="1"/>
            <a:r>
              <a:rPr lang="en-IN" dirty="0"/>
              <a:t>Using omega test</a:t>
            </a:r>
          </a:p>
          <a:p>
            <a:pPr lvl="1"/>
            <a:endParaRPr lang="en-IN" dirty="0"/>
          </a:p>
          <a:p>
            <a:r>
              <a:rPr lang="en-IN" dirty="0" err="1"/>
              <a:t>Presburger</a:t>
            </a:r>
            <a:r>
              <a:rPr lang="en-IN" dirty="0"/>
              <a:t> arithmetic is decidable even for quantified formulae</a:t>
            </a:r>
          </a:p>
        </p:txBody>
      </p:sp>
    </p:spTree>
    <p:extLst>
      <p:ext uri="{BB962C8B-B14F-4D97-AF65-F5344CB8AC3E}">
        <p14:creationId xmlns:p14="http://schemas.microsoft.com/office/powerpoint/2010/main" val="3519248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D1062-15F4-9FAE-FF1A-D670440DF726}"/>
              </a:ext>
            </a:extLst>
          </p:cNvPr>
          <p:cNvSpPr>
            <a:spLocks noGrp="1"/>
          </p:cNvSpPr>
          <p:nvPr>
            <p:ph type="title"/>
          </p:nvPr>
        </p:nvSpPr>
        <p:spPr/>
        <p:txBody>
          <a:bodyPr/>
          <a:lstStyle/>
          <a:p>
            <a:r>
              <a:rPr lang="en-IN" dirty="0"/>
              <a:t>Theory of arrays</a:t>
            </a:r>
          </a:p>
        </p:txBody>
      </p:sp>
      <p:sp>
        <p:nvSpPr>
          <p:cNvPr id="3" name="Text Placeholder 2">
            <a:extLst>
              <a:ext uri="{FF2B5EF4-FFF2-40B4-BE49-F238E27FC236}">
                <a16:creationId xmlns:a16="http://schemas.microsoft.com/office/drawing/2014/main" id="{DF004D31-49C8-1AAC-6BB3-32EFE3848443}"/>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953214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7CB64-95EC-0B49-AF77-72BCB9D72625}"/>
              </a:ext>
            </a:extLst>
          </p:cNvPr>
          <p:cNvSpPr>
            <a:spLocks noGrp="1"/>
          </p:cNvSpPr>
          <p:nvPr>
            <p:ph type="title"/>
          </p:nvPr>
        </p:nvSpPr>
        <p:spPr/>
        <p:txBody>
          <a:bodyPr/>
          <a:lstStyle/>
          <a:p>
            <a:r>
              <a:rPr lang="en-IN" dirty="0"/>
              <a:t>Theory of array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0A5FB7-20E5-EC55-35A6-9B56EF0F857D}"/>
                  </a:ext>
                </a:extLst>
              </p:cNvPr>
              <p:cNvSpPr>
                <a:spLocks noGrp="1"/>
              </p:cNvSpPr>
              <p:nvPr>
                <p:ph idx="1"/>
              </p:nvPr>
            </p:nvSpPr>
            <p:spPr/>
            <p:txBody>
              <a:bodyPr/>
              <a:lstStyle/>
              <a:p>
                <a:r>
                  <a:rPr lang="en-IN" dirty="0"/>
                  <a:t>The theory of array </a:t>
                </a:r>
                <a14:m>
                  <m:oMath xmlns:m="http://schemas.openxmlformats.org/officeDocument/2006/math">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𝐴</m:t>
                        </m:r>
                      </m:sub>
                    </m:sSub>
                    <m:r>
                      <a:rPr lang="en-IN" b="0" i="1" smtClean="0">
                        <a:latin typeface="Cambria Math" panose="02040503050406030204" pitchFamily="18" charset="0"/>
                      </a:rPr>
                      <m:t>)</m:t>
                    </m:r>
                  </m:oMath>
                </a14:m>
                <a:r>
                  <a:rPr lang="en-IN" dirty="0"/>
                  <a:t> allows operations that map an index belonging to the theory of index </a:t>
                </a:r>
                <a14:m>
                  <m:oMath xmlns:m="http://schemas.openxmlformats.org/officeDocument/2006/math">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𝐼</m:t>
                        </m:r>
                      </m:sub>
                    </m:sSub>
                    <m:r>
                      <a:rPr lang="en-IN" b="0" i="1" smtClean="0">
                        <a:latin typeface="Cambria Math" panose="02040503050406030204" pitchFamily="18" charset="0"/>
                      </a:rPr>
                      <m:t>)</m:t>
                    </m:r>
                  </m:oMath>
                </a14:m>
                <a:r>
                  <a:rPr lang="en-IN" dirty="0"/>
                  <a:t> to an element belonging to the theory of element </a:t>
                </a:r>
                <a14:m>
                  <m:oMath xmlns:m="http://schemas.openxmlformats.org/officeDocument/2006/math">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𝐸</m:t>
                        </m:r>
                      </m:sub>
                    </m:sSub>
                    <m:r>
                      <a:rPr lang="en-IN" b="0" i="1" smtClean="0">
                        <a:latin typeface="Cambria Math" panose="02040503050406030204" pitchFamily="18" charset="0"/>
                      </a:rPr>
                      <m:t>)</m:t>
                    </m:r>
                  </m:oMath>
                </a14:m>
                <a:endParaRPr lang="en-IN" dirty="0"/>
              </a:p>
              <a:p>
                <a:pPr lvl="1"/>
                <a:r>
                  <a:rPr lang="en-IN" dirty="0"/>
                  <a:t>For example, in the expression: </a:t>
                </a:r>
                <a14:m>
                  <m:oMath xmlns:m="http://schemas.openxmlformats.org/officeDocument/2006/math">
                    <m:r>
                      <a:rPr lang="en-IN" i="1" dirty="0" smtClean="0">
                        <a:latin typeface="Cambria Math" panose="02040503050406030204" pitchFamily="18" charset="0"/>
                      </a:rPr>
                      <m:t>𝑥</m:t>
                    </m:r>
                    <m:r>
                      <a:rPr lang="en-IN" i="1" dirty="0" smtClean="0">
                        <a:latin typeface="Cambria Math" panose="02040503050406030204" pitchFamily="18" charset="0"/>
                      </a:rPr>
                      <m:t> = </m:t>
                    </m:r>
                    <m:r>
                      <a:rPr lang="en-IN" i="1" dirty="0" smtClean="0">
                        <a:latin typeface="Cambria Math" panose="02040503050406030204" pitchFamily="18" charset="0"/>
                      </a:rPr>
                      <m:t>𝑎</m:t>
                    </m:r>
                    <m:d>
                      <m:dPr>
                        <m:begChr m:val="["/>
                        <m:endChr m:val="]"/>
                        <m:ctrlPr>
                          <a:rPr lang="en-IN" i="1" dirty="0" smtClean="0">
                            <a:latin typeface="Cambria Math" panose="02040503050406030204" pitchFamily="18" charset="0"/>
                          </a:rPr>
                        </m:ctrlPr>
                      </m:dPr>
                      <m:e>
                        <m:r>
                          <a:rPr lang="en-IN" i="1" dirty="0" smtClean="0">
                            <a:latin typeface="Cambria Math" panose="02040503050406030204" pitchFamily="18" charset="0"/>
                          </a:rPr>
                          <m:t>10</m:t>
                        </m:r>
                      </m:e>
                    </m:d>
                    <m:r>
                      <a:rPr lang="en-IN" b="0" i="1" dirty="0" smtClean="0">
                        <a:latin typeface="Cambria Math" panose="02040503050406030204" pitchFamily="18" charset="0"/>
                      </a:rPr>
                      <m:t>,</m:t>
                    </m:r>
                  </m:oMath>
                </a14:m>
                <a:r>
                  <a:rPr lang="en-IN" dirty="0"/>
                  <a:t> </a:t>
                </a:r>
                <a14:m>
                  <m:oMath xmlns:m="http://schemas.openxmlformats.org/officeDocument/2006/math">
                    <m:r>
                      <a:rPr lang="en-IN" i="1" dirty="0" smtClean="0">
                        <a:latin typeface="Cambria Math" panose="02040503050406030204" pitchFamily="18" charset="0"/>
                      </a:rPr>
                      <m:t>𝑎</m:t>
                    </m:r>
                    <m:r>
                      <a:rPr lang="en-IN" i="1" dirty="0" smtClean="0">
                        <a:latin typeface="Cambria Math" panose="02040503050406030204" pitchFamily="18" charset="0"/>
                      </a:rPr>
                      <m:t>[10] </m:t>
                    </m:r>
                  </m:oMath>
                </a14:m>
                <a:r>
                  <a:rPr lang="en-IN" dirty="0"/>
                  <a:t>and</a:t>
                </a:r>
                <a14:m>
                  <m:oMath xmlns:m="http://schemas.openxmlformats.org/officeDocument/2006/math">
                    <m:r>
                      <a:rPr lang="en-IN" i="1" dirty="0" smtClean="0">
                        <a:latin typeface="Cambria Math" panose="02040503050406030204" pitchFamily="18" charset="0"/>
                      </a:rPr>
                      <m:t> </m:t>
                    </m:r>
                    <m:r>
                      <a:rPr lang="en-IN" i="1" dirty="0" smtClean="0">
                        <a:latin typeface="Cambria Math" panose="02040503050406030204" pitchFamily="18" charset="0"/>
                      </a:rPr>
                      <m:t>𝑥</m:t>
                    </m:r>
                    <m:r>
                      <a:rPr lang="en-IN" i="1" dirty="0" smtClean="0">
                        <a:latin typeface="Cambria Math" panose="02040503050406030204" pitchFamily="18" charset="0"/>
                      </a:rPr>
                      <m:t> </m:t>
                    </m:r>
                  </m:oMath>
                </a14:m>
                <a:r>
                  <a:rPr lang="en-IN" dirty="0"/>
                  <a:t>belong to the theory of element, </a:t>
                </a:r>
                <a14:m>
                  <m:oMath xmlns:m="http://schemas.openxmlformats.org/officeDocument/2006/math">
                    <m:r>
                      <a:rPr lang="en-IN" i="1" dirty="0" smtClean="0">
                        <a:latin typeface="Cambria Math" panose="02040503050406030204" pitchFamily="18" charset="0"/>
                      </a:rPr>
                      <m:t>𝑎</m:t>
                    </m:r>
                  </m:oMath>
                </a14:m>
                <a:r>
                  <a:rPr lang="en-IN" dirty="0"/>
                  <a:t> belongs to the theory of array, and </a:t>
                </a:r>
                <a14:m>
                  <m:oMath xmlns:m="http://schemas.openxmlformats.org/officeDocument/2006/math">
                    <m:r>
                      <a:rPr lang="en-IN" i="1" dirty="0" smtClean="0">
                        <a:latin typeface="Cambria Math" panose="02040503050406030204" pitchFamily="18" charset="0"/>
                      </a:rPr>
                      <m:t>10</m:t>
                    </m:r>
                  </m:oMath>
                </a14:m>
                <a:r>
                  <a:rPr lang="en-IN" dirty="0"/>
                  <a:t> belongs to the theory of index</a:t>
                </a:r>
              </a:p>
              <a:p>
                <a:pPr lvl="1"/>
                <a:r>
                  <a:rPr lang="en-IN" dirty="0"/>
                  <a:t>For integer arrays, both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𝐼</m:t>
                        </m:r>
                      </m:sub>
                    </m:sSub>
                  </m:oMath>
                </a14:m>
                <a:r>
                  <a:rPr lang="en-IN" dirty="0"/>
                  <a:t> and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𝐸</m:t>
                        </m:r>
                      </m:sub>
                    </m:sSub>
                  </m:oMath>
                </a14:m>
                <a:r>
                  <a:rPr lang="en-IN" dirty="0"/>
                  <a:t> belong to the theory of integers (</a:t>
                </a:r>
                <a:r>
                  <a:rPr lang="en-IN" dirty="0" err="1"/>
                  <a:t>Presburger</a:t>
                </a:r>
                <a:r>
                  <a:rPr lang="en-IN" dirty="0"/>
                  <a:t> arithmetic)</a:t>
                </a:r>
              </a:p>
            </p:txBody>
          </p:sp>
        </mc:Choice>
        <mc:Fallback xmlns="">
          <p:sp>
            <p:nvSpPr>
              <p:cNvPr id="3" name="Content Placeholder 2">
                <a:extLst>
                  <a:ext uri="{FF2B5EF4-FFF2-40B4-BE49-F238E27FC236}">
                    <a16:creationId xmlns:a16="http://schemas.microsoft.com/office/drawing/2014/main" id="{F00A5FB7-20E5-EC55-35A6-9B56EF0F857D}"/>
                  </a:ext>
                </a:extLst>
              </p:cNvPr>
              <p:cNvSpPr>
                <a:spLocks noGrp="1" noRot="1" noChangeAspect="1" noMove="1" noResize="1" noEditPoints="1" noAdjustHandles="1" noChangeArrowheads="1" noChangeShapeType="1" noTextEdit="1"/>
              </p:cNvSpPr>
              <p:nvPr>
                <p:ph idx="1"/>
              </p:nvPr>
            </p:nvSpPr>
            <p:spPr>
              <a:blipFill>
                <a:blip r:embed="rId2"/>
                <a:stretch>
                  <a:fillRect l="-1043" t="-2241" r="-870"/>
                </a:stretch>
              </a:blipFill>
            </p:spPr>
            <p:txBody>
              <a:bodyPr/>
              <a:lstStyle/>
              <a:p>
                <a:r>
                  <a:rPr lang="en-IN">
                    <a:noFill/>
                  </a:rPr>
                  <a:t> </a:t>
                </a:r>
              </a:p>
            </p:txBody>
          </p:sp>
        </mc:Fallback>
      </mc:AlternateContent>
    </p:spTree>
    <p:extLst>
      <p:ext uri="{BB962C8B-B14F-4D97-AF65-F5344CB8AC3E}">
        <p14:creationId xmlns:p14="http://schemas.microsoft.com/office/powerpoint/2010/main" val="3146505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C251A-A15F-A33D-887B-E2B4CD5A8433}"/>
              </a:ext>
            </a:extLst>
          </p:cNvPr>
          <p:cNvSpPr>
            <a:spLocks noGrp="1"/>
          </p:cNvSpPr>
          <p:nvPr>
            <p:ph type="title"/>
          </p:nvPr>
        </p:nvSpPr>
        <p:spPr/>
        <p:txBody>
          <a:bodyPr/>
          <a:lstStyle/>
          <a:p>
            <a:r>
              <a:rPr lang="en-IN" dirty="0"/>
              <a:t>Basic operations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A836A1-A483-EAA4-3536-CDA7F91CD4E2}"/>
                  </a:ext>
                </a:extLst>
              </p:cNvPr>
              <p:cNvSpPr>
                <a:spLocks noGrp="1"/>
              </p:cNvSpPr>
              <p:nvPr>
                <p:ph idx="1"/>
              </p:nvPr>
            </p:nvSpPr>
            <p:spPr/>
            <p:txBody>
              <a:bodyPr/>
              <a:lstStyle/>
              <a:p>
                <a:r>
                  <a:rPr lang="en-IN" dirty="0"/>
                  <a:t>Let’s say </a:t>
                </a:r>
                <a14:m>
                  <m:oMath xmlns:m="http://schemas.openxmlformats.org/officeDocument/2006/math">
                    <m:r>
                      <a:rPr lang="en-IN" b="0" i="1" smtClean="0">
                        <a:latin typeface="Cambria Math" panose="02040503050406030204" pitchFamily="18" charset="0"/>
                      </a:rPr>
                      <m:t>𝑎</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𝐴</m:t>
                        </m:r>
                      </m:sub>
                    </m:sSub>
                  </m:oMath>
                </a14:m>
                <a:r>
                  <a:rPr lang="en-IN" dirty="0"/>
                  <a:t> is an array. There are two basic operations </a:t>
                </a:r>
              </a:p>
              <a:p>
                <a:pPr lvl="1"/>
                <a:r>
                  <a:rPr lang="en-IN" dirty="0"/>
                  <a:t>Load: reading an element at index </a:t>
                </a:r>
                <a14:m>
                  <m:oMath xmlns:m="http://schemas.openxmlformats.org/officeDocument/2006/math">
                    <m:r>
                      <a:rPr lang="en-IN" b="0" i="1" smtClean="0">
                        <a:latin typeface="Cambria Math" panose="02040503050406030204" pitchFamily="18" charset="0"/>
                      </a:rPr>
                      <m:t>𝑖</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𝐼</m:t>
                        </m:r>
                      </m:sub>
                    </m:sSub>
                  </m:oMath>
                </a14:m>
                <a:r>
                  <a:rPr lang="en-IN" dirty="0"/>
                  <a:t> from </a:t>
                </a:r>
                <a14:m>
                  <m:oMath xmlns:m="http://schemas.openxmlformats.org/officeDocument/2006/math">
                    <m:r>
                      <a:rPr lang="en-IN" b="0" i="1" smtClean="0">
                        <a:latin typeface="Cambria Math" panose="02040503050406030204" pitchFamily="18" charset="0"/>
                      </a:rPr>
                      <m:t>𝑎</m:t>
                    </m:r>
                  </m:oMath>
                </a14:m>
                <a:r>
                  <a:rPr lang="en-IN" dirty="0"/>
                  <a:t>. </a:t>
                </a:r>
                <a14:m>
                  <m:oMath xmlns:m="http://schemas.openxmlformats.org/officeDocument/2006/math">
                    <m:r>
                      <a:rPr lang="en-IN" b="0" i="1" smtClean="0">
                        <a:latin typeface="Cambria Math" panose="02040503050406030204" pitchFamily="18" charset="0"/>
                      </a:rPr>
                      <m:t>𝑎</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𝑖</m:t>
                        </m:r>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𝐸</m:t>
                        </m:r>
                      </m:sub>
                    </m:sSub>
                  </m:oMath>
                </a14:m>
                <a:r>
                  <a:rPr lang="en-IN" dirty="0"/>
                  <a:t> is the value of the element at index </a:t>
                </a:r>
                <a14:m>
                  <m:oMath xmlns:m="http://schemas.openxmlformats.org/officeDocument/2006/math">
                    <m:r>
                      <a:rPr lang="en-IN" b="0" i="1" smtClean="0">
                        <a:latin typeface="Cambria Math" panose="02040503050406030204" pitchFamily="18" charset="0"/>
                      </a:rPr>
                      <m:t>𝑖</m:t>
                    </m:r>
                  </m:oMath>
                </a14:m>
                <a:r>
                  <a:rPr lang="en-IN" dirty="0"/>
                  <a:t>.</a:t>
                </a:r>
              </a:p>
              <a:p>
                <a:pPr lvl="1"/>
                <a:r>
                  <a:rPr lang="en-IN" dirty="0"/>
                  <a:t>Store: writing an element at index </a:t>
                </a:r>
                <a14:m>
                  <m:oMath xmlns:m="http://schemas.openxmlformats.org/officeDocument/2006/math">
                    <m:r>
                      <a:rPr lang="en-IN" b="0" i="1" smtClean="0">
                        <a:latin typeface="Cambria Math" panose="02040503050406030204" pitchFamily="18" charset="0"/>
                      </a:rPr>
                      <m:t>𝑖</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𝑖</m:t>
                        </m:r>
                      </m:sub>
                    </m:sSub>
                  </m:oMath>
                </a14:m>
                <a:r>
                  <a:rPr lang="en-IN" dirty="0"/>
                  <a:t>. </a:t>
                </a:r>
                <a14:m>
                  <m:oMath xmlns:m="http://schemas.openxmlformats.org/officeDocument/2006/math">
                    <m:r>
                      <a:rPr lang="en-IN" b="0" i="1" smtClean="0">
                        <a:latin typeface="Cambria Math" panose="02040503050406030204" pitchFamily="18" charset="0"/>
                      </a:rPr>
                      <m:t>𝑎</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𝑖</m:t>
                        </m:r>
                        <m:r>
                          <a:rPr lang="en-IN" b="0" i="1" smtClean="0">
                            <a:latin typeface="Cambria Math" panose="02040503050406030204" pitchFamily="18" charset="0"/>
                          </a:rPr>
                          <m:t>←</m:t>
                        </m:r>
                        <m:r>
                          <a:rPr lang="en-IN" b="0" i="1" smtClean="0">
                            <a:latin typeface="Cambria Math" panose="02040503050406030204" pitchFamily="18" charset="0"/>
                          </a:rPr>
                          <m:t>𝑒</m:t>
                        </m:r>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𝐴</m:t>
                        </m:r>
                      </m:sub>
                    </m:sSub>
                  </m:oMath>
                </a14:m>
                <a:r>
                  <a:rPr lang="en-IN" dirty="0"/>
                  <a:t> is a new array which is the same as </a:t>
                </a:r>
                <a14:m>
                  <m:oMath xmlns:m="http://schemas.openxmlformats.org/officeDocument/2006/math">
                    <m:r>
                      <a:rPr lang="en-IN" b="0" i="1" smtClean="0">
                        <a:latin typeface="Cambria Math" panose="02040503050406030204" pitchFamily="18" charset="0"/>
                      </a:rPr>
                      <m:t>𝑎</m:t>
                    </m:r>
                  </m:oMath>
                </a14:m>
                <a:r>
                  <a:rPr lang="en-IN" dirty="0"/>
                  <a:t> except the value at index </a:t>
                </a:r>
                <a14:m>
                  <m:oMath xmlns:m="http://schemas.openxmlformats.org/officeDocument/2006/math">
                    <m:r>
                      <a:rPr lang="en-IN" b="0" i="1" smtClean="0">
                        <a:latin typeface="Cambria Math" panose="02040503050406030204" pitchFamily="18" charset="0"/>
                      </a:rPr>
                      <m:t>𝑖</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𝐼</m:t>
                        </m:r>
                      </m:sub>
                    </m:sSub>
                  </m:oMath>
                </a14:m>
                <a:r>
                  <a:rPr lang="en-IN" dirty="0"/>
                  <a:t> is </a:t>
                </a:r>
                <a14:m>
                  <m:oMath xmlns:m="http://schemas.openxmlformats.org/officeDocument/2006/math">
                    <m:r>
                      <a:rPr lang="en-IN" b="0" i="1" smtClean="0">
                        <a:latin typeface="Cambria Math" panose="02040503050406030204" pitchFamily="18" charset="0"/>
                      </a:rPr>
                      <m:t>𝑒</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𝐸</m:t>
                        </m:r>
                      </m:sub>
                    </m:sSub>
                  </m:oMath>
                </a14:m>
                <a:r>
                  <a:rPr lang="en-IN" dirty="0"/>
                  <a:t>.</a:t>
                </a:r>
              </a:p>
            </p:txBody>
          </p:sp>
        </mc:Choice>
        <mc:Fallback xmlns="">
          <p:sp>
            <p:nvSpPr>
              <p:cNvPr id="3" name="Content Placeholder 2">
                <a:extLst>
                  <a:ext uri="{FF2B5EF4-FFF2-40B4-BE49-F238E27FC236}">
                    <a16:creationId xmlns:a16="http://schemas.microsoft.com/office/drawing/2014/main" id="{9AA836A1-A483-EAA4-3536-CDA7F91CD4E2}"/>
                  </a:ext>
                </a:extLst>
              </p:cNvPr>
              <p:cNvSpPr>
                <a:spLocks noGrp="1" noRot="1" noChangeAspect="1" noMove="1" noResize="1" noEditPoints="1" noAdjustHandles="1" noChangeArrowheads="1" noChangeShapeType="1" noTextEdit="1"/>
              </p:cNvSpPr>
              <p:nvPr>
                <p:ph idx="1"/>
              </p:nvPr>
            </p:nvSpPr>
            <p:spPr>
              <a:blipFill>
                <a:blip r:embed="rId2"/>
                <a:stretch>
                  <a:fillRect l="-1043" t="-2241" r="-58"/>
                </a:stretch>
              </a:blipFill>
            </p:spPr>
            <p:txBody>
              <a:bodyPr/>
              <a:lstStyle/>
              <a:p>
                <a:r>
                  <a:rPr lang="en-IN">
                    <a:noFill/>
                  </a:rPr>
                  <a:t> </a:t>
                </a:r>
              </a:p>
            </p:txBody>
          </p:sp>
        </mc:Fallback>
      </mc:AlternateContent>
    </p:spTree>
    <p:extLst>
      <p:ext uri="{BB962C8B-B14F-4D97-AF65-F5344CB8AC3E}">
        <p14:creationId xmlns:p14="http://schemas.microsoft.com/office/powerpoint/2010/main" val="2779392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1A4CB-0443-1DFC-9A83-1443FA85B23E}"/>
              </a:ext>
            </a:extLst>
          </p:cNvPr>
          <p:cNvSpPr>
            <a:spLocks noGrp="1"/>
          </p:cNvSpPr>
          <p:nvPr>
            <p:ph type="title"/>
          </p:nvPr>
        </p:nvSpPr>
        <p:spPr/>
        <p:txBody>
          <a:bodyPr/>
          <a:lstStyle/>
          <a:p>
            <a:r>
              <a:rPr lang="en-IN" dirty="0"/>
              <a:t>Today’s topics</a:t>
            </a:r>
          </a:p>
        </p:txBody>
      </p:sp>
      <p:sp>
        <p:nvSpPr>
          <p:cNvPr id="3" name="Content Placeholder 2">
            <a:extLst>
              <a:ext uri="{FF2B5EF4-FFF2-40B4-BE49-F238E27FC236}">
                <a16:creationId xmlns:a16="http://schemas.microsoft.com/office/drawing/2014/main" id="{397083B8-9FE2-0CA3-4258-C0609FFA6B46}"/>
              </a:ext>
            </a:extLst>
          </p:cNvPr>
          <p:cNvSpPr>
            <a:spLocks noGrp="1"/>
          </p:cNvSpPr>
          <p:nvPr>
            <p:ph idx="1"/>
          </p:nvPr>
        </p:nvSpPr>
        <p:spPr/>
        <p:txBody>
          <a:bodyPr/>
          <a:lstStyle/>
          <a:p>
            <a:r>
              <a:rPr lang="en-IN" dirty="0"/>
              <a:t>Theory of integers</a:t>
            </a:r>
          </a:p>
          <a:p>
            <a:r>
              <a:rPr lang="en-IN" dirty="0"/>
              <a:t>Theory of arrays</a:t>
            </a:r>
          </a:p>
          <a:p>
            <a:r>
              <a:rPr lang="en-IN" dirty="0"/>
              <a:t>Combining decision procedures</a:t>
            </a:r>
          </a:p>
        </p:txBody>
      </p:sp>
    </p:spTree>
    <p:extLst>
      <p:ext uri="{BB962C8B-B14F-4D97-AF65-F5344CB8AC3E}">
        <p14:creationId xmlns:p14="http://schemas.microsoft.com/office/powerpoint/2010/main" val="3161715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6E426-5F4C-3E3A-42F1-6175D883ED29}"/>
              </a:ext>
            </a:extLst>
          </p:cNvPr>
          <p:cNvSpPr>
            <a:spLocks noGrp="1"/>
          </p:cNvSpPr>
          <p:nvPr>
            <p:ph type="title"/>
          </p:nvPr>
        </p:nvSpPr>
        <p:spPr/>
        <p:txBody>
          <a:bodyPr/>
          <a:lstStyle/>
          <a:p>
            <a:r>
              <a:rPr lang="en-IN" dirty="0"/>
              <a:t>Syntax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21C4A7-8BDA-602A-6066-0375EBBA9A9C}"/>
                  </a:ext>
                </a:extLst>
              </p:cNvPr>
              <p:cNvSpPr>
                <a:spLocks noGrp="1"/>
              </p:cNvSpPr>
              <p:nvPr>
                <p:ph idx="1"/>
              </p:nvPr>
            </p:nvSpPr>
            <p:spPr/>
            <p:txBody>
              <a:bodyPr>
                <a:norm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IN" sz="2300" b="0" i="1" smtClean="0">
                          <a:solidFill>
                            <a:schemeClr val="accent1"/>
                          </a:solidFill>
                          <a:latin typeface="Cambria Math" panose="02040503050406030204" pitchFamily="18" charset="0"/>
                        </a:rPr>
                        <m:t>𝑡𝑒𝑟</m:t>
                      </m:r>
                      <m:sSub>
                        <m:sSubPr>
                          <m:ctrlPr>
                            <a:rPr lang="en-IN" sz="2300" b="0" i="1" smtClean="0">
                              <a:solidFill>
                                <a:schemeClr val="accent1"/>
                              </a:solidFill>
                              <a:latin typeface="Cambria Math" panose="02040503050406030204" pitchFamily="18" charset="0"/>
                            </a:rPr>
                          </m:ctrlPr>
                        </m:sSubPr>
                        <m:e>
                          <m:r>
                            <a:rPr lang="en-IN" sz="2300" b="0" i="1" smtClean="0">
                              <a:solidFill>
                                <a:schemeClr val="accent1"/>
                              </a:solidFill>
                              <a:latin typeface="Cambria Math" panose="02040503050406030204" pitchFamily="18" charset="0"/>
                            </a:rPr>
                            <m:t>𝑚</m:t>
                          </m:r>
                        </m:e>
                        <m:sub>
                          <m:r>
                            <a:rPr lang="en-IN" sz="2300" b="0" i="1" smtClean="0">
                              <a:solidFill>
                                <a:schemeClr val="accent1"/>
                              </a:solidFill>
                              <a:latin typeface="Cambria Math" panose="02040503050406030204" pitchFamily="18" charset="0"/>
                            </a:rPr>
                            <m:t>𝐴</m:t>
                          </m:r>
                        </m:sub>
                      </m:sSub>
                      <m:r>
                        <a:rPr lang="en-IN" sz="2300" b="0" i="1" smtClean="0">
                          <a:solidFill>
                            <a:schemeClr val="accent1"/>
                          </a:solidFill>
                          <a:latin typeface="Cambria Math" panose="02040503050406030204" pitchFamily="18" charset="0"/>
                        </a:rPr>
                        <m:t> :</m:t>
                      </m:r>
                      <m:r>
                        <a:rPr lang="en-IN" sz="2300" b="0" i="1" smtClean="0">
                          <a:solidFill>
                            <a:schemeClr val="accent1"/>
                          </a:solidFill>
                          <a:latin typeface="Cambria Math" panose="02040503050406030204" pitchFamily="18" charset="0"/>
                        </a:rPr>
                        <m:t>𝑎𝑟𝑟𝑎𝑦</m:t>
                      </m:r>
                      <m:r>
                        <a:rPr lang="en-IN" sz="2300" b="0" i="1" smtClean="0">
                          <a:solidFill>
                            <a:schemeClr val="accent1"/>
                          </a:solidFill>
                          <a:latin typeface="Cambria Math" panose="02040503050406030204" pitchFamily="18" charset="0"/>
                        </a:rPr>
                        <m:t>–</m:t>
                      </m:r>
                      <m:r>
                        <m:rPr>
                          <m:sty m:val="p"/>
                        </m:rPr>
                        <a:rPr lang="en-IN" sz="2300" b="0" i="0" smtClean="0">
                          <a:solidFill>
                            <a:schemeClr val="accent1"/>
                          </a:solidFill>
                          <a:latin typeface="Cambria Math" panose="02040503050406030204" pitchFamily="18" charset="0"/>
                        </a:rPr>
                        <m:t>identifier</m:t>
                      </m:r>
                      <m:r>
                        <a:rPr lang="en-IN" sz="2300" b="0" i="0" smtClean="0">
                          <a:solidFill>
                            <a:schemeClr val="accent1"/>
                          </a:solidFill>
                          <a:latin typeface="Cambria Math" panose="02040503050406030204" pitchFamily="18" charset="0"/>
                        </a:rPr>
                        <m:t> | </m:t>
                      </m:r>
                      <m:sSub>
                        <m:sSubPr>
                          <m:ctrlPr>
                            <a:rPr lang="en-IN" sz="2300" b="0" i="1" smtClean="0">
                              <a:solidFill>
                                <a:schemeClr val="accent1"/>
                              </a:solidFill>
                              <a:latin typeface="Cambria Math" panose="02040503050406030204" pitchFamily="18" charset="0"/>
                            </a:rPr>
                          </m:ctrlPr>
                        </m:sSubPr>
                        <m:e>
                          <m:r>
                            <m:rPr>
                              <m:sty m:val="p"/>
                            </m:rPr>
                            <a:rPr lang="en-IN" sz="2300" b="0" i="0" smtClean="0">
                              <a:solidFill>
                                <a:schemeClr val="accent1"/>
                              </a:solidFill>
                              <a:latin typeface="Cambria Math" panose="02040503050406030204" pitchFamily="18" charset="0"/>
                            </a:rPr>
                            <m:t>term</m:t>
                          </m:r>
                        </m:e>
                        <m:sub>
                          <m:r>
                            <m:rPr>
                              <m:sty m:val="p"/>
                            </m:rPr>
                            <a:rPr lang="en-IN" sz="2300" b="0" i="0" smtClean="0">
                              <a:solidFill>
                                <a:schemeClr val="accent1"/>
                              </a:solidFill>
                              <a:latin typeface="Cambria Math" panose="02040503050406030204" pitchFamily="18" charset="0"/>
                            </a:rPr>
                            <m:t>A</m:t>
                          </m:r>
                        </m:sub>
                      </m:sSub>
                      <m:r>
                        <a:rPr lang="en-IN" sz="2300" b="0" i="0" smtClean="0">
                          <a:solidFill>
                            <a:schemeClr val="accent1"/>
                          </a:solidFill>
                          <a:latin typeface="Cambria Math" panose="02040503050406030204" pitchFamily="18" charset="0"/>
                        </a:rPr>
                        <m:t>{</m:t>
                      </m:r>
                      <m:sSub>
                        <m:sSubPr>
                          <m:ctrlPr>
                            <a:rPr lang="en-IN" sz="2300" b="0" i="1" smtClean="0">
                              <a:solidFill>
                                <a:schemeClr val="accent1"/>
                              </a:solidFill>
                              <a:latin typeface="Cambria Math" panose="02040503050406030204" pitchFamily="18" charset="0"/>
                            </a:rPr>
                          </m:ctrlPr>
                        </m:sSubPr>
                        <m:e>
                          <m:r>
                            <m:rPr>
                              <m:sty m:val="p"/>
                            </m:rPr>
                            <a:rPr lang="en-IN" sz="2300" b="0" i="0" smtClean="0">
                              <a:solidFill>
                                <a:schemeClr val="accent1"/>
                              </a:solidFill>
                              <a:latin typeface="Cambria Math" panose="02040503050406030204" pitchFamily="18" charset="0"/>
                            </a:rPr>
                            <m:t>term</m:t>
                          </m:r>
                        </m:e>
                        <m:sub>
                          <m:r>
                            <m:rPr>
                              <m:sty m:val="p"/>
                            </m:rPr>
                            <a:rPr lang="en-IN" sz="2300" b="0" i="0" smtClean="0">
                              <a:solidFill>
                                <a:schemeClr val="accent1"/>
                              </a:solidFill>
                              <a:latin typeface="Cambria Math" panose="02040503050406030204" pitchFamily="18" charset="0"/>
                            </a:rPr>
                            <m:t>I</m:t>
                          </m:r>
                        </m:sub>
                      </m:sSub>
                      <m:r>
                        <a:rPr lang="en-IN" sz="2300" b="0" i="1" smtClean="0">
                          <a:solidFill>
                            <a:schemeClr val="accent1"/>
                          </a:solidFill>
                          <a:latin typeface="Cambria Math" panose="02040503050406030204" pitchFamily="18" charset="0"/>
                        </a:rPr>
                        <m:t>←</m:t>
                      </m:r>
                      <m:r>
                        <a:rPr lang="en-IN" sz="2300" b="0" i="1" smtClean="0">
                          <a:solidFill>
                            <a:schemeClr val="accent1"/>
                          </a:solidFill>
                          <a:latin typeface="Cambria Math" panose="02040503050406030204" pitchFamily="18" charset="0"/>
                        </a:rPr>
                        <m:t>𝑡𝑒𝑟</m:t>
                      </m:r>
                      <m:sSub>
                        <m:sSubPr>
                          <m:ctrlPr>
                            <a:rPr lang="en-IN" sz="2300" b="0" i="1" smtClean="0">
                              <a:solidFill>
                                <a:schemeClr val="accent1"/>
                              </a:solidFill>
                              <a:latin typeface="Cambria Math" panose="02040503050406030204" pitchFamily="18" charset="0"/>
                            </a:rPr>
                          </m:ctrlPr>
                        </m:sSubPr>
                        <m:e>
                          <m:r>
                            <a:rPr lang="en-IN" sz="2300" b="0" i="1" smtClean="0">
                              <a:solidFill>
                                <a:schemeClr val="accent1"/>
                              </a:solidFill>
                              <a:latin typeface="Cambria Math" panose="02040503050406030204" pitchFamily="18" charset="0"/>
                            </a:rPr>
                            <m:t>𝑚</m:t>
                          </m:r>
                        </m:e>
                        <m:sub>
                          <m:r>
                            <a:rPr lang="en-IN" sz="2300" b="0" i="1" smtClean="0">
                              <a:solidFill>
                                <a:schemeClr val="accent1"/>
                              </a:solidFill>
                              <a:latin typeface="Cambria Math" panose="02040503050406030204" pitchFamily="18" charset="0"/>
                            </a:rPr>
                            <m:t>𝐸</m:t>
                          </m:r>
                        </m:sub>
                      </m:sSub>
                      <m:r>
                        <a:rPr lang="en-IN" sz="2300" b="0" i="0" smtClean="0">
                          <a:solidFill>
                            <a:schemeClr val="accent1"/>
                          </a:solidFill>
                          <a:latin typeface="Cambria Math" panose="02040503050406030204" pitchFamily="18" charset="0"/>
                        </a:rPr>
                        <m:t>}</m:t>
                      </m:r>
                    </m:oMath>
                  </m:oMathPara>
                </a14:m>
                <a:endParaRPr lang="en-IN" sz="2300" dirty="0">
                  <a:solidFill>
                    <a:schemeClr val="accent1"/>
                  </a:solidFill>
                </a:endParaRPr>
              </a:p>
              <a:p>
                <a:pPr marL="0" indent="0">
                  <a:lnSpc>
                    <a:spcPct val="150000"/>
                  </a:lnSpc>
                  <a:buNone/>
                </a:pPr>
                <a14:m>
                  <m:oMathPara xmlns:m="http://schemas.openxmlformats.org/officeDocument/2006/math">
                    <m:oMathParaPr>
                      <m:jc m:val="left"/>
                    </m:oMathParaPr>
                    <m:oMath xmlns:m="http://schemas.openxmlformats.org/officeDocument/2006/math">
                      <m:r>
                        <a:rPr lang="en-IN" sz="2300" b="0" i="1" smtClean="0">
                          <a:solidFill>
                            <a:schemeClr val="accent1"/>
                          </a:solidFill>
                          <a:latin typeface="Cambria Math" panose="02040503050406030204" pitchFamily="18" charset="0"/>
                        </a:rPr>
                        <m:t>𝑡𝑒𝑟</m:t>
                      </m:r>
                      <m:sSub>
                        <m:sSubPr>
                          <m:ctrlPr>
                            <a:rPr lang="en-IN" sz="2300" b="0" i="1" smtClean="0">
                              <a:solidFill>
                                <a:schemeClr val="accent1"/>
                              </a:solidFill>
                              <a:latin typeface="Cambria Math" panose="02040503050406030204" pitchFamily="18" charset="0"/>
                            </a:rPr>
                          </m:ctrlPr>
                        </m:sSubPr>
                        <m:e>
                          <m:r>
                            <a:rPr lang="en-IN" sz="2300" b="0" i="1" smtClean="0">
                              <a:solidFill>
                                <a:schemeClr val="accent1"/>
                              </a:solidFill>
                              <a:latin typeface="Cambria Math" panose="02040503050406030204" pitchFamily="18" charset="0"/>
                            </a:rPr>
                            <m:t>𝑚</m:t>
                          </m:r>
                        </m:e>
                        <m:sub>
                          <m:r>
                            <a:rPr lang="en-IN" sz="2300" b="0" i="1" smtClean="0">
                              <a:solidFill>
                                <a:schemeClr val="accent1"/>
                              </a:solidFill>
                              <a:latin typeface="Cambria Math" panose="02040503050406030204" pitchFamily="18" charset="0"/>
                            </a:rPr>
                            <m:t>𝐸</m:t>
                          </m:r>
                        </m:sub>
                      </m:sSub>
                      <m:r>
                        <a:rPr lang="en-IN" sz="2300" b="0" i="1" smtClean="0">
                          <a:solidFill>
                            <a:schemeClr val="accent1"/>
                          </a:solidFill>
                          <a:latin typeface="Cambria Math" panose="02040503050406030204" pitchFamily="18" charset="0"/>
                        </a:rPr>
                        <m:t> :</m:t>
                      </m:r>
                      <m:r>
                        <a:rPr lang="en-IN" sz="2300" b="0" i="1" smtClean="0">
                          <a:solidFill>
                            <a:schemeClr val="accent1"/>
                          </a:solidFill>
                          <a:latin typeface="Cambria Math" panose="02040503050406030204" pitchFamily="18" charset="0"/>
                        </a:rPr>
                        <m:t>𝑡𝑒𝑟</m:t>
                      </m:r>
                      <m:sSub>
                        <m:sSubPr>
                          <m:ctrlPr>
                            <a:rPr lang="en-IN" sz="2300" b="0" i="1" smtClean="0">
                              <a:solidFill>
                                <a:schemeClr val="accent1"/>
                              </a:solidFill>
                              <a:latin typeface="Cambria Math" panose="02040503050406030204" pitchFamily="18" charset="0"/>
                            </a:rPr>
                          </m:ctrlPr>
                        </m:sSubPr>
                        <m:e>
                          <m:r>
                            <a:rPr lang="en-IN" sz="2300" b="0" i="1" smtClean="0">
                              <a:solidFill>
                                <a:schemeClr val="accent1"/>
                              </a:solidFill>
                              <a:latin typeface="Cambria Math" panose="02040503050406030204" pitchFamily="18" charset="0"/>
                            </a:rPr>
                            <m:t>𝑚</m:t>
                          </m:r>
                        </m:e>
                        <m:sub>
                          <m:r>
                            <a:rPr lang="en-IN" sz="2300" b="0" i="1" smtClean="0">
                              <a:solidFill>
                                <a:schemeClr val="accent1"/>
                              </a:solidFill>
                              <a:latin typeface="Cambria Math" panose="02040503050406030204" pitchFamily="18" charset="0"/>
                            </a:rPr>
                            <m:t>𝐴</m:t>
                          </m:r>
                        </m:sub>
                      </m:sSub>
                      <m:d>
                        <m:dPr>
                          <m:begChr m:val="["/>
                          <m:endChr m:val="]"/>
                          <m:ctrlPr>
                            <a:rPr lang="en-IN" sz="2300" b="0" i="1" smtClean="0">
                              <a:solidFill>
                                <a:schemeClr val="accent1"/>
                              </a:solidFill>
                              <a:latin typeface="Cambria Math" panose="02040503050406030204" pitchFamily="18" charset="0"/>
                            </a:rPr>
                          </m:ctrlPr>
                        </m:dPr>
                        <m:e>
                          <m:r>
                            <a:rPr lang="en-IN" sz="2300" b="0" i="1" smtClean="0">
                              <a:solidFill>
                                <a:schemeClr val="accent1"/>
                              </a:solidFill>
                              <a:latin typeface="Cambria Math" panose="02040503050406030204" pitchFamily="18" charset="0"/>
                            </a:rPr>
                            <m:t>𝑡𝑒𝑟</m:t>
                          </m:r>
                          <m:sSub>
                            <m:sSubPr>
                              <m:ctrlPr>
                                <a:rPr lang="en-IN" sz="2300" b="0" i="1" smtClean="0">
                                  <a:solidFill>
                                    <a:schemeClr val="accent1"/>
                                  </a:solidFill>
                                  <a:latin typeface="Cambria Math" panose="02040503050406030204" pitchFamily="18" charset="0"/>
                                </a:rPr>
                              </m:ctrlPr>
                            </m:sSubPr>
                            <m:e>
                              <m:r>
                                <a:rPr lang="en-IN" sz="2300" b="0" i="1" smtClean="0">
                                  <a:solidFill>
                                    <a:schemeClr val="accent1"/>
                                  </a:solidFill>
                                  <a:latin typeface="Cambria Math" panose="02040503050406030204" pitchFamily="18" charset="0"/>
                                </a:rPr>
                                <m:t>𝑚</m:t>
                              </m:r>
                            </m:e>
                            <m:sub>
                              <m:r>
                                <a:rPr lang="en-IN" sz="2300" b="0" i="1" smtClean="0">
                                  <a:solidFill>
                                    <a:schemeClr val="accent1"/>
                                  </a:solidFill>
                                  <a:latin typeface="Cambria Math" panose="02040503050406030204" pitchFamily="18" charset="0"/>
                                </a:rPr>
                                <m:t>𝐼</m:t>
                              </m:r>
                            </m:sub>
                          </m:sSub>
                        </m:e>
                      </m:d>
                      <m:r>
                        <a:rPr lang="en-IN" sz="2300" b="0" i="1" smtClean="0">
                          <a:solidFill>
                            <a:schemeClr val="accent1"/>
                          </a:solidFill>
                          <a:latin typeface="Cambria Math" panose="02040503050406030204" pitchFamily="18" charset="0"/>
                        </a:rPr>
                        <m:t> | (</m:t>
                      </m:r>
                      <m:r>
                        <a:rPr lang="en-IN" sz="2300" b="0" i="1" smtClean="0">
                          <a:solidFill>
                            <a:schemeClr val="accent1"/>
                          </a:solidFill>
                          <a:latin typeface="Cambria Math" panose="02040503050406030204" pitchFamily="18" charset="0"/>
                        </a:rPr>
                        <m:t>𝑝𝑟𝑒𝑣𝑖𝑜𝑢𝑠</m:t>
                      </m:r>
                      <m:r>
                        <a:rPr lang="en-IN" sz="2300" b="0" i="1" smtClean="0">
                          <a:solidFill>
                            <a:schemeClr val="accent1"/>
                          </a:solidFill>
                          <a:latin typeface="Cambria Math" panose="02040503050406030204" pitchFamily="18" charset="0"/>
                        </a:rPr>
                        <m:t> </m:t>
                      </m:r>
                      <m:r>
                        <a:rPr lang="en-IN" sz="2300" b="0" i="1" smtClean="0">
                          <a:solidFill>
                            <a:schemeClr val="accent1"/>
                          </a:solidFill>
                          <a:latin typeface="Cambria Math" panose="02040503050406030204" pitchFamily="18" charset="0"/>
                        </a:rPr>
                        <m:t>𝑠𝑦𝑛𝑡𝑎𝑥</m:t>
                      </m:r>
                      <m:r>
                        <a:rPr lang="en-IN" sz="2300" b="0" i="1" smtClean="0">
                          <a:solidFill>
                            <a:schemeClr val="accent1"/>
                          </a:solidFill>
                          <a:latin typeface="Cambria Math" panose="02040503050406030204" pitchFamily="18" charset="0"/>
                        </a:rPr>
                        <m:t> </m:t>
                      </m:r>
                      <m:r>
                        <a:rPr lang="en-IN" sz="2300" b="0" i="1" smtClean="0">
                          <a:solidFill>
                            <a:schemeClr val="accent1"/>
                          </a:solidFill>
                          <a:latin typeface="Cambria Math" panose="02040503050406030204" pitchFamily="18" charset="0"/>
                        </a:rPr>
                        <m:t>𝑜𝑓</m:t>
                      </m:r>
                      <m:r>
                        <a:rPr lang="en-IN" sz="2300" b="0" i="1" smtClean="0">
                          <a:solidFill>
                            <a:schemeClr val="accent1"/>
                          </a:solidFill>
                          <a:latin typeface="Cambria Math" panose="02040503050406030204" pitchFamily="18" charset="0"/>
                        </a:rPr>
                        <m:t> </m:t>
                      </m:r>
                      <m:sSub>
                        <m:sSubPr>
                          <m:ctrlPr>
                            <a:rPr lang="en-IN" sz="2300" b="0" i="1" smtClean="0">
                              <a:solidFill>
                                <a:schemeClr val="accent1"/>
                              </a:solidFill>
                              <a:latin typeface="Cambria Math" panose="02040503050406030204" pitchFamily="18" charset="0"/>
                            </a:rPr>
                          </m:ctrlPr>
                        </m:sSubPr>
                        <m:e>
                          <m:r>
                            <a:rPr lang="en-IN" sz="2300" b="0" i="1" smtClean="0">
                              <a:solidFill>
                                <a:schemeClr val="accent1"/>
                              </a:solidFill>
                              <a:latin typeface="Cambria Math" panose="02040503050406030204" pitchFamily="18" charset="0"/>
                            </a:rPr>
                            <m:t>𝑇</m:t>
                          </m:r>
                        </m:e>
                        <m:sub>
                          <m:r>
                            <a:rPr lang="en-IN" sz="2300" b="0" i="1" smtClean="0">
                              <a:solidFill>
                                <a:schemeClr val="accent1"/>
                              </a:solidFill>
                              <a:latin typeface="Cambria Math" panose="02040503050406030204" pitchFamily="18" charset="0"/>
                            </a:rPr>
                            <m:t>𝐸</m:t>
                          </m:r>
                        </m:sub>
                      </m:sSub>
                      <m:r>
                        <a:rPr lang="en-IN" sz="2300" b="0" i="1" smtClean="0">
                          <a:solidFill>
                            <a:schemeClr val="accent1"/>
                          </a:solidFill>
                          <a:latin typeface="Cambria Math" panose="02040503050406030204" pitchFamily="18" charset="0"/>
                        </a:rPr>
                        <m:t>)</m:t>
                      </m:r>
                    </m:oMath>
                  </m:oMathPara>
                </a14:m>
                <a:endParaRPr lang="en-IN" sz="2300" b="0" dirty="0">
                  <a:solidFill>
                    <a:schemeClr val="accent1"/>
                  </a:solidFill>
                </a:endParaRPr>
              </a:p>
              <a:p>
                <a:pPr marL="0" indent="0">
                  <a:lnSpc>
                    <a:spcPct val="150000"/>
                  </a:lnSpc>
                  <a:buNone/>
                </a:pPr>
                <a14:m>
                  <m:oMathPara xmlns:m="http://schemas.openxmlformats.org/officeDocument/2006/math">
                    <m:oMathParaPr>
                      <m:jc m:val="left"/>
                    </m:oMathParaPr>
                    <m:oMath xmlns:m="http://schemas.openxmlformats.org/officeDocument/2006/math">
                      <m:r>
                        <a:rPr lang="en-IN" sz="2300" b="0" i="1" smtClean="0">
                          <a:solidFill>
                            <a:schemeClr val="accent1"/>
                          </a:solidFill>
                          <a:latin typeface="Cambria Math" panose="02040503050406030204" pitchFamily="18" charset="0"/>
                        </a:rPr>
                        <m:t>𝑡𝑒𝑟</m:t>
                      </m:r>
                      <m:sSub>
                        <m:sSubPr>
                          <m:ctrlPr>
                            <a:rPr lang="en-IN" sz="2300" b="0" i="1" smtClean="0">
                              <a:solidFill>
                                <a:schemeClr val="accent1"/>
                              </a:solidFill>
                              <a:latin typeface="Cambria Math" panose="02040503050406030204" pitchFamily="18" charset="0"/>
                            </a:rPr>
                          </m:ctrlPr>
                        </m:sSubPr>
                        <m:e>
                          <m:r>
                            <a:rPr lang="en-IN" sz="2300" b="0" i="1" smtClean="0">
                              <a:solidFill>
                                <a:schemeClr val="accent1"/>
                              </a:solidFill>
                              <a:latin typeface="Cambria Math" panose="02040503050406030204" pitchFamily="18" charset="0"/>
                            </a:rPr>
                            <m:t>𝑚</m:t>
                          </m:r>
                        </m:e>
                        <m:sub>
                          <m:r>
                            <a:rPr lang="en-IN" sz="2300" b="0" i="1" smtClean="0">
                              <a:solidFill>
                                <a:schemeClr val="accent1"/>
                              </a:solidFill>
                              <a:latin typeface="Cambria Math" panose="02040503050406030204" pitchFamily="18" charset="0"/>
                            </a:rPr>
                            <m:t>𝐼</m:t>
                          </m:r>
                        </m:sub>
                      </m:sSub>
                      <m:r>
                        <a:rPr lang="en-IN" sz="2300" b="0" i="1" smtClean="0">
                          <a:solidFill>
                            <a:schemeClr val="accent1"/>
                          </a:solidFill>
                          <a:latin typeface="Cambria Math" panose="02040503050406030204" pitchFamily="18" charset="0"/>
                        </a:rPr>
                        <m:t> :</m:t>
                      </m:r>
                      <m:r>
                        <a:rPr lang="en-IN" sz="2300" b="0" i="1" smtClean="0">
                          <a:solidFill>
                            <a:schemeClr val="accent1"/>
                          </a:solidFill>
                          <a:latin typeface="Cambria Math" panose="02040503050406030204" pitchFamily="18" charset="0"/>
                        </a:rPr>
                        <m:t>𝑖𝑛𝑑𝑒𝑥</m:t>
                      </m:r>
                      <m:r>
                        <a:rPr lang="en-IN" sz="2300" b="0" i="1" smtClean="0">
                          <a:solidFill>
                            <a:schemeClr val="accent1"/>
                          </a:solidFill>
                          <a:latin typeface="Cambria Math" panose="02040503050406030204" pitchFamily="18" charset="0"/>
                        </a:rPr>
                        <m:t>–</m:t>
                      </m:r>
                      <m:r>
                        <a:rPr lang="en-IN" sz="2300" b="0" i="1" smtClean="0">
                          <a:solidFill>
                            <a:schemeClr val="accent1"/>
                          </a:solidFill>
                          <a:latin typeface="Cambria Math" panose="02040503050406030204" pitchFamily="18" charset="0"/>
                        </a:rPr>
                        <m:t>𝑖𝑑𝑒𝑛𝑡𝑖𝑓𝑖𝑒𝑟</m:t>
                      </m:r>
                      <m:r>
                        <a:rPr lang="en-IN" sz="2300" b="0" i="1" smtClean="0">
                          <a:solidFill>
                            <a:schemeClr val="accent1"/>
                          </a:solidFill>
                          <a:latin typeface="Cambria Math" panose="02040503050406030204" pitchFamily="18" charset="0"/>
                        </a:rPr>
                        <m:t> | (</m:t>
                      </m:r>
                      <m:r>
                        <a:rPr lang="en-IN" sz="2300" b="0" i="1" smtClean="0">
                          <a:solidFill>
                            <a:schemeClr val="accent1"/>
                          </a:solidFill>
                          <a:latin typeface="Cambria Math" panose="02040503050406030204" pitchFamily="18" charset="0"/>
                        </a:rPr>
                        <m:t>𝑝𝑟𝑒𝑣𝑖𝑜𝑢𝑠</m:t>
                      </m:r>
                      <m:r>
                        <a:rPr lang="en-IN" sz="2300" b="0" i="1" smtClean="0">
                          <a:solidFill>
                            <a:schemeClr val="accent1"/>
                          </a:solidFill>
                          <a:latin typeface="Cambria Math" panose="02040503050406030204" pitchFamily="18" charset="0"/>
                        </a:rPr>
                        <m:t> </m:t>
                      </m:r>
                      <m:r>
                        <a:rPr lang="en-IN" sz="2300" b="0" i="1" smtClean="0">
                          <a:solidFill>
                            <a:schemeClr val="accent1"/>
                          </a:solidFill>
                          <a:latin typeface="Cambria Math" panose="02040503050406030204" pitchFamily="18" charset="0"/>
                        </a:rPr>
                        <m:t>𝑠𝑦𝑛𝑎𝑡𝑥</m:t>
                      </m:r>
                      <m:r>
                        <a:rPr lang="en-IN" sz="2300" b="0" i="1" smtClean="0">
                          <a:solidFill>
                            <a:schemeClr val="accent1"/>
                          </a:solidFill>
                          <a:latin typeface="Cambria Math" panose="02040503050406030204" pitchFamily="18" charset="0"/>
                        </a:rPr>
                        <m:t> </m:t>
                      </m:r>
                      <m:r>
                        <a:rPr lang="en-IN" sz="2300" b="0" i="1" smtClean="0">
                          <a:solidFill>
                            <a:schemeClr val="accent1"/>
                          </a:solidFill>
                          <a:latin typeface="Cambria Math" panose="02040503050406030204" pitchFamily="18" charset="0"/>
                        </a:rPr>
                        <m:t>𝑜𝑓</m:t>
                      </m:r>
                      <m:r>
                        <a:rPr lang="en-IN" sz="2300" b="0" i="1" smtClean="0">
                          <a:solidFill>
                            <a:schemeClr val="accent1"/>
                          </a:solidFill>
                          <a:latin typeface="Cambria Math" panose="02040503050406030204" pitchFamily="18" charset="0"/>
                        </a:rPr>
                        <m:t> </m:t>
                      </m:r>
                      <m:sSub>
                        <m:sSubPr>
                          <m:ctrlPr>
                            <a:rPr lang="en-IN" sz="2300" b="0" i="1" smtClean="0">
                              <a:solidFill>
                                <a:schemeClr val="accent1"/>
                              </a:solidFill>
                              <a:latin typeface="Cambria Math" panose="02040503050406030204" pitchFamily="18" charset="0"/>
                            </a:rPr>
                          </m:ctrlPr>
                        </m:sSubPr>
                        <m:e>
                          <m:r>
                            <a:rPr lang="en-IN" sz="2300" b="0" i="1" smtClean="0">
                              <a:solidFill>
                                <a:schemeClr val="accent1"/>
                              </a:solidFill>
                              <a:latin typeface="Cambria Math" panose="02040503050406030204" pitchFamily="18" charset="0"/>
                            </a:rPr>
                            <m:t>𝑇</m:t>
                          </m:r>
                        </m:e>
                        <m:sub>
                          <m:r>
                            <a:rPr lang="en-IN" sz="2300" b="0" i="1" smtClean="0">
                              <a:solidFill>
                                <a:schemeClr val="accent1"/>
                              </a:solidFill>
                              <a:latin typeface="Cambria Math" panose="02040503050406030204" pitchFamily="18" charset="0"/>
                            </a:rPr>
                            <m:t>𝐼</m:t>
                          </m:r>
                        </m:sub>
                      </m:sSub>
                      <m:r>
                        <a:rPr lang="en-IN" sz="2300" b="0" i="1" smtClean="0">
                          <a:solidFill>
                            <a:schemeClr val="accent1"/>
                          </a:solidFill>
                          <a:latin typeface="Cambria Math" panose="02040503050406030204" pitchFamily="18" charset="0"/>
                        </a:rPr>
                        <m:t>)</m:t>
                      </m:r>
                    </m:oMath>
                  </m:oMathPara>
                </a14:m>
                <a:endParaRPr lang="en-IN" sz="2300" b="0" dirty="0">
                  <a:solidFill>
                    <a:schemeClr val="accent1"/>
                  </a:solidFill>
                </a:endParaRPr>
              </a:p>
              <a:p>
                <a:pPr marL="0" indent="0">
                  <a:lnSpc>
                    <a:spcPct val="150000"/>
                  </a:lnSpc>
                  <a:buNone/>
                </a:pPr>
                <a14:m>
                  <m:oMathPara xmlns:m="http://schemas.openxmlformats.org/officeDocument/2006/math">
                    <m:oMathParaPr>
                      <m:jc m:val="left"/>
                    </m:oMathParaPr>
                    <m:oMath xmlns:m="http://schemas.openxmlformats.org/officeDocument/2006/math">
                      <m:r>
                        <a:rPr lang="en-IN" sz="2300" b="0" i="1" smtClean="0">
                          <a:solidFill>
                            <a:schemeClr val="accent1"/>
                          </a:solidFill>
                          <a:latin typeface="Cambria Math" panose="02040503050406030204" pitchFamily="18" charset="0"/>
                        </a:rPr>
                        <m:t>𝑓𝑜𝑟𝑚𝑢𝑙𝑎</m:t>
                      </m:r>
                      <m:r>
                        <a:rPr lang="en-IN" sz="2300" b="0" i="1" smtClean="0">
                          <a:solidFill>
                            <a:schemeClr val="accent1"/>
                          </a:solidFill>
                          <a:latin typeface="Cambria Math" panose="02040503050406030204" pitchFamily="18" charset="0"/>
                        </a:rPr>
                        <m:t> : </m:t>
                      </m:r>
                      <m:r>
                        <a:rPr lang="en-IN" sz="2300" b="0" i="1" smtClean="0">
                          <a:solidFill>
                            <a:schemeClr val="accent1"/>
                          </a:solidFill>
                          <a:latin typeface="Cambria Math" panose="02040503050406030204" pitchFamily="18" charset="0"/>
                        </a:rPr>
                        <m:t>𝑡𝑒𝑟</m:t>
                      </m:r>
                      <m:sSub>
                        <m:sSubPr>
                          <m:ctrlPr>
                            <a:rPr lang="en-IN" sz="2300" b="0" i="1" smtClean="0">
                              <a:solidFill>
                                <a:schemeClr val="accent1"/>
                              </a:solidFill>
                              <a:latin typeface="Cambria Math" panose="02040503050406030204" pitchFamily="18" charset="0"/>
                            </a:rPr>
                          </m:ctrlPr>
                        </m:sSubPr>
                        <m:e>
                          <m:r>
                            <a:rPr lang="en-IN" sz="2300" b="0" i="1" smtClean="0">
                              <a:solidFill>
                                <a:schemeClr val="accent1"/>
                              </a:solidFill>
                              <a:latin typeface="Cambria Math" panose="02040503050406030204" pitchFamily="18" charset="0"/>
                            </a:rPr>
                            <m:t>𝑚</m:t>
                          </m:r>
                        </m:e>
                        <m:sub>
                          <m:r>
                            <a:rPr lang="en-IN" sz="2300" b="0" i="1" smtClean="0">
                              <a:solidFill>
                                <a:schemeClr val="accent1"/>
                              </a:solidFill>
                              <a:latin typeface="Cambria Math" panose="02040503050406030204" pitchFamily="18" charset="0"/>
                            </a:rPr>
                            <m:t>𝐴</m:t>
                          </m:r>
                        </m:sub>
                      </m:sSub>
                      <m:r>
                        <a:rPr lang="en-IN" sz="2300" b="0" i="1" smtClean="0">
                          <a:solidFill>
                            <a:schemeClr val="accent1"/>
                          </a:solidFill>
                          <a:latin typeface="Cambria Math" panose="02040503050406030204" pitchFamily="18" charset="0"/>
                        </a:rPr>
                        <m:t>=</m:t>
                      </m:r>
                      <m:r>
                        <a:rPr lang="en-IN" sz="2300" b="0" i="1" smtClean="0">
                          <a:solidFill>
                            <a:schemeClr val="accent1"/>
                          </a:solidFill>
                          <a:latin typeface="Cambria Math" panose="02040503050406030204" pitchFamily="18" charset="0"/>
                        </a:rPr>
                        <m:t>𝑡𝑒𝑟</m:t>
                      </m:r>
                      <m:sSub>
                        <m:sSubPr>
                          <m:ctrlPr>
                            <a:rPr lang="en-IN" sz="2300" b="0" i="1" smtClean="0">
                              <a:solidFill>
                                <a:schemeClr val="accent1"/>
                              </a:solidFill>
                              <a:latin typeface="Cambria Math" panose="02040503050406030204" pitchFamily="18" charset="0"/>
                            </a:rPr>
                          </m:ctrlPr>
                        </m:sSubPr>
                        <m:e>
                          <m:r>
                            <a:rPr lang="en-IN" sz="2300" b="0" i="1" smtClean="0">
                              <a:solidFill>
                                <a:schemeClr val="accent1"/>
                              </a:solidFill>
                              <a:latin typeface="Cambria Math" panose="02040503050406030204" pitchFamily="18" charset="0"/>
                            </a:rPr>
                            <m:t>𝑚</m:t>
                          </m:r>
                        </m:e>
                        <m:sub>
                          <m:r>
                            <a:rPr lang="en-IN" sz="2300" b="0" i="1" smtClean="0">
                              <a:solidFill>
                                <a:schemeClr val="accent1"/>
                              </a:solidFill>
                              <a:latin typeface="Cambria Math" panose="02040503050406030204" pitchFamily="18" charset="0"/>
                            </a:rPr>
                            <m:t>𝐴</m:t>
                          </m:r>
                        </m:sub>
                      </m:sSub>
                      <m:r>
                        <a:rPr lang="en-IN" sz="2300" b="0" i="1" smtClean="0">
                          <a:solidFill>
                            <a:schemeClr val="accent1"/>
                          </a:solidFill>
                          <a:latin typeface="Cambria Math" panose="02040503050406030204" pitchFamily="18" charset="0"/>
                        </a:rPr>
                        <m:t> </m:t>
                      </m:r>
                      <m:d>
                        <m:dPr>
                          <m:begChr m:val="|"/>
                          <m:endChr m:val="|"/>
                          <m:ctrlPr>
                            <a:rPr lang="en-IN" sz="2300" b="0" i="1" smtClean="0">
                              <a:solidFill>
                                <a:schemeClr val="accent1"/>
                              </a:solidFill>
                              <a:latin typeface="Cambria Math" panose="02040503050406030204" pitchFamily="18" charset="0"/>
                            </a:rPr>
                          </m:ctrlPr>
                        </m:dPr>
                        <m:e>
                          <m:r>
                            <a:rPr lang="en-IN" sz="2300" b="0" i="1" smtClean="0">
                              <a:solidFill>
                                <a:schemeClr val="accent1"/>
                              </a:solidFill>
                              <a:latin typeface="Cambria Math" panose="02040503050406030204" pitchFamily="18" charset="0"/>
                            </a:rPr>
                            <m:t> </m:t>
                          </m:r>
                          <m:d>
                            <m:dPr>
                              <m:ctrlPr>
                                <a:rPr lang="en-IN" sz="2300" b="0" i="1" smtClean="0">
                                  <a:solidFill>
                                    <a:schemeClr val="accent1"/>
                                  </a:solidFill>
                                  <a:latin typeface="Cambria Math" panose="02040503050406030204" pitchFamily="18" charset="0"/>
                                </a:rPr>
                              </m:ctrlPr>
                            </m:dPr>
                            <m:e>
                              <m:r>
                                <a:rPr lang="en-IN" sz="2300" b="0" i="1" smtClean="0">
                                  <a:solidFill>
                                    <a:schemeClr val="accent1"/>
                                  </a:solidFill>
                                  <a:latin typeface="Cambria Math" panose="02040503050406030204" pitchFamily="18" charset="0"/>
                                </a:rPr>
                                <m:t>𝑝𝑟𝑒𝑣𝑖𝑜𝑢𝑠</m:t>
                              </m:r>
                              <m:r>
                                <a:rPr lang="en-IN" sz="2300" b="0" i="1" smtClean="0">
                                  <a:solidFill>
                                    <a:schemeClr val="accent1"/>
                                  </a:solidFill>
                                  <a:latin typeface="Cambria Math" panose="02040503050406030204" pitchFamily="18" charset="0"/>
                                </a:rPr>
                                <m:t> </m:t>
                              </m:r>
                              <m:r>
                                <a:rPr lang="en-IN" sz="2300" b="0" i="1" smtClean="0">
                                  <a:solidFill>
                                    <a:schemeClr val="accent1"/>
                                  </a:solidFill>
                                  <a:latin typeface="Cambria Math" panose="02040503050406030204" pitchFamily="18" charset="0"/>
                                </a:rPr>
                                <m:t>𝑠𝑦𝑛𝑡𝑎𝑥</m:t>
                              </m:r>
                              <m:r>
                                <a:rPr lang="en-IN" sz="2300" b="0" i="1" smtClean="0">
                                  <a:solidFill>
                                    <a:schemeClr val="accent1"/>
                                  </a:solidFill>
                                  <a:latin typeface="Cambria Math" panose="02040503050406030204" pitchFamily="18" charset="0"/>
                                </a:rPr>
                                <m:t> </m:t>
                              </m:r>
                              <m:r>
                                <a:rPr lang="en-IN" sz="2300" b="0" i="1" smtClean="0">
                                  <a:solidFill>
                                    <a:schemeClr val="accent1"/>
                                  </a:solidFill>
                                  <a:latin typeface="Cambria Math" panose="02040503050406030204" pitchFamily="18" charset="0"/>
                                </a:rPr>
                                <m:t>𝑜𝑓</m:t>
                              </m:r>
                              <m:r>
                                <a:rPr lang="en-IN" sz="2300" b="0" i="1" smtClean="0">
                                  <a:solidFill>
                                    <a:schemeClr val="accent1"/>
                                  </a:solidFill>
                                  <a:latin typeface="Cambria Math" panose="02040503050406030204" pitchFamily="18" charset="0"/>
                                </a:rPr>
                                <m:t> </m:t>
                              </m:r>
                              <m:sSub>
                                <m:sSubPr>
                                  <m:ctrlPr>
                                    <a:rPr lang="en-IN" sz="2300" b="0" i="1" smtClean="0">
                                      <a:solidFill>
                                        <a:schemeClr val="accent1"/>
                                      </a:solidFill>
                                      <a:latin typeface="Cambria Math" panose="02040503050406030204" pitchFamily="18" charset="0"/>
                                    </a:rPr>
                                  </m:ctrlPr>
                                </m:sSubPr>
                                <m:e>
                                  <m:r>
                                    <a:rPr lang="en-IN" sz="2300" b="0" i="1" smtClean="0">
                                      <a:solidFill>
                                        <a:schemeClr val="accent1"/>
                                      </a:solidFill>
                                      <a:latin typeface="Cambria Math" panose="02040503050406030204" pitchFamily="18" charset="0"/>
                                    </a:rPr>
                                    <m:t>𝑇</m:t>
                                  </m:r>
                                </m:e>
                                <m:sub>
                                  <m:r>
                                    <a:rPr lang="en-IN" sz="2300" b="0" i="1" smtClean="0">
                                      <a:solidFill>
                                        <a:schemeClr val="accent1"/>
                                      </a:solidFill>
                                      <a:latin typeface="Cambria Math" panose="02040503050406030204" pitchFamily="18" charset="0"/>
                                    </a:rPr>
                                    <m:t>𝐸</m:t>
                                  </m:r>
                                </m:sub>
                              </m:sSub>
                            </m:e>
                          </m:d>
                        </m:e>
                      </m:d>
                      <m:r>
                        <a:rPr lang="en-IN" sz="2300" b="0" i="1" smtClean="0">
                          <a:solidFill>
                            <a:schemeClr val="accent1"/>
                          </a:solidFill>
                          <a:latin typeface="Cambria Math" panose="02040503050406030204" pitchFamily="18" charset="0"/>
                        </a:rPr>
                        <m:t>(</m:t>
                      </m:r>
                      <m:r>
                        <a:rPr lang="en-IN" sz="2300" b="0" i="1" smtClean="0">
                          <a:solidFill>
                            <a:schemeClr val="accent1"/>
                          </a:solidFill>
                          <a:latin typeface="Cambria Math" panose="02040503050406030204" pitchFamily="18" charset="0"/>
                        </a:rPr>
                        <m:t>𝑝𝑟𝑒𝑣𝑖𝑜𝑢𝑠</m:t>
                      </m:r>
                      <m:r>
                        <a:rPr lang="en-IN" sz="2300" b="0" i="1" smtClean="0">
                          <a:solidFill>
                            <a:schemeClr val="accent1"/>
                          </a:solidFill>
                          <a:latin typeface="Cambria Math" panose="02040503050406030204" pitchFamily="18" charset="0"/>
                        </a:rPr>
                        <m:t> </m:t>
                      </m:r>
                      <m:r>
                        <a:rPr lang="en-IN" sz="2300" b="0" i="1" smtClean="0">
                          <a:solidFill>
                            <a:schemeClr val="accent1"/>
                          </a:solidFill>
                          <a:latin typeface="Cambria Math" panose="02040503050406030204" pitchFamily="18" charset="0"/>
                        </a:rPr>
                        <m:t>𝑠𝑦𝑛𝑡𝑎𝑥</m:t>
                      </m:r>
                      <m:r>
                        <a:rPr lang="en-IN" sz="2300" b="0" i="1" smtClean="0">
                          <a:solidFill>
                            <a:schemeClr val="accent1"/>
                          </a:solidFill>
                          <a:latin typeface="Cambria Math" panose="02040503050406030204" pitchFamily="18" charset="0"/>
                        </a:rPr>
                        <m:t> </m:t>
                      </m:r>
                      <m:r>
                        <a:rPr lang="en-IN" sz="2300" b="0" i="1" smtClean="0">
                          <a:solidFill>
                            <a:schemeClr val="accent1"/>
                          </a:solidFill>
                          <a:latin typeface="Cambria Math" panose="02040503050406030204" pitchFamily="18" charset="0"/>
                        </a:rPr>
                        <m:t>𝑜𝑓</m:t>
                      </m:r>
                      <m:r>
                        <a:rPr lang="en-IN" sz="2300" b="0" i="1" smtClean="0">
                          <a:solidFill>
                            <a:schemeClr val="accent1"/>
                          </a:solidFill>
                          <a:latin typeface="Cambria Math" panose="02040503050406030204" pitchFamily="18" charset="0"/>
                        </a:rPr>
                        <m:t> </m:t>
                      </m:r>
                      <m:sSub>
                        <m:sSubPr>
                          <m:ctrlPr>
                            <a:rPr lang="en-IN" sz="2300" b="0" i="1" smtClean="0">
                              <a:solidFill>
                                <a:schemeClr val="accent1"/>
                              </a:solidFill>
                              <a:latin typeface="Cambria Math" panose="02040503050406030204" pitchFamily="18" charset="0"/>
                            </a:rPr>
                          </m:ctrlPr>
                        </m:sSubPr>
                        <m:e>
                          <m:r>
                            <a:rPr lang="en-IN" sz="2300" b="0" i="1" smtClean="0">
                              <a:solidFill>
                                <a:schemeClr val="accent1"/>
                              </a:solidFill>
                              <a:latin typeface="Cambria Math" panose="02040503050406030204" pitchFamily="18" charset="0"/>
                            </a:rPr>
                            <m:t>𝑇</m:t>
                          </m:r>
                        </m:e>
                        <m:sub>
                          <m:r>
                            <a:rPr lang="en-IN" sz="2300" b="0" i="1" smtClean="0">
                              <a:solidFill>
                                <a:schemeClr val="accent1"/>
                              </a:solidFill>
                              <a:latin typeface="Cambria Math" panose="02040503050406030204" pitchFamily="18" charset="0"/>
                            </a:rPr>
                            <m:t>𝐼</m:t>
                          </m:r>
                        </m:sub>
                      </m:sSub>
                      <m:r>
                        <a:rPr lang="en-IN" sz="2300" b="0" i="1" smtClean="0">
                          <a:solidFill>
                            <a:schemeClr val="accent1"/>
                          </a:solidFill>
                          <a:latin typeface="Cambria Math" panose="02040503050406030204" pitchFamily="18" charset="0"/>
                        </a:rPr>
                        <m:t>)</m:t>
                      </m:r>
                    </m:oMath>
                  </m:oMathPara>
                </a14:m>
                <a:endParaRPr lang="en-IN" sz="2300" dirty="0">
                  <a:solidFill>
                    <a:schemeClr val="accent1"/>
                  </a:solidFill>
                </a:endParaRPr>
              </a:p>
            </p:txBody>
          </p:sp>
        </mc:Choice>
        <mc:Fallback xmlns="">
          <p:sp>
            <p:nvSpPr>
              <p:cNvPr id="3" name="Content Placeholder 2">
                <a:extLst>
                  <a:ext uri="{FF2B5EF4-FFF2-40B4-BE49-F238E27FC236}">
                    <a16:creationId xmlns:a16="http://schemas.microsoft.com/office/drawing/2014/main" id="{6821C4A7-8BDA-602A-6066-0375EBBA9A9C}"/>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976175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BD152-6119-0075-6B41-21DC5A595739}"/>
              </a:ext>
            </a:extLst>
          </p:cNvPr>
          <p:cNvSpPr>
            <a:spLocks noGrp="1"/>
          </p:cNvSpPr>
          <p:nvPr>
            <p:ph type="title"/>
          </p:nvPr>
        </p:nvSpPr>
        <p:spPr/>
        <p:txBody>
          <a:bodyPr/>
          <a:lstStyle/>
          <a:p>
            <a:r>
              <a:rPr lang="en-IN" dirty="0"/>
              <a:t>Theory of index</a:t>
            </a:r>
          </a:p>
        </p:txBody>
      </p:sp>
      <p:sp>
        <p:nvSpPr>
          <p:cNvPr id="3" name="Content Placeholder 2">
            <a:extLst>
              <a:ext uri="{FF2B5EF4-FFF2-40B4-BE49-F238E27FC236}">
                <a16:creationId xmlns:a16="http://schemas.microsoft.com/office/drawing/2014/main" id="{6B3E88E6-1C28-E482-3376-D1EF71755C8A}"/>
              </a:ext>
            </a:extLst>
          </p:cNvPr>
          <p:cNvSpPr>
            <a:spLocks noGrp="1"/>
          </p:cNvSpPr>
          <p:nvPr>
            <p:ph idx="1"/>
          </p:nvPr>
        </p:nvSpPr>
        <p:spPr/>
        <p:txBody>
          <a:bodyPr/>
          <a:lstStyle/>
          <a:p>
            <a:r>
              <a:rPr lang="en-IN" dirty="0"/>
              <a:t>A suitable theory for the theory of index is the one that supports quantifiers, e.g.,</a:t>
            </a:r>
          </a:p>
          <a:p>
            <a:pPr lvl="1"/>
            <a:r>
              <a:rPr lang="en-IN" dirty="0"/>
              <a:t>There isn’t exist indices </a:t>
            </a:r>
            <a:r>
              <a:rPr lang="en-IN" dirty="0" err="1"/>
              <a:t>i</a:t>
            </a:r>
            <a:r>
              <a:rPr lang="en-IN" dirty="0"/>
              <a:t>, j such that a[i] &gt; a[j] and j &gt; </a:t>
            </a:r>
            <a:r>
              <a:rPr lang="en-IN" dirty="0" err="1"/>
              <a:t>i</a:t>
            </a:r>
            <a:r>
              <a:rPr lang="en-IN" dirty="0"/>
              <a:t>  (sorted array)</a:t>
            </a:r>
          </a:p>
          <a:p>
            <a:pPr lvl="1"/>
            <a:r>
              <a:rPr lang="en-IN" dirty="0"/>
              <a:t>For all </a:t>
            </a:r>
            <a:r>
              <a:rPr lang="en-IN" dirty="0" err="1"/>
              <a:t>i</a:t>
            </a:r>
            <a:r>
              <a:rPr lang="en-IN" dirty="0"/>
              <a:t>, a[</a:t>
            </a:r>
            <a:r>
              <a:rPr lang="en-IN" dirty="0" err="1"/>
              <a:t>i</a:t>
            </a:r>
            <a:r>
              <a:rPr lang="en-IN" dirty="0"/>
              <a:t>] = 0    (array initialization with zeros)</a:t>
            </a:r>
          </a:p>
        </p:txBody>
      </p:sp>
    </p:spTree>
    <p:extLst>
      <p:ext uri="{BB962C8B-B14F-4D97-AF65-F5344CB8AC3E}">
        <p14:creationId xmlns:p14="http://schemas.microsoft.com/office/powerpoint/2010/main" val="2245185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E7429-85B6-9546-B40D-85651A97BD03}"/>
              </a:ext>
            </a:extLst>
          </p:cNvPr>
          <p:cNvSpPr>
            <a:spLocks noGrp="1"/>
          </p:cNvSpPr>
          <p:nvPr>
            <p:ph type="title"/>
          </p:nvPr>
        </p:nvSpPr>
        <p:spPr/>
        <p:txBody>
          <a:bodyPr/>
          <a:lstStyle/>
          <a:p>
            <a:r>
              <a:rPr lang="en-IN" dirty="0"/>
              <a:t>Axioms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A49990-7D50-58FD-6650-37DAF0084791}"/>
                  </a:ext>
                </a:extLst>
              </p:cNvPr>
              <p:cNvSpPr>
                <a:spLocks noGrp="1"/>
              </p:cNvSpPr>
              <p:nvPr>
                <p:ph idx="1"/>
              </p:nvPr>
            </p:nvSpPr>
            <p:spPr/>
            <p:txBody>
              <a:bodyPr>
                <a:normAutofit/>
              </a:bodyPr>
              <a:lstStyle/>
              <a:p>
                <a:r>
                  <a:rPr lang="en-IN" dirty="0"/>
                  <a:t>Axioms for new terms in the syntax</a:t>
                </a:r>
              </a:p>
              <a:p>
                <a:pPr marL="457200" lvl="1" indent="0">
                  <a:buNone/>
                </a:pPr>
                <a:r>
                  <a:rPr lang="en-IN" sz="2000" dirty="0"/>
                  <a:t> </a:t>
                </a:r>
              </a:p>
              <a:p>
                <a:pPr marL="0" indent="0">
                  <a:buNone/>
                </a:pPr>
                <a14:m>
                  <m:oMath xmlns:m="http://schemas.openxmlformats.org/officeDocument/2006/math">
                    <m:r>
                      <a:rPr lang="en-IN" sz="2300" b="0" i="1" smtClean="0">
                        <a:latin typeface="Cambria Math" panose="02040503050406030204" pitchFamily="18" charset="0"/>
                      </a:rPr>
                      <m:t>∀</m:t>
                    </m:r>
                    <m:sSub>
                      <m:sSubPr>
                        <m:ctrlPr>
                          <a:rPr lang="en-IN" sz="2300" b="0" i="1" smtClean="0">
                            <a:latin typeface="Cambria Math" panose="02040503050406030204" pitchFamily="18" charset="0"/>
                          </a:rPr>
                        </m:ctrlPr>
                      </m:sSubPr>
                      <m:e>
                        <m:r>
                          <a:rPr lang="en-IN" sz="2300" b="0" i="1" smtClean="0">
                            <a:latin typeface="Cambria Math" panose="02040503050406030204" pitchFamily="18" charset="0"/>
                          </a:rPr>
                          <m:t>𝑎</m:t>
                        </m:r>
                      </m:e>
                      <m:sub>
                        <m:r>
                          <a:rPr lang="en-IN" sz="2300" b="0" i="1" smtClean="0">
                            <a:latin typeface="Cambria Math" panose="02040503050406030204" pitchFamily="18" charset="0"/>
                          </a:rPr>
                          <m:t>1</m:t>
                        </m:r>
                      </m:sub>
                    </m:sSub>
                    <m:r>
                      <a:rPr lang="en-IN" sz="2300" b="0" i="1" smtClean="0">
                        <a:latin typeface="Cambria Math" panose="02040503050406030204" pitchFamily="18" charset="0"/>
                      </a:rPr>
                      <m:t>, </m:t>
                    </m:r>
                    <m:sSub>
                      <m:sSubPr>
                        <m:ctrlPr>
                          <a:rPr lang="en-IN" sz="2300" b="0" i="1" smtClean="0">
                            <a:latin typeface="Cambria Math" panose="02040503050406030204" pitchFamily="18" charset="0"/>
                          </a:rPr>
                        </m:ctrlPr>
                      </m:sSubPr>
                      <m:e>
                        <m:r>
                          <a:rPr lang="en-IN" sz="2300" b="0" i="1" smtClean="0">
                            <a:latin typeface="Cambria Math" panose="02040503050406030204" pitchFamily="18" charset="0"/>
                          </a:rPr>
                          <m:t>𝑎</m:t>
                        </m:r>
                      </m:e>
                      <m:sub>
                        <m:r>
                          <a:rPr lang="en-IN" sz="2300" b="0" i="1" smtClean="0">
                            <a:latin typeface="Cambria Math" panose="02040503050406030204" pitchFamily="18" charset="0"/>
                          </a:rPr>
                          <m:t>2</m:t>
                        </m:r>
                      </m:sub>
                    </m:sSub>
                    <m:r>
                      <a:rPr lang="en-IN" sz="2300" b="0" i="1" smtClean="0">
                        <a:latin typeface="Cambria Math" panose="02040503050406030204" pitchFamily="18" charset="0"/>
                      </a:rPr>
                      <m:t>∈</m:t>
                    </m:r>
                    <m:sSub>
                      <m:sSubPr>
                        <m:ctrlPr>
                          <a:rPr lang="en-IN" sz="2300" b="0" i="1" smtClean="0">
                            <a:latin typeface="Cambria Math" panose="02040503050406030204" pitchFamily="18" charset="0"/>
                          </a:rPr>
                        </m:ctrlPr>
                      </m:sSubPr>
                      <m:e>
                        <m:r>
                          <a:rPr lang="en-IN" sz="2300" b="0" i="1" smtClean="0">
                            <a:latin typeface="Cambria Math" panose="02040503050406030204" pitchFamily="18" charset="0"/>
                          </a:rPr>
                          <m:t>𝑇</m:t>
                        </m:r>
                      </m:e>
                      <m:sub>
                        <m:r>
                          <a:rPr lang="en-IN" sz="2300" b="0" i="1" smtClean="0">
                            <a:latin typeface="Cambria Math" panose="02040503050406030204" pitchFamily="18" charset="0"/>
                          </a:rPr>
                          <m:t>𝐴</m:t>
                        </m:r>
                      </m:sub>
                    </m:sSub>
                    <m:r>
                      <a:rPr lang="en-IN" sz="2300" b="0" i="1" smtClean="0">
                        <a:latin typeface="Cambria Math" panose="02040503050406030204" pitchFamily="18" charset="0"/>
                      </a:rPr>
                      <m:t> . ∀</m:t>
                    </m:r>
                    <m:r>
                      <a:rPr lang="en-IN" sz="2300" b="0" i="1" smtClean="0">
                        <a:latin typeface="Cambria Math" panose="02040503050406030204" pitchFamily="18" charset="0"/>
                      </a:rPr>
                      <m:t>𝑖</m:t>
                    </m:r>
                    <m:r>
                      <a:rPr lang="en-IN" sz="2300" b="0" i="1" smtClean="0">
                        <a:latin typeface="Cambria Math" panose="02040503050406030204" pitchFamily="18" charset="0"/>
                      </a:rPr>
                      <m:t>,</m:t>
                    </m:r>
                    <m:r>
                      <a:rPr lang="en-IN" sz="2300" b="0" i="1" smtClean="0">
                        <a:latin typeface="Cambria Math" panose="02040503050406030204" pitchFamily="18" charset="0"/>
                      </a:rPr>
                      <m:t>𝑗</m:t>
                    </m:r>
                    <m:r>
                      <a:rPr lang="en-IN" sz="2300" b="0" i="1" smtClean="0">
                        <a:latin typeface="Cambria Math" panose="02040503050406030204" pitchFamily="18" charset="0"/>
                      </a:rPr>
                      <m:t>∈</m:t>
                    </m:r>
                    <m:sSub>
                      <m:sSubPr>
                        <m:ctrlPr>
                          <a:rPr lang="en-IN" sz="2300" b="0" i="1" smtClean="0">
                            <a:latin typeface="Cambria Math" panose="02040503050406030204" pitchFamily="18" charset="0"/>
                          </a:rPr>
                        </m:ctrlPr>
                      </m:sSubPr>
                      <m:e>
                        <m:r>
                          <a:rPr lang="en-IN" sz="2300" b="0" i="1" smtClean="0">
                            <a:latin typeface="Cambria Math" panose="02040503050406030204" pitchFamily="18" charset="0"/>
                          </a:rPr>
                          <m:t>𝑇</m:t>
                        </m:r>
                      </m:e>
                      <m:sub>
                        <m:r>
                          <a:rPr lang="en-IN" sz="2300" b="0" i="1" smtClean="0">
                            <a:latin typeface="Cambria Math" panose="02040503050406030204" pitchFamily="18" charset="0"/>
                          </a:rPr>
                          <m:t>𝐼</m:t>
                        </m:r>
                      </m:sub>
                    </m:sSub>
                    <m:r>
                      <a:rPr lang="en-IN" sz="2300" b="0" i="1" smtClean="0">
                        <a:latin typeface="Cambria Math" panose="02040503050406030204" pitchFamily="18" charset="0"/>
                      </a:rPr>
                      <m:t> . </m:t>
                    </m:r>
                    <m:d>
                      <m:dPr>
                        <m:ctrlPr>
                          <a:rPr lang="en-IN" sz="2300" b="0" i="1" smtClean="0">
                            <a:latin typeface="Cambria Math" panose="02040503050406030204" pitchFamily="18" charset="0"/>
                          </a:rPr>
                        </m:ctrlPr>
                      </m:dPr>
                      <m:e>
                        <m:sSub>
                          <m:sSubPr>
                            <m:ctrlPr>
                              <a:rPr lang="en-IN" sz="2300" b="0" i="1" smtClean="0">
                                <a:latin typeface="Cambria Math" panose="02040503050406030204" pitchFamily="18" charset="0"/>
                              </a:rPr>
                            </m:ctrlPr>
                          </m:sSubPr>
                          <m:e>
                            <m:r>
                              <a:rPr lang="en-IN" sz="2300" b="0" i="1" smtClean="0">
                                <a:latin typeface="Cambria Math" panose="02040503050406030204" pitchFamily="18" charset="0"/>
                              </a:rPr>
                              <m:t>𝑎</m:t>
                            </m:r>
                          </m:e>
                          <m:sub>
                            <m:r>
                              <a:rPr lang="en-IN" sz="2300" b="0" i="1" smtClean="0">
                                <a:latin typeface="Cambria Math" panose="02040503050406030204" pitchFamily="18" charset="0"/>
                              </a:rPr>
                              <m:t>1</m:t>
                            </m:r>
                          </m:sub>
                        </m:sSub>
                        <m:r>
                          <a:rPr lang="en-IN" sz="2300" b="0" i="1" smtClean="0">
                            <a:latin typeface="Cambria Math" panose="02040503050406030204" pitchFamily="18" charset="0"/>
                          </a:rPr>
                          <m:t>=</m:t>
                        </m:r>
                        <m:sSub>
                          <m:sSubPr>
                            <m:ctrlPr>
                              <a:rPr lang="en-IN" sz="2300" b="0" i="1" smtClean="0">
                                <a:latin typeface="Cambria Math" panose="02040503050406030204" pitchFamily="18" charset="0"/>
                              </a:rPr>
                            </m:ctrlPr>
                          </m:sSubPr>
                          <m:e>
                            <m:r>
                              <a:rPr lang="en-IN" sz="2300" b="0" i="1" smtClean="0">
                                <a:latin typeface="Cambria Math" panose="02040503050406030204" pitchFamily="18" charset="0"/>
                              </a:rPr>
                              <m:t>𝑎</m:t>
                            </m:r>
                          </m:e>
                          <m:sub>
                            <m:r>
                              <a:rPr lang="en-IN" sz="2300" b="0" i="1" smtClean="0">
                                <a:latin typeface="Cambria Math" panose="02040503050406030204" pitchFamily="18" charset="0"/>
                              </a:rPr>
                              <m:t>2</m:t>
                            </m:r>
                          </m:sub>
                        </m:sSub>
                        <m:r>
                          <a:rPr lang="en-IN" sz="2300" b="0" i="1" smtClean="0">
                            <a:latin typeface="Cambria Math" panose="02040503050406030204" pitchFamily="18" charset="0"/>
                          </a:rPr>
                          <m:t>∧</m:t>
                        </m:r>
                        <m:r>
                          <a:rPr lang="en-IN" sz="2300" b="0" i="1" smtClean="0">
                            <a:latin typeface="Cambria Math" panose="02040503050406030204" pitchFamily="18" charset="0"/>
                          </a:rPr>
                          <m:t>𝑖</m:t>
                        </m:r>
                        <m:r>
                          <a:rPr lang="en-IN" sz="2300" b="0" i="1" smtClean="0">
                            <a:latin typeface="Cambria Math" panose="02040503050406030204" pitchFamily="18" charset="0"/>
                          </a:rPr>
                          <m:t>=</m:t>
                        </m:r>
                        <m:r>
                          <a:rPr lang="en-IN" sz="2300" b="0" i="1" smtClean="0">
                            <a:latin typeface="Cambria Math" panose="02040503050406030204" pitchFamily="18" charset="0"/>
                          </a:rPr>
                          <m:t>𝑗</m:t>
                        </m:r>
                      </m:e>
                    </m:d>
                    <m:r>
                      <a:rPr lang="en-IN" sz="2300" b="0" i="1" smtClean="0">
                        <a:latin typeface="Cambria Math" panose="02040503050406030204" pitchFamily="18" charset="0"/>
                      </a:rPr>
                      <m:t>→</m:t>
                    </m:r>
                    <m:sSub>
                      <m:sSubPr>
                        <m:ctrlPr>
                          <a:rPr lang="en-IN" sz="2300" b="0" i="1" smtClean="0">
                            <a:latin typeface="Cambria Math" panose="02040503050406030204" pitchFamily="18" charset="0"/>
                          </a:rPr>
                        </m:ctrlPr>
                      </m:sSubPr>
                      <m:e>
                        <m:r>
                          <a:rPr lang="en-IN" sz="2300" b="0" i="1" smtClean="0">
                            <a:latin typeface="Cambria Math" panose="02040503050406030204" pitchFamily="18" charset="0"/>
                          </a:rPr>
                          <m:t>𝑎</m:t>
                        </m:r>
                      </m:e>
                      <m:sub>
                        <m:r>
                          <a:rPr lang="en-IN" sz="2300" b="0" i="1" smtClean="0">
                            <a:latin typeface="Cambria Math" panose="02040503050406030204" pitchFamily="18" charset="0"/>
                          </a:rPr>
                          <m:t>1</m:t>
                        </m:r>
                      </m:sub>
                    </m:sSub>
                    <m:d>
                      <m:dPr>
                        <m:begChr m:val="["/>
                        <m:endChr m:val="]"/>
                        <m:ctrlPr>
                          <a:rPr lang="en-IN" sz="2300" b="0" i="1" smtClean="0">
                            <a:latin typeface="Cambria Math" panose="02040503050406030204" pitchFamily="18" charset="0"/>
                          </a:rPr>
                        </m:ctrlPr>
                      </m:dPr>
                      <m:e>
                        <m:r>
                          <a:rPr lang="en-IN" sz="2300" b="0" i="1" smtClean="0">
                            <a:latin typeface="Cambria Math" panose="02040503050406030204" pitchFamily="18" charset="0"/>
                          </a:rPr>
                          <m:t>𝑖</m:t>
                        </m:r>
                      </m:e>
                    </m:d>
                    <m:r>
                      <a:rPr lang="en-IN" sz="2300" b="0" i="1" smtClean="0">
                        <a:latin typeface="Cambria Math" panose="02040503050406030204" pitchFamily="18" charset="0"/>
                      </a:rPr>
                      <m:t>=</m:t>
                    </m:r>
                    <m:sSub>
                      <m:sSubPr>
                        <m:ctrlPr>
                          <a:rPr lang="en-IN" sz="2300" b="0" i="1" smtClean="0">
                            <a:latin typeface="Cambria Math" panose="02040503050406030204" pitchFamily="18" charset="0"/>
                          </a:rPr>
                        </m:ctrlPr>
                      </m:sSubPr>
                      <m:e>
                        <m:r>
                          <a:rPr lang="en-IN" sz="2300" b="0" i="1" smtClean="0">
                            <a:latin typeface="Cambria Math" panose="02040503050406030204" pitchFamily="18" charset="0"/>
                          </a:rPr>
                          <m:t>𝑎</m:t>
                        </m:r>
                      </m:e>
                      <m:sub>
                        <m:r>
                          <a:rPr lang="en-IN" sz="2300" b="0" i="1" smtClean="0">
                            <a:latin typeface="Cambria Math" panose="02040503050406030204" pitchFamily="18" charset="0"/>
                          </a:rPr>
                          <m:t>2</m:t>
                        </m:r>
                      </m:sub>
                    </m:sSub>
                    <m:d>
                      <m:dPr>
                        <m:begChr m:val="["/>
                        <m:endChr m:val="]"/>
                        <m:ctrlPr>
                          <a:rPr lang="en-IN" sz="2300" b="0" i="1" smtClean="0">
                            <a:latin typeface="Cambria Math" panose="02040503050406030204" pitchFamily="18" charset="0"/>
                          </a:rPr>
                        </m:ctrlPr>
                      </m:dPr>
                      <m:e>
                        <m:r>
                          <a:rPr lang="en-IN" sz="2300" b="0" i="1" smtClean="0">
                            <a:latin typeface="Cambria Math" panose="02040503050406030204" pitchFamily="18" charset="0"/>
                          </a:rPr>
                          <m:t>𝑗</m:t>
                        </m:r>
                      </m:e>
                    </m:d>
                  </m:oMath>
                </a14:m>
                <a:r>
                  <a:rPr lang="en-IN" sz="2300" b="0" i="1" dirty="0">
                    <a:latin typeface="Cambria Math" panose="02040503050406030204" pitchFamily="18" charset="0"/>
                  </a:rPr>
                  <a:t>    </a:t>
                </a:r>
                <a:r>
                  <a:rPr lang="en-IN" sz="2300" b="1" dirty="0"/>
                  <a:t>(array read)</a:t>
                </a:r>
              </a:p>
              <a:p>
                <a:pPr marL="0" indent="0">
                  <a:buNone/>
                </a:pPr>
                <a:endParaRPr lang="en-IN" sz="2300" b="0" i="1" dirty="0">
                  <a:latin typeface="Cambria Math" panose="02040503050406030204" pitchFamily="18" charset="0"/>
                </a:endParaRPr>
              </a:p>
              <a:p>
                <a:pPr marL="0" indent="0">
                  <a:buNone/>
                </a:pPr>
                <a14:m>
                  <m:oMath xmlns:m="http://schemas.openxmlformats.org/officeDocument/2006/math">
                    <m:r>
                      <a:rPr lang="en-IN" sz="2300" b="0" i="1" smtClean="0">
                        <a:latin typeface="Cambria Math" panose="02040503050406030204" pitchFamily="18" charset="0"/>
                      </a:rPr>
                      <m:t>∀</m:t>
                    </m:r>
                    <m:r>
                      <a:rPr lang="en-IN" sz="2300" b="0" i="1" smtClean="0">
                        <a:latin typeface="Cambria Math" panose="02040503050406030204" pitchFamily="18" charset="0"/>
                      </a:rPr>
                      <m:t>𝑎</m:t>
                    </m:r>
                    <m:r>
                      <a:rPr lang="en-IN" sz="2300" b="0" i="1" smtClean="0">
                        <a:latin typeface="Cambria Math" panose="02040503050406030204" pitchFamily="18" charset="0"/>
                      </a:rPr>
                      <m:t>∈</m:t>
                    </m:r>
                    <m:sSub>
                      <m:sSubPr>
                        <m:ctrlPr>
                          <a:rPr lang="en-IN" sz="2300" b="0" i="1" smtClean="0">
                            <a:latin typeface="Cambria Math" panose="02040503050406030204" pitchFamily="18" charset="0"/>
                          </a:rPr>
                        </m:ctrlPr>
                      </m:sSubPr>
                      <m:e>
                        <m:r>
                          <a:rPr lang="en-IN" sz="2300" b="0" i="1" smtClean="0">
                            <a:latin typeface="Cambria Math" panose="02040503050406030204" pitchFamily="18" charset="0"/>
                          </a:rPr>
                          <m:t>𝑇</m:t>
                        </m:r>
                      </m:e>
                      <m:sub>
                        <m:r>
                          <a:rPr lang="en-IN" sz="2300" b="0" i="1" smtClean="0">
                            <a:latin typeface="Cambria Math" panose="02040503050406030204" pitchFamily="18" charset="0"/>
                          </a:rPr>
                          <m:t>𝐴</m:t>
                        </m:r>
                      </m:sub>
                    </m:sSub>
                    <m:r>
                      <a:rPr lang="en-IN" sz="2300" b="0" i="1" smtClean="0">
                        <a:latin typeface="Cambria Math" panose="02040503050406030204" pitchFamily="18" charset="0"/>
                      </a:rPr>
                      <m:t> . ∀</m:t>
                    </m:r>
                    <m:r>
                      <a:rPr lang="en-IN" sz="2300" b="0" i="1" smtClean="0">
                        <a:latin typeface="Cambria Math" panose="02040503050406030204" pitchFamily="18" charset="0"/>
                      </a:rPr>
                      <m:t>𝑒</m:t>
                    </m:r>
                    <m:r>
                      <a:rPr lang="en-IN" sz="2300" b="0" i="1" smtClean="0">
                        <a:latin typeface="Cambria Math" panose="02040503050406030204" pitchFamily="18" charset="0"/>
                      </a:rPr>
                      <m:t>∈</m:t>
                    </m:r>
                    <m:sSub>
                      <m:sSubPr>
                        <m:ctrlPr>
                          <a:rPr lang="en-IN" sz="2300" b="0" i="1" smtClean="0">
                            <a:latin typeface="Cambria Math" panose="02040503050406030204" pitchFamily="18" charset="0"/>
                          </a:rPr>
                        </m:ctrlPr>
                      </m:sSubPr>
                      <m:e>
                        <m:r>
                          <a:rPr lang="en-IN" sz="2300" b="0" i="1" smtClean="0">
                            <a:latin typeface="Cambria Math" panose="02040503050406030204" pitchFamily="18" charset="0"/>
                          </a:rPr>
                          <m:t>𝑇</m:t>
                        </m:r>
                      </m:e>
                      <m:sub>
                        <m:r>
                          <a:rPr lang="en-IN" sz="2300" b="0" i="1" smtClean="0">
                            <a:latin typeface="Cambria Math" panose="02040503050406030204" pitchFamily="18" charset="0"/>
                          </a:rPr>
                          <m:t>𝐸</m:t>
                        </m:r>
                      </m:sub>
                    </m:sSub>
                    <m:r>
                      <a:rPr lang="en-IN" sz="2300" b="0" i="1" smtClean="0">
                        <a:latin typeface="Cambria Math" panose="02040503050406030204" pitchFamily="18" charset="0"/>
                      </a:rPr>
                      <m:t> . ∀</m:t>
                    </m:r>
                    <m:r>
                      <a:rPr lang="en-IN" sz="2300" b="0" i="1" smtClean="0">
                        <a:latin typeface="Cambria Math" panose="02040503050406030204" pitchFamily="18" charset="0"/>
                      </a:rPr>
                      <m:t>𝑖</m:t>
                    </m:r>
                    <m:r>
                      <a:rPr lang="en-IN" sz="2300" b="0" i="1" smtClean="0">
                        <a:latin typeface="Cambria Math" panose="02040503050406030204" pitchFamily="18" charset="0"/>
                      </a:rPr>
                      <m:t>,</m:t>
                    </m:r>
                    <m:r>
                      <a:rPr lang="en-IN" sz="2300" b="0" i="1" smtClean="0">
                        <a:latin typeface="Cambria Math" panose="02040503050406030204" pitchFamily="18" charset="0"/>
                      </a:rPr>
                      <m:t>𝑗</m:t>
                    </m:r>
                    <m:r>
                      <a:rPr lang="en-IN" sz="2300" b="0" i="1" smtClean="0">
                        <a:latin typeface="Cambria Math" panose="02040503050406030204" pitchFamily="18" charset="0"/>
                      </a:rPr>
                      <m:t>∈</m:t>
                    </m:r>
                    <m:sSub>
                      <m:sSubPr>
                        <m:ctrlPr>
                          <a:rPr lang="en-IN" sz="2300" b="0" i="1" smtClean="0">
                            <a:latin typeface="Cambria Math" panose="02040503050406030204" pitchFamily="18" charset="0"/>
                          </a:rPr>
                        </m:ctrlPr>
                      </m:sSubPr>
                      <m:e>
                        <m:r>
                          <a:rPr lang="en-IN" sz="2300" b="0" i="1" smtClean="0">
                            <a:latin typeface="Cambria Math" panose="02040503050406030204" pitchFamily="18" charset="0"/>
                          </a:rPr>
                          <m:t>𝑇</m:t>
                        </m:r>
                      </m:e>
                      <m:sub>
                        <m:r>
                          <a:rPr lang="en-IN" sz="2300" b="0" i="1" smtClean="0">
                            <a:latin typeface="Cambria Math" panose="02040503050406030204" pitchFamily="18" charset="0"/>
                          </a:rPr>
                          <m:t>𝐼</m:t>
                        </m:r>
                      </m:sub>
                    </m:sSub>
                    <m:r>
                      <a:rPr lang="en-IN" sz="2300" b="0" i="1" smtClean="0">
                        <a:latin typeface="Cambria Math" panose="02040503050406030204" pitchFamily="18" charset="0"/>
                      </a:rPr>
                      <m:t> . </m:t>
                    </m:r>
                    <m:r>
                      <a:rPr lang="en-IN" sz="2300" b="0" i="1" smtClean="0">
                        <a:latin typeface="Cambria Math" panose="02040503050406030204" pitchFamily="18" charset="0"/>
                      </a:rPr>
                      <m:t>𝑎</m:t>
                    </m:r>
                    <m:d>
                      <m:dPr>
                        <m:begChr m:val="{"/>
                        <m:endChr m:val="}"/>
                        <m:ctrlPr>
                          <a:rPr lang="en-IN" sz="2300" b="0" i="1" smtClean="0">
                            <a:latin typeface="Cambria Math" panose="02040503050406030204" pitchFamily="18" charset="0"/>
                          </a:rPr>
                        </m:ctrlPr>
                      </m:dPr>
                      <m:e>
                        <m:r>
                          <a:rPr lang="en-IN" sz="2300" b="0" i="1" smtClean="0">
                            <a:latin typeface="Cambria Math" panose="02040503050406030204" pitchFamily="18" charset="0"/>
                          </a:rPr>
                          <m:t>𝑖</m:t>
                        </m:r>
                        <m:r>
                          <a:rPr lang="en-IN" sz="2300" b="0" i="1" smtClean="0">
                            <a:latin typeface="Cambria Math" panose="02040503050406030204" pitchFamily="18" charset="0"/>
                          </a:rPr>
                          <m:t>←</m:t>
                        </m:r>
                        <m:r>
                          <a:rPr lang="en-IN" sz="2300" b="0" i="1" smtClean="0">
                            <a:latin typeface="Cambria Math" panose="02040503050406030204" pitchFamily="18" charset="0"/>
                          </a:rPr>
                          <m:t>𝑒</m:t>
                        </m:r>
                      </m:e>
                    </m:d>
                    <m:d>
                      <m:dPr>
                        <m:begChr m:val="["/>
                        <m:endChr m:val="]"/>
                        <m:ctrlPr>
                          <a:rPr lang="en-IN" sz="2300" b="0" i="1" smtClean="0">
                            <a:latin typeface="Cambria Math" panose="02040503050406030204" pitchFamily="18" charset="0"/>
                          </a:rPr>
                        </m:ctrlPr>
                      </m:dPr>
                      <m:e>
                        <m:r>
                          <a:rPr lang="en-IN" sz="2300" b="0" i="1" smtClean="0">
                            <a:latin typeface="Cambria Math" panose="02040503050406030204" pitchFamily="18" charset="0"/>
                          </a:rPr>
                          <m:t>𝑗</m:t>
                        </m:r>
                      </m:e>
                    </m:d>
                    <m:r>
                      <a:rPr lang="en-IN" sz="2300" b="0" i="1" smtClean="0">
                        <a:latin typeface="Cambria Math" panose="02040503050406030204" pitchFamily="18" charset="0"/>
                      </a:rPr>
                      <m:t>= </m:t>
                    </m:r>
                    <m:d>
                      <m:dPr>
                        <m:begChr m:val="{"/>
                        <m:endChr m:val=""/>
                        <m:ctrlPr>
                          <a:rPr lang="en-IN" sz="2300" b="0" i="1" smtClean="0">
                            <a:latin typeface="Cambria Math" panose="02040503050406030204" pitchFamily="18" charset="0"/>
                          </a:rPr>
                        </m:ctrlPr>
                      </m:dPr>
                      <m:e>
                        <m:eqArr>
                          <m:eqArrPr>
                            <m:ctrlPr>
                              <a:rPr lang="en-IN" sz="2300" b="0" i="1" smtClean="0">
                                <a:latin typeface="Cambria Math" panose="02040503050406030204" pitchFamily="18" charset="0"/>
                              </a:rPr>
                            </m:ctrlPr>
                          </m:eqArrPr>
                          <m:e>
                            <m:r>
                              <a:rPr lang="en-IN" sz="2300" b="0" i="1" smtClean="0">
                                <a:latin typeface="Cambria Math" panose="02040503050406030204" pitchFamily="18" charset="0"/>
                              </a:rPr>
                              <m:t>𝑒</m:t>
                            </m:r>
                            <m:r>
                              <a:rPr lang="en-IN" sz="2300" b="0" i="1" smtClean="0">
                                <a:latin typeface="Cambria Math" panose="02040503050406030204" pitchFamily="18" charset="0"/>
                              </a:rPr>
                              <m:t>        :</m:t>
                            </m:r>
                            <m:r>
                              <a:rPr lang="en-IN" sz="2300" b="0" i="1" smtClean="0">
                                <a:latin typeface="Cambria Math" panose="02040503050406030204" pitchFamily="18" charset="0"/>
                              </a:rPr>
                              <m:t>𝑖</m:t>
                            </m:r>
                            <m:r>
                              <a:rPr lang="en-IN" sz="2300" b="0" i="1" smtClean="0">
                                <a:latin typeface="Cambria Math" panose="02040503050406030204" pitchFamily="18" charset="0"/>
                              </a:rPr>
                              <m:t>=</m:t>
                            </m:r>
                            <m:r>
                              <a:rPr lang="en-IN" sz="2300" b="0" i="1" smtClean="0">
                                <a:latin typeface="Cambria Math" panose="02040503050406030204" pitchFamily="18" charset="0"/>
                              </a:rPr>
                              <m:t>𝑗</m:t>
                            </m:r>
                            <m:r>
                              <a:rPr lang="en-IN" sz="2300" b="0" i="1" smtClean="0">
                                <a:latin typeface="Cambria Math" panose="02040503050406030204" pitchFamily="18" charset="0"/>
                              </a:rPr>
                              <m:t>          </m:t>
                            </m:r>
                          </m:e>
                          <m:e>
                            <m:r>
                              <a:rPr lang="en-IN" sz="2300" b="0" i="1" smtClean="0">
                                <a:latin typeface="Cambria Math" panose="02040503050406030204" pitchFamily="18" charset="0"/>
                              </a:rPr>
                              <m:t>𝑎</m:t>
                            </m:r>
                            <m:d>
                              <m:dPr>
                                <m:begChr m:val="["/>
                                <m:endChr m:val="]"/>
                                <m:ctrlPr>
                                  <a:rPr lang="en-IN" sz="2300" b="0" i="1" smtClean="0">
                                    <a:latin typeface="Cambria Math" panose="02040503050406030204" pitchFamily="18" charset="0"/>
                                  </a:rPr>
                                </m:ctrlPr>
                              </m:dPr>
                              <m:e>
                                <m:r>
                                  <a:rPr lang="en-IN" sz="2300" b="0" i="1" smtClean="0">
                                    <a:latin typeface="Cambria Math" panose="02040503050406030204" pitchFamily="18" charset="0"/>
                                  </a:rPr>
                                  <m:t>𝑗</m:t>
                                </m:r>
                              </m:e>
                            </m:d>
                            <m:r>
                              <a:rPr lang="en-IN" sz="2300" b="0" i="1" smtClean="0">
                                <a:latin typeface="Cambria Math" panose="02040503050406030204" pitchFamily="18" charset="0"/>
                              </a:rPr>
                              <m:t>   :</m:t>
                            </m:r>
                            <m:r>
                              <a:rPr lang="en-IN" sz="2300" b="0" i="1" smtClean="0">
                                <a:latin typeface="Cambria Math" panose="02040503050406030204" pitchFamily="18" charset="0"/>
                              </a:rPr>
                              <m:t>𝑜𝑡h𝑒𝑟𝑤𝑖𝑠𝑒</m:t>
                            </m:r>
                          </m:e>
                        </m:eqArr>
                        <m:r>
                          <a:rPr lang="en-IN" sz="2300" b="0" i="1" smtClean="0">
                            <a:latin typeface="Cambria Math" panose="02040503050406030204" pitchFamily="18" charset="0"/>
                          </a:rPr>
                          <m:t> </m:t>
                        </m:r>
                      </m:e>
                    </m:d>
                  </m:oMath>
                </a14:m>
                <a:r>
                  <a:rPr lang="en-IN" sz="2300" dirty="0"/>
                  <a:t>  </a:t>
                </a:r>
                <a:r>
                  <a:rPr lang="en-IN" sz="2300" b="1" dirty="0"/>
                  <a:t>(read-over-write)</a:t>
                </a:r>
              </a:p>
              <a:p>
                <a:pPr marL="0" indent="0">
                  <a:buNone/>
                </a:pPr>
                <a:endParaRPr lang="en-IN" sz="2300" b="0" i="1" dirty="0">
                  <a:latin typeface="Cambria Math" panose="02040503050406030204" pitchFamily="18" charset="0"/>
                </a:endParaRPr>
              </a:p>
              <a:p>
                <a:pPr marL="0" indent="0">
                  <a:buNone/>
                </a:pPr>
                <a14:m>
                  <m:oMath xmlns:m="http://schemas.openxmlformats.org/officeDocument/2006/math">
                    <m:r>
                      <a:rPr lang="en-IN" sz="2300" b="0" i="1" smtClean="0">
                        <a:latin typeface="Cambria Math" panose="02040503050406030204" pitchFamily="18" charset="0"/>
                      </a:rPr>
                      <m:t>∀</m:t>
                    </m:r>
                    <m:sSub>
                      <m:sSubPr>
                        <m:ctrlPr>
                          <a:rPr lang="en-IN" sz="2300" b="0" i="1" smtClean="0">
                            <a:latin typeface="Cambria Math" panose="02040503050406030204" pitchFamily="18" charset="0"/>
                          </a:rPr>
                        </m:ctrlPr>
                      </m:sSubPr>
                      <m:e>
                        <m:r>
                          <a:rPr lang="en-IN" sz="2300" b="0" i="1" smtClean="0">
                            <a:latin typeface="Cambria Math" panose="02040503050406030204" pitchFamily="18" charset="0"/>
                          </a:rPr>
                          <m:t>𝑎</m:t>
                        </m:r>
                      </m:e>
                      <m:sub>
                        <m:r>
                          <a:rPr lang="en-IN" sz="2300" b="0" i="1" smtClean="0">
                            <a:latin typeface="Cambria Math" panose="02040503050406030204" pitchFamily="18" charset="0"/>
                          </a:rPr>
                          <m:t>1</m:t>
                        </m:r>
                      </m:sub>
                    </m:sSub>
                    <m:r>
                      <a:rPr lang="en-IN" sz="2300" b="0" i="1" smtClean="0">
                        <a:latin typeface="Cambria Math" panose="02040503050406030204" pitchFamily="18" charset="0"/>
                      </a:rPr>
                      <m:t>,</m:t>
                    </m:r>
                    <m:sSub>
                      <m:sSubPr>
                        <m:ctrlPr>
                          <a:rPr lang="en-IN" sz="2300" b="0" i="1" smtClean="0">
                            <a:latin typeface="Cambria Math" panose="02040503050406030204" pitchFamily="18" charset="0"/>
                          </a:rPr>
                        </m:ctrlPr>
                      </m:sSubPr>
                      <m:e>
                        <m:r>
                          <a:rPr lang="en-IN" sz="2300" b="0" i="1" smtClean="0">
                            <a:latin typeface="Cambria Math" panose="02040503050406030204" pitchFamily="18" charset="0"/>
                          </a:rPr>
                          <m:t>𝑎</m:t>
                        </m:r>
                      </m:e>
                      <m:sub>
                        <m:r>
                          <a:rPr lang="en-IN" sz="2300" b="0" i="1" smtClean="0">
                            <a:latin typeface="Cambria Math" panose="02040503050406030204" pitchFamily="18" charset="0"/>
                          </a:rPr>
                          <m:t>2</m:t>
                        </m:r>
                      </m:sub>
                    </m:sSub>
                    <m:r>
                      <a:rPr lang="en-IN" sz="2300" b="0" i="1" smtClean="0">
                        <a:latin typeface="Cambria Math" panose="02040503050406030204" pitchFamily="18" charset="0"/>
                      </a:rPr>
                      <m:t>∈</m:t>
                    </m:r>
                    <m:sSub>
                      <m:sSubPr>
                        <m:ctrlPr>
                          <a:rPr lang="en-IN" sz="2300" b="0" i="1" smtClean="0">
                            <a:latin typeface="Cambria Math" panose="02040503050406030204" pitchFamily="18" charset="0"/>
                          </a:rPr>
                        </m:ctrlPr>
                      </m:sSubPr>
                      <m:e>
                        <m:r>
                          <a:rPr lang="en-IN" sz="2300" b="0" i="1" smtClean="0">
                            <a:latin typeface="Cambria Math" panose="02040503050406030204" pitchFamily="18" charset="0"/>
                          </a:rPr>
                          <m:t>𝑇</m:t>
                        </m:r>
                      </m:e>
                      <m:sub>
                        <m:r>
                          <a:rPr lang="en-IN" sz="2300" b="0" i="1" smtClean="0">
                            <a:latin typeface="Cambria Math" panose="02040503050406030204" pitchFamily="18" charset="0"/>
                          </a:rPr>
                          <m:t>𝐴</m:t>
                        </m:r>
                      </m:sub>
                    </m:sSub>
                    <m:r>
                      <a:rPr lang="en-IN" sz="2300" b="0" i="1" smtClean="0">
                        <a:latin typeface="Cambria Math" panose="02040503050406030204" pitchFamily="18" charset="0"/>
                      </a:rPr>
                      <m:t> . </m:t>
                    </m:r>
                    <m:d>
                      <m:dPr>
                        <m:ctrlPr>
                          <a:rPr lang="en-IN" sz="2300" b="0" i="1" smtClean="0">
                            <a:latin typeface="Cambria Math" panose="02040503050406030204" pitchFamily="18" charset="0"/>
                          </a:rPr>
                        </m:ctrlPr>
                      </m:dPr>
                      <m:e>
                        <m:r>
                          <a:rPr lang="en-IN" sz="2300" b="0" i="1" smtClean="0">
                            <a:latin typeface="Cambria Math" panose="02040503050406030204" pitchFamily="18" charset="0"/>
                          </a:rPr>
                          <m:t>∀</m:t>
                        </m:r>
                        <m:r>
                          <a:rPr lang="en-IN" sz="2300" b="0" i="1" smtClean="0">
                            <a:latin typeface="Cambria Math" panose="02040503050406030204" pitchFamily="18" charset="0"/>
                          </a:rPr>
                          <m:t>𝑖</m:t>
                        </m:r>
                        <m:r>
                          <a:rPr lang="en-IN" sz="2300" b="0" i="1" smtClean="0">
                            <a:latin typeface="Cambria Math" panose="02040503050406030204" pitchFamily="18" charset="0"/>
                          </a:rPr>
                          <m:t>∈</m:t>
                        </m:r>
                        <m:sSub>
                          <m:sSubPr>
                            <m:ctrlPr>
                              <a:rPr lang="en-IN" sz="2300" b="0" i="1" smtClean="0">
                                <a:latin typeface="Cambria Math" panose="02040503050406030204" pitchFamily="18" charset="0"/>
                              </a:rPr>
                            </m:ctrlPr>
                          </m:sSubPr>
                          <m:e>
                            <m:r>
                              <a:rPr lang="en-IN" sz="2300" b="0" i="1" smtClean="0">
                                <a:latin typeface="Cambria Math" panose="02040503050406030204" pitchFamily="18" charset="0"/>
                              </a:rPr>
                              <m:t>𝑇</m:t>
                            </m:r>
                          </m:e>
                          <m:sub>
                            <m:r>
                              <a:rPr lang="en-IN" sz="2300" b="0" i="1" smtClean="0">
                                <a:latin typeface="Cambria Math" panose="02040503050406030204" pitchFamily="18" charset="0"/>
                              </a:rPr>
                              <m:t>𝐼</m:t>
                            </m:r>
                          </m:sub>
                        </m:sSub>
                        <m:r>
                          <a:rPr lang="en-IN" sz="2300" b="0" i="1" smtClean="0">
                            <a:latin typeface="Cambria Math" panose="02040503050406030204" pitchFamily="18" charset="0"/>
                          </a:rPr>
                          <m:t> . </m:t>
                        </m:r>
                        <m:sSub>
                          <m:sSubPr>
                            <m:ctrlPr>
                              <a:rPr lang="en-IN" sz="2300" b="0" i="1" smtClean="0">
                                <a:latin typeface="Cambria Math" panose="02040503050406030204" pitchFamily="18" charset="0"/>
                              </a:rPr>
                            </m:ctrlPr>
                          </m:sSubPr>
                          <m:e>
                            <m:r>
                              <a:rPr lang="en-IN" sz="2300" b="0" i="1" smtClean="0">
                                <a:latin typeface="Cambria Math" panose="02040503050406030204" pitchFamily="18" charset="0"/>
                              </a:rPr>
                              <m:t>𝑎</m:t>
                            </m:r>
                          </m:e>
                          <m:sub>
                            <m:r>
                              <a:rPr lang="en-IN" sz="2300" b="0" i="1" smtClean="0">
                                <a:latin typeface="Cambria Math" panose="02040503050406030204" pitchFamily="18" charset="0"/>
                              </a:rPr>
                              <m:t>1</m:t>
                            </m:r>
                          </m:sub>
                        </m:sSub>
                        <m:d>
                          <m:dPr>
                            <m:begChr m:val="["/>
                            <m:endChr m:val="]"/>
                            <m:ctrlPr>
                              <a:rPr lang="en-IN" sz="2300" b="0" i="1" smtClean="0">
                                <a:latin typeface="Cambria Math" panose="02040503050406030204" pitchFamily="18" charset="0"/>
                              </a:rPr>
                            </m:ctrlPr>
                          </m:dPr>
                          <m:e>
                            <m:r>
                              <a:rPr lang="en-IN" sz="2300" b="0" i="1" smtClean="0">
                                <a:latin typeface="Cambria Math" panose="02040503050406030204" pitchFamily="18" charset="0"/>
                              </a:rPr>
                              <m:t>𝑖</m:t>
                            </m:r>
                          </m:e>
                        </m:d>
                        <m:r>
                          <a:rPr lang="en-IN" sz="2300" b="0" i="1" smtClean="0">
                            <a:latin typeface="Cambria Math" panose="02040503050406030204" pitchFamily="18" charset="0"/>
                          </a:rPr>
                          <m:t>=</m:t>
                        </m:r>
                        <m:sSub>
                          <m:sSubPr>
                            <m:ctrlPr>
                              <a:rPr lang="en-IN" sz="2300" b="0" i="1" smtClean="0">
                                <a:latin typeface="Cambria Math" panose="02040503050406030204" pitchFamily="18" charset="0"/>
                              </a:rPr>
                            </m:ctrlPr>
                          </m:sSubPr>
                          <m:e>
                            <m:r>
                              <a:rPr lang="en-IN" sz="2300" b="0" i="1" smtClean="0">
                                <a:latin typeface="Cambria Math" panose="02040503050406030204" pitchFamily="18" charset="0"/>
                              </a:rPr>
                              <m:t>𝑎</m:t>
                            </m:r>
                          </m:e>
                          <m:sub>
                            <m:r>
                              <a:rPr lang="en-IN" sz="2300" b="0" i="1" smtClean="0">
                                <a:latin typeface="Cambria Math" panose="02040503050406030204" pitchFamily="18" charset="0"/>
                              </a:rPr>
                              <m:t>2</m:t>
                            </m:r>
                          </m:sub>
                        </m:sSub>
                        <m:d>
                          <m:dPr>
                            <m:begChr m:val="["/>
                            <m:endChr m:val="]"/>
                            <m:ctrlPr>
                              <a:rPr lang="en-IN" sz="2300" b="0" i="1" smtClean="0">
                                <a:latin typeface="Cambria Math" panose="02040503050406030204" pitchFamily="18" charset="0"/>
                              </a:rPr>
                            </m:ctrlPr>
                          </m:dPr>
                          <m:e>
                            <m:r>
                              <a:rPr lang="en-IN" sz="2300" b="0" i="1" smtClean="0">
                                <a:latin typeface="Cambria Math" panose="02040503050406030204" pitchFamily="18" charset="0"/>
                              </a:rPr>
                              <m:t>𝑖</m:t>
                            </m:r>
                          </m:e>
                        </m:d>
                      </m:e>
                    </m:d>
                    <m:r>
                      <a:rPr lang="en-IN" sz="2300" b="0" i="1" smtClean="0">
                        <a:latin typeface="Cambria Math" panose="02040503050406030204" pitchFamily="18" charset="0"/>
                      </a:rPr>
                      <m:t>→</m:t>
                    </m:r>
                    <m:sSub>
                      <m:sSubPr>
                        <m:ctrlPr>
                          <a:rPr lang="en-IN" sz="2300" b="0" i="1" smtClean="0">
                            <a:latin typeface="Cambria Math" panose="02040503050406030204" pitchFamily="18" charset="0"/>
                          </a:rPr>
                        </m:ctrlPr>
                      </m:sSubPr>
                      <m:e>
                        <m:r>
                          <a:rPr lang="en-IN" sz="2300" b="0" i="1" smtClean="0">
                            <a:latin typeface="Cambria Math" panose="02040503050406030204" pitchFamily="18" charset="0"/>
                          </a:rPr>
                          <m:t>𝑎</m:t>
                        </m:r>
                      </m:e>
                      <m:sub>
                        <m:r>
                          <a:rPr lang="en-IN" sz="2300" b="0" i="1" smtClean="0">
                            <a:latin typeface="Cambria Math" panose="02040503050406030204" pitchFamily="18" charset="0"/>
                          </a:rPr>
                          <m:t>1</m:t>
                        </m:r>
                      </m:sub>
                    </m:sSub>
                    <m:r>
                      <a:rPr lang="en-IN" sz="2300" b="0" i="1" smtClean="0">
                        <a:latin typeface="Cambria Math" panose="02040503050406030204" pitchFamily="18" charset="0"/>
                      </a:rPr>
                      <m:t>=</m:t>
                    </m:r>
                    <m:sSub>
                      <m:sSubPr>
                        <m:ctrlPr>
                          <a:rPr lang="en-IN" sz="2300" b="0" i="1" smtClean="0">
                            <a:latin typeface="Cambria Math" panose="02040503050406030204" pitchFamily="18" charset="0"/>
                          </a:rPr>
                        </m:ctrlPr>
                      </m:sSubPr>
                      <m:e>
                        <m:r>
                          <a:rPr lang="en-IN" sz="2300" b="0" i="1" smtClean="0">
                            <a:latin typeface="Cambria Math" panose="02040503050406030204" pitchFamily="18" charset="0"/>
                          </a:rPr>
                          <m:t>𝑎</m:t>
                        </m:r>
                      </m:e>
                      <m:sub>
                        <m:r>
                          <a:rPr lang="en-IN" sz="2300" b="0" i="1" smtClean="0">
                            <a:latin typeface="Cambria Math" panose="02040503050406030204" pitchFamily="18" charset="0"/>
                          </a:rPr>
                          <m:t>2</m:t>
                        </m:r>
                      </m:sub>
                    </m:sSub>
                  </m:oMath>
                </a14:m>
                <a:r>
                  <a:rPr lang="en-IN" sz="2300" dirty="0"/>
                  <a:t>     </a:t>
                </a:r>
                <a:r>
                  <a:rPr lang="en-IN" sz="2300" b="1" dirty="0"/>
                  <a:t>(extensionality)</a:t>
                </a:r>
              </a:p>
            </p:txBody>
          </p:sp>
        </mc:Choice>
        <mc:Fallback xmlns="">
          <p:sp>
            <p:nvSpPr>
              <p:cNvPr id="3" name="Content Placeholder 2">
                <a:extLst>
                  <a:ext uri="{FF2B5EF4-FFF2-40B4-BE49-F238E27FC236}">
                    <a16:creationId xmlns:a16="http://schemas.microsoft.com/office/drawing/2014/main" id="{E1A49990-7D50-58FD-6650-37DAF0084791}"/>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2211168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1D900-ACE7-2587-105A-5F413350371E}"/>
              </a:ext>
            </a:extLst>
          </p:cNvPr>
          <p:cNvSpPr>
            <a:spLocks noGrp="1"/>
          </p:cNvSpPr>
          <p:nvPr>
            <p:ph type="title"/>
          </p:nvPr>
        </p:nvSpPr>
        <p:spPr/>
        <p:txBody>
          <a:bodyPr/>
          <a:lstStyle/>
          <a:p>
            <a:r>
              <a:rPr lang="en-IN" dirty="0"/>
              <a:t>Eliminating array terms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D1B5916-1592-EFA0-03F2-ADD5DA2626E9}"/>
                  </a:ext>
                </a:extLst>
              </p:cNvPr>
              <p:cNvSpPr>
                <a:spLocks noGrp="1"/>
              </p:cNvSpPr>
              <p:nvPr>
                <p:ph idx="1"/>
              </p:nvPr>
            </p:nvSpPr>
            <p:spPr/>
            <p:txBody>
              <a:bodyPr/>
              <a:lstStyle/>
              <a:p>
                <a:r>
                  <a:rPr lang="en-IN" dirty="0"/>
                  <a:t>Consider the following axioms</a:t>
                </a:r>
              </a:p>
              <a:p>
                <a:pPr marL="0" indent="0">
                  <a:buNone/>
                </a:pPr>
                <a:r>
                  <a:rPr lang="en-IN" dirty="0"/>
                  <a:t>	</a:t>
                </a:r>
                <a:r>
                  <a:rPr lang="en-IN" sz="2800" b="0" dirty="0"/>
                  <a:t> </a:t>
                </a:r>
                <a14:m>
                  <m:oMath xmlns:m="http://schemas.openxmlformats.org/officeDocument/2006/math">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𝑎</m:t>
                        </m:r>
                      </m:e>
                      <m:sub>
                        <m:r>
                          <a:rPr lang="en-IN" sz="2800" b="0" i="1" smtClean="0">
                            <a:latin typeface="Cambria Math" panose="02040503050406030204" pitchFamily="18" charset="0"/>
                          </a:rPr>
                          <m:t>1</m:t>
                        </m:r>
                      </m:sub>
                    </m:sSub>
                    <m:r>
                      <a:rPr lang="en-IN" sz="2800" b="0" i="1" smtClean="0">
                        <a:latin typeface="Cambria Math" panose="02040503050406030204" pitchFamily="18" charset="0"/>
                      </a:rPr>
                      <m:t>, </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𝑎</m:t>
                        </m:r>
                      </m:e>
                      <m:sub>
                        <m:r>
                          <a:rPr lang="en-IN" sz="2800" b="0" i="1" smtClean="0">
                            <a:latin typeface="Cambria Math" panose="02040503050406030204" pitchFamily="18" charset="0"/>
                          </a:rPr>
                          <m:t>2</m:t>
                        </m:r>
                      </m:sub>
                    </m:sSub>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𝑇</m:t>
                        </m:r>
                      </m:e>
                      <m:sub>
                        <m:r>
                          <a:rPr lang="en-IN" sz="2800" b="0" i="1" smtClean="0">
                            <a:latin typeface="Cambria Math" panose="02040503050406030204" pitchFamily="18" charset="0"/>
                          </a:rPr>
                          <m:t>𝐴</m:t>
                        </m:r>
                      </m:sub>
                    </m:sSub>
                    <m:r>
                      <a:rPr lang="en-IN" sz="2800" b="0" i="1" smtClean="0">
                        <a:latin typeface="Cambria Math" panose="02040503050406030204" pitchFamily="18" charset="0"/>
                      </a:rPr>
                      <m:t> . ∀</m:t>
                    </m:r>
                    <m:r>
                      <a:rPr lang="en-IN" sz="2800" b="0" i="1" smtClean="0">
                        <a:latin typeface="Cambria Math" panose="02040503050406030204" pitchFamily="18" charset="0"/>
                      </a:rPr>
                      <m:t>𝑖</m:t>
                    </m:r>
                    <m:r>
                      <a:rPr lang="en-IN" sz="2800" b="0" i="1" smtClean="0">
                        <a:latin typeface="Cambria Math" panose="02040503050406030204" pitchFamily="18" charset="0"/>
                      </a:rPr>
                      <m:t>,</m:t>
                    </m:r>
                    <m:r>
                      <a:rPr lang="en-IN" sz="2800" b="0" i="1" smtClean="0">
                        <a:latin typeface="Cambria Math" panose="02040503050406030204" pitchFamily="18" charset="0"/>
                      </a:rPr>
                      <m:t>𝑗</m:t>
                    </m:r>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𝑇</m:t>
                        </m:r>
                      </m:e>
                      <m:sub>
                        <m:r>
                          <a:rPr lang="en-IN" sz="2800" b="0" i="1" smtClean="0">
                            <a:latin typeface="Cambria Math" panose="02040503050406030204" pitchFamily="18" charset="0"/>
                          </a:rPr>
                          <m:t>𝐼</m:t>
                        </m:r>
                      </m:sub>
                    </m:sSub>
                    <m:r>
                      <a:rPr lang="en-IN" sz="2800" b="0" i="1" smtClean="0">
                        <a:latin typeface="Cambria Math" panose="02040503050406030204" pitchFamily="18" charset="0"/>
                      </a:rPr>
                      <m:t> . </m:t>
                    </m:r>
                    <m:d>
                      <m:dPr>
                        <m:ctrlPr>
                          <a:rPr lang="en-IN" sz="2800" b="0" i="1" smtClean="0">
                            <a:latin typeface="Cambria Math" panose="02040503050406030204" pitchFamily="18" charset="0"/>
                          </a:rPr>
                        </m:ctrlPr>
                      </m:dPr>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𝑎</m:t>
                            </m:r>
                          </m:e>
                          <m:sub>
                            <m:r>
                              <a:rPr lang="en-IN" sz="2800" b="0" i="1" smtClean="0">
                                <a:latin typeface="Cambria Math" panose="02040503050406030204" pitchFamily="18" charset="0"/>
                              </a:rPr>
                              <m:t>1</m:t>
                            </m:r>
                          </m:sub>
                        </m:sSub>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𝑎</m:t>
                            </m:r>
                          </m:e>
                          <m:sub>
                            <m:r>
                              <a:rPr lang="en-IN" sz="2800" b="0" i="1" smtClean="0">
                                <a:latin typeface="Cambria Math" panose="02040503050406030204" pitchFamily="18" charset="0"/>
                              </a:rPr>
                              <m:t>2</m:t>
                            </m:r>
                          </m:sub>
                        </m:sSub>
                        <m:r>
                          <a:rPr lang="en-IN" sz="2800" b="0" i="1" smtClean="0">
                            <a:latin typeface="Cambria Math" panose="02040503050406030204" pitchFamily="18" charset="0"/>
                          </a:rPr>
                          <m:t>∧</m:t>
                        </m:r>
                        <m:r>
                          <a:rPr lang="en-IN" sz="2800" b="0" i="1" smtClean="0">
                            <a:latin typeface="Cambria Math" panose="02040503050406030204" pitchFamily="18" charset="0"/>
                          </a:rPr>
                          <m:t>𝑖</m:t>
                        </m:r>
                        <m:r>
                          <a:rPr lang="en-IN" sz="2800" b="0" i="1" smtClean="0">
                            <a:latin typeface="Cambria Math" panose="02040503050406030204" pitchFamily="18" charset="0"/>
                          </a:rPr>
                          <m:t>=</m:t>
                        </m:r>
                        <m:r>
                          <a:rPr lang="en-IN" sz="2800" b="0" i="1" smtClean="0">
                            <a:latin typeface="Cambria Math" panose="02040503050406030204" pitchFamily="18" charset="0"/>
                          </a:rPr>
                          <m:t>𝑗</m:t>
                        </m:r>
                      </m:e>
                    </m:d>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𝑎</m:t>
                        </m:r>
                      </m:e>
                      <m:sub>
                        <m:r>
                          <a:rPr lang="en-IN" sz="2800" b="0" i="1" smtClean="0">
                            <a:latin typeface="Cambria Math" panose="02040503050406030204" pitchFamily="18" charset="0"/>
                          </a:rPr>
                          <m:t>1</m:t>
                        </m:r>
                      </m:sub>
                    </m:sSub>
                    <m:d>
                      <m:dPr>
                        <m:begChr m:val="["/>
                        <m:endChr m:val="]"/>
                        <m:ctrlPr>
                          <a:rPr lang="en-IN" sz="2800" b="0" i="1" smtClean="0">
                            <a:latin typeface="Cambria Math" panose="02040503050406030204" pitchFamily="18" charset="0"/>
                          </a:rPr>
                        </m:ctrlPr>
                      </m:dPr>
                      <m:e>
                        <m:r>
                          <a:rPr lang="en-IN" sz="2800" b="0" i="1" smtClean="0">
                            <a:latin typeface="Cambria Math" panose="02040503050406030204" pitchFamily="18" charset="0"/>
                          </a:rPr>
                          <m:t>𝑖</m:t>
                        </m:r>
                      </m:e>
                    </m:d>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𝑎</m:t>
                        </m:r>
                      </m:e>
                      <m:sub>
                        <m:r>
                          <a:rPr lang="en-IN" sz="2800" b="0" i="1" smtClean="0">
                            <a:latin typeface="Cambria Math" panose="02040503050406030204" pitchFamily="18" charset="0"/>
                          </a:rPr>
                          <m:t>2</m:t>
                        </m:r>
                      </m:sub>
                    </m:sSub>
                    <m:d>
                      <m:dPr>
                        <m:begChr m:val="["/>
                        <m:endChr m:val="]"/>
                        <m:ctrlPr>
                          <a:rPr lang="en-IN" sz="2800" b="0" i="1" smtClean="0">
                            <a:latin typeface="Cambria Math" panose="02040503050406030204" pitchFamily="18" charset="0"/>
                          </a:rPr>
                        </m:ctrlPr>
                      </m:dPr>
                      <m:e>
                        <m:r>
                          <a:rPr lang="en-IN" sz="2800" b="0" i="1" smtClean="0">
                            <a:latin typeface="Cambria Math" panose="02040503050406030204" pitchFamily="18" charset="0"/>
                          </a:rPr>
                          <m:t>𝑗</m:t>
                        </m:r>
                      </m:e>
                    </m:d>
                  </m:oMath>
                </a14:m>
                <a:r>
                  <a:rPr lang="en-IN" sz="2800" b="0" i="1" dirty="0">
                    <a:latin typeface="Cambria Math" panose="02040503050406030204" pitchFamily="18" charset="0"/>
                  </a:rPr>
                  <a:t> </a:t>
                </a:r>
              </a:p>
              <a:p>
                <a:pPr marL="0" indent="0">
                  <a:buNone/>
                </a:pPr>
                <a:endParaRPr lang="en-IN" dirty="0"/>
              </a:p>
              <a:p>
                <a:pPr marL="0" indent="0">
                  <a:buNone/>
                </a:pP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1</m:t>
                        </m:r>
                      </m:sub>
                    </m:sSub>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𝑖</m:t>
                        </m:r>
                      </m:e>
                    </m:d>
                  </m:oMath>
                </a14:m>
                <a:r>
                  <a:rPr lang="en-IN" dirty="0"/>
                  <a:t> and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2</m:t>
                        </m:r>
                      </m:sub>
                    </m:sSub>
                    <m:r>
                      <a:rPr lang="en-IN" b="0" i="1" smtClean="0">
                        <a:latin typeface="Cambria Math" panose="02040503050406030204" pitchFamily="18" charset="0"/>
                      </a:rPr>
                      <m:t>[</m:t>
                    </m:r>
                    <m:r>
                      <a:rPr lang="en-IN" b="0" i="1" smtClean="0">
                        <a:latin typeface="Cambria Math" panose="02040503050406030204" pitchFamily="18" charset="0"/>
                      </a:rPr>
                      <m:t>𝑗</m:t>
                    </m:r>
                    <m:r>
                      <a:rPr lang="en-IN" b="0" i="1" smtClean="0">
                        <a:latin typeface="Cambria Math" panose="02040503050406030204" pitchFamily="18" charset="0"/>
                      </a:rPr>
                      <m:t>]</m:t>
                    </m:r>
                  </m:oMath>
                </a14:m>
                <a:r>
                  <a:rPr lang="en-IN" dirty="0"/>
                  <a:t> are the array read functions. If two arrays are equal, then the same value is stored at a given index in both arrays.</a:t>
                </a:r>
              </a:p>
              <a:p>
                <a:pPr marL="0" indent="0">
                  <a:buNone/>
                </a:pPr>
                <a:endParaRPr lang="en-IN" dirty="0"/>
              </a:p>
              <a:p>
                <a:pPr marL="0" indent="0">
                  <a:buNone/>
                </a:pPr>
                <a:r>
                  <a:rPr lang="en-IN" dirty="0"/>
                  <a:t>How can we model this using the theories we have studied so far, e.g., the theory of integers, the theory of equality and uninterpreted function, or the theory of bit vectors?</a:t>
                </a:r>
              </a:p>
            </p:txBody>
          </p:sp>
        </mc:Choice>
        <mc:Fallback xmlns="">
          <p:sp>
            <p:nvSpPr>
              <p:cNvPr id="3" name="Content Placeholder 2">
                <a:extLst>
                  <a:ext uri="{FF2B5EF4-FFF2-40B4-BE49-F238E27FC236}">
                    <a16:creationId xmlns:a16="http://schemas.microsoft.com/office/drawing/2014/main" id="{9D1B5916-1592-EFA0-03F2-ADD5DA2626E9}"/>
                  </a:ext>
                </a:extLst>
              </p:cNvPr>
              <p:cNvSpPr>
                <a:spLocks noGrp="1" noRot="1" noChangeAspect="1" noMove="1" noResize="1" noEditPoints="1" noAdjustHandles="1" noChangeArrowheads="1" noChangeShapeType="1" noTextEdit="1"/>
              </p:cNvSpPr>
              <p:nvPr>
                <p:ph idx="1"/>
              </p:nvPr>
            </p:nvSpPr>
            <p:spPr>
              <a:blipFill>
                <a:blip r:embed="rId2"/>
                <a:stretch>
                  <a:fillRect l="-1217" t="-2241" b="-140"/>
                </a:stretch>
              </a:blipFill>
            </p:spPr>
            <p:txBody>
              <a:bodyPr/>
              <a:lstStyle/>
              <a:p>
                <a:r>
                  <a:rPr lang="en-IN">
                    <a:noFill/>
                  </a:rPr>
                  <a:t> </a:t>
                </a:r>
              </a:p>
            </p:txBody>
          </p:sp>
        </mc:Fallback>
      </mc:AlternateContent>
    </p:spTree>
    <p:extLst>
      <p:ext uri="{BB962C8B-B14F-4D97-AF65-F5344CB8AC3E}">
        <p14:creationId xmlns:p14="http://schemas.microsoft.com/office/powerpoint/2010/main" val="266141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2CE26-FB15-50D6-0BB8-FAA4A8CD64B5}"/>
              </a:ext>
            </a:extLst>
          </p:cNvPr>
          <p:cNvSpPr>
            <a:spLocks noGrp="1"/>
          </p:cNvSpPr>
          <p:nvPr>
            <p:ph type="title"/>
          </p:nvPr>
        </p:nvSpPr>
        <p:spPr/>
        <p:txBody>
          <a:bodyPr/>
          <a:lstStyle/>
          <a:p>
            <a:r>
              <a:rPr lang="en-IN" dirty="0"/>
              <a:t>Eliminating array terms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1E4685F-324D-B262-2ED6-4071BA2EF59C}"/>
                  </a:ext>
                </a:extLst>
              </p:cNvPr>
              <p:cNvSpPr>
                <a:spLocks noGrp="1"/>
              </p:cNvSpPr>
              <p:nvPr>
                <p:ph idx="1"/>
              </p:nvPr>
            </p:nvSpPr>
            <p:spPr/>
            <p:txBody>
              <a:bodyPr/>
              <a:lstStyle/>
              <a:p>
                <a:r>
                  <a:rPr lang="en-IN" sz="2800" b="0" dirty="0"/>
                  <a:t> </a:t>
                </a:r>
                <a14:m>
                  <m:oMath xmlns:m="http://schemas.openxmlformats.org/officeDocument/2006/math">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𝑎</m:t>
                        </m:r>
                      </m:e>
                      <m:sub>
                        <m:r>
                          <a:rPr lang="en-IN" sz="2800" b="0" i="1" smtClean="0">
                            <a:latin typeface="Cambria Math" panose="02040503050406030204" pitchFamily="18" charset="0"/>
                          </a:rPr>
                          <m:t>1</m:t>
                        </m:r>
                      </m:sub>
                    </m:sSub>
                    <m:r>
                      <a:rPr lang="en-IN" sz="2800" b="0" i="1" smtClean="0">
                        <a:latin typeface="Cambria Math" panose="02040503050406030204" pitchFamily="18" charset="0"/>
                      </a:rPr>
                      <m:t>, </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𝑎</m:t>
                        </m:r>
                      </m:e>
                      <m:sub>
                        <m:r>
                          <a:rPr lang="en-IN" sz="2800" b="0" i="1" smtClean="0">
                            <a:latin typeface="Cambria Math" panose="02040503050406030204" pitchFamily="18" charset="0"/>
                          </a:rPr>
                          <m:t>2</m:t>
                        </m:r>
                      </m:sub>
                    </m:sSub>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𝑇</m:t>
                        </m:r>
                      </m:e>
                      <m:sub>
                        <m:r>
                          <a:rPr lang="en-IN" sz="2800" b="0" i="1" smtClean="0">
                            <a:latin typeface="Cambria Math" panose="02040503050406030204" pitchFamily="18" charset="0"/>
                          </a:rPr>
                          <m:t>𝐴</m:t>
                        </m:r>
                      </m:sub>
                    </m:sSub>
                    <m:r>
                      <a:rPr lang="en-IN" sz="2800" b="0" i="1" smtClean="0">
                        <a:latin typeface="Cambria Math" panose="02040503050406030204" pitchFamily="18" charset="0"/>
                      </a:rPr>
                      <m:t> . ∀</m:t>
                    </m:r>
                    <m:r>
                      <a:rPr lang="en-IN" sz="2800" b="0" i="1" smtClean="0">
                        <a:latin typeface="Cambria Math" panose="02040503050406030204" pitchFamily="18" charset="0"/>
                      </a:rPr>
                      <m:t>𝑖</m:t>
                    </m:r>
                    <m:r>
                      <a:rPr lang="en-IN" sz="2800" b="0" i="1" smtClean="0">
                        <a:latin typeface="Cambria Math" panose="02040503050406030204" pitchFamily="18" charset="0"/>
                      </a:rPr>
                      <m:t>,</m:t>
                    </m:r>
                    <m:r>
                      <a:rPr lang="en-IN" sz="2800" b="0" i="1" smtClean="0">
                        <a:latin typeface="Cambria Math" panose="02040503050406030204" pitchFamily="18" charset="0"/>
                      </a:rPr>
                      <m:t>𝑗</m:t>
                    </m:r>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𝑇</m:t>
                        </m:r>
                      </m:e>
                      <m:sub>
                        <m:r>
                          <a:rPr lang="en-IN" sz="2800" b="0" i="1" smtClean="0">
                            <a:latin typeface="Cambria Math" panose="02040503050406030204" pitchFamily="18" charset="0"/>
                          </a:rPr>
                          <m:t>𝐼</m:t>
                        </m:r>
                      </m:sub>
                    </m:sSub>
                    <m:r>
                      <a:rPr lang="en-IN" sz="2800" b="0" i="1" smtClean="0">
                        <a:latin typeface="Cambria Math" panose="02040503050406030204" pitchFamily="18" charset="0"/>
                      </a:rPr>
                      <m:t> . </m:t>
                    </m:r>
                    <m:d>
                      <m:dPr>
                        <m:ctrlPr>
                          <a:rPr lang="en-IN" sz="2800" b="0" i="1" smtClean="0">
                            <a:latin typeface="Cambria Math" panose="02040503050406030204" pitchFamily="18" charset="0"/>
                          </a:rPr>
                        </m:ctrlPr>
                      </m:dPr>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𝑎</m:t>
                            </m:r>
                          </m:e>
                          <m:sub>
                            <m:r>
                              <a:rPr lang="en-IN" sz="2800" b="0" i="1" smtClean="0">
                                <a:latin typeface="Cambria Math" panose="02040503050406030204" pitchFamily="18" charset="0"/>
                              </a:rPr>
                              <m:t>1</m:t>
                            </m:r>
                          </m:sub>
                        </m:sSub>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𝑎</m:t>
                            </m:r>
                          </m:e>
                          <m:sub>
                            <m:r>
                              <a:rPr lang="en-IN" sz="2800" b="0" i="1" smtClean="0">
                                <a:latin typeface="Cambria Math" panose="02040503050406030204" pitchFamily="18" charset="0"/>
                              </a:rPr>
                              <m:t>2</m:t>
                            </m:r>
                          </m:sub>
                        </m:sSub>
                        <m:r>
                          <a:rPr lang="en-IN" sz="2800" b="0" i="1" smtClean="0">
                            <a:latin typeface="Cambria Math" panose="02040503050406030204" pitchFamily="18" charset="0"/>
                          </a:rPr>
                          <m:t>∧</m:t>
                        </m:r>
                        <m:r>
                          <a:rPr lang="en-IN" sz="2800" b="0" i="1" smtClean="0">
                            <a:latin typeface="Cambria Math" panose="02040503050406030204" pitchFamily="18" charset="0"/>
                          </a:rPr>
                          <m:t>𝑖</m:t>
                        </m:r>
                        <m:r>
                          <a:rPr lang="en-IN" sz="2800" b="0" i="1" smtClean="0">
                            <a:latin typeface="Cambria Math" panose="02040503050406030204" pitchFamily="18" charset="0"/>
                          </a:rPr>
                          <m:t>=</m:t>
                        </m:r>
                        <m:r>
                          <a:rPr lang="en-IN" sz="2800" b="0" i="1" smtClean="0">
                            <a:latin typeface="Cambria Math" panose="02040503050406030204" pitchFamily="18" charset="0"/>
                          </a:rPr>
                          <m:t>𝑗</m:t>
                        </m:r>
                      </m:e>
                    </m:d>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𝑎</m:t>
                        </m:r>
                      </m:e>
                      <m:sub>
                        <m:r>
                          <a:rPr lang="en-IN" sz="2800" b="0" i="1" smtClean="0">
                            <a:latin typeface="Cambria Math" panose="02040503050406030204" pitchFamily="18" charset="0"/>
                          </a:rPr>
                          <m:t>1</m:t>
                        </m:r>
                      </m:sub>
                    </m:sSub>
                    <m:d>
                      <m:dPr>
                        <m:begChr m:val="["/>
                        <m:endChr m:val="]"/>
                        <m:ctrlPr>
                          <a:rPr lang="en-IN" sz="2800" b="0" i="1" smtClean="0">
                            <a:latin typeface="Cambria Math" panose="02040503050406030204" pitchFamily="18" charset="0"/>
                          </a:rPr>
                        </m:ctrlPr>
                      </m:dPr>
                      <m:e>
                        <m:r>
                          <a:rPr lang="en-IN" sz="2800" b="0" i="1" smtClean="0">
                            <a:latin typeface="Cambria Math" panose="02040503050406030204" pitchFamily="18" charset="0"/>
                          </a:rPr>
                          <m:t>𝑖</m:t>
                        </m:r>
                      </m:e>
                    </m:d>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𝑎</m:t>
                        </m:r>
                      </m:e>
                      <m:sub>
                        <m:r>
                          <a:rPr lang="en-IN" sz="2800" b="0" i="1" smtClean="0">
                            <a:latin typeface="Cambria Math" panose="02040503050406030204" pitchFamily="18" charset="0"/>
                          </a:rPr>
                          <m:t>2</m:t>
                        </m:r>
                      </m:sub>
                    </m:sSub>
                    <m:d>
                      <m:dPr>
                        <m:begChr m:val="["/>
                        <m:endChr m:val="]"/>
                        <m:ctrlPr>
                          <a:rPr lang="en-IN" sz="2800" b="0" i="1" smtClean="0">
                            <a:latin typeface="Cambria Math" panose="02040503050406030204" pitchFamily="18" charset="0"/>
                          </a:rPr>
                        </m:ctrlPr>
                      </m:dPr>
                      <m:e>
                        <m:r>
                          <a:rPr lang="en-IN" sz="2800" b="0" i="1" smtClean="0">
                            <a:latin typeface="Cambria Math" panose="02040503050406030204" pitchFamily="18" charset="0"/>
                          </a:rPr>
                          <m:t>𝑗</m:t>
                        </m:r>
                      </m:e>
                    </m:d>
                  </m:oMath>
                </a14:m>
                <a:r>
                  <a:rPr lang="en-IN" sz="2800" b="0" i="1" dirty="0">
                    <a:latin typeface="Cambria Math" panose="02040503050406030204" pitchFamily="18" charset="0"/>
                  </a:rPr>
                  <a:t> </a:t>
                </a:r>
              </a:p>
              <a:p>
                <a:pPr marL="0" indent="0">
                  <a:buNone/>
                </a:pPr>
                <a:endParaRPr lang="en-IN" dirty="0"/>
              </a:p>
              <a:p>
                <a:pPr marL="0" indent="0">
                  <a:buNone/>
                </a:pPr>
                <a:r>
                  <a:rPr lang="en-IN" dirty="0"/>
                  <a:t>The axiom for array read operations is a special case of an uninterpreted function. Therefore, we can introduce an uninterpreted function for the array read operation on a given array that takes an index and returns the value stored at that index. </a:t>
                </a:r>
              </a:p>
            </p:txBody>
          </p:sp>
        </mc:Choice>
        <mc:Fallback xmlns="">
          <p:sp>
            <p:nvSpPr>
              <p:cNvPr id="3" name="Content Placeholder 2">
                <a:extLst>
                  <a:ext uri="{FF2B5EF4-FFF2-40B4-BE49-F238E27FC236}">
                    <a16:creationId xmlns:a16="http://schemas.microsoft.com/office/drawing/2014/main" id="{11E4685F-324D-B262-2ED6-4071BA2EF59C}"/>
                  </a:ext>
                </a:extLst>
              </p:cNvPr>
              <p:cNvSpPr>
                <a:spLocks noGrp="1" noRot="1" noChangeAspect="1" noMove="1" noResize="1" noEditPoints="1" noAdjustHandles="1" noChangeArrowheads="1" noChangeShapeType="1" noTextEdit="1"/>
              </p:cNvSpPr>
              <p:nvPr>
                <p:ph idx="1"/>
              </p:nvPr>
            </p:nvSpPr>
            <p:spPr>
              <a:blipFill>
                <a:blip r:embed="rId2"/>
                <a:stretch>
                  <a:fillRect l="-1217" t="-1961"/>
                </a:stretch>
              </a:blipFill>
            </p:spPr>
            <p:txBody>
              <a:bodyPr/>
              <a:lstStyle/>
              <a:p>
                <a:r>
                  <a:rPr lang="en-IN">
                    <a:noFill/>
                  </a:rPr>
                  <a:t> </a:t>
                </a:r>
              </a:p>
            </p:txBody>
          </p:sp>
        </mc:Fallback>
      </mc:AlternateContent>
    </p:spTree>
    <p:extLst>
      <p:ext uri="{BB962C8B-B14F-4D97-AF65-F5344CB8AC3E}">
        <p14:creationId xmlns:p14="http://schemas.microsoft.com/office/powerpoint/2010/main" val="2863182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BF01C-FFEE-9C73-BF4E-C6175A533772}"/>
              </a:ext>
            </a:extLst>
          </p:cNvPr>
          <p:cNvSpPr>
            <a:spLocks noGrp="1"/>
          </p:cNvSpPr>
          <p:nvPr>
            <p:ph type="title"/>
          </p:nvPr>
        </p:nvSpPr>
        <p:spPr/>
        <p:txBody>
          <a:bodyPr/>
          <a:lstStyle/>
          <a:p>
            <a:r>
              <a:rPr lang="en-IN"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B82B7A-1098-4087-5187-02255A13C31D}"/>
                  </a:ext>
                </a:extLst>
              </p:cNvPr>
              <p:cNvSpPr>
                <a:spLocks noGrp="1"/>
              </p:cNvSpPr>
              <p:nvPr>
                <p:ph idx="1"/>
              </p:nvPr>
            </p:nvSpPr>
            <p:spPr/>
            <p:txBody>
              <a:bodyPr/>
              <a:lstStyle/>
              <a:p>
                <a:r>
                  <a:rPr lang="en-IN" dirty="0"/>
                  <a:t>Remove array terms from the following formula</a:t>
                </a:r>
              </a:p>
              <a:p>
                <a:endParaRPr lang="en-IN" dirty="0"/>
              </a:p>
              <a:p>
                <a:pPr marL="0" indent="0">
                  <a:buNone/>
                </a:pPr>
                <a14:m>
                  <m:oMathPara xmlns:m="http://schemas.openxmlformats.org/officeDocument/2006/math">
                    <m:oMathParaPr>
                      <m:jc m:val="left"/>
                    </m:oMathParaPr>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𝑖</m:t>
                          </m:r>
                          <m:r>
                            <a:rPr lang="en-IN" b="0" i="1" smtClean="0">
                              <a:latin typeface="Cambria Math" panose="02040503050406030204" pitchFamily="18" charset="0"/>
                            </a:rPr>
                            <m:t>=</m:t>
                          </m:r>
                          <m:r>
                            <a:rPr lang="en-IN" b="0" i="1" smtClean="0">
                              <a:latin typeface="Cambria Math" panose="02040503050406030204" pitchFamily="18" charset="0"/>
                            </a:rPr>
                            <m:t>𝑗</m:t>
                          </m:r>
                          <m:r>
                            <a:rPr lang="en-IN" b="0" i="1" smtClean="0">
                              <a:latin typeface="Cambria Math" panose="02040503050406030204" pitchFamily="18" charset="0"/>
                            </a:rPr>
                            <m:t>∧</m:t>
                          </m:r>
                          <m:r>
                            <a:rPr lang="en-IN" b="0" i="1" smtClean="0">
                              <a:latin typeface="Cambria Math" panose="02040503050406030204" pitchFamily="18" charset="0"/>
                            </a:rPr>
                            <m:t>𝑎</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𝑗</m:t>
                              </m:r>
                            </m:e>
                          </m:d>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m:t>
                              </m:r>
                              <m:r>
                                <a:rPr lang="en-IN" b="0" i="1" smtClean="0">
                                  <a:latin typeface="Cambria Math" panose="02040503050406030204" pitchFamily="18" charset="0"/>
                                </a:rPr>
                                <m:t>𝑧</m:t>
                              </m:r>
                            </m:e>
                            <m:sup>
                              <m:r>
                                <a:rPr lang="en-IN" b="0" i="1" smtClean="0">
                                  <a:latin typeface="Cambria Math" panose="02040503050406030204" pitchFamily="18" charset="0"/>
                                </a:rPr>
                                <m:t>′</m:t>
                              </m:r>
                            </m:sup>
                          </m:sSup>
                        </m:e>
                      </m:d>
                      <m:r>
                        <a:rPr lang="en-IN" b="0" i="1" smtClean="0">
                          <a:latin typeface="Cambria Math" panose="02040503050406030204" pitchFamily="18" charset="0"/>
                        </a:rPr>
                        <m:t>→</m:t>
                      </m:r>
                      <m:r>
                        <a:rPr lang="en-IN" b="0" i="1" smtClean="0">
                          <a:latin typeface="Cambria Math" panose="02040503050406030204" pitchFamily="18" charset="0"/>
                        </a:rPr>
                        <m:t>𝑎</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𝑖</m:t>
                          </m:r>
                        </m:e>
                      </m:d>
                      <m:r>
                        <a:rPr lang="en-IN" b="0" i="1" smtClean="0">
                          <a:latin typeface="Cambria Math" panose="02040503050406030204" pitchFamily="18" charset="0"/>
                        </a:rPr>
                        <m:t>=′</m:t>
                      </m:r>
                      <m:r>
                        <a:rPr lang="en-IN" b="0" i="1" smtClean="0">
                          <a:latin typeface="Cambria Math" panose="02040503050406030204" pitchFamily="18" charset="0"/>
                        </a:rPr>
                        <m:t>𝑧</m:t>
                      </m:r>
                      <m:r>
                        <a:rPr lang="en-IN" b="0" i="1" smtClean="0">
                          <a:latin typeface="Cambria Math" panose="02040503050406030204" pitchFamily="18" charset="0"/>
                        </a:rPr>
                        <m:t>′</m:t>
                      </m:r>
                    </m:oMath>
                  </m:oMathPara>
                </a14:m>
                <a:endParaRPr lang="en-IN" dirty="0"/>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8FB82B7A-1098-4087-5187-02255A13C31D}"/>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3353281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BF01C-FFEE-9C73-BF4E-C6175A533772}"/>
              </a:ext>
            </a:extLst>
          </p:cNvPr>
          <p:cNvSpPr>
            <a:spLocks noGrp="1"/>
          </p:cNvSpPr>
          <p:nvPr>
            <p:ph type="title"/>
          </p:nvPr>
        </p:nvSpPr>
        <p:spPr/>
        <p:txBody>
          <a:bodyPr/>
          <a:lstStyle/>
          <a:p>
            <a:r>
              <a:rPr lang="en-IN"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B82B7A-1098-4087-5187-02255A13C31D}"/>
                  </a:ext>
                </a:extLst>
              </p:cNvPr>
              <p:cNvSpPr>
                <a:spLocks noGrp="1"/>
              </p:cNvSpPr>
              <p:nvPr>
                <p:ph idx="1"/>
              </p:nvPr>
            </p:nvSpPr>
            <p:spPr/>
            <p:txBody>
              <a:bodyPr/>
              <a:lstStyle/>
              <a:p>
                <a:r>
                  <a:rPr lang="en-IN" dirty="0"/>
                  <a:t>Remove array terms from the following formula</a:t>
                </a:r>
              </a:p>
              <a:p>
                <a:endParaRPr lang="en-IN" dirty="0"/>
              </a:p>
              <a:p>
                <a:pPr marL="0" indent="0">
                  <a:buNone/>
                </a:pPr>
                <a14:m>
                  <m:oMathPara xmlns:m="http://schemas.openxmlformats.org/officeDocument/2006/math">
                    <m:oMathParaPr>
                      <m:jc m:val="left"/>
                    </m:oMathParaPr>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𝑖</m:t>
                          </m:r>
                          <m:r>
                            <a:rPr lang="en-IN" b="0" i="1" smtClean="0">
                              <a:latin typeface="Cambria Math" panose="02040503050406030204" pitchFamily="18" charset="0"/>
                            </a:rPr>
                            <m:t>=</m:t>
                          </m:r>
                          <m:r>
                            <a:rPr lang="en-IN" b="0" i="1" smtClean="0">
                              <a:latin typeface="Cambria Math" panose="02040503050406030204" pitchFamily="18" charset="0"/>
                            </a:rPr>
                            <m:t>𝑗</m:t>
                          </m:r>
                          <m:r>
                            <a:rPr lang="en-IN" b="0" i="1" smtClean="0">
                              <a:latin typeface="Cambria Math" panose="02040503050406030204" pitchFamily="18" charset="0"/>
                            </a:rPr>
                            <m:t>∧</m:t>
                          </m:r>
                          <m:r>
                            <a:rPr lang="en-IN" b="0" i="1" smtClean="0">
                              <a:latin typeface="Cambria Math" panose="02040503050406030204" pitchFamily="18" charset="0"/>
                            </a:rPr>
                            <m:t>𝑎</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𝑗</m:t>
                              </m:r>
                            </m:e>
                          </m:d>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m:t>
                              </m:r>
                              <m:r>
                                <a:rPr lang="en-IN" b="0" i="1" smtClean="0">
                                  <a:latin typeface="Cambria Math" panose="02040503050406030204" pitchFamily="18" charset="0"/>
                                </a:rPr>
                                <m:t>𝑧</m:t>
                              </m:r>
                            </m:e>
                            <m:sup>
                              <m:r>
                                <a:rPr lang="en-IN" b="0" i="1" smtClean="0">
                                  <a:latin typeface="Cambria Math" panose="02040503050406030204" pitchFamily="18" charset="0"/>
                                </a:rPr>
                                <m:t>′</m:t>
                              </m:r>
                            </m:sup>
                          </m:sSup>
                        </m:e>
                      </m:d>
                      <m:r>
                        <a:rPr lang="en-IN" b="0" i="1" smtClean="0">
                          <a:latin typeface="Cambria Math" panose="02040503050406030204" pitchFamily="18" charset="0"/>
                        </a:rPr>
                        <m:t>→</m:t>
                      </m:r>
                      <m:r>
                        <a:rPr lang="en-IN" b="0" i="1" smtClean="0">
                          <a:latin typeface="Cambria Math" panose="02040503050406030204" pitchFamily="18" charset="0"/>
                        </a:rPr>
                        <m:t>𝑎</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𝑖</m:t>
                          </m:r>
                        </m:e>
                      </m:d>
                      <m:r>
                        <a:rPr lang="en-IN" b="0" i="1" smtClean="0">
                          <a:latin typeface="Cambria Math" panose="02040503050406030204" pitchFamily="18" charset="0"/>
                        </a:rPr>
                        <m:t>=′</m:t>
                      </m:r>
                      <m:r>
                        <a:rPr lang="en-IN" b="0" i="1" smtClean="0">
                          <a:latin typeface="Cambria Math" panose="02040503050406030204" pitchFamily="18" charset="0"/>
                        </a:rPr>
                        <m:t>𝑧</m:t>
                      </m:r>
                      <m:r>
                        <a:rPr lang="en-IN" b="0" i="1" smtClean="0">
                          <a:latin typeface="Cambria Math" panose="02040503050406030204" pitchFamily="18" charset="0"/>
                        </a:rPr>
                        <m:t>′</m:t>
                      </m:r>
                    </m:oMath>
                  </m:oMathPara>
                </a14:m>
                <a:endParaRPr lang="en-IN" dirty="0"/>
              </a:p>
              <a:p>
                <a:pPr marL="0" indent="0">
                  <a:buNone/>
                </a:pPr>
                <a:endParaRPr lang="en-IN" dirty="0"/>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𝑖</m:t>
                      </m:r>
                      <m:r>
                        <a:rPr lang="en-IN" b="0" i="1" smtClean="0">
                          <a:latin typeface="Cambria Math" panose="02040503050406030204" pitchFamily="18" charset="0"/>
                        </a:rPr>
                        <m:t>=</m:t>
                      </m:r>
                      <m:r>
                        <a:rPr lang="en-IN" b="0" i="1" smtClean="0">
                          <a:latin typeface="Cambria Math" panose="02040503050406030204" pitchFamily="18" charset="0"/>
                        </a:rPr>
                        <m:t>𝑗</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𝑎</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𝑗</m:t>
                          </m:r>
                        </m:e>
                      </m:d>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m:t>
                          </m:r>
                          <m:r>
                            <a:rPr lang="en-IN" b="0" i="1" smtClean="0">
                              <a:latin typeface="Cambria Math" panose="02040503050406030204" pitchFamily="18" charset="0"/>
                            </a:rPr>
                            <m:t>𝑧</m:t>
                          </m:r>
                        </m:e>
                        <m:sup>
                          <m:r>
                            <a:rPr lang="en-IN" b="0" i="1" smtClean="0">
                              <a:latin typeface="Cambria Math" panose="02040503050406030204" pitchFamily="18" charset="0"/>
                            </a:rPr>
                            <m:t>′</m:t>
                          </m:r>
                        </m:sup>
                      </m:sSup>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𝑎</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𝑖</m:t>
                          </m:r>
                        </m:e>
                      </m:d>
                      <m:r>
                        <a:rPr lang="en-IN" b="0" i="1" smtClean="0">
                          <a:latin typeface="Cambria Math" panose="02040503050406030204" pitchFamily="18" charset="0"/>
                        </a:rPr>
                        <m:t>= ′</m:t>
                      </m:r>
                      <m:r>
                        <a:rPr lang="en-IN" b="0" i="1" smtClean="0">
                          <a:latin typeface="Cambria Math" panose="02040503050406030204" pitchFamily="18" charset="0"/>
                        </a:rPr>
                        <m:t>𝑧</m:t>
                      </m:r>
                      <m:r>
                        <a:rPr lang="en-IN" b="0" i="1" smtClean="0">
                          <a:latin typeface="Cambria Math" panose="02040503050406030204" pitchFamily="18" charset="0"/>
                        </a:rPr>
                        <m:t>′</m:t>
                      </m:r>
                    </m:oMath>
                  </m:oMathPara>
                </a14:m>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8FB82B7A-1098-4087-5187-02255A13C31D}"/>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16613715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2CE26-FB15-50D6-0BB8-FAA4A8CD64B5}"/>
              </a:ext>
            </a:extLst>
          </p:cNvPr>
          <p:cNvSpPr>
            <a:spLocks noGrp="1"/>
          </p:cNvSpPr>
          <p:nvPr>
            <p:ph type="title"/>
          </p:nvPr>
        </p:nvSpPr>
        <p:spPr/>
        <p:txBody>
          <a:bodyPr/>
          <a:lstStyle/>
          <a:p>
            <a:r>
              <a:rPr lang="en-IN" dirty="0"/>
              <a:t>Eliminating array terms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1E4685F-324D-B262-2ED6-4071BA2EF59C}"/>
                  </a:ext>
                </a:extLst>
              </p:cNvPr>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r>
                        <a:rPr lang="en-IN" sz="2800" b="0" i="1" smtClean="0">
                          <a:latin typeface="Cambria Math" panose="02040503050406030204" pitchFamily="18" charset="0"/>
                        </a:rPr>
                        <m:t>𝑡</m:t>
                      </m:r>
                      <m:r>
                        <a:rPr lang="en-IN" sz="2800" b="0" i="1" smtClean="0">
                          <a:latin typeface="Cambria Math" panose="02040503050406030204" pitchFamily="18" charset="0"/>
                        </a:rPr>
                        <m:t>=</m:t>
                      </m:r>
                      <m:r>
                        <a:rPr lang="en-IN" sz="2800" b="0" i="1" smtClean="0">
                          <a:latin typeface="Cambria Math" panose="02040503050406030204" pitchFamily="18" charset="0"/>
                        </a:rPr>
                        <m:t>𝑎</m:t>
                      </m:r>
                      <m:d>
                        <m:dPr>
                          <m:begChr m:val="{"/>
                          <m:endChr m:val="}"/>
                          <m:ctrlPr>
                            <a:rPr lang="en-IN" sz="2800" b="0" i="1" smtClean="0">
                              <a:latin typeface="Cambria Math" panose="02040503050406030204" pitchFamily="18" charset="0"/>
                            </a:rPr>
                          </m:ctrlPr>
                        </m:dPr>
                        <m:e>
                          <m:r>
                            <a:rPr lang="en-IN" sz="2800" b="0" i="1" smtClean="0">
                              <a:latin typeface="Cambria Math" panose="02040503050406030204" pitchFamily="18" charset="0"/>
                            </a:rPr>
                            <m:t>𝑖</m:t>
                          </m:r>
                          <m:r>
                            <a:rPr lang="en-IN" sz="2800" b="0" i="1" smtClean="0">
                              <a:latin typeface="Cambria Math" panose="02040503050406030204" pitchFamily="18" charset="0"/>
                            </a:rPr>
                            <m:t>←</m:t>
                          </m:r>
                          <m:r>
                            <a:rPr lang="en-IN" sz="2800" b="0" i="1" smtClean="0">
                              <a:latin typeface="Cambria Math" panose="02040503050406030204" pitchFamily="18" charset="0"/>
                            </a:rPr>
                            <m:t>𝑒</m:t>
                          </m:r>
                        </m:e>
                      </m:d>
                      <m:r>
                        <a:rPr lang="en-IN" sz="2800" b="0" i="1" smtClean="0">
                          <a:latin typeface="Cambria Math" panose="02040503050406030204" pitchFamily="18" charset="0"/>
                        </a:rPr>
                        <m:t>[</m:t>
                      </m:r>
                      <m:r>
                        <a:rPr lang="en-IN" sz="2800" b="0" i="1" smtClean="0">
                          <a:latin typeface="Cambria Math" panose="02040503050406030204" pitchFamily="18" charset="0"/>
                        </a:rPr>
                        <m:t>𝑗</m:t>
                      </m:r>
                      <m:r>
                        <a:rPr lang="en-IN" sz="2800" b="0" i="1" smtClean="0">
                          <a:latin typeface="Cambria Math" panose="02040503050406030204" pitchFamily="18" charset="0"/>
                        </a:rPr>
                        <m:t>]</m:t>
                      </m:r>
                    </m:oMath>
                  </m:oMathPara>
                </a14:m>
                <a:endParaRPr lang="en-IN" sz="2800" b="0" i="1" dirty="0">
                  <a:latin typeface="Cambria Math" panose="02040503050406030204" pitchFamily="18" charset="0"/>
                </a:endParaRPr>
              </a:p>
              <a:p>
                <a:pPr marL="0" indent="0">
                  <a:buNone/>
                </a:pPr>
                <a:endParaRPr lang="en-IN" i="1" dirty="0">
                  <a:latin typeface="Cambria Math" panose="02040503050406030204" pitchFamily="18" charset="0"/>
                </a:endParaRPr>
              </a:p>
              <a:p>
                <a:pPr marL="0" indent="0">
                  <a:buNone/>
                </a:pPr>
                <a:endParaRPr lang="en-IN" dirty="0"/>
              </a:p>
            </p:txBody>
          </p:sp>
        </mc:Choice>
        <mc:Fallback xmlns="">
          <p:sp>
            <p:nvSpPr>
              <p:cNvPr id="3" name="Content Placeholder 2">
                <a:extLst>
                  <a:ext uri="{FF2B5EF4-FFF2-40B4-BE49-F238E27FC236}">
                    <a16:creationId xmlns:a16="http://schemas.microsoft.com/office/drawing/2014/main" id="{11E4685F-324D-B262-2ED6-4071BA2EF59C}"/>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7124184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2CE26-FB15-50D6-0BB8-FAA4A8CD64B5}"/>
              </a:ext>
            </a:extLst>
          </p:cNvPr>
          <p:cNvSpPr>
            <a:spLocks noGrp="1"/>
          </p:cNvSpPr>
          <p:nvPr>
            <p:ph type="title"/>
          </p:nvPr>
        </p:nvSpPr>
        <p:spPr/>
        <p:txBody>
          <a:bodyPr/>
          <a:lstStyle/>
          <a:p>
            <a:r>
              <a:rPr lang="en-IN" dirty="0"/>
              <a:t>Eliminating array terms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1E4685F-324D-B262-2ED6-4071BA2EF59C}"/>
                  </a:ext>
                </a:extLst>
              </p:cNvPr>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r>
                        <a:rPr lang="en-IN" sz="2800" b="0" i="1" smtClean="0">
                          <a:latin typeface="Cambria Math" panose="02040503050406030204" pitchFamily="18" charset="0"/>
                        </a:rPr>
                        <m:t>𝑡</m:t>
                      </m:r>
                      <m:r>
                        <a:rPr lang="en-IN" sz="2800" b="0" i="1" smtClean="0">
                          <a:latin typeface="Cambria Math" panose="02040503050406030204" pitchFamily="18" charset="0"/>
                        </a:rPr>
                        <m:t>=</m:t>
                      </m:r>
                      <m:r>
                        <a:rPr lang="en-IN" sz="2800" b="0" i="1" smtClean="0">
                          <a:latin typeface="Cambria Math" panose="02040503050406030204" pitchFamily="18" charset="0"/>
                        </a:rPr>
                        <m:t>𝑎</m:t>
                      </m:r>
                      <m:d>
                        <m:dPr>
                          <m:begChr m:val="{"/>
                          <m:endChr m:val="}"/>
                          <m:ctrlPr>
                            <a:rPr lang="en-IN" sz="2800" b="0" i="1" smtClean="0">
                              <a:latin typeface="Cambria Math" panose="02040503050406030204" pitchFamily="18" charset="0"/>
                            </a:rPr>
                          </m:ctrlPr>
                        </m:dPr>
                        <m:e>
                          <m:r>
                            <a:rPr lang="en-IN" sz="2800" b="0" i="1" smtClean="0">
                              <a:latin typeface="Cambria Math" panose="02040503050406030204" pitchFamily="18" charset="0"/>
                            </a:rPr>
                            <m:t>𝑖</m:t>
                          </m:r>
                          <m:r>
                            <a:rPr lang="en-IN" sz="2800" b="0" i="1" smtClean="0">
                              <a:latin typeface="Cambria Math" panose="02040503050406030204" pitchFamily="18" charset="0"/>
                            </a:rPr>
                            <m:t>←</m:t>
                          </m:r>
                          <m:r>
                            <a:rPr lang="en-IN" sz="2800" b="0" i="1" smtClean="0">
                              <a:latin typeface="Cambria Math" panose="02040503050406030204" pitchFamily="18" charset="0"/>
                            </a:rPr>
                            <m:t>𝑒</m:t>
                          </m:r>
                        </m:e>
                      </m:d>
                      <m:r>
                        <a:rPr lang="en-IN" sz="2800" b="0" i="1" smtClean="0">
                          <a:latin typeface="Cambria Math" panose="02040503050406030204" pitchFamily="18" charset="0"/>
                        </a:rPr>
                        <m:t>[</m:t>
                      </m:r>
                      <m:r>
                        <a:rPr lang="en-IN" sz="2800" b="0" i="1" smtClean="0">
                          <a:latin typeface="Cambria Math" panose="02040503050406030204" pitchFamily="18" charset="0"/>
                        </a:rPr>
                        <m:t>𝑗</m:t>
                      </m:r>
                      <m:r>
                        <a:rPr lang="en-IN" sz="2800" b="0" i="1" smtClean="0">
                          <a:latin typeface="Cambria Math" panose="02040503050406030204" pitchFamily="18" charset="0"/>
                        </a:rPr>
                        <m:t>]</m:t>
                      </m:r>
                    </m:oMath>
                  </m:oMathPara>
                </a14:m>
                <a:endParaRPr lang="en-IN" sz="2800" b="0" i="1" dirty="0">
                  <a:latin typeface="Cambria Math" panose="02040503050406030204" pitchFamily="18" charset="0"/>
                </a:endParaRPr>
              </a:p>
              <a:p>
                <a:pPr marL="0" indent="0">
                  <a:buNone/>
                </a:pPr>
                <a:endParaRPr lang="en-IN"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𝑎</m:t>
                          </m:r>
                        </m:e>
                        <m:sup>
                          <m:r>
                            <a:rPr lang="en-IN" sz="2800" b="0" i="1" smtClean="0">
                              <a:latin typeface="Cambria Math" panose="02040503050406030204" pitchFamily="18" charset="0"/>
                            </a:rPr>
                            <m:t>′</m:t>
                          </m:r>
                        </m:sup>
                      </m:sSup>
                      <m:d>
                        <m:dPr>
                          <m:begChr m:val="["/>
                          <m:endChr m:val="]"/>
                          <m:ctrlPr>
                            <a:rPr lang="en-IN" sz="2800" b="0" i="1" smtClean="0">
                              <a:latin typeface="Cambria Math" panose="02040503050406030204" pitchFamily="18" charset="0"/>
                            </a:rPr>
                          </m:ctrlPr>
                        </m:dPr>
                        <m:e>
                          <m:r>
                            <a:rPr lang="en-IN" sz="2800" b="0" i="1" smtClean="0">
                              <a:latin typeface="Cambria Math" panose="02040503050406030204" pitchFamily="18" charset="0"/>
                            </a:rPr>
                            <m:t>𝑖</m:t>
                          </m:r>
                        </m:e>
                      </m:d>
                      <m:r>
                        <a:rPr lang="en-IN" sz="2800" b="0" i="1" smtClean="0">
                          <a:latin typeface="Cambria Math" panose="02040503050406030204" pitchFamily="18" charset="0"/>
                        </a:rPr>
                        <m:t>=</m:t>
                      </m:r>
                      <m:r>
                        <a:rPr lang="en-IN" sz="2800" b="0" i="1" smtClean="0">
                          <a:latin typeface="Cambria Math" panose="02040503050406030204" pitchFamily="18" charset="0"/>
                        </a:rPr>
                        <m:t>𝑒</m:t>
                      </m:r>
                      <m:r>
                        <a:rPr lang="en-IN" sz="2800" b="0" i="1" smtClean="0">
                          <a:latin typeface="Cambria Math" panose="02040503050406030204" pitchFamily="18" charset="0"/>
                        </a:rPr>
                        <m:t>∧</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m:t>
                          </m:r>
                          <m:r>
                            <a:rPr lang="en-IN" sz="2800" b="0" i="1" smtClean="0">
                              <a:latin typeface="Cambria Math" panose="02040503050406030204" pitchFamily="18" charset="0"/>
                            </a:rPr>
                            <m:t>𝑘</m:t>
                          </m:r>
                          <m:r>
                            <a:rPr lang="en-IN" sz="2800" b="0" i="1" smtClean="0">
                              <a:latin typeface="Cambria Math" panose="02040503050406030204" pitchFamily="18" charset="0"/>
                            </a:rPr>
                            <m:t>. </m:t>
                          </m:r>
                          <m:r>
                            <a:rPr lang="en-IN" sz="2800" b="0" i="1" smtClean="0">
                              <a:latin typeface="Cambria Math" panose="02040503050406030204" pitchFamily="18" charset="0"/>
                            </a:rPr>
                            <m:t>𝑘</m:t>
                          </m:r>
                          <m:r>
                            <a:rPr lang="en-IN" sz="2800" b="0" i="1" smtClean="0">
                              <a:latin typeface="Cambria Math" panose="02040503050406030204" pitchFamily="18" charset="0"/>
                            </a:rPr>
                            <m:t>≠</m:t>
                          </m:r>
                          <m:r>
                            <a:rPr lang="en-IN" sz="2800" b="0" i="1" smtClean="0">
                              <a:latin typeface="Cambria Math" panose="02040503050406030204" pitchFamily="18" charset="0"/>
                            </a:rPr>
                            <m:t>𝑖</m:t>
                          </m:r>
                          <m:r>
                            <a:rPr lang="en-IN" sz="2800" b="0" i="1" smtClean="0">
                              <a:latin typeface="Cambria Math" panose="02040503050406030204" pitchFamily="18" charset="0"/>
                            </a:rPr>
                            <m:t>→</m:t>
                          </m:r>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𝑎</m:t>
                              </m:r>
                            </m:e>
                            <m:sup>
                              <m:r>
                                <a:rPr lang="en-IN" sz="2800" b="0" i="1" smtClean="0">
                                  <a:latin typeface="Cambria Math" panose="02040503050406030204" pitchFamily="18" charset="0"/>
                                </a:rPr>
                                <m:t>′</m:t>
                              </m:r>
                            </m:sup>
                          </m:sSup>
                          <m:d>
                            <m:dPr>
                              <m:begChr m:val="["/>
                              <m:endChr m:val="]"/>
                              <m:ctrlPr>
                                <a:rPr lang="en-IN" sz="2800" b="0" i="1" smtClean="0">
                                  <a:latin typeface="Cambria Math" panose="02040503050406030204" pitchFamily="18" charset="0"/>
                                </a:rPr>
                              </m:ctrlPr>
                            </m:dPr>
                            <m:e>
                              <m:r>
                                <a:rPr lang="en-IN" sz="2800" b="0" i="1" smtClean="0">
                                  <a:latin typeface="Cambria Math" panose="02040503050406030204" pitchFamily="18" charset="0"/>
                                </a:rPr>
                                <m:t>𝑘</m:t>
                              </m:r>
                            </m:e>
                          </m:d>
                          <m:r>
                            <a:rPr lang="en-IN" sz="2800" b="0" i="1" smtClean="0">
                              <a:latin typeface="Cambria Math" panose="02040503050406030204" pitchFamily="18" charset="0"/>
                            </a:rPr>
                            <m:t>=</m:t>
                          </m:r>
                          <m:r>
                            <a:rPr lang="en-IN" sz="2800" b="0" i="1" smtClean="0">
                              <a:latin typeface="Cambria Math" panose="02040503050406030204" pitchFamily="18" charset="0"/>
                            </a:rPr>
                            <m:t>𝑎</m:t>
                          </m:r>
                          <m:d>
                            <m:dPr>
                              <m:begChr m:val="["/>
                              <m:endChr m:val="]"/>
                              <m:ctrlPr>
                                <a:rPr lang="en-IN" sz="2800" b="0" i="1" smtClean="0">
                                  <a:latin typeface="Cambria Math" panose="02040503050406030204" pitchFamily="18" charset="0"/>
                                </a:rPr>
                              </m:ctrlPr>
                            </m:dPr>
                            <m:e>
                              <m:r>
                                <a:rPr lang="en-IN" sz="2800" b="0" i="1" smtClean="0">
                                  <a:latin typeface="Cambria Math" panose="02040503050406030204" pitchFamily="18" charset="0"/>
                                </a:rPr>
                                <m:t>𝑘</m:t>
                              </m:r>
                            </m:e>
                          </m:d>
                        </m:e>
                      </m:d>
                      <m:r>
                        <a:rPr lang="en-IN" sz="2800" b="0" i="1" smtClean="0">
                          <a:latin typeface="Cambria Math" panose="02040503050406030204" pitchFamily="18" charset="0"/>
                        </a:rPr>
                        <m:t>∧</m:t>
                      </m:r>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𝑡</m:t>
                          </m:r>
                          <m:r>
                            <a:rPr lang="en-IN" sz="2800" b="0" i="1" smtClean="0">
                              <a:latin typeface="Cambria Math" panose="02040503050406030204" pitchFamily="18" charset="0"/>
                            </a:rPr>
                            <m:t>=</m:t>
                          </m:r>
                          <m:r>
                            <a:rPr lang="en-IN" sz="2800" b="0" i="1" smtClean="0">
                              <a:latin typeface="Cambria Math" panose="02040503050406030204" pitchFamily="18" charset="0"/>
                            </a:rPr>
                            <m:t>𝑎</m:t>
                          </m:r>
                        </m:e>
                        <m:sup>
                          <m:r>
                            <a:rPr lang="en-IN" sz="2800" b="0" i="1" smtClean="0">
                              <a:latin typeface="Cambria Math" panose="02040503050406030204" pitchFamily="18" charset="0"/>
                            </a:rPr>
                            <m:t>′</m:t>
                          </m:r>
                        </m:sup>
                      </m:sSup>
                      <m:r>
                        <a:rPr lang="en-IN" sz="2800" b="0" i="1" smtClean="0">
                          <a:latin typeface="Cambria Math" panose="02040503050406030204" pitchFamily="18" charset="0"/>
                        </a:rPr>
                        <m:t>[</m:t>
                      </m:r>
                      <m:r>
                        <a:rPr lang="en-IN" sz="2800" b="0" i="1" smtClean="0">
                          <a:latin typeface="Cambria Math" panose="02040503050406030204" pitchFamily="18" charset="0"/>
                        </a:rPr>
                        <m:t>𝑗</m:t>
                      </m:r>
                      <m:r>
                        <a:rPr lang="en-IN" sz="2800" b="0" i="1" smtClean="0">
                          <a:latin typeface="Cambria Math" panose="02040503050406030204" pitchFamily="18" charset="0"/>
                        </a:rPr>
                        <m:t>]</m:t>
                      </m:r>
                    </m:oMath>
                  </m:oMathPara>
                </a14:m>
                <a:endParaRPr lang="en-IN" sz="2800" b="0" i="1" dirty="0">
                  <a:latin typeface="Cambria Math" panose="02040503050406030204" pitchFamily="18" charset="0"/>
                </a:endParaRPr>
              </a:p>
              <a:p>
                <a:pPr marL="0" indent="0">
                  <a:buNone/>
                </a:pPr>
                <a:endParaRPr lang="en-IN" dirty="0"/>
              </a:p>
            </p:txBody>
          </p:sp>
        </mc:Choice>
        <mc:Fallback xmlns="">
          <p:sp>
            <p:nvSpPr>
              <p:cNvPr id="3" name="Content Placeholder 2">
                <a:extLst>
                  <a:ext uri="{FF2B5EF4-FFF2-40B4-BE49-F238E27FC236}">
                    <a16:creationId xmlns:a16="http://schemas.microsoft.com/office/drawing/2014/main" id="{11E4685F-324D-B262-2ED6-4071BA2EF59C}"/>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8418044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BF01C-FFEE-9C73-BF4E-C6175A533772}"/>
              </a:ext>
            </a:extLst>
          </p:cNvPr>
          <p:cNvSpPr>
            <a:spLocks noGrp="1"/>
          </p:cNvSpPr>
          <p:nvPr>
            <p:ph type="title"/>
          </p:nvPr>
        </p:nvSpPr>
        <p:spPr/>
        <p:txBody>
          <a:bodyPr/>
          <a:lstStyle/>
          <a:p>
            <a:r>
              <a:rPr lang="en-IN"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B82B7A-1098-4087-5187-02255A13C31D}"/>
                  </a:ext>
                </a:extLst>
              </p:cNvPr>
              <p:cNvSpPr>
                <a:spLocks noGrp="1"/>
              </p:cNvSpPr>
              <p:nvPr>
                <p:ph idx="1"/>
              </p:nvPr>
            </p:nvSpPr>
            <p:spPr/>
            <p:txBody>
              <a:bodyPr/>
              <a:lstStyle/>
              <a:p>
                <a:r>
                  <a:rPr lang="en-IN" dirty="0"/>
                  <a:t>Remove array terms from the following formula</a:t>
                </a:r>
              </a:p>
              <a:p>
                <a:endParaRPr lang="en-IN" dirty="0"/>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𝑎</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0</m:t>
                          </m:r>
                        </m:e>
                      </m:d>
                      <m:r>
                        <a:rPr lang="en-IN" b="0" i="1" smtClean="0">
                          <a:latin typeface="Cambria Math" panose="02040503050406030204" pitchFamily="18" charset="0"/>
                        </a:rPr>
                        <m:t>=10→¬</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0</m:t>
                              </m:r>
                            </m:e>
                          </m:d>
                          <m:r>
                            <a:rPr lang="en-IN" b="0" i="1" smtClean="0">
                              <a:latin typeface="Cambria Math" panose="02040503050406030204" pitchFamily="18" charset="0"/>
                            </a:rPr>
                            <m:t>=20∨</m:t>
                          </m:r>
                          <m:r>
                            <a:rPr lang="en-IN" b="0" i="1" smtClean="0">
                              <a:latin typeface="Cambria Math" panose="02040503050406030204" pitchFamily="18" charset="0"/>
                            </a:rPr>
                            <m:t>𝑎</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1←20</m:t>
                              </m:r>
                            </m:e>
                          </m:d>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0</m:t>
                              </m:r>
                            </m:e>
                          </m:d>
                          <m:r>
                            <a:rPr lang="en-IN" b="0" i="1" smtClean="0">
                              <a:latin typeface="Cambria Math" panose="02040503050406030204" pitchFamily="18" charset="0"/>
                            </a:rPr>
                            <m:t>=10</m:t>
                          </m:r>
                        </m:e>
                      </m:d>
                    </m:oMath>
                  </m:oMathPara>
                </a14:m>
                <a:endParaRPr lang="en-IN" b="0" dirty="0"/>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𝑎</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0</m:t>
                          </m:r>
                        </m:e>
                      </m:d>
                      <m:r>
                        <a:rPr lang="en-IN" b="0" i="1" smtClean="0">
                          <a:latin typeface="Cambria Math" panose="02040503050406030204" pitchFamily="18" charset="0"/>
                        </a:rPr>
                        <m:t>=10→¬(</m:t>
                      </m:r>
                      <m:r>
                        <a:rPr lang="en-IN" b="0" i="1" smtClean="0">
                          <a:latin typeface="Cambria Math" panose="02040503050406030204" pitchFamily="18" charset="0"/>
                        </a:rPr>
                        <m:t>𝑎</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0</m:t>
                          </m:r>
                        </m:e>
                      </m:d>
                      <m:r>
                        <a:rPr lang="en-IN" b="0" i="1" smtClean="0">
                          <a:latin typeface="Cambria Math" panose="02040503050406030204" pitchFamily="18" charset="0"/>
                        </a:rPr>
                        <m:t>=20∨ </m:t>
                      </m:r>
                    </m:oMath>
                  </m:oMathPara>
                </a14:m>
                <a:endParaRPr lang="en-IN"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                               (</m:t>
                          </m:r>
                          <m:r>
                            <a:rPr lang="en-IN" b="0" i="1" smtClean="0">
                              <a:latin typeface="Cambria Math" panose="02040503050406030204" pitchFamily="18" charset="0"/>
                            </a:rPr>
                            <m:t>𝑎</m:t>
                          </m:r>
                        </m:e>
                        <m:sup>
                          <m:r>
                            <a:rPr lang="en-IN" b="0" i="1" smtClean="0">
                              <a:latin typeface="Cambria Math" panose="02040503050406030204" pitchFamily="18" charset="0"/>
                            </a:rPr>
                            <m:t>′</m:t>
                          </m:r>
                        </m:sup>
                      </m:sSup>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0</m:t>
                          </m:r>
                        </m:e>
                      </m:d>
                      <m:r>
                        <a:rPr lang="en-IN" b="0" i="1" smtClean="0">
                          <a:latin typeface="Cambria Math" panose="02040503050406030204" pitchFamily="18" charset="0"/>
                        </a:rPr>
                        <m:t>=10∧ </m:t>
                      </m:r>
                    </m:oMath>
                  </m:oMathPara>
                </a14:m>
                <a:endParaRPr lang="en-IN"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𝑗</m:t>
                          </m:r>
                          <m:r>
                            <a:rPr lang="en-IN" b="0" i="1" smtClean="0">
                              <a:latin typeface="Cambria Math" panose="02040503050406030204" pitchFamily="18" charset="0"/>
                            </a:rPr>
                            <m:t>. </m:t>
                          </m:r>
                          <m:r>
                            <a:rPr lang="en-IN" b="0" i="1" smtClean="0">
                              <a:latin typeface="Cambria Math" panose="02040503050406030204" pitchFamily="18" charset="0"/>
                            </a:rPr>
                            <m:t>𝑗</m:t>
                          </m:r>
                          <m:r>
                            <a:rPr lang="en-IN" b="0" i="1" smtClean="0">
                              <a:latin typeface="Cambria Math" panose="02040503050406030204" pitchFamily="18" charset="0"/>
                            </a:rPr>
                            <m:t>≠1.</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𝑎</m:t>
                              </m:r>
                            </m:e>
                            <m:sup>
                              <m:r>
                                <a:rPr lang="en-IN" b="0" i="1" smtClean="0">
                                  <a:latin typeface="Cambria Math" panose="02040503050406030204" pitchFamily="18" charset="0"/>
                                </a:rPr>
                                <m:t>′</m:t>
                              </m:r>
                            </m:sup>
                          </m:sSup>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𝑗</m:t>
                              </m:r>
                            </m:e>
                          </m:d>
                          <m:r>
                            <a:rPr lang="en-IN" b="0" i="1" smtClean="0">
                              <a:latin typeface="Cambria Math" panose="02040503050406030204" pitchFamily="18" charset="0"/>
                            </a:rPr>
                            <m:t>=</m:t>
                          </m:r>
                          <m:r>
                            <a:rPr lang="en-IN" b="0" i="1" smtClean="0">
                              <a:latin typeface="Cambria Math" panose="02040503050406030204" pitchFamily="18" charset="0"/>
                            </a:rPr>
                            <m:t>𝑎</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𝑗</m:t>
                              </m:r>
                            </m:e>
                          </m:d>
                        </m:e>
                      </m:d>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𝑎</m:t>
                          </m:r>
                        </m:e>
                        <m:sup>
                          <m:r>
                            <a:rPr lang="en-IN" b="0" i="1" smtClean="0">
                              <a:latin typeface="Cambria Math" panose="02040503050406030204" pitchFamily="18" charset="0"/>
                            </a:rPr>
                            <m:t>′</m:t>
                          </m:r>
                        </m:sup>
                      </m:sSup>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1</m:t>
                          </m:r>
                        </m:e>
                      </m:d>
                      <m:r>
                        <a:rPr lang="en-IN" b="0" i="1" smtClean="0">
                          <a:latin typeface="Cambria Math" panose="02040503050406030204" pitchFamily="18" charset="0"/>
                        </a:rPr>
                        <m:t>=20)))</m:t>
                      </m:r>
                    </m:oMath>
                  </m:oMathPara>
                </a14:m>
                <a:endParaRPr lang="en-IN" b="0" i="1" dirty="0">
                  <a:latin typeface="Cambria Math" panose="02040503050406030204" pitchFamily="18" charset="0"/>
                </a:endParaRPr>
              </a:p>
              <a:p>
                <a:pPr marL="0" indent="0">
                  <a:buNone/>
                </a:pPr>
                <a:endParaRPr lang="en-IN" dirty="0"/>
              </a:p>
              <a:p>
                <a:pPr marL="0" indent="0">
                  <a:buNone/>
                </a:pPr>
                <a:r>
                  <a:rPr lang="en-IN" dirty="0">
                    <a:solidFill>
                      <a:srgbClr val="FF0000"/>
                    </a:solidFill>
                  </a:rPr>
                  <a:t>Is this a correct translation?</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8FB82B7A-1098-4087-5187-02255A13C31D}"/>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p:spTree>
    <p:extLst>
      <p:ext uri="{BB962C8B-B14F-4D97-AF65-F5344CB8AC3E}">
        <p14:creationId xmlns:p14="http://schemas.microsoft.com/office/powerpoint/2010/main" val="341542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D570A-96CC-7A29-4169-F569B1B6D9D6}"/>
              </a:ext>
            </a:extLst>
          </p:cNvPr>
          <p:cNvSpPr>
            <a:spLocks noGrp="1"/>
          </p:cNvSpPr>
          <p:nvPr>
            <p:ph type="title"/>
          </p:nvPr>
        </p:nvSpPr>
        <p:spPr/>
        <p:txBody>
          <a:bodyPr/>
          <a:lstStyle/>
          <a:p>
            <a:r>
              <a:rPr lang="en-IN" dirty="0"/>
              <a:t>References </a:t>
            </a:r>
          </a:p>
        </p:txBody>
      </p:sp>
      <p:sp>
        <p:nvSpPr>
          <p:cNvPr id="3" name="Content Placeholder 2">
            <a:extLst>
              <a:ext uri="{FF2B5EF4-FFF2-40B4-BE49-F238E27FC236}">
                <a16:creationId xmlns:a16="http://schemas.microsoft.com/office/drawing/2014/main" id="{392471C4-DBA3-7883-054A-2F684A24894F}"/>
              </a:ext>
            </a:extLst>
          </p:cNvPr>
          <p:cNvSpPr>
            <a:spLocks noGrp="1"/>
          </p:cNvSpPr>
          <p:nvPr>
            <p:ph idx="1"/>
          </p:nvPr>
        </p:nvSpPr>
        <p:spPr/>
        <p:txBody>
          <a:bodyPr/>
          <a:lstStyle/>
          <a:p>
            <a:r>
              <a:rPr lang="en-IN" dirty="0"/>
              <a:t>Read Chapter-3 from the COC book </a:t>
            </a:r>
          </a:p>
          <a:p>
            <a:r>
              <a:rPr lang="en-IN" dirty="0"/>
              <a:t>Read Chapter-7 from the DP book</a:t>
            </a:r>
          </a:p>
        </p:txBody>
      </p:sp>
    </p:spTree>
    <p:extLst>
      <p:ext uri="{BB962C8B-B14F-4D97-AF65-F5344CB8AC3E}">
        <p14:creationId xmlns:p14="http://schemas.microsoft.com/office/powerpoint/2010/main" val="38030701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BF01C-FFEE-9C73-BF4E-C6175A533772}"/>
              </a:ext>
            </a:extLst>
          </p:cNvPr>
          <p:cNvSpPr>
            <a:spLocks noGrp="1"/>
          </p:cNvSpPr>
          <p:nvPr>
            <p:ph type="title"/>
          </p:nvPr>
        </p:nvSpPr>
        <p:spPr/>
        <p:txBody>
          <a:bodyPr/>
          <a:lstStyle/>
          <a:p>
            <a:r>
              <a:rPr lang="en-IN"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B82B7A-1098-4087-5187-02255A13C31D}"/>
                  </a:ext>
                </a:extLst>
              </p:cNvPr>
              <p:cNvSpPr>
                <a:spLocks noGrp="1"/>
              </p:cNvSpPr>
              <p:nvPr>
                <p:ph idx="1"/>
              </p:nvPr>
            </p:nvSpPr>
            <p:spPr/>
            <p:txBody>
              <a:bodyPr>
                <a:normAutofit lnSpcReduction="10000"/>
              </a:bodyPr>
              <a:lstStyle/>
              <a:p>
                <a:r>
                  <a:rPr lang="en-IN" dirty="0"/>
                  <a:t>Remove array terms from the following formula</a:t>
                </a:r>
              </a:p>
              <a:p>
                <a:endParaRPr lang="en-IN" dirty="0"/>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𝑎</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0</m:t>
                          </m:r>
                        </m:e>
                      </m:d>
                      <m:r>
                        <a:rPr lang="en-IN" b="0" i="1" smtClean="0">
                          <a:latin typeface="Cambria Math" panose="02040503050406030204" pitchFamily="18" charset="0"/>
                        </a:rPr>
                        <m:t>=10→¬</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0</m:t>
                              </m:r>
                            </m:e>
                          </m:d>
                          <m:r>
                            <a:rPr lang="en-IN" b="0" i="1" smtClean="0">
                              <a:latin typeface="Cambria Math" panose="02040503050406030204" pitchFamily="18" charset="0"/>
                            </a:rPr>
                            <m:t>=20∨</m:t>
                          </m:r>
                          <m:r>
                            <a:rPr lang="en-IN" b="0" i="1" smtClean="0">
                              <a:latin typeface="Cambria Math" panose="02040503050406030204" pitchFamily="18" charset="0"/>
                            </a:rPr>
                            <m:t>𝑎</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1←20</m:t>
                              </m:r>
                            </m:e>
                          </m:d>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0</m:t>
                              </m:r>
                            </m:e>
                          </m:d>
                          <m:r>
                            <a:rPr lang="en-IN" b="0" i="1" smtClean="0">
                              <a:latin typeface="Cambria Math" panose="02040503050406030204" pitchFamily="18" charset="0"/>
                            </a:rPr>
                            <m:t>=10</m:t>
                          </m:r>
                        </m:e>
                      </m:d>
                    </m:oMath>
                  </m:oMathPara>
                </a14:m>
                <a:endParaRPr lang="en-IN" b="0" dirty="0"/>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𝑎</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0</m:t>
                          </m:r>
                        </m:e>
                      </m:d>
                      <m:r>
                        <a:rPr lang="en-IN" b="0" i="1" smtClean="0">
                          <a:latin typeface="Cambria Math" panose="02040503050406030204" pitchFamily="18" charset="0"/>
                        </a:rPr>
                        <m:t>=10→¬(</m:t>
                      </m:r>
                      <m:r>
                        <a:rPr lang="en-IN" b="0" i="1" smtClean="0">
                          <a:latin typeface="Cambria Math" panose="02040503050406030204" pitchFamily="18" charset="0"/>
                        </a:rPr>
                        <m:t>𝑎</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0</m:t>
                          </m:r>
                        </m:e>
                      </m:d>
                      <m:r>
                        <a:rPr lang="en-IN" b="0" i="1" smtClean="0">
                          <a:latin typeface="Cambria Math" panose="02040503050406030204" pitchFamily="18" charset="0"/>
                        </a:rPr>
                        <m:t>=20∨ </m:t>
                      </m:r>
                    </m:oMath>
                  </m:oMathPara>
                </a14:m>
                <a:endParaRPr lang="en-IN"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                               (</m:t>
                          </m:r>
                          <m:r>
                            <a:rPr lang="en-IN" b="0" i="1" smtClean="0">
                              <a:latin typeface="Cambria Math" panose="02040503050406030204" pitchFamily="18" charset="0"/>
                            </a:rPr>
                            <m:t>𝑎</m:t>
                          </m:r>
                        </m:e>
                        <m:sup>
                          <m:r>
                            <a:rPr lang="en-IN" b="0" i="1" smtClean="0">
                              <a:latin typeface="Cambria Math" panose="02040503050406030204" pitchFamily="18" charset="0"/>
                            </a:rPr>
                            <m:t>′</m:t>
                          </m:r>
                        </m:sup>
                      </m:sSup>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0</m:t>
                          </m:r>
                        </m:e>
                      </m:d>
                      <m:r>
                        <a:rPr lang="en-IN" b="0" i="1" smtClean="0">
                          <a:latin typeface="Cambria Math" panose="02040503050406030204" pitchFamily="18" charset="0"/>
                        </a:rPr>
                        <m:t>=10∧ </m:t>
                      </m:r>
                    </m:oMath>
                  </m:oMathPara>
                </a14:m>
                <a:endParaRPr lang="en-IN"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𝑗</m:t>
                          </m:r>
                          <m:r>
                            <a:rPr lang="en-IN" b="0" i="1" smtClean="0">
                              <a:latin typeface="Cambria Math" panose="02040503050406030204" pitchFamily="18" charset="0"/>
                            </a:rPr>
                            <m:t>. </m:t>
                          </m:r>
                          <m:r>
                            <a:rPr lang="en-IN" b="0" i="1" smtClean="0">
                              <a:latin typeface="Cambria Math" panose="02040503050406030204" pitchFamily="18" charset="0"/>
                            </a:rPr>
                            <m:t>𝑗</m:t>
                          </m:r>
                          <m:r>
                            <a:rPr lang="en-IN" b="0" i="1" smtClean="0">
                              <a:latin typeface="Cambria Math" panose="02040503050406030204" pitchFamily="18" charset="0"/>
                            </a:rPr>
                            <m:t>≠1.</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𝑎</m:t>
                              </m:r>
                            </m:e>
                            <m:sup>
                              <m:r>
                                <a:rPr lang="en-IN" b="0" i="1" smtClean="0">
                                  <a:latin typeface="Cambria Math" panose="02040503050406030204" pitchFamily="18" charset="0"/>
                                </a:rPr>
                                <m:t>′</m:t>
                              </m:r>
                            </m:sup>
                          </m:sSup>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𝑗</m:t>
                              </m:r>
                            </m:e>
                          </m:d>
                          <m:r>
                            <a:rPr lang="en-IN" b="0" i="1" smtClean="0">
                              <a:latin typeface="Cambria Math" panose="02040503050406030204" pitchFamily="18" charset="0"/>
                            </a:rPr>
                            <m:t>=</m:t>
                          </m:r>
                          <m:r>
                            <a:rPr lang="en-IN" b="0" i="1" smtClean="0">
                              <a:latin typeface="Cambria Math" panose="02040503050406030204" pitchFamily="18" charset="0"/>
                            </a:rPr>
                            <m:t>𝑎</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𝑗</m:t>
                              </m:r>
                            </m:e>
                          </m:d>
                        </m:e>
                      </m:d>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𝑎</m:t>
                          </m:r>
                        </m:e>
                        <m:sup>
                          <m:r>
                            <a:rPr lang="en-IN" b="0" i="1" smtClean="0">
                              <a:latin typeface="Cambria Math" panose="02040503050406030204" pitchFamily="18" charset="0"/>
                            </a:rPr>
                            <m:t>′</m:t>
                          </m:r>
                        </m:sup>
                      </m:sSup>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1</m:t>
                          </m:r>
                        </m:e>
                      </m:d>
                      <m:r>
                        <a:rPr lang="en-IN" b="0" i="1" smtClean="0">
                          <a:latin typeface="Cambria Math" panose="02040503050406030204" pitchFamily="18" charset="0"/>
                        </a:rPr>
                        <m:t>=20)))</m:t>
                      </m:r>
                    </m:oMath>
                  </m:oMathPara>
                </a14:m>
                <a:endParaRPr lang="en-IN" b="0" i="1" dirty="0">
                  <a:latin typeface="Cambria Math" panose="02040503050406030204" pitchFamily="18" charset="0"/>
                </a:endParaRPr>
              </a:p>
              <a:p>
                <a:pPr marL="0" indent="0">
                  <a:buNone/>
                </a:pPr>
                <a:endParaRPr lang="en-IN" dirty="0"/>
              </a:p>
              <a:p>
                <a:pPr marL="0" indent="0">
                  <a:buNone/>
                </a:pPr>
                <a:r>
                  <a:rPr lang="en-IN" dirty="0">
                    <a:solidFill>
                      <a:srgbClr val="FF0000"/>
                    </a:solidFill>
                  </a:rPr>
                  <a:t>Is this a correct translation?</a:t>
                </a:r>
              </a:p>
              <a:p>
                <a:pPr marL="0" indent="0">
                  <a:buNone/>
                </a:pPr>
                <a:r>
                  <a:rPr lang="en-IN" dirty="0">
                    <a:solidFill>
                      <a:schemeClr val="accent1"/>
                    </a:solidFill>
                  </a:rPr>
                  <a:t>No, because the original formula is not satisfiable; however, the translated formula is satisfiable.</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8FB82B7A-1098-4087-5187-02255A13C31D}"/>
                  </a:ext>
                </a:extLst>
              </p:cNvPr>
              <p:cNvSpPr>
                <a:spLocks noGrp="1" noRot="1" noChangeAspect="1" noMove="1" noResize="1" noEditPoints="1" noAdjustHandles="1" noChangeArrowheads="1" noChangeShapeType="1" noTextEdit="1"/>
              </p:cNvSpPr>
              <p:nvPr>
                <p:ph idx="1"/>
              </p:nvPr>
            </p:nvSpPr>
            <p:spPr>
              <a:blipFill>
                <a:blip r:embed="rId2"/>
                <a:stretch>
                  <a:fillRect l="-1217" t="-3081" b="-280"/>
                </a:stretch>
              </a:blipFill>
            </p:spPr>
            <p:txBody>
              <a:bodyPr/>
              <a:lstStyle/>
              <a:p>
                <a:r>
                  <a:rPr lang="en-IN">
                    <a:noFill/>
                  </a:rPr>
                  <a:t> </a:t>
                </a:r>
              </a:p>
            </p:txBody>
          </p:sp>
        </mc:Fallback>
      </mc:AlternateContent>
    </p:spTree>
    <p:extLst>
      <p:ext uri="{BB962C8B-B14F-4D97-AF65-F5344CB8AC3E}">
        <p14:creationId xmlns:p14="http://schemas.microsoft.com/office/powerpoint/2010/main" val="36413579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BF01C-FFEE-9C73-BF4E-C6175A533772}"/>
              </a:ext>
            </a:extLst>
          </p:cNvPr>
          <p:cNvSpPr>
            <a:spLocks noGrp="1"/>
          </p:cNvSpPr>
          <p:nvPr>
            <p:ph type="title"/>
          </p:nvPr>
        </p:nvSpPr>
        <p:spPr/>
        <p:txBody>
          <a:bodyPr/>
          <a:lstStyle/>
          <a:p>
            <a:r>
              <a:rPr lang="en-IN"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B82B7A-1098-4087-5187-02255A13C31D}"/>
                  </a:ext>
                </a:extLst>
              </p:cNvPr>
              <p:cNvSpPr>
                <a:spLocks noGrp="1"/>
              </p:cNvSpPr>
              <p:nvPr>
                <p:ph idx="1"/>
              </p:nvPr>
            </p:nvSpPr>
            <p:spPr/>
            <p:txBody>
              <a:bodyPr>
                <a:normAutofit/>
              </a:bodyPr>
              <a:lstStyle/>
              <a:p>
                <a:r>
                  <a:rPr lang="en-IN" dirty="0"/>
                  <a:t>Remove array terms from the following formula</a:t>
                </a:r>
              </a:p>
              <a:p>
                <a:pPr lvl="1"/>
                <a:r>
                  <a:rPr lang="en-IN" dirty="0"/>
                  <a:t>Assuming there are no quantifiers</a:t>
                </a:r>
              </a:p>
              <a:p>
                <a:pPr lvl="2"/>
                <a:r>
                  <a:rPr lang="en-IN" dirty="0"/>
                  <a:t>Step-1: Rewrite </a:t>
                </a:r>
                <a14:m>
                  <m:oMath xmlns:m="http://schemas.openxmlformats.org/officeDocument/2006/math">
                    <m:r>
                      <a:rPr lang="en-IN" b="0" i="1" smtClean="0">
                        <a:latin typeface="Cambria Math" panose="02040503050406030204" pitchFamily="18" charset="0"/>
                      </a:rPr>
                      <m:t>𝐹</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𝑖</m:t>
                    </m:r>
                    <m:r>
                      <a:rPr lang="en-IN" b="0" i="1" smtClean="0">
                        <a:latin typeface="Cambria Math" panose="02040503050406030204" pitchFamily="18" charset="0"/>
                      </a:rPr>
                      <m:t>←</m:t>
                    </m:r>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𝑗</m:t>
                    </m:r>
                    <m:r>
                      <a:rPr lang="en-IN" b="0" i="1" smtClean="0">
                        <a:latin typeface="Cambria Math" panose="02040503050406030204" pitchFamily="18" charset="0"/>
                      </a:rPr>
                      <m:t>])</m:t>
                    </m:r>
                  </m:oMath>
                </a14:m>
                <a:r>
                  <a:rPr lang="en-IN" dirty="0"/>
                  <a:t> as </a:t>
                </a:r>
                <a14:m>
                  <m:oMath xmlns:m="http://schemas.openxmlformats.org/officeDocument/2006/math">
                    <m:r>
                      <a:rPr lang="en-IN" b="0" i="1" smtClean="0">
                        <a:latin typeface="Cambria Math" panose="02040503050406030204" pitchFamily="18" charset="0"/>
                      </a:rPr>
                      <m:t>𝐹</m:t>
                    </m:r>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𝑎</m:t>
                            </m:r>
                          </m:e>
                          <m:sup>
                            <m:r>
                              <a:rPr lang="en-IN" b="0" i="1" smtClean="0">
                                <a:latin typeface="Cambria Math" panose="02040503050406030204" pitchFamily="18" charset="0"/>
                              </a:rPr>
                              <m:t>′</m:t>
                            </m:r>
                          </m:sup>
                        </m:sSup>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𝑗</m:t>
                            </m:r>
                          </m:e>
                        </m:d>
                      </m:e>
                    </m:d>
                  </m:oMath>
                </a14:m>
                <a:r>
                  <a:rPr lang="en-IN" b="0" dirty="0"/>
                  <a:t> for a fresh variable </a:t>
                </a:r>
                <a14:m>
                  <m:oMath xmlns:m="http://schemas.openxmlformats.org/officeDocument/2006/math">
                    <m:r>
                      <a:rPr lang="en-IN" b="0" i="1" smtClean="0">
                        <a:latin typeface="Cambria Math" panose="02040503050406030204" pitchFamily="18" charset="0"/>
                      </a:rPr>
                      <m:t>𝑎</m:t>
                    </m:r>
                    <m:r>
                      <a:rPr lang="en-IN" b="0" i="1" smtClean="0">
                        <a:latin typeface="Cambria Math" panose="02040503050406030204" pitchFamily="18" charset="0"/>
                      </a:rPr>
                      <m:t>′</m:t>
                    </m:r>
                  </m:oMath>
                </a14:m>
                <a:endParaRPr lang="en-IN" b="0" dirty="0"/>
              </a:p>
              <a:p>
                <a:pPr lvl="2"/>
                <a:r>
                  <a:rPr lang="en-IN" dirty="0"/>
                  <a:t>Step-2: Emit </a:t>
                </a:r>
                <a14:m>
                  <m:oMath xmlns:m="http://schemas.openxmlformats.org/officeDocument/2006/math">
                    <m:r>
                      <a:rPr lang="en-IN" b="0" i="1" smtClean="0">
                        <a:latin typeface="Cambria Math" panose="02040503050406030204" pitchFamily="18" charset="0"/>
                      </a:rPr>
                      <m:t>𝐹</m:t>
                    </m:r>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𝑎</m:t>
                            </m:r>
                          </m:e>
                          <m:sup>
                            <m:r>
                              <a:rPr lang="en-IN" b="0" i="1" smtClean="0">
                                <a:latin typeface="Cambria Math" panose="02040503050406030204" pitchFamily="18" charset="0"/>
                              </a:rPr>
                              <m:t>′</m:t>
                            </m:r>
                          </m:sup>
                        </m:sSup>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𝑗</m:t>
                            </m:r>
                          </m:e>
                        </m:d>
                      </m:e>
                    </m:d>
                    <m:r>
                      <a:rPr lang="en-IN" b="0" i="1" smtClean="0">
                        <a:latin typeface="Cambria Math" panose="02040503050406030204" pitchFamily="18" charset="0"/>
                      </a:rPr>
                      <m:t>∧</m:t>
                    </m:r>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𝑎</m:t>
                            </m:r>
                          </m:e>
                          <m:sup>
                            <m:r>
                              <a:rPr lang="en-IN" b="0" i="1" smtClean="0">
                                <a:latin typeface="Cambria Math" panose="02040503050406030204" pitchFamily="18" charset="0"/>
                              </a:rPr>
                              <m:t>′</m:t>
                            </m:r>
                          </m:sup>
                        </m:sSup>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𝑖</m:t>
                            </m:r>
                          </m:e>
                        </m:d>
                        <m:r>
                          <a:rPr lang="en-IN" b="0" i="1" smtClean="0">
                            <a:latin typeface="Cambria Math" panose="02040503050406030204" pitchFamily="18" charset="0"/>
                          </a:rPr>
                          <m:t>=</m:t>
                        </m:r>
                        <m:r>
                          <a:rPr lang="en-IN" b="0" i="1" smtClean="0">
                            <a:latin typeface="Cambria Math" panose="02040503050406030204" pitchFamily="18" charset="0"/>
                          </a:rPr>
                          <m:t>𝑒</m:t>
                        </m:r>
                      </m:e>
                    </m:d>
                    <m:r>
                      <a:rPr lang="en-IN" b="0" i="1" smtClean="0">
                        <a:latin typeface="Cambria Math" panose="02040503050406030204" pitchFamily="18" charset="0"/>
                      </a:rPr>
                      <m:t>∧(∀</m:t>
                    </m:r>
                    <m:r>
                      <a:rPr lang="en-IN" b="0" i="1" smtClean="0">
                        <a:latin typeface="Cambria Math" panose="02040503050406030204" pitchFamily="18" charset="0"/>
                      </a:rPr>
                      <m:t>𝑘</m:t>
                    </m:r>
                    <m:r>
                      <a:rPr lang="en-IN" b="0" i="1" smtClean="0">
                        <a:latin typeface="Cambria Math" panose="02040503050406030204" pitchFamily="18" charset="0"/>
                      </a:rPr>
                      <m:t>. </m:t>
                    </m:r>
                    <m:r>
                      <a:rPr lang="en-IN" b="0" i="1" smtClean="0">
                        <a:latin typeface="Cambria Math" panose="02040503050406030204" pitchFamily="18" charset="0"/>
                      </a:rPr>
                      <m:t>𝑘</m:t>
                    </m:r>
                    <m:r>
                      <a:rPr lang="en-IN" b="0" i="1" smtClean="0">
                        <a:latin typeface="Cambria Math" panose="02040503050406030204" pitchFamily="18" charset="0"/>
                      </a:rPr>
                      <m:t>≠</m:t>
                    </m:r>
                    <m:r>
                      <a:rPr lang="en-IN" b="0" i="1" smtClean="0">
                        <a:latin typeface="Cambria Math" panose="02040503050406030204" pitchFamily="18" charset="0"/>
                      </a:rPr>
                      <m:t>𝑖</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𝑎</m:t>
                        </m:r>
                      </m:e>
                      <m:sup>
                        <m:r>
                          <a:rPr lang="en-IN" b="0" i="1" smtClean="0">
                            <a:latin typeface="Cambria Math" panose="02040503050406030204" pitchFamily="18" charset="0"/>
                          </a:rPr>
                          <m:t>′</m:t>
                        </m:r>
                      </m:sup>
                    </m:sSup>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𝑘</m:t>
                        </m:r>
                      </m:e>
                    </m:d>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𝑘</m:t>
                    </m:r>
                    <m:r>
                      <a:rPr lang="en-IN" b="0" i="1" smtClean="0">
                        <a:latin typeface="Cambria Math" panose="02040503050406030204" pitchFamily="18" charset="0"/>
                      </a:rPr>
                      <m:t>])</m:t>
                    </m:r>
                  </m:oMath>
                </a14:m>
                <a:r>
                  <a:rPr lang="en-IN" dirty="0"/>
                  <a:t> </a:t>
                </a:r>
              </a:p>
              <a:p>
                <a:pPr lvl="2"/>
                <a:r>
                  <a:rPr lang="en-IN" dirty="0"/>
                  <a:t>Step-3: Replace array terms with uninterpreted functions</a:t>
                </a:r>
              </a:p>
              <a:p>
                <a:endParaRPr lang="en-IN" dirty="0"/>
              </a:p>
              <a:p>
                <a:pPr marL="0" indent="0">
                  <a:buNone/>
                </a:pPr>
                <a14:m>
                  <m:oMathPara xmlns:m="http://schemas.openxmlformats.org/officeDocument/2006/math">
                    <m:oMathParaPr>
                      <m:jc m:val="left"/>
                    </m:oMathParaPr>
                    <m:oMath xmlns:m="http://schemas.openxmlformats.org/officeDocument/2006/math">
                      <m:r>
                        <a:rPr lang="en-IN" sz="1900" b="0" i="1" smtClean="0">
                          <a:latin typeface="Cambria Math" panose="02040503050406030204" pitchFamily="18" charset="0"/>
                        </a:rPr>
                        <m:t>𝑎</m:t>
                      </m:r>
                      <m:d>
                        <m:dPr>
                          <m:begChr m:val="["/>
                          <m:endChr m:val="]"/>
                          <m:ctrlPr>
                            <a:rPr lang="en-IN" sz="1900" b="0" i="1" smtClean="0">
                              <a:latin typeface="Cambria Math" panose="02040503050406030204" pitchFamily="18" charset="0"/>
                            </a:rPr>
                          </m:ctrlPr>
                        </m:dPr>
                        <m:e>
                          <m:r>
                            <a:rPr lang="en-IN" sz="1900" b="0" i="1" smtClean="0">
                              <a:latin typeface="Cambria Math" panose="02040503050406030204" pitchFamily="18" charset="0"/>
                            </a:rPr>
                            <m:t>0</m:t>
                          </m:r>
                        </m:e>
                      </m:d>
                      <m:r>
                        <a:rPr lang="en-IN" sz="1900" b="0" i="1" smtClean="0">
                          <a:latin typeface="Cambria Math" panose="02040503050406030204" pitchFamily="18" charset="0"/>
                        </a:rPr>
                        <m:t>=10→¬</m:t>
                      </m:r>
                      <m:d>
                        <m:dPr>
                          <m:ctrlPr>
                            <a:rPr lang="en-IN" sz="1900" b="0" i="1" smtClean="0">
                              <a:latin typeface="Cambria Math" panose="02040503050406030204" pitchFamily="18" charset="0"/>
                            </a:rPr>
                          </m:ctrlPr>
                        </m:dPr>
                        <m:e>
                          <m:r>
                            <a:rPr lang="en-IN" sz="1900" b="0" i="1" smtClean="0">
                              <a:latin typeface="Cambria Math" panose="02040503050406030204" pitchFamily="18" charset="0"/>
                            </a:rPr>
                            <m:t>𝑎</m:t>
                          </m:r>
                          <m:d>
                            <m:dPr>
                              <m:begChr m:val="["/>
                              <m:endChr m:val="]"/>
                              <m:ctrlPr>
                                <a:rPr lang="en-IN" sz="1900" b="0" i="1" smtClean="0">
                                  <a:latin typeface="Cambria Math" panose="02040503050406030204" pitchFamily="18" charset="0"/>
                                </a:rPr>
                              </m:ctrlPr>
                            </m:dPr>
                            <m:e>
                              <m:r>
                                <a:rPr lang="en-IN" sz="1900" b="0" i="1" smtClean="0">
                                  <a:latin typeface="Cambria Math" panose="02040503050406030204" pitchFamily="18" charset="0"/>
                                </a:rPr>
                                <m:t>0</m:t>
                              </m:r>
                            </m:e>
                          </m:d>
                          <m:r>
                            <a:rPr lang="en-IN" sz="1900" b="0" i="1" smtClean="0">
                              <a:latin typeface="Cambria Math" panose="02040503050406030204" pitchFamily="18" charset="0"/>
                            </a:rPr>
                            <m:t>=20∨</m:t>
                          </m:r>
                          <m:r>
                            <a:rPr lang="en-IN" sz="1900" b="0" i="1" smtClean="0">
                              <a:latin typeface="Cambria Math" panose="02040503050406030204" pitchFamily="18" charset="0"/>
                            </a:rPr>
                            <m:t>𝑎</m:t>
                          </m:r>
                          <m:d>
                            <m:dPr>
                              <m:begChr m:val="{"/>
                              <m:endChr m:val="}"/>
                              <m:ctrlPr>
                                <a:rPr lang="en-IN" sz="1900" b="0" i="1" smtClean="0">
                                  <a:latin typeface="Cambria Math" panose="02040503050406030204" pitchFamily="18" charset="0"/>
                                </a:rPr>
                              </m:ctrlPr>
                            </m:dPr>
                            <m:e>
                              <m:r>
                                <a:rPr lang="en-IN" sz="1900" b="0" i="1" smtClean="0">
                                  <a:latin typeface="Cambria Math" panose="02040503050406030204" pitchFamily="18" charset="0"/>
                                </a:rPr>
                                <m:t>1←20</m:t>
                              </m:r>
                            </m:e>
                          </m:d>
                          <m:d>
                            <m:dPr>
                              <m:begChr m:val="["/>
                              <m:endChr m:val="]"/>
                              <m:ctrlPr>
                                <a:rPr lang="en-IN" sz="1900" b="0" i="1" smtClean="0">
                                  <a:latin typeface="Cambria Math" panose="02040503050406030204" pitchFamily="18" charset="0"/>
                                </a:rPr>
                              </m:ctrlPr>
                            </m:dPr>
                            <m:e>
                              <m:r>
                                <a:rPr lang="en-IN" sz="1900" b="0" i="1" smtClean="0">
                                  <a:latin typeface="Cambria Math" panose="02040503050406030204" pitchFamily="18" charset="0"/>
                                </a:rPr>
                                <m:t>0</m:t>
                              </m:r>
                            </m:e>
                          </m:d>
                          <m:r>
                            <a:rPr lang="en-IN" sz="1900" b="0" i="1" smtClean="0">
                              <a:latin typeface="Cambria Math" panose="02040503050406030204" pitchFamily="18" charset="0"/>
                            </a:rPr>
                            <m:t>=10</m:t>
                          </m:r>
                        </m:e>
                      </m:d>
                    </m:oMath>
                  </m:oMathPara>
                </a14:m>
                <a:endParaRPr lang="en-IN" sz="1900" b="0" dirty="0"/>
              </a:p>
              <a:p>
                <a:pPr marL="0" indent="0">
                  <a:buNone/>
                </a:pPr>
                <a:r>
                  <a:rPr lang="en-IN" sz="1900" b="0" dirty="0"/>
                  <a:t>STEP-1: </a:t>
                </a:r>
                <a14:m>
                  <m:oMath xmlns:m="http://schemas.openxmlformats.org/officeDocument/2006/math">
                    <m:r>
                      <a:rPr lang="en-IN" sz="1900" b="0" i="1" smtClean="0">
                        <a:solidFill>
                          <a:schemeClr val="accent1"/>
                        </a:solidFill>
                        <a:latin typeface="Cambria Math" panose="02040503050406030204" pitchFamily="18" charset="0"/>
                      </a:rPr>
                      <m:t>𝑎</m:t>
                    </m:r>
                    <m:d>
                      <m:dPr>
                        <m:begChr m:val="["/>
                        <m:endChr m:val="]"/>
                        <m:ctrlPr>
                          <a:rPr lang="en-IN" sz="1900" b="0" i="1" smtClean="0">
                            <a:solidFill>
                              <a:schemeClr val="accent1"/>
                            </a:solidFill>
                            <a:latin typeface="Cambria Math" panose="02040503050406030204" pitchFamily="18" charset="0"/>
                          </a:rPr>
                        </m:ctrlPr>
                      </m:dPr>
                      <m:e>
                        <m:r>
                          <a:rPr lang="en-IN" sz="1900" b="0" i="1" smtClean="0">
                            <a:solidFill>
                              <a:schemeClr val="accent1"/>
                            </a:solidFill>
                            <a:latin typeface="Cambria Math" panose="02040503050406030204" pitchFamily="18" charset="0"/>
                          </a:rPr>
                          <m:t>0</m:t>
                        </m:r>
                      </m:e>
                    </m:d>
                    <m:r>
                      <a:rPr lang="en-IN" sz="1900" b="0" i="1" smtClean="0">
                        <a:solidFill>
                          <a:schemeClr val="accent1"/>
                        </a:solidFill>
                        <a:latin typeface="Cambria Math" panose="02040503050406030204" pitchFamily="18" charset="0"/>
                      </a:rPr>
                      <m:t>=10→¬</m:t>
                    </m:r>
                    <m:d>
                      <m:dPr>
                        <m:ctrlPr>
                          <a:rPr lang="en-IN" sz="1900" b="0" i="1" smtClean="0">
                            <a:solidFill>
                              <a:schemeClr val="accent1"/>
                            </a:solidFill>
                            <a:latin typeface="Cambria Math" panose="02040503050406030204" pitchFamily="18" charset="0"/>
                          </a:rPr>
                        </m:ctrlPr>
                      </m:dPr>
                      <m:e>
                        <m:r>
                          <a:rPr lang="en-IN" sz="1900" b="0" i="1" smtClean="0">
                            <a:solidFill>
                              <a:schemeClr val="accent1"/>
                            </a:solidFill>
                            <a:latin typeface="Cambria Math" panose="02040503050406030204" pitchFamily="18" charset="0"/>
                          </a:rPr>
                          <m:t>𝑎</m:t>
                        </m:r>
                        <m:d>
                          <m:dPr>
                            <m:begChr m:val="["/>
                            <m:endChr m:val="]"/>
                            <m:ctrlPr>
                              <a:rPr lang="en-IN" sz="1900" b="0" i="1" smtClean="0">
                                <a:solidFill>
                                  <a:schemeClr val="accent1"/>
                                </a:solidFill>
                                <a:latin typeface="Cambria Math" panose="02040503050406030204" pitchFamily="18" charset="0"/>
                              </a:rPr>
                            </m:ctrlPr>
                          </m:dPr>
                          <m:e>
                            <m:r>
                              <a:rPr lang="en-IN" sz="1900" b="0" i="1" smtClean="0">
                                <a:solidFill>
                                  <a:schemeClr val="accent1"/>
                                </a:solidFill>
                                <a:latin typeface="Cambria Math" panose="02040503050406030204" pitchFamily="18" charset="0"/>
                              </a:rPr>
                              <m:t>0</m:t>
                            </m:r>
                          </m:e>
                        </m:d>
                        <m:r>
                          <a:rPr lang="en-IN" sz="1900" b="0" i="1" smtClean="0">
                            <a:solidFill>
                              <a:schemeClr val="accent1"/>
                            </a:solidFill>
                            <a:latin typeface="Cambria Math" panose="02040503050406030204" pitchFamily="18" charset="0"/>
                          </a:rPr>
                          <m:t>=20∨</m:t>
                        </m:r>
                        <m:sSup>
                          <m:sSupPr>
                            <m:ctrlPr>
                              <a:rPr lang="en-IN" sz="1900" b="0" i="1" smtClean="0">
                                <a:solidFill>
                                  <a:schemeClr val="accent1"/>
                                </a:solidFill>
                                <a:latin typeface="Cambria Math" panose="02040503050406030204" pitchFamily="18" charset="0"/>
                              </a:rPr>
                            </m:ctrlPr>
                          </m:sSupPr>
                          <m:e>
                            <m:r>
                              <a:rPr lang="en-IN" sz="1900" b="0" i="1" smtClean="0">
                                <a:solidFill>
                                  <a:schemeClr val="accent1"/>
                                </a:solidFill>
                                <a:latin typeface="Cambria Math" panose="02040503050406030204" pitchFamily="18" charset="0"/>
                              </a:rPr>
                              <m:t>𝑎</m:t>
                            </m:r>
                          </m:e>
                          <m:sup>
                            <m:r>
                              <a:rPr lang="en-IN" sz="1900" b="0" i="1" smtClean="0">
                                <a:solidFill>
                                  <a:schemeClr val="accent1"/>
                                </a:solidFill>
                                <a:latin typeface="Cambria Math" panose="02040503050406030204" pitchFamily="18" charset="0"/>
                              </a:rPr>
                              <m:t>′</m:t>
                            </m:r>
                          </m:sup>
                        </m:sSup>
                        <m:d>
                          <m:dPr>
                            <m:begChr m:val="["/>
                            <m:endChr m:val="]"/>
                            <m:ctrlPr>
                              <a:rPr lang="en-IN" sz="1900" b="0" i="1" smtClean="0">
                                <a:solidFill>
                                  <a:schemeClr val="accent1"/>
                                </a:solidFill>
                                <a:latin typeface="Cambria Math" panose="02040503050406030204" pitchFamily="18" charset="0"/>
                              </a:rPr>
                            </m:ctrlPr>
                          </m:dPr>
                          <m:e>
                            <m:r>
                              <a:rPr lang="en-IN" sz="1900" b="0" i="1" smtClean="0">
                                <a:solidFill>
                                  <a:schemeClr val="accent1"/>
                                </a:solidFill>
                                <a:latin typeface="Cambria Math" panose="02040503050406030204" pitchFamily="18" charset="0"/>
                              </a:rPr>
                              <m:t>0</m:t>
                            </m:r>
                          </m:e>
                        </m:d>
                        <m:r>
                          <a:rPr lang="en-IN" sz="1900" b="0" i="1" smtClean="0">
                            <a:solidFill>
                              <a:schemeClr val="accent1"/>
                            </a:solidFill>
                            <a:latin typeface="Cambria Math" panose="02040503050406030204" pitchFamily="18" charset="0"/>
                          </a:rPr>
                          <m:t>=10</m:t>
                        </m:r>
                      </m:e>
                    </m:d>
                  </m:oMath>
                </a14:m>
                <a:endParaRPr lang="en-IN" sz="1900" b="0" dirty="0"/>
              </a:p>
              <a:p>
                <a:pPr marL="0" indent="0">
                  <a:buNone/>
                </a:pPr>
                <a:r>
                  <a:rPr lang="en-IN" sz="1900" b="0" i="1" dirty="0">
                    <a:latin typeface="Cambria Math" panose="02040503050406030204" pitchFamily="18" charset="0"/>
                  </a:rPr>
                  <a:t>STEP-2: </a:t>
                </a:r>
                <a14:m>
                  <m:oMath xmlns:m="http://schemas.openxmlformats.org/officeDocument/2006/math">
                    <m:d>
                      <m:dPr>
                        <m:ctrlPr>
                          <a:rPr lang="en-IN" sz="1900" b="0" i="1" smtClean="0">
                            <a:solidFill>
                              <a:schemeClr val="accent1"/>
                            </a:solidFill>
                            <a:latin typeface="Cambria Math" panose="02040503050406030204" pitchFamily="18" charset="0"/>
                          </a:rPr>
                        </m:ctrlPr>
                      </m:dPr>
                      <m:e>
                        <m:r>
                          <a:rPr lang="en-IN" sz="1900" b="0" i="1" smtClean="0">
                            <a:solidFill>
                              <a:schemeClr val="accent1"/>
                            </a:solidFill>
                            <a:latin typeface="Cambria Math" panose="02040503050406030204" pitchFamily="18" charset="0"/>
                          </a:rPr>
                          <m:t>𝑎</m:t>
                        </m:r>
                        <m:d>
                          <m:dPr>
                            <m:begChr m:val="["/>
                            <m:endChr m:val="]"/>
                            <m:ctrlPr>
                              <a:rPr lang="en-IN" sz="1900" b="0" i="1" smtClean="0">
                                <a:solidFill>
                                  <a:schemeClr val="accent1"/>
                                </a:solidFill>
                                <a:latin typeface="Cambria Math" panose="02040503050406030204" pitchFamily="18" charset="0"/>
                              </a:rPr>
                            </m:ctrlPr>
                          </m:dPr>
                          <m:e>
                            <m:r>
                              <a:rPr lang="en-IN" sz="1900" b="0" i="1" smtClean="0">
                                <a:solidFill>
                                  <a:schemeClr val="accent1"/>
                                </a:solidFill>
                                <a:latin typeface="Cambria Math" panose="02040503050406030204" pitchFamily="18" charset="0"/>
                              </a:rPr>
                              <m:t>0</m:t>
                            </m:r>
                          </m:e>
                        </m:d>
                        <m:r>
                          <a:rPr lang="en-IN" sz="1900" b="0" i="1" smtClean="0">
                            <a:solidFill>
                              <a:schemeClr val="accent1"/>
                            </a:solidFill>
                            <a:latin typeface="Cambria Math" panose="02040503050406030204" pitchFamily="18" charset="0"/>
                          </a:rPr>
                          <m:t>=10→¬</m:t>
                        </m:r>
                        <m:d>
                          <m:dPr>
                            <m:ctrlPr>
                              <a:rPr lang="en-IN" sz="1900" b="0" i="1" smtClean="0">
                                <a:solidFill>
                                  <a:schemeClr val="accent1"/>
                                </a:solidFill>
                                <a:latin typeface="Cambria Math" panose="02040503050406030204" pitchFamily="18" charset="0"/>
                              </a:rPr>
                            </m:ctrlPr>
                          </m:dPr>
                          <m:e>
                            <m:r>
                              <a:rPr lang="en-IN" sz="1900" b="0" i="1" smtClean="0">
                                <a:solidFill>
                                  <a:schemeClr val="accent1"/>
                                </a:solidFill>
                                <a:latin typeface="Cambria Math" panose="02040503050406030204" pitchFamily="18" charset="0"/>
                              </a:rPr>
                              <m:t>𝑎</m:t>
                            </m:r>
                            <m:d>
                              <m:dPr>
                                <m:begChr m:val="["/>
                                <m:endChr m:val="]"/>
                                <m:ctrlPr>
                                  <a:rPr lang="en-IN" sz="1900" b="0" i="1" smtClean="0">
                                    <a:solidFill>
                                      <a:schemeClr val="accent1"/>
                                    </a:solidFill>
                                    <a:latin typeface="Cambria Math" panose="02040503050406030204" pitchFamily="18" charset="0"/>
                                  </a:rPr>
                                </m:ctrlPr>
                              </m:dPr>
                              <m:e>
                                <m:r>
                                  <a:rPr lang="en-IN" sz="1900" b="0" i="1" smtClean="0">
                                    <a:solidFill>
                                      <a:schemeClr val="accent1"/>
                                    </a:solidFill>
                                    <a:latin typeface="Cambria Math" panose="02040503050406030204" pitchFamily="18" charset="0"/>
                                  </a:rPr>
                                  <m:t>0</m:t>
                                </m:r>
                              </m:e>
                            </m:d>
                            <m:r>
                              <a:rPr lang="en-IN" sz="1900" b="0" i="1" smtClean="0">
                                <a:solidFill>
                                  <a:schemeClr val="accent1"/>
                                </a:solidFill>
                                <a:latin typeface="Cambria Math" panose="02040503050406030204" pitchFamily="18" charset="0"/>
                              </a:rPr>
                              <m:t>=20∨</m:t>
                            </m:r>
                            <m:sSup>
                              <m:sSupPr>
                                <m:ctrlPr>
                                  <a:rPr lang="en-IN" sz="1900" b="0" i="1" smtClean="0">
                                    <a:solidFill>
                                      <a:schemeClr val="accent1"/>
                                    </a:solidFill>
                                    <a:latin typeface="Cambria Math" panose="02040503050406030204" pitchFamily="18" charset="0"/>
                                  </a:rPr>
                                </m:ctrlPr>
                              </m:sSupPr>
                              <m:e>
                                <m:r>
                                  <a:rPr lang="en-IN" sz="1900" b="0" i="1" smtClean="0">
                                    <a:solidFill>
                                      <a:schemeClr val="accent1"/>
                                    </a:solidFill>
                                    <a:latin typeface="Cambria Math" panose="02040503050406030204" pitchFamily="18" charset="0"/>
                                  </a:rPr>
                                  <m:t>𝑎</m:t>
                                </m:r>
                              </m:e>
                              <m:sup>
                                <m:r>
                                  <a:rPr lang="en-IN" sz="1900" b="0" i="1" smtClean="0">
                                    <a:solidFill>
                                      <a:schemeClr val="accent1"/>
                                    </a:solidFill>
                                    <a:latin typeface="Cambria Math" panose="02040503050406030204" pitchFamily="18" charset="0"/>
                                  </a:rPr>
                                  <m:t>′</m:t>
                                </m:r>
                              </m:sup>
                            </m:sSup>
                            <m:d>
                              <m:dPr>
                                <m:begChr m:val="["/>
                                <m:endChr m:val="]"/>
                                <m:ctrlPr>
                                  <a:rPr lang="en-IN" sz="1900" b="0" i="1" smtClean="0">
                                    <a:solidFill>
                                      <a:schemeClr val="accent1"/>
                                    </a:solidFill>
                                    <a:latin typeface="Cambria Math" panose="02040503050406030204" pitchFamily="18" charset="0"/>
                                  </a:rPr>
                                </m:ctrlPr>
                              </m:dPr>
                              <m:e>
                                <m:r>
                                  <a:rPr lang="en-IN" sz="1900" b="0" i="1" smtClean="0">
                                    <a:solidFill>
                                      <a:schemeClr val="accent1"/>
                                    </a:solidFill>
                                    <a:latin typeface="Cambria Math" panose="02040503050406030204" pitchFamily="18" charset="0"/>
                                  </a:rPr>
                                  <m:t>0</m:t>
                                </m:r>
                              </m:e>
                            </m:d>
                            <m:r>
                              <a:rPr lang="en-IN" sz="1900" b="0" i="1" smtClean="0">
                                <a:solidFill>
                                  <a:schemeClr val="accent1"/>
                                </a:solidFill>
                                <a:latin typeface="Cambria Math" panose="02040503050406030204" pitchFamily="18" charset="0"/>
                              </a:rPr>
                              <m:t>=10</m:t>
                            </m:r>
                          </m:e>
                        </m:d>
                      </m:e>
                    </m:d>
                    <m:r>
                      <a:rPr lang="en-IN" sz="1900" b="0" i="1" smtClean="0">
                        <a:latin typeface="Cambria Math" panose="02040503050406030204" pitchFamily="18" charset="0"/>
                      </a:rPr>
                      <m:t>∧</m:t>
                    </m:r>
                    <m:d>
                      <m:dPr>
                        <m:ctrlPr>
                          <a:rPr lang="en-IN" sz="1900" b="0" i="1" smtClean="0">
                            <a:solidFill>
                              <a:schemeClr val="accent1"/>
                            </a:solidFill>
                            <a:latin typeface="Cambria Math" panose="02040503050406030204" pitchFamily="18" charset="0"/>
                          </a:rPr>
                        </m:ctrlPr>
                      </m:dPr>
                      <m:e>
                        <m:sSup>
                          <m:sSupPr>
                            <m:ctrlPr>
                              <a:rPr lang="en-IN" sz="1900" b="0" i="1" smtClean="0">
                                <a:solidFill>
                                  <a:schemeClr val="accent1"/>
                                </a:solidFill>
                                <a:latin typeface="Cambria Math" panose="02040503050406030204" pitchFamily="18" charset="0"/>
                              </a:rPr>
                            </m:ctrlPr>
                          </m:sSupPr>
                          <m:e>
                            <m:r>
                              <a:rPr lang="en-IN" sz="1900" b="0" i="1" smtClean="0">
                                <a:solidFill>
                                  <a:schemeClr val="accent1"/>
                                </a:solidFill>
                                <a:latin typeface="Cambria Math" panose="02040503050406030204" pitchFamily="18" charset="0"/>
                              </a:rPr>
                              <m:t>𝑎</m:t>
                            </m:r>
                          </m:e>
                          <m:sup>
                            <m:r>
                              <a:rPr lang="en-IN" sz="1900" b="0" i="1" smtClean="0">
                                <a:solidFill>
                                  <a:schemeClr val="accent1"/>
                                </a:solidFill>
                                <a:latin typeface="Cambria Math" panose="02040503050406030204" pitchFamily="18" charset="0"/>
                              </a:rPr>
                              <m:t>′</m:t>
                            </m:r>
                          </m:sup>
                        </m:sSup>
                        <m:d>
                          <m:dPr>
                            <m:begChr m:val="["/>
                            <m:endChr m:val="]"/>
                            <m:ctrlPr>
                              <a:rPr lang="en-IN" sz="1900" b="0" i="1" smtClean="0">
                                <a:solidFill>
                                  <a:schemeClr val="accent1"/>
                                </a:solidFill>
                                <a:latin typeface="Cambria Math" panose="02040503050406030204" pitchFamily="18" charset="0"/>
                              </a:rPr>
                            </m:ctrlPr>
                          </m:dPr>
                          <m:e>
                            <m:r>
                              <a:rPr lang="en-IN" sz="1900" b="0" i="1" smtClean="0">
                                <a:solidFill>
                                  <a:schemeClr val="accent1"/>
                                </a:solidFill>
                                <a:latin typeface="Cambria Math" panose="02040503050406030204" pitchFamily="18" charset="0"/>
                              </a:rPr>
                              <m:t>1</m:t>
                            </m:r>
                          </m:e>
                        </m:d>
                        <m:r>
                          <a:rPr lang="en-IN" sz="1900" b="0" i="1" smtClean="0">
                            <a:solidFill>
                              <a:schemeClr val="accent1"/>
                            </a:solidFill>
                            <a:latin typeface="Cambria Math" panose="02040503050406030204" pitchFamily="18" charset="0"/>
                          </a:rPr>
                          <m:t>=20</m:t>
                        </m:r>
                      </m:e>
                    </m:d>
                    <m:r>
                      <a:rPr lang="en-IN" sz="1900" b="0" i="1" smtClean="0">
                        <a:latin typeface="Cambria Math" panose="02040503050406030204" pitchFamily="18" charset="0"/>
                      </a:rPr>
                      <m:t>∧ </m:t>
                    </m:r>
                    <m:d>
                      <m:dPr>
                        <m:ctrlPr>
                          <a:rPr lang="en-IN" sz="1900" b="0" i="1" smtClean="0">
                            <a:solidFill>
                              <a:schemeClr val="accent1"/>
                            </a:solidFill>
                            <a:latin typeface="Cambria Math" panose="02040503050406030204" pitchFamily="18" charset="0"/>
                          </a:rPr>
                        </m:ctrlPr>
                      </m:dPr>
                      <m:e>
                        <m:r>
                          <a:rPr lang="en-IN" sz="1900" b="0" i="1" smtClean="0">
                            <a:solidFill>
                              <a:schemeClr val="accent1"/>
                            </a:solidFill>
                            <a:latin typeface="Cambria Math" panose="02040503050406030204" pitchFamily="18" charset="0"/>
                          </a:rPr>
                          <m:t>∀</m:t>
                        </m:r>
                        <m:r>
                          <a:rPr lang="en-IN" sz="1900" b="0" i="1" smtClean="0">
                            <a:solidFill>
                              <a:schemeClr val="accent1"/>
                            </a:solidFill>
                            <a:latin typeface="Cambria Math" panose="02040503050406030204" pitchFamily="18" charset="0"/>
                          </a:rPr>
                          <m:t>𝑘</m:t>
                        </m:r>
                        <m:r>
                          <a:rPr lang="en-IN" sz="1900" b="0" i="1" smtClean="0">
                            <a:solidFill>
                              <a:schemeClr val="accent1"/>
                            </a:solidFill>
                            <a:latin typeface="Cambria Math" panose="02040503050406030204" pitchFamily="18" charset="0"/>
                          </a:rPr>
                          <m:t>. </m:t>
                        </m:r>
                        <m:r>
                          <a:rPr lang="en-IN" sz="1900" b="0" i="1" smtClean="0">
                            <a:solidFill>
                              <a:schemeClr val="accent1"/>
                            </a:solidFill>
                            <a:latin typeface="Cambria Math" panose="02040503050406030204" pitchFamily="18" charset="0"/>
                          </a:rPr>
                          <m:t>𝑘</m:t>
                        </m:r>
                        <m:r>
                          <a:rPr lang="en-IN" sz="1900" b="0" i="1" smtClean="0">
                            <a:solidFill>
                              <a:schemeClr val="accent1"/>
                            </a:solidFill>
                            <a:latin typeface="Cambria Math" panose="02040503050406030204" pitchFamily="18" charset="0"/>
                          </a:rPr>
                          <m:t>≠1.</m:t>
                        </m:r>
                        <m:sSup>
                          <m:sSupPr>
                            <m:ctrlPr>
                              <a:rPr lang="en-IN" sz="1900" b="0" i="1" smtClean="0">
                                <a:solidFill>
                                  <a:schemeClr val="accent1"/>
                                </a:solidFill>
                                <a:latin typeface="Cambria Math" panose="02040503050406030204" pitchFamily="18" charset="0"/>
                              </a:rPr>
                            </m:ctrlPr>
                          </m:sSupPr>
                          <m:e>
                            <m:r>
                              <a:rPr lang="en-IN" sz="1900" b="0" i="1" smtClean="0">
                                <a:solidFill>
                                  <a:schemeClr val="accent1"/>
                                </a:solidFill>
                                <a:latin typeface="Cambria Math" panose="02040503050406030204" pitchFamily="18" charset="0"/>
                              </a:rPr>
                              <m:t>𝑎</m:t>
                            </m:r>
                          </m:e>
                          <m:sup>
                            <m:r>
                              <a:rPr lang="en-IN" sz="1900" b="0" i="1" smtClean="0">
                                <a:solidFill>
                                  <a:schemeClr val="accent1"/>
                                </a:solidFill>
                                <a:latin typeface="Cambria Math" panose="02040503050406030204" pitchFamily="18" charset="0"/>
                              </a:rPr>
                              <m:t>′</m:t>
                            </m:r>
                          </m:sup>
                        </m:sSup>
                        <m:d>
                          <m:dPr>
                            <m:begChr m:val="["/>
                            <m:endChr m:val="]"/>
                            <m:ctrlPr>
                              <a:rPr lang="en-IN" sz="1900" b="0" i="1" smtClean="0">
                                <a:solidFill>
                                  <a:schemeClr val="accent1"/>
                                </a:solidFill>
                                <a:latin typeface="Cambria Math" panose="02040503050406030204" pitchFamily="18" charset="0"/>
                              </a:rPr>
                            </m:ctrlPr>
                          </m:dPr>
                          <m:e>
                            <m:r>
                              <a:rPr lang="en-IN" sz="1900" b="0" i="1" smtClean="0">
                                <a:solidFill>
                                  <a:schemeClr val="accent1"/>
                                </a:solidFill>
                                <a:latin typeface="Cambria Math" panose="02040503050406030204" pitchFamily="18" charset="0"/>
                              </a:rPr>
                              <m:t>𝑘</m:t>
                            </m:r>
                          </m:e>
                        </m:d>
                        <m:r>
                          <a:rPr lang="en-IN" sz="1900" b="0" i="1" smtClean="0">
                            <a:solidFill>
                              <a:schemeClr val="accent1"/>
                            </a:solidFill>
                            <a:latin typeface="Cambria Math" panose="02040503050406030204" pitchFamily="18" charset="0"/>
                          </a:rPr>
                          <m:t>=</m:t>
                        </m:r>
                        <m:r>
                          <a:rPr lang="en-IN" sz="1900" b="0" i="1" smtClean="0">
                            <a:solidFill>
                              <a:schemeClr val="accent1"/>
                            </a:solidFill>
                            <a:latin typeface="Cambria Math" panose="02040503050406030204" pitchFamily="18" charset="0"/>
                          </a:rPr>
                          <m:t>𝑎</m:t>
                        </m:r>
                        <m:d>
                          <m:dPr>
                            <m:begChr m:val="["/>
                            <m:endChr m:val="]"/>
                            <m:ctrlPr>
                              <a:rPr lang="en-IN" sz="1900" b="0" i="1" smtClean="0">
                                <a:solidFill>
                                  <a:schemeClr val="accent1"/>
                                </a:solidFill>
                                <a:latin typeface="Cambria Math" panose="02040503050406030204" pitchFamily="18" charset="0"/>
                              </a:rPr>
                            </m:ctrlPr>
                          </m:dPr>
                          <m:e>
                            <m:r>
                              <a:rPr lang="en-IN" sz="1900" b="0" i="1" smtClean="0">
                                <a:solidFill>
                                  <a:schemeClr val="accent1"/>
                                </a:solidFill>
                                <a:latin typeface="Cambria Math" panose="02040503050406030204" pitchFamily="18" charset="0"/>
                              </a:rPr>
                              <m:t>𝑘</m:t>
                            </m:r>
                          </m:e>
                        </m:d>
                      </m:e>
                    </m:d>
                  </m:oMath>
                </a14:m>
                <a:endParaRPr lang="en-IN" sz="1900" b="0" i="1" dirty="0">
                  <a:latin typeface="Cambria Math" panose="02040503050406030204" pitchFamily="18" charset="0"/>
                </a:endParaRPr>
              </a:p>
              <a:p>
                <a:pPr marL="0" indent="0">
                  <a:buNone/>
                </a:pPr>
                <a:r>
                  <a:rPr lang="en-IN" sz="1900" b="0" i="1" dirty="0">
                    <a:latin typeface="Cambria Math" panose="02040503050406030204" pitchFamily="18" charset="0"/>
                  </a:rPr>
                  <a:t>STEP-3: </a:t>
                </a:r>
                <a14:m>
                  <m:oMath xmlns:m="http://schemas.openxmlformats.org/officeDocument/2006/math">
                    <m:d>
                      <m:dPr>
                        <m:ctrlPr>
                          <a:rPr lang="en-IN" sz="1900" b="0" i="1" smtClean="0">
                            <a:solidFill>
                              <a:schemeClr val="accent1"/>
                            </a:solidFill>
                            <a:latin typeface="Cambria Math" panose="02040503050406030204" pitchFamily="18" charset="0"/>
                          </a:rPr>
                        </m:ctrlPr>
                      </m:dPr>
                      <m:e>
                        <m:sSub>
                          <m:sSubPr>
                            <m:ctrlPr>
                              <a:rPr lang="en-IN" sz="1900" b="0" i="1" smtClean="0">
                                <a:solidFill>
                                  <a:schemeClr val="accent1"/>
                                </a:solidFill>
                                <a:latin typeface="Cambria Math" panose="02040503050406030204" pitchFamily="18" charset="0"/>
                              </a:rPr>
                            </m:ctrlPr>
                          </m:sSubPr>
                          <m:e>
                            <m:r>
                              <a:rPr lang="en-IN" sz="1900" b="0" i="1" smtClean="0">
                                <a:solidFill>
                                  <a:schemeClr val="accent1"/>
                                </a:solidFill>
                                <a:latin typeface="Cambria Math" panose="02040503050406030204" pitchFamily="18" charset="0"/>
                              </a:rPr>
                              <m:t>𝑓</m:t>
                            </m:r>
                          </m:e>
                          <m:sub>
                            <m:r>
                              <a:rPr lang="en-IN" sz="1900" b="0" i="1" smtClean="0">
                                <a:solidFill>
                                  <a:schemeClr val="accent1"/>
                                </a:solidFill>
                                <a:latin typeface="Cambria Math" panose="02040503050406030204" pitchFamily="18" charset="0"/>
                              </a:rPr>
                              <m:t>𝑎</m:t>
                            </m:r>
                          </m:sub>
                        </m:sSub>
                        <m:r>
                          <a:rPr lang="en-IN" sz="1900" b="0" i="1" smtClean="0">
                            <a:solidFill>
                              <a:schemeClr val="accent1"/>
                            </a:solidFill>
                            <a:latin typeface="Cambria Math" panose="02040503050406030204" pitchFamily="18" charset="0"/>
                          </a:rPr>
                          <m:t>(0)=10→¬</m:t>
                        </m:r>
                        <m:d>
                          <m:dPr>
                            <m:ctrlPr>
                              <a:rPr lang="en-IN" sz="1900" b="0" i="1" smtClean="0">
                                <a:solidFill>
                                  <a:schemeClr val="accent1"/>
                                </a:solidFill>
                                <a:latin typeface="Cambria Math" panose="02040503050406030204" pitchFamily="18" charset="0"/>
                              </a:rPr>
                            </m:ctrlPr>
                          </m:dPr>
                          <m:e>
                            <m:sSub>
                              <m:sSubPr>
                                <m:ctrlPr>
                                  <a:rPr lang="en-IN" sz="1900" b="0" i="1" smtClean="0">
                                    <a:solidFill>
                                      <a:schemeClr val="accent1"/>
                                    </a:solidFill>
                                    <a:latin typeface="Cambria Math" panose="02040503050406030204" pitchFamily="18" charset="0"/>
                                  </a:rPr>
                                </m:ctrlPr>
                              </m:sSubPr>
                              <m:e>
                                <m:r>
                                  <a:rPr lang="en-IN" sz="1900" b="0" i="1" smtClean="0">
                                    <a:solidFill>
                                      <a:schemeClr val="accent1"/>
                                    </a:solidFill>
                                    <a:latin typeface="Cambria Math" panose="02040503050406030204" pitchFamily="18" charset="0"/>
                                  </a:rPr>
                                  <m:t>𝑓</m:t>
                                </m:r>
                              </m:e>
                              <m:sub>
                                <m:r>
                                  <a:rPr lang="en-IN" sz="1900" b="0" i="1" smtClean="0">
                                    <a:solidFill>
                                      <a:schemeClr val="accent1"/>
                                    </a:solidFill>
                                    <a:latin typeface="Cambria Math" panose="02040503050406030204" pitchFamily="18" charset="0"/>
                                  </a:rPr>
                                  <m:t>𝑎</m:t>
                                </m:r>
                              </m:sub>
                            </m:sSub>
                            <m:r>
                              <a:rPr lang="en-IN" sz="1900" b="0" i="1" smtClean="0">
                                <a:solidFill>
                                  <a:schemeClr val="accent1"/>
                                </a:solidFill>
                                <a:latin typeface="Cambria Math" panose="02040503050406030204" pitchFamily="18" charset="0"/>
                              </a:rPr>
                              <m:t>(0)=20∨</m:t>
                            </m:r>
                            <m:sSub>
                              <m:sSubPr>
                                <m:ctrlPr>
                                  <a:rPr lang="en-IN" sz="1900" b="0" i="1" smtClean="0">
                                    <a:solidFill>
                                      <a:schemeClr val="accent1"/>
                                    </a:solidFill>
                                    <a:latin typeface="Cambria Math" panose="02040503050406030204" pitchFamily="18" charset="0"/>
                                  </a:rPr>
                                </m:ctrlPr>
                              </m:sSubPr>
                              <m:e>
                                <m:r>
                                  <a:rPr lang="en-IN" sz="1900" b="0" i="1" smtClean="0">
                                    <a:solidFill>
                                      <a:schemeClr val="accent1"/>
                                    </a:solidFill>
                                    <a:latin typeface="Cambria Math" panose="02040503050406030204" pitchFamily="18" charset="0"/>
                                  </a:rPr>
                                  <m:t>𝑓</m:t>
                                </m:r>
                              </m:e>
                              <m:sub>
                                <m:sSup>
                                  <m:sSupPr>
                                    <m:ctrlPr>
                                      <a:rPr lang="en-IN" sz="1900" b="0" i="1" smtClean="0">
                                        <a:solidFill>
                                          <a:schemeClr val="accent1"/>
                                        </a:solidFill>
                                        <a:latin typeface="Cambria Math" panose="02040503050406030204" pitchFamily="18" charset="0"/>
                                      </a:rPr>
                                    </m:ctrlPr>
                                  </m:sSupPr>
                                  <m:e>
                                    <m:r>
                                      <a:rPr lang="en-IN" sz="1900" b="0" i="1" smtClean="0">
                                        <a:solidFill>
                                          <a:schemeClr val="accent1"/>
                                        </a:solidFill>
                                        <a:latin typeface="Cambria Math" panose="02040503050406030204" pitchFamily="18" charset="0"/>
                                      </a:rPr>
                                      <m:t>𝑎</m:t>
                                    </m:r>
                                  </m:e>
                                  <m:sup>
                                    <m:r>
                                      <a:rPr lang="en-IN" sz="1900" b="0" i="1" smtClean="0">
                                        <a:solidFill>
                                          <a:schemeClr val="accent1"/>
                                        </a:solidFill>
                                        <a:latin typeface="Cambria Math" panose="02040503050406030204" pitchFamily="18" charset="0"/>
                                      </a:rPr>
                                      <m:t>′</m:t>
                                    </m:r>
                                  </m:sup>
                                </m:sSup>
                              </m:sub>
                            </m:sSub>
                            <m:r>
                              <a:rPr lang="en-IN" sz="1900" b="0" i="1" smtClean="0">
                                <a:solidFill>
                                  <a:schemeClr val="accent1"/>
                                </a:solidFill>
                                <a:latin typeface="Cambria Math" panose="02040503050406030204" pitchFamily="18" charset="0"/>
                              </a:rPr>
                              <m:t>(0)=10</m:t>
                            </m:r>
                          </m:e>
                        </m:d>
                      </m:e>
                    </m:d>
                    <m:r>
                      <a:rPr lang="en-IN" sz="1900" b="0" i="1" smtClean="0">
                        <a:latin typeface="Cambria Math" panose="02040503050406030204" pitchFamily="18" charset="0"/>
                      </a:rPr>
                      <m:t>∧</m:t>
                    </m:r>
                    <m:d>
                      <m:dPr>
                        <m:ctrlPr>
                          <a:rPr lang="en-IN" sz="1900" b="0" i="1" smtClean="0">
                            <a:solidFill>
                              <a:schemeClr val="accent1"/>
                            </a:solidFill>
                            <a:latin typeface="Cambria Math" panose="02040503050406030204" pitchFamily="18" charset="0"/>
                          </a:rPr>
                        </m:ctrlPr>
                      </m:dPr>
                      <m:e>
                        <m:sSub>
                          <m:sSubPr>
                            <m:ctrlPr>
                              <a:rPr lang="en-IN" sz="1900" b="0" i="1" smtClean="0">
                                <a:solidFill>
                                  <a:schemeClr val="accent1"/>
                                </a:solidFill>
                                <a:latin typeface="Cambria Math" panose="02040503050406030204" pitchFamily="18" charset="0"/>
                              </a:rPr>
                            </m:ctrlPr>
                          </m:sSubPr>
                          <m:e>
                            <m:r>
                              <a:rPr lang="en-IN" sz="1900" b="0" i="1" smtClean="0">
                                <a:solidFill>
                                  <a:schemeClr val="accent1"/>
                                </a:solidFill>
                                <a:latin typeface="Cambria Math" panose="02040503050406030204" pitchFamily="18" charset="0"/>
                              </a:rPr>
                              <m:t>𝑓</m:t>
                            </m:r>
                          </m:e>
                          <m:sub>
                            <m:sSup>
                              <m:sSupPr>
                                <m:ctrlPr>
                                  <a:rPr lang="en-IN" sz="1900" b="0" i="1" smtClean="0">
                                    <a:solidFill>
                                      <a:schemeClr val="accent1"/>
                                    </a:solidFill>
                                    <a:latin typeface="Cambria Math" panose="02040503050406030204" pitchFamily="18" charset="0"/>
                                  </a:rPr>
                                </m:ctrlPr>
                              </m:sSupPr>
                              <m:e>
                                <m:r>
                                  <a:rPr lang="en-IN" sz="1900" b="0" i="1" smtClean="0">
                                    <a:solidFill>
                                      <a:schemeClr val="accent1"/>
                                    </a:solidFill>
                                    <a:latin typeface="Cambria Math" panose="02040503050406030204" pitchFamily="18" charset="0"/>
                                  </a:rPr>
                                  <m:t>𝑎</m:t>
                                </m:r>
                              </m:e>
                              <m:sup>
                                <m:r>
                                  <a:rPr lang="en-IN" sz="1900" b="0" i="1" smtClean="0">
                                    <a:solidFill>
                                      <a:schemeClr val="accent1"/>
                                    </a:solidFill>
                                    <a:latin typeface="Cambria Math" panose="02040503050406030204" pitchFamily="18" charset="0"/>
                                  </a:rPr>
                                  <m:t>′</m:t>
                                </m:r>
                              </m:sup>
                            </m:sSup>
                          </m:sub>
                        </m:sSub>
                        <m:d>
                          <m:dPr>
                            <m:ctrlPr>
                              <a:rPr lang="en-IN" sz="1900" b="0" i="1" smtClean="0">
                                <a:solidFill>
                                  <a:schemeClr val="accent1"/>
                                </a:solidFill>
                                <a:latin typeface="Cambria Math" panose="02040503050406030204" pitchFamily="18" charset="0"/>
                              </a:rPr>
                            </m:ctrlPr>
                          </m:dPr>
                          <m:e>
                            <m:r>
                              <a:rPr lang="en-IN" sz="1900" b="0" i="1" smtClean="0">
                                <a:solidFill>
                                  <a:schemeClr val="accent1"/>
                                </a:solidFill>
                                <a:latin typeface="Cambria Math" panose="02040503050406030204" pitchFamily="18" charset="0"/>
                              </a:rPr>
                              <m:t>1</m:t>
                            </m:r>
                          </m:e>
                        </m:d>
                        <m:r>
                          <a:rPr lang="en-IN" sz="1900" b="0" i="1" smtClean="0">
                            <a:solidFill>
                              <a:schemeClr val="accent1"/>
                            </a:solidFill>
                            <a:latin typeface="Cambria Math" panose="02040503050406030204" pitchFamily="18" charset="0"/>
                          </a:rPr>
                          <m:t>=20</m:t>
                        </m:r>
                      </m:e>
                    </m:d>
                    <m:r>
                      <a:rPr lang="en-IN" sz="1900" b="0" i="1" smtClean="0">
                        <a:latin typeface="Cambria Math" panose="02040503050406030204" pitchFamily="18" charset="0"/>
                      </a:rPr>
                      <m:t>∧</m:t>
                    </m:r>
                    <m:d>
                      <m:dPr>
                        <m:ctrlPr>
                          <a:rPr lang="en-IN" sz="1900" b="0" i="1" smtClean="0">
                            <a:solidFill>
                              <a:schemeClr val="accent1"/>
                            </a:solidFill>
                            <a:latin typeface="Cambria Math" panose="02040503050406030204" pitchFamily="18" charset="0"/>
                          </a:rPr>
                        </m:ctrlPr>
                      </m:dPr>
                      <m:e>
                        <m:r>
                          <a:rPr lang="en-IN" sz="1900" b="0" i="1" smtClean="0">
                            <a:solidFill>
                              <a:schemeClr val="accent1"/>
                            </a:solidFill>
                            <a:latin typeface="Cambria Math" panose="02040503050406030204" pitchFamily="18" charset="0"/>
                          </a:rPr>
                          <m:t>∀</m:t>
                        </m:r>
                        <m:r>
                          <a:rPr lang="en-IN" sz="1900" b="0" i="1" smtClean="0">
                            <a:solidFill>
                              <a:schemeClr val="accent1"/>
                            </a:solidFill>
                            <a:latin typeface="Cambria Math" panose="02040503050406030204" pitchFamily="18" charset="0"/>
                          </a:rPr>
                          <m:t>𝑘</m:t>
                        </m:r>
                        <m:r>
                          <a:rPr lang="en-IN" sz="1900" b="0" i="1" smtClean="0">
                            <a:solidFill>
                              <a:schemeClr val="accent1"/>
                            </a:solidFill>
                            <a:latin typeface="Cambria Math" panose="02040503050406030204" pitchFamily="18" charset="0"/>
                          </a:rPr>
                          <m:t>. </m:t>
                        </m:r>
                        <m:r>
                          <a:rPr lang="en-IN" sz="1900" b="0" i="1" smtClean="0">
                            <a:solidFill>
                              <a:schemeClr val="accent1"/>
                            </a:solidFill>
                            <a:latin typeface="Cambria Math" panose="02040503050406030204" pitchFamily="18" charset="0"/>
                          </a:rPr>
                          <m:t>𝑘</m:t>
                        </m:r>
                        <m:r>
                          <a:rPr lang="en-IN" sz="1900" b="0" i="1" smtClean="0">
                            <a:solidFill>
                              <a:schemeClr val="accent1"/>
                            </a:solidFill>
                            <a:latin typeface="Cambria Math" panose="02040503050406030204" pitchFamily="18" charset="0"/>
                          </a:rPr>
                          <m:t>≠1. </m:t>
                        </m:r>
                        <m:sSubSup>
                          <m:sSubSupPr>
                            <m:ctrlPr>
                              <a:rPr lang="en-IN" sz="1900" b="0" i="1" smtClean="0">
                                <a:solidFill>
                                  <a:schemeClr val="accent1"/>
                                </a:solidFill>
                                <a:latin typeface="Cambria Math" panose="02040503050406030204" pitchFamily="18" charset="0"/>
                              </a:rPr>
                            </m:ctrlPr>
                          </m:sSubSupPr>
                          <m:e>
                            <m:r>
                              <a:rPr lang="en-IN" sz="1900" b="0" i="1" smtClean="0">
                                <a:solidFill>
                                  <a:schemeClr val="accent1"/>
                                </a:solidFill>
                                <a:latin typeface="Cambria Math" panose="02040503050406030204" pitchFamily="18" charset="0"/>
                              </a:rPr>
                              <m:t>𝑓</m:t>
                            </m:r>
                          </m:e>
                          <m:sub>
                            <m:r>
                              <a:rPr lang="en-IN" sz="1900" b="0" i="1" smtClean="0">
                                <a:solidFill>
                                  <a:schemeClr val="accent1"/>
                                </a:solidFill>
                                <a:latin typeface="Cambria Math" panose="02040503050406030204" pitchFamily="18" charset="0"/>
                              </a:rPr>
                              <m:t>𝑎</m:t>
                            </m:r>
                          </m:sub>
                          <m:sup>
                            <m:r>
                              <a:rPr lang="en-IN" sz="1900" b="0" i="1" smtClean="0">
                                <a:solidFill>
                                  <a:schemeClr val="accent1"/>
                                </a:solidFill>
                                <a:latin typeface="Cambria Math" panose="02040503050406030204" pitchFamily="18" charset="0"/>
                              </a:rPr>
                              <m:t>′</m:t>
                            </m:r>
                          </m:sup>
                        </m:sSubSup>
                        <m:d>
                          <m:dPr>
                            <m:begChr m:val="["/>
                            <m:endChr m:val="]"/>
                            <m:ctrlPr>
                              <a:rPr lang="en-IN" sz="1900" b="0" i="1" smtClean="0">
                                <a:solidFill>
                                  <a:schemeClr val="accent1"/>
                                </a:solidFill>
                                <a:latin typeface="Cambria Math" panose="02040503050406030204" pitchFamily="18" charset="0"/>
                              </a:rPr>
                            </m:ctrlPr>
                          </m:dPr>
                          <m:e>
                            <m:r>
                              <a:rPr lang="en-IN" sz="1900" b="0" i="1" smtClean="0">
                                <a:solidFill>
                                  <a:schemeClr val="accent1"/>
                                </a:solidFill>
                                <a:latin typeface="Cambria Math" panose="02040503050406030204" pitchFamily="18" charset="0"/>
                              </a:rPr>
                              <m:t>𝑘</m:t>
                            </m:r>
                          </m:e>
                        </m:d>
                        <m:r>
                          <a:rPr lang="en-IN" sz="1900" b="0" i="1" smtClean="0">
                            <a:solidFill>
                              <a:schemeClr val="accent1"/>
                            </a:solidFill>
                            <a:latin typeface="Cambria Math" panose="02040503050406030204" pitchFamily="18" charset="0"/>
                          </a:rPr>
                          <m:t>=</m:t>
                        </m:r>
                        <m:sSub>
                          <m:sSubPr>
                            <m:ctrlPr>
                              <a:rPr lang="en-IN" sz="1900" b="0" i="1" smtClean="0">
                                <a:solidFill>
                                  <a:schemeClr val="accent1"/>
                                </a:solidFill>
                                <a:latin typeface="Cambria Math" panose="02040503050406030204" pitchFamily="18" charset="0"/>
                              </a:rPr>
                            </m:ctrlPr>
                          </m:sSubPr>
                          <m:e>
                            <m:r>
                              <a:rPr lang="en-IN" sz="1900" b="0" i="1" smtClean="0">
                                <a:solidFill>
                                  <a:schemeClr val="accent1"/>
                                </a:solidFill>
                                <a:latin typeface="Cambria Math" panose="02040503050406030204" pitchFamily="18" charset="0"/>
                              </a:rPr>
                              <m:t>𝑓</m:t>
                            </m:r>
                          </m:e>
                          <m:sub>
                            <m:r>
                              <a:rPr lang="en-IN" sz="1900" b="0" i="1" smtClean="0">
                                <a:solidFill>
                                  <a:schemeClr val="accent1"/>
                                </a:solidFill>
                                <a:latin typeface="Cambria Math" panose="02040503050406030204" pitchFamily="18" charset="0"/>
                              </a:rPr>
                              <m:t>𝑎</m:t>
                            </m:r>
                          </m:sub>
                        </m:sSub>
                        <m:d>
                          <m:dPr>
                            <m:begChr m:val="["/>
                            <m:endChr m:val="]"/>
                            <m:ctrlPr>
                              <a:rPr lang="en-IN" sz="1900" b="0" i="1" smtClean="0">
                                <a:solidFill>
                                  <a:schemeClr val="accent1"/>
                                </a:solidFill>
                                <a:latin typeface="Cambria Math" panose="02040503050406030204" pitchFamily="18" charset="0"/>
                              </a:rPr>
                            </m:ctrlPr>
                          </m:dPr>
                          <m:e>
                            <m:r>
                              <a:rPr lang="en-IN" sz="1900" b="0" i="1" smtClean="0">
                                <a:solidFill>
                                  <a:schemeClr val="accent1"/>
                                </a:solidFill>
                                <a:latin typeface="Cambria Math" panose="02040503050406030204" pitchFamily="18" charset="0"/>
                              </a:rPr>
                              <m:t>𝑘</m:t>
                            </m:r>
                          </m:e>
                        </m:d>
                      </m:e>
                    </m:d>
                  </m:oMath>
                </a14:m>
                <a:endParaRPr lang="en-IN" sz="1900" b="0" i="1" dirty="0">
                  <a:latin typeface="Cambria Math" panose="02040503050406030204" pitchFamily="18" charset="0"/>
                </a:endParaRPr>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8FB82B7A-1098-4087-5187-02255A13C31D}"/>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3036078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33B12-8691-C79D-6B39-86298612A4EB}"/>
              </a:ext>
            </a:extLst>
          </p:cNvPr>
          <p:cNvSpPr>
            <a:spLocks noGrp="1"/>
          </p:cNvSpPr>
          <p:nvPr>
            <p:ph type="title"/>
          </p:nvPr>
        </p:nvSpPr>
        <p:spPr/>
        <p:txBody>
          <a:bodyPr/>
          <a:lstStyle/>
          <a:p>
            <a:r>
              <a:rPr lang="en-IN" dirty="0"/>
              <a:t>Eliminating array terms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35CF30-3E86-584D-CB23-26B79FD0AA51}"/>
                  </a:ext>
                </a:extLst>
              </p:cNvPr>
              <p:cNvSpPr>
                <a:spLocks noGrp="1"/>
              </p:cNvSpPr>
              <p:nvPr>
                <p:ph idx="1"/>
              </p:nvPr>
            </p:nvSpPr>
            <p:spPr/>
            <p:txBody>
              <a:bodyPr/>
              <a:lstStyle/>
              <a:p>
                <a:r>
                  <a:rPr lang="en-IN" dirty="0"/>
                  <a:t>Array equality</a:t>
                </a:r>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2</m:t>
                        </m:r>
                      </m:sub>
                    </m:sSub>
                  </m:oMath>
                </a14:m>
                <a:endParaRPr lang="en-IN" dirty="0"/>
              </a:p>
              <a:p>
                <a:pPr marL="457200" lvl="1" indent="0">
                  <a:buNone/>
                </a:pPr>
                <a:endParaRPr lang="en-IN" dirty="0"/>
              </a:p>
            </p:txBody>
          </p:sp>
        </mc:Choice>
        <mc:Fallback xmlns="">
          <p:sp>
            <p:nvSpPr>
              <p:cNvPr id="3" name="Content Placeholder 2">
                <a:extLst>
                  <a:ext uri="{FF2B5EF4-FFF2-40B4-BE49-F238E27FC236}">
                    <a16:creationId xmlns:a16="http://schemas.microsoft.com/office/drawing/2014/main" id="{A635CF30-3E86-584D-CB23-26B79FD0AA51}"/>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12312236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33B12-8691-C79D-6B39-86298612A4EB}"/>
              </a:ext>
            </a:extLst>
          </p:cNvPr>
          <p:cNvSpPr>
            <a:spLocks noGrp="1"/>
          </p:cNvSpPr>
          <p:nvPr>
            <p:ph type="title"/>
          </p:nvPr>
        </p:nvSpPr>
        <p:spPr/>
        <p:txBody>
          <a:bodyPr/>
          <a:lstStyle/>
          <a:p>
            <a:r>
              <a:rPr lang="en-IN" dirty="0"/>
              <a:t>Eliminating array terms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35CF30-3E86-584D-CB23-26B79FD0AA51}"/>
                  </a:ext>
                </a:extLst>
              </p:cNvPr>
              <p:cNvSpPr>
                <a:spLocks noGrp="1"/>
              </p:cNvSpPr>
              <p:nvPr>
                <p:ph idx="1"/>
              </p:nvPr>
            </p:nvSpPr>
            <p:spPr/>
            <p:txBody>
              <a:bodyPr/>
              <a:lstStyle/>
              <a:p>
                <a:r>
                  <a:rPr lang="en-IN" dirty="0"/>
                  <a:t>Array equality</a:t>
                </a:r>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2</m:t>
                        </m:r>
                      </m:sub>
                    </m:sSub>
                  </m:oMath>
                </a14:m>
                <a:endParaRPr lang="en-IN" dirty="0"/>
              </a:p>
              <a:p>
                <a:pPr lvl="1"/>
                <a:endParaRPr lang="en-IN" dirty="0"/>
              </a:p>
              <a:p>
                <a:r>
                  <a:rPr lang="en-IN" dirty="0"/>
                  <a:t>We can always replace an array equality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2</m:t>
                        </m:r>
                      </m:sub>
                    </m:sSub>
                  </m:oMath>
                </a14:m>
                <a:r>
                  <a:rPr lang="en-IN" dirty="0"/>
                  <a:t> with</a:t>
                </a:r>
              </a:p>
              <a:p>
                <a:pPr marL="0" indent="0">
                  <a:buNone/>
                </a:pPr>
                <a:r>
                  <a:rPr lang="en-IN" dirty="0"/>
                  <a:t>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𝑖</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1</m:t>
                        </m:r>
                      </m:sub>
                    </m:sSub>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𝑖</m:t>
                        </m:r>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2</m:t>
                        </m:r>
                      </m:sub>
                    </m:sSub>
                    <m:r>
                      <a:rPr lang="en-IN" b="0" i="1" smtClean="0">
                        <a:latin typeface="Cambria Math" panose="02040503050406030204" pitchFamily="18" charset="0"/>
                      </a:rPr>
                      <m:t>[</m:t>
                    </m:r>
                    <m:r>
                      <a:rPr lang="en-IN" b="0" i="1" smtClean="0">
                        <a:latin typeface="Cambria Math" panose="02040503050406030204" pitchFamily="18" charset="0"/>
                      </a:rPr>
                      <m:t>𝑖</m:t>
                    </m:r>
                    <m:r>
                      <a:rPr lang="en-IN" b="0" i="1" smtClean="0">
                        <a:latin typeface="Cambria Math" panose="02040503050406030204" pitchFamily="18" charset="0"/>
                      </a:rPr>
                      <m:t>]</m:t>
                    </m:r>
                  </m:oMath>
                </a14:m>
                <a:endParaRPr lang="en-IN" dirty="0"/>
              </a:p>
            </p:txBody>
          </p:sp>
        </mc:Choice>
        <mc:Fallback xmlns="">
          <p:sp>
            <p:nvSpPr>
              <p:cNvPr id="3" name="Content Placeholder 2">
                <a:extLst>
                  <a:ext uri="{FF2B5EF4-FFF2-40B4-BE49-F238E27FC236}">
                    <a16:creationId xmlns:a16="http://schemas.microsoft.com/office/drawing/2014/main" id="{A635CF30-3E86-584D-CB23-26B79FD0AA51}"/>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39177691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96DFF-F0C5-18CD-DA41-91E71B9BFAEF}"/>
              </a:ext>
            </a:extLst>
          </p:cNvPr>
          <p:cNvSpPr>
            <a:spLocks noGrp="1"/>
          </p:cNvSpPr>
          <p:nvPr>
            <p:ph type="title"/>
          </p:nvPr>
        </p:nvSpPr>
        <p:spPr/>
        <p:txBody>
          <a:bodyPr/>
          <a:lstStyle/>
          <a:p>
            <a:r>
              <a:rPr lang="en-IN" dirty="0"/>
              <a:t>Theory of array</a:t>
            </a:r>
          </a:p>
        </p:txBody>
      </p:sp>
      <p:sp>
        <p:nvSpPr>
          <p:cNvPr id="3" name="Content Placeholder 2">
            <a:extLst>
              <a:ext uri="{FF2B5EF4-FFF2-40B4-BE49-F238E27FC236}">
                <a16:creationId xmlns:a16="http://schemas.microsoft.com/office/drawing/2014/main" id="{14873885-88E9-C422-FB31-A53DBCD9FA60}"/>
              </a:ext>
            </a:extLst>
          </p:cNvPr>
          <p:cNvSpPr>
            <a:spLocks noGrp="1"/>
          </p:cNvSpPr>
          <p:nvPr>
            <p:ph idx="1"/>
          </p:nvPr>
        </p:nvSpPr>
        <p:spPr/>
        <p:txBody>
          <a:bodyPr/>
          <a:lstStyle/>
          <a:p>
            <a:r>
              <a:rPr lang="en-IN" dirty="0"/>
              <a:t>The theory of array can be reduced to a combination of the index theory and uninterpreted functions</a:t>
            </a:r>
          </a:p>
          <a:p>
            <a:endParaRPr lang="en-IN" dirty="0"/>
          </a:p>
          <a:p>
            <a:r>
              <a:rPr lang="en-IN" dirty="0"/>
              <a:t>For C programs, </a:t>
            </a:r>
            <a:r>
              <a:rPr lang="en-IN" dirty="0" err="1"/>
              <a:t>Presburger</a:t>
            </a:r>
            <a:r>
              <a:rPr lang="en-IN" dirty="0"/>
              <a:t> arithmetic can be used as the index theory, which is decidable even for the quantified formulas</a:t>
            </a:r>
          </a:p>
          <a:p>
            <a:endParaRPr lang="en-IN" dirty="0"/>
          </a:p>
          <a:p>
            <a:r>
              <a:rPr lang="en-IN" dirty="0"/>
              <a:t>However, the combination of </a:t>
            </a:r>
            <a:r>
              <a:rPr lang="en-IN" dirty="0" err="1"/>
              <a:t>Presburger</a:t>
            </a:r>
            <a:r>
              <a:rPr lang="en-IN" dirty="0"/>
              <a:t> arithmetic with uninterpreted functions is undecidable</a:t>
            </a:r>
          </a:p>
        </p:txBody>
      </p:sp>
    </p:spTree>
    <p:extLst>
      <p:ext uri="{BB962C8B-B14F-4D97-AF65-F5344CB8AC3E}">
        <p14:creationId xmlns:p14="http://schemas.microsoft.com/office/powerpoint/2010/main" val="2442133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124CC-8AE0-20F8-F489-ADCCBC1A16C1}"/>
              </a:ext>
            </a:extLst>
          </p:cNvPr>
          <p:cNvSpPr>
            <a:spLocks noGrp="1"/>
          </p:cNvSpPr>
          <p:nvPr>
            <p:ph type="title"/>
          </p:nvPr>
        </p:nvSpPr>
        <p:spPr/>
        <p:txBody>
          <a:bodyPr/>
          <a:lstStyle/>
          <a:p>
            <a:r>
              <a:rPr lang="en-IN" dirty="0"/>
              <a:t>Bounds check</a:t>
            </a:r>
          </a:p>
        </p:txBody>
      </p:sp>
      <p:sp>
        <p:nvSpPr>
          <p:cNvPr id="3" name="Content Placeholder 2">
            <a:extLst>
              <a:ext uri="{FF2B5EF4-FFF2-40B4-BE49-F238E27FC236}">
                <a16:creationId xmlns:a16="http://schemas.microsoft.com/office/drawing/2014/main" id="{75F285A8-A4F9-4D66-4834-97C2E19FAE63}"/>
              </a:ext>
            </a:extLst>
          </p:cNvPr>
          <p:cNvSpPr>
            <a:spLocks noGrp="1"/>
          </p:cNvSpPr>
          <p:nvPr>
            <p:ph idx="1"/>
          </p:nvPr>
        </p:nvSpPr>
        <p:spPr/>
        <p:txBody>
          <a:bodyPr/>
          <a:lstStyle/>
          <a:p>
            <a:pPr marL="0" indent="0">
              <a:buNone/>
            </a:pPr>
            <a:r>
              <a:rPr lang="en-IN" dirty="0"/>
              <a:t>int a[N];</a:t>
            </a:r>
          </a:p>
          <a:p>
            <a:pPr marL="0" indent="0">
              <a:buNone/>
            </a:pPr>
            <a:r>
              <a:rPr lang="en-IN" dirty="0"/>
              <a:t>for (int </a:t>
            </a:r>
            <a:r>
              <a:rPr lang="en-IN" dirty="0" err="1"/>
              <a:t>i</a:t>
            </a:r>
            <a:r>
              <a:rPr lang="en-IN" dirty="0"/>
              <a:t> = 0; </a:t>
            </a:r>
            <a:r>
              <a:rPr lang="en-IN" dirty="0" err="1"/>
              <a:t>i</a:t>
            </a:r>
            <a:r>
              <a:rPr lang="en-IN" dirty="0"/>
              <a:t> &lt; N; </a:t>
            </a:r>
            <a:r>
              <a:rPr lang="en-IN" dirty="0" err="1"/>
              <a:t>i</a:t>
            </a:r>
            <a:r>
              <a:rPr lang="en-IN" dirty="0"/>
              <a:t>++)</a:t>
            </a:r>
          </a:p>
          <a:p>
            <a:pPr marL="0" indent="0">
              <a:buNone/>
            </a:pPr>
            <a:r>
              <a:rPr lang="en-IN" dirty="0"/>
              <a:t>    a[</a:t>
            </a:r>
            <a:r>
              <a:rPr lang="en-IN" dirty="0" err="1"/>
              <a:t>i</a:t>
            </a:r>
            <a:r>
              <a:rPr lang="en-IN" dirty="0"/>
              <a:t>] = a[i+1];</a:t>
            </a:r>
          </a:p>
          <a:p>
            <a:pPr marL="0" indent="0">
              <a:buNone/>
            </a:pPr>
            <a:endParaRPr lang="en-IN" dirty="0"/>
          </a:p>
          <a:p>
            <a:pPr marL="0" indent="0">
              <a:buNone/>
            </a:pPr>
            <a:r>
              <a:rPr lang="en-IN" dirty="0">
                <a:solidFill>
                  <a:srgbClr val="FF0000"/>
                </a:solidFill>
              </a:rPr>
              <a:t>What constraints need to be generated to ensure that the array accesses are always within the bounds?</a:t>
            </a:r>
          </a:p>
        </p:txBody>
      </p:sp>
    </p:spTree>
    <p:extLst>
      <p:ext uri="{BB962C8B-B14F-4D97-AF65-F5344CB8AC3E}">
        <p14:creationId xmlns:p14="http://schemas.microsoft.com/office/powerpoint/2010/main" val="24243751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124CC-8AE0-20F8-F489-ADCCBC1A16C1}"/>
              </a:ext>
            </a:extLst>
          </p:cNvPr>
          <p:cNvSpPr>
            <a:spLocks noGrp="1"/>
          </p:cNvSpPr>
          <p:nvPr>
            <p:ph type="title"/>
          </p:nvPr>
        </p:nvSpPr>
        <p:spPr/>
        <p:txBody>
          <a:bodyPr/>
          <a:lstStyle/>
          <a:p>
            <a:r>
              <a:rPr lang="en-IN" dirty="0"/>
              <a:t>Bounds check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5F285A8-A4F9-4D66-4834-97C2E19FAE63}"/>
                  </a:ext>
                </a:extLst>
              </p:cNvPr>
              <p:cNvSpPr>
                <a:spLocks noGrp="1"/>
              </p:cNvSpPr>
              <p:nvPr>
                <p:ph idx="1"/>
              </p:nvPr>
            </p:nvSpPr>
            <p:spPr/>
            <p:txBody>
              <a:bodyPr>
                <a:normAutofit fontScale="85000" lnSpcReduction="20000"/>
              </a:bodyPr>
              <a:lstStyle/>
              <a:p>
                <a:pPr marL="0" indent="0">
                  <a:buNone/>
                </a:pPr>
                <a:r>
                  <a:rPr lang="en-IN" dirty="0"/>
                  <a:t>int a[N];</a:t>
                </a:r>
              </a:p>
              <a:p>
                <a:pPr marL="0" indent="0">
                  <a:buNone/>
                </a:pPr>
                <a:r>
                  <a:rPr lang="en-IN" dirty="0"/>
                  <a:t>for (int </a:t>
                </a:r>
                <a:r>
                  <a:rPr lang="en-IN" dirty="0" err="1"/>
                  <a:t>i</a:t>
                </a:r>
                <a:r>
                  <a:rPr lang="en-IN" dirty="0"/>
                  <a:t> = 0; </a:t>
                </a:r>
                <a:r>
                  <a:rPr lang="en-IN" dirty="0" err="1"/>
                  <a:t>i</a:t>
                </a:r>
                <a:r>
                  <a:rPr lang="en-IN" dirty="0"/>
                  <a:t> &lt; N; </a:t>
                </a:r>
                <a:r>
                  <a:rPr lang="en-IN" dirty="0" err="1"/>
                  <a:t>i</a:t>
                </a:r>
                <a:r>
                  <a:rPr lang="en-IN" dirty="0"/>
                  <a:t>++)</a:t>
                </a:r>
              </a:p>
              <a:p>
                <a:pPr marL="0" indent="0">
                  <a:buNone/>
                </a:pPr>
                <a:r>
                  <a:rPr lang="en-IN" dirty="0"/>
                  <a:t>    a[</a:t>
                </a:r>
                <a:r>
                  <a:rPr lang="en-IN" dirty="0" err="1"/>
                  <a:t>i</a:t>
                </a:r>
                <a:r>
                  <a:rPr lang="en-IN" dirty="0"/>
                  <a:t>] = a[i+1];</a:t>
                </a:r>
              </a:p>
              <a:p>
                <a:pPr marL="0" indent="0">
                  <a:buNone/>
                </a:pPr>
                <a:endParaRPr lang="en-IN" dirty="0"/>
              </a:p>
              <a:p>
                <a:pPr marL="0" indent="0">
                  <a:buNone/>
                </a:pPr>
                <a:r>
                  <a:rPr lang="en-IN" dirty="0">
                    <a:solidFill>
                      <a:srgbClr val="FF0000"/>
                    </a:solidFill>
                  </a:rPr>
                  <a:t>What constraints need to be generated to ensure that the array accesses are always within the bounds?</a:t>
                </a:r>
              </a:p>
              <a:p>
                <a:pPr marL="0" indent="0">
                  <a:buNone/>
                </a:pPr>
                <a:r>
                  <a:rPr lang="en-IN" sz="2600" b="0" i="0" dirty="0">
                    <a:solidFill>
                      <a:schemeClr val="accent1"/>
                    </a:solidFill>
                  </a:rPr>
                  <a:t>Condition under which the array elements a[</a:t>
                </a:r>
                <a:r>
                  <a:rPr lang="en-IN" sz="2600" b="0" i="0" dirty="0" err="1">
                    <a:solidFill>
                      <a:schemeClr val="accent1"/>
                    </a:solidFill>
                  </a:rPr>
                  <a:t>i</a:t>
                </a:r>
                <a:r>
                  <a:rPr lang="en-IN" sz="2600" b="0" i="0" dirty="0">
                    <a:solidFill>
                      <a:schemeClr val="accent1"/>
                    </a:solidFill>
                  </a:rPr>
                  <a:t>] and a[i+1] are accessed </a:t>
                </a:r>
                <a14:m>
                  <m:oMath xmlns:m="http://schemas.openxmlformats.org/officeDocument/2006/math">
                    <m:r>
                      <a:rPr lang="en-IN" sz="2600" b="0" i="1" smtClean="0">
                        <a:solidFill>
                          <a:schemeClr val="accent1"/>
                        </a:solidFill>
                        <a:latin typeface="Cambria Math" panose="02040503050406030204" pitchFamily="18" charset="0"/>
                      </a:rPr>
                      <m:t>𝑖</m:t>
                    </m:r>
                    <m:r>
                      <a:rPr lang="en-IN" sz="2600" b="0" i="1" smtClean="0">
                        <a:solidFill>
                          <a:schemeClr val="accent1"/>
                        </a:solidFill>
                        <a:latin typeface="Cambria Math" panose="02040503050406030204" pitchFamily="18" charset="0"/>
                      </a:rPr>
                      <m:t>≥0∧</m:t>
                    </m:r>
                    <m:r>
                      <a:rPr lang="en-IN" sz="2600" b="0" i="1" smtClean="0">
                        <a:solidFill>
                          <a:schemeClr val="accent1"/>
                        </a:solidFill>
                        <a:latin typeface="Cambria Math" panose="02040503050406030204" pitchFamily="18" charset="0"/>
                      </a:rPr>
                      <m:t>𝑖</m:t>
                    </m:r>
                    <m:r>
                      <a:rPr lang="en-IN" sz="2600" b="0" i="1" smtClean="0">
                        <a:solidFill>
                          <a:schemeClr val="accent1"/>
                        </a:solidFill>
                        <a:latin typeface="Cambria Math" panose="02040503050406030204" pitchFamily="18" charset="0"/>
                      </a:rPr>
                      <m:t>&lt;</m:t>
                    </m:r>
                    <m:r>
                      <a:rPr lang="en-IN" sz="2600" b="0" i="1" smtClean="0">
                        <a:solidFill>
                          <a:schemeClr val="accent1"/>
                        </a:solidFill>
                        <a:latin typeface="Cambria Math" panose="02040503050406030204" pitchFamily="18" charset="0"/>
                      </a:rPr>
                      <m:t>𝑁</m:t>
                    </m:r>
                  </m:oMath>
                </a14:m>
                <a:endParaRPr lang="en-IN" sz="2600" b="0" dirty="0">
                  <a:solidFill>
                    <a:schemeClr val="accent1"/>
                  </a:solidFill>
                </a:endParaRPr>
              </a:p>
              <a:p>
                <a:pPr marL="0" indent="0">
                  <a:buNone/>
                </a:pPr>
                <a:r>
                  <a:rPr lang="en-IN" dirty="0">
                    <a:solidFill>
                      <a:schemeClr val="accent1"/>
                    </a:solidFill>
                  </a:rPr>
                  <a:t>Bounds check condition for a[</a:t>
                </a:r>
                <a:r>
                  <a:rPr lang="en-IN" dirty="0" err="1">
                    <a:solidFill>
                      <a:schemeClr val="accent1"/>
                    </a:solidFill>
                  </a:rPr>
                  <a:t>i</a:t>
                </a:r>
                <a:r>
                  <a:rPr lang="en-IN" dirty="0">
                    <a:solidFill>
                      <a:schemeClr val="accent1"/>
                    </a:solidFill>
                  </a:rPr>
                  <a:t>]: </a:t>
                </a:r>
                <a14:m>
                  <m:oMath xmlns:m="http://schemas.openxmlformats.org/officeDocument/2006/math">
                    <m:r>
                      <a:rPr lang="en-IN" b="0" i="1" smtClean="0">
                        <a:solidFill>
                          <a:schemeClr val="accent1"/>
                        </a:solidFill>
                        <a:latin typeface="Cambria Math" panose="02040503050406030204" pitchFamily="18" charset="0"/>
                      </a:rPr>
                      <m:t>𝑖</m:t>
                    </m:r>
                    <m:r>
                      <a:rPr lang="en-IN" b="0" i="1" smtClean="0">
                        <a:solidFill>
                          <a:schemeClr val="accent1"/>
                        </a:solidFill>
                        <a:latin typeface="Cambria Math" panose="02040503050406030204" pitchFamily="18" charset="0"/>
                      </a:rPr>
                      <m:t>≥0∧</m:t>
                    </m:r>
                    <m:r>
                      <a:rPr lang="en-IN" b="0" i="1" smtClean="0">
                        <a:solidFill>
                          <a:schemeClr val="accent1"/>
                        </a:solidFill>
                        <a:latin typeface="Cambria Math" panose="02040503050406030204" pitchFamily="18" charset="0"/>
                      </a:rPr>
                      <m:t>𝑖</m:t>
                    </m:r>
                    <m:r>
                      <a:rPr lang="en-IN" b="0" i="1" smtClean="0">
                        <a:solidFill>
                          <a:schemeClr val="accent1"/>
                        </a:solidFill>
                        <a:latin typeface="Cambria Math" panose="02040503050406030204" pitchFamily="18" charset="0"/>
                      </a:rPr>
                      <m:t>&lt;</m:t>
                    </m:r>
                    <m:r>
                      <a:rPr lang="en-IN" b="0" i="1" smtClean="0">
                        <a:solidFill>
                          <a:schemeClr val="accent1"/>
                        </a:solidFill>
                        <a:latin typeface="Cambria Math" panose="02040503050406030204" pitchFamily="18" charset="0"/>
                      </a:rPr>
                      <m:t>𝑁</m:t>
                    </m:r>
                    <m:r>
                      <a:rPr lang="en-IN" b="0" i="1" smtClean="0">
                        <a:solidFill>
                          <a:schemeClr val="accent1"/>
                        </a:solidFill>
                        <a:latin typeface="Cambria Math" panose="02040503050406030204" pitchFamily="18" charset="0"/>
                      </a:rPr>
                      <m:t> →</m:t>
                    </m:r>
                    <m:r>
                      <a:rPr lang="en-IN" b="0" i="1" smtClean="0">
                        <a:solidFill>
                          <a:schemeClr val="accent1"/>
                        </a:solidFill>
                        <a:latin typeface="Cambria Math" panose="02040503050406030204" pitchFamily="18" charset="0"/>
                      </a:rPr>
                      <m:t>𝑖</m:t>
                    </m:r>
                    <m:r>
                      <a:rPr lang="en-IN" b="0" i="1" smtClean="0">
                        <a:solidFill>
                          <a:schemeClr val="accent1"/>
                        </a:solidFill>
                        <a:latin typeface="Cambria Math" panose="02040503050406030204" pitchFamily="18" charset="0"/>
                      </a:rPr>
                      <m:t>≥0∧</m:t>
                    </m:r>
                    <m:r>
                      <a:rPr lang="en-IN" b="0" i="1" smtClean="0">
                        <a:solidFill>
                          <a:schemeClr val="accent1"/>
                        </a:solidFill>
                        <a:latin typeface="Cambria Math" panose="02040503050406030204" pitchFamily="18" charset="0"/>
                      </a:rPr>
                      <m:t>𝑖</m:t>
                    </m:r>
                    <m:r>
                      <a:rPr lang="en-IN" b="0" i="1" smtClean="0">
                        <a:solidFill>
                          <a:schemeClr val="accent1"/>
                        </a:solidFill>
                        <a:latin typeface="Cambria Math" panose="02040503050406030204" pitchFamily="18" charset="0"/>
                      </a:rPr>
                      <m:t>&lt;</m:t>
                    </m:r>
                    <m:r>
                      <a:rPr lang="en-IN" b="0" i="1" smtClean="0">
                        <a:solidFill>
                          <a:schemeClr val="accent1"/>
                        </a:solidFill>
                        <a:latin typeface="Cambria Math" panose="02040503050406030204" pitchFamily="18" charset="0"/>
                      </a:rPr>
                      <m:t>𝑁</m:t>
                    </m:r>
                  </m:oMath>
                </a14:m>
                <a:r>
                  <a:rPr lang="en-IN" b="0" dirty="0">
                    <a:solidFill>
                      <a:schemeClr val="accent1"/>
                    </a:solidFill>
                  </a:rPr>
                  <a:t> </a:t>
                </a:r>
              </a:p>
              <a:p>
                <a:pPr marL="0" indent="0">
                  <a:buNone/>
                </a:pPr>
                <a:r>
                  <a:rPr lang="en-IN" dirty="0">
                    <a:solidFill>
                      <a:schemeClr val="accent1"/>
                    </a:solidFill>
                  </a:rPr>
                  <a:t>Bounds check condition for a[i+1]: </a:t>
                </a:r>
                <a14:m>
                  <m:oMath xmlns:m="http://schemas.openxmlformats.org/officeDocument/2006/math">
                    <m:r>
                      <a:rPr lang="en-IN" b="0" i="1" smtClean="0">
                        <a:solidFill>
                          <a:schemeClr val="accent1"/>
                        </a:solidFill>
                        <a:latin typeface="Cambria Math" panose="02040503050406030204" pitchFamily="18" charset="0"/>
                      </a:rPr>
                      <m:t>𝑖</m:t>
                    </m:r>
                    <m:r>
                      <a:rPr lang="en-IN" b="0" i="1" smtClean="0">
                        <a:solidFill>
                          <a:schemeClr val="accent1"/>
                        </a:solidFill>
                        <a:latin typeface="Cambria Math" panose="02040503050406030204" pitchFamily="18" charset="0"/>
                      </a:rPr>
                      <m:t>≥0∧</m:t>
                    </m:r>
                    <m:r>
                      <a:rPr lang="en-IN" b="0" i="1" smtClean="0">
                        <a:solidFill>
                          <a:schemeClr val="accent1"/>
                        </a:solidFill>
                        <a:latin typeface="Cambria Math" panose="02040503050406030204" pitchFamily="18" charset="0"/>
                      </a:rPr>
                      <m:t>𝑖</m:t>
                    </m:r>
                    <m:r>
                      <a:rPr lang="en-IN" b="0" i="1" smtClean="0">
                        <a:solidFill>
                          <a:schemeClr val="accent1"/>
                        </a:solidFill>
                        <a:latin typeface="Cambria Math" panose="02040503050406030204" pitchFamily="18" charset="0"/>
                      </a:rPr>
                      <m:t>&lt;</m:t>
                    </m:r>
                    <m:r>
                      <a:rPr lang="en-IN" b="0" i="1" smtClean="0">
                        <a:solidFill>
                          <a:schemeClr val="accent1"/>
                        </a:solidFill>
                        <a:latin typeface="Cambria Math" panose="02040503050406030204" pitchFamily="18" charset="0"/>
                      </a:rPr>
                      <m:t>𝑁</m:t>
                    </m:r>
                    <m:r>
                      <a:rPr lang="en-IN" b="0" i="1" smtClean="0">
                        <a:solidFill>
                          <a:schemeClr val="accent1"/>
                        </a:solidFill>
                        <a:latin typeface="Cambria Math" panose="02040503050406030204" pitchFamily="18" charset="0"/>
                      </a:rPr>
                      <m:t> →</m:t>
                    </m:r>
                    <m:r>
                      <a:rPr lang="en-IN" b="0" i="1" smtClean="0">
                        <a:solidFill>
                          <a:schemeClr val="accent1"/>
                        </a:solidFill>
                        <a:latin typeface="Cambria Math" panose="02040503050406030204" pitchFamily="18" charset="0"/>
                      </a:rPr>
                      <m:t>𝑖</m:t>
                    </m:r>
                    <m:r>
                      <a:rPr lang="en-IN" b="0" i="1" smtClean="0">
                        <a:solidFill>
                          <a:schemeClr val="accent1"/>
                        </a:solidFill>
                        <a:latin typeface="Cambria Math" panose="02040503050406030204" pitchFamily="18" charset="0"/>
                      </a:rPr>
                      <m:t>+1≥0∧</m:t>
                    </m:r>
                    <m:r>
                      <a:rPr lang="en-IN" b="0" i="1" smtClean="0">
                        <a:solidFill>
                          <a:schemeClr val="accent1"/>
                        </a:solidFill>
                        <a:latin typeface="Cambria Math" panose="02040503050406030204" pitchFamily="18" charset="0"/>
                      </a:rPr>
                      <m:t>𝑖</m:t>
                    </m:r>
                    <m:r>
                      <a:rPr lang="en-IN" b="0" i="1" smtClean="0">
                        <a:solidFill>
                          <a:schemeClr val="accent1"/>
                        </a:solidFill>
                        <a:latin typeface="Cambria Math" panose="02040503050406030204" pitchFamily="18" charset="0"/>
                      </a:rPr>
                      <m:t>+1&lt;</m:t>
                    </m:r>
                    <m:r>
                      <a:rPr lang="en-IN" b="0" i="1" smtClean="0">
                        <a:solidFill>
                          <a:schemeClr val="accent1"/>
                        </a:solidFill>
                        <a:latin typeface="Cambria Math" panose="02040503050406030204" pitchFamily="18" charset="0"/>
                      </a:rPr>
                      <m:t>𝑁</m:t>
                    </m:r>
                  </m:oMath>
                </a14:m>
                <a:endParaRPr lang="en-IN" b="0" dirty="0">
                  <a:solidFill>
                    <a:schemeClr val="accent1"/>
                  </a:solidFill>
                </a:endParaRPr>
              </a:p>
              <a:p>
                <a:pPr marL="0" indent="0">
                  <a:buNone/>
                </a:pPr>
                <a:r>
                  <a:rPr lang="en-IN" b="0" dirty="0">
                    <a:solidFill>
                      <a:schemeClr val="accent1"/>
                    </a:solidFill>
                  </a:rPr>
                  <a:t>Bounds check condition:</a:t>
                </a:r>
              </a:p>
              <a:p>
                <a:pPr marL="0" indent="0">
                  <a:buNone/>
                </a:pPr>
                <a14:m>
                  <m:oMath xmlns:m="http://schemas.openxmlformats.org/officeDocument/2006/math">
                    <m:r>
                      <a:rPr lang="en-IN" b="0" i="1" smtClean="0">
                        <a:solidFill>
                          <a:schemeClr val="accent1"/>
                        </a:solidFill>
                        <a:latin typeface="Cambria Math" panose="02040503050406030204" pitchFamily="18" charset="0"/>
                      </a:rPr>
                      <m:t>𝑖</m:t>
                    </m:r>
                    <m:r>
                      <a:rPr lang="en-IN" b="0" i="1" smtClean="0">
                        <a:solidFill>
                          <a:schemeClr val="accent1"/>
                        </a:solidFill>
                        <a:latin typeface="Cambria Math" panose="02040503050406030204" pitchFamily="18" charset="0"/>
                      </a:rPr>
                      <m:t>≥0∧</m:t>
                    </m:r>
                    <m:r>
                      <a:rPr lang="en-IN" b="0" i="1" smtClean="0">
                        <a:solidFill>
                          <a:schemeClr val="accent1"/>
                        </a:solidFill>
                        <a:latin typeface="Cambria Math" panose="02040503050406030204" pitchFamily="18" charset="0"/>
                      </a:rPr>
                      <m:t>𝑖</m:t>
                    </m:r>
                    <m:r>
                      <a:rPr lang="en-IN" b="0" i="1" smtClean="0">
                        <a:solidFill>
                          <a:schemeClr val="accent1"/>
                        </a:solidFill>
                        <a:latin typeface="Cambria Math" panose="02040503050406030204" pitchFamily="18" charset="0"/>
                      </a:rPr>
                      <m:t>&lt;</m:t>
                    </m:r>
                    <m:r>
                      <a:rPr lang="en-IN" b="0" i="1" smtClean="0">
                        <a:solidFill>
                          <a:schemeClr val="accent1"/>
                        </a:solidFill>
                        <a:latin typeface="Cambria Math" panose="02040503050406030204" pitchFamily="18" charset="0"/>
                      </a:rPr>
                      <m:t>𝑁</m:t>
                    </m:r>
                    <m:r>
                      <a:rPr lang="en-IN" b="0" i="1" smtClean="0">
                        <a:solidFill>
                          <a:schemeClr val="accent1"/>
                        </a:solidFill>
                        <a:latin typeface="Cambria Math" panose="02040503050406030204" pitchFamily="18" charset="0"/>
                      </a:rPr>
                      <m:t> →</m:t>
                    </m:r>
                    <m:r>
                      <a:rPr lang="en-IN" b="0" i="1" smtClean="0">
                        <a:solidFill>
                          <a:schemeClr val="accent1"/>
                        </a:solidFill>
                        <a:latin typeface="Cambria Math" panose="02040503050406030204" pitchFamily="18" charset="0"/>
                      </a:rPr>
                      <m:t>𝑖</m:t>
                    </m:r>
                    <m:r>
                      <a:rPr lang="en-IN" b="0" i="1" smtClean="0">
                        <a:solidFill>
                          <a:schemeClr val="accent1"/>
                        </a:solidFill>
                        <a:latin typeface="Cambria Math" panose="02040503050406030204" pitchFamily="18" charset="0"/>
                      </a:rPr>
                      <m:t>≥0∧</m:t>
                    </m:r>
                    <m:r>
                      <a:rPr lang="en-IN" b="0" i="1" smtClean="0">
                        <a:solidFill>
                          <a:schemeClr val="accent1"/>
                        </a:solidFill>
                        <a:latin typeface="Cambria Math" panose="02040503050406030204" pitchFamily="18" charset="0"/>
                      </a:rPr>
                      <m:t>𝑖</m:t>
                    </m:r>
                    <m:r>
                      <a:rPr lang="en-IN" b="0" i="1" smtClean="0">
                        <a:solidFill>
                          <a:schemeClr val="accent1"/>
                        </a:solidFill>
                        <a:latin typeface="Cambria Math" panose="02040503050406030204" pitchFamily="18" charset="0"/>
                      </a:rPr>
                      <m:t>&lt;</m:t>
                    </m:r>
                    <m:r>
                      <a:rPr lang="en-IN" b="0" i="1" smtClean="0">
                        <a:solidFill>
                          <a:schemeClr val="accent1"/>
                        </a:solidFill>
                        <a:latin typeface="Cambria Math" panose="02040503050406030204" pitchFamily="18" charset="0"/>
                      </a:rPr>
                      <m:t>𝑁</m:t>
                    </m:r>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𝑖</m:t>
                    </m:r>
                    <m:r>
                      <a:rPr lang="en-IN" b="0" i="1" smtClean="0">
                        <a:solidFill>
                          <a:schemeClr val="accent1"/>
                        </a:solidFill>
                        <a:latin typeface="Cambria Math" panose="02040503050406030204" pitchFamily="18" charset="0"/>
                      </a:rPr>
                      <m:t>+1≥0∧</m:t>
                    </m:r>
                    <m:r>
                      <a:rPr lang="en-IN" b="0" i="1" smtClean="0">
                        <a:solidFill>
                          <a:schemeClr val="accent1"/>
                        </a:solidFill>
                        <a:latin typeface="Cambria Math" panose="02040503050406030204" pitchFamily="18" charset="0"/>
                      </a:rPr>
                      <m:t>𝑖</m:t>
                    </m:r>
                    <m:r>
                      <a:rPr lang="en-IN" b="0" i="1" smtClean="0">
                        <a:solidFill>
                          <a:schemeClr val="accent1"/>
                        </a:solidFill>
                        <a:latin typeface="Cambria Math" panose="02040503050406030204" pitchFamily="18" charset="0"/>
                      </a:rPr>
                      <m:t>+1&lt;</m:t>
                    </m:r>
                    <m:r>
                      <a:rPr lang="en-IN" b="0" i="1" smtClean="0">
                        <a:solidFill>
                          <a:schemeClr val="accent1"/>
                        </a:solidFill>
                        <a:latin typeface="Cambria Math" panose="02040503050406030204" pitchFamily="18" charset="0"/>
                      </a:rPr>
                      <m:t>𝑁</m:t>
                    </m:r>
                  </m:oMath>
                </a14:m>
                <a:r>
                  <a:rPr lang="en-IN" b="0" dirty="0">
                    <a:solidFill>
                      <a:schemeClr val="accent1"/>
                    </a:solidFill>
                  </a:rPr>
                  <a:t> </a:t>
                </a:r>
              </a:p>
              <a:p>
                <a:pPr marL="0" indent="0">
                  <a:buNone/>
                </a:pPr>
                <a:endParaRPr lang="en-IN" b="0" dirty="0">
                  <a:solidFill>
                    <a:schemeClr val="accent1"/>
                  </a:solidFill>
                </a:endParaRPr>
              </a:p>
              <a:p>
                <a:pPr marL="0" indent="0">
                  <a:buNone/>
                </a:pPr>
                <a:endParaRPr lang="en-IN" dirty="0">
                  <a:solidFill>
                    <a:schemeClr val="accent1"/>
                  </a:solidFill>
                </a:endParaRPr>
              </a:p>
            </p:txBody>
          </p:sp>
        </mc:Choice>
        <mc:Fallback xmlns="">
          <p:sp>
            <p:nvSpPr>
              <p:cNvPr id="3" name="Content Placeholder 2">
                <a:extLst>
                  <a:ext uri="{FF2B5EF4-FFF2-40B4-BE49-F238E27FC236}">
                    <a16:creationId xmlns:a16="http://schemas.microsoft.com/office/drawing/2014/main" id="{75F285A8-A4F9-4D66-4834-97C2E19FAE63}"/>
                  </a:ext>
                </a:extLst>
              </p:cNvPr>
              <p:cNvSpPr>
                <a:spLocks noGrp="1" noRot="1" noChangeAspect="1" noMove="1" noResize="1" noEditPoints="1" noAdjustHandles="1" noChangeArrowheads="1" noChangeShapeType="1" noTextEdit="1"/>
              </p:cNvSpPr>
              <p:nvPr>
                <p:ph idx="1"/>
              </p:nvPr>
            </p:nvSpPr>
            <p:spPr>
              <a:blipFill>
                <a:blip r:embed="rId2"/>
                <a:stretch>
                  <a:fillRect l="-928" t="-3221" r="-1449"/>
                </a:stretch>
              </a:blipFill>
            </p:spPr>
            <p:txBody>
              <a:bodyPr/>
              <a:lstStyle/>
              <a:p>
                <a:r>
                  <a:rPr lang="en-IN">
                    <a:noFill/>
                  </a:rPr>
                  <a:t> </a:t>
                </a:r>
              </a:p>
            </p:txBody>
          </p:sp>
        </mc:Fallback>
      </mc:AlternateContent>
    </p:spTree>
    <p:extLst>
      <p:ext uri="{BB962C8B-B14F-4D97-AF65-F5344CB8AC3E}">
        <p14:creationId xmlns:p14="http://schemas.microsoft.com/office/powerpoint/2010/main" val="17398613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ABCF3-87AA-6A99-ED8B-95CCBDC82CC8}"/>
              </a:ext>
            </a:extLst>
          </p:cNvPr>
          <p:cNvSpPr>
            <a:spLocks noGrp="1"/>
          </p:cNvSpPr>
          <p:nvPr>
            <p:ph type="title"/>
          </p:nvPr>
        </p:nvSpPr>
        <p:spPr/>
        <p:txBody>
          <a:bodyPr/>
          <a:lstStyle/>
          <a:p>
            <a:r>
              <a:rPr lang="en-IN" dirty="0"/>
              <a:t>Deciding a combination of theory</a:t>
            </a:r>
          </a:p>
        </p:txBody>
      </p:sp>
      <p:sp>
        <p:nvSpPr>
          <p:cNvPr id="3" name="Text Placeholder 2">
            <a:extLst>
              <a:ext uri="{FF2B5EF4-FFF2-40B4-BE49-F238E27FC236}">
                <a16:creationId xmlns:a16="http://schemas.microsoft.com/office/drawing/2014/main" id="{3B8455A0-91BA-D889-C2CC-6F23E811A342}"/>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3663980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71586-B17B-A155-1D88-64EF12D4E1E5}"/>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C3BA5D9B-114A-CF63-2A5C-5D6457DB1DE0}"/>
              </a:ext>
            </a:extLst>
          </p:cNvPr>
          <p:cNvSpPr>
            <a:spLocks noGrp="1"/>
          </p:cNvSpPr>
          <p:nvPr>
            <p:ph idx="1"/>
          </p:nvPr>
        </p:nvSpPr>
        <p:spPr/>
        <p:txBody>
          <a:bodyPr/>
          <a:lstStyle/>
          <a:p>
            <a:r>
              <a:rPr lang="en-IN" dirty="0"/>
              <a:t>Chapter-10 from the DP book</a:t>
            </a:r>
          </a:p>
          <a:p>
            <a:r>
              <a:rPr lang="en-IN" dirty="0"/>
              <a:t>Chapter-10 from the COC book</a:t>
            </a:r>
          </a:p>
        </p:txBody>
      </p:sp>
    </p:spTree>
    <p:extLst>
      <p:ext uri="{BB962C8B-B14F-4D97-AF65-F5344CB8AC3E}">
        <p14:creationId xmlns:p14="http://schemas.microsoft.com/office/powerpoint/2010/main" val="31129683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25F01-954F-E9FC-04FD-667D50CE0BE4}"/>
              </a:ext>
            </a:extLst>
          </p:cNvPr>
          <p:cNvSpPr>
            <a:spLocks noGrp="1"/>
          </p:cNvSpPr>
          <p:nvPr>
            <p:ph type="title"/>
          </p:nvPr>
        </p:nvSpPr>
        <p:spPr/>
        <p:txBody>
          <a:bodyPr/>
          <a:lstStyle/>
          <a:p>
            <a:r>
              <a:rPr lang="en-IN" dirty="0"/>
              <a:t>Combining decision procedures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929DA4-23D0-DC4D-BFCB-1B7600A198CF}"/>
                  </a:ext>
                </a:extLst>
              </p:cNvPr>
              <p:cNvSpPr>
                <a:spLocks noGrp="1"/>
              </p:cNvSpPr>
              <p:nvPr>
                <p:ph idx="1"/>
              </p:nvPr>
            </p:nvSpPr>
            <p:spPr/>
            <p:txBody>
              <a:bodyPr/>
              <a:lstStyle/>
              <a:p>
                <a:r>
                  <a:rPr lang="en-IN" dirty="0"/>
                  <a:t>Often, we need to check the satisfiability of a formula that combines multiple theories, e.g., </a:t>
                </a:r>
              </a:p>
              <a:p>
                <a:pPr lvl="1"/>
                <a:r>
                  <a:rPr lang="en-IN" dirty="0"/>
                  <a:t>A combination of linear arithmetic and uninterpreted functions</a:t>
                </a:r>
              </a:p>
              <a:p>
                <a:pPr lvl="2"/>
                <a14:m>
                  <m:oMath xmlns:m="http://schemas.openxmlformats.org/officeDocument/2006/math">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e>
                    </m:d>
                    <m:r>
                      <a:rPr lang="en-IN" b="0" i="1" smtClean="0">
                        <a:latin typeface="Cambria Math" panose="02040503050406030204" pitchFamily="18" charset="0"/>
                      </a:rPr>
                      <m:t>∧</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3</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3</m:t>
                            </m:r>
                          </m:sub>
                        </m:sSub>
                        <m:r>
                          <a:rPr lang="en-IN" b="0" i="1" smtClean="0">
                            <a:latin typeface="Cambria Math" panose="02040503050406030204" pitchFamily="18" charset="0"/>
                          </a:rPr>
                          <m:t>≥0</m:t>
                        </m:r>
                      </m:e>
                    </m:d>
                    <m:r>
                      <a:rPr lang="en-IN" b="0" i="1" smtClean="0">
                        <a:latin typeface="Cambria Math" panose="02040503050406030204" pitchFamily="18" charset="0"/>
                      </a:rPr>
                      <m:t>∧</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𝑓</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e>
                        </m:d>
                        <m:r>
                          <a:rPr lang="en-IN" b="0" i="1" smtClean="0">
                            <a:latin typeface="Cambria Math" panose="02040503050406030204" pitchFamily="18" charset="0"/>
                          </a:rPr>
                          <m:t>−</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e>
                        </m:d>
                      </m:e>
                    </m:d>
                    <m:r>
                      <a:rPr lang="en-IN" b="0" i="1" smtClean="0">
                        <a:latin typeface="Cambria Math" panose="02040503050406030204" pitchFamily="18" charset="0"/>
                      </a:rPr>
                      <m:t>≠</m:t>
                    </m:r>
                    <m:r>
                      <a:rPr lang="en-IN" b="0" i="1" smtClean="0">
                        <a:latin typeface="Cambria Math" panose="02040503050406030204" pitchFamily="18" charset="0"/>
                      </a:rPr>
                      <m:t>𝑓</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3</m:t>
                        </m:r>
                      </m:sub>
                    </m:sSub>
                    <m:r>
                      <a:rPr lang="en-IN" b="0" i="1" smtClean="0">
                        <a:latin typeface="Cambria Math" panose="02040503050406030204" pitchFamily="18" charset="0"/>
                      </a:rPr>
                      <m:t>)</m:t>
                    </m:r>
                  </m:oMath>
                </a14:m>
                <a:endParaRPr lang="en-IN" b="0" dirty="0"/>
              </a:p>
              <a:p>
                <a:pPr lvl="1"/>
                <a:r>
                  <a:rPr lang="en-IN" b="0" dirty="0"/>
                  <a:t>A combination of bit vectors and uninterpreted functions</a:t>
                </a:r>
              </a:p>
              <a:p>
                <a:pPr lvl="2"/>
                <a14:m>
                  <m:oMath xmlns:m="http://schemas.openxmlformats.org/officeDocument/2006/math">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32</m:t>
                            </m:r>
                          </m:e>
                        </m:d>
                        <m:r>
                          <a:rPr lang="en-IN" b="0" i="1" smtClean="0">
                            <a:latin typeface="Cambria Math" panose="02040503050406030204" pitchFamily="18" charset="0"/>
                          </a:rPr>
                          <m:t>,</m:t>
                        </m:r>
                        <m:r>
                          <a:rPr lang="en-IN" b="0" i="1" smtClean="0">
                            <a:latin typeface="Cambria Math" panose="02040503050406030204" pitchFamily="18" charset="0"/>
                          </a:rPr>
                          <m:t>𝑏</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1</m:t>
                            </m:r>
                          </m:e>
                        </m:d>
                      </m:e>
                    </m:d>
                    <m:r>
                      <a:rPr lang="en-IN" b="0" i="1" smtClean="0">
                        <a:latin typeface="Cambria Math" panose="02040503050406030204" pitchFamily="18" charset="0"/>
                      </a:rPr>
                      <m:t>=</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𝑏</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32</m:t>
                            </m:r>
                          </m:e>
                        </m:d>
                        <m:r>
                          <a:rPr lang="en-IN" b="0" i="1" smtClean="0">
                            <a:latin typeface="Cambria Math" panose="02040503050406030204" pitchFamily="18" charset="0"/>
                          </a:rPr>
                          <m:t>,</m:t>
                        </m:r>
                        <m:r>
                          <a:rPr lang="en-IN" b="0" i="1" smtClean="0">
                            <a:latin typeface="Cambria Math" panose="02040503050406030204" pitchFamily="18" charset="0"/>
                          </a:rPr>
                          <m:t>𝑎</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1</m:t>
                            </m:r>
                          </m:e>
                        </m:d>
                      </m:e>
                    </m:d>
                    <m:r>
                      <a:rPr lang="en-IN" b="0" i="1" smtClean="0">
                        <a:latin typeface="Cambria Math" panose="02040503050406030204" pitchFamily="18" charset="0"/>
                      </a:rPr>
                      <m:t>∧</m:t>
                    </m:r>
                    <m:r>
                      <a:rPr lang="en-IN" b="0" i="1" smtClean="0">
                        <a:latin typeface="Cambria Math" panose="02040503050406030204" pitchFamily="18" charset="0"/>
                      </a:rPr>
                      <m:t>𝑎</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32</m:t>
                        </m:r>
                      </m:e>
                    </m:d>
                    <m:r>
                      <a:rPr lang="en-IN" b="0" i="1" smtClean="0">
                        <a:latin typeface="Cambria Math" panose="02040503050406030204" pitchFamily="18" charset="0"/>
                      </a:rPr>
                      <m:t>=</m:t>
                    </m:r>
                    <m:r>
                      <a:rPr lang="en-IN" b="0" i="1" smtClean="0">
                        <a:latin typeface="Cambria Math" panose="02040503050406030204" pitchFamily="18" charset="0"/>
                      </a:rPr>
                      <m:t>𝑏</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32</m:t>
                        </m:r>
                      </m:e>
                    </m:d>
                  </m:oMath>
                </a14:m>
                <a:endParaRPr lang="en-IN" b="0" dirty="0"/>
              </a:p>
              <a:p>
                <a:pPr lvl="1"/>
                <a:r>
                  <a:rPr lang="en-IN" b="0" dirty="0"/>
                  <a:t>A combination of arrays and linear arithmetic</a:t>
                </a:r>
              </a:p>
              <a:p>
                <a:pPr lvl="2"/>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𝑣</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𝑖</m:t>
                        </m:r>
                        <m:r>
                          <a:rPr lang="en-IN" b="0" i="1" smtClean="0">
                            <a:latin typeface="Cambria Math" panose="02040503050406030204" pitchFamily="18" charset="0"/>
                          </a:rPr>
                          <m:t>←</m:t>
                        </m:r>
                        <m:r>
                          <a:rPr lang="en-IN" b="0" i="1" smtClean="0">
                            <a:latin typeface="Cambria Math" panose="02040503050406030204" pitchFamily="18" charset="0"/>
                          </a:rPr>
                          <m:t>𝑒</m:t>
                        </m:r>
                      </m:e>
                    </m:d>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𝑗</m:t>
                        </m:r>
                      </m:e>
                    </m:d>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𝑣</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𝑗</m:t>
                        </m:r>
                      </m:e>
                    </m:d>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&gt;</m:t>
                    </m:r>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&gt;</m:t>
                    </m:r>
                    <m:r>
                      <a:rPr lang="en-IN" b="0" i="1" smtClean="0">
                        <a:latin typeface="Cambria Math" panose="02040503050406030204" pitchFamily="18" charset="0"/>
                      </a:rPr>
                      <m:t>𝑦</m:t>
                    </m:r>
                  </m:oMath>
                </a14:m>
                <a:endParaRPr lang="en-IN" b="0" dirty="0"/>
              </a:p>
              <a:p>
                <a:pPr lvl="1"/>
                <a:endParaRPr lang="en-IN" dirty="0"/>
              </a:p>
              <a:p>
                <a:pPr lvl="1"/>
                <a:endParaRPr lang="en-IN" dirty="0"/>
              </a:p>
              <a:p>
                <a:pPr lvl="2"/>
                <a:endParaRPr lang="en-IN" dirty="0"/>
              </a:p>
              <a:p>
                <a:pPr lvl="2"/>
                <a:endParaRPr lang="en-IN" dirty="0"/>
              </a:p>
              <a:p>
                <a:pPr lvl="1"/>
                <a:endParaRPr lang="en-IN" dirty="0"/>
              </a:p>
            </p:txBody>
          </p:sp>
        </mc:Choice>
        <mc:Fallback xmlns="">
          <p:sp>
            <p:nvSpPr>
              <p:cNvPr id="3" name="Content Placeholder 2">
                <a:extLst>
                  <a:ext uri="{FF2B5EF4-FFF2-40B4-BE49-F238E27FC236}">
                    <a16:creationId xmlns:a16="http://schemas.microsoft.com/office/drawing/2014/main" id="{0F929DA4-23D0-DC4D-BFCB-1B7600A198CF}"/>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3419243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5E63B-1C3A-9CC0-0E68-AAA5843784D7}"/>
              </a:ext>
            </a:extLst>
          </p:cNvPr>
          <p:cNvSpPr>
            <a:spLocks noGrp="1"/>
          </p:cNvSpPr>
          <p:nvPr>
            <p:ph type="title"/>
          </p:nvPr>
        </p:nvSpPr>
        <p:spPr/>
        <p:txBody>
          <a:bodyPr/>
          <a:lstStyle/>
          <a:p>
            <a:r>
              <a:rPr lang="en-IN" dirty="0"/>
              <a:t>First-order theories</a:t>
            </a:r>
          </a:p>
        </p:txBody>
      </p:sp>
      <p:sp>
        <p:nvSpPr>
          <p:cNvPr id="3" name="Text Placeholder 2">
            <a:extLst>
              <a:ext uri="{FF2B5EF4-FFF2-40B4-BE49-F238E27FC236}">
                <a16:creationId xmlns:a16="http://schemas.microsoft.com/office/drawing/2014/main" id="{8B7E8AF2-1282-F00E-FC03-9778BF40D5A2}"/>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8542710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05379-1D3A-A8B8-7449-1655C6BE677A}"/>
              </a:ext>
            </a:extLst>
          </p:cNvPr>
          <p:cNvSpPr>
            <a:spLocks noGrp="1"/>
          </p:cNvSpPr>
          <p:nvPr>
            <p:ph type="title"/>
          </p:nvPr>
        </p:nvSpPr>
        <p:spPr/>
        <p:txBody>
          <a:bodyPr/>
          <a:lstStyle/>
          <a:p>
            <a:r>
              <a:rPr lang="en-IN" dirty="0"/>
              <a:t>First-order theory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23FF5D-3877-0970-EC14-F577DF057AD8}"/>
                  </a:ext>
                </a:extLst>
              </p:cNvPr>
              <p:cNvSpPr>
                <a:spLocks noGrp="1"/>
              </p:cNvSpPr>
              <p:nvPr>
                <p:ph idx="1"/>
              </p:nvPr>
            </p:nvSpPr>
            <p:spPr/>
            <p:txBody>
              <a:bodyPr>
                <a:normAutofit/>
              </a:bodyPr>
              <a:lstStyle/>
              <a:p>
                <a:r>
                  <a:rPr lang="en-IN" dirty="0"/>
                  <a:t>A first-order theory contains a set of FOL formulae that satisfy the axioms (FOL formulae) of the first-order theory</a:t>
                </a:r>
              </a:p>
              <a:p>
                <a:endParaRPr lang="en-IN" dirty="0"/>
              </a:p>
              <a:p>
                <a:r>
                  <a:rPr lang="en-IN" dirty="0"/>
                  <a:t>A first-order theory is defined by the following components</a:t>
                </a:r>
              </a:p>
              <a:p>
                <a:pPr lvl="1"/>
                <a:r>
                  <a:rPr lang="en-IN" dirty="0"/>
                  <a:t>S</a:t>
                </a:r>
                <a:r>
                  <a:rPr lang="en-IN" b="0" dirty="0"/>
                  <a:t>ignature </a:t>
                </a:r>
                <a14:m>
                  <m:oMath xmlns:m="http://schemas.openxmlformats.org/officeDocument/2006/math">
                    <m:r>
                      <a:rPr lang="en-IN" b="0" i="1" smtClean="0">
                        <a:latin typeface="Cambria Math" panose="02040503050406030204" pitchFamily="18" charset="0"/>
                      </a:rPr>
                      <m:t>∑</m:t>
                    </m:r>
                  </m:oMath>
                </a14:m>
                <a:r>
                  <a:rPr lang="en-IN" dirty="0"/>
                  <a:t> that contains the set of constant, functions, and predicate functions specific to that theory</a:t>
                </a:r>
              </a:p>
              <a:p>
                <a:pPr lvl="1"/>
                <a:r>
                  <a:rPr lang="en-IN" dirty="0"/>
                  <a:t>Its set of axioms </a:t>
                </a:r>
                <a14:m>
                  <m:oMath xmlns:m="http://schemas.openxmlformats.org/officeDocument/2006/math">
                    <m:r>
                      <a:rPr lang="en-IN" b="0" i="1" smtClean="0">
                        <a:latin typeface="Cambria Math" panose="02040503050406030204" pitchFamily="18" charset="0"/>
                      </a:rPr>
                      <m:t>𝐴</m:t>
                    </m:r>
                    <m:r>
                      <a:rPr lang="en-IN" b="0" i="0" smtClean="0">
                        <a:latin typeface="Cambria Math" panose="02040503050406030204" pitchFamily="18" charset="0"/>
                      </a:rPr>
                      <m:t>,</m:t>
                    </m:r>
                  </m:oMath>
                </a14:m>
                <a:r>
                  <a:rPr lang="en-IN" dirty="0"/>
                  <a:t> which are closed FOL formulae that define the meaning of the symbols in </a:t>
                </a:r>
                <a14:m>
                  <m:oMath xmlns:m="http://schemas.openxmlformats.org/officeDocument/2006/math">
                    <m:r>
                      <a:rPr lang="en-IN" b="0" i="1" smtClean="0">
                        <a:latin typeface="Cambria Math" panose="02040503050406030204" pitchFamily="18" charset="0"/>
                      </a:rPr>
                      <m:t>∑</m:t>
                    </m:r>
                  </m:oMath>
                </a14:m>
                <a:endParaRPr lang="en-IN" dirty="0"/>
              </a:p>
              <a:p>
                <a:pPr lvl="1"/>
                <a:r>
                  <a:rPr lang="en-IN" dirty="0"/>
                  <a:t>Apart from the variables, quantifiers, and Boolean connectives, all formulae that belong to a first-order theory only contain symbols from </a:t>
                </a:r>
                <a14:m>
                  <m:oMath xmlns:m="http://schemas.openxmlformats.org/officeDocument/2006/math">
                    <m:r>
                      <a:rPr lang="en-IN" b="0" i="1" smtClean="0">
                        <a:latin typeface="Cambria Math" panose="02040503050406030204" pitchFamily="18" charset="0"/>
                      </a:rPr>
                      <m:t>∑</m:t>
                    </m:r>
                  </m:oMath>
                </a14:m>
                <a:endParaRPr lang="en-IN" dirty="0"/>
              </a:p>
            </p:txBody>
          </p:sp>
        </mc:Choice>
        <mc:Fallback xmlns="">
          <p:sp>
            <p:nvSpPr>
              <p:cNvPr id="3" name="Content Placeholder 2">
                <a:extLst>
                  <a:ext uri="{FF2B5EF4-FFF2-40B4-BE49-F238E27FC236}">
                    <a16:creationId xmlns:a16="http://schemas.microsoft.com/office/drawing/2014/main" id="{3123FF5D-3877-0970-EC14-F577DF057AD8}"/>
                  </a:ext>
                </a:extLst>
              </p:cNvPr>
              <p:cNvSpPr>
                <a:spLocks noGrp="1" noRot="1" noChangeAspect="1" noMove="1" noResize="1" noEditPoints="1" noAdjustHandles="1" noChangeArrowheads="1" noChangeShapeType="1" noTextEdit="1"/>
              </p:cNvSpPr>
              <p:nvPr>
                <p:ph idx="1"/>
              </p:nvPr>
            </p:nvSpPr>
            <p:spPr>
              <a:blipFill>
                <a:blip r:embed="rId2"/>
                <a:stretch>
                  <a:fillRect l="-1043" t="-2241" r="-696"/>
                </a:stretch>
              </a:blipFill>
            </p:spPr>
            <p:txBody>
              <a:bodyPr/>
              <a:lstStyle/>
              <a:p>
                <a:r>
                  <a:rPr lang="en-IN">
                    <a:noFill/>
                  </a:rPr>
                  <a:t> </a:t>
                </a:r>
              </a:p>
            </p:txBody>
          </p:sp>
        </mc:Fallback>
      </mc:AlternateContent>
    </p:spTree>
    <p:extLst>
      <p:ext uri="{BB962C8B-B14F-4D97-AF65-F5344CB8AC3E}">
        <p14:creationId xmlns:p14="http://schemas.microsoft.com/office/powerpoint/2010/main" val="33313551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683D6-7601-F1FF-9592-F90796B9B585}"/>
              </a:ext>
            </a:extLst>
          </p:cNvPr>
          <p:cNvSpPr>
            <a:spLocks noGrp="1"/>
          </p:cNvSpPr>
          <p:nvPr>
            <p:ph type="title"/>
          </p:nvPr>
        </p:nvSpPr>
        <p:spPr/>
        <p:txBody>
          <a:bodyPr/>
          <a:lstStyle/>
          <a:p>
            <a:r>
              <a:rPr lang="en-IN" dirty="0"/>
              <a:t>Theory combination</a:t>
            </a:r>
          </a:p>
        </p:txBody>
      </p:sp>
      <p:sp>
        <p:nvSpPr>
          <p:cNvPr id="3" name="Content Placeholder 2">
            <a:extLst>
              <a:ext uri="{FF2B5EF4-FFF2-40B4-BE49-F238E27FC236}">
                <a16:creationId xmlns:a16="http://schemas.microsoft.com/office/drawing/2014/main" id="{777777AA-58B2-DB65-3DC3-73CABB87CC22}"/>
              </a:ext>
            </a:extLst>
          </p:cNvPr>
          <p:cNvSpPr>
            <a:spLocks noGrp="1"/>
          </p:cNvSpPr>
          <p:nvPr>
            <p:ph idx="1"/>
          </p:nvPr>
        </p:nvSpPr>
        <p:spPr/>
        <p:txBody>
          <a:bodyPr/>
          <a:lstStyle/>
          <a:p>
            <a:pPr marL="0" indent="0">
              <a:buNone/>
            </a:pPr>
            <a:endParaRPr lang="en-IN"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D75D7AD6-F07C-1190-581E-EED07D17F7D1}"/>
                  </a:ext>
                </a:extLst>
              </p:cNvPr>
              <p:cNvSpPr/>
              <p:nvPr/>
            </p:nvSpPr>
            <p:spPr>
              <a:xfrm>
                <a:off x="2753032" y="2615381"/>
                <a:ext cx="2172929" cy="963561"/>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1</m:t>
                          </m:r>
                        </m:sub>
                      </m:sSub>
                    </m:oMath>
                  </m:oMathPara>
                </a14:m>
                <a:endParaRPr lang="en-IN" b="0" dirty="0"/>
              </a:p>
              <a:p>
                <a:pPr algn="ctr"/>
                <a:r>
                  <a:rPr lang="en-IN" dirty="0"/>
                  <a:t>Signature: </a:t>
                </a:r>
                <a:r>
                  <a:rPr lang="en-IN" dirty="0">
                    <a:latin typeface="Arial" panose="020B0604020202020204" pitchFamily="34" charset="0"/>
                    <a:cs typeface="Arial" panose="020B0604020202020204" pitchFamily="34" charset="0"/>
                  </a:rPr>
                  <a:t>∑</a:t>
                </a:r>
                <a:r>
                  <a:rPr lang="en-IN" baseline="-25000" dirty="0">
                    <a:latin typeface="Arial" panose="020B0604020202020204" pitchFamily="34" charset="0"/>
                    <a:cs typeface="Arial" panose="020B0604020202020204" pitchFamily="34" charset="0"/>
                  </a:rPr>
                  <a:t>1</a:t>
                </a:r>
              </a:p>
              <a:p>
                <a:pPr algn="ctr"/>
                <a:r>
                  <a:rPr lang="en-IN" dirty="0"/>
                  <a:t>Axioms: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𝐴</m:t>
                        </m:r>
                      </m:e>
                      <m:sub>
                        <m:r>
                          <a:rPr lang="en-IN" b="0" i="1" smtClean="0">
                            <a:latin typeface="Cambria Math" panose="02040503050406030204" pitchFamily="18" charset="0"/>
                          </a:rPr>
                          <m:t>1</m:t>
                        </m:r>
                      </m:sub>
                    </m:sSub>
                  </m:oMath>
                </a14:m>
                <a:endParaRPr lang="en-IN" dirty="0"/>
              </a:p>
            </p:txBody>
          </p:sp>
        </mc:Choice>
        <mc:Fallback xmlns="">
          <p:sp>
            <p:nvSpPr>
              <p:cNvPr id="4" name="Rectangle 3">
                <a:extLst>
                  <a:ext uri="{FF2B5EF4-FFF2-40B4-BE49-F238E27FC236}">
                    <a16:creationId xmlns:a16="http://schemas.microsoft.com/office/drawing/2014/main" id="{D75D7AD6-F07C-1190-581E-EED07D17F7D1}"/>
                  </a:ext>
                </a:extLst>
              </p:cNvPr>
              <p:cNvSpPr>
                <a:spLocks noRot="1" noChangeAspect="1" noMove="1" noResize="1" noEditPoints="1" noAdjustHandles="1" noChangeArrowheads="1" noChangeShapeType="1" noTextEdit="1"/>
              </p:cNvSpPr>
              <p:nvPr/>
            </p:nvSpPr>
            <p:spPr>
              <a:xfrm>
                <a:off x="2753032" y="2615381"/>
                <a:ext cx="2172929" cy="963561"/>
              </a:xfrm>
              <a:prstGeom prst="rect">
                <a:avLst/>
              </a:prstGeom>
              <a:blipFill>
                <a:blip r:embed="rId2"/>
                <a:stretch>
                  <a:fillRect b="-687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36BA0FD4-D595-C42B-28CF-CAB507E8DC01}"/>
                  </a:ext>
                </a:extLst>
              </p:cNvPr>
              <p:cNvSpPr/>
              <p:nvPr/>
            </p:nvSpPr>
            <p:spPr>
              <a:xfrm>
                <a:off x="7290633" y="2620299"/>
                <a:ext cx="2172929" cy="963561"/>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2</m:t>
                          </m:r>
                        </m:sub>
                      </m:sSub>
                    </m:oMath>
                  </m:oMathPara>
                </a14:m>
                <a:endParaRPr lang="en-IN" b="0" dirty="0"/>
              </a:p>
              <a:p>
                <a:pPr algn="ctr"/>
                <a:r>
                  <a:rPr lang="en-IN" dirty="0"/>
                  <a:t>Signature: </a:t>
                </a:r>
                <a:r>
                  <a:rPr lang="en-IN" dirty="0">
                    <a:latin typeface="Arial" panose="020B0604020202020204" pitchFamily="34" charset="0"/>
                    <a:cs typeface="Arial" panose="020B0604020202020204" pitchFamily="34" charset="0"/>
                  </a:rPr>
                  <a:t>∑</a:t>
                </a:r>
                <a:r>
                  <a:rPr lang="en-IN" baseline="-25000" dirty="0">
                    <a:latin typeface="Arial" panose="020B0604020202020204" pitchFamily="34" charset="0"/>
                    <a:cs typeface="Arial" panose="020B0604020202020204" pitchFamily="34" charset="0"/>
                  </a:rPr>
                  <a:t>2</a:t>
                </a:r>
              </a:p>
              <a:p>
                <a:pPr algn="ctr"/>
                <a:r>
                  <a:rPr lang="en-IN" dirty="0"/>
                  <a:t>Axioms: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𝐴</m:t>
                        </m:r>
                      </m:e>
                      <m:sub>
                        <m:r>
                          <a:rPr lang="en-IN" b="0" i="1" smtClean="0">
                            <a:latin typeface="Cambria Math" panose="02040503050406030204" pitchFamily="18" charset="0"/>
                          </a:rPr>
                          <m:t>2</m:t>
                        </m:r>
                      </m:sub>
                    </m:sSub>
                  </m:oMath>
                </a14:m>
                <a:endParaRPr lang="en-IN" dirty="0"/>
              </a:p>
            </p:txBody>
          </p:sp>
        </mc:Choice>
        <mc:Fallback xmlns="">
          <p:sp>
            <p:nvSpPr>
              <p:cNvPr id="5" name="Rectangle 4">
                <a:extLst>
                  <a:ext uri="{FF2B5EF4-FFF2-40B4-BE49-F238E27FC236}">
                    <a16:creationId xmlns:a16="http://schemas.microsoft.com/office/drawing/2014/main" id="{36BA0FD4-D595-C42B-28CF-CAB507E8DC01}"/>
                  </a:ext>
                </a:extLst>
              </p:cNvPr>
              <p:cNvSpPr>
                <a:spLocks noRot="1" noChangeAspect="1" noMove="1" noResize="1" noEditPoints="1" noAdjustHandles="1" noChangeArrowheads="1" noChangeShapeType="1" noTextEdit="1"/>
              </p:cNvSpPr>
              <p:nvPr/>
            </p:nvSpPr>
            <p:spPr>
              <a:xfrm>
                <a:off x="7290633" y="2620299"/>
                <a:ext cx="2172929" cy="963561"/>
              </a:xfrm>
              <a:prstGeom prst="rect">
                <a:avLst/>
              </a:prstGeom>
              <a:blipFill>
                <a:blip r:embed="rId3"/>
                <a:stretch>
                  <a:fillRect b="-687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C2B0D2F2-F48A-4C3A-7A32-CA450125ADBF}"/>
                  </a:ext>
                </a:extLst>
              </p:cNvPr>
              <p:cNvSpPr/>
              <p:nvPr/>
            </p:nvSpPr>
            <p:spPr>
              <a:xfrm>
                <a:off x="5132449" y="4965297"/>
                <a:ext cx="2172929" cy="963561"/>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2</m:t>
                          </m:r>
                        </m:sub>
                      </m:sSub>
                    </m:oMath>
                  </m:oMathPara>
                </a14:m>
                <a:endParaRPr lang="en-IN" b="0" dirty="0"/>
              </a:p>
              <a:p>
                <a:pPr algn="ctr"/>
                <a:r>
                  <a:rPr lang="en-IN" dirty="0"/>
                  <a:t>Signature: </a:t>
                </a:r>
                <a:r>
                  <a:rPr lang="en-IN" dirty="0">
                    <a:latin typeface="Arial" panose="020B0604020202020204" pitchFamily="34" charset="0"/>
                    <a:cs typeface="Arial" panose="020B0604020202020204" pitchFamily="34" charset="0"/>
                  </a:rPr>
                  <a:t>∑</a:t>
                </a:r>
                <a:r>
                  <a:rPr lang="en-IN" baseline="-25000" dirty="0">
                    <a:latin typeface="Arial" panose="020B0604020202020204" pitchFamily="34" charset="0"/>
                    <a:cs typeface="Arial" panose="020B0604020202020204" pitchFamily="34" charset="0"/>
                  </a:rPr>
                  <a:t>1 </a:t>
                </a:r>
                <a:r>
                  <a:rPr lang="en-IN" dirty="0">
                    <a:latin typeface="Arial" panose="020B0604020202020204" pitchFamily="34" charset="0"/>
                    <a:cs typeface="Arial" panose="020B0604020202020204" pitchFamily="34" charset="0"/>
                  </a:rPr>
                  <a:t> </a:t>
                </a:r>
                <a14:m>
                  <m:oMath xmlns:m="http://schemas.openxmlformats.org/officeDocument/2006/math">
                    <m:r>
                      <a:rPr lang="en-IN" b="0" i="1" smtClean="0">
                        <a:latin typeface="Cambria Math" panose="02040503050406030204" pitchFamily="18" charset="0"/>
                        <a:cs typeface="Arial" panose="020B0604020202020204" pitchFamily="34" charset="0"/>
                      </a:rPr>
                      <m:t>∪</m:t>
                    </m:r>
                  </m:oMath>
                </a14:m>
                <a:r>
                  <a:rPr lang="en-IN" baseline="-25000" dirty="0">
                    <a:latin typeface="Arial" panose="020B0604020202020204" pitchFamily="34" charset="0"/>
                    <a:cs typeface="Arial" panose="020B0604020202020204" pitchFamily="34" charset="0"/>
                  </a:rPr>
                  <a:t> </a:t>
                </a:r>
                <a:r>
                  <a:rPr lang="en-IN" dirty="0"/>
                  <a:t> </a:t>
                </a:r>
                <a:r>
                  <a:rPr lang="en-IN" dirty="0">
                    <a:latin typeface="Arial" panose="020B0604020202020204" pitchFamily="34" charset="0"/>
                    <a:cs typeface="Arial" panose="020B0604020202020204" pitchFamily="34" charset="0"/>
                  </a:rPr>
                  <a:t>∑</a:t>
                </a:r>
                <a:r>
                  <a:rPr lang="en-IN" baseline="-25000" dirty="0">
                    <a:latin typeface="Arial" panose="020B0604020202020204" pitchFamily="34" charset="0"/>
                    <a:cs typeface="Arial" panose="020B0604020202020204" pitchFamily="34" charset="0"/>
                  </a:rPr>
                  <a:t>2</a:t>
                </a:r>
              </a:p>
              <a:p>
                <a:pPr algn="ctr"/>
                <a:r>
                  <a:rPr lang="en-IN" dirty="0"/>
                  <a:t>Axioms: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𝐴</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𝐴</m:t>
                        </m:r>
                      </m:e>
                      <m:sub>
                        <m:r>
                          <a:rPr lang="en-IN" b="0" i="1" smtClean="0">
                            <a:latin typeface="Cambria Math" panose="02040503050406030204" pitchFamily="18" charset="0"/>
                          </a:rPr>
                          <m:t>2</m:t>
                        </m:r>
                      </m:sub>
                    </m:sSub>
                  </m:oMath>
                </a14:m>
                <a:endParaRPr lang="en-IN" dirty="0"/>
              </a:p>
            </p:txBody>
          </p:sp>
        </mc:Choice>
        <mc:Fallback xmlns="">
          <p:sp>
            <p:nvSpPr>
              <p:cNvPr id="6" name="Rectangle 5">
                <a:extLst>
                  <a:ext uri="{FF2B5EF4-FFF2-40B4-BE49-F238E27FC236}">
                    <a16:creationId xmlns:a16="http://schemas.microsoft.com/office/drawing/2014/main" id="{C2B0D2F2-F48A-4C3A-7A32-CA450125ADBF}"/>
                  </a:ext>
                </a:extLst>
              </p:cNvPr>
              <p:cNvSpPr>
                <a:spLocks noRot="1" noChangeAspect="1" noMove="1" noResize="1" noEditPoints="1" noAdjustHandles="1" noChangeArrowheads="1" noChangeShapeType="1" noTextEdit="1"/>
              </p:cNvSpPr>
              <p:nvPr/>
            </p:nvSpPr>
            <p:spPr>
              <a:xfrm>
                <a:off x="5132449" y="4965297"/>
                <a:ext cx="2172929" cy="963561"/>
              </a:xfrm>
              <a:prstGeom prst="rect">
                <a:avLst/>
              </a:prstGeom>
              <a:blipFill>
                <a:blip r:embed="rId4"/>
                <a:stretch>
                  <a:fillRect b="-6875"/>
                </a:stretch>
              </a:blipFill>
            </p:spPr>
            <p:txBody>
              <a:bodyPr/>
              <a:lstStyle/>
              <a:p>
                <a:r>
                  <a:rPr lang="en-IN">
                    <a:noFill/>
                  </a:rPr>
                  <a:t> </a:t>
                </a:r>
              </a:p>
            </p:txBody>
          </p:sp>
        </mc:Fallback>
      </mc:AlternateContent>
      <p:cxnSp>
        <p:nvCxnSpPr>
          <p:cNvPr id="8" name="Straight Arrow Connector 7">
            <a:extLst>
              <a:ext uri="{FF2B5EF4-FFF2-40B4-BE49-F238E27FC236}">
                <a16:creationId xmlns:a16="http://schemas.microsoft.com/office/drawing/2014/main" id="{98DCD638-6621-1A75-D486-7AD05184A6C3}"/>
              </a:ext>
            </a:extLst>
          </p:cNvPr>
          <p:cNvCxnSpPr>
            <a:stCxn id="4" idx="2"/>
            <a:endCxn id="6" idx="0"/>
          </p:cNvCxnSpPr>
          <p:nvPr/>
        </p:nvCxnSpPr>
        <p:spPr>
          <a:xfrm>
            <a:off x="3839497" y="3578942"/>
            <a:ext cx="2374490" cy="1386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E379997-94FB-6E03-DC22-9682B7542029}"/>
              </a:ext>
            </a:extLst>
          </p:cNvPr>
          <p:cNvCxnSpPr>
            <a:stCxn id="5" idx="2"/>
          </p:cNvCxnSpPr>
          <p:nvPr/>
        </p:nvCxnSpPr>
        <p:spPr>
          <a:xfrm flipH="1">
            <a:off x="6302477" y="3583860"/>
            <a:ext cx="2074621" cy="1381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40084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AF485-CE7B-0D54-69D5-D48AE5A045F6}"/>
              </a:ext>
            </a:extLst>
          </p:cNvPr>
          <p:cNvSpPr>
            <a:spLocks noGrp="1"/>
          </p:cNvSpPr>
          <p:nvPr>
            <p:ph type="title"/>
          </p:nvPr>
        </p:nvSpPr>
        <p:spPr/>
        <p:txBody>
          <a:bodyPr/>
          <a:lstStyle/>
          <a:p>
            <a:r>
              <a:rPr lang="en-IN" dirty="0"/>
              <a:t>Satisfiability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40298B-7FBC-9AF4-9FA2-CF56FA931CE4}"/>
                  </a:ext>
                </a:extLst>
              </p:cNvPr>
              <p:cNvSpPr>
                <a:spLocks noGrp="1"/>
              </p:cNvSpPr>
              <p:nvPr>
                <p:ph idx="1"/>
              </p:nvPr>
            </p:nvSpPr>
            <p:spPr/>
            <p:txBody>
              <a:bodyPr/>
              <a:lstStyle/>
              <a:p>
                <a:r>
                  <a:rPr lang="en-IN" dirty="0"/>
                  <a:t>Let </a:t>
                </a:r>
                <a14:m>
                  <m:oMath xmlns:m="http://schemas.openxmlformats.org/officeDocument/2006/math">
                    <m:r>
                      <a:rPr lang="en-IN" b="0" i="1" smtClean="0">
                        <a:latin typeface="Cambria Math" panose="02040503050406030204" pitchFamily="18" charset="0"/>
                      </a:rPr>
                      <m:t>𝜙</m:t>
                    </m:r>
                  </m:oMath>
                </a14:m>
                <a:r>
                  <a:rPr lang="en-IN" dirty="0"/>
                  <a:t> be </a:t>
                </a:r>
                <a14:m>
                  <m:oMath xmlns:m="http://schemas.openxmlformats.org/officeDocument/2006/math">
                    <m:r>
                      <a:rPr lang="en-IN" b="0" i="1" smtClean="0">
                        <a:latin typeface="Cambria Math" panose="02040503050406030204" pitchFamily="18" charset="0"/>
                      </a:rPr>
                      <m:t>∑</m:t>
                    </m:r>
                  </m:oMath>
                </a14:m>
                <a:r>
                  <a:rPr lang="en-IN" baseline="-25000" dirty="0"/>
                  <a:t>1</a:t>
                </a:r>
                <a:r>
                  <a:rPr lang="en-IN" dirty="0"/>
                  <a:t> </a:t>
                </a:r>
                <a14:m>
                  <m:oMath xmlns:m="http://schemas.openxmlformats.org/officeDocument/2006/math">
                    <m:r>
                      <a:rPr lang="en-IN" b="0" i="1" dirty="0" smtClean="0">
                        <a:latin typeface="Cambria Math" panose="02040503050406030204" pitchFamily="18" charset="0"/>
                      </a:rPr>
                      <m:t>∪∑</m:t>
                    </m:r>
                  </m:oMath>
                </a14:m>
                <a:r>
                  <a:rPr lang="en-IN" baseline="-25000" dirty="0"/>
                  <a:t>2 </a:t>
                </a:r>
                <a:r>
                  <a:rPr lang="en-IN" dirty="0"/>
                  <a:t>formula. The theory combination problem is to decide whether </a:t>
                </a:r>
                <a14:m>
                  <m:oMath xmlns:m="http://schemas.openxmlformats.org/officeDocument/2006/math">
                    <m:r>
                      <a:rPr lang="en-IN" b="0" i="1" smtClean="0">
                        <a:latin typeface="Cambria Math" panose="02040503050406030204" pitchFamily="18" charset="0"/>
                      </a:rPr>
                      <m:t>𝜙</m:t>
                    </m:r>
                  </m:oMath>
                </a14:m>
                <a:r>
                  <a:rPr lang="en-IN" dirty="0"/>
                  <a:t> is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2</m:t>
                        </m:r>
                      </m:sub>
                    </m:sSub>
                  </m:oMath>
                </a14:m>
                <a:r>
                  <a:rPr lang="en-IN" dirty="0"/>
                  <a:t> valid, i.e.,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2</m:t>
                        </m:r>
                      </m:sub>
                    </m:sSub>
                    <m:r>
                      <a:rPr lang="en-IN" b="0" i="1" smtClean="0">
                        <a:latin typeface="Cambria Math" panose="02040503050406030204" pitchFamily="18" charset="0"/>
                      </a:rPr>
                      <m:t>⊨</m:t>
                    </m:r>
                    <m:r>
                      <a:rPr lang="en-IN" b="0" i="1" smtClean="0">
                        <a:latin typeface="Cambria Math" panose="02040503050406030204" pitchFamily="18" charset="0"/>
                      </a:rPr>
                      <m:t>𝜙</m:t>
                    </m:r>
                  </m:oMath>
                </a14:m>
                <a:endParaRPr lang="en-IN" dirty="0"/>
              </a:p>
            </p:txBody>
          </p:sp>
        </mc:Choice>
        <mc:Fallback xmlns="">
          <p:sp>
            <p:nvSpPr>
              <p:cNvPr id="3" name="Content Placeholder 2">
                <a:extLst>
                  <a:ext uri="{FF2B5EF4-FFF2-40B4-BE49-F238E27FC236}">
                    <a16:creationId xmlns:a16="http://schemas.microsoft.com/office/drawing/2014/main" id="{0940298B-7FBC-9AF4-9FA2-CF56FA931CE4}"/>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20458113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0B894-42EC-EC57-DE9E-F9ECDE507659}"/>
              </a:ext>
            </a:extLst>
          </p:cNvPr>
          <p:cNvSpPr>
            <a:spLocks noGrp="1"/>
          </p:cNvSpPr>
          <p:nvPr>
            <p:ph type="title"/>
          </p:nvPr>
        </p:nvSpPr>
        <p:spPr/>
        <p:txBody>
          <a:bodyPr/>
          <a:lstStyle/>
          <a:p>
            <a:r>
              <a:rPr lang="en-IN" dirty="0"/>
              <a:t>Convex theory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36C0AD-6298-31A6-47FA-6D4EE8F25712}"/>
                  </a:ext>
                </a:extLst>
              </p:cNvPr>
              <p:cNvSpPr>
                <a:spLocks noGrp="1"/>
              </p:cNvSpPr>
              <p:nvPr>
                <p:ph idx="1"/>
              </p:nvPr>
            </p:nvSpPr>
            <p:spPr/>
            <p:txBody>
              <a:bodyPr/>
              <a:lstStyle/>
              <a:p>
                <a:r>
                  <a:rPr lang="en-IN" dirty="0"/>
                  <a:t>A </a:t>
                </a:r>
                <a14:m>
                  <m:oMath xmlns:m="http://schemas.openxmlformats.org/officeDocument/2006/math">
                    <m:nary>
                      <m:naryPr>
                        <m:chr m:val="∑"/>
                        <m:subHide m:val="on"/>
                        <m:supHide m:val="on"/>
                        <m:ctrlPr>
                          <a:rPr lang="en-IN" b="0" i="1" smtClean="0">
                            <a:latin typeface="Cambria Math" panose="02040503050406030204" pitchFamily="18" charset="0"/>
                          </a:rPr>
                        </m:ctrlPr>
                      </m:naryPr>
                      <m:sub/>
                      <m:sup/>
                      <m:e>
                        <m:r>
                          <a:rPr lang="en-IN" b="0" i="1" smtClean="0">
                            <a:latin typeface="Cambria Math" panose="02040503050406030204" pitchFamily="18" charset="0"/>
                          </a:rPr>
                          <m:t>−</m:t>
                        </m:r>
                      </m:e>
                    </m:nary>
                  </m:oMath>
                </a14:m>
                <a:r>
                  <a:rPr lang="en-IN" dirty="0"/>
                  <a:t>theory T is convex if for every conjunctive </a:t>
                </a:r>
                <a14:m>
                  <m:oMath xmlns:m="http://schemas.openxmlformats.org/officeDocument/2006/math">
                    <m:nary>
                      <m:naryPr>
                        <m:chr m:val="∑"/>
                        <m:subHide m:val="on"/>
                        <m:supHide m:val="on"/>
                        <m:ctrlPr>
                          <a:rPr lang="en-IN" b="0" i="1" smtClean="0">
                            <a:latin typeface="Cambria Math" panose="02040503050406030204" pitchFamily="18" charset="0"/>
                          </a:rPr>
                        </m:ctrlPr>
                      </m:naryPr>
                      <m:sub/>
                      <m:sup/>
                      <m:e>
                        <m:r>
                          <a:rPr lang="en-IN" b="0" i="1" smtClean="0">
                            <a:latin typeface="Cambria Math" panose="02040503050406030204" pitchFamily="18" charset="0"/>
                          </a:rPr>
                          <m:t>−</m:t>
                        </m:r>
                      </m:e>
                    </m:nary>
                  </m:oMath>
                </a14:m>
                <a:r>
                  <a:rPr lang="en-IN" dirty="0"/>
                  <a:t>formula </a:t>
                </a:r>
                <a14:m>
                  <m:oMath xmlns:m="http://schemas.openxmlformats.org/officeDocument/2006/math">
                    <m:r>
                      <a:rPr lang="en-IN" b="0" i="1" smtClean="0">
                        <a:latin typeface="Cambria Math" panose="02040503050406030204" pitchFamily="18" charset="0"/>
                      </a:rPr>
                      <m:t>𝜙</m:t>
                    </m:r>
                  </m:oMath>
                </a14:m>
                <a:endParaRPr lang="en-IN" b="0" dirty="0"/>
              </a:p>
              <a:p>
                <a:pPr marL="0" indent="0">
                  <a:buNone/>
                </a:pPr>
                <a14:m>
                  <m:oMath xmlns:m="http://schemas.openxmlformats.org/officeDocument/2006/math">
                    <m:d>
                      <m:dPr>
                        <m:ctrlPr>
                          <a:rPr lang="en-IN" b="0" i="1" smtClean="0">
                            <a:solidFill>
                              <a:srgbClr val="0070C0"/>
                            </a:solidFill>
                            <a:latin typeface="Cambria Math" panose="02040503050406030204" pitchFamily="18" charset="0"/>
                          </a:rPr>
                        </m:ctrlPr>
                      </m:dPr>
                      <m:e>
                        <m:r>
                          <a:rPr lang="en-IN" b="0" i="1" smtClean="0">
                            <a:solidFill>
                              <a:srgbClr val="0070C0"/>
                            </a:solidFill>
                            <a:latin typeface="Cambria Math" panose="02040503050406030204" pitchFamily="18" charset="0"/>
                          </a:rPr>
                          <m:t>𝜙</m:t>
                        </m:r>
                        <m:r>
                          <a:rPr lang="en-IN" b="0" i="1" smtClean="0">
                            <a:solidFill>
                              <a:srgbClr val="0070C0"/>
                            </a:solidFill>
                            <a:latin typeface="Cambria Math" panose="02040503050406030204" pitchFamily="18" charset="0"/>
                          </a:rPr>
                          <m:t>→</m:t>
                        </m:r>
                        <m:nary>
                          <m:naryPr>
                            <m:chr m:val="⋁"/>
                            <m:ctrlPr>
                              <a:rPr lang="en-IN" b="0" i="1" smtClean="0">
                                <a:solidFill>
                                  <a:srgbClr val="0070C0"/>
                                </a:solidFill>
                                <a:latin typeface="Cambria Math" panose="02040503050406030204" pitchFamily="18" charset="0"/>
                              </a:rPr>
                            </m:ctrlPr>
                          </m:naryPr>
                          <m:sub>
                            <m:r>
                              <m:rPr>
                                <m:brk m:alnAt="23"/>
                              </m:rPr>
                              <a:rPr lang="en-IN" b="0" i="1" smtClean="0">
                                <a:solidFill>
                                  <a:srgbClr val="0070C0"/>
                                </a:solidFill>
                                <a:latin typeface="Cambria Math" panose="02040503050406030204" pitchFamily="18" charset="0"/>
                              </a:rPr>
                              <m:t>𝑖</m:t>
                            </m:r>
                            <m:r>
                              <a:rPr lang="en-IN" b="0" i="1" smtClean="0">
                                <a:solidFill>
                                  <a:srgbClr val="0070C0"/>
                                </a:solidFill>
                                <a:latin typeface="Cambria Math" panose="02040503050406030204" pitchFamily="18" charset="0"/>
                              </a:rPr>
                              <m:t>=1</m:t>
                            </m:r>
                          </m:sub>
                          <m:sup>
                            <m:r>
                              <a:rPr lang="en-IN" b="0" i="1" smtClean="0">
                                <a:solidFill>
                                  <a:srgbClr val="0070C0"/>
                                </a:solidFill>
                                <a:latin typeface="Cambria Math" panose="02040503050406030204" pitchFamily="18" charset="0"/>
                              </a:rPr>
                              <m:t>𝑛</m:t>
                            </m:r>
                          </m:sup>
                          <m:e>
                            <m:sSub>
                              <m:sSubPr>
                                <m:ctrlPr>
                                  <a:rPr lang="en-IN" b="0" i="1" smtClean="0">
                                    <a:solidFill>
                                      <a:srgbClr val="0070C0"/>
                                    </a:solidFill>
                                    <a:latin typeface="Cambria Math" panose="02040503050406030204" pitchFamily="18" charset="0"/>
                                  </a:rPr>
                                </m:ctrlPr>
                              </m:sSubPr>
                              <m:e>
                                <m:r>
                                  <a:rPr lang="en-IN" b="0" i="1" smtClean="0">
                                    <a:solidFill>
                                      <a:srgbClr val="0070C0"/>
                                    </a:solidFill>
                                    <a:latin typeface="Cambria Math" panose="02040503050406030204" pitchFamily="18" charset="0"/>
                                  </a:rPr>
                                  <m:t>𝑥</m:t>
                                </m:r>
                              </m:e>
                              <m:sub>
                                <m:r>
                                  <a:rPr lang="en-IN" b="0" i="1" smtClean="0">
                                    <a:solidFill>
                                      <a:srgbClr val="0070C0"/>
                                    </a:solidFill>
                                    <a:latin typeface="Cambria Math" panose="02040503050406030204" pitchFamily="18" charset="0"/>
                                  </a:rPr>
                                  <m:t>𝑖</m:t>
                                </m:r>
                              </m:sub>
                            </m:sSub>
                            <m:r>
                              <a:rPr lang="en-IN" b="0" i="1" smtClean="0">
                                <a:solidFill>
                                  <a:srgbClr val="0070C0"/>
                                </a:solidFill>
                                <a:latin typeface="Cambria Math" panose="02040503050406030204" pitchFamily="18" charset="0"/>
                              </a:rPr>
                              <m:t>=</m:t>
                            </m:r>
                            <m:sSub>
                              <m:sSubPr>
                                <m:ctrlPr>
                                  <a:rPr lang="en-IN" b="0" i="1" smtClean="0">
                                    <a:solidFill>
                                      <a:srgbClr val="0070C0"/>
                                    </a:solidFill>
                                    <a:latin typeface="Cambria Math" panose="02040503050406030204" pitchFamily="18" charset="0"/>
                                  </a:rPr>
                                </m:ctrlPr>
                              </m:sSubPr>
                              <m:e>
                                <m:r>
                                  <a:rPr lang="en-IN" b="0" i="1" smtClean="0">
                                    <a:solidFill>
                                      <a:srgbClr val="0070C0"/>
                                    </a:solidFill>
                                    <a:latin typeface="Cambria Math" panose="02040503050406030204" pitchFamily="18" charset="0"/>
                                  </a:rPr>
                                  <m:t>𝑦</m:t>
                                </m:r>
                              </m:e>
                              <m:sub>
                                <m:r>
                                  <a:rPr lang="en-IN" b="0" i="1" smtClean="0">
                                    <a:solidFill>
                                      <a:srgbClr val="0070C0"/>
                                    </a:solidFill>
                                    <a:latin typeface="Cambria Math" panose="02040503050406030204" pitchFamily="18" charset="0"/>
                                  </a:rPr>
                                  <m:t>𝑖</m:t>
                                </m:r>
                              </m:sub>
                            </m:sSub>
                          </m:e>
                        </m:nary>
                      </m:e>
                    </m:d>
                  </m:oMath>
                </a14:m>
                <a:r>
                  <a:rPr lang="en-IN" dirty="0"/>
                  <a:t> is </a:t>
                </a:r>
                <a:r>
                  <a:rPr lang="en-IN" dirty="0">
                    <a:solidFill>
                      <a:srgbClr val="FF0000"/>
                    </a:solidFill>
                  </a:rPr>
                  <a:t>T-valid</a:t>
                </a:r>
                <a:r>
                  <a:rPr lang="en-IN" dirty="0"/>
                  <a:t> for some finite n &gt; 1, then</a:t>
                </a:r>
              </a:p>
              <a:p>
                <a:pPr marL="0" indent="0">
                  <a:buNone/>
                </a:pPr>
                <a:endParaRPr lang="en-IN" dirty="0"/>
              </a:p>
              <a:p>
                <a:pPr marL="0" indent="0">
                  <a:buNone/>
                </a:pPr>
                <a14:m>
                  <m:oMathPara xmlns:m="http://schemas.openxmlformats.org/officeDocument/2006/math">
                    <m:oMathParaPr>
                      <m:jc m:val="left"/>
                    </m:oMathParaPr>
                    <m:oMath xmlns:m="http://schemas.openxmlformats.org/officeDocument/2006/math">
                      <m:d>
                        <m:dPr>
                          <m:ctrlPr>
                            <a:rPr lang="en-IN" sz="2600" b="0" i="1" smtClean="0">
                              <a:solidFill>
                                <a:schemeClr val="accent1"/>
                              </a:solidFill>
                              <a:latin typeface="Cambria Math" panose="02040503050406030204" pitchFamily="18" charset="0"/>
                            </a:rPr>
                          </m:ctrlPr>
                        </m:dPr>
                        <m:e>
                          <m:r>
                            <a:rPr lang="en-IN" sz="2600" b="0" i="1" smtClean="0">
                              <a:solidFill>
                                <a:schemeClr val="accent1"/>
                              </a:solidFill>
                              <a:latin typeface="Cambria Math" panose="02040503050406030204" pitchFamily="18" charset="0"/>
                            </a:rPr>
                            <m:t>𝜙</m:t>
                          </m:r>
                          <m:r>
                            <a:rPr lang="en-IN" sz="2600" b="0" i="1" smtClean="0">
                              <a:solidFill>
                                <a:schemeClr val="accent1"/>
                              </a:solidFill>
                              <a:latin typeface="Cambria Math" panose="02040503050406030204" pitchFamily="18" charset="0"/>
                            </a:rPr>
                            <m:t>→</m:t>
                          </m:r>
                          <m:nary>
                            <m:naryPr>
                              <m:chr m:val="⋁"/>
                              <m:ctrlPr>
                                <a:rPr lang="en-IN" sz="2600" b="0" i="1" smtClean="0">
                                  <a:solidFill>
                                    <a:schemeClr val="accent1"/>
                                  </a:solidFill>
                                  <a:latin typeface="Cambria Math" panose="02040503050406030204" pitchFamily="18" charset="0"/>
                                </a:rPr>
                              </m:ctrlPr>
                            </m:naryPr>
                            <m:sub>
                              <m:r>
                                <m:rPr>
                                  <m:brk m:alnAt="23"/>
                                </m:rPr>
                                <a:rPr lang="en-IN" sz="2600" b="0" i="1" smtClean="0">
                                  <a:solidFill>
                                    <a:schemeClr val="accent1"/>
                                  </a:solidFill>
                                  <a:latin typeface="Cambria Math" panose="02040503050406030204" pitchFamily="18" charset="0"/>
                                </a:rPr>
                                <m:t>𝑖</m:t>
                              </m:r>
                              <m:r>
                                <a:rPr lang="en-IN" sz="2600" b="0" i="1" smtClean="0">
                                  <a:solidFill>
                                    <a:schemeClr val="accent1"/>
                                  </a:solidFill>
                                  <a:latin typeface="Cambria Math" panose="02040503050406030204" pitchFamily="18" charset="0"/>
                                </a:rPr>
                                <m:t>=1</m:t>
                              </m:r>
                            </m:sub>
                            <m:sup>
                              <m:r>
                                <a:rPr lang="en-IN" sz="2600" b="0" i="1" smtClean="0">
                                  <a:solidFill>
                                    <a:schemeClr val="accent1"/>
                                  </a:solidFill>
                                  <a:latin typeface="Cambria Math" panose="02040503050406030204" pitchFamily="18" charset="0"/>
                                </a:rPr>
                                <m:t>𝑛</m:t>
                              </m:r>
                            </m:sup>
                            <m:e>
                              <m:sSub>
                                <m:sSubPr>
                                  <m:ctrlPr>
                                    <a:rPr lang="en-IN" sz="2600" b="0" i="1" smtClean="0">
                                      <a:solidFill>
                                        <a:schemeClr val="accent1"/>
                                      </a:solidFill>
                                      <a:latin typeface="Cambria Math" panose="02040503050406030204" pitchFamily="18" charset="0"/>
                                    </a:rPr>
                                  </m:ctrlPr>
                                </m:sSubPr>
                                <m:e>
                                  <m:r>
                                    <a:rPr lang="en-IN" sz="2600" b="0" i="1" smtClean="0">
                                      <a:solidFill>
                                        <a:schemeClr val="accent1"/>
                                      </a:solidFill>
                                      <a:latin typeface="Cambria Math" panose="02040503050406030204" pitchFamily="18" charset="0"/>
                                    </a:rPr>
                                    <m:t>𝑥</m:t>
                                  </m:r>
                                </m:e>
                                <m:sub>
                                  <m:r>
                                    <a:rPr lang="en-IN" sz="2600" b="0" i="1" smtClean="0">
                                      <a:solidFill>
                                        <a:schemeClr val="accent1"/>
                                      </a:solidFill>
                                      <a:latin typeface="Cambria Math" panose="02040503050406030204" pitchFamily="18" charset="0"/>
                                    </a:rPr>
                                    <m:t>𝑖</m:t>
                                  </m:r>
                                </m:sub>
                              </m:sSub>
                              <m:r>
                                <a:rPr lang="en-IN" sz="2600" b="0" i="1" smtClean="0">
                                  <a:solidFill>
                                    <a:schemeClr val="accent1"/>
                                  </a:solidFill>
                                  <a:latin typeface="Cambria Math" panose="02040503050406030204" pitchFamily="18" charset="0"/>
                                </a:rPr>
                                <m:t>=</m:t>
                              </m:r>
                              <m:sSub>
                                <m:sSubPr>
                                  <m:ctrlPr>
                                    <a:rPr lang="en-IN" sz="2600" b="0" i="1" smtClean="0">
                                      <a:solidFill>
                                        <a:schemeClr val="accent1"/>
                                      </a:solidFill>
                                      <a:latin typeface="Cambria Math" panose="02040503050406030204" pitchFamily="18" charset="0"/>
                                    </a:rPr>
                                  </m:ctrlPr>
                                </m:sSubPr>
                                <m:e>
                                  <m:r>
                                    <a:rPr lang="en-IN" sz="2600" b="0" i="1" smtClean="0">
                                      <a:solidFill>
                                        <a:schemeClr val="accent1"/>
                                      </a:solidFill>
                                      <a:latin typeface="Cambria Math" panose="02040503050406030204" pitchFamily="18" charset="0"/>
                                    </a:rPr>
                                    <m:t>𝑦</m:t>
                                  </m:r>
                                </m:e>
                                <m:sub>
                                  <m:r>
                                    <a:rPr lang="en-IN" sz="2600" b="0" i="1" smtClean="0">
                                      <a:solidFill>
                                        <a:schemeClr val="accent1"/>
                                      </a:solidFill>
                                      <a:latin typeface="Cambria Math" panose="02040503050406030204" pitchFamily="18" charset="0"/>
                                    </a:rPr>
                                    <m:t>𝑖</m:t>
                                  </m:r>
                                </m:sub>
                              </m:sSub>
                            </m:e>
                          </m:nary>
                        </m:e>
                      </m:d>
                      <m:r>
                        <a:rPr lang="en-IN" sz="2600" b="0" i="1" smtClean="0">
                          <a:solidFill>
                            <a:schemeClr val="accent1"/>
                          </a:solidFill>
                          <a:latin typeface="Cambria Math" panose="02040503050406030204" pitchFamily="18" charset="0"/>
                        </a:rPr>
                        <m:t> →</m:t>
                      </m:r>
                      <m:d>
                        <m:dPr>
                          <m:ctrlPr>
                            <a:rPr lang="en-IN" sz="2600" b="0" i="1" smtClean="0">
                              <a:solidFill>
                                <a:schemeClr val="accent1"/>
                              </a:solidFill>
                              <a:latin typeface="Cambria Math" panose="02040503050406030204" pitchFamily="18" charset="0"/>
                            </a:rPr>
                          </m:ctrlPr>
                        </m:dPr>
                        <m:e>
                          <m:r>
                            <a:rPr lang="en-IN" sz="2600" b="0" i="1" smtClean="0">
                              <a:solidFill>
                                <a:schemeClr val="accent1"/>
                              </a:solidFill>
                              <a:latin typeface="Cambria Math" panose="02040503050406030204" pitchFamily="18" charset="0"/>
                            </a:rPr>
                            <m:t>𝜙</m:t>
                          </m:r>
                          <m:r>
                            <a:rPr lang="en-IN" sz="2600" b="0" i="1" smtClean="0">
                              <a:solidFill>
                                <a:schemeClr val="accent1"/>
                              </a:solidFill>
                              <a:latin typeface="Cambria Math" panose="02040503050406030204" pitchFamily="18" charset="0"/>
                            </a:rPr>
                            <m:t>→</m:t>
                          </m:r>
                          <m:sSub>
                            <m:sSubPr>
                              <m:ctrlPr>
                                <a:rPr lang="en-IN" sz="2600" b="0" i="1" smtClean="0">
                                  <a:solidFill>
                                    <a:schemeClr val="accent1"/>
                                  </a:solidFill>
                                  <a:latin typeface="Cambria Math" panose="02040503050406030204" pitchFamily="18" charset="0"/>
                                </a:rPr>
                              </m:ctrlPr>
                            </m:sSubPr>
                            <m:e>
                              <m:r>
                                <a:rPr lang="en-IN" sz="2600" b="0" i="1" smtClean="0">
                                  <a:solidFill>
                                    <a:schemeClr val="accent1"/>
                                  </a:solidFill>
                                  <a:latin typeface="Cambria Math" panose="02040503050406030204" pitchFamily="18" charset="0"/>
                                </a:rPr>
                                <m:t>𝑥</m:t>
                              </m:r>
                            </m:e>
                            <m:sub>
                              <m:r>
                                <a:rPr lang="en-IN" sz="2600" b="0" i="1" smtClean="0">
                                  <a:solidFill>
                                    <a:schemeClr val="accent1"/>
                                  </a:solidFill>
                                  <a:latin typeface="Cambria Math" panose="02040503050406030204" pitchFamily="18" charset="0"/>
                                </a:rPr>
                                <m:t>𝑗</m:t>
                              </m:r>
                            </m:sub>
                          </m:sSub>
                          <m:r>
                            <a:rPr lang="en-IN" sz="2600" b="0" i="1" smtClean="0">
                              <a:solidFill>
                                <a:schemeClr val="accent1"/>
                              </a:solidFill>
                              <a:latin typeface="Cambria Math" panose="02040503050406030204" pitchFamily="18" charset="0"/>
                            </a:rPr>
                            <m:t>=</m:t>
                          </m:r>
                          <m:sSub>
                            <m:sSubPr>
                              <m:ctrlPr>
                                <a:rPr lang="en-IN" sz="2600" b="0" i="1" smtClean="0">
                                  <a:solidFill>
                                    <a:schemeClr val="accent1"/>
                                  </a:solidFill>
                                  <a:latin typeface="Cambria Math" panose="02040503050406030204" pitchFamily="18" charset="0"/>
                                </a:rPr>
                              </m:ctrlPr>
                            </m:sSubPr>
                            <m:e>
                              <m:r>
                                <a:rPr lang="en-IN" sz="2600" b="0" i="1" smtClean="0">
                                  <a:solidFill>
                                    <a:schemeClr val="accent1"/>
                                  </a:solidFill>
                                  <a:latin typeface="Cambria Math" panose="02040503050406030204" pitchFamily="18" charset="0"/>
                                </a:rPr>
                                <m:t>𝑦</m:t>
                              </m:r>
                            </m:e>
                            <m:sub>
                              <m:r>
                                <a:rPr lang="en-IN" sz="2600" b="0" i="1" smtClean="0">
                                  <a:solidFill>
                                    <a:schemeClr val="accent1"/>
                                  </a:solidFill>
                                  <a:latin typeface="Cambria Math" panose="02040503050406030204" pitchFamily="18" charset="0"/>
                                </a:rPr>
                                <m:t>𝑗</m:t>
                              </m:r>
                            </m:sub>
                          </m:sSub>
                        </m:e>
                      </m:d>
                      <m:r>
                        <a:rPr lang="en-IN" sz="2600" b="0" i="1" smtClean="0">
                          <a:solidFill>
                            <a:schemeClr val="accent1"/>
                          </a:solidFill>
                          <a:latin typeface="Cambria Math" panose="02040503050406030204" pitchFamily="18" charset="0"/>
                        </a:rPr>
                        <m:t> </m:t>
                      </m:r>
                      <m:r>
                        <a:rPr lang="en-IN" sz="2600" b="0" i="1" smtClean="0">
                          <a:solidFill>
                            <a:schemeClr val="tx1"/>
                          </a:solidFill>
                          <a:latin typeface="Cambria Math" panose="02040503050406030204" pitchFamily="18" charset="0"/>
                        </a:rPr>
                        <m:t>𝑖𝑠</m:t>
                      </m:r>
                      <m:r>
                        <a:rPr lang="en-IN" sz="2600" b="0" i="1" smtClean="0">
                          <a:solidFill>
                            <a:schemeClr val="accent1"/>
                          </a:solidFill>
                          <a:latin typeface="Cambria Math" panose="02040503050406030204" pitchFamily="18" charset="0"/>
                        </a:rPr>
                        <m:t> </m:t>
                      </m:r>
                      <m:r>
                        <a:rPr lang="en-IN" sz="2600" b="0" i="1" smtClean="0">
                          <a:solidFill>
                            <a:srgbClr val="FF0000"/>
                          </a:solidFill>
                          <a:latin typeface="Cambria Math" panose="02040503050406030204" pitchFamily="18" charset="0"/>
                        </a:rPr>
                        <m:t>𝑇</m:t>
                      </m:r>
                      <m:r>
                        <a:rPr lang="en-IN" sz="2600" b="0" i="1" smtClean="0">
                          <a:solidFill>
                            <a:srgbClr val="FF0000"/>
                          </a:solidFill>
                          <a:latin typeface="Cambria Math" panose="02040503050406030204" pitchFamily="18" charset="0"/>
                        </a:rPr>
                        <m:t>–</m:t>
                      </m:r>
                      <m:r>
                        <a:rPr lang="en-IN" sz="2600" b="0" i="1" smtClean="0">
                          <a:solidFill>
                            <a:srgbClr val="FF0000"/>
                          </a:solidFill>
                          <a:latin typeface="Cambria Math" panose="02040503050406030204" pitchFamily="18" charset="0"/>
                        </a:rPr>
                        <m:t>𝑣𝑎𝑙𝑖𝑑</m:t>
                      </m:r>
                      <m:r>
                        <a:rPr lang="en-IN" sz="2600" b="0" i="1" smtClean="0">
                          <a:solidFill>
                            <a:srgbClr val="FF0000"/>
                          </a:solidFill>
                          <a:latin typeface="Cambria Math" panose="02040503050406030204" pitchFamily="18" charset="0"/>
                        </a:rPr>
                        <m:t> </m:t>
                      </m:r>
                      <m:r>
                        <a:rPr lang="en-IN" sz="2600" b="0" i="1" smtClean="0">
                          <a:solidFill>
                            <a:schemeClr val="tx1"/>
                          </a:solidFill>
                          <a:latin typeface="Cambria Math" panose="02040503050406030204" pitchFamily="18" charset="0"/>
                        </a:rPr>
                        <m:t>𝑓𝑜𝑟</m:t>
                      </m:r>
                      <m:r>
                        <a:rPr lang="en-IN" sz="2600" b="0" i="1" smtClean="0">
                          <a:solidFill>
                            <a:schemeClr val="tx1"/>
                          </a:solidFill>
                          <a:latin typeface="Cambria Math" panose="02040503050406030204" pitchFamily="18" charset="0"/>
                        </a:rPr>
                        <m:t> </m:t>
                      </m:r>
                      <m:r>
                        <a:rPr lang="en-IN" sz="2600" b="0" i="1" smtClean="0">
                          <a:solidFill>
                            <a:schemeClr val="tx1"/>
                          </a:solidFill>
                          <a:latin typeface="Cambria Math" panose="02040503050406030204" pitchFamily="18" charset="0"/>
                        </a:rPr>
                        <m:t>𝑠𝑜𝑚𝑒</m:t>
                      </m:r>
                      <m:r>
                        <a:rPr lang="en-IN" sz="2600" b="0" i="1" smtClean="0">
                          <a:solidFill>
                            <a:schemeClr val="tx1"/>
                          </a:solidFill>
                          <a:latin typeface="Cambria Math" panose="02040503050406030204" pitchFamily="18" charset="0"/>
                        </a:rPr>
                        <m:t> </m:t>
                      </m:r>
                      <m:r>
                        <a:rPr lang="en-IN" sz="2600" b="0" i="1" smtClean="0">
                          <a:solidFill>
                            <a:schemeClr val="tx1"/>
                          </a:solidFill>
                          <a:latin typeface="Cambria Math" panose="02040503050406030204" pitchFamily="18" charset="0"/>
                        </a:rPr>
                        <m:t>𝑗</m:t>
                      </m:r>
                      <m:r>
                        <a:rPr lang="en-IN" sz="2600" b="0" i="1" smtClean="0">
                          <a:solidFill>
                            <a:schemeClr val="tx1"/>
                          </a:solidFill>
                          <a:latin typeface="Cambria Math" panose="02040503050406030204" pitchFamily="18" charset="0"/>
                        </a:rPr>
                        <m:t>∈{1,…,</m:t>
                      </m:r>
                      <m:r>
                        <a:rPr lang="en-IN" sz="2600" b="0" i="1" smtClean="0">
                          <a:solidFill>
                            <a:schemeClr val="tx1"/>
                          </a:solidFill>
                          <a:latin typeface="Cambria Math" panose="02040503050406030204" pitchFamily="18" charset="0"/>
                        </a:rPr>
                        <m:t>𝑛</m:t>
                      </m:r>
                      <m:r>
                        <a:rPr lang="en-IN" sz="2600" b="0" i="1" smtClean="0">
                          <a:solidFill>
                            <a:schemeClr val="tx1"/>
                          </a:solidFill>
                          <a:latin typeface="Cambria Math" panose="02040503050406030204" pitchFamily="18" charset="0"/>
                        </a:rPr>
                        <m:t>}</m:t>
                      </m:r>
                    </m:oMath>
                  </m:oMathPara>
                </a14:m>
                <a:endParaRPr lang="en-IN" sz="2600" dirty="0"/>
              </a:p>
            </p:txBody>
          </p:sp>
        </mc:Choice>
        <mc:Fallback xmlns="">
          <p:sp>
            <p:nvSpPr>
              <p:cNvPr id="3" name="Content Placeholder 2">
                <a:extLst>
                  <a:ext uri="{FF2B5EF4-FFF2-40B4-BE49-F238E27FC236}">
                    <a16:creationId xmlns:a16="http://schemas.microsoft.com/office/drawing/2014/main" id="{1036C0AD-6298-31A6-47FA-6D4EE8F25712}"/>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21575465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ED364-6566-1959-D9E6-B41C121DFDE1}"/>
              </a:ext>
            </a:extLst>
          </p:cNvPr>
          <p:cNvSpPr>
            <a:spLocks noGrp="1"/>
          </p:cNvSpPr>
          <p:nvPr>
            <p:ph type="title"/>
          </p:nvPr>
        </p:nvSpPr>
        <p:spPr/>
        <p:txBody>
          <a:bodyPr/>
          <a:lstStyle/>
          <a:p>
            <a:r>
              <a:rPr lang="en-IN"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662CCC5-574B-C08A-E277-5C995B55C536}"/>
                  </a:ext>
                </a:extLst>
              </p:cNvPr>
              <p:cNvSpPr>
                <a:spLocks noGrp="1"/>
              </p:cNvSpPr>
              <p:nvPr>
                <p:ph idx="1"/>
              </p:nvPr>
            </p:nvSpPr>
            <p:spPr/>
            <p:txBody>
              <a:bodyPr/>
              <a:lstStyle/>
              <a:p>
                <a:r>
                  <a:rPr lang="en-IN" dirty="0"/>
                  <a:t>Linear arithmetic over </a:t>
                </a:r>
                <a14:m>
                  <m:oMath xmlns:m="http://schemas.openxmlformats.org/officeDocument/2006/math">
                    <m:r>
                      <a:rPr lang="en-IN" b="0" i="1" smtClean="0">
                        <a:latin typeface="Cambria Math" panose="02040503050406030204" pitchFamily="18" charset="0"/>
                      </a:rPr>
                      <m:t>ℤ</m:t>
                    </m:r>
                  </m:oMath>
                </a14:m>
                <a:endParaRPr lang="en-IN" dirty="0"/>
              </a:p>
              <a:p>
                <a:pPr lvl="1"/>
                <a14:m>
                  <m:oMath xmlns:m="http://schemas.openxmlformats.org/officeDocument/2006/math">
                    <m:r>
                      <a:rPr lang="en-IN" b="0" i="1" smtClean="0">
                        <a:solidFill>
                          <a:srgbClr val="C00000"/>
                        </a:solidFill>
                        <a:latin typeface="Cambria Math" panose="02040503050406030204" pitchFamily="18" charset="0"/>
                      </a:rPr>
                      <m:t>𝜙</m:t>
                    </m:r>
                    <m:r>
                      <a:rPr lang="en-IN" b="0" i="1" smtClean="0">
                        <a:solidFill>
                          <a:srgbClr val="C00000"/>
                        </a:solidFill>
                        <a:latin typeface="Cambria Math" panose="02040503050406030204" pitchFamily="18" charset="0"/>
                      </a:rPr>
                      <m:t> :=</m:t>
                    </m:r>
                    <m:sSub>
                      <m:sSubPr>
                        <m:ctrlPr>
                          <a:rPr lang="en-IN" b="1" i="1" smtClean="0">
                            <a:solidFill>
                              <a:schemeClr val="accent1"/>
                            </a:solidFill>
                            <a:latin typeface="Cambria Math" panose="02040503050406030204" pitchFamily="18" charset="0"/>
                          </a:rPr>
                        </m:ctrlPr>
                      </m:sSubPr>
                      <m:e>
                        <m:r>
                          <a:rPr lang="en-IN" b="1" i="1" smtClean="0">
                            <a:solidFill>
                              <a:schemeClr val="accent1"/>
                            </a:solidFill>
                            <a:latin typeface="Cambria Math" panose="02040503050406030204" pitchFamily="18" charset="0"/>
                          </a:rPr>
                          <m:t>𝒙</m:t>
                        </m:r>
                      </m:e>
                      <m:sub>
                        <m:r>
                          <a:rPr lang="en-IN" b="1" i="1" smtClean="0">
                            <a:solidFill>
                              <a:schemeClr val="accent1"/>
                            </a:solidFill>
                            <a:latin typeface="Cambria Math" panose="02040503050406030204" pitchFamily="18" charset="0"/>
                          </a:rPr>
                          <m:t>𝟏</m:t>
                        </m:r>
                      </m:sub>
                    </m:sSub>
                    <m:r>
                      <a:rPr lang="en-IN" b="1" i="1" smtClean="0">
                        <a:solidFill>
                          <a:schemeClr val="accent1"/>
                        </a:solidFill>
                        <a:latin typeface="Cambria Math" panose="02040503050406030204" pitchFamily="18" charset="0"/>
                      </a:rPr>
                      <m:t>=</m:t>
                    </m:r>
                    <m:r>
                      <a:rPr lang="en-IN" b="1" i="1" smtClean="0">
                        <a:solidFill>
                          <a:schemeClr val="accent1"/>
                        </a:solidFill>
                        <a:latin typeface="Cambria Math" panose="02040503050406030204" pitchFamily="18" charset="0"/>
                      </a:rPr>
                      <m:t>𝟏</m:t>
                    </m:r>
                    <m:r>
                      <a:rPr lang="en-IN" b="1" i="1" smtClean="0">
                        <a:solidFill>
                          <a:schemeClr val="accent1"/>
                        </a:solidFill>
                        <a:latin typeface="Cambria Math" panose="02040503050406030204" pitchFamily="18" charset="0"/>
                      </a:rPr>
                      <m:t>∧</m:t>
                    </m:r>
                    <m:sSub>
                      <m:sSubPr>
                        <m:ctrlPr>
                          <a:rPr lang="en-IN" b="1" i="1" smtClean="0">
                            <a:solidFill>
                              <a:schemeClr val="accent1"/>
                            </a:solidFill>
                            <a:latin typeface="Cambria Math" panose="02040503050406030204" pitchFamily="18" charset="0"/>
                          </a:rPr>
                        </m:ctrlPr>
                      </m:sSubPr>
                      <m:e>
                        <m:r>
                          <a:rPr lang="en-IN" b="1" i="1" smtClean="0">
                            <a:solidFill>
                              <a:schemeClr val="accent1"/>
                            </a:solidFill>
                            <a:latin typeface="Cambria Math" panose="02040503050406030204" pitchFamily="18" charset="0"/>
                          </a:rPr>
                          <m:t>𝒙</m:t>
                        </m:r>
                      </m:e>
                      <m:sub>
                        <m:r>
                          <a:rPr lang="en-IN" b="1" i="1" smtClean="0">
                            <a:solidFill>
                              <a:schemeClr val="accent1"/>
                            </a:solidFill>
                            <a:latin typeface="Cambria Math" panose="02040503050406030204" pitchFamily="18" charset="0"/>
                          </a:rPr>
                          <m:t>𝟐</m:t>
                        </m:r>
                      </m:sub>
                    </m:sSub>
                    <m:r>
                      <a:rPr lang="en-IN" b="1" i="1" smtClean="0">
                        <a:solidFill>
                          <a:schemeClr val="accent1"/>
                        </a:solidFill>
                        <a:latin typeface="Cambria Math" panose="02040503050406030204" pitchFamily="18" charset="0"/>
                      </a:rPr>
                      <m:t>=</m:t>
                    </m:r>
                    <m:r>
                      <a:rPr lang="en-IN" b="1" i="1" smtClean="0">
                        <a:solidFill>
                          <a:schemeClr val="accent1"/>
                        </a:solidFill>
                        <a:latin typeface="Cambria Math" panose="02040503050406030204" pitchFamily="18" charset="0"/>
                      </a:rPr>
                      <m:t>𝟐</m:t>
                    </m:r>
                    <m:r>
                      <a:rPr lang="en-IN" b="1" i="1" smtClean="0">
                        <a:solidFill>
                          <a:schemeClr val="accent1"/>
                        </a:solidFill>
                        <a:latin typeface="Cambria Math" panose="02040503050406030204" pitchFamily="18" charset="0"/>
                      </a:rPr>
                      <m:t>∧</m:t>
                    </m:r>
                    <m:sSub>
                      <m:sSubPr>
                        <m:ctrlPr>
                          <a:rPr lang="en-IN" b="1" i="1" smtClean="0">
                            <a:solidFill>
                              <a:schemeClr val="accent1"/>
                            </a:solidFill>
                            <a:latin typeface="Cambria Math" panose="02040503050406030204" pitchFamily="18" charset="0"/>
                          </a:rPr>
                        </m:ctrlPr>
                      </m:sSubPr>
                      <m:e>
                        <m:r>
                          <a:rPr lang="en-IN" b="1" i="1" smtClean="0">
                            <a:solidFill>
                              <a:schemeClr val="accent1"/>
                            </a:solidFill>
                            <a:latin typeface="Cambria Math" panose="02040503050406030204" pitchFamily="18" charset="0"/>
                          </a:rPr>
                          <m:t>𝒙</m:t>
                        </m:r>
                      </m:e>
                      <m:sub>
                        <m:r>
                          <a:rPr lang="en-IN" b="1" i="1" smtClean="0">
                            <a:solidFill>
                              <a:schemeClr val="accent1"/>
                            </a:solidFill>
                            <a:latin typeface="Cambria Math" panose="02040503050406030204" pitchFamily="18" charset="0"/>
                          </a:rPr>
                          <m:t>𝟑</m:t>
                        </m:r>
                      </m:sub>
                    </m:sSub>
                    <m:r>
                      <a:rPr lang="en-IN" b="1" i="1" smtClean="0">
                        <a:solidFill>
                          <a:schemeClr val="accent1"/>
                        </a:solidFill>
                        <a:latin typeface="Cambria Math" panose="02040503050406030204" pitchFamily="18" charset="0"/>
                      </a:rPr>
                      <m:t>≥</m:t>
                    </m:r>
                    <m:r>
                      <a:rPr lang="en-IN" b="1" i="1" smtClean="0">
                        <a:solidFill>
                          <a:schemeClr val="accent1"/>
                        </a:solidFill>
                        <a:latin typeface="Cambria Math" panose="02040503050406030204" pitchFamily="18" charset="0"/>
                      </a:rPr>
                      <m:t>𝟏</m:t>
                    </m:r>
                    <m:r>
                      <a:rPr lang="en-IN" b="1" i="1" smtClean="0">
                        <a:solidFill>
                          <a:schemeClr val="accent1"/>
                        </a:solidFill>
                        <a:latin typeface="Cambria Math" panose="02040503050406030204" pitchFamily="18" charset="0"/>
                      </a:rPr>
                      <m:t>∧</m:t>
                    </m:r>
                    <m:sSub>
                      <m:sSubPr>
                        <m:ctrlPr>
                          <a:rPr lang="en-IN" b="1" i="1" smtClean="0">
                            <a:solidFill>
                              <a:schemeClr val="accent1"/>
                            </a:solidFill>
                            <a:latin typeface="Cambria Math" panose="02040503050406030204" pitchFamily="18" charset="0"/>
                          </a:rPr>
                        </m:ctrlPr>
                      </m:sSubPr>
                      <m:e>
                        <m:r>
                          <a:rPr lang="en-IN" b="1" i="1" smtClean="0">
                            <a:solidFill>
                              <a:schemeClr val="accent1"/>
                            </a:solidFill>
                            <a:latin typeface="Cambria Math" panose="02040503050406030204" pitchFamily="18" charset="0"/>
                          </a:rPr>
                          <m:t>𝒙</m:t>
                        </m:r>
                      </m:e>
                      <m:sub>
                        <m:r>
                          <a:rPr lang="en-IN" b="1" i="1" smtClean="0">
                            <a:solidFill>
                              <a:schemeClr val="accent1"/>
                            </a:solidFill>
                            <a:latin typeface="Cambria Math" panose="02040503050406030204" pitchFamily="18" charset="0"/>
                          </a:rPr>
                          <m:t>𝟑</m:t>
                        </m:r>
                      </m:sub>
                    </m:sSub>
                    <m:r>
                      <a:rPr lang="en-IN" b="1" i="1" smtClean="0">
                        <a:solidFill>
                          <a:schemeClr val="accent1"/>
                        </a:solidFill>
                        <a:latin typeface="Cambria Math" panose="02040503050406030204" pitchFamily="18" charset="0"/>
                      </a:rPr>
                      <m:t>≤</m:t>
                    </m:r>
                    <m:r>
                      <a:rPr lang="en-IN" b="1" i="1" smtClean="0">
                        <a:solidFill>
                          <a:schemeClr val="accent1"/>
                        </a:solidFill>
                        <a:latin typeface="Cambria Math" panose="02040503050406030204" pitchFamily="18" charset="0"/>
                      </a:rPr>
                      <m:t>𝟐</m:t>
                    </m:r>
                    <m:r>
                      <a:rPr lang="en-IN" b="1" i="1" smtClean="0">
                        <a:solidFill>
                          <a:schemeClr val="accent1"/>
                        </a:solidFill>
                        <a:latin typeface="Cambria Math" panose="02040503050406030204" pitchFamily="18" charset="0"/>
                      </a:rPr>
                      <m:t> </m:t>
                    </m:r>
                  </m:oMath>
                </a14:m>
                <a:endParaRPr lang="en-IN" b="1" i="1" dirty="0">
                  <a:solidFill>
                    <a:schemeClr val="accent1"/>
                  </a:solidFill>
                  <a:latin typeface="Cambria Math" panose="02040503050406030204" pitchFamily="18" charset="0"/>
                </a:endParaRPr>
              </a:p>
              <a:p>
                <a:pPr lvl="1"/>
                <a:r>
                  <a:rPr lang="en-IN" b="0" dirty="0"/>
                  <a:t>Is </a:t>
                </a:r>
                <a14:m>
                  <m:oMath xmlns:m="http://schemas.openxmlformats.org/officeDocument/2006/math">
                    <m:r>
                      <a:rPr lang="en-IN" b="0" i="1" smtClean="0">
                        <a:solidFill>
                          <a:srgbClr val="FF0000"/>
                        </a:solidFill>
                        <a:latin typeface="Cambria Math" panose="02040503050406030204" pitchFamily="18" charset="0"/>
                      </a:rPr>
                      <m:t>𝜙</m:t>
                    </m:r>
                    <m:r>
                      <a:rPr lang="en-IN" b="0" i="1" smtClean="0">
                        <a:latin typeface="Cambria Math" panose="02040503050406030204" pitchFamily="18" charset="0"/>
                      </a:rPr>
                      <m:t>→</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3</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3</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e>
                    </m:d>
                    <m:r>
                      <a:rPr lang="en-IN" b="0" i="0" smtClean="0">
                        <a:latin typeface="Cambria Math" panose="02040503050406030204" pitchFamily="18" charset="0"/>
                      </a:rPr>
                      <m:t> </m:t>
                    </m:r>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𝑇</m:t>
                        </m:r>
                      </m:e>
                      <m:sub>
                        <m:r>
                          <a:rPr lang="en-IN" b="0" i="1" dirty="0" smtClean="0">
                            <a:latin typeface="Cambria Math" panose="02040503050406030204" pitchFamily="18" charset="0"/>
                          </a:rPr>
                          <m:t>ℤ</m:t>
                        </m:r>
                      </m:sub>
                    </m:sSub>
                    <m:r>
                      <a:rPr lang="en-IN" b="0" i="0" dirty="0" smtClean="0">
                        <a:latin typeface="Cambria Math" panose="02040503050406030204" pitchFamily="18" charset="0"/>
                      </a:rPr>
                      <m:t>−</m:t>
                    </m:r>
                  </m:oMath>
                </a14:m>
                <a:r>
                  <a:rPr lang="en-IN" b="0" dirty="0"/>
                  <a:t>valid?</a:t>
                </a:r>
              </a:p>
              <a:p>
                <a:pPr marL="914400" lvl="2" indent="0">
                  <a:buNone/>
                </a:pPr>
                <a:endParaRPr lang="en-IN" b="0" dirty="0"/>
              </a:p>
              <a:p>
                <a:pPr lvl="1"/>
                <a:r>
                  <a:rPr lang="en-IN" dirty="0"/>
                  <a:t>Does </a:t>
                </a:r>
                <a14:m>
                  <m:oMath xmlns:m="http://schemas.openxmlformats.org/officeDocument/2006/math">
                    <m:r>
                      <a:rPr lang="en-IN" i="1">
                        <a:solidFill>
                          <a:srgbClr val="FF0000"/>
                        </a:solidFill>
                        <a:latin typeface="Cambria Math" panose="02040503050406030204" pitchFamily="18" charset="0"/>
                      </a:rPr>
                      <m:t>𝜙</m:t>
                    </m:r>
                    <m:r>
                      <a:rPr lang="en-IN" i="1">
                        <a:latin typeface="Cambria Math" panose="02040503050406030204" pitchFamily="18" charset="0"/>
                      </a:rPr>
                      <m:t>→</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3</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1</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3</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2</m:t>
                            </m:r>
                          </m:sub>
                        </m:sSub>
                      </m:e>
                    </m:d>
                  </m:oMath>
                </a14:m>
                <a:r>
                  <a:rPr lang="en-IN" dirty="0"/>
                  <a:t> imply that one the following constraints is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ℤ</m:t>
                        </m:r>
                      </m:sub>
                    </m:sSub>
                    <m:r>
                      <a:rPr lang="en-IN" b="0" i="0" smtClean="0">
                        <a:latin typeface="Cambria Math" panose="02040503050406030204" pitchFamily="18" charset="0"/>
                      </a:rPr>
                      <m:t>−</m:t>
                    </m:r>
                  </m:oMath>
                </a14:m>
                <a:r>
                  <a:rPr lang="en-IN" dirty="0"/>
                  <a:t>valid.</a:t>
                </a:r>
              </a:p>
              <a:p>
                <a:pPr marL="1371600" lvl="2" indent="-457200">
                  <a:buAutoNum type="arabicPeriod"/>
                </a:pPr>
                <a14:m>
                  <m:oMath xmlns:m="http://schemas.openxmlformats.org/officeDocument/2006/math">
                    <m:r>
                      <a:rPr lang="en-IN" b="0" i="1" smtClean="0">
                        <a:solidFill>
                          <a:srgbClr val="FF0000"/>
                        </a:solidFill>
                        <a:latin typeface="Cambria Math" panose="02040503050406030204" pitchFamily="18" charset="0"/>
                      </a:rPr>
                      <m:t>𝜙</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3</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oMath>
                </a14:m>
                <a:endParaRPr lang="en-IN" b="0" dirty="0"/>
              </a:p>
              <a:p>
                <a:pPr marL="1371600" lvl="2" indent="-457200">
                  <a:buAutoNum type="arabicPeriod"/>
                </a:pPr>
                <a14:m>
                  <m:oMath xmlns:m="http://schemas.openxmlformats.org/officeDocument/2006/math">
                    <m:r>
                      <a:rPr lang="en-IN" b="0" i="1" smtClean="0">
                        <a:solidFill>
                          <a:srgbClr val="FF0000"/>
                        </a:solidFill>
                        <a:latin typeface="Cambria Math" panose="02040503050406030204" pitchFamily="18" charset="0"/>
                      </a:rPr>
                      <m:t>𝜙</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3</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oMath>
                </a14:m>
                <a:endParaRPr lang="en-IN" dirty="0">
                  <a:solidFill>
                    <a:schemeClr val="accent1"/>
                  </a:solidFill>
                </a:endParaRPr>
              </a:p>
              <a:p>
                <a:pPr marL="914400" lvl="2" indent="0">
                  <a:buNone/>
                </a:pPr>
                <a:endParaRPr lang="en-IN" dirty="0">
                  <a:solidFill>
                    <a:schemeClr val="accent1"/>
                  </a:solidFill>
                </a:endParaRPr>
              </a:p>
              <a:p>
                <a:pPr lvl="2"/>
                <a:endParaRPr lang="en-IN" dirty="0"/>
              </a:p>
              <a:p>
                <a:pPr lvl="2"/>
                <a:endParaRPr lang="en-IN" dirty="0"/>
              </a:p>
              <a:p>
                <a:pPr lvl="2"/>
                <a:endParaRPr lang="en-IN" b="0" dirty="0"/>
              </a:p>
              <a:p>
                <a:pPr lvl="1"/>
                <a:endParaRPr lang="en-IN" dirty="0"/>
              </a:p>
            </p:txBody>
          </p:sp>
        </mc:Choice>
        <mc:Fallback xmlns="">
          <p:sp>
            <p:nvSpPr>
              <p:cNvPr id="3" name="Content Placeholder 2">
                <a:extLst>
                  <a:ext uri="{FF2B5EF4-FFF2-40B4-BE49-F238E27FC236}">
                    <a16:creationId xmlns:a16="http://schemas.microsoft.com/office/drawing/2014/main" id="{E662CCC5-574B-C08A-E277-5C995B55C536}"/>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7835251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ED364-6566-1959-D9E6-B41C121DFDE1}"/>
              </a:ext>
            </a:extLst>
          </p:cNvPr>
          <p:cNvSpPr>
            <a:spLocks noGrp="1"/>
          </p:cNvSpPr>
          <p:nvPr>
            <p:ph type="title"/>
          </p:nvPr>
        </p:nvSpPr>
        <p:spPr/>
        <p:txBody>
          <a:bodyPr/>
          <a:lstStyle/>
          <a:p>
            <a:r>
              <a:rPr lang="en-IN"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662CCC5-574B-C08A-E277-5C995B55C536}"/>
                  </a:ext>
                </a:extLst>
              </p:cNvPr>
              <p:cNvSpPr>
                <a:spLocks noGrp="1"/>
              </p:cNvSpPr>
              <p:nvPr>
                <p:ph idx="1"/>
              </p:nvPr>
            </p:nvSpPr>
            <p:spPr/>
            <p:txBody>
              <a:bodyPr/>
              <a:lstStyle/>
              <a:p>
                <a:r>
                  <a:rPr lang="en-IN" dirty="0"/>
                  <a:t>Linear arithmetic over </a:t>
                </a:r>
                <a14:m>
                  <m:oMath xmlns:m="http://schemas.openxmlformats.org/officeDocument/2006/math">
                    <m:r>
                      <a:rPr lang="en-IN" b="0" i="1" smtClean="0">
                        <a:latin typeface="Cambria Math" panose="02040503050406030204" pitchFamily="18" charset="0"/>
                      </a:rPr>
                      <m:t>ℤ</m:t>
                    </m:r>
                  </m:oMath>
                </a14:m>
                <a:endParaRPr lang="en-IN" dirty="0"/>
              </a:p>
              <a:p>
                <a:pPr lvl="1"/>
                <a14:m>
                  <m:oMath xmlns:m="http://schemas.openxmlformats.org/officeDocument/2006/math">
                    <m:r>
                      <a:rPr lang="en-IN" b="0" i="1" smtClean="0">
                        <a:solidFill>
                          <a:srgbClr val="C00000"/>
                        </a:solidFill>
                        <a:latin typeface="Cambria Math" panose="02040503050406030204" pitchFamily="18" charset="0"/>
                      </a:rPr>
                      <m:t>𝜙</m:t>
                    </m:r>
                    <m:r>
                      <a:rPr lang="en-IN" b="0" i="1" smtClean="0">
                        <a:solidFill>
                          <a:srgbClr val="C00000"/>
                        </a:solidFill>
                        <a:latin typeface="Cambria Math" panose="02040503050406030204" pitchFamily="18" charset="0"/>
                      </a:rPr>
                      <m:t> :=</m:t>
                    </m:r>
                    <m:sSub>
                      <m:sSubPr>
                        <m:ctrlPr>
                          <a:rPr lang="en-IN" b="1" i="1" smtClean="0">
                            <a:solidFill>
                              <a:schemeClr val="accent1"/>
                            </a:solidFill>
                            <a:latin typeface="Cambria Math" panose="02040503050406030204" pitchFamily="18" charset="0"/>
                          </a:rPr>
                        </m:ctrlPr>
                      </m:sSubPr>
                      <m:e>
                        <m:r>
                          <a:rPr lang="en-IN" b="1" i="1" smtClean="0">
                            <a:solidFill>
                              <a:schemeClr val="accent1"/>
                            </a:solidFill>
                            <a:latin typeface="Cambria Math" panose="02040503050406030204" pitchFamily="18" charset="0"/>
                          </a:rPr>
                          <m:t>𝒙</m:t>
                        </m:r>
                      </m:e>
                      <m:sub>
                        <m:r>
                          <a:rPr lang="en-IN" b="1" i="1" smtClean="0">
                            <a:solidFill>
                              <a:schemeClr val="accent1"/>
                            </a:solidFill>
                            <a:latin typeface="Cambria Math" panose="02040503050406030204" pitchFamily="18" charset="0"/>
                          </a:rPr>
                          <m:t>𝟏</m:t>
                        </m:r>
                      </m:sub>
                    </m:sSub>
                    <m:r>
                      <a:rPr lang="en-IN" b="1" i="1" smtClean="0">
                        <a:solidFill>
                          <a:schemeClr val="accent1"/>
                        </a:solidFill>
                        <a:latin typeface="Cambria Math" panose="02040503050406030204" pitchFamily="18" charset="0"/>
                      </a:rPr>
                      <m:t>=</m:t>
                    </m:r>
                    <m:r>
                      <a:rPr lang="en-IN" b="1" i="1" smtClean="0">
                        <a:solidFill>
                          <a:schemeClr val="accent1"/>
                        </a:solidFill>
                        <a:latin typeface="Cambria Math" panose="02040503050406030204" pitchFamily="18" charset="0"/>
                      </a:rPr>
                      <m:t>𝟏</m:t>
                    </m:r>
                    <m:r>
                      <a:rPr lang="en-IN" b="1" i="1" smtClean="0">
                        <a:solidFill>
                          <a:schemeClr val="accent1"/>
                        </a:solidFill>
                        <a:latin typeface="Cambria Math" panose="02040503050406030204" pitchFamily="18" charset="0"/>
                      </a:rPr>
                      <m:t>∧</m:t>
                    </m:r>
                    <m:sSub>
                      <m:sSubPr>
                        <m:ctrlPr>
                          <a:rPr lang="en-IN" b="1" i="1" smtClean="0">
                            <a:solidFill>
                              <a:schemeClr val="accent1"/>
                            </a:solidFill>
                            <a:latin typeface="Cambria Math" panose="02040503050406030204" pitchFamily="18" charset="0"/>
                          </a:rPr>
                        </m:ctrlPr>
                      </m:sSubPr>
                      <m:e>
                        <m:r>
                          <a:rPr lang="en-IN" b="1" i="1" smtClean="0">
                            <a:solidFill>
                              <a:schemeClr val="accent1"/>
                            </a:solidFill>
                            <a:latin typeface="Cambria Math" panose="02040503050406030204" pitchFamily="18" charset="0"/>
                          </a:rPr>
                          <m:t>𝒙</m:t>
                        </m:r>
                      </m:e>
                      <m:sub>
                        <m:r>
                          <a:rPr lang="en-IN" b="1" i="1" smtClean="0">
                            <a:solidFill>
                              <a:schemeClr val="accent1"/>
                            </a:solidFill>
                            <a:latin typeface="Cambria Math" panose="02040503050406030204" pitchFamily="18" charset="0"/>
                          </a:rPr>
                          <m:t>𝟐</m:t>
                        </m:r>
                      </m:sub>
                    </m:sSub>
                    <m:r>
                      <a:rPr lang="en-IN" b="1" i="1" smtClean="0">
                        <a:solidFill>
                          <a:schemeClr val="accent1"/>
                        </a:solidFill>
                        <a:latin typeface="Cambria Math" panose="02040503050406030204" pitchFamily="18" charset="0"/>
                      </a:rPr>
                      <m:t>=</m:t>
                    </m:r>
                    <m:r>
                      <a:rPr lang="en-IN" b="1" i="1" smtClean="0">
                        <a:solidFill>
                          <a:schemeClr val="accent1"/>
                        </a:solidFill>
                        <a:latin typeface="Cambria Math" panose="02040503050406030204" pitchFamily="18" charset="0"/>
                      </a:rPr>
                      <m:t>𝟐</m:t>
                    </m:r>
                    <m:r>
                      <a:rPr lang="en-IN" b="1" i="1" smtClean="0">
                        <a:solidFill>
                          <a:schemeClr val="accent1"/>
                        </a:solidFill>
                        <a:latin typeface="Cambria Math" panose="02040503050406030204" pitchFamily="18" charset="0"/>
                      </a:rPr>
                      <m:t>∧</m:t>
                    </m:r>
                    <m:sSub>
                      <m:sSubPr>
                        <m:ctrlPr>
                          <a:rPr lang="en-IN" b="1" i="1" smtClean="0">
                            <a:solidFill>
                              <a:schemeClr val="accent1"/>
                            </a:solidFill>
                            <a:latin typeface="Cambria Math" panose="02040503050406030204" pitchFamily="18" charset="0"/>
                          </a:rPr>
                        </m:ctrlPr>
                      </m:sSubPr>
                      <m:e>
                        <m:r>
                          <a:rPr lang="en-IN" b="1" i="1" smtClean="0">
                            <a:solidFill>
                              <a:schemeClr val="accent1"/>
                            </a:solidFill>
                            <a:latin typeface="Cambria Math" panose="02040503050406030204" pitchFamily="18" charset="0"/>
                          </a:rPr>
                          <m:t>𝒙</m:t>
                        </m:r>
                      </m:e>
                      <m:sub>
                        <m:r>
                          <a:rPr lang="en-IN" b="1" i="1" smtClean="0">
                            <a:solidFill>
                              <a:schemeClr val="accent1"/>
                            </a:solidFill>
                            <a:latin typeface="Cambria Math" panose="02040503050406030204" pitchFamily="18" charset="0"/>
                          </a:rPr>
                          <m:t>𝟑</m:t>
                        </m:r>
                      </m:sub>
                    </m:sSub>
                    <m:r>
                      <a:rPr lang="en-IN" b="1" i="1" smtClean="0">
                        <a:solidFill>
                          <a:schemeClr val="accent1"/>
                        </a:solidFill>
                        <a:latin typeface="Cambria Math" panose="02040503050406030204" pitchFamily="18" charset="0"/>
                      </a:rPr>
                      <m:t>≥</m:t>
                    </m:r>
                    <m:r>
                      <a:rPr lang="en-IN" b="1" i="1" smtClean="0">
                        <a:solidFill>
                          <a:schemeClr val="accent1"/>
                        </a:solidFill>
                        <a:latin typeface="Cambria Math" panose="02040503050406030204" pitchFamily="18" charset="0"/>
                      </a:rPr>
                      <m:t>𝟏</m:t>
                    </m:r>
                    <m:r>
                      <a:rPr lang="en-IN" b="1" i="1" smtClean="0">
                        <a:solidFill>
                          <a:schemeClr val="accent1"/>
                        </a:solidFill>
                        <a:latin typeface="Cambria Math" panose="02040503050406030204" pitchFamily="18" charset="0"/>
                      </a:rPr>
                      <m:t>∧</m:t>
                    </m:r>
                    <m:sSub>
                      <m:sSubPr>
                        <m:ctrlPr>
                          <a:rPr lang="en-IN" b="1" i="1" smtClean="0">
                            <a:solidFill>
                              <a:schemeClr val="accent1"/>
                            </a:solidFill>
                            <a:latin typeface="Cambria Math" panose="02040503050406030204" pitchFamily="18" charset="0"/>
                          </a:rPr>
                        </m:ctrlPr>
                      </m:sSubPr>
                      <m:e>
                        <m:r>
                          <a:rPr lang="en-IN" b="1" i="1" smtClean="0">
                            <a:solidFill>
                              <a:schemeClr val="accent1"/>
                            </a:solidFill>
                            <a:latin typeface="Cambria Math" panose="02040503050406030204" pitchFamily="18" charset="0"/>
                          </a:rPr>
                          <m:t>𝒙</m:t>
                        </m:r>
                      </m:e>
                      <m:sub>
                        <m:r>
                          <a:rPr lang="en-IN" b="1" i="1" smtClean="0">
                            <a:solidFill>
                              <a:schemeClr val="accent1"/>
                            </a:solidFill>
                            <a:latin typeface="Cambria Math" panose="02040503050406030204" pitchFamily="18" charset="0"/>
                          </a:rPr>
                          <m:t>𝟑</m:t>
                        </m:r>
                      </m:sub>
                    </m:sSub>
                    <m:r>
                      <a:rPr lang="en-IN" b="1" i="1" smtClean="0">
                        <a:solidFill>
                          <a:schemeClr val="accent1"/>
                        </a:solidFill>
                        <a:latin typeface="Cambria Math" panose="02040503050406030204" pitchFamily="18" charset="0"/>
                      </a:rPr>
                      <m:t>≤</m:t>
                    </m:r>
                    <m:r>
                      <a:rPr lang="en-IN" b="1" i="1" smtClean="0">
                        <a:solidFill>
                          <a:schemeClr val="accent1"/>
                        </a:solidFill>
                        <a:latin typeface="Cambria Math" panose="02040503050406030204" pitchFamily="18" charset="0"/>
                      </a:rPr>
                      <m:t>𝟐</m:t>
                    </m:r>
                    <m:r>
                      <a:rPr lang="en-IN" b="1" i="1" smtClean="0">
                        <a:solidFill>
                          <a:schemeClr val="accent1"/>
                        </a:solidFill>
                        <a:latin typeface="Cambria Math" panose="02040503050406030204" pitchFamily="18" charset="0"/>
                      </a:rPr>
                      <m:t> </m:t>
                    </m:r>
                  </m:oMath>
                </a14:m>
                <a:endParaRPr lang="en-IN" b="1" i="1" dirty="0">
                  <a:solidFill>
                    <a:schemeClr val="accent1"/>
                  </a:solidFill>
                  <a:latin typeface="Cambria Math" panose="02040503050406030204" pitchFamily="18" charset="0"/>
                </a:endParaRPr>
              </a:p>
              <a:p>
                <a:pPr lvl="1"/>
                <a:r>
                  <a:rPr lang="en-IN" b="0" dirty="0"/>
                  <a:t>Is </a:t>
                </a:r>
                <a14:m>
                  <m:oMath xmlns:m="http://schemas.openxmlformats.org/officeDocument/2006/math">
                    <m:r>
                      <a:rPr lang="en-IN" b="0" i="1" smtClean="0">
                        <a:solidFill>
                          <a:srgbClr val="FF0000"/>
                        </a:solidFill>
                        <a:latin typeface="Cambria Math" panose="02040503050406030204" pitchFamily="18" charset="0"/>
                      </a:rPr>
                      <m:t>𝜙</m:t>
                    </m:r>
                    <m:r>
                      <a:rPr lang="en-IN" b="0" i="1" smtClean="0">
                        <a:latin typeface="Cambria Math" panose="02040503050406030204" pitchFamily="18" charset="0"/>
                      </a:rPr>
                      <m:t>→</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3</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3</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e>
                    </m:d>
                    <m:r>
                      <a:rPr lang="en-IN" b="0" i="0" smtClean="0">
                        <a:latin typeface="Cambria Math" panose="02040503050406030204" pitchFamily="18" charset="0"/>
                      </a:rPr>
                      <m:t> </m:t>
                    </m:r>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𝑇</m:t>
                        </m:r>
                      </m:e>
                      <m:sub>
                        <m:r>
                          <a:rPr lang="en-IN" b="0" i="1" dirty="0" smtClean="0">
                            <a:latin typeface="Cambria Math" panose="02040503050406030204" pitchFamily="18" charset="0"/>
                          </a:rPr>
                          <m:t>ℤ</m:t>
                        </m:r>
                      </m:sub>
                    </m:sSub>
                    <m:r>
                      <a:rPr lang="en-IN" b="0" i="0" dirty="0" smtClean="0">
                        <a:latin typeface="Cambria Math" panose="02040503050406030204" pitchFamily="18" charset="0"/>
                      </a:rPr>
                      <m:t>−</m:t>
                    </m:r>
                  </m:oMath>
                </a14:m>
                <a:r>
                  <a:rPr lang="en-IN" b="0" dirty="0"/>
                  <a:t>valid?  </a:t>
                </a:r>
                <a:r>
                  <a:rPr lang="en-IN" b="0" dirty="0">
                    <a:solidFill>
                      <a:schemeClr val="accent1"/>
                    </a:solidFill>
                  </a:rPr>
                  <a:t>Yes.</a:t>
                </a:r>
              </a:p>
              <a:p>
                <a:pPr marL="914400" lvl="2" indent="0">
                  <a:buNone/>
                </a:pPr>
                <a:endParaRPr lang="en-IN" b="0" dirty="0"/>
              </a:p>
              <a:p>
                <a:pPr lvl="1"/>
                <a:r>
                  <a:rPr lang="en-IN" dirty="0"/>
                  <a:t>Does </a:t>
                </a:r>
                <a14:m>
                  <m:oMath xmlns:m="http://schemas.openxmlformats.org/officeDocument/2006/math">
                    <m:r>
                      <a:rPr lang="en-IN" i="1">
                        <a:solidFill>
                          <a:srgbClr val="FF0000"/>
                        </a:solidFill>
                        <a:latin typeface="Cambria Math" panose="02040503050406030204" pitchFamily="18" charset="0"/>
                      </a:rPr>
                      <m:t>𝜙</m:t>
                    </m:r>
                    <m:r>
                      <a:rPr lang="en-IN" i="1">
                        <a:latin typeface="Cambria Math" panose="02040503050406030204" pitchFamily="18" charset="0"/>
                      </a:rPr>
                      <m:t>→</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3</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1</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3</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2</m:t>
                            </m:r>
                          </m:sub>
                        </m:sSub>
                      </m:e>
                    </m:d>
                  </m:oMath>
                </a14:m>
                <a:r>
                  <a:rPr lang="en-IN" dirty="0"/>
                  <a:t> imply that one the following constraints is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ℤ</m:t>
                        </m:r>
                      </m:sub>
                    </m:sSub>
                    <m:r>
                      <a:rPr lang="en-IN" b="0" i="0" smtClean="0">
                        <a:latin typeface="Cambria Math" panose="02040503050406030204" pitchFamily="18" charset="0"/>
                      </a:rPr>
                      <m:t>−</m:t>
                    </m:r>
                  </m:oMath>
                </a14:m>
                <a:r>
                  <a:rPr lang="en-IN" dirty="0"/>
                  <a:t>valid.  </a:t>
                </a:r>
                <a:r>
                  <a:rPr lang="en-IN" dirty="0">
                    <a:solidFill>
                      <a:schemeClr val="accent1"/>
                    </a:solidFill>
                  </a:rPr>
                  <a:t>No.</a:t>
                </a:r>
              </a:p>
              <a:p>
                <a:pPr marL="1371600" lvl="2" indent="-457200">
                  <a:buAutoNum type="arabicPeriod"/>
                </a:pPr>
                <a14:m>
                  <m:oMath xmlns:m="http://schemas.openxmlformats.org/officeDocument/2006/math">
                    <m:r>
                      <a:rPr lang="en-IN" b="0" i="1" smtClean="0">
                        <a:solidFill>
                          <a:srgbClr val="FF0000"/>
                        </a:solidFill>
                        <a:latin typeface="Cambria Math" panose="02040503050406030204" pitchFamily="18" charset="0"/>
                      </a:rPr>
                      <m:t>𝜙</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3</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oMath>
                </a14:m>
                <a:endParaRPr lang="en-IN" b="0" dirty="0"/>
              </a:p>
              <a:p>
                <a:pPr marL="1371600" lvl="2" indent="-457200">
                  <a:buAutoNum type="arabicPeriod"/>
                </a:pPr>
                <a14:m>
                  <m:oMath xmlns:m="http://schemas.openxmlformats.org/officeDocument/2006/math">
                    <m:r>
                      <a:rPr lang="en-IN" b="0" i="1" smtClean="0">
                        <a:solidFill>
                          <a:srgbClr val="FF0000"/>
                        </a:solidFill>
                        <a:latin typeface="Cambria Math" panose="02040503050406030204" pitchFamily="18" charset="0"/>
                      </a:rPr>
                      <m:t>𝜙</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3</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oMath>
                </a14:m>
                <a:endParaRPr lang="en-IN" dirty="0">
                  <a:solidFill>
                    <a:schemeClr val="accent1"/>
                  </a:solidFill>
                </a:endParaRPr>
              </a:p>
              <a:p>
                <a:pPr marL="1371600" lvl="2" indent="-457200">
                  <a:buAutoNum type="arabicPeriod"/>
                </a:pPr>
                <a:endParaRPr lang="en-IN" dirty="0">
                  <a:solidFill>
                    <a:schemeClr val="accent1"/>
                  </a:solidFill>
                </a:endParaRPr>
              </a:p>
              <a:p>
                <a:pPr lvl="1"/>
                <a:r>
                  <a:rPr lang="en-IN" dirty="0">
                    <a:solidFill>
                      <a:schemeClr val="tx1"/>
                    </a:solidFill>
                  </a:rPr>
                  <a:t>Therefore, </a:t>
                </a:r>
                <a14:m>
                  <m:oMath xmlns:m="http://schemas.openxmlformats.org/officeDocument/2006/math">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𝑇</m:t>
                        </m:r>
                      </m:e>
                      <m:sub>
                        <m:r>
                          <a:rPr lang="en-IN" b="0" i="1" smtClean="0">
                            <a:solidFill>
                              <a:schemeClr val="tx1"/>
                            </a:solidFill>
                            <a:latin typeface="Cambria Math" panose="02040503050406030204" pitchFamily="18" charset="0"/>
                          </a:rPr>
                          <m:t>ℤ</m:t>
                        </m:r>
                      </m:sub>
                    </m:sSub>
                  </m:oMath>
                </a14:m>
                <a:r>
                  <a:rPr lang="en-IN" dirty="0">
                    <a:solidFill>
                      <a:schemeClr val="tx1"/>
                    </a:solidFill>
                  </a:rPr>
                  <a:t> is not a convex theory.</a:t>
                </a:r>
              </a:p>
              <a:p>
                <a:pPr marL="914400" lvl="2" indent="0">
                  <a:buNone/>
                </a:pPr>
                <a:endParaRPr lang="en-IN" dirty="0">
                  <a:solidFill>
                    <a:schemeClr val="accent1"/>
                  </a:solidFill>
                </a:endParaRPr>
              </a:p>
              <a:p>
                <a:pPr lvl="2"/>
                <a:endParaRPr lang="en-IN" dirty="0"/>
              </a:p>
              <a:p>
                <a:pPr lvl="2"/>
                <a:endParaRPr lang="en-IN" dirty="0"/>
              </a:p>
              <a:p>
                <a:pPr lvl="2"/>
                <a:endParaRPr lang="en-IN" b="0" dirty="0"/>
              </a:p>
              <a:p>
                <a:pPr lvl="1"/>
                <a:endParaRPr lang="en-IN" dirty="0"/>
              </a:p>
            </p:txBody>
          </p:sp>
        </mc:Choice>
        <mc:Fallback xmlns="">
          <p:sp>
            <p:nvSpPr>
              <p:cNvPr id="3" name="Content Placeholder 2">
                <a:extLst>
                  <a:ext uri="{FF2B5EF4-FFF2-40B4-BE49-F238E27FC236}">
                    <a16:creationId xmlns:a16="http://schemas.microsoft.com/office/drawing/2014/main" id="{E662CCC5-574B-C08A-E277-5C995B55C536}"/>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35194554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ED364-6566-1959-D9E6-B41C121DFDE1}"/>
              </a:ext>
            </a:extLst>
          </p:cNvPr>
          <p:cNvSpPr>
            <a:spLocks noGrp="1"/>
          </p:cNvSpPr>
          <p:nvPr>
            <p:ph type="title"/>
          </p:nvPr>
        </p:nvSpPr>
        <p:spPr/>
        <p:txBody>
          <a:bodyPr/>
          <a:lstStyle/>
          <a:p>
            <a:r>
              <a:rPr lang="en-IN"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662CCC5-574B-C08A-E277-5C995B55C536}"/>
                  </a:ext>
                </a:extLst>
              </p:cNvPr>
              <p:cNvSpPr>
                <a:spLocks noGrp="1"/>
              </p:cNvSpPr>
              <p:nvPr>
                <p:ph idx="1"/>
              </p:nvPr>
            </p:nvSpPr>
            <p:spPr/>
            <p:txBody>
              <a:bodyPr/>
              <a:lstStyle/>
              <a:p>
                <a:r>
                  <a:rPr lang="en-IN" dirty="0"/>
                  <a:t>Linear arithmetic over </a:t>
                </a:r>
                <a14:m>
                  <m:oMath xmlns:m="http://schemas.openxmlformats.org/officeDocument/2006/math">
                    <m:r>
                      <a:rPr lang="en-IN" b="0" i="1" smtClean="0">
                        <a:latin typeface="Cambria Math" panose="02040503050406030204" pitchFamily="18" charset="0"/>
                      </a:rPr>
                      <m:t>ℝ</m:t>
                    </m:r>
                  </m:oMath>
                </a14:m>
                <a:endParaRPr lang="en-IN" dirty="0"/>
              </a:p>
              <a:p>
                <a:pPr lvl="1"/>
                <a14:m>
                  <m:oMath xmlns:m="http://schemas.openxmlformats.org/officeDocument/2006/math">
                    <m:r>
                      <a:rPr lang="en-IN" b="0" i="1" smtClean="0">
                        <a:solidFill>
                          <a:srgbClr val="C00000"/>
                        </a:solidFill>
                        <a:latin typeface="Cambria Math" panose="02040503050406030204" pitchFamily="18" charset="0"/>
                      </a:rPr>
                      <m:t>𝜙</m:t>
                    </m:r>
                    <m:r>
                      <a:rPr lang="en-IN" b="0" i="1" smtClean="0">
                        <a:solidFill>
                          <a:srgbClr val="C00000"/>
                        </a:solidFill>
                        <a:latin typeface="Cambria Math" panose="02040503050406030204" pitchFamily="18" charset="0"/>
                      </a:rPr>
                      <m:t> :=</m:t>
                    </m:r>
                    <m:sSub>
                      <m:sSubPr>
                        <m:ctrlPr>
                          <a:rPr lang="en-IN" b="1" i="1" smtClean="0">
                            <a:solidFill>
                              <a:schemeClr val="accent1"/>
                            </a:solidFill>
                            <a:latin typeface="Cambria Math" panose="02040503050406030204" pitchFamily="18" charset="0"/>
                          </a:rPr>
                        </m:ctrlPr>
                      </m:sSubPr>
                      <m:e>
                        <m:r>
                          <a:rPr lang="en-IN" b="1" i="1" smtClean="0">
                            <a:solidFill>
                              <a:schemeClr val="accent1"/>
                            </a:solidFill>
                            <a:latin typeface="Cambria Math" panose="02040503050406030204" pitchFamily="18" charset="0"/>
                          </a:rPr>
                          <m:t>𝒙</m:t>
                        </m:r>
                      </m:e>
                      <m:sub>
                        <m:r>
                          <a:rPr lang="en-IN" b="1" i="1" smtClean="0">
                            <a:solidFill>
                              <a:schemeClr val="accent1"/>
                            </a:solidFill>
                            <a:latin typeface="Cambria Math" panose="02040503050406030204" pitchFamily="18" charset="0"/>
                          </a:rPr>
                          <m:t>𝟏</m:t>
                        </m:r>
                      </m:sub>
                    </m:sSub>
                    <m:r>
                      <a:rPr lang="en-IN" b="1" i="1" smtClean="0">
                        <a:solidFill>
                          <a:schemeClr val="accent1"/>
                        </a:solidFill>
                        <a:latin typeface="Cambria Math" panose="02040503050406030204" pitchFamily="18" charset="0"/>
                      </a:rPr>
                      <m:t>=</m:t>
                    </m:r>
                    <m:r>
                      <a:rPr lang="en-IN" b="1" i="1" smtClean="0">
                        <a:solidFill>
                          <a:schemeClr val="accent1"/>
                        </a:solidFill>
                        <a:latin typeface="Cambria Math" panose="02040503050406030204" pitchFamily="18" charset="0"/>
                      </a:rPr>
                      <m:t>𝟏</m:t>
                    </m:r>
                    <m:r>
                      <a:rPr lang="en-IN" b="1" i="1" smtClean="0">
                        <a:solidFill>
                          <a:schemeClr val="accent1"/>
                        </a:solidFill>
                        <a:latin typeface="Cambria Math" panose="02040503050406030204" pitchFamily="18" charset="0"/>
                      </a:rPr>
                      <m:t>∧</m:t>
                    </m:r>
                    <m:sSub>
                      <m:sSubPr>
                        <m:ctrlPr>
                          <a:rPr lang="en-IN" b="1" i="1" smtClean="0">
                            <a:solidFill>
                              <a:schemeClr val="accent1"/>
                            </a:solidFill>
                            <a:latin typeface="Cambria Math" panose="02040503050406030204" pitchFamily="18" charset="0"/>
                          </a:rPr>
                        </m:ctrlPr>
                      </m:sSubPr>
                      <m:e>
                        <m:r>
                          <a:rPr lang="en-IN" b="1" i="1" smtClean="0">
                            <a:solidFill>
                              <a:schemeClr val="accent1"/>
                            </a:solidFill>
                            <a:latin typeface="Cambria Math" panose="02040503050406030204" pitchFamily="18" charset="0"/>
                          </a:rPr>
                          <m:t>𝒙</m:t>
                        </m:r>
                      </m:e>
                      <m:sub>
                        <m:r>
                          <a:rPr lang="en-IN" b="1" i="1" smtClean="0">
                            <a:solidFill>
                              <a:schemeClr val="accent1"/>
                            </a:solidFill>
                            <a:latin typeface="Cambria Math" panose="02040503050406030204" pitchFamily="18" charset="0"/>
                          </a:rPr>
                          <m:t>𝟐</m:t>
                        </m:r>
                      </m:sub>
                    </m:sSub>
                    <m:r>
                      <a:rPr lang="en-IN" b="1" i="1" smtClean="0">
                        <a:solidFill>
                          <a:schemeClr val="accent1"/>
                        </a:solidFill>
                        <a:latin typeface="Cambria Math" panose="02040503050406030204" pitchFamily="18" charset="0"/>
                      </a:rPr>
                      <m:t>=</m:t>
                    </m:r>
                    <m:r>
                      <a:rPr lang="en-IN" b="1" i="1" smtClean="0">
                        <a:solidFill>
                          <a:schemeClr val="accent1"/>
                        </a:solidFill>
                        <a:latin typeface="Cambria Math" panose="02040503050406030204" pitchFamily="18" charset="0"/>
                      </a:rPr>
                      <m:t>𝟐</m:t>
                    </m:r>
                    <m:r>
                      <a:rPr lang="en-IN" b="1" i="1" smtClean="0">
                        <a:solidFill>
                          <a:schemeClr val="accent1"/>
                        </a:solidFill>
                        <a:latin typeface="Cambria Math" panose="02040503050406030204" pitchFamily="18" charset="0"/>
                      </a:rPr>
                      <m:t>∧</m:t>
                    </m:r>
                    <m:sSub>
                      <m:sSubPr>
                        <m:ctrlPr>
                          <a:rPr lang="en-IN" b="1" i="1" smtClean="0">
                            <a:solidFill>
                              <a:schemeClr val="accent1"/>
                            </a:solidFill>
                            <a:latin typeface="Cambria Math" panose="02040503050406030204" pitchFamily="18" charset="0"/>
                          </a:rPr>
                        </m:ctrlPr>
                      </m:sSubPr>
                      <m:e>
                        <m:r>
                          <a:rPr lang="en-IN" b="1" i="1" smtClean="0">
                            <a:solidFill>
                              <a:schemeClr val="accent1"/>
                            </a:solidFill>
                            <a:latin typeface="Cambria Math" panose="02040503050406030204" pitchFamily="18" charset="0"/>
                          </a:rPr>
                          <m:t>𝒙</m:t>
                        </m:r>
                      </m:e>
                      <m:sub>
                        <m:r>
                          <a:rPr lang="en-IN" b="1" i="1" smtClean="0">
                            <a:solidFill>
                              <a:schemeClr val="accent1"/>
                            </a:solidFill>
                            <a:latin typeface="Cambria Math" panose="02040503050406030204" pitchFamily="18" charset="0"/>
                          </a:rPr>
                          <m:t>𝟑</m:t>
                        </m:r>
                      </m:sub>
                    </m:sSub>
                    <m:r>
                      <a:rPr lang="en-IN" b="1" i="1" smtClean="0">
                        <a:solidFill>
                          <a:schemeClr val="accent1"/>
                        </a:solidFill>
                        <a:latin typeface="Cambria Math" panose="02040503050406030204" pitchFamily="18" charset="0"/>
                      </a:rPr>
                      <m:t>≥</m:t>
                    </m:r>
                    <m:r>
                      <a:rPr lang="en-IN" b="1" i="1" smtClean="0">
                        <a:solidFill>
                          <a:schemeClr val="accent1"/>
                        </a:solidFill>
                        <a:latin typeface="Cambria Math" panose="02040503050406030204" pitchFamily="18" charset="0"/>
                      </a:rPr>
                      <m:t>𝟏</m:t>
                    </m:r>
                    <m:r>
                      <a:rPr lang="en-IN" b="1" i="1" smtClean="0">
                        <a:solidFill>
                          <a:schemeClr val="accent1"/>
                        </a:solidFill>
                        <a:latin typeface="Cambria Math" panose="02040503050406030204" pitchFamily="18" charset="0"/>
                      </a:rPr>
                      <m:t>∧</m:t>
                    </m:r>
                    <m:sSub>
                      <m:sSubPr>
                        <m:ctrlPr>
                          <a:rPr lang="en-IN" b="1" i="1" smtClean="0">
                            <a:solidFill>
                              <a:schemeClr val="accent1"/>
                            </a:solidFill>
                            <a:latin typeface="Cambria Math" panose="02040503050406030204" pitchFamily="18" charset="0"/>
                          </a:rPr>
                        </m:ctrlPr>
                      </m:sSubPr>
                      <m:e>
                        <m:r>
                          <a:rPr lang="en-IN" b="1" i="1" smtClean="0">
                            <a:solidFill>
                              <a:schemeClr val="accent1"/>
                            </a:solidFill>
                            <a:latin typeface="Cambria Math" panose="02040503050406030204" pitchFamily="18" charset="0"/>
                          </a:rPr>
                          <m:t>𝒙</m:t>
                        </m:r>
                      </m:e>
                      <m:sub>
                        <m:r>
                          <a:rPr lang="en-IN" b="1" i="1" smtClean="0">
                            <a:solidFill>
                              <a:schemeClr val="accent1"/>
                            </a:solidFill>
                            <a:latin typeface="Cambria Math" panose="02040503050406030204" pitchFamily="18" charset="0"/>
                          </a:rPr>
                          <m:t>𝟑</m:t>
                        </m:r>
                      </m:sub>
                    </m:sSub>
                    <m:r>
                      <a:rPr lang="en-IN" b="1" i="1" smtClean="0">
                        <a:solidFill>
                          <a:schemeClr val="accent1"/>
                        </a:solidFill>
                        <a:latin typeface="Cambria Math" panose="02040503050406030204" pitchFamily="18" charset="0"/>
                      </a:rPr>
                      <m:t>≤</m:t>
                    </m:r>
                    <m:r>
                      <a:rPr lang="en-IN" b="1" i="1" smtClean="0">
                        <a:solidFill>
                          <a:schemeClr val="accent1"/>
                        </a:solidFill>
                        <a:latin typeface="Cambria Math" panose="02040503050406030204" pitchFamily="18" charset="0"/>
                      </a:rPr>
                      <m:t>𝟐</m:t>
                    </m:r>
                    <m:r>
                      <a:rPr lang="en-IN" b="1" i="1" smtClean="0">
                        <a:solidFill>
                          <a:schemeClr val="accent1"/>
                        </a:solidFill>
                        <a:latin typeface="Cambria Math" panose="02040503050406030204" pitchFamily="18" charset="0"/>
                      </a:rPr>
                      <m:t> </m:t>
                    </m:r>
                  </m:oMath>
                </a14:m>
                <a:endParaRPr lang="en-IN" b="1" i="1" dirty="0">
                  <a:solidFill>
                    <a:schemeClr val="accent1"/>
                  </a:solidFill>
                  <a:latin typeface="Cambria Math" panose="02040503050406030204" pitchFamily="18" charset="0"/>
                </a:endParaRPr>
              </a:p>
              <a:p>
                <a:pPr lvl="1"/>
                <a:r>
                  <a:rPr lang="en-IN" b="0" dirty="0"/>
                  <a:t>Is </a:t>
                </a:r>
                <a14:m>
                  <m:oMath xmlns:m="http://schemas.openxmlformats.org/officeDocument/2006/math">
                    <m:r>
                      <a:rPr lang="en-IN" b="0" i="1" smtClean="0">
                        <a:solidFill>
                          <a:srgbClr val="FF0000"/>
                        </a:solidFill>
                        <a:latin typeface="Cambria Math" panose="02040503050406030204" pitchFamily="18" charset="0"/>
                      </a:rPr>
                      <m:t>𝜙</m:t>
                    </m:r>
                    <m:r>
                      <a:rPr lang="en-IN" b="0" i="1" smtClean="0">
                        <a:latin typeface="Cambria Math" panose="02040503050406030204" pitchFamily="18" charset="0"/>
                      </a:rPr>
                      <m:t>→</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3</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3</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e>
                    </m:d>
                    <m:r>
                      <a:rPr lang="en-IN" b="0" i="0" smtClean="0">
                        <a:latin typeface="Cambria Math" panose="02040503050406030204" pitchFamily="18" charset="0"/>
                      </a:rPr>
                      <m:t> </m:t>
                    </m:r>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𝑇</m:t>
                        </m:r>
                      </m:e>
                      <m:sub>
                        <m:r>
                          <a:rPr lang="en-IN" b="0" i="1" dirty="0" smtClean="0">
                            <a:latin typeface="Cambria Math" panose="02040503050406030204" pitchFamily="18" charset="0"/>
                          </a:rPr>
                          <m:t>ℝ</m:t>
                        </m:r>
                      </m:sub>
                    </m:sSub>
                    <m:r>
                      <a:rPr lang="en-IN" b="0" i="0" dirty="0" smtClean="0">
                        <a:latin typeface="Cambria Math" panose="02040503050406030204" pitchFamily="18" charset="0"/>
                      </a:rPr>
                      <m:t>−</m:t>
                    </m:r>
                  </m:oMath>
                </a14:m>
                <a:r>
                  <a:rPr lang="en-IN" b="0" dirty="0"/>
                  <a:t>valid?</a:t>
                </a:r>
              </a:p>
              <a:p>
                <a:pPr marL="457200" lvl="1" indent="0">
                  <a:buNone/>
                </a:pPr>
                <a:endParaRPr lang="en-IN" dirty="0">
                  <a:solidFill>
                    <a:schemeClr val="accent1"/>
                  </a:solidFill>
                </a:endParaRPr>
              </a:p>
              <a:p>
                <a:pPr marL="914400" lvl="2" indent="0">
                  <a:buNone/>
                </a:pPr>
                <a:endParaRPr lang="en-IN" dirty="0">
                  <a:solidFill>
                    <a:schemeClr val="accent1"/>
                  </a:solidFill>
                </a:endParaRPr>
              </a:p>
              <a:p>
                <a:pPr lvl="2"/>
                <a:endParaRPr lang="en-IN" dirty="0"/>
              </a:p>
              <a:p>
                <a:pPr lvl="2"/>
                <a:endParaRPr lang="en-IN" dirty="0"/>
              </a:p>
              <a:p>
                <a:pPr lvl="2"/>
                <a:endParaRPr lang="en-IN" b="0" dirty="0"/>
              </a:p>
              <a:p>
                <a:pPr lvl="1"/>
                <a:endParaRPr lang="en-IN" dirty="0"/>
              </a:p>
            </p:txBody>
          </p:sp>
        </mc:Choice>
        <mc:Fallback xmlns="">
          <p:sp>
            <p:nvSpPr>
              <p:cNvPr id="3" name="Content Placeholder 2">
                <a:extLst>
                  <a:ext uri="{FF2B5EF4-FFF2-40B4-BE49-F238E27FC236}">
                    <a16:creationId xmlns:a16="http://schemas.microsoft.com/office/drawing/2014/main" id="{E662CCC5-574B-C08A-E277-5C995B55C536}"/>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27522074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ED364-6566-1959-D9E6-B41C121DFDE1}"/>
              </a:ext>
            </a:extLst>
          </p:cNvPr>
          <p:cNvSpPr>
            <a:spLocks noGrp="1"/>
          </p:cNvSpPr>
          <p:nvPr>
            <p:ph type="title"/>
          </p:nvPr>
        </p:nvSpPr>
        <p:spPr/>
        <p:txBody>
          <a:bodyPr/>
          <a:lstStyle/>
          <a:p>
            <a:r>
              <a:rPr lang="en-IN"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662CCC5-574B-C08A-E277-5C995B55C536}"/>
                  </a:ext>
                </a:extLst>
              </p:cNvPr>
              <p:cNvSpPr>
                <a:spLocks noGrp="1"/>
              </p:cNvSpPr>
              <p:nvPr>
                <p:ph idx="1"/>
              </p:nvPr>
            </p:nvSpPr>
            <p:spPr/>
            <p:txBody>
              <a:bodyPr/>
              <a:lstStyle/>
              <a:p>
                <a:r>
                  <a:rPr lang="en-IN" dirty="0"/>
                  <a:t>Linear arithmetic over </a:t>
                </a:r>
                <a14:m>
                  <m:oMath xmlns:m="http://schemas.openxmlformats.org/officeDocument/2006/math">
                    <m:r>
                      <a:rPr lang="en-IN" b="0" i="1" smtClean="0">
                        <a:latin typeface="Cambria Math" panose="02040503050406030204" pitchFamily="18" charset="0"/>
                      </a:rPr>
                      <m:t>ℝ</m:t>
                    </m:r>
                  </m:oMath>
                </a14:m>
                <a:endParaRPr lang="en-IN" dirty="0"/>
              </a:p>
              <a:p>
                <a:pPr lvl="1"/>
                <a14:m>
                  <m:oMath xmlns:m="http://schemas.openxmlformats.org/officeDocument/2006/math">
                    <m:r>
                      <a:rPr lang="en-IN" b="0" i="1" smtClean="0">
                        <a:solidFill>
                          <a:srgbClr val="C00000"/>
                        </a:solidFill>
                        <a:latin typeface="Cambria Math" panose="02040503050406030204" pitchFamily="18" charset="0"/>
                      </a:rPr>
                      <m:t>𝜙</m:t>
                    </m:r>
                    <m:r>
                      <a:rPr lang="en-IN" b="0" i="1" smtClean="0">
                        <a:solidFill>
                          <a:srgbClr val="C00000"/>
                        </a:solidFill>
                        <a:latin typeface="Cambria Math" panose="02040503050406030204" pitchFamily="18" charset="0"/>
                      </a:rPr>
                      <m:t> :=</m:t>
                    </m:r>
                    <m:sSub>
                      <m:sSubPr>
                        <m:ctrlPr>
                          <a:rPr lang="en-IN" b="1" i="1" smtClean="0">
                            <a:solidFill>
                              <a:schemeClr val="accent1"/>
                            </a:solidFill>
                            <a:latin typeface="Cambria Math" panose="02040503050406030204" pitchFamily="18" charset="0"/>
                          </a:rPr>
                        </m:ctrlPr>
                      </m:sSubPr>
                      <m:e>
                        <m:r>
                          <a:rPr lang="en-IN" b="1" i="1" smtClean="0">
                            <a:solidFill>
                              <a:schemeClr val="accent1"/>
                            </a:solidFill>
                            <a:latin typeface="Cambria Math" panose="02040503050406030204" pitchFamily="18" charset="0"/>
                          </a:rPr>
                          <m:t>𝒙</m:t>
                        </m:r>
                      </m:e>
                      <m:sub>
                        <m:r>
                          <a:rPr lang="en-IN" b="1" i="1" smtClean="0">
                            <a:solidFill>
                              <a:schemeClr val="accent1"/>
                            </a:solidFill>
                            <a:latin typeface="Cambria Math" panose="02040503050406030204" pitchFamily="18" charset="0"/>
                          </a:rPr>
                          <m:t>𝟏</m:t>
                        </m:r>
                      </m:sub>
                    </m:sSub>
                    <m:r>
                      <a:rPr lang="en-IN" b="1" i="1" smtClean="0">
                        <a:solidFill>
                          <a:schemeClr val="accent1"/>
                        </a:solidFill>
                        <a:latin typeface="Cambria Math" panose="02040503050406030204" pitchFamily="18" charset="0"/>
                      </a:rPr>
                      <m:t>=</m:t>
                    </m:r>
                    <m:r>
                      <a:rPr lang="en-IN" b="1" i="1" smtClean="0">
                        <a:solidFill>
                          <a:schemeClr val="accent1"/>
                        </a:solidFill>
                        <a:latin typeface="Cambria Math" panose="02040503050406030204" pitchFamily="18" charset="0"/>
                      </a:rPr>
                      <m:t>𝟏</m:t>
                    </m:r>
                    <m:r>
                      <a:rPr lang="en-IN" b="1" i="1" smtClean="0">
                        <a:solidFill>
                          <a:schemeClr val="accent1"/>
                        </a:solidFill>
                        <a:latin typeface="Cambria Math" panose="02040503050406030204" pitchFamily="18" charset="0"/>
                      </a:rPr>
                      <m:t>∧</m:t>
                    </m:r>
                    <m:sSub>
                      <m:sSubPr>
                        <m:ctrlPr>
                          <a:rPr lang="en-IN" b="1" i="1" smtClean="0">
                            <a:solidFill>
                              <a:schemeClr val="accent1"/>
                            </a:solidFill>
                            <a:latin typeface="Cambria Math" panose="02040503050406030204" pitchFamily="18" charset="0"/>
                          </a:rPr>
                        </m:ctrlPr>
                      </m:sSubPr>
                      <m:e>
                        <m:r>
                          <a:rPr lang="en-IN" b="1" i="1" smtClean="0">
                            <a:solidFill>
                              <a:schemeClr val="accent1"/>
                            </a:solidFill>
                            <a:latin typeface="Cambria Math" panose="02040503050406030204" pitchFamily="18" charset="0"/>
                          </a:rPr>
                          <m:t>𝒙</m:t>
                        </m:r>
                      </m:e>
                      <m:sub>
                        <m:r>
                          <a:rPr lang="en-IN" b="1" i="1" smtClean="0">
                            <a:solidFill>
                              <a:schemeClr val="accent1"/>
                            </a:solidFill>
                            <a:latin typeface="Cambria Math" panose="02040503050406030204" pitchFamily="18" charset="0"/>
                          </a:rPr>
                          <m:t>𝟐</m:t>
                        </m:r>
                      </m:sub>
                    </m:sSub>
                    <m:r>
                      <a:rPr lang="en-IN" b="1" i="1" smtClean="0">
                        <a:solidFill>
                          <a:schemeClr val="accent1"/>
                        </a:solidFill>
                        <a:latin typeface="Cambria Math" panose="02040503050406030204" pitchFamily="18" charset="0"/>
                      </a:rPr>
                      <m:t>=</m:t>
                    </m:r>
                    <m:r>
                      <a:rPr lang="en-IN" b="1" i="1" smtClean="0">
                        <a:solidFill>
                          <a:schemeClr val="accent1"/>
                        </a:solidFill>
                        <a:latin typeface="Cambria Math" panose="02040503050406030204" pitchFamily="18" charset="0"/>
                      </a:rPr>
                      <m:t>𝟐</m:t>
                    </m:r>
                    <m:r>
                      <a:rPr lang="en-IN" b="1" i="1" smtClean="0">
                        <a:solidFill>
                          <a:schemeClr val="accent1"/>
                        </a:solidFill>
                        <a:latin typeface="Cambria Math" panose="02040503050406030204" pitchFamily="18" charset="0"/>
                      </a:rPr>
                      <m:t>∧</m:t>
                    </m:r>
                    <m:sSub>
                      <m:sSubPr>
                        <m:ctrlPr>
                          <a:rPr lang="en-IN" b="1" i="1" smtClean="0">
                            <a:solidFill>
                              <a:schemeClr val="accent1"/>
                            </a:solidFill>
                            <a:latin typeface="Cambria Math" panose="02040503050406030204" pitchFamily="18" charset="0"/>
                          </a:rPr>
                        </m:ctrlPr>
                      </m:sSubPr>
                      <m:e>
                        <m:r>
                          <a:rPr lang="en-IN" b="1" i="1" smtClean="0">
                            <a:solidFill>
                              <a:schemeClr val="accent1"/>
                            </a:solidFill>
                            <a:latin typeface="Cambria Math" panose="02040503050406030204" pitchFamily="18" charset="0"/>
                          </a:rPr>
                          <m:t>𝒙</m:t>
                        </m:r>
                      </m:e>
                      <m:sub>
                        <m:r>
                          <a:rPr lang="en-IN" b="1" i="1" smtClean="0">
                            <a:solidFill>
                              <a:schemeClr val="accent1"/>
                            </a:solidFill>
                            <a:latin typeface="Cambria Math" panose="02040503050406030204" pitchFamily="18" charset="0"/>
                          </a:rPr>
                          <m:t>𝟑</m:t>
                        </m:r>
                      </m:sub>
                    </m:sSub>
                    <m:r>
                      <a:rPr lang="en-IN" b="1" i="1" smtClean="0">
                        <a:solidFill>
                          <a:schemeClr val="accent1"/>
                        </a:solidFill>
                        <a:latin typeface="Cambria Math" panose="02040503050406030204" pitchFamily="18" charset="0"/>
                      </a:rPr>
                      <m:t>≥</m:t>
                    </m:r>
                    <m:r>
                      <a:rPr lang="en-IN" b="1" i="1" smtClean="0">
                        <a:solidFill>
                          <a:schemeClr val="accent1"/>
                        </a:solidFill>
                        <a:latin typeface="Cambria Math" panose="02040503050406030204" pitchFamily="18" charset="0"/>
                      </a:rPr>
                      <m:t>𝟏</m:t>
                    </m:r>
                    <m:r>
                      <a:rPr lang="en-IN" b="1" i="1" smtClean="0">
                        <a:solidFill>
                          <a:schemeClr val="accent1"/>
                        </a:solidFill>
                        <a:latin typeface="Cambria Math" panose="02040503050406030204" pitchFamily="18" charset="0"/>
                      </a:rPr>
                      <m:t>∧</m:t>
                    </m:r>
                    <m:sSub>
                      <m:sSubPr>
                        <m:ctrlPr>
                          <a:rPr lang="en-IN" b="1" i="1" smtClean="0">
                            <a:solidFill>
                              <a:schemeClr val="accent1"/>
                            </a:solidFill>
                            <a:latin typeface="Cambria Math" panose="02040503050406030204" pitchFamily="18" charset="0"/>
                          </a:rPr>
                        </m:ctrlPr>
                      </m:sSubPr>
                      <m:e>
                        <m:r>
                          <a:rPr lang="en-IN" b="1" i="1" smtClean="0">
                            <a:solidFill>
                              <a:schemeClr val="accent1"/>
                            </a:solidFill>
                            <a:latin typeface="Cambria Math" panose="02040503050406030204" pitchFamily="18" charset="0"/>
                          </a:rPr>
                          <m:t>𝒙</m:t>
                        </m:r>
                      </m:e>
                      <m:sub>
                        <m:r>
                          <a:rPr lang="en-IN" b="1" i="1" smtClean="0">
                            <a:solidFill>
                              <a:schemeClr val="accent1"/>
                            </a:solidFill>
                            <a:latin typeface="Cambria Math" panose="02040503050406030204" pitchFamily="18" charset="0"/>
                          </a:rPr>
                          <m:t>𝟑</m:t>
                        </m:r>
                      </m:sub>
                    </m:sSub>
                    <m:r>
                      <a:rPr lang="en-IN" b="1" i="1" smtClean="0">
                        <a:solidFill>
                          <a:schemeClr val="accent1"/>
                        </a:solidFill>
                        <a:latin typeface="Cambria Math" panose="02040503050406030204" pitchFamily="18" charset="0"/>
                      </a:rPr>
                      <m:t>≤</m:t>
                    </m:r>
                    <m:r>
                      <a:rPr lang="en-IN" b="1" i="1" smtClean="0">
                        <a:solidFill>
                          <a:schemeClr val="accent1"/>
                        </a:solidFill>
                        <a:latin typeface="Cambria Math" panose="02040503050406030204" pitchFamily="18" charset="0"/>
                      </a:rPr>
                      <m:t>𝟐</m:t>
                    </m:r>
                    <m:r>
                      <a:rPr lang="en-IN" b="1" i="1" smtClean="0">
                        <a:solidFill>
                          <a:schemeClr val="accent1"/>
                        </a:solidFill>
                        <a:latin typeface="Cambria Math" panose="02040503050406030204" pitchFamily="18" charset="0"/>
                      </a:rPr>
                      <m:t> </m:t>
                    </m:r>
                  </m:oMath>
                </a14:m>
                <a:endParaRPr lang="en-IN" b="1" i="1" dirty="0">
                  <a:solidFill>
                    <a:schemeClr val="accent1"/>
                  </a:solidFill>
                  <a:latin typeface="Cambria Math" panose="02040503050406030204" pitchFamily="18" charset="0"/>
                </a:endParaRPr>
              </a:p>
              <a:p>
                <a:pPr lvl="1"/>
                <a:r>
                  <a:rPr lang="en-IN" b="0" dirty="0"/>
                  <a:t>Is </a:t>
                </a:r>
                <a14:m>
                  <m:oMath xmlns:m="http://schemas.openxmlformats.org/officeDocument/2006/math">
                    <m:r>
                      <a:rPr lang="en-IN" b="0" i="1" smtClean="0">
                        <a:solidFill>
                          <a:srgbClr val="FF0000"/>
                        </a:solidFill>
                        <a:latin typeface="Cambria Math" panose="02040503050406030204" pitchFamily="18" charset="0"/>
                      </a:rPr>
                      <m:t>𝜙</m:t>
                    </m:r>
                    <m:r>
                      <a:rPr lang="en-IN" b="0" i="1" smtClean="0">
                        <a:latin typeface="Cambria Math" panose="02040503050406030204" pitchFamily="18" charset="0"/>
                      </a:rPr>
                      <m:t>→</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3</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3</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e>
                    </m:d>
                    <m:r>
                      <a:rPr lang="en-IN" b="0" i="0" smtClean="0">
                        <a:latin typeface="Cambria Math" panose="02040503050406030204" pitchFamily="18" charset="0"/>
                      </a:rPr>
                      <m:t> </m:t>
                    </m:r>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𝑇</m:t>
                        </m:r>
                      </m:e>
                      <m:sub>
                        <m:r>
                          <a:rPr lang="en-IN" b="0" i="1" dirty="0" smtClean="0">
                            <a:latin typeface="Cambria Math" panose="02040503050406030204" pitchFamily="18" charset="0"/>
                          </a:rPr>
                          <m:t>ℝ</m:t>
                        </m:r>
                      </m:sub>
                    </m:sSub>
                    <m:r>
                      <a:rPr lang="en-IN" b="0" i="0" dirty="0" smtClean="0">
                        <a:latin typeface="Cambria Math" panose="02040503050406030204" pitchFamily="18" charset="0"/>
                      </a:rPr>
                      <m:t>−</m:t>
                    </m:r>
                  </m:oMath>
                </a14:m>
                <a:r>
                  <a:rPr lang="en-IN" b="0" dirty="0"/>
                  <a:t>valid? </a:t>
                </a:r>
                <a:r>
                  <a:rPr lang="en-IN" b="0" dirty="0">
                    <a:solidFill>
                      <a:schemeClr val="accent1"/>
                    </a:solidFill>
                  </a:rPr>
                  <a:t>No</a:t>
                </a:r>
                <a:r>
                  <a:rPr lang="en-IN" b="0" dirty="0"/>
                  <a:t>.</a:t>
                </a:r>
              </a:p>
              <a:p>
                <a:pPr marL="457200" lvl="1" indent="0">
                  <a:buNone/>
                </a:pPr>
                <a:endParaRPr lang="en-IN" dirty="0">
                  <a:solidFill>
                    <a:schemeClr val="accent1"/>
                  </a:solidFill>
                </a:endParaRPr>
              </a:p>
              <a:p>
                <a:pPr marL="914400" lvl="2" indent="0">
                  <a:buNone/>
                </a:pPr>
                <a:endParaRPr lang="en-IN" dirty="0">
                  <a:solidFill>
                    <a:schemeClr val="accent1"/>
                  </a:solidFill>
                </a:endParaRPr>
              </a:p>
              <a:p>
                <a:pPr lvl="2"/>
                <a:endParaRPr lang="en-IN" dirty="0"/>
              </a:p>
              <a:p>
                <a:pPr lvl="2"/>
                <a:endParaRPr lang="en-IN" dirty="0"/>
              </a:p>
              <a:p>
                <a:pPr lvl="2"/>
                <a:endParaRPr lang="en-IN" b="0" dirty="0"/>
              </a:p>
              <a:p>
                <a:pPr lvl="1"/>
                <a:endParaRPr lang="en-IN" dirty="0"/>
              </a:p>
            </p:txBody>
          </p:sp>
        </mc:Choice>
        <mc:Fallback xmlns="">
          <p:sp>
            <p:nvSpPr>
              <p:cNvPr id="3" name="Content Placeholder 2">
                <a:extLst>
                  <a:ext uri="{FF2B5EF4-FFF2-40B4-BE49-F238E27FC236}">
                    <a16:creationId xmlns:a16="http://schemas.microsoft.com/office/drawing/2014/main" id="{E662CCC5-574B-C08A-E277-5C995B55C536}"/>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27939542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ED364-6566-1959-D9E6-B41C121DFDE1}"/>
              </a:ext>
            </a:extLst>
          </p:cNvPr>
          <p:cNvSpPr>
            <a:spLocks noGrp="1"/>
          </p:cNvSpPr>
          <p:nvPr>
            <p:ph type="title"/>
          </p:nvPr>
        </p:nvSpPr>
        <p:spPr/>
        <p:txBody>
          <a:bodyPr/>
          <a:lstStyle/>
          <a:p>
            <a:r>
              <a:rPr lang="en-IN"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662CCC5-574B-C08A-E277-5C995B55C536}"/>
                  </a:ext>
                </a:extLst>
              </p:cNvPr>
              <p:cNvSpPr>
                <a:spLocks noGrp="1"/>
              </p:cNvSpPr>
              <p:nvPr>
                <p:ph idx="1"/>
              </p:nvPr>
            </p:nvSpPr>
            <p:spPr/>
            <p:txBody>
              <a:bodyPr/>
              <a:lstStyle/>
              <a:p>
                <a:r>
                  <a:rPr lang="en-IN" dirty="0"/>
                  <a:t>Linear arithmetic over </a:t>
                </a:r>
                <a14:m>
                  <m:oMath xmlns:m="http://schemas.openxmlformats.org/officeDocument/2006/math">
                    <m:r>
                      <a:rPr lang="en-IN" b="0" i="1" smtClean="0">
                        <a:latin typeface="Cambria Math" panose="02040503050406030204" pitchFamily="18" charset="0"/>
                      </a:rPr>
                      <m:t>ℝ</m:t>
                    </m:r>
                  </m:oMath>
                </a14:m>
                <a:endParaRPr lang="en-IN" dirty="0"/>
              </a:p>
              <a:p>
                <a:pPr lvl="1"/>
                <a:r>
                  <a:rPr lang="en-IN" dirty="0"/>
                  <a:t>A conjunction of linear arithmetic predicates defines a set of values which can be </a:t>
                </a:r>
              </a:p>
              <a:p>
                <a:pPr lvl="1"/>
                <a:r>
                  <a:rPr lang="en-IN" dirty="0"/>
                  <a:t>empty</a:t>
                </a:r>
              </a:p>
              <a:p>
                <a:pPr lvl="1"/>
                <a:r>
                  <a:rPr lang="en-IN" dirty="0"/>
                  <a:t>a singleton</a:t>
                </a:r>
              </a:p>
              <a:p>
                <a:pPr lvl="2"/>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≤3∧</m:t>
                    </m:r>
                    <m:r>
                      <a:rPr lang="en-IN" b="0" i="1" smtClean="0">
                        <a:latin typeface="Cambria Math" panose="02040503050406030204" pitchFamily="18" charset="0"/>
                      </a:rPr>
                      <m:t>𝑥</m:t>
                    </m:r>
                    <m:r>
                      <a:rPr lang="en-IN" b="0" i="1" smtClean="0">
                        <a:latin typeface="Cambria Math" panose="02040503050406030204" pitchFamily="18" charset="0"/>
                      </a:rPr>
                      <m:t>≥3 →</m:t>
                    </m:r>
                    <m:r>
                      <a:rPr lang="en-IN" b="0" i="1" smtClean="0">
                        <a:latin typeface="Cambria Math" panose="02040503050406030204" pitchFamily="18" charset="0"/>
                      </a:rPr>
                      <m:t>𝑥</m:t>
                    </m:r>
                    <m:r>
                      <a:rPr lang="en-IN" b="0" i="1" smtClean="0">
                        <a:latin typeface="Cambria Math" panose="02040503050406030204" pitchFamily="18" charset="0"/>
                      </a:rPr>
                      <m:t>=3</m:t>
                    </m:r>
                  </m:oMath>
                </a14:m>
                <a:endParaRPr lang="en-IN" b="0" dirty="0"/>
              </a:p>
              <a:p>
                <a:pPr lvl="1"/>
                <a:r>
                  <a:rPr lang="en-IN" dirty="0"/>
                  <a:t>or infinitely large</a:t>
                </a:r>
              </a:p>
              <a:p>
                <a:pPr lvl="2"/>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≤3∧</m:t>
                    </m:r>
                    <m:r>
                      <a:rPr lang="en-IN" b="0" i="1" smtClean="0">
                        <a:latin typeface="Cambria Math" panose="02040503050406030204" pitchFamily="18" charset="0"/>
                      </a:rPr>
                      <m:t>𝑥</m:t>
                    </m:r>
                    <m:r>
                      <a:rPr lang="en-IN" b="0" i="1" smtClean="0">
                        <a:latin typeface="Cambria Math" panose="02040503050406030204" pitchFamily="18" charset="0"/>
                      </a:rPr>
                      <m:t>≥2 →</m:t>
                    </m:r>
                    <m:r>
                      <a:rPr lang="en-IN" b="0" i="1" smtClean="0">
                        <a:latin typeface="Cambria Math" panose="02040503050406030204" pitchFamily="18" charset="0"/>
                      </a:rPr>
                      <m:t>𝑥</m:t>
                    </m:r>
                    <m:r>
                      <a:rPr lang="en-IN" b="0" i="1" smtClean="0">
                        <a:latin typeface="Cambria Math" panose="02040503050406030204" pitchFamily="18" charset="0"/>
                      </a:rPr>
                      <m:t>=2∨</m:t>
                    </m:r>
                    <m:r>
                      <a:rPr lang="en-IN" b="0" i="1" smtClean="0">
                        <a:latin typeface="Cambria Math" panose="02040503050406030204" pitchFamily="18" charset="0"/>
                      </a:rPr>
                      <m:t>𝑥</m:t>
                    </m:r>
                    <m:r>
                      <a:rPr lang="en-IN" b="0" i="1" smtClean="0">
                        <a:latin typeface="Cambria Math" panose="02040503050406030204" pitchFamily="18" charset="0"/>
                      </a:rPr>
                      <m:t>=2.1∨</m:t>
                    </m:r>
                    <m:r>
                      <a:rPr lang="en-IN" b="0" i="1" smtClean="0">
                        <a:latin typeface="Cambria Math" panose="02040503050406030204" pitchFamily="18" charset="0"/>
                      </a:rPr>
                      <m:t>𝑥</m:t>
                    </m:r>
                    <m:r>
                      <a:rPr lang="en-IN" b="0" i="1" smtClean="0">
                        <a:latin typeface="Cambria Math" panose="02040503050406030204" pitchFamily="18" charset="0"/>
                      </a:rPr>
                      <m:t>=2.01∨…   ∞</m:t>
                    </m:r>
                  </m:oMath>
                </a14:m>
                <a:endParaRPr lang="en-IN" b="0" dirty="0"/>
              </a:p>
              <a:p>
                <a:pPr lvl="2"/>
                <a:endParaRPr lang="en-IN" dirty="0"/>
              </a:p>
              <a:p>
                <a:r>
                  <a:rPr lang="en-IN" b="0" dirty="0"/>
                  <a:t>Because there is no way we can obtain a finite set of disjunctive equalities from a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ℝ</m:t>
                        </m:r>
                      </m:sub>
                    </m:sSub>
                  </m:oMath>
                </a14:m>
                <a:r>
                  <a:rPr lang="en-IN" b="0" dirty="0"/>
                  <a:t> formula,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ℝ</m:t>
                        </m:r>
                      </m:sub>
                    </m:sSub>
                  </m:oMath>
                </a14:m>
                <a:r>
                  <a:rPr lang="en-IN" b="0" dirty="0"/>
                  <a:t> is a convex theory.</a:t>
                </a:r>
              </a:p>
            </p:txBody>
          </p:sp>
        </mc:Choice>
        <mc:Fallback xmlns="">
          <p:sp>
            <p:nvSpPr>
              <p:cNvPr id="3" name="Content Placeholder 2">
                <a:extLst>
                  <a:ext uri="{FF2B5EF4-FFF2-40B4-BE49-F238E27FC236}">
                    <a16:creationId xmlns:a16="http://schemas.microsoft.com/office/drawing/2014/main" id="{E662CCC5-574B-C08A-E277-5C995B55C536}"/>
                  </a:ext>
                </a:extLst>
              </p:cNvPr>
              <p:cNvSpPr>
                <a:spLocks noGrp="1" noRot="1" noChangeAspect="1" noMove="1" noResize="1" noEditPoints="1" noAdjustHandles="1" noChangeArrowheads="1" noChangeShapeType="1" noTextEdit="1"/>
              </p:cNvSpPr>
              <p:nvPr>
                <p:ph idx="1"/>
              </p:nvPr>
            </p:nvSpPr>
            <p:spPr>
              <a:blipFill>
                <a:blip r:embed="rId2"/>
                <a:stretch>
                  <a:fillRect l="-1043" t="-2241" r="-1159" b="-2521"/>
                </a:stretch>
              </a:blipFill>
            </p:spPr>
            <p:txBody>
              <a:bodyPr/>
              <a:lstStyle/>
              <a:p>
                <a:r>
                  <a:rPr lang="en-IN">
                    <a:noFill/>
                  </a:rPr>
                  <a:t> </a:t>
                </a:r>
              </a:p>
            </p:txBody>
          </p:sp>
        </mc:Fallback>
      </mc:AlternateContent>
    </p:spTree>
    <p:extLst>
      <p:ext uri="{BB962C8B-B14F-4D97-AF65-F5344CB8AC3E}">
        <p14:creationId xmlns:p14="http://schemas.microsoft.com/office/powerpoint/2010/main" val="29406276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ED364-6566-1959-D9E6-B41C121DFDE1}"/>
              </a:ext>
            </a:extLst>
          </p:cNvPr>
          <p:cNvSpPr>
            <a:spLocks noGrp="1"/>
          </p:cNvSpPr>
          <p:nvPr>
            <p:ph type="title"/>
          </p:nvPr>
        </p:nvSpPr>
        <p:spPr/>
        <p:txBody>
          <a:bodyPr/>
          <a:lstStyle/>
          <a:p>
            <a:r>
              <a:rPr lang="en-IN" dirty="0"/>
              <a:t>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662CCC5-574B-C08A-E277-5C995B55C536}"/>
                  </a:ext>
                </a:extLst>
              </p:cNvPr>
              <p:cNvSpPr>
                <a:spLocks noGrp="1"/>
              </p:cNvSpPr>
              <p:nvPr>
                <p:ph idx="1"/>
              </p:nvPr>
            </p:nvSpPr>
            <p:spPr/>
            <p:txBody>
              <a:bodyPr/>
              <a:lstStyle/>
              <a:p>
                <a:r>
                  <a:rPr lang="en-IN" dirty="0"/>
                  <a:t>Theory of equality and uninterpreted functions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𝐸</m:t>
                        </m:r>
                        <m:r>
                          <a:rPr lang="en-IN" b="0" i="1" smtClean="0">
                            <a:latin typeface="Cambria Math" panose="02040503050406030204" pitchFamily="18" charset="0"/>
                          </a:rPr>
                          <m:t>𝑈𝐹</m:t>
                        </m:r>
                      </m:sub>
                    </m:sSub>
                  </m:oMath>
                </a14:m>
                <a:r>
                  <a:rPr lang="en-IN" dirty="0"/>
                  <a:t>)</a:t>
                </a:r>
              </a:p>
              <a:p>
                <a:pPr lvl="1"/>
                <a14:m>
                  <m:oMath xmlns:m="http://schemas.openxmlformats.org/officeDocument/2006/math">
                    <m:r>
                      <a:rPr lang="en-IN" b="0" i="1" smtClean="0">
                        <a:solidFill>
                          <a:srgbClr val="FF0000"/>
                        </a:solidFill>
                        <a:latin typeface="Cambria Math" panose="02040503050406030204" pitchFamily="18" charset="0"/>
                      </a:rPr>
                      <m:t>𝜙</m:t>
                    </m:r>
                    <m:r>
                      <a:rPr lang="en-IN" b="0" i="1" smtClean="0">
                        <a:latin typeface="Cambria Math" panose="02040503050406030204" pitchFamily="18" charset="0"/>
                      </a:rPr>
                      <m:t> :=</m:t>
                    </m:r>
                    <m:sSub>
                      <m:sSubPr>
                        <m:ctrlPr>
                          <a:rPr lang="en-IN" b="0" i="1" smtClean="0">
                            <a:solidFill>
                              <a:schemeClr val="accent1"/>
                            </a:solidFill>
                            <a:latin typeface="Cambria Math" panose="02040503050406030204" pitchFamily="18" charset="0"/>
                          </a:rPr>
                        </m:ctrlPr>
                      </m:sSubPr>
                      <m:e>
                        <m:r>
                          <a:rPr lang="en-IN" b="0" i="1" smtClean="0">
                            <a:solidFill>
                              <a:schemeClr val="accent1"/>
                            </a:solidFill>
                            <a:latin typeface="Cambria Math" panose="02040503050406030204" pitchFamily="18" charset="0"/>
                          </a:rPr>
                          <m:t>𝑥</m:t>
                        </m:r>
                      </m:e>
                      <m:sub>
                        <m:r>
                          <a:rPr lang="en-IN" b="0" i="1" smtClean="0">
                            <a:solidFill>
                              <a:schemeClr val="accent1"/>
                            </a:solidFill>
                            <a:latin typeface="Cambria Math" panose="02040503050406030204" pitchFamily="18" charset="0"/>
                          </a:rPr>
                          <m:t>1</m:t>
                        </m:r>
                      </m:sub>
                    </m:sSub>
                    <m:r>
                      <a:rPr lang="en-IN" b="0" i="1" smtClean="0">
                        <a:solidFill>
                          <a:schemeClr val="accent1"/>
                        </a:solidFill>
                        <a:latin typeface="Cambria Math" panose="02040503050406030204" pitchFamily="18" charset="0"/>
                      </a:rPr>
                      <m:t>=</m:t>
                    </m:r>
                    <m:sSub>
                      <m:sSubPr>
                        <m:ctrlPr>
                          <a:rPr lang="en-IN" b="0" i="1" smtClean="0">
                            <a:solidFill>
                              <a:schemeClr val="accent1"/>
                            </a:solidFill>
                            <a:latin typeface="Cambria Math" panose="02040503050406030204" pitchFamily="18" charset="0"/>
                          </a:rPr>
                        </m:ctrlPr>
                      </m:sSubPr>
                      <m:e>
                        <m:r>
                          <a:rPr lang="en-IN" b="0" i="1" smtClean="0">
                            <a:solidFill>
                              <a:schemeClr val="accent1"/>
                            </a:solidFill>
                            <a:latin typeface="Cambria Math" panose="02040503050406030204" pitchFamily="18" charset="0"/>
                          </a:rPr>
                          <m:t>𝑓</m:t>
                        </m:r>
                      </m:e>
                      <m:sub>
                        <m:r>
                          <a:rPr lang="en-IN" b="0" i="1" smtClean="0">
                            <a:solidFill>
                              <a:schemeClr val="accent1"/>
                            </a:solidFill>
                            <a:latin typeface="Cambria Math" panose="02040503050406030204" pitchFamily="18" charset="0"/>
                          </a:rPr>
                          <m:t>1</m:t>
                        </m:r>
                      </m:sub>
                    </m:sSub>
                    <m:d>
                      <m:dPr>
                        <m:ctrlPr>
                          <a:rPr lang="en-IN" b="0" i="1" smtClean="0">
                            <a:solidFill>
                              <a:schemeClr val="accent1"/>
                            </a:solidFill>
                            <a:latin typeface="Cambria Math" panose="02040503050406030204" pitchFamily="18" charset="0"/>
                          </a:rPr>
                        </m:ctrlPr>
                      </m:dPr>
                      <m:e>
                        <m:r>
                          <a:rPr lang="en-IN" b="0" i="1" smtClean="0">
                            <a:solidFill>
                              <a:schemeClr val="accent1"/>
                            </a:solidFill>
                            <a:latin typeface="Cambria Math" panose="02040503050406030204" pitchFamily="18" charset="0"/>
                          </a:rPr>
                          <m:t>𝑡</m:t>
                        </m:r>
                      </m:e>
                    </m:d>
                    <m:r>
                      <a:rPr lang="en-IN" b="0" i="1" smtClean="0">
                        <a:solidFill>
                          <a:schemeClr val="tx2"/>
                        </a:solidFill>
                        <a:latin typeface="Cambria Math" panose="02040503050406030204" pitchFamily="18" charset="0"/>
                      </a:rPr>
                      <m:t>∧</m:t>
                    </m:r>
                    <m:sSub>
                      <m:sSubPr>
                        <m:ctrlPr>
                          <a:rPr lang="en-IN" b="0" i="1" smtClean="0">
                            <a:solidFill>
                              <a:schemeClr val="accent1"/>
                            </a:solidFill>
                            <a:latin typeface="Cambria Math" panose="02040503050406030204" pitchFamily="18" charset="0"/>
                          </a:rPr>
                        </m:ctrlPr>
                      </m:sSubPr>
                      <m:e>
                        <m:r>
                          <a:rPr lang="en-IN" b="0" i="1" smtClean="0">
                            <a:solidFill>
                              <a:schemeClr val="accent1"/>
                            </a:solidFill>
                            <a:latin typeface="Cambria Math" panose="02040503050406030204" pitchFamily="18" charset="0"/>
                          </a:rPr>
                          <m:t>𝑥</m:t>
                        </m:r>
                      </m:e>
                      <m:sub>
                        <m:r>
                          <a:rPr lang="en-IN" b="0" i="1" smtClean="0">
                            <a:solidFill>
                              <a:schemeClr val="accent1"/>
                            </a:solidFill>
                            <a:latin typeface="Cambria Math" panose="02040503050406030204" pitchFamily="18" charset="0"/>
                          </a:rPr>
                          <m:t>2</m:t>
                        </m:r>
                      </m:sub>
                    </m:sSub>
                    <m:r>
                      <a:rPr lang="en-IN" b="0" i="1" smtClean="0">
                        <a:solidFill>
                          <a:schemeClr val="accent1"/>
                        </a:solidFill>
                        <a:latin typeface="Cambria Math" panose="02040503050406030204" pitchFamily="18" charset="0"/>
                      </a:rPr>
                      <m:t>=</m:t>
                    </m:r>
                    <m:sSub>
                      <m:sSubPr>
                        <m:ctrlPr>
                          <a:rPr lang="en-IN" b="0" i="1" smtClean="0">
                            <a:solidFill>
                              <a:schemeClr val="accent1"/>
                            </a:solidFill>
                            <a:latin typeface="Cambria Math" panose="02040503050406030204" pitchFamily="18" charset="0"/>
                          </a:rPr>
                        </m:ctrlPr>
                      </m:sSubPr>
                      <m:e>
                        <m:r>
                          <a:rPr lang="en-IN" b="0" i="1" smtClean="0">
                            <a:solidFill>
                              <a:schemeClr val="accent1"/>
                            </a:solidFill>
                            <a:latin typeface="Cambria Math" panose="02040503050406030204" pitchFamily="18" charset="0"/>
                          </a:rPr>
                          <m:t>𝑥</m:t>
                        </m:r>
                      </m:e>
                      <m:sub>
                        <m:r>
                          <a:rPr lang="en-IN" b="0" i="1" smtClean="0">
                            <a:solidFill>
                              <a:schemeClr val="accent1"/>
                            </a:solidFill>
                            <a:latin typeface="Cambria Math" panose="02040503050406030204" pitchFamily="18" charset="0"/>
                          </a:rPr>
                          <m:t>3</m:t>
                        </m:r>
                      </m:sub>
                    </m:sSub>
                    <m:r>
                      <a:rPr lang="en-IN" b="0" i="1" smtClean="0">
                        <a:solidFill>
                          <a:schemeClr val="tx2"/>
                        </a:solidFill>
                        <a:latin typeface="Cambria Math" panose="02040503050406030204" pitchFamily="18" charset="0"/>
                      </a:rPr>
                      <m:t>∧</m:t>
                    </m:r>
                    <m:sSub>
                      <m:sSubPr>
                        <m:ctrlPr>
                          <a:rPr lang="en-IN" b="0" i="1" smtClean="0">
                            <a:solidFill>
                              <a:schemeClr val="accent1"/>
                            </a:solidFill>
                            <a:latin typeface="Cambria Math" panose="02040503050406030204" pitchFamily="18" charset="0"/>
                          </a:rPr>
                        </m:ctrlPr>
                      </m:sSubPr>
                      <m:e>
                        <m:r>
                          <a:rPr lang="en-IN" b="0" i="1" smtClean="0">
                            <a:solidFill>
                              <a:schemeClr val="accent1"/>
                            </a:solidFill>
                            <a:latin typeface="Cambria Math" panose="02040503050406030204" pitchFamily="18" charset="0"/>
                          </a:rPr>
                          <m:t>𝑓</m:t>
                        </m:r>
                      </m:e>
                      <m:sub>
                        <m:r>
                          <a:rPr lang="en-IN" b="0" i="1" smtClean="0">
                            <a:solidFill>
                              <a:schemeClr val="accent1"/>
                            </a:solidFill>
                            <a:latin typeface="Cambria Math" panose="02040503050406030204" pitchFamily="18" charset="0"/>
                          </a:rPr>
                          <m:t>3</m:t>
                        </m:r>
                      </m:sub>
                    </m:sSub>
                    <m:d>
                      <m:dPr>
                        <m:ctrlPr>
                          <a:rPr lang="en-IN" b="0" i="1" smtClean="0">
                            <a:solidFill>
                              <a:schemeClr val="accent1"/>
                            </a:solidFill>
                            <a:latin typeface="Cambria Math" panose="02040503050406030204" pitchFamily="18" charset="0"/>
                          </a:rPr>
                        </m:ctrlPr>
                      </m:dPr>
                      <m:e>
                        <m:r>
                          <a:rPr lang="en-IN" b="0" i="1" smtClean="0">
                            <a:solidFill>
                              <a:schemeClr val="accent1"/>
                            </a:solidFill>
                            <a:latin typeface="Cambria Math" panose="02040503050406030204" pitchFamily="18" charset="0"/>
                          </a:rPr>
                          <m:t>𝑎</m:t>
                        </m:r>
                        <m:r>
                          <a:rPr lang="en-IN" b="0" i="1" smtClean="0">
                            <a:solidFill>
                              <a:schemeClr val="accent1"/>
                            </a:solidFill>
                            <a:latin typeface="Cambria Math" panose="02040503050406030204" pitchFamily="18" charset="0"/>
                          </a:rPr>
                          <m:t>, </m:t>
                        </m:r>
                        <m:r>
                          <a:rPr lang="en-IN" b="0" i="1" smtClean="0">
                            <a:solidFill>
                              <a:schemeClr val="accent1"/>
                            </a:solidFill>
                            <a:latin typeface="Cambria Math" panose="02040503050406030204" pitchFamily="18" charset="0"/>
                          </a:rPr>
                          <m:t>𝑏</m:t>
                        </m:r>
                      </m:e>
                    </m:d>
                    <m:r>
                      <a:rPr lang="en-IN" b="0" i="1" smtClean="0">
                        <a:solidFill>
                          <a:schemeClr val="accent1"/>
                        </a:solidFill>
                        <a:latin typeface="Cambria Math" panose="02040503050406030204" pitchFamily="18" charset="0"/>
                      </a:rPr>
                      <m:t>≠</m:t>
                    </m:r>
                    <m:sSub>
                      <m:sSubPr>
                        <m:ctrlPr>
                          <a:rPr lang="en-IN" b="0" i="1" smtClean="0">
                            <a:solidFill>
                              <a:schemeClr val="accent1"/>
                            </a:solidFill>
                            <a:latin typeface="Cambria Math" panose="02040503050406030204" pitchFamily="18" charset="0"/>
                          </a:rPr>
                        </m:ctrlPr>
                      </m:sSubPr>
                      <m:e>
                        <m:r>
                          <a:rPr lang="en-IN" b="0" i="1" smtClean="0">
                            <a:solidFill>
                              <a:schemeClr val="accent1"/>
                            </a:solidFill>
                            <a:latin typeface="Cambria Math" panose="02040503050406030204" pitchFamily="18" charset="0"/>
                          </a:rPr>
                          <m:t>𝑓</m:t>
                        </m:r>
                      </m:e>
                      <m:sub>
                        <m:r>
                          <a:rPr lang="en-IN" b="0" i="1" smtClean="0">
                            <a:solidFill>
                              <a:schemeClr val="accent1"/>
                            </a:solidFill>
                            <a:latin typeface="Cambria Math" panose="02040503050406030204" pitchFamily="18" charset="0"/>
                          </a:rPr>
                          <m:t>4</m:t>
                        </m:r>
                      </m:sub>
                    </m:sSub>
                    <m:d>
                      <m:dPr>
                        <m:ctrlPr>
                          <a:rPr lang="en-IN" b="0" i="1" smtClean="0">
                            <a:solidFill>
                              <a:schemeClr val="accent1"/>
                            </a:solidFill>
                            <a:latin typeface="Cambria Math" panose="02040503050406030204" pitchFamily="18" charset="0"/>
                          </a:rPr>
                        </m:ctrlPr>
                      </m:dPr>
                      <m:e>
                        <m:r>
                          <a:rPr lang="en-IN" b="0" i="1" smtClean="0">
                            <a:solidFill>
                              <a:schemeClr val="accent1"/>
                            </a:solidFill>
                            <a:latin typeface="Cambria Math" panose="02040503050406030204" pitchFamily="18" charset="0"/>
                          </a:rPr>
                          <m:t>𝑐</m:t>
                        </m:r>
                      </m:e>
                    </m:d>
                  </m:oMath>
                </a14:m>
                <a:endParaRPr lang="en-IN" b="0" i="1" dirty="0">
                  <a:solidFill>
                    <a:schemeClr val="accent1"/>
                  </a:solidFill>
                  <a:latin typeface="Cambria Math" panose="02040503050406030204" pitchFamily="18" charset="0"/>
                </a:endParaRPr>
              </a:p>
              <a:p>
                <a:pPr lvl="1"/>
                <a:r>
                  <a:rPr lang="en-IN" b="0" dirty="0"/>
                  <a:t>Is </a:t>
                </a:r>
                <a14:m>
                  <m:oMath xmlns:m="http://schemas.openxmlformats.org/officeDocument/2006/math">
                    <m:r>
                      <a:rPr lang="en-IN" b="0" i="1" smtClean="0">
                        <a:solidFill>
                          <a:srgbClr val="FF0000"/>
                        </a:solidFill>
                        <a:latin typeface="Cambria Math" panose="02040503050406030204" pitchFamily="18" charset="0"/>
                      </a:rPr>
                      <m:t>𝜙</m:t>
                    </m:r>
                    <m:r>
                      <a:rPr lang="en-IN" b="0" i="1" smtClean="0">
                        <a:latin typeface="Cambria Math" panose="02040503050406030204" pitchFamily="18" charset="0"/>
                      </a:rPr>
                      <m:t>→</m:t>
                    </m:r>
                    <m:sSub>
                      <m:sSubPr>
                        <m:ctrlPr>
                          <a:rPr lang="en-IN" b="0" i="1" smtClean="0">
                            <a:solidFill>
                              <a:schemeClr val="accent1"/>
                            </a:solidFill>
                            <a:latin typeface="Cambria Math" panose="02040503050406030204" pitchFamily="18" charset="0"/>
                          </a:rPr>
                        </m:ctrlPr>
                      </m:sSubPr>
                      <m:e>
                        <m:r>
                          <a:rPr lang="en-IN" b="0" i="1" smtClean="0">
                            <a:solidFill>
                              <a:schemeClr val="accent1"/>
                            </a:solidFill>
                            <a:latin typeface="Cambria Math" panose="02040503050406030204" pitchFamily="18" charset="0"/>
                          </a:rPr>
                          <m:t>𝑥</m:t>
                        </m:r>
                      </m:e>
                      <m:sub>
                        <m:r>
                          <a:rPr lang="en-IN" b="0" i="1" smtClean="0">
                            <a:solidFill>
                              <a:schemeClr val="accent1"/>
                            </a:solidFill>
                            <a:latin typeface="Cambria Math" panose="02040503050406030204" pitchFamily="18" charset="0"/>
                          </a:rPr>
                          <m:t>1</m:t>
                        </m:r>
                      </m:sub>
                    </m:sSub>
                    <m:r>
                      <a:rPr lang="en-IN" b="0" i="1" smtClean="0">
                        <a:solidFill>
                          <a:schemeClr val="accent1"/>
                        </a:solidFill>
                        <a:latin typeface="Cambria Math" panose="02040503050406030204" pitchFamily="18" charset="0"/>
                      </a:rPr>
                      <m:t>=</m:t>
                    </m:r>
                    <m:sSub>
                      <m:sSubPr>
                        <m:ctrlPr>
                          <a:rPr lang="en-IN" b="0" i="1" smtClean="0">
                            <a:solidFill>
                              <a:schemeClr val="accent1"/>
                            </a:solidFill>
                            <a:latin typeface="Cambria Math" panose="02040503050406030204" pitchFamily="18" charset="0"/>
                          </a:rPr>
                        </m:ctrlPr>
                      </m:sSubPr>
                      <m:e>
                        <m:r>
                          <a:rPr lang="en-IN" b="0" i="1" smtClean="0">
                            <a:solidFill>
                              <a:schemeClr val="accent1"/>
                            </a:solidFill>
                            <a:latin typeface="Cambria Math" panose="02040503050406030204" pitchFamily="18" charset="0"/>
                          </a:rPr>
                          <m:t>𝑓</m:t>
                        </m:r>
                      </m:e>
                      <m:sub>
                        <m:r>
                          <a:rPr lang="en-IN" b="0" i="1" smtClean="0">
                            <a:solidFill>
                              <a:schemeClr val="accent1"/>
                            </a:solidFill>
                            <a:latin typeface="Cambria Math" panose="02040503050406030204" pitchFamily="18" charset="0"/>
                          </a:rPr>
                          <m:t>1</m:t>
                        </m:r>
                      </m:sub>
                    </m:sSub>
                    <m:d>
                      <m:dPr>
                        <m:ctrlPr>
                          <a:rPr lang="en-IN" b="0" i="1" smtClean="0">
                            <a:solidFill>
                              <a:schemeClr val="accent1"/>
                            </a:solidFill>
                            <a:latin typeface="Cambria Math" panose="02040503050406030204" pitchFamily="18" charset="0"/>
                          </a:rPr>
                        </m:ctrlPr>
                      </m:dPr>
                      <m:e>
                        <m:r>
                          <a:rPr lang="en-IN" b="0" i="1" smtClean="0">
                            <a:solidFill>
                              <a:schemeClr val="accent1"/>
                            </a:solidFill>
                            <a:latin typeface="Cambria Math" panose="02040503050406030204" pitchFamily="18" charset="0"/>
                          </a:rPr>
                          <m:t>𝑡</m:t>
                        </m:r>
                      </m:e>
                    </m:d>
                    <m:r>
                      <a:rPr lang="en-IN" b="0" i="1" smtClean="0">
                        <a:solidFill>
                          <a:schemeClr val="tx2"/>
                        </a:solidFill>
                        <a:latin typeface="Cambria Math" panose="02040503050406030204" pitchFamily="18" charset="0"/>
                      </a:rPr>
                      <m:t>∨</m:t>
                    </m:r>
                    <m:sSub>
                      <m:sSubPr>
                        <m:ctrlPr>
                          <a:rPr lang="en-IN" b="0" i="1" smtClean="0">
                            <a:solidFill>
                              <a:schemeClr val="accent1"/>
                            </a:solidFill>
                            <a:latin typeface="Cambria Math" panose="02040503050406030204" pitchFamily="18" charset="0"/>
                          </a:rPr>
                        </m:ctrlPr>
                      </m:sSubPr>
                      <m:e>
                        <m:r>
                          <a:rPr lang="en-IN" b="0" i="1" smtClean="0">
                            <a:solidFill>
                              <a:schemeClr val="accent1"/>
                            </a:solidFill>
                            <a:latin typeface="Cambria Math" panose="02040503050406030204" pitchFamily="18" charset="0"/>
                          </a:rPr>
                          <m:t>𝑥</m:t>
                        </m:r>
                      </m:e>
                      <m:sub>
                        <m:r>
                          <a:rPr lang="en-IN" b="0" i="1" smtClean="0">
                            <a:solidFill>
                              <a:schemeClr val="accent1"/>
                            </a:solidFill>
                            <a:latin typeface="Cambria Math" panose="02040503050406030204" pitchFamily="18" charset="0"/>
                          </a:rPr>
                          <m:t>2</m:t>
                        </m:r>
                      </m:sub>
                    </m:sSub>
                    <m:r>
                      <a:rPr lang="en-IN" b="0" i="1" smtClean="0">
                        <a:solidFill>
                          <a:schemeClr val="accent1"/>
                        </a:solidFill>
                        <a:latin typeface="Cambria Math" panose="02040503050406030204" pitchFamily="18" charset="0"/>
                      </a:rPr>
                      <m:t>=</m:t>
                    </m:r>
                    <m:sSub>
                      <m:sSubPr>
                        <m:ctrlPr>
                          <a:rPr lang="en-IN" b="0" i="1" smtClean="0">
                            <a:solidFill>
                              <a:schemeClr val="accent1"/>
                            </a:solidFill>
                            <a:latin typeface="Cambria Math" panose="02040503050406030204" pitchFamily="18" charset="0"/>
                          </a:rPr>
                        </m:ctrlPr>
                      </m:sSubPr>
                      <m:e>
                        <m:r>
                          <a:rPr lang="en-IN" b="0" i="1" smtClean="0">
                            <a:solidFill>
                              <a:schemeClr val="accent1"/>
                            </a:solidFill>
                            <a:latin typeface="Cambria Math" panose="02040503050406030204" pitchFamily="18" charset="0"/>
                          </a:rPr>
                          <m:t>𝑥</m:t>
                        </m:r>
                      </m:e>
                      <m:sub>
                        <m:r>
                          <a:rPr lang="en-IN" b="0" i="1" smtClean="0">
                            <a:solidFill>
                              <a:schemeClr val="accent1"/>
                            </a:solidFill>
                            <a:latin typeface="Cambria Math" panose="02040503050406030204" pitchFamily="18" charset="0"/>
                          </a:rPr>
                          <m:t>3</m:t>
                        </m:r>
                      </m:sub>
                    </m:sSub>
                    <m:r>
                      <a:rPr lang="en-IN" b="0" i="0" smtClean="0">
                        <a:solidFill>
                          <a:schemeClr val="accent1"/>
                        </a:solidFill>
                        <a:latin typeface="Cambria Math" panose="02040503050406030204" pitchFamily="18" charset="0"/>
                      </a:rPr>
                      <m:t> </m:t>
                    </m:r>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𝑇</m:t>
                        </m:r>
                      </m:e>
                      <m:sub>
                        <m:r>
                          <a:rPr lang="en-IN" b="0" i="1" dirty="0" smtClean="0">
                            <a:latin typeface="Cambria Math" panose="02040503050406030204" pitchFamily="18" charset="0"/>
                          </a:rPr>
                          <m:t>𝐸</m:t>
                        </m:r>
                        <m:r>
                          <a:rPr lang="en-IN" b="0" i="1" dirty="0" smtClean="0">
                            <a:latin typeface="Cambria Math" panose="02040503050406030204" pitchFamily="18" charset="0"/>
                          </a:rPr>
                          <m:t>𝑈𝐹</m:t>
                        </m:r>
                      </m:sub>
                    </m:sSub>
                  </m:oMath>
                </a14:m>
                <a:r>
                  <a:rPr lang="en-IN" b="0" dirty="0"/>
                  <a:t> valid?</a:t>
                </a:r>
              </a:p>
              <a:p>
                <a:pPr marL="914400" lvl="2" indent="0">
                  <a:buNone/>
                </a:pPr>
                <a:endParaRPr lang="en-IN" b="0" dirty="0"/>
              </a:p>
              <a:p>
                <a:pPr lvl="1"/>
                <a:r>
                  <a:rPr lang="en-IN" dirty="0"/>
                  <a:t>Does </a:t>
                </a:r>
                <a14:m>
                  <m:oMath xmlns:m="http://schemas.openxmlformats.org/officeDocument/2006/math">
                    <m:r>
                      <a:rPr lang="en-IN" i="1">
                        <a:solidFill>
                          <a:srgbClr val="FF0000"/>
                        </a:solidFill>
                        <a:latin typeface="Cambria Math" panose="02040503050406030204" pitchFamily="18" charset="0"/>
                      </a:rPr>
                      <m:t>𝜙</m:t>
                    </m:r>
                    <m:r>
                      <a:rPr lang="en-IN" i="1">
                        <a:latin typeface="Cambria Math" panose="02040503050406030204" pitchFamily="18" charset="0"/>
                      </a:rPr>
                      <m:t>→</m:t>
                    </m:r>
                    <m:sSub>
                      <m:sSubPr>
                        <m:ctrlPr>
                          <a:rPr lang="en-IN" i="1">
                            <a:solidFill>
                              <a:schemeClr val="accent1"/>
                            </a:solidFill>
                            <a:latin typeface="Cambria Math" panose="02040503050406030204" pitchFamily="18" charset="0"/>
                          </a:rPr>
                        </m:ctrlPr>
                      </m:sSubPr>
                      <m:e>
                        <m:r>
                          <a:rPr lang="en-IN" i="1">
                            <a:solidFill>
                              <a:schemeClr val="accent1"/>
                            </a:solidFill>
                            <a:latin typeface="Cambria Math" panose="02040503050406030204" pitchFamily="18" charset="0"/>
                          </a:rPr>
                          <m:t>𝑥</m:t>
                        </m:r>
                      </m:e>
                      <m:sub>
                        <m:r>
                          <a:rPr lang="en-IN" i="1">
                            <a:solidFill>
                              <a:schemeClr val="accent1"/>
                            </a:solidFill>
                            <a:latin typeface="Cambria Math" panose="02040503050406030204" pitchFamily="18" charset="0"/>
                          </a:rPr>
                          <m:t>1</m:t>
                        </m:r>
                      </m:sub>
                    </m:sSub>
                    <m:r>
                      <a:rPr lang="en-IN" i="1">
                        <a:solidFill>
                          <a:schemeClr val="accent1"/>
                        </a:solidFill>
                        <a:latin typeface="Cambria Math" panose="02040503050406030204" pitchFamily="18" charset="0"/>
                      </a:rPr>
                      <m:t>=</m:t>
                    </m:r>
                    <m:sSub>
                      <m:sSubPr>
                        <m:ctrlPr>
                          <a:rPr lang="en-IN" i="1">
                            <a:solidFill>
                              <a:schemeClr val="accent1"/>
                            </a:solidFill>
                            <a:latin typeface="Cambria Math" panose="02040503050406030204" pitchFamily="18" charset="0"/>
                          </a:rPr>
                        </m:ctrlPr>
                      </m:sSubPr>
                      <m:e>
                        <m:r>
                          <a:rPr lang="en-IN" i="1">
                            <a:solidFill>
                              <a:schemeClr val="accent1"/>
                            </a:solidFill>
                            <a:latin typeface="Cambria Math" panose="02040503050406030204" pitchFamily="18" charset="0"/>
                          </a:rPr>
                          <m:t>𝑓</m:t>
                        </m:r>
                      </m:e>
                      <m:sub>
                        <m:r>
                          <a:rPr lang="en-IN" i="1">
                            <a:solidFill>
                              <a:schemeClr val="accent1"/>
                            </a:solidFill>
                            <a:latin typeface="Cambria Math" panose="02040503050406030204" pitchFamily="18" charset="0"/>
                          </a:rPr>
                          <m:t>1</m:t>
                        </m:r>
                      </m:sub>
                    </m:sSub>
                    <m:d>
                      <m:dPr>
                        <m:ctrlPr>
                          <a:rPr lang="en-IN" i="1">
                            <a:solidFill>
                              <a:schemeClr val="accent1"/>
                            </a:solidFill>
                            <a:latin typeface="Cambria Math" panose="02040503050406030204" pitchFamily="18" charset="0"/>
                          </a:rPr>
                        </m:ctrlPr>
                      </m:dPr>
                      <m:e>
                        <m:r>
                          <a:rPr lang="en-IN" i="1">
                            <a:solidFill>
                              <a:schemeClr val="accent1"/>
                            </a:solidFill>
                            <a:latin typeface="Cambria Math" panose="02040503050406030204" pitchFamily="18" charset="0"/>
                          </a:rPr>
                          <m:t>𝑡</m:t>
                        </m:r>
                      </m:e>
                    </m:d>
                    <m:r>
                      <a:rPr lang="en-IN" i="1">
                        <a:solidFill>
                          <a:schemeClr val="tx2"/>
                        </a:solidFill>
                        <a:latin typeface="Cambria Math" panose="02040503050406030204" pitchFamily="18" charset="0"/>
                      </a:rPr>
                      <m:t>∨</m:t>
                    </m:r>
                    <m:sSub>
                      <m:sSubPr>
                        <m:ctrlPr>
                          <a:rPr lang="en-IN" i="1">
                            <a:solidFill>
                              <a:schemeClr val="accent1"/>
                            </a:solidFill>
                            <a:latin typeface="Cambria Math" panose="02040503050406030204" pitchFamily="18" charset="0"/>
                          </a:rPr>
                        </m:ctrlPr>
                      </m:sSubPr>
                      <m:e>
                        <m:r>
                          <a:rPr lang="en-IN" i="1">
                            <a:solidFill>
                              <a:schemeClr val="accent1"/>
                            </a:solidFill>
                            <a:latin typeface="Cambria Math" panose="02040503050406030204" pitchFamily="18" charset="0"/>
                          </a:rPr>
                          <m:t>𝑥</m:t>
                        </m:r>
                      </m:e>
                      <m:sub>
                        <m:r>
                          <a:rPr lang="en-IN" i="1">
                            <a:solidFill>
                              <a:schemeClr val="accent1"/>
                            </a:solidFill>
                            <a:latin typeface="Cambria Math" panose="02040503050406030204" pitchFamily="18" charset="0"/>
                          </a:rPr>
                          <m:t>2</m:t>
                        </m:r>
                      </m:sub>
                    </m:sSub>
                    <m:r>
                      <a:rPr lang="en-IN" i="1">
                        <a:solidFill>
                          <a:schemeClr val="accent1"/>
                        </a:solidFill>
                        <a:latin typeface="Cambria Math" panose="02040503050406030204" pitchFamily="18" charset="0"/>
                      </a:rPr>
                      <m:t>=</m:t>
                    </m:r>
                    <m:sSub>
                      <m:sSubPr>
                        <m:ctrlPr>
                          <a:rPr lang="en-IN" i="1">
                            <a:solidFill>
                              <a:schemeClr val="accent1"/>
                            </a:solidFill>
                            <a:latin typeface="Cambria Math" panose="02040503050406030204" pitchFamily="18" charset="0"/>
                          </a:rPr>
                        </m:ctrlPr>
                      </m:sSubPr>
                      <m:e>
                        <m:r>
                          <a:rPr lang="en-IN" i="1">
                            <a:solidFill>
                              <a:schemeClr val="accent1"/>
                            </a:solidFill>
                            <a:latin typeface="Cambria Math" panose="02040503050406030204" pitchFamily="18" charset="0"/>
                          </a:rPr>
                          <m:t>𝑥</m:t>
                        </m:r>
                      </m:e>
                      <m:sub>
                        <m:r>
                          <a:rPr lang="en-IN" i="1">
                            <a:solidFill>
                              <a:schemeClr val="accent1"/>
                            </a:solidFill>
                            <a:latin typeface="Cambria Math" panose="02040503050406030204" pitchFamily="18" charset="0"/>
                          </a:rPr>
                          <m:t>3</m:t>
                        </m:r>
                      </m:sub>
                    </m:sSub>
                    <m:r>
                      <a:rPr lang="en-IN" i="1">
                        <a:solidFill>
                          <a:schemeClr val="accent1"/>
                        </a:solidFill>
                        <a:latin typeface="Cambria Math" panose="02040503050406030204" pitchFamily="18" charset="0"/>
                      </a:rPr>
                      <m:t> </m:t>
                    </m:r>
                  </m:oMath>
                </a14:m>
                <a:r>
                  <a:rPr lang="en-IN" dirty="0"/>
                  <a:t>imply that one the following constraints is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𝐸</m:t>
                        </m:r>
                        <m:r>
                          <a:rPr lang="en-IN" b="0" i="1" smtClean="0">
                            <a:latin typeface="Cambria Math" panose="02040503050406030204" pitchFamily="18" charset="0"/>
                          </a:rPr>
                          <m:t>𝑈𝐹</m:t>
                        </m:r>
                      </m:sub>
                    </m:sSub>
                    <m:r>
                      <a:rPr lang="en-IN" b="0" i="0" smtClean="0">
                        <a:latin typeface="Cambria Math" panose="02040503050406030204" pitchFamily="18" charset="0"/>
                      </a:rPr>
                      <m:t>−</m:t>
                    </m:r>
                  </m:oMath>
                </a14:m>
                <a:r>
                  <a:rPr lang="en-IN" dirty="0"/>
                  <a:t>valid?</a:t>
                </a:r>
              </a:p>
              <a:p>
                <a:pPr marL="1371600" lvl="2" indent="-457200">
                  <a:buFont typeface="+mj-lt"/>
                  <a:buAutoNum type="arabicPeriod"/>
                </a:pPr>
                <a14:m>
                  <m:oMath xmlns:m="http://schemas.openxmlformats.org/officeDocument/2006/math">
                    <m:r>
                      <a:rPr lang="en-IN" b="0" i="1" smtClean="0">
                        <a:latin typeface="Cambria Math" panose="02040503050406030204" pitchFamily="18" charset="0"/>
                      </a:rPr>
                      <m:t>𝜙</m:t>
                    </m:r>
                    <m:r>
                      <a:rPr lang="en-IN" i="1">
                        <a:latin typeface="Cambria Math" panose="02040503050406030204" pitchFamily="18" charset="0"/>
                      </a:rPr>
                      <m:t>→</m:t>
                    </m:r>
                    <m:sSub>
                      <m:sSubPr>
                        <m:ctrlPr>
                          <a:rPr lang="en-IN" i="1">
                            <a:solidFill>
                              <a:schemeClr val="accent1"/>
                            </a:solidFill>
                            <a:latin typeface="Cambria Math" panose="02040503050406030204" pitchFamily="18" charset="0"/>
                          </a:rPr>
                        </m:ctrlPr>
                      </m:sSubPr>
                      <m:e>
                        <m:r>
                          <a:rPr lang="en-IN" i="1">
                            <a:solidFill>
                              <a:schemeClr val="accent1"/>
                            </a:solidFill>
                            <a:latin typeface="Cambria Math" panose="02040503050406030204" pitchFamily="18" charset="0"/>
                          </a:rPr>
                          <m:t>𝑥</m:t>
                        </m:r>
                      </m:e>
                      <m:sub>
                        <m:r>
                          <a:rPr lang="en-IN" i="1">
                            <a:solidFill>
                              <a:schemeClr val="accent1"/>
                            </a:solidFill>
                            <a:latin typeface="Cambria Math" panose="02040503050406030204" pitchFamily="18" charset="0"/>
                          </a:rPr>
                          <m:t>1</m:t>
                        </m:r>
                      </m:sub>
                    </m:sSub>
                    <m:r>
                      <a:rPr lang="en-IN" i="1">
                        <a:solidFill>
                          <a:schemeClr val="accent1"/>
                        </a:solidFill>
                        <a:latin typeface="Cambria Math" panose="02040503050406030204" pitchFamily="18" charset="0"/>
                      </a:rPr>
                      <m:t>=</m:t>
                    </m:r>
                    <m:sSub>
                      <m:sSubPr>
                        <m:ctrlPr>
                          <a:rPr lang="en-IN" i="1">
                            <a:solidFill>
                              <a:schemeClr val="accent1"/>
                            </a:solidFill>
                            <a:latin typeface="Cambria Math" panose="02040503050406030204" pitchFamily="18" charset="0"/>
                          </a:rPr>
                        </m:ctrlPr>
                      </m:sSubPr>
                      <m:e>
                        <m:r>
                          <a:rPr lang="en-IN" i="1">
                            <a:solidFill>
                              <a:schemeClr val="accent1"/>
                            </a:solidFill>
                            <a:latin typeface="Cambria Math" panose="02040503050406030204" pitchFamily="18" charset="0"/>
                          </a:rPr>
                          <m:t>𝑓</m:t>
                        </m:r>
                      </m:e>
                      <m:sub>
                        <m:r>
                          <a:rPr lang="en-IN" i="1">
                            <a:solidFill>
                              <a:schemeClr val="accent1"/>
                            </a:solidFill>
                            <a:latin typeface="Cambria Math" panose="02040503050406030204" pitchFamily="18" charset="0"/>
                          </a:rPr>
                          <m:t>1</m:t>
                        </m:r>
                      </m:sub>
                    </m:sSub>
                    <m:d>
                      <m:dPr>
                        <m:ctrlPr>
                          <a:rPr lang="en-IN" i="1">
                            <a:solidFill>
                              <a:schemeClr val="accent1"/>
                            </a:solidFill>
                            <a:latin typeface="Cambria Math" panose="02040503050406030204" pitchFamily="18" charset="0"/>
                          </a:rPr>
                        </m:ctrlPr>
                      </m:dPr>
                      <m:e>
                        <m:r>
                          <a:rPr lang="en-IN" i="1">
                            <a:solidFill>
                              <a:schemeClr val="accent1"/>
                            </a:solidFill>
                            <a:latin typeface="Cambria Math" panose="02040503050406030204" pitchFamily="18" charset="0"/>
                          </a:rPr>
                          <m:t>𝑡</m:t>
                        </m:r>
                      </m:e>
                    </m:d>
                  </m:oMath>
                </a14:m>
                <a:endParaRPr lang="en-IN" b="0" i="1" dirty="0">
                  <a:latin typeface="Cambria Math" panose="02040503050406030204" pitchFamily="18" charset="0"/>
                </a:endParaRPr>
              </a:p>
              <a:p>
                <a:pPr marL="1371600" lvl="2" indent="-457200">
                  <a:buFont typeface="+mj-lt"/>
                  <a:buAutoNum type="arabicPeriod"/>
                </a:pPr>
                <a14:m>
                  <m:oMath xmlns:m="http://schemas.openxmlformats.org/officeDocument/2006/math">
                    <m:r>
                      <a:rPr lang="en-IN" b="0" i="1" smtClean="0">
                        <a:latin typeface="Cambria Math" panose="02040503050406030204" pitchFamily="18" charset="0"/>
                      </a:rPr>
                      <m:t>𝜙</m:t>
                    </m:r>
                    <m:r>
                      <a:rPr lang="en-IN" i="1">
                        <a:latin typeface="Cambria Math" panose="02040503050406030204" pitchFamily="18" charset="0"/>
                      </a:rPr>
                      <m:t>→</m:t>
                    </m:r>
                    <m:sSub>
                      <m:sSubPr>
                        <m:ctrlPr>
                          <a:rPr lang="en-IN" i="1">
                            <a:solidFill>
                              <a:schemeClr val="accent1"/>
                            </a:solidFill>
                            <a:latin typeface="Cambria Math" panose="02040503050406030204" pitchFamily="18" charset="0"/>
                          </a:rPr>
                        </m:ctrlPr>
                      </m:sSubPr>
                      <m:e>
                        <m:r>
                          <a:rPr lang="en-IN" i="1">
                            <a:solidFill>
                              <a:schemeClr val="accent1"/>
                            </a:solidFill>
                            <a:latin typeface="Cambria Math" panose="02040503050406030204" pitchFamily="18" charset="0"/>
                          </a:rPr>
                          <m:t>𝑥</m:t>
                        </m:r>
                      </m:e>
                      <m:sub>
                        <m:r>
                          <a:rPr lang="en-IN" b="0" i="1" smtClean="0">
                            <a:solidFill>
                              <a:schemeClr val="accent1"/>
                            </a:solidFill>
                            <a:latin typeface="Cambria Math" panose="02040503050406030204" pitchFamily="18" charset="0"/>
                          </a:rPr>
                          <m:t>2</m:t>
                        </m:r>
                      </m:sub>
                    </m:sSub>
                    <m:r>
                      <a:rPr lang="en-IN" i="1">
                        <a:solidFill>
                          <a:schemeClr val="accent1"/>
                        </a:solidFill>
                        <a:latin typeface="Cambria Math" panose="02040503050406030204" pitchFamily="18" charset="0"/>
                      </a:rPr>
                      <m:t>=</m:t>
                    </m:r>
                    <m:sSub>
                      <m:sSubPr>
                        <m:ctrlPr>
                          <a:rPr lang="en-IN" b="0" i="1" smtClean="0">
                            <a:solidFill>
                              <a:schemeClr val="accent1"/>
                            </a:solidFill>
                            <a:latin typeface="Cambria Math" panose="02040503050406030204" pitchFamily="18" charset="0"/>
                          </a:rPr>
                        </m:ctrlPr>
                      </m:sSubPr>
                      <m:e>
                        <m:r>
                          <a:rPr lang="en-IN" b="0" i="1" smtClean="0">
                            <a:solidFill>
                              <a:schemeClr val="accent1"/>
                            </a:solidFill>
                            <a:latin typeface="Cambria Math" panose="02040503050406030204" pitchFamily="18" charset="0"/>
                          </a:rPr>
                          <m:t>𝑥</m:t>
                        </m:r>
                      </m:e>
                      <m:sub>
                        <m:r>
                          <a:rPr lang="en-IN" b="0" i="1" smtClean="0">
                            <a:solidFill>
                              <a:schemeClr val="accent1"/>
                            </a:solidFill>
                            <a:latin typeface="Cambria Math" panose="02040503050406030204" pitchFamily="18" charset="0"/>
                          </a:rPr>
                          <m:t>3</m:t>
                        </m:r>
                      </m:sub>
                    </m:sSub>
                  </m:oMath>
                </a14:m>
                <a:endParaRPr lang="en-IN" b="0" i="1" dirty="0">
                  <a:latin typeface="Cambria Math" panose="02040503050406030204" pitchFamily="18" charset="0"/>
                </a:endParaRPr>
              </a:p>
              <a:p>
                <a:pPr marL="914400" lvl="2" indent="0">
                  <a:buNone/>
                </a:pPr>
                <a:endParaRPr lang="en-IN" dirty="0">
                  <a:solidFill>
                    <a:schemeClr val="accent1"/>
                  </a:solidFill>
                </a:endParaRPr>
              </a:p>
              <a:p>
                <a:pPr marL="914400" lvl="2" indent="0">
                  <a:buNone/>
                </a:pPr>
                <a:endParaRPr lang="en-IN" dirty="0">
                  <a:solidFill>
                    <a:schemeClr val="accent1"/>
                  </a:solidFill>
                </a:endParaRPr>
              </a:p>
              <a:p>
                <a:pPr lvl="2"/>
                <a:endParaRPr lang="en-IN" dirty="0"/>
              </a:p>
              <a:p>
                <a:pPr lvl="2"/>
                <a:endParaRPr lang="en-IN" dirty="0"/>
              </a:p>
              <a:p>
                <a:pPr lvl="2"/>
                <a:endParaRPr lang="en-IN" b="0" dirty="0"/>
              </a:p>
              <a:p>
                <a:pPr lvl="1"/>
                <a:endParaRPr lang="en-IN" dirty="0"/>
              </a:p>
            </p:txBody>
          </p:sp>
        </mc:Choice>
        <mc:Fallback>
          <p:sp>
            <p:nvSpPr>
              <p:cNvPr id="3" name="Content Placeholder 2">
                <a:extLst>
                  <a:ext uri="{FF2B5EF4-FFF2-40B4-BE49-F238E27FC236}">
                    <a16:creationId xmlns:a16="http://schemas.microsoft.com/office/drawing/2014/main" id="{E662CCC5-574B-C08A-E277-5C995B55C536}"/>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2779619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05379-1D3A-A8B8-7449-1655C6BE677A}"/>
              </a:ext>
            </a:extLst>
          </p:cNvPr>
          <p:cNvSpPr>
            <a:spLocks noGrp="1"/>
          </p:cNvSpPr>
          <p:nvPr>
            <p:ph type="title"/>
          </p:nvPr>
        </p:nvSpPr>
        <p:spPr/>
        <p:txBody>
          <a:bodyPr/>
          <a:lstStyle/>
          <a:p>
            <a:r>
              <a:rPr lang="en-IN" dirty="0"/>
              <a:t>First-order theory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23FF5D-3877-0970-EC14-F577DF057AD8}"/>
                  </a:ext>
                </a:extLst>
              </p:cNvPr>
              <p:cNvSpPr>
                <a:spLocks noGrp="1"/>
              </p:cNvSpPr>
              <p:nvPr>
                <p:ph idx="1"/>
              </p:nvPr>
            </p:nvSpPr>
            <p:spPr/>
            <p:txBody>
              <a:bodyPr>
                <a:normAutofit/>
              </a:bodyPr>
              <a:lstStyle/>
              <a:p>
                <a:r>
                  <a:rPr lang="en-IN" dirty="0"/>
                  <a:t>A first-order theory contains a set of FOL formulae that satisfy the axioms (FOL formulae) of the first-order theory</a:t>
                </a:r>
              </a:p>
              <a:p>
                <a:endParaRPr lang="en-IN" dirty="0"/>
              </a:p>
              <a:p>
                <a:r>
                  <a:rPr lang="en-IN" dirty="0"/>
                  <a:t>A first-order theory is defined by the following components</a:t>
                </a:r>
              </a:p>
              <a:p>
                <a:pPr lvl="1"/>
                <a:r>
                  <a:rPr lang="en-IN" dirty="0"/>
                  <a:t>S</a:t>
                </a:r>
                <a:r>
                  <a:rPr lang="en-IN" b="0" dirty="0"/>
                  <a:t>ignature </a:t>
                </a:r>
                <a14:m>
                  <m:oMath xmlns:m="http://schemas.openxmlformats.org/officeDocument/2006/math">
                    <m:r>
                      <a:rPr lang="en-IN" b="0" i="1" smtClean="0">
                        <a:latin typeface="Cambria Math" panose="02040503050406030204" pitchFamily="18" charset="0"/>
                      </a:rPr>
                      <m:t>∑</m:t>
                    </m:r>
                  </m:oMath>
                </a14:m>
                <a:r>
                  <a:rPr lang="en-IN" dirty="0"/>
                  <a:t> that contains the set of constant, functions, and predicate functions specific to that theory</a:t>
                </a:r>
              </a:p>
              <a:p>
                <a:pPr lvl="1"/>
                <a:r>
                  <a:rPr lang="en-IN" dirty="0"/>
                  <a:t>Its set of axioms </a:t>
                </a:r>
                <a14:m>
                  <m:oMath xmlns:m="http://schemas.openxmlformats.org/officeDocument/2006/math">
                    <m:r>
                      <a:rPr lang="en-IN" b="0" i="1" smtClean="0">
                        <a:latin typeface="Cambria Math" panose="02040503050406030204" pitchFamily="18" charset="0"/>
                      </a:rPr>
                      <m:t>𝐴</m:t>
                    </m:r>
                    <m:r>
                      <a:rPr lang="en-IN" b="0" i="0" smtClean="0">
                        <a:latin typeface="Cambria Math" panose="02040503050406030204" pitchFamily="18" charset="0"/>
                      </a:rPr>
                      <m:t>,</m:t>
                    </m:r>
                  </m:oMath>
                </a14:m>
                <a:r>
                  <a:rPr lang="en-IN" dirty="0"/>
                  <a:t> which are closed FOL formulae that define the meaning of the symbols in </a:t>
                </a:r>
                <a14:m>
                  <m:oMath xmlns:m="http://schemas.openxmlformats.org/officeDocument/2006/math">
                    <m:r>
                      <a:rPr lang="en-IN" b="0" i="1" smtClean="0">
                        <a:latin typeface="Cambria Math" panose="02040503050406030204" pitchFamily="18" charset="0"/>
                      </a:rPr>
                      <m:t>∑</m:t>
                    </m:r>
                  </m:oMath>
                </a14:m>
                <a:endParaRPr lang="en-IN" dirty="0"/>
              </a:p>
              <a:p>
                <a:pPr lvl="1"/>
                <a:r>
                  <a:rPr lang="en-IN" dirty="0"/>
                  <a:t>Apart from the variables, quantifiers, and Boolean connectives, all formulae that belong to a first-order theory only contain symbols from </a:t>
                </a:r>
                <a14:m>
                  <m:oMath xmlns:m="http://schemas.openxmlformats.org/officeDocument/2006/math">
                    <m:r>
                      <a:rPr lang="en-IN" b="0" i="1" smtClean="0">
                        <a:latin typeface="Cambria Math" panose="02040503050406030204" pitchFamily="18" charset="0"/>
                      </a:rPr>
                      <m:t>∑</m:t>
                    </m:r>
                  </m:oMath>
                </a14:m>
                <a:endParaRPr lang="en-IN" dirty="0"/>
              </a:p>
            </p:txBody>
          </p:sp>
        </mc:Choice>
        <mc:Fallback xmlns="">
          <p:sp>
            <p:nvSpPr>
              <p:cNvPr id="3" name="Content Placeholder 2">
                <a:extLst>
                  <a:ext uri="{FF2B5EF4-FFF2-40B4-BE49-F238E27FC236}">
                    <a16:creationId xmlns:a16="http://schemas.microsoft.com/office/drawing/2014/main" id="{3123FF5D-3877-0970-EC14-F577DF057AD8}"/>
                  </a:ext>
                </a:extLst>
              </p:cNvPr>
              <p:cNvSpPr>
                <a:spLocks noGrp="1" noRot="1" noChangeAspect="1" noMove="1" noResize="1" noEditPoints="1" noAdjustHandles="1" noChangeArrowheads="1" noChangeShapeType="1" noTextEdit="1"/>
              </p:cNvSpPr>
              <p:nvPr>
                <p:ph idx="1"/>
              </p:nvPr>
            </p:nvSpPr>
            <p:spPr>
              <a:blipFill>
                <a:blip r:embed="rId2"/>
                <a:stretch>
                  <a:fillRect l="-1043" t="-2241" r="-696"/>
                </a:stretch>
              </a:blipFill>
            </p:spPr>
            <p:txBody>
              <a:bodyPr/>
              <a:lstStyle/>
              <a:p>
                <a:r>
                  <a:rPr lang="en-IN">
                    <a:noFill/>
                  </a:rPr>
                  <a:t> </a:t>
                </a:r>
              </a:p>
            </p:txBody>
          </p:sp>
        </mc:Fallback>
      </mc:AlternateContent>
    </p:spTree>
    <p:extLst>
      <p:ext uri="{BB962C8B-B14F-4D97-AF65-F5344CB8AC3E}">
        <p14:creationId xmlns:p14="http://schemas.microsoft.com/office/powerpoint/2010/main" val="30951563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ED364-6566-1959-D9E6-B41C121DFDE1}"/>
              </a:ext>
            </a:extLst>
          </p:cNvPr>
          <p:cNvSpPr>
            <a:spLocks noGrp="1"/>
          </p:cNvSpPr>
          <p:nvPr>
            <p:ph type="title"/>
          </p:nvPr>
        </p:nvSpPr>
        <p:spPr/>
        <p:txBody>
          <a:bodyPr/>
          <a:lstStyle/>
          <a:p>
            <a:r>
              <a:rPr lang="en-IN" dirty="0"/>
              <a:t>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662CCC5-574B-C08A-E277-5C995B55C536}"/>
                  </a:ext>
                </a:extLst>
              </p:cNvPr>
              <p:cNvSpPr>
                <a:spLocks noGrp="1"/>
              </p:cNvSpPr>
              <p:nvPr>
                <p:ph idx="1"/>
              </p:nvPr>
            </p:nvSpPr>
            <p:spPr/>
            <p:txBody>
              <a:bodyPr/>
              <a:lstStyle/>
              <a:p>
                <a:r>
                  <a:rPr lang="en-IN" dirty="0"/>
                  <a:t>Theory of equality and uninterpreted functions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𝐸</m:t>
                        </m:r>
                        <m:r>
                          <a:rPr lang="en-IN" b="0" i="1" smtClean="0">
                            <a:latin typeface="Cambria Math" panose="02040503050406030204" pitchFamily="18" charset="0"/>
                          </a:rPr>
                          <m:t>𝑈𝐹</m:t>
                        </m:r>
                      </m:sub>
                    </m:sSub>
                  </m:oMath>
                </a14:m>
                <a:r>
                  <a:rPr lang="en-IN" dirty="0"/>
                  <a:t>)</a:t>
                </a:r>
              </a:p>
              <a:p>
                <a:pPr lvl="1"/>
                <a14:m>
                  <m:oMath xmlns:m="http://schemas.openxmlformats.org/officeDocument/2006/math">
                    <m:r>
                      <a:rPr lang="en-IN" b="0" i="1" smtClean="0">
                        <a:solidFill>
                          <a:srgbClr val="FF0000"/>
                        </a:solidFill>
                        <a:latin typeface="Cambria Math" panose="02040503050406030204" pitchFamily="18" charset="0"/>
                      </a:rPr>
                      <m:t>𝜙</m:t>
                    </m:r>
                    <m:r>
                      <a:rPr lang="en-IN" b="0" i="1" smtClean="0">
                        <a:latin typeface="Cambria Math" panose="02040503050406030204" pitchFamily="18" charset="0"/>
                      </a:rPr>
                      <m:t> :=</m:t>
                    </m:r>
                    <m:sSub>
                      <m:sSubPr>
                        <m:ctrlPr>
                          <a:rPr lang="en-IN" b="0" i="1" smtClean="0">
                            <a:solidFill>
                              <a:schemeClr val="accent1"/>
                            </a:solidFill>
                            <a:latin typeface="Cambria Math" panose="02040503050406030204" pitchFamily="18" charset="0"/>
                          </a:rPr>
                        </m:ctrlPr>
                      </m:sSubPr>
                      <m:e>
                        <m:r>
                          <a:rPr lang="en-IN" b="0" i="1" smtClean="0">
                            <a:solidFill>
                              <a:schemeClr val="accent1"/>
                            </a:solidFill>
                            <a:latin typeface="Cambria Math" panose="02040503050406030204" pitchFamily="18" charset="0"/>
                          </a:rPr>
                          <m:t>𝑥</m:t>
                        </m:r>
                      </m:e>
                      <m:sub>
                        <m:r>
                          <a:rPr lang="en-IN" b="0" i="1" smtClean="0">
                            <a:solidFill>
                              <a:schemeClr val="accent1"/>
                            </a:solidFill>
                            <a:latin typeface="Cambria Math" panose="02040503050406030204" pitchFamily="18" charset="0"/>
                          </a:rPr>
                          <m:t>1</m:t>
                        </m:r>
                      </m:sub>
                    </m:sSub>
                    <m:r>
                      <a:rPr lang="en-IN" b="0" i="1" smtClean="0">
                        <a:solidFill>
                          <a:schemeClr val="accent1"/>
                        </a:solidFill>
                        <a:latin typeface="Cambria Math" panose="02040503050406030204" pitchFamily="18" charset="0"/>
                      </a:rPr>
                      <m:t>=</m:t>
                    </m:r>
                    <m:sSub>
                      <m:sSubPr>
                        <m:ctrlPr>
                          <a:rPr lang="en-IN" b="0" i="1" smtClean="0">
                            <a:solidFill>
                              <a:schemeClr val="accent1"/>
                            </a:solidFill>
                            <a:latin typeface="Cambria Math" panose="02040503050406030204" pitchFamily="18" charset="0"/>
                          </a:rPr>
                        </m:ctrlPr>
                      </m:sSubPr>
                      <m:e>
                        <m:r>
                          <a:rPr lang="en-IN" b="0" i="1" smtClean="0">
                            <a:solidFill>
                              <a:schemeClr val="accent1"/>
                            </a:solidFill>
                            <a:latin typeface="Cambria Math" panose="02040503050406030204" pitchFamily="18" charset="0"/>
                          </a:rPr>
                          <m:t>𝑓</m:t>
                        </m:r>
                      </m:e>
                      <m:sub>
                        <m:r>
                          <a:rPr lang="en-IN" b="0" i="1" smtClean="0">
                            <a:solidFill>
                              <a:schemeClr val="accent1"/>
                            </a:solidFill>
                            <a:latin typeface="Cambria Math" panose="02040503050406030204" pitchFamily="18" charset="0"/>
                          </a:rPr>
                          <m:t>1</m:t>
                        </m:r>
                      </m:sub>
                    </m:sSub>
                    <m:d>
                      <m:dPr>
                        <m:ctrlPr>
                          <a:rPr lang="en-IN" b="0" i="1" smtClean="0">
                            <a:solidFill>
                              <a:schemeClr val="accent1"/>
                            </a:solidFill>
                            <a:latin typeface="Cambria Math" panose="02040503050406030204" pitchFamily="18" charset="0"/>
                          </a:rPr>
                        </m:ctrlPr>
                      </m:dPr>
                      <m:e>
                        <m:r>
                          <a:rPr lang="en-IN" b="0" i="1" smtClean="0">
                            <a:solidFill>
                              <a:schemeClr val="accent1"/>
                            </a:solidFill>
                            <a:latin typeface="Cambria Math" panose="02040503050406030204" pitchFamily="18" charset="0"/>
                          </a:rPr>
                          <m:t>𝑡</m:t>
                        </m:r>
                      </m:e>
                    </m:d>
                    <m:r>
                      <a:rPr lang="en-IN" b="0" i="1" smtClean="0">
                        <a:solidFill>
                          <a:schemeClr val="tx2"/>
                        </a:solidFill>
                        <a:latin typeface="Cambria Math" panose="02040503050406030204" pitchFamily="18" charset="0"/>
                      </a:rPr>
                      <m:t>∧</m:t>
                    </m:r>
                    <m:sSub>
                      <m:sSubPr>
                        <m:ctrlPr>
                          <a:rPr lang="en-IN" b="0" i="1" smtClean="0">
                            <a:solidFill>
                              <a:schemeClr val="accent1"/>
                            </a:solidFill>
                            <a:latin typeface="Cambria Math" panose="02040503050406030204" pitchFamily="18" charset="0"/>
                          </a:rPr>
                        </m:ctrlPr>
                      </m:sSubPr>
                      <m:e>
                        <m:r>
                          <a:rPr lang="en-IN" b="0" i="1" smtClean="0">
                            <a:solidFill>
                              <a:schemeClr val="accent1"/>
                            </a:solidFill>
                            <a:latin typeface="Cambria Math" panose="02040503050406030204" pitchFamily="18" charset="0"/>
                          </a:rPr>
                          <m:t>𝑥</m:t>
                        </m:r>
                      </m:e>
                      <m:sub>
                        <m:r>
                          <a:rPr lang="en-IN" b="0" i="1" smtClean="0">
                            <a:solidFill>
                              <a:schemeClr val="accent1"/>
                            </a:solidFill>
                            <a:latin typeface="Cambria Math" panose="02040503050406030204" pitchFamily="18" charset="0"/>
                          </a:rPr>
                          <m:t>2</m:t>
                        </m:r>
                      </m:sub>
                    </m:sSub>
                    <m:r>
                      <a:rPr lang="en-IN" b="0" i="1" smtClean="0">
                        <a:solidFill>
                          <a:schemeClr val="accent1"/>
                        </a:solidFill>
                        <a:latin typeface="Cambria Math" panose="02040503050406030204" pitchFamily="18" charset="0"/>
                      </a:rPr>
                      <m:t>=</m:t>
                    </m:r>
                    <m:sSub>
                      <m:sSubPr>
                        <m:ctrlPr>
                          <a:rPr lang="en-IN" b="0" i="1" smtClean="0">
                            <a:solidFill>
                              <a:schemeClr val="accent1"/>
                            </a:solidFill>
                            <a:latin typeface="Cambria Math" panose="02040503050406030204" pitchFamily="18" charset="0"/>
                          </a:rPr>
                        </m:ctrlPr>
                      </m:sSubPr>
                      <m:e>
                        <m:r>
                          <a:rPr lang="en-IN" b="0" i="1" smtClean="0">
                            <a:solidFill>
                              <a:schemeClr val="accent1"/>
                            </a:solidFill>
                            <a:latin typeface="Cambria Math" panose="02040503050406030204" pitchFamily="18" charset="0"/>
                          </a:rPr>
                          <m:t>𝑥</m:t>
                        </m:r>
                      </m:e>
                      <m:sub>
                        <m:r>
                          <a:rPr lang="en-IN" b="0" i="1" smtClean="0">
                            <a:solidFill>
                              <a:schemeClr val="accent1"/>
                            </a:solidFill>
                            <a:latin typeface="Cambria Math" panose="02040503050406030204" pitchFamily="18" charset="0"/>
                          </a:rPr>
                          <m:t>3</m:t>
                        </m:r>
                      </m:sub>
                    </m:sSub>
                    <m:r>
                      <a:rPr lang="en-IN" b="0" i="1" smtClean="0">
                        <a:solidFill>
                          <a:schemeClr val="tx2"/>
                        </a:solidFill>
                        <a:latin typeface="Cambria Math" panose="02040503050406030204" pitchFamily="18" charset="0"/>
                      </a:rPr>
                      <m:t>∧</m:t>
                    </m:r>
                    <m:sSub>
                      <m:sSubPr>
                        <m:ctrlPr>
                          <a:rPr lang="en-IN" b="0" i="1" smtClean="0">
                            <a:solidFill>
                              <a:schemeClr val="accent1"/>
                            </a:solidFill>
                            <a:latin typeface="Cambria Math" panose="02040503050406030204" pitchFamily="18" charset="0"/>
                          </a:rPr>
                        </m:ctrlPr>
                      </m:sSubPr>
                      <m:e>
                        <m:r>
                          <a:rPr lang="en-IN" b="0" i="1" smtClean="0">
                            <a:solidFill>
                              <a:schemeClr val="accent1"/>
                            </a:solidFill>
                            <a:latin typeface="Cambria Math" panose="02040503050406030204" pitchFamily="18" charset="0"/>
                          </a:rPr>
                          <m:t>𝑓</m:t>
                        </m:r>
                      </m:e>
                      <m:sub>
                        <m:r>
                          <a:rPr lang="en-IN" b="0" i="1" smtClean="0">
                            <a:solidFill>
                              <a:schemeClr val="accent1"/>
                            </a:solidFill>
                            <a:latin typeface="Cambria Math" panose="02040503050406030204" pitchFamily="18" charset="0"/>
                          </a:rPr>
                          <m:t>3</m:t>
                        </m:r>
                      </m:sub>
                    </m:sSub>
                    <m:d>
                      <m:dPr>
                        <m:ctrlPr>
                          <a:rPr lang="en-IN" b="0" i="1" smtClean="0">
                            <a:solidFill>
                              <a:schemeClr val="accent1"/>
                            </a:solidFill>
                            <a:latin typeface="Cambria Math" panose="02040503050406030204" pitchFamily="18" charset="0"/>
                          </a:rPr>
                        </m:ctrlPr>
                      </m:dPr>
                      <m:e>
                        <m:r>
                          <a:rPr lang="en-IN" b="0" i="1" smtClean="0">
                            <a:solidFill>
                              <a:schemeClr val="accent1"/>
                            </a:solidFill>
                            <a:latin typeface="Cambria Math" panose="02040503050406030204" pitchFamily="18" charset="0"/>
                          </a:rPr>
                          <m:t>𝑎</m:t>
                        </m:r>
                        <m:r>
                          <a:rPr lang="en-IN" b="0" i="1" smtClean="0">
                            <a:solidFill>
                              <a:schemeClr val="accent1"/>
                            </a:solidFill>
                            <a:latin typeface="Cambria Math" panose="02040503050406030204" pitchFamily="18" charset="0"/>
                          </a:rPr>
                          <m:t>, </m:t>
                        </m:r>
                        <m:r>
                          <a:rPr lang="en-IN" b="0" i="1" smtClean="0">
                            <a:solidFill>
                              <a:schemeClr val="accent1"/>
                            </a:solidFill>
                            <a:latin typeface="Cambria Math" panose="02040503050406030204" pitchFamily="18" charset="0"/>
                          </a:rPr>
                          <m:t>𝑏</m:t>
                        </m:r>
                      </m:e>
                    </m:d>
                    <m:r>
                      <a:rPr lang="en-IN" b="0" i="1" smtClean="0">
                        <a:solidFill>
                          <a:schemeClr val="accent1"/>
                        </a:solidFill>
                        <a:latin typeface="Cambria Math" panose="02040503050406030204" pitchFamily="18" charset="0"/>
                      </a:rPr>
                      <m:t>≠</m:t>
                    </m:r>
                    <m:sSub>
                      <m:sSubPr>
                        <m:ctrlPr>
                          <a:rPr lang="en-IN" b="0" i="1" smtClean="0">
                            <a:solidFill>
                              <a:schemeClr val="accent1"/>
                            </a:solidFill>
                            <a:latin typeface="Cambria Math" panose="02040503050406030204" pitchFamily="18" charset="0"/>
                          </a:rPr>
                        </m:ctrlPr>
                      </m:sSubPr>
                      <m:e>
                        <m:r>
                          <a:rPr lang="en-IN" b="0" i="1" smtClean="0">
                            <a:solidFill>
                              <a:schemeClr val="accent1"/>
                            </a:solidFill>
                            <a:latin typeface="Cambria Math" panose="02040503050406030204" pitchFamily="18" charset="0"/>
                          </a:rPr>
                          <m:t>𝑓</m:t>
                        </m:r>
                      </m:e>
                      <m:sub>
                        <m:r>
                          <a:rPr lang="en-IN" b="0" i="1" smtClean="0">
                            <a:solidFill>
                              <a:schemeClr val="accent1"/>
                            </a:solidFill>
                            <a:latin typeface="Cambria Math" panose="02040503050406030204" pitchFamily="18" charset="0"/>
                          </a:rPr>
                          <m:t>4</m:t>
                        </m:r>
                      </m:sub>
                    </m:sSub>
                    <m:d>
                      <m:dPr>
                        <m:ctrlPr>
                          <a:rPr lang="en-IN" b="0" i="1" smtClean="0">
                            <a:solidFill>
                              <a:schemeClr val="accent1"/>
                            </a:solidFill>
                            <a:latin typeface="Cambria Math" panose="02040503050406030204" pitchFamily="18" charset="0"/>
                          </a:rPr>
                        </m:ctrlPr>
                      </m:dPr>
                      <m:e>
                        <m:r>
                          <a:rPr lang="en-IN" b="0" i="1" smtClean="0">
                            <a:solidFill>
                              <a:schemeClr val="accent1"/>
                            </a:solidFill>
                            <a:latin typeface="Cambria Math" panose="02040503050406030204" pitchFamily="18" charset="0"/>
                          </a:rPr>
                          <m:t>𝑐</m:t>
                        </m:r>
                      </m:e>
                    </m:d>
                  </m:oMath>
                </a14:m>
                <a:endParaRPr lang="en-IN" b="0" i="1" dirty="0">
                  <a:solidFill>
                    <a:schemeClr val="accent1"/>
                  </a:solidFill>
                  <a:latin typeface="Cambria Math" panose="02040503050406030204" pitchFamily="18" charset="0"/>
                </a:endParaRPr>
              </a:p>
              <a:p>
                <a:pPr lvl="1"/>
                <a:r>
                  <a:rPr lang="en-IN" b="0" dirty="0"/>
                  <a:t>Is </a:t>
                </a:r>
                <a14:m>
                  <m:oMath xmlns:m="http://schemas.openxmlformats.org/officeDocument/2006/math">
                    <m:r>
                      <a:rPr lang="en-IN" b="0" i="1" smtClean="0">
                        <a:solidFill>
                          <a:srgbClr val="FF0000"/>
                        </a:solidFill>
                        <a:latin typeface="Cambria Math" panose="02040503050406030204" pitchFamily="18" charset="0"/>
                      </a:rPr>
                      <m:t>𝜙</m:t>
                    </m:r>
                    <m:r>
                      <a:rPr lang="en-IN" b="0" i="1" smtClean="0">
                        <a:latin typeface="Cambria Math" panose="02040503050406030204" pitchFamily="18" charset="0"/>
                      </a:rPr>
                      <m:t>→</m:t>
                    </m:r>
                    <m:sSub>
                      <m:sSubPr>
                        <m:ctrlPr>
                          <a:rPr lang="en-IN" b="0" i="1" smtClean="0">
                            <a:solidFill>
                              <a:schemeClr val="accent1"/>
                            </a:solidFill>
                            <a:latin typeface="Cambria Math" panose="02040503050406030204" pitchFamily="18" charset="0"/>
                          </a:rPr>
                        </m:ctrlPr>
                      </m:sSubPr>
                      <m:e>
                        <m:r>
                          <a:rPr lang="en-IN" b="0" i="1" smtClean="0">
                            <a:solidFill>
                              <a:schemeClr val="accent1"/>
                            </a:solidFill>
                            <a:latin typeface="Cambria Math" panose="02040503050406030204" pitchFamily="18" charset="0"/>
                          </a:rPr>
                          <m:t>𝑥</m:t>
                        </m:r>
                      </m:e>
                      <m:sub>
                        <m:r>
                          <a:rPr lang="en-IN" b="0" i="1" smtClean="0">
                            <a:solidFill>
                              <a:schemeClr val="accent1"/>
                            </a:solidFill>
                            <a:latin typeface="Cambria Math" panose="02040503050406030204" pitchFamily="18" charset="0"/>
                          </a:rPr>
                          <m:t>1</m:t>
                        </m:r>
                      </m:sub>
                    </m:sSub>
                    <m:r>
                      <a:rPr lang="en-IN" b="0" i="1" smtClean="0">
                        <a:solidFill>
                          <a:schemeClr val="accent1"/>
                        </a:solidFill>
                        <a:latin typeface="Cambria Math" panose="02040503050406030204" pitchFamily="18" charset="0"/>
                      </a:rPr>
                      <m:t>=</m:t>
                    </m:r>
                    <m:sSub>
                      <m:sSubPr>
                        <m:ctrlPr>
                          <a:rPr lang="en-IN" b="0" i="1" smtClean="0">
                            <a:solidFill>
                              <a:schemeClr val="accent1"/>
                            </a:solidFill>
                            <a:latin typeface="Cambria Math" panose="02040503050406030204" pitchFamily="18" charset="0"/>
                          </a:rPr>
                        </m:ctrlPr>
                      </m:sSubPr>
                      <m:e>
                        <m:r>
                          <a:rPr lang="en-IN" b="0" i="1" smtClean="0">
                            <a:solidFill>
                              <a:schemeClr val="accent1"/>
                            </a:solidFill>
                            <a:latin typeface="Cambria Math" panose="02040503050406030204" pitchFamily="18" charset="0"/>
                          </a:rPr>
                          <m:t>𝑓</m:t>
                        </m:r>
                      </m:e>
                      <m:sub>
                        <m:r>
                          <a:rPr lang="en-IN" b="0" i="1" smtClean="0">
                            <a:solidFill>
                              <a:schemeClr val="accent1"/>
                            </a:solidFill>
                            <a:latin typeface="Cambria Math" panose="02040503050406030204" pitchFamily="18" charset="0"/>
                          </a:rPr>
                          <m:t>1</m:t>
                        </m:r>
                      </m:sub>
                    </m:sSub>
                    <m:d>
                      <m:dPr>
                        <m:ctrlPr>
                          <a:rPr lang="en-IN" b="0" i="1" smtClean="0">
                            <a:solidFill>
                              <a:schemeClr val="accent1"/>
                            </a:solidFill>
                            <a:latin typeface="Cambria Math" panose="02040503050406030204" pitchFamily="18" charset="0"/>
                          </a:rPr>
                        </m:ctrlPr>
                      </m:dPr>
                      <m:e>
                        <m:r>
                          <a:rPr lang="en-IN" b="0" i="1" smtClean="0">
                            <a:solidFill>
                              <a:schemeClr val="accent1"/>
                            </a:solidFill>
                            <a:latin typeface="Cambria Math" panose="02040503050406030204" pitchFamily="18" charset="0"/>
                          </a:rPr>
                          <m:t>𝑡</m:t>
                        </m:r>
                      </m:e>
                    </m:d>
                    <m:r>
                      <a:rPr lang="en-IN" b="0" i="1" smtClean="0">
                        <a:solidFill>
                          <a:schemeClr val="tx2"/>
                        </a:solidFill>
                        <a:latin typeface="Cambria Math" panose="02040503050406030204" pitchFamily="18" charset="0"/>
                      </a:rPr>
                      <m:t>∨</m:t>
                    </m:r>
                    <m:sSub>
                      <m:sSubPr>
                        <m:ctrlPr>
                          <a:rPr lang="en-IN" b="0" i="1" smtClean="0">
                            <a:solidFill>
                              <a:schemeClr val="accent1"/>
                            </a:solidFill>
                            <a:latin typeface="Cambria Math" panose="02040503050406030204" pitchFamily="18" charset="0"/>
                          </a:rPr>
                        </m:ctrlPr>
                      </m:sSubPr>
                      <m:e>
                        <m:r>
                          <a:rPr lang="en-IN" b="0" i="1" smtClean="0">
                            <a:solidFill>
                              <a:schemeClr val="accent1"/>
                            </a:solidFill>
                            <a:latin typeface="Cambria Math" panose="02040503050406030204" pitchFamily="18" charset="0"/>
                          </a:rPr>
                          <m:t>𝑥</m:t>
                        </m:r>
                      </m:e>
                      <m:sub>
                        <m:r>
                          <a:rPr lang="en-IN" b="0" i="1" smtClean="0">
                            <a:solidFill>
                              <a:schemeClr val="accent1"/>
                            </a:solidFill>
                            <a:latin typeface="Cambria Math" panose="02040503050406030204" pitchFamily="18" charset="0"/>
                          </a:rPr>
                          <m:t>2</m:t>
                        </m:r>
                      </m:sub>
                    </m:sSub>
                    <m:r>
                      <a:rPr lang="en-IN" b="0" i="1" smtClean="0">
                        <a:solidFill>
                          <a:schemeClr val="accent1"/>
                        </a:solidFill>
                        <a:latin typeface="Cambria Math" panose="02040503050406030204" pitchFamily="18" charset="0"/>
                      </a:rPr>
                      <m:t>=</m:t>
                    </m:r>
                    <m:sSub>
                      <m:sSubPr>
                        <m:ctrlPr>
                          <a:rPr lang="en-IN" b="0" i="1" smtClean="0">
                            <a:solidFill>
                              <a:schemeClr val="accent1"/>
                            </a:solidFill>
                            <a:latin typeface="Cambria Math" panose="02040503050406030204" pitchFamily="18" charset="0"/>
                          </a:rPr>
                        </m:ctrlPr>
                      </m:sSubPr>
                      <m:e>
                        <m:r>
                          <a:rPr lang="en-IN" b="0" i="1" smtClean="0">
                            <a:solidFill>
                              <a:schemeClr val="accent1"/>
                            </a:solidFill>
                            <a:latin typeface="Cambria Math" panose="02040503050406030204" pitchFamily="18" charset="0"/>
                          </a:rPr>
                          <m:t>𝑥</m:t>
                        </m:r>
                      </m:e>
                      <m:sub>
                        <m:r>
                          <a:rPr lang="en-IN" b="0" i="1" smtClean="0">
                            <a:solidFill>
                              <a:schemeClr val="accent1"/>
                            </a:solidFill>
                            <a:latin typeface="Cambria Math" panose="02040503050406030204" pitchFamily="18" charset="0"/>
                          </a:rPr>
                          <m:t>3</m:t>
                        </m:r>
                      </m:sub>
                    </m:sSub>
                    <m:r>
                      <a:rPr lang="en-IN" b="0" i="0" smtClean="0">
                        <a:solidFill>
                          <a:schemeClr val="accent1"/>
                        </a:solidFill>
                        <a:latin typeface="Cambria Math" panose="02040503050406030204" pitchFamily="18" charset="0"/>
                      </a:rPr>
                      <m:t> </m:t>
                    </m:r>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𝑇</m:t>
                        </m:r>
                      </m:e>
                      <m:sub>
                        <m:r>
                          <a:rPr lang="en-IN" b="0" i="1" dirty="0" smtClean="0">
                            <a:latin typeface="Cambria Math" panose="02040503050406030204" pitchFamily="18" charset="0"/>
                          </a:rPr>
                          <m:t>𝐸</m:t>
                        </m:r>
                        <m:r>
                          <a:rPr lang="en-IN" b="0" i="1" dirty="0" smtClean="0">
                            <a:latin typeface="Cambria Math" panose="02040503050406030204" pitchFamily="18" charset="0"/>
                          </a:rPr>
                          <m:t>𝑈𝐹</m:t>
                        </m:r>
                      </m:sub>
                    </m:sSub>
                  </m:oMath>
                </a14:m>
                <a:r>
                  <a:rPr lang="en-IN" b="0" dirty="0"/>
                  <a:t> valid?  </a:t>
                </a:r>
                <a:r>
                  <a:rPr lang="en-IN" b="0" dirty="0">
                    <a:solidFill>
                      <a:schemeClr val="accent1"/>
                    </a:solidFill>
                  </a:rPr>
                  <a:t>Yes.</a:t>
                </a:r>
              </a:p>
              <a:p>
                <a:pPr marL="914400" lvl="2" indent="0">
                  <a:buNone/>
                </a:pPr>
                <a:endParaRPr lang="en-IN" b="0" dirty="0"/>
              </a:p>
              <a:p>
                <a:pPr lvl="1"/>
                <a:r>
                  <a:rPr lang="en-IN" dirty="0"/>
                  <a:t>Does </a:t>
                </a:r>
                <a14:m>
                  <m:oMath xmlns:m="http://schemas.openxmlformats.org/officeDocument/2006/math">
                    <m:r>
                      <a:rPr lang="en-IN" i="1">
                        <a:solidFill>
                          <a:srgbClr val="FF0000"/>
                        </a:solidFill>
                        <a:latin typeface="Cambria Math" panose="02040503050406030204" pitchFamily="18" charset="0"/>
                      </a:rPr>
                      <m:t>𝜙</m:t>
                    </m:r>
                    <m:r>
                      <a:rPr lang="en-IN" i="1">
                        <a:latin typeface="Cambria Math" panose="02040503050406030204" pitchFamily="18" charset="0"/>
                      </a:rPr>
                      <m:t>→</m:t>
                    </m:r>
                    <m:sSub>
                      <m:sSubPr>
                        <m:ctrlPr>
                          <a:rPr lang="en-IN" i="1">
                            <a:solidFill>
                              <a:schemeClr val="accent1"/>
                            </a:solidFill>
                            <a:latin typeface="Cambria Math" panose="02040503050406030204" pitchFamily="18" charset="0"/>
                          </a:rPr>
                        </m:ctrlPr>
                      </m:sSubPr>
                      <m:e>
                        <m:r>
                          <a:rPr lang="en-IN" i="1">
                            <a:solidFill>
                              <a:schemeClr val="accent1"/>
                            </a:solidFill>
                            <a:latin typeface="Cambria Math" panose="02040503050406030204" pitchFamily="18" charset="0"/>
                          </a:rPr>
                          <m:t>𝑥</m:t>
                        </m:r>
                      </m:e>
                      <m:sub>
                        <m:r>
                          <a:rPr lang="en-IN" i="1">
                            <a:solidFill>
                              <a:schemeClr val="accent1"/>
                            </a:solidFill>
                            <a:latin typeface="Cambria Math" panose="02040503050406030204" pitchFamily="18" charset="0"/>
                          </a:rPr>
                          <m:t>1</m:t>
                        </m:r>
                      </m:sub>
                    </m:sSub>
                    <m:r>
                      <a:rPr lang="en-IN" i="1">
                        <a:solidFill>
                          <a:schemeClr val="accent1"/>
                        </a:solidFill>
                        <a:latin typeface="Cambria Math" panose="02040503050406030204" pitchFamily="18" charset="0"/>
                      </a:rPr>
                      <m:t>=</m:t>
                    </m:r>
                    <m:sSub>
                      <m:sSubPr>
                        <m:ctrlPr>
                          <a:rPr lang="en-IN" i="1">
                            <a:solidFill>
                              <a:schemeClr val="accent1"/>
                            </a:solidFill>
                            <a:latin typeface="Cambria Math" panose="02040503050406030204" pitchFamily="18" charset="0"/>
                          </a:rPr>
                        </m:ctrlPr>
                      </m:sSubPr>
                      <m:e>
                        <m:r>
                          <a:rPr lang="en-IN" i="1">
                            <a:solidFill>
                              <a:schemeClr val="accent1"/>
                            </a:solidFill>
                            <a:latin typeface="Cambria Math" panose="02040503050406030204" pitchFamily="18" charset="0"/>
                          </a:rPr>
                          <m:t>𝑓</m:t>
                        </m:r>
                      </m:e>
                      <m:sub>
                        <m:r>
                          <a:rPr lang="en-IN" i="1">
                            <a:solidFill>
                              <a:schemeClr val="accent1"/>
                            </a:solidFill>
                            <a:latin typeface="Cambria Math" panose="02040503050406030204" pitchFamily="18" charset="0"/>
                          </a:rPr>
                          <m:t>1</m:t>
                        </m:r>
                      </m:sub>
                    </m:sSub>
                    <m:d>
                      <m:dPr>
                        <m:ctrlPr>
                          <a:rPr lang="en-IN" i="1">
                            <a:solidFill>
                              <a:schemeClr val="accent1"/>
                            </a:solidFill>
                            <a:latin typeface="Cambria Math" panose="02040503050406030204" pitchFamily="18" charset="0"/>
                          </a:rPr>
                        </m:ctrlPr>
                      </m:dPr>
                      <m:e>
                        <m:r>
                          <a:rPr lang="en-IN" i="1">
                            <a:solidFill>
                              <a:schemeClr val="accent1"/>
                            </a:solidFill>
                            <a:latin typeface="Cambria Math" panose="02040503050406030204" pitchFamily="18" charset="0"/>
                          </a:rPr>
                          <m:t>𝑡</m:t>
                        </m:r>
                      </m:e>
                    </m:d>
                    <m:r>
                      <a:rPr lang="en-IN" i="1">
                        <a:solidFill>
                          <a:schemeClr val="tx2"/>
                        </a:solidFill>
                        <a:latin typeface="Cambria Math" panose="02040503050406030204" pitchFamily="18" charset="0"/>
                      </a:rPr>
                      <m:t>∨</m:t>
                    </m:r>
                    <m:sSub>
                      <m:sSubPr>
                        <m:ctrlPr>
                          <a:rPr lang="en-IN" i="1">
                            <a:solidFill>
                              <a:schemeClr val="accent1"/>
                            </a:solidFill>
                            <a:latin typeface="Cambria Math" panose="02040503050406030204" pitchFamily="18" charset="0"/>
                          </a:rPr>
                        </m:ctrlPr>
                      </m:sSubPr>
                      <m:e>
                        <m:r>
                          <a:rPr lang="en-IN" i="1">
                            <a:solidFill>
                              <a:schemeClr val="accent1"/>
                            </a:solidFill>
                            <a:latin typeface="Cambria Math" panose="02040503050406030204" pitchFamily="18" charset="0"/>
                          </a:rPr>
                          <m:t>𝑥</m:t>
                        </m:r>
                      </m:e>
                      <m:sub>
                        <m:r>
                          <a:rPr lang="en-IN" i="1">
                            <a:solidFill>
                              <a:schemeClr val="accent1"/>
                            </a:solidFill>
                            <a:latin typeface="Cambria Math" panose="02040503050406030204" pitchFamily="18" charset="0"/>
                          </a:rPr>
                          <m:t>2</m:t>
                        </m:r>
                      </m:sub>
                    </m:sSub>
                    <m:r>
                      <a:rPr lang="en-IN" i="1">
                        <a:solidFill>
                          <a:schemeClr val="accent1"/>
                        </a:solidFill>
                        <a:latin typeface="Cambria Math" panose="02040503050406030204" pitchFamily="18" charset="0"/>
                      </a:rPr>
                      <m:t>=</m:t>
                    </m:r>
                    <m:sSub>
                      <m:sSubPr>
                        <m:ctrlPr>
                          <a:rPr lang="en-IN" i="1">
                            <a:solidFill>
                              <a:schemeClr val="accent1"/>
                            </a:solidFill>
                            <a:latin typeface="Cambria Math" panose="02040503050406030204" pitchFamily="18" charset="0"/>
                          </a:rPr>
                        </m:ctrlPr>
                      </m:sSubPr>
                      <m:e>
                        <m:r>
                          <a:rPr lang="en-IN" i="1">
                            <a:solidFill>
                              <a:schemeClr val="accent1"/>
                            </a:solidFill>
                            <a:latin typeface="Cambria Math" panose="02040503050406030204" pitchFamily="18" charset="0"/>
                          </a:rPr>
                          <m:t>𝑥</m:t>
                        </m:r>
                      </m:e>
                      <m:sub>
                        <m:r>
                          <a:rPr lang="en-IN" i="1">
                            <a:solidFill>
                              <a:schemeClr val="accent1"/>
                            </a:solidFill>
                            <a:latin typeface="Cambria Math" panose="02040503050406030204" pitchFamily="18" charset="0"/>
                          </a:rPr>
                          <m:t>3</m:t>
                        </m:r>
                      </m:sub>
                    </m:sSub>
                    <m:r>
                      <a:rPr lang="en-IN" i="1">
                        <a:solidFill>
                          <a:schemeClr val="accent1"/>
                        </a:solidFill>
                        <a:latin typeface="Cambria Math" panose="02040503050406030204" pitchFamily="18" charset="0"/>
                      </a:rPr>
                      <m:t> </m:t>
                    </m:r>
                  </m:oMath>
                </a14:m>
                <a:r>
                  <a:rPr lang="en-IN" dirty="0"/>
                  <a:t>imply that one the following constraints is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𝐸</m:t>
                        </m:r>
                        <m:r>
                          <a:rPr lang="en-IN" b="0" i="1" smtClean="0">
                            <a:latin typeface="Cambria Math" panose="02040503050406030204" pitchFamily="18" charset="0"/>
                          </a:rPr>
                          <m:t>𝑈𝐹</m:t>
                        </m:r>
                      </m:sub>
                    </m:sSub>
                    <m:r>
                      <a:rPr lang="en-IN" b="0" i="0" smtClean="0">
                        <a:latin typeface="Cambria Math" panose="02040503050406030204" pitchFamily="18" charset="0"/>
                      </a:rPr>
                      <m:t>−</m:t>
                    </m:r>
                  </m:oMath>
                </a14:m>
                <a:r>
                  <a:rPr lang="en-IN" dirty="0"/>
                  <a:t>valid?  </a:t>
                </a:r>
                <a:r>
                  <a:rPr lang="en-IN" dirty="0">
                    <a:solidFill>
                      <a:schemeClr val="accent1"/>
                    </a:solidFill>
                  </a:rPr>
                  <a:t>Yes.</a:t>
                </a:r>
              </a:p>
              <a:p>
                <a:pPr marL="1371600" lvl="2" indent="-457200">
                  <a:buFont typeface="+mj-lt"/>
                  <a:buAutoNum type="arabicPeriod"/>
                </a:pPr>
                <a14:m>
                  <m:oMath xmlns:m="http://schemas.openxmlformats.org/officeDocument/2006/math">
                    <m:r>
                      <a:rPr lang="en-IN" b="0" i="1" smtClean="0">
                        <a:latin typeface="Cambria Math" panose="02040503050406030204" pitchFamily="18" charset="0"/>
                      </a:rPr>
                      <m:t>𝜙</m:t>
                    </m:r>
                    <m:r>
                      <a:rPr lang="en-IN" i="1">
                        <a:latin typeface="Cambria Math" panose="02040503050406030204" pitchFamily="18" charset="0"/>
                      </a:rPr>
                      <m:t>→</m:t>
                    </m:r>
                    <m:sSub>
                      <m:sSubPr>
                        <m:ctrlPr>
                          <a:rPr lang="en-IN" i="1">
                            <a:solidFill>
                              <a:schemeClr val="accent1"/>
                            </a:solidFill>
                            <a:latin typeface="Cambria Math" panose="02040503050406030204" pitchFamily="18" charset="0"/>
                          </a:rPr>
                        </m:ctrlPr>
                      </m:sSubPr>
                      <m:e>
                        <m:r>
                          <a:rPr lang="en-IN" i="1">
                            <a:solidFill>
                              <a:schemeClr val="accent1"/>
                            </a:solidFill>
                            <a:latin typeface="Cambria Math" panose="02040503050406030204" pitchFamily="18" charset="0"/>
                          </a:rPr>
                          <m:t>𝑥</m:t>
                        </m:r>
                      </m:e>
                      <m:sub>
                        <m:r>
                          <a:rPr lang="en-IN" i="1">
                            <a:solidFill>
                              <a:schemeClr val="accent1"/>
                            </a:solidFill>
                            <a:latin typeface="Cambria Math" panose="02040503050406030204" pitchFamily="18" charset="0"/>
                          </a:rPr>
                          <m:t>1</m:t>
                        </m:r>
                      </m:sub>
                    </m:sSub>
                    <m:r>
                      <a:rPr lang="en-IN" i="1">
                        <a:solidFill>
                          <a:schemeClr val="accent1"/>
                        </a:solidFill>
                        <a:latin typeface="Cambria Math" panose="02040503050406030204" pitchFamily="18" charset="0"/>
                      </a:rPr>
                      <m:t>=</m:t>
                    </m:r>
                    <m:sSub>
                      <m:sSubPr>
                        <m:ctrlPr>
                          <a:rPr lang="en-IN" i="1">
                            <a:solidFill>
                              <a:schemeClr val="accent1"/>
                            </a:solidFill>
                            <a:latin typeface="Cambria Math" panose="02040503050406030204" pitchFamily="18" charset="0"/>
                          </a:rPr>
                        </m:ctrlPr>
                      </m:sSubPr>
                      <m:e>
                        <m:r>
                          <a:rPr lang="en-IN" i="1">
                            <a:solidFill>
                              <a:schemeClr val="accent1"/>
                            </a:solidFill>
                            <a:latin typeface="Cambria Math" panose="02040503050406030204" pitchFamily="18" charset="0"/>
                          </a:rPr>
                          <m:t>𝑓</m:t>
                        </m:r>
                      </m:e>
                      <m:sub>
                        <m:r>
                          <a:rPr lang="en-IN" i="1">
                            <a:solidFill>
                              <a:schemeClr val="accent1"/>
                            </a:solidFill>
                            <a:latin typeface="Cambria Math" panose="02040503050406030204" pitchFamily="18" charset="0"/>
                          </a:rPr>
                          <m:t>1</m:t>
                        </m:r>
                      </m:sub>
                    </m:sSub>
                    <m:d>
                      <m:dPr>
                        <m:ctrlPr>
                          <a:rPr lang="en-IN" i="1">
                            <a:solidFill>
                              <a:schemeClr val="accent1"/>
                            </a:solidFill>
                            <a:latin typeface="Cambria Math" panose="02040503050406030204" pitchFamily="18" charset="0"/>
                          </a:rPr>
                        </m:ctrlPr>
                      </m:dPr>
                      <m:e>
                        <m:r>
                          <a:rPr lang="en-IN" i="1">
                            <a:solidFill>
                              <a:schemeClr val="accent1"/>
                            </a:solidFill>
                            <a:latin typeface="Cambria Math" panose="02040503050406030204" pitchFamily="18" charset="0"/>
                          </a:rPr>
                          <m:t>𝑡</m:t>
                        </m:r>
                      </m:e>
                    </m:d>
                  </m:oMath>
                </a14:m>
                <a:endParaRPr lang="en-IN" b="0" i="1" dirty="0">
                  <a:latin typeface="Cambria Math" panose="02040503050406030204" pitchFamily="18" charset="0"/>
                </a:endParaRPr>
              </a:p>
              <a:p>
                <a:pPr marL="1371600" lvl="2" indent="-457200">
                  <a:buFont typeface="+mj-lt"/>
                  <a:buAutoNum type="arabicPeriod"/>
                </a:pPr>
                <a14:m>
                  <m:oMath xmlns:m="http://schemas.openxmlformats.org/officeDocument/2006/math">
                    <m:r>
                      <a:rPr lang="en-IN" b="0" i="1" smtClean="0">
                        <a:latin typeface="Cambria Math" panose="02040503050406030204" pitchFamily="18" charset="0"/>
                      </a:rPr>
                      <m:t>𝜙</m:t>
                    </m:r>
                    <m:r>
                      <a:rPr lang="en-IN" i="1">
                        <a:latin typeface="Cambria Math" panose="02040503050406030204" pitchFamily="18" charset="0"/>
                      </a:rPr>
                      <m:t>→</m:t>
                    </m:r>
                    <m:sSub>
                      <m:sSubPr>
                        <m:ctrlPr>
                          <a:rPr lang="en-IN" i="1">
                            <a:solidFill>
                              <a:schemeClr val="accent1"/>
                            </a:solidFill>
                            <a:latin typeface="Cambria Math" panose="02040503050406030204" pitchFamily="18" charset="0"/>
                          </a:rPr>
                        </m:ctrlPr>
                      </m:sSubPr>
                      <m:e>
                        <m:r>
                          <a:rPr lang="en-IN" i="1">
                            <a:solidFill>
                              <a:schemeClr val="accent1"/>
                            </a:solidFill>
                            <a:latin typeface="Cambria Math" panose="02040503050406030204" pitchFamily="18" charset="0"/>
                          </a:rPr>
                          <m:t>𝑥</m:t>
                        </m:r>
                      </m:e>
                      <m:sub>
                        <m:r>
                          <a:rPr lang="en-IN" b="0" i="1" smtClean="0">
                            <a:solidFill>
                              <a:schemeClr val="accent1"/>
                            </a:solidFill>
                            <a:latin typeface="Cambria Math" panose="02040503050406030204" pitchFamily="18" charset="0"/>
                          </a:rPr>
                          <m:t>2</m:t>
                        </m:r>
                      </m:sub>
                    </m:sSub>
                    <m:r>
                      <a:rPr lang="en-IN" i="1">
                        <a:solidFill>
                          <a:schemeClr val="accent1"/>
                        </a:solidFill>
                        <a:latin typeface="Cambria Math" panose="02040503050406030204" pitchFamily="18" charset="0"/>
                      </a:rPr>
                      <m:t>=</m:t>
                    </m:r>
                    <m:sSub>
                      <m:sSubPr>
                        <m:ctrlPr>
                          <a:rPr lang="en-IN" b="0" i="1" smtClean="0">
                            <a:solidFill>
                              <a:schemeClr val="accent1"/>
                            </a:solidFill>
                            <a:latin typeface="Cambria Math" panose="02040503050406030204" pitchFamily="18" charset="0"/>
                          </a:rPr>
                        </m:ctrlPr>
                      </m:sSubPr>
                      <m:e>
                        <m:r>
                          <a:rPr lang="en-IN" b="0" i="1" smtClean="0">
                            <a:solidFill>
                              <a:schemeClr val="accent1"/>
                            </a:solidFill>
                            <a:latin typeface="Cambria Math" panose="02040503050406030204" pitchFamily="18" charset="0"/>
                          </a:rPr>
                          <m:t>𝑥</m:t>
                        </m:r>
                      </m:e>
                      <m:sub>
                        <m:r>
                          <a:rPr lang="en-IN" b="0" i="1" smtClean="0">
                            <a:solidFill>
                              <a:schemeClr val="accent1"/>
                            </a:solidFill>
                            <a:latin typeface="Cambria Math" panose="02040503050406030204" pitchFamily="18" charset="0"/>
                          </a:rPr>
                          <m:t>3</m:t>
                        </m:r>
                      </m:sub>
                    </m:sSub>
                  </m:oMath>
                </a14:m>
                <a:endParaRPr lang="en-IN" b="0" i="1" dirty="0">
                  <a:latin typeface="Cambria Math" panose="02040503050406030204" pitchFamily="18" charset="0"/>
                </a:endParaRPr>
              </a:p>
              <a:p>
                <a:pPr marL="914400" lvl="2" indent="0">
                  <a:buNone/>
                </a:pPr>
                <a:endParaRPr lang="en-IN" dirty="0">
                  <a:solidFill>
                    <a:schemeClr val="accent1"/>
                  </a:solidFill>
                </a:endParaRPr>
              </a:p>
              <a:p>
                <a:pPr marL="914400" lvl="2" indent="0">
                  <a:buNone/>
                </a:pPr>
                <a:endParaRPr lang="en-IN" dirty="0">
                  <a:solidFill>
                    <a:schemeClr val="accent1"/>
                  </a:solidFill>
                </a:endParaRPr>
              </a:p>
              <a:p>
                <a:pPr lvl="2"/>
                <a:endParaRPr lang="en-IN" dirty="0"/>
              </a:p>
              <a:p>
                <a:pPr lvl="2"/>
                <a:endParaRPr lang="en-IN" dirty="0"/>
              </a:p>
              <a:p>
                <a:pPr lvl="2"/>
                <a:endParaRPr lang="en-IN" b="0" dirty="0"/>
              </a:p>
              <a:p>
                <a:pPr lvl="1"/>
                <a:endParaRPr lang="en-IN" dirty="0"/>
              </a:p>
            </p:txBody>
          </p:sp>
        </mc:Choice>
        <mc:Fallback>
          <p:sp>
            <p:nvSpPr>
              <p:cNvPr id="3" name="Content Placeholder 2">
                <a:extLst>
                  <a:ext uri="{FF2B5EF4-FFF2-40B4-BE49-F238E27FC236}">
                    <a16:creationId xmlns:a16="http://schemas.microsoft.com/office/drawing/2014/main" id="{E662CCC5-574B-C08A-E277-5C995B55C536}"/>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25133147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62619-9202-DA12-B976-05D82079A85B}"/>
              </a:ext>
            </a:extLst>
          </p:cNvPr>
          <p:cNvSpPr>
            <a:spLocks noGrp="1"/>
          </p:cNvSpPr>
          <p:nvPr>
            <p:ph type="title"/>
          </p:nvPr>
        </p:nvSpPr>
        <p:spPr/>
        <p:txBody>
          <a:bodyPr/>
          <a:lstStyle/>
          <a:p>
            <a:r>
              <a:rPr lang="en-IN" dirty="0"/>
              <a:t>Theory of EUF</a:t>
            </a:r>
          </a:p>
        </p:txBody>
      </p:sp>
      <p:sp>
        <p:nvSpPr>
          <p:cNvPr id="3" name="Content Placeholder 2">
            <a:extLst>
              <a:ext uri="{FF2B5EF4-FFF2-40B4-BE49-F238E27FC236}">
                <a16:creationId xmlns:a16="http://schemas.microsoft.com/office/drawing/2014/main" id="{DFFA02DB-5584-A6BD-C01D-6B1B42DD9FCA}"/>
              </a:ext>
            </a:extLst>
          </p:cNvPr>
          <p:cNvSpPr>
            <a:spLocks noGrp="1"/>
          </p:cNvSpPr>
          <p:nvPr>
            <p:ph idx="1"/>
          </p:nvPr>
        </p:nvSpPr>
        <p:spPr/>
        <p:txBody>
          <a:bodyPr/>
          <a:lstStyle/>
          <a:p>
            <a:r>
              <a:rPr lang="en-IN" dirty="0"/>
              <a:t>Because a conjunction of equalities also implies individual equality separately, the theory of EUF is convex.</a:t>
            </a:r>
          </a:p>
        </p:txBody>
      </p:sp>
    </p:spTree>
    <p:extLst>
      <p:ext uri="{BB962C8B-B14F-4D97-AF65-F5344CB8AC3E}">
        <p14:creationId xmlns:p14="http://schemas.microsoft.com/office/powerpoint/2010/main" val="3871498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368F7-1D66-6D6D-3034-0ED5978927F1}"/>
              </a:ext>
            </a:extLst>
          </p:cNvPr>
          <p:cNvSpPr>
            <a:spLocks noGrp="1"/>
          </p:cNvSpPr>
          <p:nvPr>
            <p:ph type="title"/>
          </p:nvPr>
        </p:nvSpPr>
        <p:spPr/>
        <p:txBody>
          <a:bodyPr/>
          <a:lstStyle/>
          <a:p>
            <a:r>
              <a:rPr lang="en-IN" dirty="0" err="1"/>
              <a:t>Presburger</a:t>
            </a:r>
            <a:r>
              <a:rPr lang="en-IN" dirty="0"/>
              <a:t> arithmetic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62E0B6-5FEF-671F-06E0-5867A43AF709}"/>
                  </a:ext>
                </a:extLst>
              </p:cNvPr>
              <p:cNvSpPr>
                <a:spLocks noGrp="1"/>
              </p:cNvSpPr>
              <p:nvPr>
                <p:ph idx="1"/>
              </p:nvPr>
            </p:nvSpPr>
            <p:spPr/>
            <p:txBody>
              <a:bodyPr>
                <a:normAutofit lnSpcReduction="10000"/>
              </a:bodyPr>
              <a:lstStyle/>
              <a:p>
                <a:r>
                  <a:rPr lang="en-IN" dirty="0"/>
                  <a:t>The theory of </a:t>
                </a:r>
                <a:r>
                  <a:rPr lang="en-IN" dirty="0" err="1"/>
                  <a:t>Presburger</a:t>
                </a:r>
                <a:r>
                  <a:rPr lang="en-IN" dirty="0"/>
                  <a:t> arithmetic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𝑁</m:t>
                        </m:r>
                      </m:sub>
                    </m:sSub>
                  </m:oMath>
                </a14:m>
                <a:r>
                  <a:rPr lang="en-IN" dirty="0"/>
                  <a:t> has signature</a:t>
                </a:r>
              </a:p>
              <a:p>
                <a:pPr lvl="1"/>
                <a14:m>
                  <m:oMath xmlns:m="http://schemas.openxmlformats.org/officeDocument/2006/math">
                    <m:r>
                      <a:rPr lang="en-IN" i="1">
                        <a:latin typeface="Cambria Math" panose="02040503050406030204" pitchFamily="18" charset="0"/>
                      </a:rPr>
                      <m:t>∑</m:t>
                    </m:r>
                    <m:r>
                      <a:rPr lang="en-IN" i="1" baseline="-25000" dirty="0">
                        <a:latin typeface="Cambria Math" panose="02040503050406030204" pitchFamily="18" charset="0"/>
                      </a:rPr>
                      <m:t>ℕ</m:t>
                    </m:r>
                  </m:oMath>
                </a14:m>
                <a:r>
                  <a:rPr lang="en-IN" dirty="0"/>
                  <a:t> : {0, 1, +, =}</a:t>
                </a:r>
              </a:p>
              <a:p>
                <a:pPr lvl="2"/>
                <a:r>
                  <a:rPr lang="en-IN" dirty="0"/>
                  <a:t>0, 1 are constants </a:t>
                </a:r>
              </a:p>
              <a:p>
                <a:pPr lvl="2"/>
                <a:r>
                  <a:rPr lang="en-IN" dirty="0"/>
                  <a:t>+ is binary function </a:t>
                </a:r>
              </a:p>
              <a:p>
                <a:pPr lvl="2"/>
                <a:r>
                  <a:rPr lang="en-IN" dirty="0"/>
                  <a:t>= (equality) is a binary predicate</a:t>
                </a:r>
              </a:p>
              <a:p>
                <a:r>
                  <a:rPr lang="en-IN" dirty="0"/>
                  <a:t>Axioms</a:t>
                </a:r>
              </a:p>
              <a:p>
                <a:pPr marL="914400" lvl="1" indent="-457200">
                  <a:buFont typeface="+mj-lt"/>
                  <a:buAutoNum type="arabicPeriod"/>
                </a:pP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+1=0</m:t>
                        </m:r>
                      </m:e>
                    </m:d>
                  </m:oMath>
                </a14:m>
                <a:r>
                  <a:rPr lang="en-IN" b="0" dirty="0"/>
                  <a:t>                                                                       (zero)</a:t>
                </a:r>
              </a:p>
              <a:p>
                <a:pPr marL="914400" lvl="1" indent="-457200">
                  <a:buFont typeface="+mj-lt"/>
                  <a:buAutoNum type="arabicPeriod"/>
                </a:pP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  </m:t>
                    </m:r>
                    <m:r>
                      <a:rPr lang="en-IN" b="0" i="1" smtClean="0">
                        <a:latin typeface="Cambria Math" panose="02040503050406030204" pitchFamily="18" charset="0"/>
                      </a:rPr>
                      <m:t>𝑥</m:t>
                    </m:r>
                    <m:r>
                      <a:rPr lang="en-IN" b="0" i="1" smtClean="0">
                        <a:latin typeface="Cambria Math" panose="02040503050406030204" pitchFamily="18" charset="0"/>
                      </a:rPr>
                      <m:t>+1=</m:t>
                    </m:r>
                    <m:r>
                      <a:rPr lang="en-IN" b="0" i="1" smtClean="0">
                        <a:latin typeface="Cambria Math" panose="02040503050406030204" pitchFamily="18" charset="0"/>
                      </a:rPr>
                      <m:t>𝑦</m:t>
                    </m:r>
                    <m:r>
                      <a:rPr lang="en-IN" b="0" i="1" smtClean="0">
                        <a:latin typeface="Cambria Math" panose="02040503050406030204" pitchFamily="18" charset="0"/>
                      </a:rPr>
                      <m:t>+1   →</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oMath>
                </a14:m>
                <a:r>
                  <a:rPr lang="en-IN" dirty="0"/>
                  <a:t>                                             (successor)</a:t>
                </a:r>
              </a:p>
              <a:p>
                <a:pPr marL="914400" lvl="1" indent="-457200">
                  <a:buFont typeface="+mj-lt"/>
                  <a:buAutoNum type="arabicPeriod"/>
                </a:pPr>
                <a14:m>
                  <m:oMath xmlns:m="http://schemas.openxmlformats.org/officeDocument/2006/math">
                    <m:r>
                      <a:rPr lang="en-IN" b="0" i="1" smtClean="0">
                        <a:latin typeface="Cambria Math" panose="02040503050406030204" pitchFamily="18" charset="0"/>
                      </a:rPr>
                      <m:t>𝐹</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0</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𝐹</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r>
                          <a:rPr lang="en-IN" b="0" i="1" smtClean="0">
                            <a:latin typeface="Cambria Math" panose="02040503050406030204" pitchFamily="18" charset="0"/>
                          </a:rPr>
                          <m:t>𝐹</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+1</m:t>
                            </m:r>
                          </m:e>
                        </m:d>
                      </m:e>
                    </m:d>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𝐹</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e>
                    </m:d>
                  </m:oMath>
                </a14:m>
                <a:r>
                  <a:rPr lang="en-IN" b="0" dirty="0"/>
                  <a:t>                           (induction)</a:t>
                </a:r>
              </a:p>
              <a:p>
                <a:pPr marL="914400" lvl="1" indent="-457200">
                  <a:buFont typeface="+mj-lt"/>
                  <a:buAutoNum type="arabicPeriod"/>
                </a:pP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𝑥</m:t>
                    </m:r>
                    <m:r>
                      <a:rPr lang="en-IN" b="0" i="1" smtClean="0">
                        <a:latin typeface="Cambria Math" panose="02040503050406030204" pitchFamily="18" charset="0"/>
                      </a:rPr>
                      <m:t>+0=</m:t>
                    </m:r>
                    <m:r>
                      <a:rPr lang="en-IN" b="0" i="1" smtClean="0">
                        <a:latin typeface="Cambria Math" panose="02040503050406030204" pitchFamily="18" charset="0"/>
                      </a:rPr>
                      <m:t>𝑥</m:t>
                    </m:r>
                  </m:oMath>
                </a14:m>
                <a:r>
                  <a:rPr lang="en-IN" b="0" dirty="0"/>
                  <a:t>                                                                              (plus zero)</a:t>
                </a:r>
              </a:p>
              <a:p>
                <a:pPr marL="914400" lvl="1" indent="-457200">
                  <a:buFont typeface="+mj-lt"/>
                  <a:buAutoNum type="arabicPeriod"/>
                </a:pP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𝑦</m:t>
                    </m:r>
                    <m:r>
                      <a:rPr lang="en-IN" b="0" i="1" smtClean="0">
                        <a:latin typeface="Cambria Math" panose="02040503050406030204" pitchFamily="18" charset="0"/>
                      </a:rPr>
                      <m:t>.  </m:t>
                    </m:r>
                    <m:r>
                      <a:rPr lang="en-IN" b="0" i="1" smtClean="0">
                        <a:latin typeface="Cambria Math" panose="02040503050406030204" pitchFamily="18" charset="0"/>
                      </a:rPr>
                      <m:t>𝑥</m:t>
                    </m:r>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𝑦</m:t>
                        </m:r>
                        <m:r>
                          <a:rPr lang="en-IN" b="0" i="1" smtClean="0">
                            <a:latin typeface="Cambria Math" panose="02040503050406030204" pitchFamily="18" charset="0"/>
                          </a:rPr>
                          <m:t>+1</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+1</m:t>
                    </m:r>
                  </m:oMath>
                </a14:m>
                <a:r>
                  <a:rPr lang="en-IN" dirty="0"/>
                  <a:t>                                          (plus successor)</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1462E0B6-5FEF-671F-06E0-5867A43AF709}"/>
                  </a:ext>
                </a:extLst>
              </p:cNvPr>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IN">
                    <a:noFill/>
                  </a:rPr>
                  <a:t> </a:t>
                </a:r>
              </a:p>
            </p:txBody>
          </p:sp>
        </mc:Fallback>
      </mc:AlternateContent>
    </p:spTree>
    <p:extLst>
      <p:ext uri="{BB962C8B-B14F-4D97-AF65-F5344CB8AC3E}">
        <p14:creationId xmlns:p14="http://schemas.microsoft.com/office/powerpoint/2010/main" val="800856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C3447-4027-243D-743B-37CDB8A238C7}"/>
              </a:ext>
            </a:extLst>
          </p:cNvPr>
          <p:cNvSpPr>
            <a:spLocks noGrp="1"/>
          </p:cNvSpPr>
          <p:nvPr>
            <p:ph type="title"/>
          </p:nvPr>
        </p:nvSpPr>
        <p:spPr/>
        <p:txBody>
          <a:bodyPr/>
          <a:lstStyle/>
          <a:p>
            <a:r>
              <a:rPr lang="en-IN" dirty="0" err="1"/>
              <a:t>Presburger</a:t>
            </a:r>
            <a:r>
              <a:rPr lang="en-IN" dirty="0"/>
              <a:t> arithmetic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BE7F13-98DA-90A5-81CA-AE60783E34DF}"/>
                  </a:ext>
                </a:extLst>
              </p:cNvPr>
              <p:cNvSpPr>
                <a:spLocks noGrp="1"/>
              </p:cNvSpPr>
              <p:nvPr>
                <p:ph idx="1"/>
              </p:nvPr>
            </p:nvSpPr>
            <p:spPr/>
            <p:txBody>
              <a:bodyPr/>
              <a:lstStyle/>
              <a:p>
                <a:r>
                  <a:rPr lang="en-IN" dirty="0"/>
                  <a:t>Interpretation</a:t>
                </a:r>
              </a:p>
              <a:p>
                <a:pPr lvl="1"/>
                <a:r>
                  <a:rPr lang="en-IN" dirty="0"/>
                  <a:t>Domain is </a:t>
                </a:r>
                <a14:m>
                  <m:oMath xmlns:m="http://schemas.openxmlformats.org/officeDocument/2006/math">
                    <m:r>
                      <a:rPr lang="en-IN" b="0" i="1" smtClean="0">
                        <a:latin typeface="Cambria Math" panose="02040503050406030204" pitchFamily="18" charset="0"/>
                        <a:ea typeface="Cambria Math" panose="02040503050406030204" pitchFamily="18" charset="0"/>
                      </a:rPr>
                      <m:t>ℕ</m:t>
                    </m:r>
                  </m:oMath>
                </a14:m>
                <a:endParaRPr lang="en-IN" dirty="0"/>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𝛼</m:t>
                        </m:r>
                      </m:e>
                      <m:sub>
                        <m:r>
                          <a:rPr lang="en-IN" b="0" i="1" smtClean="0">
                            <a:latin typeface="Cambria Math" panose="02040503050406030204" pitchFamily="18" charset="0"/>
                          </a:rPr>
                          <m:t>𝐼</m:t>
                        </m:r>
                      </m:sub>
                    </m:sSub>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0</m:t>
                        </m:r>
                      </m:e>
                    </m:d>
                    <m:r>
                      <a:rPr lang="en-IN" b="0" i="1" smtClean="0">
                        <a:latin typeface="Cambria Math" panose="02040503050406030204" pitchFamily="18" charset="0"/>
                      </a:rPr>
                      <m:t>  </m:t>
                    </m:r>
                    <m:r>
                      <a:rPr lang="en-IN" b="0" i="1" smtClean="0">
                        <a:latin typeface="Cambria Math" panose="02040503050406030204" pitchFamily="18" charset="0"/>
                      </a:rPr>
                      <m:t>𝑖𝑠</m:t>
                    </m:r>
                    <m:r>
                      <a:rPr lang="en-IN" b="0" i="1" smtClean="0">
                        <a:latin typeface="Cambria Math" panose="02040503050406030204" pitchFamily="18" charset="0"/>
                      </a:rPr>
                      <m:t> </m:t>
                    </m:r>
                    <m:r>
                      <a:rPr lang="en-IN" b="0" i="0" smtClean="0">
                        <a:latin typeface="Cambria Math" panose="02040503050406030204" pitchFamily="18" charset="0"/>
                      </a:rPr>
                      <m:t>0</m:t>
                    </m:r>
                    <m:r>
                      <a:rPr lang="en-IN" b="0" i="1" smtClean="0">
                        <a:latin typeface="Cambria Math" panose="02040503050406030204" pitchFamily="18" charset="0"/>
                      </a:rPr>
                      <m:t>∈</m:t>
                    </m:r>
                    <m:r>
                      <a:rPr lang="en-IN" b="0" i="1" smtClean="0">
                        <a:latin typeface="Cambria Math" panose="02040503050406030204" pitchFamily="18" charset="0"/>
                      </a:rPr>
                      <m:t>ℕ</m:t>
                    </m:r>
                  </m:oMath>
                </a14:m>
                <a:endParaRPr lang="en-IN" dirty="0"/>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𝛼</m:t>
                        </m:r>
                      </m:e>
                      <m:sub>
                        <m:r>
                          <a:rPr lang="en-IN" b="0" i="1" smtClean="0">
                            <a:latin typeface="Cambria Math" panose="02040503050406030204" pitchFamily="18" charset="0"/>
                          </a:rPr>
                          <m:t>𝐼</m:t>
                        </m:r>
                      </m:sub>
                    </m:sSub>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1</m:t>
                        </m:r>
                      </m:e>
                    </m:d>
                    <m:r>
                      <a:rPr lang="en-IN" b="0" i="1" smtClean="0">
                        <a:latin typeface="Cambria Math" panose="02040503050406030204" pitchFamily="18" charset="0"/>
                      </a:rPr>
                      <m:t>  </m:t>
                    </m:r>
                    <m:r>
                      <a:rPr lang="en-IN" b="0" i="1" smtClean="0">
                        <a:latin typeface="Cambria Math" panose="02040503050406030204" pitchFamily="18" charset="0"/>
                      </a:rPr>
                      <m:t>𝑖𝑠</m:t>
                    </m:r>
                    <m:r>
                      <a:rPr lang="en-IN" b="0" i="1" smtClean="0">
                        <a:latin typeface="Cambria Math" panose="02040503050406030204" pitchFamily="18" charset="0"/>
                      </a:rPr>
                      <m:t> </m:t>
                    </m:r>
                    <m:r>
                      <a:rPr lang="en-IN" b="0" i="0" smtClean="0">
                        <a:latin typeface="Cambria Math" panose="02040503050406030204" pitchFamily="18" charset="0"/>
                      </a:rPr>
                      <m:t>1</m:t>
                    </m:r>
                    <m:r>
                      <a:rPr lang="en-IN" b="0" i="1" smtClean="0">
                        <a:latin typeface="Cambria Math" panose="02040503050406030204" pitchFamily="18" charset="0"/>
                      </a:rPr>
                      <m:t>∈</m:t>
                    </m:r>
                    <m:r>
                      <a:rPr lang="en-IN" b="0" i="1" smtClean="0">
                        <a:latin typeface="Cambria Math" panose="02040503050406030204" pitchFamily="18" charset="0"/>
                      </a:rPr>
                      <m:t>ℕ</m:t>
                    </m:r>
                  </m:oMath>
                </a14:m>
                <a:endParaRPr lang="en-IN" dirty="0"/>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𝛼</m:t>
                        </m:r>
                      </m:e>
                      <m:sub>
                        <m:r>
                          <a:rPr lang="en-IN" b="0" i="1" smtClean="0">
                            <a:latin typeface="Cambria Math" panose="02040503050406030204" pitchFamily="18" charset="0"/>
                          </a:rPr>
                          <m:t>𝐼</m:t>
                        </m:r>
                      </m:sub>
                    </m:sSub>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m:t>
                        </m:r>
                      </m:e>
                    </m:d>
                    <m:r>
                      <a:rPr lang="en-IN" b="0" i="1" smtClean="0">
                        <a:latin typeface="Cambria Math" panose="02040503050406030204" pitchFamily="18" charset="0"/>
                      </a:rPr>
                      <m:t>  </m:t>
                    </m:r>
                    <m:r>
                      <a:rPr lang="en-IN" b="0" i="1" smtClean="0">
                        <a:latin typeface="Cambria Math" panose="02040503050406030204" pitchFamily="18" charset="0"/>
                      </a:rPr>
                      <m:t>𝑖𝑠</m:t>
                    </m:r>
                    <m:sSub>
                      <m:sSubPr>
                        <m:ctrlPr>
                          <a:rPr lang="en-IN" b="0" i="1" smtClean="0">
                            <a:latin typeface="Cambria Math" panose="02040503050406030204" pitchFamily="18" charset="0"/>
                          </a:rPr>
                        </m:ctrlPr>
                      </m:sSubPr>
                      <m:e>
                        <m:r>
                          <a:rPr lang="en-IN" b="0" i="0" smtClean="0">
                            <a:latin typeface="Cambria Math" panose="02040503050406030204" pitchFamily="18" charset="0"/>
                          </a:rPr>
                          <m:t>+</m:t>
                        </m:r>
                      </m:e>
                      <m:sub>
                        <m:r>
                          <a:rPr lang="en-IN" b="0" i="1" smtClean="0">
                            <a:latin typeface="Cambria Math" panose="02040503050406030204" pitchFamily="18" charset="0"/>
                          </a:rPr>
                          <m:t>ℕ</m:t>
                        </m:r>
                      </m:sub>
                    </m:sSub>
                  </m:oMath>
                </a14:m>
                <a:endParaRPr lang="en-IN" dirty="0"/>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𝛼</m:t>
                        </m:r>
                      </m:e>
                      <m:sub>
                        <m:r>
                          <a:rPr lang="en-IN" b="0" i="1" smtClean="0">
                            <a:latin typeface="Cambria Math" panose="02040503050406030204" pitchFamily="18" charset="0"/>
                          </a:rPr>
                          <m:t>𝐼</m:t>
                        </m:r>
                      </m:sub>
                    </m:sSub>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m:t>
                        </m:r>
                      </m:e>
                    </m:d>
                    <m:r>
                      <a:rPr lang="en-IN" b="0" i="1" smtClean="0">
                        <a:latin typeface="Cambria Math" panose="02040503050406030204" pitchFamily="18" charset="0"/>
                      </a:rPr>
                      <m:t>  </m:t>
                    </m:r>
                    <m:r>
                      <a:rPr lang="en-IN" b="0" i="1" smtClean="0">
                        <a:latin typeface="Cambria Math" panose="02040503050406030204" pitchFamily="18" charset="0"/>
                      </a:rPr>
                      <m:t>𝑖𝑠</m:t>
                    </m:r>
                    <m:sSub>
                      <m:sSubPr>
                        <m:ctrlPr>
                          <a:rPr lang="en-IN" b="0" i="1" smtClean="0">
                            <a:latin typeface="Cambria Math" panose="02040503050406030204" pitchFamily="18" charset="0"/>
                          </a:rPr>
                        </m:ctrlPr>
                      </m:sSubPr>
                      <m:e>
                        <m:r>
                          <a:rPr lang="en-IN" b="0" i="0" smtClean="0">
                            <a:latin typeface="Cambria Math" panose="02040503050406030204" pitchFamily="18" charset="0"/>
                          </a:rPr>
                          <m:t>=</m:t>
                        </m:r>
                      </m:e>
                      <m:sub>
                        <m:r>
                          <a:rPr lang="en-IN" b="0" i="1" smtClean="0">
                            <a:latin typeface="Cambria Math" panose="02040503050406030204" pitchFamily="18" charset="0"/>
                          </a:rPr>
                          <m:t>ℕ</m:t>
                        </m:r>
                      </m:sub>
                    </m:sSub>
                  </m:oMath>
                </a14:m>
                <a:endParaRPr lang="en-IN" dirty="0"/>
              </a:p>
              <a:p>
                <a:pPr lvl="1"/>
                <a:endParaRPr lang="en-IN" dirty="0"/>
              </a:p>
            </p:txBody>
          </p:sp>
        </mc:Choice>
        <mc:Fallback xmlns="">
          <p:sp>
            <p:nvSpPr>
              <p:cNvPr id="3" name="Content Placeholder 2">
                <a:extLst>
                  <a:ext uri="{FF2B5EF4-FFF2-40B4-BE49-F238E27FC236}">
                    <a16:creationId xmlns:a16="http://schemas.microsoft.com/office/drawing/2014/main" id="{F0BE7F13-98DA-90A5-81CA-AE60783E34DF}"/>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42485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A2A22-F0BF-FDD1-A70F-1EEF7074C5A4}"/>
              </a:ext>
            </a:extLst>
          </p:cNvPr>
          <p:cNvSpPr>
            <a:spLocks noGrp="1"/>
          </p:cNvSpPr>
          <p:nvPr>
            <p:ph type="title"/>
          </p:nvPr>
        </p:nvSpPr>
        <p:spPr/>
        <p:txBody>
          <a:bodyPr/>
          <a:lstStyle/>
          <a:p>
            <a:r>
              <a:rPr lang="en-IN" dirty="0" err="1"/>
              <a:t>Presburger</a:t>
            </a:r>
            <a:r>
              <a:rPr lang="en-IN" dirty="0"/>
              <a:t> arithmetic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176E18-F5F4-B87F-EAB8-218965DF8415}"/>
                  </a:ext>
                </a:extLst>
              </p:cNvPr>
              <p:cNvSpPr>
                <a:spLocks noGrp="1"/>
              </p:cNvSpPr>
              <p:nvPr>
                <p:ph idx="1"/>
              </p:nvPr>
            </p:nvSpPr>
            <p:spPr/>
            <p:txBody>
              <a:bodyPr/>
              <a:lstStyle/>
              <a:p>
                <a14:m>
                  <m:oMath xmlns:m="http://schemas.openxmlformats.org/officeDocument/2006/math">
                    <m:r>
                      <a:rPr lang="en-IN" b="0" i="1" smtClean="0">
                        <a:latin typeface="Cambria Math" panose="02040503050406030204" pitchFamily="18" charset="0"/>
                      </a:rPr>
                      <m:t>∑</m:t>
                    </m:r>
                    <m:r>
                      <a:rPr lang="en-IN" b="0" i="1" baseline="-25000" dirty="0" smtClean="0">
                        <a:latin typeface="Cambria Math" panose="02040503050406030204" pitchFamily="18" charset="0"/>
                      </a:rPr>
                      <m:t>ℕ</m:t>
                    </m:r>
                  </m:oMath>
                </a14:m>
                <a:r>
                  <a:rPr lang="en-IN" dirty="0"/>
                  <a:t> : {0, 1, +, =}</a:t>
                </a:r>
              </a:p>
              <a:p>
                <a:endParaRPr lang="en-IN" dirty="0"/>
              </a:p>
              <a:p>
                <a:r>
                  <a:rPr lang="en-IN" dirty="0"/>
                  <a:t>Write </a:t>
                </a:r>
                <a14:m>
                  <m:oMath xmlns:m="http://schemas.openxmlformats.org/officeDocument/2006/math">
                    <m:r>
                      <a:rPr lang="en-IN" b="0" i="1" smtClean="0">
                        <a:solidFill>
                          <a:schemeClr val="accent1"/>
                        </a:solidFill>
                        <a:latin typeface="Cambria Math" panose="02040503050406030204" pitchFamily="18" charset="0"/>
                      </a:rPr>
                      <m:t>3</m:t>
                    </m:r>
                    <m:r>
                      <a:rPr lang="en-IN" b="0" i="1" smtClean="0">
                        <a:solidFill>
                          <a:schemeClr val="accent1"/>
                        </a:solidFill>
                        <a:latin typeface="Cambria Math" panose="02040503050406030204" pitchFamily="18" charset="0"/>
                      </a:rPr>
                      <m:t>𝑥</m:t>
                    </m:r>
                    <m:r>
                      <a:rPr lang="en-IN" b="0" i="1" smtClean="0">
                        <a:solidFill>
                          <a:schemeClr val="accent1"/>
                        </a:solidFill>
                        <a:latin typeface="Cambria Math" panose="02040503050406030204" pitchFamily="18" charset="0"/>
                      </a:rPr>
                      <m:t>+5=2</m:t>
                    </m:r>
                    <m:r>
                      <a:rPr lang="en-IN" b="0" i="1" smtClean="0">
                        <a:solidFill>
                          <a:schemeClr val="accent1"/>
                        </a:solidFill>
                        <a:latin typeface="Cambria Math" panose="02040503050406030204" pitchFamily="18" charset="0"/>
                      </a:rPr>
                      <m:t>𝑦</m:t>
                    </m:r>
                  </m:oMath>
                </a14:m>
                <a:r>
                  <a:rPr lang="en-IN" dirty="0">
                    <a:solidFill>
                      <a:schemeClr val="accent1"/>
                    </a:solidFill>
                  </a:rPr>
                  <a:t> </a:t>
                </a:r>
                <a:r>
                  <a:rPr lang="en-IN" dirty="0"/>
                  <a:t>in </a:t>
                </a:r>
                <a:r>
                  <a:rPr lang="en-IN" dirty="0" err="1"/>
                  <a:t>Presburger</a:t>
                </a:r>
                <a:r>
                  <a:rPr lang="en-IN" dirty="0"/>
                  <a:t> arithmetic</a:t>
                </a:r>
              </a:p>
              <a:p>
                <a:endParaRPr lang="en-IN" dirty="0"/>
              </a:p>
              <a:p>
                <a:endParaRPr lang="en-IN" dirty="0"/>
              </a:p>
            </p:txBody>
          </p:sp>
        </mc:Choice>
        <mc:Fallback xmlns="">
          <p:sp>
            <p:nvSpPr>
              <p:cNvPr id="3" name="Content Placeholder 2">
                <a:extLst>
                  <a:ext uri="{FF2B5EF4-FFF2-40B4-BE49-F238E27FC236}">
                    <a16:creationId xmlns:a16="http://schemas.microsoft.com/office/drawing/2014/main" id="{12176E18-F5F4-B87F-EAB8-218965DF8415}"/>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2744042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A2A22-F0BF-FDD1-A70F-1EEF7074C5A4}"/>
              </a:ext>
            </a:extLst>
          </p:cNvPr>
          <p:cNvSpPr>
            <a:spLocks noGrp="1"/>
          </p:cNvSpPr>
          <p:nvPr>
            <p:ph type="title"/>
          </p:nvPr>
        </p:nvSpPr>
        <p:spPr/>
        <p:txBody>
          <a:bodyPr/>
          <a:lstStyle/>
          <a:p>
            <a:r>
              <a:rPr lang="en-IN" dirty="0" err="1"/>
              <a:t>Presburger</a:t>
            </a:r>
            <a:r>
              <a:rPr lang="en-IN" dirty="0"/>
              <a:t> arithmetic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176E18-F5F4-B87F-EAB8-218965DF8415}"/>
                  </a:ext>
                </a:extLst>
              </p:cNvPr>
              <p:cNvSpPr>
                <a:spLocks noGrp="1"/>
              </p:cNvSpPr>
              <p:nvPr>
                <p:ph idx="1"/>
              </p:nvPr>
            </p:nvSpPr>
            <p:spPr/>
            <p:txBody>
              <a:bodyPr/>
              <a:lstStyle/>
              <a:p>
                <a14:m>
                  <m:oMath xmlns:m="http://schemas.openxmlformats.org/officeDocument/2006/math">
                    <m:r>
                      <a:rPr lang="en-IN" b="0" i="1" smtClean="0">
                        <a:latin typeface="Cambria Math" panose="02040503050406030204" pitchFamily="18" charset="0"/>
                      </a:rPr>
                      <m:t>∑</m:t>
                    </m:r>
                    <m:r>
                      <a:rPr lang="en-IN" b="0" i="1" baseline="-25000" dirty="0" smtClean="0">
                        <a:latin typeface="Cambria Math" panose="02040503050406030204" pitchFamily="18" charset="0"/>
                      </a:rPr>
                      <m:t>ℕ</m:t>
                    </m:r>
                  </m:oMath>
                </a14:m>
                <a:r>
                  <a:rPr lang="en-IN" dirty="0"/>
                  <a:t> : {0, 1, +, =}</a:t>
                </a:r>
              </a:p>
              <a:p>
                <a:endParaRPr lang="en-IN" dirty="0"/>
              </a:p>
              <a:p>
                <a:r>
                  <a:rPr lang="en-IN" dirty="0"/>
                  <a:t>Write </a:t>
                </a:r>
                <a14:m>
                  <m:oMath xmlns:m="http://schemas.openxmlformats.org/officeDocument/2006/math">
                    <m:r>
                      <a:rPr lang="en-IN" b="0" i="1" smtClean="0">
                        <a:solidFill>
                          <a:schemeClr val="accent1"/>
                        </a:solidFill>
                        <a:latin typeface="Cambria Math" panose="02040503050406030204" pitchFamily="18" charset="0"/>
                      </a:rPr>
                      <m:t>3</m:t>
                    </m:r>
                    <m:r>
                      <a:rPr lang="en-IN" b="0" i="1" smtClean="0">
                        <a:solidFill>
                          <a:schemeClr val="accent1"/>
                        </a:solidFill>
                        <a:latin typeface="Cambria Math" panose="02040503050406030204" pitchFamily="18" charset="0"/>
                      </a:rPr>
                      <m:t>𝑥</m:t>
                    </m:r>
                    <m:r>
                      <a:rPr lang="en-IN" b="0" i="1" smtClean="0">
                        <a:solidFill>
                          <a:schemeClr val="accent1"/>
                        </a:solidFill>
                        <a:latin typeface="Cambria Math" panose="02040503050406030204" pitchFamily="18" charset="0"/>
                      </a:rPr>
                      <m:t>+5=2</m:t>
                    </m:r>
                    <m:r>
                      <a:rPr lang="en-IN" b="0" i="1" smtClean="0">
                        <a:solidFill>
                          <a:schemeClr val="accent1"/>
                        </a:solidFill>
                        <a:latin typeface="Cambria Math" panose="02040503050406030204" pitchFamily="18" charset="0"/>
                      </a:rPr>
                      <m:t>𝑦</m:t>
                    </m:r>
                  </m:oMath>
                </a14:m>
                <a:r>
                  <a:rPr lang="en-IN" dirty="0">
                    <a:solidFill>
                      <a:schemeClr val="accent1"/>
                    </a:solidFill>
                  </a:rPr>
                  <a:t> </a:t>
                </a:r>
                <a:r>
                  <a:rPr lang="en-IN" dirty="0"/>
                  <a:t>in </a:t>
                </a:r>
                <a:r>
                  <a:rPr lang="en-IN" dirty="0" err="1"/>
                  <a:t>Presburger</a:t>
                </a:r>
                <a:r>
                  <a:rPr lang="en-IN" dirty="0"/>
                  <a:t> arithmetic</a:t>
                </a:r>
              </a:p>
              <a:p>
                <a:endParaRPr lang="en-IN" dirty="0"/>
              </a:p>
              <a:p>
                <a:pPr marL="0" indent="0">
                  <a:buNone/>
                </a:pPr>
                <a:r>
                  <a:rPr lang="en-IN" dirty="0"/>
                  <a:t>x + x + x + 1 + 1 + 1 + 1 + 1 = y + y</a:t>
                </a:r>
              </a:p>
              <a:p>
                <a:endParaRPr lang="en-IN" dirty="0"/>
              </a:p>
              <a:p>
                <a:endParaRPr lang="en-IN" dirty="0"/>
              </a:p>
            </p:txBody>
          </p:sp>
        </mc:Choice>
        <mc:Fallback xmlns="">
          <p:sp>
            <p:nvSpPr>
              <p:cNvPr id="3" name="Content Placeholder 2">
                <a:extLst>
                  <a:ext uri="{FF2B5EF4-FFF2-40B4-BE49-F238E27FC236}">
                    <a16:creationId xmlns:a16="http://schemas.microsoft.com/office/drawing/2014/main" id="{12176E18-F5F4-B87F-EAB8-218965DF841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p:spTree>
    <p:extLst>
      <p:ext uri="{BB962C8B-B14F-4D97-AF65-F5344CB8AC3E}">
        <p14:creationId xmlns:p14="http://schemas.microsoft.com/office/powerpoint/2010/main" val="34211291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2715</TotalTime>
  <Words>2543</Words>
  <Application>Microsoft Office PowerPoint</Application>
  <PresentationFormat>Widescreen</PresentationFormat>
  <Paragraphs>318</Paragraphs>
  <Slides>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Calibri Light</vt:lpstr>
      <vt:lpstr>Cambria Math</vt:lpstr>
      <vt:lpstr>Office Theme</vt:lpstr>
      <vt:lpstr>PowerPoint Presentation</vt:lpstr>
      <vt:lpstr>Today’s topics</vt:lpstr>
      <vt:lpstr>References </vt:lpstr>
      <vt:lpstr>First-order theories</vt:lpstr>
      <vt:lpstr>First-order theory</vt:lpstr>
      <vt:lpstr>Presburger arithmetic</vt:lpstr>
      <vt:lpstr>Presburger arithmetic</vt:lpstr>
      <vt:lpstr>Presburger arithmetic</vt:lpstr>
      <vt:lpstr>Presburger arithmetic</vt:lpstr>
      <vt:lpstr>Presburger arithmetic</vt:lpstr>
      <vt:lpstr>Presburger arithmetic</vt:lpstr>
      <vt:lpstr>Presburger arithmetic</vt:lpstr>
      <vt:lpstr>Presburger arithmetic</vt:lpstr>
      <vt:lpstr>Presburger arithmetic</vt:lpstr>
      <vt:lpstr>Presburger arithmetic</vt:lpstr>
      <vt:lpstr>Presburger arithmetic</vt:lpstr>
      <vt:lpstr>Theory of arrays</vt:lpstr>
      <vt:lpstr>Theory of array</vt:lpstr>
      <vt:lpstr>Basic operations</vt:lpstr>
      <vt:lpstr>Syntax</vt:lpstr>
      <vt:lpstr>Theory of index</vt:lpstr>
      <vt:lpstr>Axioms</vt:lpstr>
      <vt:lpstr>Eliminating array terms</vt:lpstr>
      <vt:lpstr>Eliminating array terms</vt:lpstr>
      <vt:lpstr>Example</vt:lpstr>
      <vt:lpstr>Example</vt:lpstr>
      <vt:lpstr>Eliminating array terms</vt:lpstr>
      <vt:lpstr>Eliminating array terms</vt:lpstr>
      <vt:lpstr>Example</vt:lpstr>
      <vt:lpstr>Example</vt:lpstr>
      <vt:lpstr>Example</vt:lpstr>
      <vt:lpstr>Eliminating array terms</vt:lpstr>
      <vt:lpstr>Eliminating array terms</vt:lpstr>
      <vt:lpstr>Theory of array</vt:lpstr>
      <vt:lpstr>Bounds check</vt:lpstr>
      <vt:lpstr>Bounds check</vt:lpstr>
      <vt:lpstr>Deciding a combination of theory</vt:lpstr>
      <vt:lpstr>References</vt:lpstr>
      <vt:lpstr>Combining decision procedures </vt:lpstr>
      <vt:lpstr>First-order theory</vt:lpstr>
      <vt:lpstr>Theory combination</vt:lpstr>
      <vt:lpstr>Satisfiability</vt:lpstr>
      <vt:lpstr>Convex theory</vt:lpstr>
      <vt:lpstr>Example</vt:lpstr>
      <vt:lpstr>Example</vt:lpstr>
      <vt:lpstr>Example</vt:lpstr>
      <vt:lpstr>Example</vt:lpstr>
      <vt:lpstr>Example</vt:lpstr>
      <vt:lpstr>Example</vt:lpstr>
      <vt:lpstr>Example</vt:lpstr>
      <vt:lpstr>Theory of EUF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Keshav Bhalotia</dc:creator>
  <cp:lastModifiedBy>Keshav Bhalotia</cp:lastModifiedBy>
  <cp:revision>22</cp:revision>
  <dcterms:created xsi:type="dcterms:W3CDTF">2023-10-08T13:48:01Z</dcterms:created>
  <dcterms:modified xsi:type="dcterms:W3CDTF">2023-10-17T09:54:19Z</dcterms:modified>
</cp:coreProperties>
</file>