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66" r:id="rId4"/>
    <p:sldId id="367" r:id="rId5"/>
    <p:sldId id="368" r:id="rId6"/>
    <p:sldId id="369" r:id="rId7"/>
    <p:sldId id="370" r:id="rId8"/>
    <p:sldId id="371" r:id="rId9"/>
    <p:sldId id="372" r:id="rId10"/>
    <p:sldId id="373" r:id="rId11"/>
    <p:sldId id="375" r:id="rId12"/>
    <p:sldId id="376" r:id="rId13"/>
    <p:sldId id="377" r:id="rId14"/>
    <p:sldId id="378" r:id="rId15"/>
    <p:sldId id="379" r:id="rId16"/>
    <p:sldId id="388" r:id="rId17"/>
    <p:sldId id="381" r:id="rId18"/>
    <p:sldId id="354" r:id="rId19"/>
    <p:sldId id="355" r:id="rId20"/>
    <p:sldId id="356" r:id="rId21"/>
    <p:sldId id="437" r:id="rId22"/>
    <p:sldId id="357" r:id="rId23"/>
    <p:sldId id="436" r:id="rId24"/>
    <p:sldId id="361" r:id="rId25"/>
    <p:sldId id="435" r:id="rId26"/>
    <p:sldId id="358" r:id="rId27"/>
    <p:sldId id="438" r:id="rId28"/>
    <p:sldId id="360" r:id="rId29"/>
    <p:sldId id="362" r:id="rId30"/>
    <p:sldId id="363" r:id="rId31"/>
    <p:sldId id="431" r:id="rId32"/>
    <p:sldId id="432" r:id="rId33"/>
    <p:sldId id="433" r:id="rId34"/>
    <p:sldId id="364" r:id="rId35"/>
    <p:sldId id="434" r:id="rId36"/>
    <p:sldId id="365" r:id="rId37"/>
    <p:sldId id="382" r:id="rId38"/>
    <p:sldId id="386" r:id="rId39"/>
    <p:sldId id="392" r:id="rId40"/>
    <p:sldId id="385" r:id="rId41"/>
    <p:sldId id="390" r:id="rId42"/>
    <p:sldId id="400" r:id="rId43"/>
    <p:sldId id="393" r:id="rId44"/>
    <p:sldId id="394" r:id="rId45"/>
    <p:sldId id="396" r:id="rId46"/>
    <p:sldId id="401" r:id="rId47"/>
    <p:sldId id="402" r:id="rId48"/>
    <p:sldId id="403" r:id="rId49"/>
    <p:sldId id="404" r:id="rId50"/>
    <p:sldId id="427" r:id="rId51"/>
    <p:sldId id="428" r:id="rId52"/>
    <p:sldId id="429" r:id="rId53"/>
    <p:sldId id="430" r:id="rId54"/>
    <p:sldId id="405" r:id="rId55"/>
    <p:sldId id="406" r:id="rId56"/>
    <p:sldId id="407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34940-6ABF-9E94-3F60-F4BE5B89B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BE183C-970E-184E-FC22-E6B4DEE81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02607-4859-82A2-6812-D134B2B86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36B-CE04-430A-92A3-9352467EFD31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C981C-8689-7517-DFC0-027F98DAE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432CD-2A30-00D3-D048-51C85947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E8AD-A772-4A7E-AF8C-D029111B7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468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A8EB1-64F4-B467-59A0-3A6C638A2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3B97A-A6CF-84D1-DD26-AF8B18AAF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DEE28-4344-CD4D-25EB-E8860144A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36B-CE04-430A-92A3-9352467EFD31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E99B0-49EA-1577-8E04-A1538774C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637E5-9580-AC8F-8C6F-88FD2654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E8AD-A772-4A7E-AF8C-D029111B7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56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44DECD-2573-6654-75FC-EEDCCC65D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6F9B3-7DE2-09F4-B671-F303C0D0F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330C2-B910-04B8-46DD-E49CBEAB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36B-CE04-430A-92A3-9352467EFD31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16BA7-DEC1-5D1C-6829-B8ABBE4C0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DEBE7-A4CB-0338-34D7-D34B3F5F5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E8AD-A772-4A7E-AF8C-D029111B7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12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FDE5A-0A4A-D88C-E971-9C3555CE9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0CF06-4D4C-E1E3-9DBB-117170AA0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B4277-149D-B433-0E2A-EEA7FC285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36B-CE04-430A-92A3-9352467EFD31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0DB38-92C7-D7D1-4A26-0A6AE93F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18C1C-9A37-515D-C3D5-FB75709C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E8AD-A772-4A7E-AF8C-D029111B7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546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BF17-35D7-2388-1DE2-544C13FC6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90D24-51A3-F186-B28F-620A2E0E0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60BF5-FB3E-814C-2592-5F698ACA9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36B-CE04-430A-92A3-9352467EFD31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9B255-9D25-9ACD-04EC-AECA2B9F4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B8A24-7882-B949-D3E8-5778AB39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E8AD-A772-4A7E-AF8C-D029111B7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67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B09F2-A092-FCD7-F1F2-760B09ABA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49593-5FDB-1EC1-90B0-8E1B7DE27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C00D6-4C6F-57B0-4B5E-F78E304CC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F27C2-6E8A-4B2E-7AA5-2D4011D5D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36B-CE04-430A-92A3-9352467EFD31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25019-41FC-D40B-FFC3-161C01F35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B5B39-61AD-5788-4CFB-8746A847C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E8AD-A772-4A7E-AF8C-D029111B7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6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06296-0D92-D121-6FD3-67FFBFFE8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24DF7-A9D2-52E6-2A72-5C444A456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8750B-A643-3F63-144A-F87FBE178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D6BE92-9BEB-53C5-7B51-1986F0D475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0BE4DB-9492-77FE-C665-822626551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27B6D9-4123-E8F6-BCE6-2F3950C5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36B-CE04-430A-92A3-9352467EFD31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B4181C-F0FC-6128-86D4-0A3DDF83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475D8B-FD9F-0C0B-5874-26E0D31CC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E8AD-A772-4A7E-AF8C-D029111B7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63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2690D-FEEB-B15B-ECC5-36B3FB848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4AB27-632B-BB55-5BF3-36331E64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36B-CE04-430A-92A3-9352467EFD31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D3CD8-A4FF-1D5A-29C1-72BAFECC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FA0A8-7DC4-F785-971A-91EF63DB6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E8AD-A772-4A7E-AF8C-D029111B7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1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1EE25B-8A40-A92E-9837-8BBFD0DF0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36B-CE04-430A-92A3-9352467EFD31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3321C7-D0E4-2D00-33D5-7B647B79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7B0C0-3378-093B-6A10-A42BAFECA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E8AD-A772-4A7E-AF8C-D029111B7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19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210A-0BBD-AE1F-6BA3-DF9017353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944EF-B10F-B9F6-1FDC-E1B143AF2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29F25-0DAB-4D4D-D124-26693D7DD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B3778-048B-9983-796E-036F297EB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36B-CE04-430A-92A3-9352467EFD31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CBA76-5405-F66B-CFF0-D9482A428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BFB41-43F9-8E04-9850-0CAB7E4F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E8AD-A772-4A7E-AF8C-D029111B7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04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C4749-92B1-CF0F-30D6-B59519B6A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724E17-5F40-8F8E-43E9-D3D0B8E607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5DBD0-EF06-D25F-7937-35E5890BB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CC26B-4CDA-B8EC-44EE-169E0A9E7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36B-CE04-430A-92A3-9352467EFD31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3B636-3624-5118-8484-C41C1466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15E86-33C4-B820-4EEC-491E5BF9E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E8AD-A772-4A7E-AF8C-D029111B7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84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B0CBA0-2980-AA4B-B350-76D57D842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CB31D-F368-2AD6-E11A-901AB6382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569D9-1E70-EB39-CEFA-5F8EC517CB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8236B-CE04-430A-92A3-9352467EFD31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C0CB2-2A04-6307-3DD1-5DD8196E2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10C1F-2F22-6F8F-CCA7-B45A74447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8E8AD-A772-4A7E-AF8C-D029111B7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49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157EC-AF93-7719-B35D-A7085A6854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1B618-8647-3136-F08B-9816E03C9B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61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ED364-6566-1959-D9E6-B41C121DF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62CCC5-574B-C08A-E277-5C995B55C5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Linear arithmetic over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en-IN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IN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IN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IN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IN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IN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IN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IN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IN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IN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IN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IN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b="1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en-IN" b="0" dirty="0"/>
                  <a:t>Is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ℤ</m:t>
                        </m:r>
                      </m:sub>
                    </m:sSub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N" b="0" dirty="0"/>
                  <a:t>valid?</a:t>
                </a:r>
              </a:p>
              <a:p>
                <a:pPr marL="914400" lvl="2" indent="0">
                  <a:buNone/>
                </a:pPr>
                <a:endParaRPr lang="en-IN" b="0" dirty="0"/>
              </a:p>
              <a:p>
                <a:pPr lvl="1"/>
                <a:r>
                  <a:rPr lang="en-IN" dirty="0"/>
                  <a:t>Does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 imply that one the following constraints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N" dirty="0"/>
                  <a:t>valid.</a:t>
                </a:r>
              </a:p>
              <a:p>
                <a:pPr marL="1371600" lvl="2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IN" b="0" dirty="0"/>
              </a:p>
              <a:p>
                <a:pPr marL="1371600" lvl="2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dirty="0">
                  <a:solidFill>
                    <a:schemeClr val="accent1"/>
                  </a:solidFill>
                </a:endParaRPr>
              </a:p>
              <a:p>
                <a:pPr marL="914400" lvl="2" indent="0">
                  <a:buNone/>
                </a:pPr>
                <a:endParaRPr lang="en-IN" dirty="0">
                  <a:solidFill>
                    <a:schemeClr val="accent1"/>
                  </a:solidFill>
                </a:endParaRPr>
              </a:p>
              <a:p>
                <a:pPr lvl="2"/>
                <a:endParaRPr lang="en-IN" dirty="0"/>
              </a:p>
              <a:p>
                <a:pPr lvl="2"/>
                <a:endParaRPr lang="en-IN" dirty="0"/>
              </a:p>
              <a:p>
                <a:pPr lvl="2"/>
                <a:endParaRPr lang="en-IN" b="0" dirty="0"/>
              </a:p>
              <a:p>
                <a:pPr lvl="1"/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62CCC5-574B-C08A-E277-5C995B55C5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4646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ED364-6566-1959-D9E6-B41C121DF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62CCC5-574B-C08A-E277-5C995B55C5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Linear arithmetic over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en-IN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IN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IN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IN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IN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IN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IN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IN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IN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IN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IN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IN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b="1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en-IN" b="0" dirty="0"/>
                  <a:t>Is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ℤ</m:t>
                        </m:r>
                      </m:sub>
                    </m:sSub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N" b="0" dirty="0"/>
                  <a:t>valid?  </a:t>
                </a:r>
                <a:r>
                  <a:rPr lang="en-IN" b="0" dirty="0">
                    <a:solidFill>
                      <a:schemeClr val="accent1"/>
                    </a:solidFill>
                  </a:rPr>
                  <a:t>Yes.</a:t>
                </a:r>
              </a:p>
              <a:p>
                <a:pPr marL="914400" lvl="2" indent="0">
                  <a:buNone/>
                </a:pPr>
                <a:endParaRPr lang="en-IN" b="0" dirty="0"/>
              </a:p>
              <a:p>
                <a:pPr lvl="1"/>
                <a:r>
                  <a:rPr lang="en-IN" dirty="0"/>
                  <a:t>Does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 imply that one the following constraints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N" dirty="0"/>
                  <a:t>valid.  </a:t>
                </a:r>
                <a:r>
                  <a:rPr lang="en-IN" dirty="0">
                    <a:solidFill>
                      <a:schemeClr val="accent1"/>
                    </a:solidFill>
                  </a:rPr>
                  <a:t>No.</a:t>
                </a:r>
              </a:p>
              <a:p>
                <a:pPr marL="1371600" lvl="2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IN" b="0" dirty="0"/>
              </a:p>
              <a:p>
                <a:pPr marL="1371600" lvl="2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dirty="0">
                  <a:solidFill>
                    <a:schemeClr val="accent1"/>
                  </a:solidFill>
                </a:endParaRPr>
              </a:p>
              <a:p>
                <a:pPr marL="1371600" lvl="2" indent="-457200">
                  <a:buAutoNum type="arabicPeriod"/>
                </a:pPr>
                <a:endParaRPr lang="en-IN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IN" dirty="0">
                    <a:solidFill>
                      <a:schemeClr val="tx1"/>
                    </a:solidFill>
                  </a:rPr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is not a convex theory.</a:t>
                </a:r>
              </a:p>
              <a:p>
                <a:pPr marL="914400" lvl="2" indent="0">
                  <a:buNone/>
                </a:pPr>
                <a:endParaRPr lang="en-IN" dirty="0">
                  <a:solidFill>
                    <a:schemeClr val="accent1"/>
                  </a:solidFill>
                </a:endParaRPr>
              </a:p>
              <a:p>
                <a:pPr lvl="2"/>
                <a:endParaRPr lang="en-IN" dirty="0"/>
              </a:p>
              <a:p>
                <a:pPr lvl="2"/>
                <a:endParaRPr lang="en-IN" dirty="0"/>
              </a:p>
              <a:p>
                <a:pPr lvl="2"/>
                <a:endParaRPr lang="en-IN" b="0" dirty="0"/>
              </a:p>
              <a:p>
                <a:pPr lvl="1"/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62CCC5-574B-C08A-E277-5C995B55C5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9455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ED364-6566-1959-D9E6-B41C121DF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62CCC5-574B-C08A-E277-5C995B55C5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Linear arithmetic over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en-IN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IN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IN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IN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IN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IN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IN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IN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IN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IN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IN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IN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b="1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en-IN" b="0" dirty="0"/>
                  <a:t>Is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sub>
                    </m:sSub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N" b="0" dirty="0"/>
                  <a:t>valid?</a:t>
                </a:r>
              </a:p>
              <a:p>
                <a:pPr marL="457200" lvl="1" indent="0">
                  <a:buNone/>
                </a:pPr>
                <a:endParaRPr lang="en-IN" dirty="0">
                  <a:solidFill>
                    <a:schemeClr val="accent1"/>
                  </a:solidFill>
                </a:endParaRPr>
              </a:p>
              <a:p>
                <a:pPr marL="914400" lvl="2" indent="0">
                  <a:buNone/>
                </a:pPr>
                <a:endParaRPr lang="en-IN" dirty="0">
                  <a:solidFill>
                    <a:schemeClr val="accent1"/>
                  </a:solidFill>
                </a:endParaRPr>
              </a:p>
              <a:p>
                <a:pPr lvl="2"/>
                <a:endParaRPr lang="en-IN" dirty="0"/>
              </a:p>
              <a:p>
                <a:pPr lvl="2"/>
                <a:endParaRPr lang="en-IN" dirty="0"/>
              </a:p>
              <a:p>
                <a:pPr lvl="2"/>
                <a:endParaRPr lang="en-IN" b="0" dirty="0"/>
              </a:p>
              <a:p>
                <a:pPr lvl="1"/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62CCC5-574B-C08A-E277-5C995B55C5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2207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ED364-6566-1959-D9E6-B41C121DF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62CCC5-574B-C08A-E277-5C995B55C5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Linear arithmetic over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en-IN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IN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IN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IN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IN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IN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IN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IN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IN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IN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IN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IN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b="1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en-IN" b="0" dirty="0"/>
                  <a:t>Is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sub>
                    </m:sSub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N" b="0" dirty="0"/>
                  <a:t>valid? </a:t>
                </a:r>
                <a:r>
                  <a:rPr lang="en-IN" b="0" dirty="0">
                    <a:solidFill>
                      <a:schemeClr val="accent1"/>
                    </a:solidFill>
                  </a:rPr>
                  <a:t>No</a:t>
                </a:r>
                <a:r>
                  <a:rPr lang="en-IN" b="0" dirty="0"/>
                  <a:t>.</a:t>
                </a:r>
              </a:p>
              <a:p>
                <a:pPr marL="457200" lvl="1" indent="0">
                  <a:buNone/>
                </a:pPr>
                <a:endParaRPr lang="en-IN" dirty="0">
                  <a:solidFill>
                    <a:schemeClr val="accent1"/>
                  </a:solidFill>
                </a:endParaRPr>
              </a:p>
              <a:p>
                <a:pPr marL="914400" lvl="2" indent="0">
                  <a:buNone/>
                </a:pPr>
                <a:endParaRPr lang="en-IN" dirty="0">
                  <a:solidFill>
                    <a:schemeClr val="accent1"/>
                  </a:solidFill>
                </a:endParaRPr>
              </a:p>
              <a:p>
                <a:pPr lvl="2"/>
                <a:endParaRPr lang="en-IN" dirty="0"/>
              </a:p>
              <a:p>
                <a:pPr lvl="2"/>
                <a:endParaRPr lang="en-IN" dirty="0"/>
              </a:p>
              <a:p>
                <a:pPr lvl="2"/>
                <a:endParaRPr lang="en-IN" b="0" dirty="0"/>
              </a:p>
              <a:p>
                <a:pPr lvl="1"/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62CCC5-574B-C08A-E277-5C995B55C5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954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ED364-6566-1959-D9E6-B41C121DF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62CCC5-574B-C08A-E277-5C995B55C5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Linear arithmetic over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IN" dirty="0"/>
              </a:p>
              <a:p>
                <a:pPr lvl="1"/>
                <a:r>
                  <a:rPr lang="en-IN" dirty="0"/>
                  <a:t>A conjunction of linear arithmetic predicates defines a set of values which can be </a:t>
                </a:r>
              </a:p>
              <a:p>
                <a:pPr lvl="1"/>
                <a:r>
                  <a:rPr lang="en-IN" dirty="0"/>
                  <a:t>empty</a:t>
                </a:r>
              </a:p>
              <a:p>
                <a:pPr lvl="1"/>
                <a:r>
                  <a:rPr lang="en-IN" dirty="0"/>
                  <a:t>a singleton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≤3∧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≥3 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IN" b="0" dirty="0"/>
              </a:p>
              <a:p>
                <a:pPr lvl="1"/>
                <a:r>
                  <a:rPr lang="en-IN" dirty="0"/>
                  <a:t>or infinitely large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≤3∧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≥2 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=2∨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=2.1∨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=2.01∨…   ∞</m:t>
                    </m:r>
                  </m:oMath>
                </a14:m>
                <a:endParaRPr lang="en-IN" b="0" dirty="0"/>
              </a:p>
              <a:p>
                <a:pPr lvl="2"/>
                <a:endParaRPr lang="en-IN" dirty="0"/>
              </a:p>
              <a:p>
                <a:r>
                  <a:rPr lang="en-IN" b="0" dirty="0"/>
                  <a:t>Because there is no way we can obtain a finite set of disjunctive equalities from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sub>
                    </m:sSub>
                  </m:oMath>
                </a14:m>
                <a:r>
                  <a:rPr lang="en-IN" b="0" dirty="0"/>
                  <a:t> formula,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sub>
                    </m:sSub>
                  </m:oMath>
                </a14:m>
                <a:r>
                  <a:rPr lang="en-IN" b="0" dirty="0"/>
                  <a:t> is a convex theory.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62CCC5-574B-C08A-E277-5C995B55C5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59" b="-25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6619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ED364-6566-1959-D9E6-B41C121DF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62CCC5-574B-C08A-E277-5C995B55C5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Theory of equality and uninterpreted functions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𝐸𝑈𝐹</m:t>
                        </m:r>
                      </m:sub>
                    </m:sSub>
                  </m:oMath>
                </a14:m>
                <a:r>
                  <a:rPr lang="en-IN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IN" b="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en-IN" b="0" dirty="0"/>
                  <a:t>Is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𝐸𝑈𝐹</m:t>
                        </m:r>
                      </m:sub>
                    </m:sSub>
                  </m:oMath>
                </a14:m>
                <a:r>
                  <a:rPr lang="en-IN" b="0" dirty="0"/>
                  <a:t> valid?</a:t>
                </a:r>
              </a:p>
              <a:p>
                <a:pPr marL="914400" lvl="2" indent="0">
                  <a:buNone/>
                </a:pPr>
                <a:endParaRPr lang="en-IN" b="0" dirty="0"/>
              </a:p>
              <a:p>
                <a:pPr lvl="1"/>
                <a:r>
                  <a:rPr lang="en-IN" dirty="0"/>
                  <a:t>Does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imply that one the following constraints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𝐸𝑈𝐹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N" dirty="0"/>
                  <a:t>valid?</a:t>
                </a:r>
              </a:p>
              <a:p>
                <a:pPr marL="1371600" lvl="2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1371600" lvl="2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endParaRPr lang="en-IN" dirty="0">
                  <a:solidFill>
                    <a:schemeClr val="accent1"/>
                  </a:solidFill>
                </a:endParaRPr>
              </a:p>
              <a:p>
                <a:pPr marL="914400" lvl="2" indent="0">
                  <a:buNone/>
                </a:pPr>
                <a:endParaRPr lang="en-IN" dirty="0">
                  <a:solidFill>
                    <a:schemeClr val="accent1"/>
                  </a:solidFill>
                </a:endParaRPr>
              </a:p>
              <a:p>
                <a:pPr lvl="2"/>
                <a:endParaRPr lang="en-IN" dirty="0"/>
              </a:p>
              <a:p>
                <a:pPr lvl="2"/>
                <a:endParaRPr lang="en-IN" dirty="0"/>
              </a:p>
              <a:p>
                <a:pPr lvl="2"/>
                <a:endParaRPr lang="en-IN" b="0" dirty="0"/>
              </a:p>
              <a:p>
                <a:pPr lvl="1"/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62CCC5-574B-C08A-E277-5C995B55C5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619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ED364-6566-1959-D9E6-B41C121DF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62CCC5-574B-C08A-E277-5C995B55C5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Theory of equality and uninterpreted functions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𝐸𝑈𝐹</m:t>
                        </m:r>
                      </m:sub>
                    </m:sSub>
                  </m:oMath>
                </a14:m>
                <a:r>
                  <a:rPr lang="en-IN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IN" b="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en-IN" b="0" dirty="0"/>
                  <a:t>Is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𝐸𝑈𝐹</m:t>
                        </m:r>
                      </m:sub>
                    </m:sSub>
                  </m:oMath>
                </a14:m>
                <a:r>
                  <a:rPr lang="en-IN" b="0" dirty="0"/>
                  <a:t> valid?  </a:t>
                </a:r>
                <a:r>
                  <a:rPr lang="en-IN" b="0" dirty="0">
                    <a:solidFill>
                      <a:schemeClr val="accent1"/>
                    </a:solidFill>
                  </a:rPr>
                  <a:t>Yes.</a:t>
                </a:r>
              </a:p>
              <a:p>
                <a:pPr marL="914400" lvl="2" indent="0">
                  <a:buNone/>
                </a:pPr>
                <a:endParaRPr lang="en-IN" b="0" dirty="0"/>
              </a:p>
              <a:p>
                <a:pPr lvl="1"/>
                <a:r>
                  <a:rPr lang="en-IN" dirty="0"/>
                  <a:t>Does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imply that one the following constraints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𝐸𝑈𝐹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N" dirty="0"/>
                  <a:t>valid?  </a:t>
                </a:r>
                <a:r>
                  <a:rPr lang="en-IN" dirty="0">
                    <a:solidFill>
                      <a:schemeClr val="accent1"/>
                    </a:solidFill>
                  </a:rPr>
                  <a:t>Yes.</a:t>
                </a:r>
              </a:p>
              <a:p>
                <a:pPr marL="1371600" lvl="2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1371600" lvl="2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endParaRPr lang="en-IN" dirty="0">
                  <a:solidFill>
                    <a:schemeClr val="accent1"/>
                  </a:solidFill>
                </a:endParaRPr>
              </a:p>
              <a:p>
                <a:pPr marL="914400" lvl="2" indent="0">
                  <a:buNone/>
                </a:pPr>
                <a:endParaRPr lang="en-IN" dirty="0">
                  <a:solidFill>
                    <a:schemeClr val="accent1"/>
                  </a:solidFill>
                </a:endParaRPr>
              </a:p>
              <a:p>
                <a:pPr lvl="2"/>
                <a:endParaRPr lang="en-IN" dirty="0"/>
              </a:p>
              <a:p>
                <a:pPr lvl="2"/>
                <a:endParaRPr lang="en-IN" dirty="0"/>
              </a:p>
              <a:p>
                <a:pPr lvl="2"/>
                <a:endParaRPr lang="en-IN" b="0" dirty="0"/>
              </a:p>
              <a:p>
                <a:pPr lvl="1"/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62CCC5-574B-C08A-E277-5C995B55C5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314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62619-9202-DA12-B976-05D82079A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Theory of EUF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A02DB-5584-A6BD-C01D-6B1B42DD9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Because a conjunction of equalities also implies individual equality separately, the theory of EUF is convex.</a:t>
            </a:r>
          </a:p>
        </p:txBody>
      </p:sp>
    </p:spTree>
    <p:extLst>
      <p:ext uri="{BB962C8B-B14F-4D97-AF65-F5344CB8AC3E}">
        <p14:creationId xmlns:p14="http://schemas.microsoft.com/office/powerpoint/2010/main" val="3871498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97239-FDF8-4BB0-2ED3-789CF18CA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Nelson-</a:t>
            </a:r>
            <a:r>
              <a:rPr lang="en-IN" dirty="0" err="1"/>
              <a:t>Oppen</a:t>
            </a:r>
            <a:r>
              <a:rPr lang="en-IN" dirty="0"/>
              <a:t> combination (N-O method)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2A32D8-0EA1-6EBD-0A39-03FABF9C30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N-O method can be used to combine several theories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 with equality</a:t>
                </a:r>
              </a:p>
              <a:p>
                <a:endParaRPr lang="en-IN" dirty="0"/>
              </a:p>
              <a:p>
                <a:r>
                  <a:rPr lang="en-IN" dirty="0"/>
                  <a:t>The signatures must be disjoint, i.e., for all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IN" baseline="-25000" dirty="0" err="1"/>
                  <a:t>i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IN" baseline="-25000" dirty="0"/>
                  <a:t>j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IN" dirty="0"/>
              </a:p>
              <a:p>
                <a:endParaRPr lang="en-I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 must be stably infinite</a:t>
                </a:r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2A32D8-0EA1-6EBD-0A39-03FABF9C30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069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DA907-0D41-790F-3443-C82976CC5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Stably infinite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C2A37-43EF-8CEA-1534-677E2482E0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A theory T with signature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IN" dirty="0"/>
                  <a:t> is stably infinite if for every quantifier-free formula F, if F is T-satisfiable, then there exists some T-interpretation that satisfies F and has a domain of infinite cardinality.</a:t>
                </a:r>
              </a:p>
              <a:p>
                <a:endParaRPr lang="en-IN" dirty="0"/>
              </a:p>
              <a:p>
                <a:r>
                  <a:rPr lang="en-IN" dirty="0"/>
                  <a:t>In other words, if the T-satisfiable formula has one satisfying assignment, then there must be infinitely many unsatisfying assignments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dirty="0"/>
                  <a:t> such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dirty="0"/>
                  <a:t> satisfies the axioms of the theory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C2A37-43EF-8CEA-1534-677E2482E0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98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1A4CB-0443-1DFC-9A83-1443FA85B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Today’s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083B8-9FE2-0CA3-4258-C0609FFA6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Combining decision procedures</a:t>
            </a:r>
          </a:p>
        </p:txBody>
      </p:sp>
    </p:spTree>
    <p:extLst>
      <p:ext uri="{BB962C8B-B14F-4D97-AF65-F5344CB8AC3E}">
        <p14:creationId xmlns:p14="http://schemas.microsoft.com/office/powerpoint/2010/main" val="3161715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6300C-F486-E656-2F85-86186F040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2B868F-4E00-61ED-6B3B-6AF004BA43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Consider the following theory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IN" dirty="0"/>
                  <a:t> = {a, b, =}, where both a and b are constants</a:t>
                </a:r>
              </a:p>
              <a:p>
                <a:pPr marL="0" indent="0">
                  <a:buNone/>
                </a:pPr>
                <a:r>
                  <a:rPr lang="en-IN" dirty="0"/>
                  <a:t>Axiom: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∨(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>
                    <a:solidFill>
                      <a:srgbClr val="FF0000"/>
                    </a:solidFill>
                  </a:rPr>
                  <a:t>Is this theory stably infinite?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2B868F-4E00-61ED-6B3B-6AF004BA43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020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6300C-F486-E656-2F85-86186F040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2B868F-4E00-61ED-6B3B-6AF004BA43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Consider the following theory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IN" dirty="0"/>
                  <a:t> = {a, b, =}, where both a and b are constants</a:t>
                </a:r>
              </a:p>
              <a:p>
                <a:pPr marL="0" indent="0">
                  <a:buNone/>
                </a:pPr>
                <a:r>
                  <a:rPr lang="en-IN" dirty="0"/>
                  <a:t>Axiom: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∨(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>
                    <a:solidFill>
                      <a:srgbClr val="FF0000"/>
                    </a:solidFill>
                  </a:rPr>
                  <a:t>Is this theory stably infinite? </a:t>
                </a:r>
                <a:r>
                  <a:rPr lang="en-IN" dirty="0">
                    <a:solidFill>
                      <a:schemeClr val="accent1"/>
                    </a:solidFill>
                  </a:rPr>
                  <a:t>No.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2B868F-4E00-61ED-6B3B-6AF004BA43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4569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368F7-1D66-6D6D-3034-0ED597892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Presburger</a:t>
            </a:r>
            <a:r>
              <a:rPr lang="en-IN" dirty="0"/>
              <a:t> arithmetic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62E0B6-5FEF-671F-06E0-5867A43AF7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IN" dirty="0"/>
                  <a:t>The theory of </a:t>
                </a:r>
                <a:r>
                  <a:rPr lang="en-IN" dirty="0" err="1"/>
                  <a:t>Presburger</a:t>
                </a:r>
                <a:r>
                  <a:rPr lang="en-IN" dirty="0"/>
                  <a:t> arithmetic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IN" dirty="0"/>
                  <a:t> has the signature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IN" i="1" baseline="-25000" dirty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IN" dirty="0"/>
                  <a:t> : {0, 1, +, =}</a:t>
                </a:r>
              </a:p>
              <a:p>
                <a:pPr lvl="2"/>
                <a:r>
                  <a:rPr lang="en-IN" dirty="0"/>
                  <a:t>0, 1 are constants </a:t>
                </a:r>
              </a:p>
              <a:p>
                <a:pPr lvl="2"/>
                <a:r>
                  <a:rPr lang="en-IN" dirty="0"/>
                  <a:t>+ is a binary function </a:t>
                </a:r>
              </a:p>
              <a:p>
                <a:pPr lvl="2"/>
                <a:r>
                  <a:rPr lang="en-IN" dirty="0"/>
                  <a:t>= (equality) is a binary predicate</a:t>
                </a:r>
              </a:p>
              <a:p>
                <a:r>
                  <a:rPr lang="en-IN" dirty="0"/>
                  <a:t>Axioms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 ¬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+1=0</m:t>
                        </m:r>
                      </m:e>
                    </m:d>
                  </m:oMath>
                </a14:m>
                <a:r>
                  <a:rPr lang="en-IN" b="0" dirty="0"/>
                  <a:t>                                                                       (zero)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+1=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+1   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dirty="0"/>
                  <a:t>                                             (successor)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→∀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b="0" dirty="0"/>
                  <a:t>                           (induction)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+0=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b="0" dirty="0"/>
                  <a:t>                                                                              (plus zero)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IN" dirty="0"/>
                  <a:t>                                          (plus successor)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>
                    <a:solidFill>
                      <a:srgbClr val="FF0000"/>
                    </a:solidFill>
                  </a:rPr>
                  <a:t>Is this theory stably infinite?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62E0B6-5FEF-671F-06E0-5867A43AF7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4345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368F7-1D66-6D6D-3034-0ED597892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Presburger</a:t>
            </a:r>
            <a:r>
              <a:rPr lang="en-IN" dirty="0"/>
              <a:t> arithmetic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62E0B6-5FEF-671F-06E0-5867A43AF7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IN" dirty="0"/>
                  <a:t>The theory of </a:t>
                </a:r>
                <a:r>
                  <a:rPr lang="en-IN" dirty="0" err="1"/>
                  <a:t>Presburger</a:t>
                </a:r>
                <a:r>
                  <a:rPr lang="en-IN" dirty="0"/>
                  <a:t> arithmetic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IN" dirty="0"/>
                  <a:t> has the signature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IN" i="1" baseline="-25000" dirty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IN" dirty="0"/>
                  <a:t> : {0, 1, +, =}</a:t>
                </a:r>
              </a:p>
              <a:p>
                <a:pPr lvl="2"/>
                <a:r>
                  <a:rPr lang="en-IN" dirty="0"/>
                  <a:t>0, 1 are constants </a:t>
                </a:r>
              </a:p>
              <a:p>
                <a:pPr lvl="2"/>
                <a:r>
                  <a:rPr lang="en-IN" dirty="0"/>
                  <a:t>+ is a binary function </a:t>
                </a:r>
              </a:p>
              <a:p>
                <a:pPr lvl="2"/>
                <a:r>
                  <a:rPr lang="en-IN" dirty="0"/>
                  <a:t>= (equality) is a binary predicate</a:t>
                </a:r>
              </a:p>
              <a:p>
                <a:r>
                  <a:rPr lang="en-IN" dirty="0"/>
                  <a:t>Axioms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 ¬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+1=0</m:t>
                        </m:r>
                      </m:e>
                    </m:d>
                  </m:oMath>
                </a14:m>
                <a:r>
                  <a:rPr lang="en-IN" b="0" dirty="0"/>
                  <a:t>                                                                       (zero)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+1=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+1   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dirty="0"/>
                  <a:t>                                             (successor)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→∀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b="0" dirty="0"/>
                  <a:t>                           (induction)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+0=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b="0" dirty="0"/>
                  <a:t>                                                                              (plus zero)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IN" dirty="0"/>
                  <a:t>                                          (plus successor)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>
                    <a:solidFill>
                      <a:srgbClr val="FF0000"/>
                    </a:solidFill>
                  </a:rPr>
                  <a:t>Is this theory stably infinite? </a:t>
                </a:r>
                <a:r>
                  <a:rPr lang="en-IN" dirty="0">
                    <a:solidFill>
                      <a:schemeClr val="accent1"/>
                    </a:solidFill>
                  </a:rPr>
                  <a:t>Yes.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62E0B6-5FEF-671F-06E0-5867A43AF7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307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368F7-1D66-6D6D-3034-0ED597892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Theory of EUF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62E0B6-5FEF-671F-06E0-5867A43AF7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IN" dirty="0"/>
                  <a:t>The theory of equality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𝐸𝑈𝐹</m:t>
                        </m:r>
                      </m:sub>
                    </m:sSub>
                  </m:oMath>
                </a14:m>
                <a:r>
                  <a:rPr lang="en-IN" dirty="0"/>
                  <a:t> has the signature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IN" i="1" baseline="-25000" dirty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IN" dirty="0"/>
                  <a:t> : {=, a, b, c, …, f, g, h, …, p, q, r, …}</a:t>
                </a:r>
              </a:p>
              <a:p>
                <a:pPr lvl="2"/>
                <a:r>
                  <a:rPr lang="en-IN" dirty="0"/>
                  <a:t>= (equality) is a binary predicate</a:t>
                </a:r>
              </a:p>
              <a:p>
                <a:pPr lvl="2"/>
                <a:r>
                  <a:rPr lang="en-IN" dirty="0"/>
                  <a:t>a, b, c, … are constants</a:t>
                </a:r>
              </a:p>
              <a:p>
                <a:pPr lvl="2"/>
                <a:r>
                  <a:rPr lang="en-IN" dirty="0"/>
                  <a:t>f, g, h, … are functions</a:t>
                </a:r>
              </a:p>
              <a:p>
                <a:pPr lvl="2"/>
                <a:r>
                  <a:rPr lang="en-IN" dirty="0"/>
                  <a:t>p, q, r, … are predicates</a:t>
                </a:r>
              </a:p>
              <a:p>
                <a:r>
                  <a:rPr lang="en-IN" dirty="0"/>
                  <a:t>Axioms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       </m:t>
                    </m:r>
                  </m:oMath>
                </a14:m>
                <a:r>
                  <a:rPr lang="en-IN" b="0" dirty="0"/>
                  <a:t>            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/>
                  <a:t>                                            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IN" b="0" dirty="0"/>
                  <a:t>                      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b="0" dirty="0"/>
                  <a:t>for each positive integer n and n-</a:t>
                </a:r>
                <a:r>
                  <a:rPr lang="en-IN" b="0" dirty="0" err="1"/>
                  <a:t>ary</a:t>
                </a:r>
                <a:r>
                  <a:rPr lang="en-IN" b="0" dirty="0"/>
                  <a:t> function symbol f,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∀</m:t>
                    </m:r>
                    <m:acc>
                      <m:accPr>
                        <m:chr m:val="̅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IN" b="0" dirty="0"/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⋀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I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b="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b="0" dirty="0"/>
                  <a:t>for each positive integer n and n-</a:t>
                </a:r>
                <a:r>
                  <a:rPr lang="en-IN" b="0" dirty="0" err="1"/>
                  <a:t>ary</a:t>
                </a:r>
                <a:r>
                  <a:rPr lang="en-IN" b="0" dirty="0"/>
                  <a:t> </a:t>
                </a:r>
                <a:r>
                  <a:rPr lang="en-IN" dirty="0"/>
                  <a:t>predicate</a:t>
                </a:r>
                <a:r>
                  <a:rPr lang="en-IN" b="0" dirty="0"/>
                  <a:t> symbol p,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∀</m:t>
                    </m:r>
                    <m:acc>
                      <m:accPr>
                        <m:chr m:val="̅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IN" b="0" dirty="0"/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⋀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I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b="0" dirty="0"/>
                  <a:t> 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>
                    <a:solidFill>
                      <a:srgbClr val="FF0000"/>
                    </a:solidFill>
                  </a:rPr>
                  <a:t>Is this theory stably infinite?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62E0B6-5FEF-671F-06E0-5867A43AF7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 r="-1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453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368F7-1D66-6D6D-3034-0ED597892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Theory of EUF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62E0B6-5FEF-671F-06E0-5867A43AF7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IN" dirty="0"/>
                  <a:t>The theory of equality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𝐸𝑈𝐹</m:t>
                        </m:r>
                      </m:sub>
                    </m:sSub>
                  </m:oMath>
                </a14:m>
                <a:r>
                  <a:rPr lang="en-IN" dirty="0"/>
                  <a:t> has the signature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IN" i="1" baseline="-25000" dirty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IN" dirty="0"/>
                  <a:t> : {=, a, b, c, …, f, g, h, …, p, q, r, …}</a:t>
                </a:r>
              </a:p>
              <a:p>
                <a:pPr lvl="2"/>
                <a:r>
                  <a:rPr lang="en-IN" dirty="0"/>
                  <a:t>= (equality) is a binary predicate</a:t>
                </a:r>
              </a:p>
              <a:p>
                <a:pPr lvl="2"/>
                <a:r>
                  <a:rPr lang="en-IN" dirty="0"/>
                  <a:t>a, b, c, … are constants</a:t>
                </a:r>
              </a:p>
              <a:p>
                <a:pPr lvl="2"/>
                <a:r>
                  <a:rPr lang="en-IN" dirty="0"/>
                  <a:t>f, g, h, … are functions</a:t>
                </a:r>
              </a:p>
              <a:p>
                <a:pPr lvl="2"/>
                <a:r>
                  <a:rPr lang="en-IN" dirty="0"/>
                  <a:t>p, q, r, … are predicates</a:t>
                </a:r>
              </a:p>
              <a:p>
                <a:r>
                  <a:rPr lang="en-IN" dirty="0"/>
                  <a:t>Axioms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       </m:t>
                    </m:r>
                  </m:oMath>
                </a14:m>
                <a:r>
                  <a:rPr lang="en-IN" b="0" dirty="0"/>
                  <a:t>            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/>
                  <a:t>                                            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IN" b="0" dirty="0"/>
                  <a:t>                      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b="0" dirty="0"/>
                  <a:t>for each positive integer n and n-</a:t>
                </a:r>
                <a:r>
                  <a:rPr lang="en-IN" b="0" dirty="0" err="1"/>
                  <a:t>ary</a:t>
                </a:r>
                <a:r>
                  <a:rPr lang="en-IN" b="0" dirty="0"/>
                  <a:t> function symbol f,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∀</m:t>
                    </m:r>
                    <m:acc>
                      <m:accPr>
                        <m:chr m:val="̅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IN" b="0" dirty="0"/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⋀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I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b="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b="0" dirty="0"/>
                  <a:t>for each positive integer n and n-</a:t>
                </a:r>
                <a:r>
                  <a:rPr lang="en-IN" b="0" dirty="0" err="1"/>
                  <a:t>ary</a:t>
                </a:r>
                <a:r>
                  <a:rPr lang="en-IN" b="0" dirty="0"/>
                  <a:t> </a:t>
                </a:r>
                <a:r>
                  <a:rPr lang="en-IN" dirty="0"/>
                  <a:t>predicate</a:t>
                </a:r>
                <a:r>
                  <a:rPr lang="en-IN" b="0" dirty="0"/>
                  <a:t> symbol p,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∀</m:t>
                    </m:r>
                    <m:acc>
                      <m:accPr>
                        <m:chr m:val="̅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IN" b="0" dirty="0"/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⋀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I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b="0" dirty="0"/>
                  <a:t> 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>
                    <a:solidFill>
                      <a:srgbClr val="FF0000"/>
                    </a:solidFill>
                  </a:rPr>
                  <a:t>Is this theory stably infinite? </a:t>
                </a:r>
                <a:r>
                  <a:rPr lang="en-IN" dirty="0">
                    <a:solidFill>
                      <a:schemeClr val="accent1"/>
                    </a:solidFill>
                  </a:rPr>
                  <a:t>Yes.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62E0B6-5FEF-671F-06E0-5867A43AF7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 r="-1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6385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368F7-1D66-6D6D-3034-0ED597892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2E0B6-5FEF-671F-06E0-5867A43AF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Is theory of bit vectors stably infinite?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9142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368F7-1D66-6D6D-3034-0ED597892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2E0B6-5FEF-671F-06E0-5867A43AF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Is theory of bit vectors stably infinite? </a:t>
            </a:r>
            <a:r>
              <a:rPr lang="en-IN" dirty="0">
                <a:solidFill>
                  <a:schemeClr val="accent1"/>
                </a:solidFill>
              </a:rPr>
              <a:t>No.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0733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318B-E642-A870-8C05-F83774DE5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50E8F6-864F-A73A-4B35-8C15779175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IN" dirty="0"/>
                  <a:t>Algorithm: Nelson-</a:t>
                </a:r>
                <a:r>
                  <a:rPr lang="en-IN" dirty="0" err="1"/>
                  <a:t>Oppen</a:t>
                </a:r>
                <a:r>
                  <a:rPr lang="en-IN" dirty="0"/>
                  <a:t>-for-convex-theories</a:t>
                </a:r>
              </a:p>
              <a:p>
                <a:pPr marL="0" indent="0">
                  <a:buNone/>
                </a:pPr>
                <a:r>
                  <a:rPr lang="en-IN" dirty="0"/>
                  <a:t>Input: A convex formula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/>
                  <a:t> that mixes convex theories with restrictions as specified earlier</a:t>
                </a:r>
              </a:p>
              <a:p>
                <a:pPr marL="0" indent="0">
                  <a:buNone/>
                </a:pPr>
                <a:r>
                  <a:rPr lang="en-IN" dirty="0"/>
                  <a:t>Output: “Satisfiable”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/>
                  <a:t> is satisfiable, and “Unsatisfiable” otherwise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514350" indent="-514350">
                  <a:buAutoNum type="arabicPeriod"/>
                </a:pPr>
                <a:r>
                  <a:rPr lang="en-IN" dirty="0"/>
                  <a:t>Purification: Purify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/>
                  <a:t>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b="0" dirty="0"/>
              </a:p>
              <a:p>
                <a:pPr marL="514350" indent="-514350">
                  <a:buAutoNum type="arabicPeriod"/>
                </a:pPr>
                <a:r>
                  <a:rPr lang="en-IN" dirty="0"/>
                  <a:t>Apply the decision procedure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. If there exists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is unsatisfiable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dirty="0"/>
                  <a:t> return Unsatisfiable</a:t>
                </a:r>
              </a:p>
              <a:p>
                <a:pPr marL="514350" indent="-514350">
                  <a:buAutoNum type="arabicPeriod"/>
                </a:pPr>
                <a:r>
                  <a:rPr lang="en-IN" dirty="0"/>
                  <a:t>Equality propagation: If there exist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N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-implies an equality between variables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/>
                  <a:t> that is 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dirty="0"/>
                  <a:t>-implied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dirty="0"/>
                  <a:t>, add the equality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dirty="0"/>
                  <a:t> and go to step 2</a:t>
                </a:r>
              </a:p>
              <a:p>
                <a:pPr marL="514350" indent="-514350">
                  <a:buAutoNum type="arabicPeriod"/>
                </a:pPr>
                <a:r>
                  <a:rPr lang="en-IN" dirty="0"/>
                  <a:t>return “Satisfiable”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50E8F6-864F-A73A-4B35-8C15779175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3501" r="-348" b="-36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50978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93C12-784A-EF9C-7883-FC4D8FD1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Purification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3396DD-B327-B6C5-5181-2D8ED46766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IN" dirty="0"/>
                  <a:t>Without loss of generality, consider the union of two theories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dirty="0"/>
              </a:p>
              <a:p>
                <a:r>
                  <a:rPr lang="en-IN" dirty="0"/>
                  <a:t>For term t, 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h𝑑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be the root symbol; e.g.,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h𝑑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/>
                  <a:t>. Then for,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N" dirty="0"/>
                  <a:t>, repeat the following transformation as long as possible: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dirty="0"/>
                  <a:t>If function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∈∑</m:t>
                    </m:r>
                  </m:oMath>
                </a14:m>
                <a:r>
                  <a:rPr lang="en-IN" baseline="-25000" dirty="0" err="1"/>
                  <a:t>i</a:t>
                </a:r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h𝑑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∈∑</m:t>
                    </m:r>
                  </m:oMath>
                </a14:m>
                <a:r>
                  <a:rPr lang="en-IN" baseline="-25000" dirty="0"/>
                  <a:t>j</a:t>
                </a:r>
                <a:r>
                  <a:rPr lang="en-IN" dirty="0"/>
                  <a:t>,                             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IN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en-I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IN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I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endChr m:val="]"/>
                        <m:ctrlP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I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IN" dirty="0">
                  <a:solidFill>
                    <a:schemeClr val="accent1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dirty="0"/>
                  <a:t>If predicate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∈∑</m:t>
                    </m:r>
                  </m:oMath>
                </a14:m>
                <a:r>
                  <a:rPr lang="en-IN" baseline="-25000" dirty="0" err="1"/>
                  <a:t>i</a:t>
                </a:r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h𝑑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∈∑</m:t>
                    </m:r>
                  </m:oMath>
                </a14:m>
                <a:r>
                  <a:rPr lang="en-IN" baseline="-25000" dirty="0"/>
                  <a:t>j</a:t>
                </a:r>
                <a:r>
                  <a:rPr lang="en-IN" dirty="0"/>
                  <a:t>, </a:t>
                </a:r>
                <a:r>
                  <a:rPr lang="en-IN" i="1" dirty="0">
                    <a:latin typeface="Cambria Math" panose="02040503050406030204" pitchFamily="18" charset="0"/>
                  </a:rPr>
                  <a:t>                           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IN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en-I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IN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I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]"/>
                        <m:ctrlP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I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IN" dirty="0">
                  <a:solidFill>
                    <a:schemeClr val="accent1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h𝑑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∈∑</m:t>
                    </m:r>
                  </m:oMath>
                </a14:m>
                <a:r>
                  <a:rPr lang="en-IN" baseline="-25000" dirty="0" err="1"/>
                  <a:t>i</a:t>
                </a:r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h𝑑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∈∑</m:t>
                    </m:r>
                  </m:oMath>
                </a14:m>
                <a:r>
                  <a:rPr lang="en-IN" baseline="-25000" dirty="0"/>
                  <a:t>j</a:t>
                </a:r>
                <a:r>
                  <a:rPr lang="en-IN" dirty="0"/>
                  <a:t>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IN" dirty="0">
                  <a:solidFill>
                    <a:schemeClr val="accent1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3396DD-B327-B6C5-5181-2D8ED46766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21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403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BCF3-87AA-6A99-ED8B-95CCBDC8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Deciding a combination of theory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455A0-91BA-D889-C2CC-6F23E811A3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3457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2C73C-D11A-4228-F7D3-3C9DFDD6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508D08-818E-22F6-77EA-71B8BF8393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>
                    <a:latin typeface="Cambria Math" panose="02040503050406030204" pitchFamily="18" charset="0"/>
                  </a:rPr>
                  <a:t>Purify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IN" b="0" baseline="-25000" dirty="0">
                    <a:latin typeface="Cambria Math" panose="02040503050406030204" pitchFamily="18" charset="0"/>
                  </a:rPr>
                  <a:t>EUF</a:t>
                </a:r>
                <a:r>
                  <a:rPr lang="en-IN" b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IN" b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IN" i="1" baseline="-25000" dirty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b="0" dirty="0">
                    <a:latin typeface="Cambria Math" panose="02040503050406030204" pitchFamily="18" charset="0"/>
                  </a:rPr>
                  <a:t> formula F.</a:t>
                </a:r>
              </a:p>
              <a:p>
                <a:pPr marL="0" indent="0">
                  <a:buNone/>
                </a:pPr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:1≤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≤2∧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)≠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508D08-818E-22F6-77EA-71B8BF8393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73911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2C73C-D11A-4228-F7D3-3C9DFDD6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508D08-818E-22F6-77EA-71B8BF8393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>
                    <a:latin typeface="Cambria Math" panose="02040503050406030204" pitchFamily="18" charset="0"/>
                  </a:rPr>
                  <a:t>Purify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IN" b="0" baseline="-25000" dirty="0">
                    <a:latin typeface="Cambria Math" panose="02040503050406030204" pitchFamily="18" charset="0"/>
                  </a:rPr>
                  <a:t>EUF</a:t>
                </a:r>
                <a:r>
                  <a:rPr lang="en-IN" b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IN" b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IN" i="1" baseline="-25000" dirty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b="0" dirty="0">
                    <a:latin typeface="Cambria Math" panose="02040503050406030204" pitchFamily="18" charset="0"/>
                  </a:rPr>
                  <a:t> formula F.</a:t>
                </a:r>
              </a:p>
              <a:p>
                <a:pPr marL="0" indent="0">
                  <a:buNone/>
                </a:pPr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:1≤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≤2∧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)≠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508D08-818E-22F6-77EA-71B8BF8393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7978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2C73C-D11A-4228-F7D3-3C9DFDD6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508D08-818E-22F6-77EA-71B8BF8393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>
                    <a:latin typeface="Cambria Math" panose="02040503050406030204" pitchFamily="18" charset="0"/>
                  </a:rPr>
                  <a:t>Purify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IN" b="0" baseline="-25000" dirty="0">
                    <a:latin typeface="Cambria Math" panose="02040503050406030204" pitchFamily="18" charset="0"/>
                  </a:rPr>
                  <a:t>EUF</a:t>
                </a:r>
                <a:r>
                  <a:rPr lang="en-IN" b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IN" b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IN" i="1" baseline="-25000" dirty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b="0" dirty="0">
                    <a:latin typeface="Cambria Math" panose="02040503050406030204" pitchFamily="18" charset="0"/>
                  </a:rPr>
                  <a:t> formula F.</a:t>
                </a:r>
              </a:p>
              <a:p>
                <a:pPr marL="0" indent="0">
                  <a:buNone/>
                </a:pPr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:1≤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≤2∧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)≠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508D08-818E-22F6-77EA-71B8BF8393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3498465-FDE8-E936-FA02-E3DCAF5783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0749678"/>
                  </p:ext>
                </p:extLst>
              </p:nvPr>
            </p:nvGraphicFramePr>
            <p:xfrm>
              <a:off x="5030842" y="3639857"/>
              <a:ext cx="4083664" cy="17608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41832">
                      <a:extLst>
                        <a:ext uri="{9D8B030D-6E8A-4147-A177-3AD203B41FA5}">
                          <a16:colId xmlns:a16="http://schemas.microsoft.com/office/drawing/2014/main" val="3909593894"/>
                        </a:ext>
                      </a:extLst>
                    </a:gridCol>
                    <a:gridCol w="2041832">
                      <a:extLst>
                        <a:ext uri="{9D8B030D-6E8A-4147-A177-3AD203B41FA5}">
                          <a16:colId xmlns:a16="http://schemas.microsoft.com/office/drawing/2014/main" val="3689558829"/>
                        </a:ext>
                      </a:extLst>
                    </a:gridCol>
                  </a:tblGrid>
                  <a:tr h="33345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ℝ</m:t>
                                    </m:r>
                                  </m:sub>
                                </m:s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𝑬𝑼𝑭</m:t>
                                    </m:r>
                                  </m:sub>
                                </m:s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867805"/>
                      </a:ext>
                    </a:extLst>
                  </a:tr>
                  <a:tr h="1395107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1≤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IN" b="0" dirty="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≤2</m:t>
                                </m:r>
                              </m:oMath>
                            </m:oMathPara>
                          </a14:m>
                          <a:endParaRPr lang="en-IN" b="0" dirty="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IN" b="0" dirty="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IN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IN" b="0" dirty="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97024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3498465-FDE8-E936-FA02-E3DCAF5783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0749678"/>
                  </p:ext>
                </p:extLst>
              </p:nvPr>
            </p:nvGraphicFramePr>
            <p:xfrm>
              <a:off x="5030842" y="3639857"/>
              <a:ext cx="4083664" cy="17608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41832">
                      <a:extLst>
                        <a:ext uri="{9D8B030D-6E8A-4147-A177-3AD203B41FA5}">
                          <a16:colId xmlns:a16="http://schemas.microsoft.com/office/drawing/2014/main" val="3909593894"/>
                        </a:ext>
                      </a:extLst>
                    </a:gridCol>
                    <a:gridCol w="2041832">
                      <a:extLst>
                        <a:ext uri="{9D8B030D-6E8A-4147-A177-3AD203B41FA5}">
                          <a16:colId xmlns:a16="http://schemas.microsoft.com/office/drawing/2014/main" val="368955882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" t="-1667" r="-100893" b="-3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97" t="-1667" r="-1194" b="-38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0867805"/>
                      </a:ext>
                    </a:extLst>
                  </a:tr>
                  <a:tr h="13951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" t="-26638" r="-100893" b="-1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97" t="-26638" r="-1194" b="-1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970244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136336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2C73C-D11A-4228-F7D3-3C9DFDD6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508D08-818E-22F6-77EA-71B8BF8393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>
                    <a:latin typeface="Cambria Math" panose="02040503050406030204" pitchFamily="18" charset="0"/>
                  </a:rPr>
                  <a:t>Purify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IN" b="0" baseline="-25000" dirty="0">
                    <a:latin typeface="Cambria Math" panose="02040503050406030204" pitchFamily="18" charset="0"/>
                  </a:rPr>
                  <a:t>EUF</a:t>
                </a:r>
                <a:r>
                  <a:rPr lang="en-IN" b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IN" b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IN" i="1" baseline="-25000" dirty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b="0" dirty="0">
                    <a:latin typeface="Cambria Math" panose="02040503050406030204" pitchFamily="18" charset="0"/>
                  </a:rPr>
                  <a:t> formula F.</a:t>
                </a:r>
              </a:p>
              <a:p>
                <a:pPr marL="0" indent="0">
                  <a:buNone/>
                </a:pPr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=1∧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)≠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IN" baseline="-25000" dirty="0"/>
              </a:p>
              <a:p>
                <a:pPr marL="0" indent="0">
                  <a:buNone/>
                </a:pPr>
                <a:endParaRPr lang="en-IN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508D08-818E-22F6-77EA-71B8BF8393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9947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2C73C-D11A-4228-F7D3-3C9DFDD6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508D08-818E-22F6-77EA-71B8BF8393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>
                    <a:latin typeface="Cambria Math" panose="02040503050406030204" pitchFamily="18" charset="0"/>
                  </a:rPr>
                  <a:t>Purify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IN" b="0" baseline="-25000" dirty="0">
                    <a:latin typeface="Cambria Math" panose="02040503050406030204" pitchFamily="18" charset="0"/>
                  </a:rPr>
                  <a:t>EUF</a:t>
                </a:r>
                <a:r>
                  <a:rPr lang="en-IN" b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IN" b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IN" i="1" baseline="-25000" dirty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b="0" dirty="0">
                    <a:latin typeface="Cambria Math" panose="02040503050406030204" pitchFamily="18" charset="0"/>
                  </a:rPr>
                  <a:t> formula F.</a:t>
                </a:r>
              </a:p>
              <a:p>
                <a:pPr marL="0" indent="0">
                  <a:buNone/>
                </a:pPr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=1∧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)≠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IN" baseline="-25000" dirty="0"/>
              </a:p>
              <a:p>
                <a:pPr marL="0" indent="0">
                  <a:buNone/>
                </a:pPr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I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=2                  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508D08-818E-22F6-77EA-71B8BF8393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492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2C73C-D11A-4228-F7D3-3C9DFDD6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508D08-818E-22F6-77EA-71B8BF8393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>
                    <a:latin typeface="Cambria Math" panose="02040503050406030204" pitchFamily="18" charset="0"/>
                  </a:rPr>
                  <a:t>Purify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IN" b="0" baseline="-25000" dirty="0">
                    <a:latin typeface="Cambria Math" panose="02040503050406030204" pitchFamily="18" charset="0"/>
                  </a:rPr>
                  <a:t>EUF</a:t>
                </a:r>
                <a:r>
                  <a:rPr lang="en-IN" b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IN" b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IN" i="1" baseline="-25000" dirty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b="0" dirty="0">
                    <a:latin typeface="Cambria Math" panose="02040503050406030204" pitchFamily="18" charset="0"/>
                  </a:rPr>
                  <a:t> formula F.</a:t>
                </a:r>
              </a:p>
              <a:p>
                <a:pPr marL="0" indent="0">
                  <a:buNone/>
                </a:pPr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=1∧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)≠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IN" baseline="-25000" dirty="0"/>
              </a:p>
              <a:p>
                <a:pPr marL="0" indent="0">
                  <a:buNone/>
                </a:pPr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I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=2                  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508D08-818E-22F6-77EA-71B8BF8393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86797DC-F8D1-AC17-4B4B-9E6597BB84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6834693"/>
                  </p:ext>
                </p:extLst>
              </p:nvPr>
            </p:nvGraphicFramePr>
            <p:xfrm>
              <a:off x="6279540" y="3639857"/>
              <a:ext cx="4083664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41832">
                      <a:extLst>
                        <a:ext uri="{9D8B030D-6E8A-4147-A177-3AD203B41FA5}">
                          <a16:colId xmlns:a16="http://schemas.microsoft.com/office/drawing/2014/main" val="3909593894"/>
                        </a:ext>
                      </a:extLst>
                    </a:gridCol>
                    <a:gridCol w="2041832">
                      <a:extLst>
                        <a:ext uri="{9D8B030D-6E8A-4147-A177-3AD203B41FA5}">
                          <a16:colId xmlns:a16="http://schemas.microsoft.com/office/drawing/2014/main" val="3689558829"/>
                        </a:ext>
                      </a:extLst>
                    </a:gridCol>
                  </a:tblGrid>
                  <a:tr h="33345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ℝ</m:t>
                                    </m:r>
                                  </m:sub>
                                </m:s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𝑬𝑼𝑭</m:t>
                                    </m:r>
                                  </m:sub>
                                </m:s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867805"/>
                      </a:ext>
                    </a:extLst>
                  </a:tr>
                  <a:tr h="1395107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IN" b="0" dirty="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n-IN" b="0" dirty="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IN" b="0" dirty="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IN" b="0" dirty="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IN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IN" b="0" dirty="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)≠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97024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86797DC-F8D1-AC17-4B4B-9E6597BB84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6834693"/>
                  </p:ext>
                </p:extLst>
              </p:nvPr>
            </p:nvGraphicFramePr>
            <p:xfrm>
              <a:off x="6279540" y="3639857"/>
              <a:ext cx="4083664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41832">
                      <a:extLst>
                        <a:ext uri="{9D8B030D-6E8A-4147-A177-3AD203B41FA5}">
                          <a16:colId xmlns:a16="http://schemas.microsoft.com/office/drawing/2014/main" val="3909593894"/>
                        </a:ext>
                      </a:extLst>
                    </a:gridCol>
                    <a:gridCol w="2041832">
                      <a:extLst>
                        <a:ext uri="{9D8B030D-6E8A-4147-A177-3AD203B41FA5}">
                          <a16:colId xmlns:a16="http://schemas.microsoft.com/office/drawing/2014/main" val="368955882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" t="-1667" r="-100893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97" t="-1667" r="-1194" b="-4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0867805"/>
                      </a:ext>
                    </a:extLst>
                  </a:tr>
                  <a:tr h="1463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" t="-25311" r="-100893" b="-8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97" t="-25311" r="-1194" b="-8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970244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3844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5C8F5-0B63-468E-A438-10548B13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CC1A1-8BA4-6F89-5596-53016A69D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After purification all the literals except the equalities will belong to one of the two theories</a:t>
            </a:r>
          </a:p>
          <a:p>
            <a:endParaRPr lang="en-IN" dirty="0"/>
          </a:p>
          <a:p>
            <a:r>
              <a:rPr lang="en-IN" dirty="0"/>
              <a:t>The equalities may belong to all theories</a:t>
            </a:r>
          </a:p>
          <a:p>
            <a:endParaRPr lang="en-IN" dirty="0"/>
          </a:p>
          <a:p>
            <a:r>
              <a:rPr lang="en-IN" dirty="0"/>
              <a:t>Divide the literals into sets, one for each theory  </a:t>
            </a:r>
          </a:p>
        </p:txBody>
      </p:sp>
    </p:spTree>
    <p:extLst>
      <p:ext uri="{BB962C8B-B14F-4D97-AF65-F5344CB8AC3E}">
        <p14:creationId xmlns:p14="http://schemas.microsoft.com/office/powerpoint/2010/main" val="7609799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5276-D769-1B1F-CFDF-D91D57814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N/O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FE33F5-8800-97D6-4714-9210357C04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sz="2200" dirty="0">
                    <a:latin typeface="Cambria Math" panose="02040503050406030204" pitchFamily="18" charset="0"/>
                  </a:rPr>
                  <a:t>Is the following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sub>
                    </m:sSub>
                  </m:oMath>
                </a14:m>
                <a:r>
                  <a:rPr lang="en-IN" sz="2200" dirty="0">
                    <a:latin typeface="Cambria Math" panose="02040503050406030204" pitchFamily="18" charset="0"/>
                  </a:rPr>
                  <a:t> formula satisfiable?</a:t>
                </a:r>
              </a:p>
              <a:p>
                <a:pPr marL="0" indent="0">
                  <a:buNone/>
                </a:pPr>
                <a:endParaRPr lang="en-IN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e>
                          </m:d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e>
                          </m:d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IN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IN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≥1)</m:t>
                      </m:r>
                    </m:oMath>
                  </m:oMathPara>
                </a14:m>
                <a:endParaRPr lang="en-IN" sz="22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FE33F5-8800-97D6-4714-9210357C04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16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32074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5276-D769-1B1F-CFDF-D91D57814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N/O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FE33F5-8800-97D6-4714-9210357C04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sz="2200" dirty="0">
                    <a:latin typeface="Cambria Math" panose="02040503050406030204" pitchFamily="18" charset="0"/>
                  </a:rPr>
                  <a:t>Is the following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sub>
                    </m:sSub>
                  </m:oMath>
                </a14:m>
                <a:r>
                  <a:rPr lang="en-IN" sz="2200" dirty="0">
                    <a:latin typeface="Cambria Math" panose="02040503050406030204" pitchFamily="18" charset="0"/>
                  </a:rPr>
                  <a:t> formula satisfiable?</a:t>
                </a:r>
              </a:p>
              <a:p>
                <a:pPr marL="0" indent="0">
                  <a:buNone/>
                </a:pPr>
                <a:endParaRPr lang="en-IN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e>
                          </m:d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e>
                          </m:d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IN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IN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≥1)</m:t>
                      </m:r>
                    </m:oMath>
                  </m:oMathPara>
                </a14:m>
                <a:endParaRPr lang="en-IN" sz="2200" dirty="0"/>
              </a:p>
              <a:p>
                <a:pPr marL="0" indent="0">
                  <a:buNone/>
                </a:pPr>
                <a:endParaRPr lang="en-IN" sz="2200" dirty="0"/>
              </a:p>
              <a:p>
                <a:pPr marL="0" indent="0">
                  <a:buNone/>
                </a:pPr>
                <a:r>
                  <a:rPr lang="en-IN" sz="2200" dirty="0"/>
                  <a:t>Literals after purification: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=0                    </m:t>
                      </m:r>
                      <m:sSub>
                        <m:sSubPr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IN" sz="2200" b="0" i="0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sz="22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IN" sz="2200" b="0" i="0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                  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IN" sz="2200" b="0" i="0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                 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sz="22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2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2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=0   </m:t>
                      </m:r>
                      <m:sSub>
                        <m:sSubPr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                 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sSub>
                        <m:sSubPr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IN" sz="2200" b="0" dirty="0"/>
              </a:p>
              <a:p>
                <a:pPr marL="0" indent="0">
                  <a:buNone/>
                </a:pPr>
                <a:endParaRPr lang="en-IN" sz="2200" b="0" dirty="0"/>
              </a:p>
              <a:p>
                <a:pPr marL="0" indent="0">
                  <a:buNone/>
                </a:pPr>
                <a:endParaRPr lang="en-IN" sz="2200" b="0" dirty="0"/>
              </a:p>
              <a:p>
                <a:pPr marL="0" indent="0">
                  <a:buNone/>
                </a:pPr>
                <a:endParaRPr lang="en-IN" sz="22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FE33F5-8800-97D6-4714-9210357C04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16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7952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5276-D769-1B1F-CFDF-D91D57814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N/O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76B9F0F-CD05-006E-7B63-D3BDA8B57E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8790847"/>
                  </p:ext>
                </p:extLst>
              </p:nvPr>
            </p:nvGraphicFramePr>
            <p:xfrm>
              <a:off x="1392903" y="1484671"/>
              <a:ext cx="5145549" cy="31180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33523">
                      <a:extLst>
                        <a:ext uri="{9D8B030D-6E8A-4147-A177-3AD203B41FA5}">
                          <a16:colId xmlns:a16="http://schemas.microsoft.com/office/drawing/2014/main" val="2753868723"/>
                        </a:ext>
                      </a:extLst>
                    </a:gridCol>
                    <a:gridCol w="2812026">
                      <a:extLst>
                        <a:ext uri="{9D8B030D-6E8A-4147-A177-3AD203B41FA5}">
                          <a16:colId xmlns:a16="http://schemas.microsoft.com/office/drawing/2014/main" val="3349898213"/>
                        </a:ext>
                      </a:extLst>
                    </a:gridCol>
                  </a:tblGrid>
                  <a:tr h="3819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ℝ</m:t>
                                    </m:r>
                                  </m:sub>
                                </m:s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𝑬𝑼𝑭</m:t>
                                    </m:r>
                                  </m:sub>
                                </m:s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79003595"/>
                      </a:ext>
                    </a:extLst>
                  </a:tr>
                  <a:tr h="2354258">
                    <a:tc>
                      <a:txBody>
                        <a:bodyPr/>
                        <a:lstStyle/>
                        <a:p>
                          <a:pPr marL="342900" indent="-342900" algn="l"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endParaRPr lang="en-IN" b="0" dirty="0"/>
                        </a:p>
                        <a:p>
                          <a:pPr marL="342900" indent="-342900" algn="l"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endParaRPr lang="en-IN" b="0" dirty="0"/>
                        </a:p>
                        <a:p>
                          <a:pPr marL="342900" indent="-342900" algn="l"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rabi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rabi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oMath>
                          </a14:m>
                          <a:endParaRPr lang="en-IN" dirty="0"/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rabi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rabi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rabi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oMath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42900" indent="-342900" algn="l"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IN" b="0" dirty="0"/>
                        </a:p>
                        <a:p>
                          <a:pPr marL="342900" indent="-342900" algn="l"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IN" b="0" dirty="0"/>
                        </a:p>
                        <a:p>
                          <a:pPr marL="342900" indent="-342900" algn="l"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85426398"/>
                      </a:ext>
                    </a:extLst>
                  </a:tr>
                  <a:tr h="381913">
                    <a:tc>
                      <a:txBody>
                        <a:bodyPr/>
                        <a:lstStyle/>
                        <a:p>
                          <a:pPr marL="0" indent="0" algn="l">
                            <a:buFont typeface="+mj-lt"/>
                            <a:buNone/>
                          </a:pP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048075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76B9F0F-CD05-006E-7B63-D3BDA8B57E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8790847"/>
                  </p:ext>
                </p:extLst>
              </p:nvPr>
            </p:nvGraphicFramePr>
            <p:xfrm>
              <a:off x="1392903" y="1484671"/>
              <a:ext cx="5145549" cy="31180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33523">
                      <a:extLst>
                        <a:ext uri="{9D8B030D-6E8A-4147-A177-3AD203B41FA5}">
                          <a16:colId xmlns:a16="http://schemas.microsoft.com/office/drawing/2014/main" val="2753868723"/>
                        </a:ext>
                      </a:extLst>
                    </a:gridCol>
                    <a:gridCol w="2812026">
                      <a:extLst>
                        <a:ext uri="{9D8B030D-6E8A-4147-A177-3AD203B41FA5}">
                          <a16:colId xmlns:a16="http://schemas.microsoft.com/office/drawing/2014/main" val="3349898213"/>
                        </a:ext>
                      </a:extLst>
                    </a:gridCol>
                  </a:tblGrid>
                  <a:tr h="3819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1" t="-1587" r="-121149" b="-717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117" t="-1587" r="-433" b="-7174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9003595"/>
                      </a:ext>
                    </a:extLst>
                  </a:tr>
                  <a:tr h="23542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1" t="-16537" r="-121149" b="-167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117" t="-16537" r="-433" b="-167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5426398"/>
                      </a:ext>
                    </a:extLst>
                  </a:tr>
                  <a:tr h="381913">
                    <a:tc>
                      <a:txBody>
                        <a:bodyPr/>
                        <a:lstStyle/>
                        <a:p>
                          <a:pPr marL="0" indent="0" algn="l">
                            <a:buFont typeface="+mj-lt"/>
                            <a:buNone/>
                          </a:pP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048075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095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1586-B17B-A155-1D88-64EF12D4E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A5D9B-114A-CF63-2A5C-5D6457DB1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Chapter-10 from the DP book</a:t>
            </a:r>
          </a:p>
          <a:p>
            <a:r>
              <a:rPr lang="en-IN" dirty="0"/>
              <a:t>Chapter-10 from the COC book</a:t>
            </a:r>
          </a:p>
        </p:txBody>
      </p:sp>
    </p:spTree>
    <p:extLst>
      <p:ext uri="{BB962C8B-B14F-4D97-AF65-F5344CB8AC3E}">
        <p14:creationId xmlns:p14="http://schemas.microsoft.com/office/powerpoint/2010/main" val="27409777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5276-D769-1B1F-CFDF-D91D57814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N/O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76B9F0F-CD05-006E-7B63-D3BDA8B57E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4848592"/>
                  </p:ext>
                </p:extLst>
              </p:nvPr>
            </p:nvGraphicFramePr>
            <p:xfrm>
              <a:off x="1392903" y="1484671"/>
              <a:ext cx="5145549" cy="39248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33523">
                      <a:extLst>
                        <a:ext uri="{9D8B030D-6E8A-4147-A177-3AD203B41FA5}">
                          <a16:colId xmlns:a16="http://schemas.microsoft.com/office/drawing/2014/main" val="2753868723"/>
                        </a:ext>
                      </a:extLst>
                    </a:gridCol>
                    <a:gridCol w="2812026">
                      <a:extLst>
                        <a:ext uri="{9D8B030D-6E8A-4147-A177-3AD203B41FA5}">
                          <a16:colId xmlns:a16="http://schemas.microsoft.com/office/drawing/2014/main" val="3349898213"/>
                        </a:ext>
                      </a:extLst>
                    </a:gridCol>
                  </a:tblGrid>
                  <a:tr h="3819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ℝ</m:t>
                                    </m:r>
                                  </m:sub>
                                </m:s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𝑬𝑼𝑭</m:t>
                                    </m:r>
                                  </m:sub>
                                </m:s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79003595"/>
                      </a:ext>
                    </a:extLst>
                  </a:tr>
                  <a:tr h="2354258">
                    <a:tc>
                      <a:txBody>
                        <a:bodyPr/>
                        <a:lstStyle/>
                        <a:p>
                          <a:pPr marL="342900" indent="-342900" algn="l"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endParaRPr lang="en-IN" b="0" dirty="0"/>
                        </a:p>
                        <a:p>
                          <a:pPr marL="342900" indent="-342900" algn="l"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endParaRPr lang="en-IN" b="0" dirty="0"/>
                        </a:p>
                        <a:p>
                          <a:pPr marL="342900" indent="-342900" algn="l"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rabi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rabi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oMath>
                          </a14:m>
                          <a:endParaRPr lang="en-IN" dirty="0"/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rabi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rabi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rabi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oMath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42900" indent="-342900" algn="l"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IN" b="0" dirty="0"/>
                        </a:p>
                        <a:p>
                          <a:pPr marL="342900" indent="-342900" algn="l"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IN" b="0" dirty="0"/>
                        </a:p>
                        <a:p>
                          <a:pPr marL="342900" indent="-342900" algn="l"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85426398"/>
                      </a:ext>
                    </a:extLst>
                  </a:tr>
                  <a:tr h="381913">
                    <a:tc>
                      <a:txBody>
                        <a:bodyPr/>
                        <a:lstStyle/>
                        <a:p>
                          <a:pPr marL="342900" indent="-342900" algn="l">
                            <a:buFont typeface="+mj-lt"/>
                            <a:buAutoNum type="alphaU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/>
                            <a:t>        (1,2)</a:t>
                          </a:r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lphaU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/>
                            <a:t>        (1,5)</a:t>
                          </a:r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lphaU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/>
                            <a:t>        (2,5)</a:t>
                          </a:r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lphaU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/>
                            <a:t>        (3,4)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048075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76B9F0F-CD05-006E-7B63-D3BDA8B57E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4848592"/>
                  </p:ext>
                </p:extLst>
              </p:nvPr>
            </p:nvGraphicFramePr>
            <p:xfrm>
              <a:off x="1392903" y="1484671"/>
              <a:ext cx="5145549" cy="39248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33523">
                      <a:extLst>
                        <a:ext uri="{9D8B030D-6E8A-4147-A177-3AD203B41FA5}">
                          <a16:colId xmlns:a16="http://schemas.microsoft.com/office/drawing/2014/main" val="2753868723"/>
                        </a:ext>
                      </a:extLst>
                    </a:gridCol>
                    <a:gridCol w="2812026">
                      <a:extLst>
                        <a:ext uri="{9D8B030D-6E8A-4147-A177-3AD203B41FA5}">
                          <a16:colId xmlns:a16="http://schemas.microsoft.com/office/drawing/2014/main" val="3349898213"/>
                        </a:ext>
                      </a:extLst>
                    </a:gridCol>
                  </a:tblGrid>
                  <a:tr h="3819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1" t="-1587" r="-121149" b="-94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117" t="-1587" r="-433" b="-94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9003595"/>
                      </a:ext>
                    </a:extLst>
                  </a:tr>
                  <a:tr h="23542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1" t="-16537" r="-121149" b="-542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117" t="-16537" r="-433" b="-542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5426398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1" t="-231282" r="-121149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048075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989007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5276-D769-1B1F-CFDF-D91D57814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N/O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76B9F0F-CD05-006E-7B63-D3BDA8B57E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1743534"/>
                  </p:ext>
                </p:extLst>
              </p:nvPr>
            </p:nvGraphicFramePr>
            <p:xfrm>
              <a:off x="1392903" y="1484671"/>
              <a:ext cx="5145549" cy="50221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33523">
                      <a:extLst>
                        <a:ext uri="{9D8B030D-6E8A-4147-A177-3AD203B41FA5}">
                          <a16:colId xmlns:a16="http://schemas.microsoft.com/office/drawing/2014/main" val="2753868723"/>
                        </a:ext>
                      </a:extLst>
                    </a:gridCol>
                    <a:gridCol w="2812026">
                      <a:extLst>
                        <a:ext uri="{9D8B030D-6E8A-4147-A177-3AD203B41FA5}">
                          <a16:colId xmlns:a16="http://schemas.microsoft.com/office/drawing/2014/main" val="3349898213"/>
                        </a:ext>
                      </a:extLst>
                    </a:gridCol>
                  </a:tblGrid>
                  <a:tr h="3819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ℝ</m:t>
                                    </m:r>
                                  </m:sub>
                                </m:s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𝑬𝑼𝑭</m:t>
                                    </m:r>
                                  </m:sub>
                                </m:s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79003595"/>
                      </a:ext>
                    </a:extLst>
                  </a:tr>
                  <a:tr h="2354258">
                    <a:tc>
                      <a:txBody>
                        <a:bodyPr/>
                        <a:lstStyle/>
                        <a:p>
                          <a:pPr marL="342900" indent="-342900" algn="l"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endParaRPr lang="en-IN" b="0" dirty="0"/>
                        </a:p>
                        <a:p>
                          <a:pPr marL="342900" indent="-342900" algn="l"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endParaRPr lang="en-IN" b="0" dirty="0"/>
                        </a:p>
                        <a:p>
                          <a:pPr marL="342900" indent="-342900" algn="l"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rabi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rabi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oMath>
                          </a14:m>
                          <a:endParaRPr lang="en-IN" dirty="0"/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rabi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rabi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rabi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oMath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42900" indent="-342900" algn="l"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IN" b="0" dirty="0"/>
                        </a:p>
                        <a:p>
                          <a:pPr marL="342900" indent="-342900" algn="l"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IN" b="0" dirty="0"/>
                        </a:p>
                        <a:p>
                          <a:pPr marL="342900" indent="-342900" algn="l"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85426398"/>
                      </a:ext>
                    </a:extLst>
                  </a:tr>
                  <a:tr h="381913">
                    <a:tc>
                      <a:txBody>
                        <a:bodyPr/>
                        <a:lstStyle/>
                        <a:p>
                          <a:pPr marL="342900" indent="-342900" algn="l">
                            <a:buFont typeface="+mj-lt"/>
                            <a:buAutoNum type="alphaU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/>
                            <a:t>        (1,2)</a:t>
                          </a:r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lphaU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/>
                            <a:t>        (1,5)</a:t>
                          </a:r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lphaU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/>
                            <a:t>        (2,5)</a:t>
                          </a:r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lphaU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/>
                            <a:t>        (3,4)</a:t>
                          </a:r>
                        </a:p>
                        <a:p>
                          <a:pPr algn="l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42900" indent="-342900" algn="l">
                            <a:buFont typeface="+mj-lt"/>
                            <a:buAutoNum type="alphaU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/>
                            <a:t>         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dirty="0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IN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/>
                            <a:t>)</a:t>
                          </a:r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lphaU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/>
                            <a:t>         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dirty="0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IN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/>
                            <a:t>)</a:t>
                          </a:r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lphaU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/>
                            <a:t>         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dirty="0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IN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/>
                            <a:t>)</a:t>
                          </a:r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lphaU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/>
                            <a:t>         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dirty="0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IN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/>
                            <a:t>)</a:t>
                          </a:r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lphaU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/>
                            <a:t>          (1,2,A,D)</a:t>
                          </a:r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lphaU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/>
                            <a:t>          (1,3,B)</a:t>
                          </a:r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lphaU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/>
                            <a:t>          (E,F)</a:t>
                          </a:r>
                        </a:p>
                        <a:p>
                          <a:pPr marL="342900" indent="-342900" algn="ctr">
                            <a:buFont typeface="+mj-lt"/>
                            <a:buAutoNum type="alphaUcPeriod"/>
                          </a:pP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048075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76B9F0F-CD05-006E-7B63-D3BDA8B57E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1743534"/>
                  </p:ext>
                </p:extLst>
              </p:nvPr>
            </p:nvGraphicFramePr>
            <p:xfrm>
              <a:off x="1392903" y="1484671"/>
              <a:ext cx="5145549" cy="50221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33523">
                      <a:extLst>
                        <a:ext uri="{9D8B030D-6E8A-4147-A177-3AD203B41FA5}">
                          <a16:colId xmlns:a16="http://schemas.microsoft.com/office/drawing/2014/main" val="2753868723"/>
                        </a:ext>
                      </a:extLst>
                    </a:gridCol>
                    <a:gridCol w="2812026">
                      <a:extLst>
                        <a:ext uri="{9D8B030D-6E8A-4147-A177-3AD203B41FA5}">
                          <a16:colId xmlns:a16="http://schemas.microsoft.com/office/drawing/2014/main" val="3349898213"/>
                        </a:ext>
                      </a:extLst>
                    </a:gridCol>
                  </a:tblGrid>
                  <a:tr h="3819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1" t="-1587" r="-121149" b="-1212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117" t="-1587" r="-433" b="-12126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9003595"/>
                      </a:ext>
                    </a:extLst>
                  </a:tr>
                  <a:tr h="23542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1" t="-16580" r="-121149" b="-979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117" t="-16580" r="-433" b="-979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5426398"/>
                      </a:ext>
                    </a:extLst>
                  </a:tr>
                  <a:tr h="2286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1" t="-119681" r="-121149" b="-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117" t="-119681" r="-433" b="-5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48075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788261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5276-D769-1B1F-CFDF-D91D57814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N/O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76B9F0F-CD05-006E-7B63-D3BDA8B57EC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706383" y="707922"/>
              <a:ext cx="5145549" cy="58451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33523">
                      <a:extLst>
                        <a:ext uri="{9D8B030D-6E8A-4147-A177-3AD203B41FA5}">
                          <a16:colId xmlns:a16="http://schemas.microsoft.com/office/drawing/2014/main" val="2753868723"/>
                        </a:ext>
                      </a:extLst>
                    </a:gridCol>
                    <a:gridCol w="2812026">
                      <a:extLst>
                        <a:ext uri="{9D8B030D-6E8A-4147-A177-3AD203B41FA5}">
                          <a16:colId xmlns:a16="http://schemas.microsoft.com/office/drawing/2014/main" val="3349898213"/>
                        </a:ext>
                      </a:extLst>
                    </a:gridCol>
                  </a:tblGrid>
                  <a:tr h="3819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ℝ</m:t>
                                    </m:r>
                                  </m:sub>
                                </m:s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𝑬𝑼𝑭</m:t>
                                    </m:r>
                                  </m:sub>
                                </m:s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79003595"/>
                      </a:ext>
                    </a:extLst>
                  </a:tr>
                  <a:tr h="2354258">
                    <a:tc>
                      <a:txBody>
                        <a:bodyPr/>
                        <a:lstStyle/>
                        <a:p>
                          <a:pPr marL="342900" indent="-342900" algn="l"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endParaRPr lang="en-IN" b="0" dirty="0"/>
                        </a:p>
                        <a:p>
                          <a:pPr marL="342900" indent="-342900" algn="l"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endParaRPr lang="en-IN" b="0" dirty="0"/>
                        </a:p>
                        <a:p>
                          <a:pPr marL="342900" indent="-342900" algn="l"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rabi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rabi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oMath>
                          </a14:m>
                          <a:endParaRPr lang="en-IN" dirty="0"/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rabi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rabi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rabi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oMath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42900" indent="-342900" algn="l"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IN" b="0" dirty="0"/>
                        </a:p>
                        <a:p>
                          <a:pPr marL="342900" indent="-342900" algn="l"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IN" b="0" dirty="0"/>
                        </a:p>
                        <a:p>
                          <a:pPr marL="342900" indent="-342900" algn="l"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85426398"/>
                      </a:ext>
                    </a:extLst>
                  </a:tr>
                  <a:tr h="381913">
                    <a:tc>
                      <a:txBody>
                        <a:bodyPr/>
                        <a:lstStyle/>
                        <a:p>
                          <a:pPr marL="342900" indent="-342900" algn="l">
                            <a:buFont typeface="+mj-lt"/>
                            <a:buAutoNum type="alphaU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/>
                            <a:t>        (1,2)</a:t>
                          </a:r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lphaU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/>
                            <a:t>        (1,5)</a:t>
                          </a:r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lphaU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/>
                            <a:t>        (2,5)</a:t>
                          </a:r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lphaU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/>
                            <a:t>        (3,4)</a:t>
                          </a:r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lphaU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/>
                            <a:t>       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dirty="0"/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lphaU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/>
                            <a:t>       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dirty="0"/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lphaU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/>
                            <a:t>       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dirty="0"/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lphaU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/>
                            <a:t>        (6,7,E)</a:t>
                          </a:r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lphaU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/>
                            <a:t>        (H,E)</a:t>
                          </a:r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lphaU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/>
                            <a:t>        </a:t>
                          </a:r>
                          <a:r>
                            <a:rPr lang="en-IN" baseline="0" dirty="0"/>
                            <a:t>(H,F)</a:t>
                          </a:r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lphaU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oMath>
                          </a14:m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 (8, J)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42900" indent="-342900" algn="l">
                            <a:buFont typeface="+mj-lt"/>
                            <a:buAutoNum type="alphaU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/>
                            <a:t>         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dirty="0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IN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/>
                            <a:t>)</a:t>
                          </a:r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lphaU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/>
                            <a:t>         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dirty="0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IN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/>
                            <a:t>)</a:t>
                          </a:r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lphaU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/>
                            <a:t>         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dirty="0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IN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/>
                            <a:t>)</a:t>
                          </a:r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lphaU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/>
                            <a:t>         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dirty="0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IN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/>
                            <a:t>)</a:t>
                          </a:r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lphaU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/>
                            <a:t>          (1,2,A,D)</a:t>
                          </a:r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lphaU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/>
                            <a:t>          (1,3,B)</a:t>
                          </a:r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lphaUcPeriod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/>
                            <a:t>          (E,F)</a:t>
                          </a:r>
                        </a:p>
                        <a:p>
                          <a:pPr marL="342900" indent="-342900" algn="ctr">
                            <a:buFont typeface="+mj-lt"/>
                            <a:buAutoNum type="alphaUcPeriod"/>
                          </a:pP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048075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76B9F0F-CD05-006E-7B63-D3BDA8B57EC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706383" y="707922"/>
              <a:ext cx="5145549" cy="58451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33523">
                      <a:extLst>
                        <a:ext uri="{9D8B030D-6E8A-4147-A177-3AD203B41FA5}">
                          <a16:colId xmlns:a16="http://schemas.microsoft.com/office/drawing/2014/main" val="2753868723"/>
                        </a:ext>
                      </a:extLst>
                    </a:gridCol>
                    <a:gridCol w="2812026">
                      <a:extLst>
                        <a:ext uri="{9D8B030D-6E8A-4147-A177-3AD203B41FA5}">
                          <a16:colId xmlns:a16="http://schemas.microsoft.com/office/drawing/2014/main" val="3349898213"/>
                        </a:ext>
                      </a:extLst>
                    </a:gridCol>
                  </a:tblGrid>
                  <a:tr h="3819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1" t="-1587" r="-121149" b="-144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117" t="-1587" r="-433" b="-144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9003595"/>
                      </a:ext>
                    </a:extLst>
                  </a:tr>
                  <a:tr h="23542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1" t="-16580" r="-121149" b="-1362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117" t="-16580" r="-433" b="-1362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5426398"/>
                      </a:ext>
                    </a:extLst>
                  </a:tr>
                  <a:tr h="3108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1" t="-88235" r="-121149" b="-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117" t="-88235" r="-433" b="-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480759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AE81B71-1272-E8A2-1743-80FA9172E77A}"/>
              </a:ext>
            </a:extLst>
          </p:cNvPr>
          <p:cNvSpPr txBox="1"/>
          <p:nvPr/>
        </p:nvSpPr>
        <p:spPr>
          <a:xfrm>
            <a:off x="6980913" y="6194325"/>
            <a:ext cx="127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1611521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5276-D769-1B1F-CFDF-D91D57814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N/O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FE33F5-8800-97D6-4714-9210357C04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sz="2200" dirty="0">
                    <a:latin typeface="Cambria Math" panose="02040503050406030204" pitchFamily="18" charset="0"/>
                  </a:rPr>
                  <a:t>Is the following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sub>
                    </m:sSub>
                  </m:oMath>
                </a14:m>
                <a:r>
                  <a:rPr lang="en-IN" sz="2200" dirty="0">
                    <a:latin typeface="Cambria Math" panose="02040503050406030204" pitchFamily="18" charset="0"/>
                  </a:rPr>
                  <a:t> formula satisfiable?</a:t>
                </a:r>
              </a:p>
              <a:p>
                <a:pPr marL="0" indent="0">
                  <a:buNone/>
                </a:pPr>
                <a:endParaRPr lang="en-IN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≥0</m:t>
                          </m:r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IN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IN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IN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IN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IN" sz="22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FE33F5-8800-97D6-4714-9210357C04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16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0152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5276-D769-1B1F-CFDF-D91D57814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N/O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FE33F5-8800-97D6-4714-9210357C04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sz="2200" dirty="0">
                    <a:latin typeface="Cambria Math" panose="02040503050406030204" pitchFamily="18" charset="0"/>
                  </a:rPr>
                  <a:t>Is the following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sub>
                    </m:sSub>
                  </m:oMath>
                </a14:m>
                <a:r>
                  <a:rPr lang="en-IN" sz="2200" dirty="0">
                    <a:latin typeface="Cambria Math" panose="02040503050406030204" pitchFamily="18" charset="0"/>
                  </a:rPr>
                  <a:t> formula satisfiable?</a:t>
                </a:r>
              </a:p>
              <a:p>
                <a:pPr marL="0" indent="0">
                  <a:buNone/>
                </a:pPr>
                <a:endParaRPr lang="en-IN" sz="22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≥0</m:t>
                          </m:r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IN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IN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IN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IN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IN" sz="2200" dirty="0"/>
              </a:p>
              <a:p>
                <a:pPr marL="0" indent="0">
                  <a:buNone/>
                </a:pPr>
                <a:endParaRPr lang="en-IN" sz="2200" dirty="0"/>
              </a:p>
              <a:p>
                <a:pPr marL="0" indent="0">
                  <a:buNone/>
                </a:pPr>
                <a:r>
                  <a:rPr lang="en-IN" sz="2200" dirty="0"/>
                  <a:t>Literals after purification: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2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2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IN" sz="22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22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2200" b="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200" b="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IN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IN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200" b="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IN" sz="2200" b="0" dirty="0"/>
              </a:p>
              <a:p>
                <a:pPr marL="0" indent="0">
                  <a:buNone/>
                </a:pPr>
                <a:endParaRPr lang="en-IN" sz="22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FE33F5-8800-97D6-4714-9210357C04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16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9590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5276-D769-1B1F-CFDF-D91D57814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N/O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76B9F0F-CD05-006E-7B63-D3BDA8B57E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614592"/>
                  </p:ext>
                </p:extLst>
              </p:nvPr>
            </p:nvGraphicFramePr>
            <p:xfrm>
              <a:off x="1392903" y="1612489"/>
              <a:ext cx="5145549" cy="19845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33523">
                      <a:extLst>
                        <a:ext uri="{9D8B030D-6E8A-4147-A177-3AD203B41FA5}">
                          <a16:colId xmlns:a16="http://schemas.microsoft.com/office/drawing/2014/main" val="2753868723"/>
                        </a:ext>
                      </a:extLst>
                    </a:gridCol>
                    <a:gridCol w="2812026">
                      <a:extLst>
                        <a:ext uri="{9D8B030D-6E8A-4147-A177-3AD203B41FA5}">
                          <a16:colId xmlns:a16="http://schemas.microsoft.com/office/drawing/2014/main" val="3349898213"/>
                        </a:ext>
                      </a:extLst>
                    </a:gridCol>
                  </a:tblGrid>
                  <a:tr h="3819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ℝ</m:t>
                                    </m:r>
                                  </m:sub>
                                </m:s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𝑬𝑼𝑭</m:t>
                                    </m:r>
                                  </m:sub>
                                </m:s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79003595"/>
                      </a:ext>
                    </a:extLst>
                  </a:tr>
                  <a:tr h="1220745">
                    <a:tc>
                      <a:txBody>
                        <a:bodyPr/>
                        <a:lstStyle/>
                        <a:p>
                          <a:pPr marL="342900" indent="-342900"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IN" sz="1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342900" indent="-342900"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IN" sz="1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342900" indent="-342900"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oMath>
                          </a14:m>
                          <a:endParaRPr lang="en-IN" sz="1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342900" indent="-342900"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IN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42900" indent="-342900"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IN" sz="1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342900" indent="-342900"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IN" sz="1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342900" indent="-342900"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I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85426398"/>
                      </a:ext>
                    </a:extLst>
                  </a:tr>
                  <a:tr h="381913">
                    <a:tc>
                      <a:txBody>
                        <a:bodyPr/>
                        <a:lstStyle/>
                        <a:p>
                          <a:pPr marL="0" indent="0" algn="l">
                            <a:buFont typeface="+mj-lt"/>
                            <a:buNone/>
                          </a:pP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048075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76B9F0F-CD05-006E-7B63-D3BDA8B57E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614592"/>
                  </p:ext>
                </p:extLst>
              </p:nvPr>
            </p:nvGraphicFramePr>
            <p:xfrm>
              <a:off x="1392903" y="1612489"/>
              <a:ext cx="5145549" cy="19845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33523">
                      <a:extLst>
                        <a:ext uri="{9D8B030D-6E8A-4147-A177-3AD203B41FA5}">
                          <a16:colId xmlns:a16="http://schemas.microsoft.com/office/drawing/2014/main" val="2753868723"/>
                        </a:ext>
                      </a:extLst>
                    </a:gridCol>
                    <a:gridCol w="2812026">
                      <a:extLst>
                        <a:ext uri="{9D8B030D-6E8A-4147-A177-3AD203B41FA5}">
                          <a16:colId xmlns:a16="http://schemas.microsoft.com/office/drawing/2014/main" val="3349898213"/>
                        </a:ext>
                      </a:extLst>
                    </a:gridCol>
                  </a:tblGrid>
                  <a:tr h="3819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1" t="-1587" r="-121149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117" t="-1587" r="-433" b="-4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9003595"/>
                      </a:ext>
                    </a:extLst>
                  </a:tr>
                  <a:tr h="12207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1" t="-31841" r="-121149" b="-323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117" t="-31841" r="-433" b="-323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5426398"/>
                      </a:ext>
                    </a:extLst>
                  </a:tr>
                  <a:tr h="381913">
                    <a:tc>
                      <a:txBody>
                        <a:bodyPr/>
                        <a:lstStyle/>
                        <a:p>
                          <a:pPr marL="0" indent="0" algn="l">
                            <a:buFont typeface="+mj-lt"/>
                            <a:buNone/>
                          </a:pP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048075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397857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5276-D769-1B1F-CFDF-D91D57814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N/O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76B9F0F-CD05-006E-7B63-D3BDA8B57E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187788"/>
                  </p:ext>
                </p:extLst>
              </p:nvPr>
            </p:nvGraphicFramePr>
            <p:xfrm>
              <a:off x="1392903" y="1612489"/>
              <a:ext cx="6227097" cy="30656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24008">
                      <a:extLst>
                        <a:ext uri="{9D8B030D-6E8A-4147-A177-3AD203B41FA5}">
                          <a16:colId xmlns:a16="http://schemas.microsoft.com/office/drawing/2014/main" val="2753868723"/>
                        </a:ext>
                      </a:extLst>
                    </a:gridCol>
                    <a:gridCol w="3403089">
                      <a:extLst>
                        <a:ext uri="{9D8B030D-6E8A-4147-A177-3AD203B41FA5}">
                          <a16:colId xmlns:a16="http://schemas.microsoft.com/office/drawing/2014/main" val="3349898213"/>
                        </a:ext>
                      </a:extLst>
                    </a:gridCol>
                  </a:tblGrid>
                  <a:tr h="3819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ℝ</m:t>
                                    </m:r>
                                  </m:sub>
                                </m:s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𝑬𝑼𝑭</m:t>
                                    </m:r>
                                  </m:sub>
                                </m:s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79003595"/>
                      </a:ext>
                    </a:extLst>
                  </a:tr>
                  <a:tr h="1220745">
                    <a:tc>
                      <a:txBody>
                        <a:bodyPr/>
                        <a:lstStyle/>
                        <a:p>
                          <a:pPr marL="342900" indent="-342900"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IN" sz="1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342900" indent="-342900"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IN" sz="1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342900" indent="-342900"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oMath>
                          </a14:m>
                          <a:endParaRPr lang="en-IN" sz="1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342900" indent="-342900"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IN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42900" indent="-342900"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IN" sz="1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342900" indent="-342900"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IN" sz="1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342900" indent="-342900"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I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85426398"/>
                      </a:ext>
                    </a:extLst>
                  </a:tr>
                  <a:tr h="381913">
                    <a:tc>
                      <a:txBody>
                        <a:bodyPr/>
                        <a:lstStyle/>
                        <a:p>
                          <a:pPr marL="342900" indent="-342900" algn="l">
                            <a:buFont typeface="+mj-lt"/>
                            <a:buAutoNum type="alphaU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/>
                            <a:t>      (1,2)</a:t>
                          </a:r>
                        </a:p>
                        <a:p>
                          <a:pPr marL="342900" indent="-342900" algn="l">
                            <a:buFont typeface="+mj-lt"/>
                            <a:buAutoNum type="alphaU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oMath>
                          </a14:m>
                          <a:r>
                            <a:rPr lang="en-IN" dirty="0"/>
                            <a:t>                 </a:t>
                          </a:r>
                          <a:r>
                            <a:rPr lang="en-IN" baseline="0" dirty="0"/>
                            <a:t> </a:t>
                          </a:r>
                          <a:r>
                            <a:rPr lang="en-IN" dirty="0"/>
                            <a:t>(A)</a:t>
                          </a:r>
                        </a:p>
                        <a:p>
                          <a:pPr marL="342900" indent="-342900" algn="l">
                            <a:buFont typeface="+mj-lt"/>
                            <a:buAutoNum type="alphaU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IN" dirty="0"/>
                            <a:t>                 </a:t>
                          </a:r>
                          <a:r>
                            <a:rPr lang="en-IN" baseline="0" dirty="0"/>
                            <a:t> </a:t>
                          </a:r>
                          <a:r>
                            <a:rPr lang="en-IN" dirty="0"/>
                            <a:t>(3,B)</a:t>
                          </a:r>
                        </a:p>
                        <a:p>
                          <a:pPr marL="342900" indent="-342900" algn="l">
                            <a:buFont typeface="+mj-lt"/>
                            <a:buAutoNum type="alphaU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/>
                            <a:t>                (2,C)</a:t>
                          </a:r>
                        </a:p>
                        <a:p>
                          <a:pPr marL="342900" indent="-342900" algn="l">
                            <a:buFont typeface="+mj-lt"/>
                            <a:buAutoNum type="alphaU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/>
                            <a:t>                (1,D)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048075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76B9F0F-CD05-006E-7B63-D3BDA8B57E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187788"/>
                  </p:ext>
                </p:extLst>
              </p:nvPr>
            </p:nvGraphicFramePr>
            <p:xfrm>
              <a:off x="1392903" y="1612489"/>
              <a:ext cx="6227097" cy="30656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24008">
                      <a:extLst>
                        <a:ext uri="{9D8B030D-6E8A-4147-A177-3AD203B41FA5}">
                          <a16:colId xmlns:a16="http://schemas.microsoft.com/office/drawing/2014/main" val="2753868723"/>
                        </a:ext>
                      </a:extLst>
                    </a:gridCol>
                    <a:gridCol w="3403089">
                      <a:extLst>
                        <a:ext uri="{9D8B030D-6E8A-4147-A177-3AD203B41FA5}">
                          <a16:colId xmlns:a16="http://schemas.microsoft.com/office/drawing/2014/main" val="3349898213"/>
                        </a:ext>
                      </a:extLst>
                    </a:gridCol>
                  </a:tblGrid>
                  <a:tr h="3819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6" t="-1587" r="-121382" b="-72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05" t="-1587" r="-537" b="-7238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9003595"/>
                      </a:ext>
                    </a:extLst>
                  </a:tr>
                  <a:tr h="12207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6" t="-32000" r="-121382" b="-12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05" t="-32000" r="-537" b="-12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5426398"/>
                      </a:ext>
                    </a:extLst>
                  </a:tr>
                  <a:tr h="1463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6" t="-109544" r="-121382" b="-62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048075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198135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5276-D769-1B1F-CFDF-D91D57814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N/O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76B9F0F-CD05-006E-7B63-D3BDA8B57E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696023"/>
                  </p:ext>
                </p:extLst>
              </p:nvPr>
            </p:nvGraphicFramePr>
            <p:xfrm>
              <a:off x="1392903" y="1612489"/>
              <a:ext cx="6227097" cy="30656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24008">
                      <a:extLst>
                        <a:ext uri="{9D8B030D-6E8A-4147-A177-3AD203B41FA5}">
                          <a16:colId xmlns:a16="http://schemas.microsoft.com/office/drawing/2014/main" val="2753868723"/>
                        </a:ext>
                      </a:extLst>
                    </a:gridCol>
                    <a:gridCol w="3403089">
                      <a:extLst>
                        <a:ext uri="{9D8B030D-6E8A-4147-A177-3AD203B41FA5}">
                          <a16:colId xmlns:a16="http://schemas.microsoft.com/office/drawing/2014/main" val="3349898213"/>
                        </a:ext>
                      </a:extLst>
                    </a:gridCol>
                  </a:tblGrid>
                  <a:tr h="3819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ℝ</m:t>
                                    </m:r>
                                  </m:sub>
                                </m:s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𝑬𝑼𝑭</m:t>
                                    </m:r>
                                  </m:sub>
                                </m:s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79003595"/>
                      </a:ext>
                    </a:extLst>
                  </a:tr>
                  <a:tr h="1220745">
                    <a:tc>
                      <a:txBody>
                        <a:bodyPr/>
                        <a:lstStyle/>
                        <a:p>
                          <a:pPr marL="342900" indent="-342900"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IN" sz="1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342900" indent="-342900"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IN" sz="1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342900" indent="-342900"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oMath>
                          </a14:m>
                          <a:endParaRPr lang="en-IN" sz="1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342900" indent="-342900"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IN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42900" indent="-342900"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IN" sz="1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342900" indent="-342900"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IN" sz="1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342900" indent="-342900"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I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85426398"/>
                      </a:ext>
                    </a:extLst>
                  </a:tr>
                  <a:tr h="381913">
                    <a:tc>
                      <a:txBody>
                        <a:bodyPr/>
                        <a:lstStyle/>
                        <a:p>
                          <a:pPr marL="342900" indent="-342900" algn="l">
                            <a:buFont typeface="+mj-lt"/>
                            <a:buAutoNum type="alphaU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/>
                            <a:t>      (1,2)</a:t>
                          </a:r>
                        </a:p>
                        <a:p>
                          <a:pPr marL="342900" indent="-342900" algn="l">
                            <a:buFont typeface="+mj-lt"/>
                            <a:buAutoNum type="alphaU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oMath>
                          </a14:m>
                          <a:r>
                            <a:rPr lang="en-IN" dirty="0"/>
                            <a:t>                 </a:t>
                          </a:r>
                          <a:r>
                            <a:rPr lang="en-IN" baseline="0" dirty="0"/>
                            <a:t> </a:t>
                          </a:r>
                          <a:r>
                            <a:rPr lang="en-IN" dirty="0"/>
                            <a:t>(A)</a:t>
                          </a:r>
                        </a:p>
                        <a:p>
                          <a:pPr marL="342900" indent="-342900" algn="l">
                            <a:buFont typeface="+mj-lt"/>
                            <a:buAutoNum type="alphaU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IN" dirty="0"/>
                            <a:t>                 </a:t>
                          </a:r>
                          <a:r>
                            <a:rPr lang="en-IN" baseline="0" dirty="0"/>
                            <a:t> </a:t>
                          </a:r>
                          <a:r>
                            <a:rPr lang="en-IN" dirty="0"/>
                            <a:t>(3,B)</a:t>
                          </a:r>
                        </a:p>
                        <a:p>
                          <a:pPr marL="342900" indent="-342900" algn="l">
                            <a:buFont typeface="+mj-lt"/>
                            <a:buAutoNum type="alphaU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/>
                            <a:t>                (2,C)</a:t>
                          </a:r>
                        </a:p>
                        <a:p>
                          <a:pPr marL="342900" indent="-342900" algn="l">
                            <a:buFont typeface="+mj-lt"/>
                            <a:buAutoNum type="alphaU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/>
                            <a:t>                (1,D)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42900" indent="-342900" algn="l">
                            <a:buFont typeface="+mj-lt"/>
                            <a:buAutoNum type="alphaU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/>
                            <a:t>            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dirty="0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IN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/>
                            <a:t>)</a:t>
                          </a:r>
                        </a:p>
                        <a:p>
                          <a:pPr marL="342900" indent="-342900" algn="l">
                            <a:buFont typeface="+mj-lt"/>
                            <a:buAutoNum type="alphaU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/>
                            <a:t>             (1,2,A)</a:t>
                          </a:r>
                        </a:p>
                        <a:p>
                          <a:pPr marL="0" indent="0" algn="l">
                            <a:buFont typeface="+mj-lt"/>
                            <a:buNone/>
                          </a:pP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048075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76B9F0F-CD05-006E-7B63-D3BDA8B57E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696023"/>
                  </p:ext>
                </p:extLst>
              </p:nvPr>
            </p:nvGraphicFramePr>
            <p:xfrm>
              <a:off x="1392903" y="1612489"/>
              <a:ext cx="6227097" cy="30656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24008">
                      <a:extLst>
                        <a:ext uri="{9D8B030D-6E8A-4147-A177-3AD203B41FA5}">
                          <a16:colId xmlns:a16="http://schemas.microsoft.com/office/drawing/2014/main" val="2753868723"/>
                        </a:ext>
                      </a:extLst>
                    </a:gridCol>
                    <a:gridCol w="3403089">
                      <a:extLst>
                        <a:ext uri="{9D8B030D-6E8A-4147-A177-3AD203B41FA5}">
                          <a16:colId xmlns:a16="http://schemas.microsoft.com/office/drawing/2014/main" val="3349898213"/>
                        </a:ext>
                      </a:extLst>
                    </a:gridCol>
                  </a:tblGrid>
                  <a:tr h="3819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6" t="-1587" r="-121382" b="-72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05" t="-1587" r="-537" b="-7238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9003595"/>
                      </a:ext>
                    </a:extLst>
                  </a:tr>
                  <a:tr h="12207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6" t="-32000" r="-121382" b="-12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05" t="-32000" r="-537" b="-12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5426398"/>
                      </a:ext>
                    </a:extLst>
                  </a:tr>
                  <a:tr h="1463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6" t="-109544" r="-121382" b="-62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05" t="-109544" r="-537" b="-62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48075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626493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5276-D769-1B1F-CFDF-D91D57814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N/O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76B9F0F-CD05-006E-7B63-D3BDA8B57E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6967697"/>
                  </p:ext>
                </p:extLst>
              </p:nvPr>
            </p:nvGraphicFramePr>
            <p:xfrm>
              <a:off x="1392903" y="1612489"/>
              <a:ext cx="6227097" cy="38886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24008">
                      <a:extLst>
                        <a:ext uri="{9D8B030D-6E8A-4147-A177-3AD203B41FA5}">
                          <a16:colId xmlns:a16="http://schemas.microsoft.com/office/drawing/2014/main" val="2753868723"/>
                        </a:ext>
                      </a:extLst>
                    </a:gridCol>
                    <a:gridCol w="3403089">
                      <a:extLst>
                        <a:ext uri="{9D8B030D-6E8A-4147-A177-3AD203B41FA5}">
                          <a16:colId xmlns:a16="http://schemas.microsoft.com/office/drawing/2014/main" val="3349898213"/>
                        </a:ext>
                      </a:extLst>
                    </a:gridCol>
                  </a:tblGrid>
                  <a:tr h="3819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ℝ</m:t>
                                    </m:r>
                                  </m:sub>
                                </m:s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𝑬𝑼𝑭</m:t>
                                    </m:r>
                                  </m:sub>
                                </m:s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79003595"/>
                      </a:ext>
                    </a:extLst>
                  </a:tr>
                  <a:tr h="1220745">
                    <a:tc>
                      <a:txBody>
                        <a:bodyPr/>
                        <a:lstStyle/>
                        <a:p>
                          <a:pPr marL="342900" indent="-342900"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IN" sz="1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342900" indent="-342900"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IN" sz="1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342900" indent="-342900"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oMath>
                          </a14:m>
                          <a:endParaRPr lang="en-IN" sz="1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342900" indent="-342900"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IN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42900" indent="-342900"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IN" sz="1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342900" indent="-342900"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IN" sz="1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342900" indent="-342900"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I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85426398"/>
                      </a:ext>
                    </a:extLst>
                  </a:tr>
                  <a:tr h="381913">
                    <a:tc>
                      <a:txBody>
                        <a:bodyPr/>
                        <a:lstStyle/>
                        <a:p>
                          <a:pPr marL="342900" indent="-342900" algn="l">
                            <a:buFont typeface="+mj-lt"/>
                            <a:buAutoNum type="alphaU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/>
                            <a:t>      (1,2)</a:t>
                          </a:r>
                        </a:p>
                        <a:p>
                          <a:pPr marL="342900" indent="-342900" algn="l">
                            <a:buFont typeface="+mj-lt"/>
                            <a:buAutoNum type="alphaU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oMath>
                          </a14:m>
                          <a:r>
                            <a:rPr lang="en-IN" dirty="0"/>
                            <a:t>                 </a:t>
                          </a:r>
                          <a:r>
                            <a:rPr lang="en-IN" baseline="0" dirty="0"/>
                            <a:t> </a:t>
                          </a:r>
                          <a:r>
                            <a:rPr lang="en-IN" dirty="0"/>
                            <a:t>(A)</a:t>
                          </a:r>
                        </a:p>
                        <a:p>
                          <a:pPr marL="342900" indent="-342900" algn="l">
                            <a:buFont typeface="+mj-lt"/>
                            <a:buAutoNum type="alphaU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IN" dirty="0"/>
                            <a:t>                 </a:t>
                          </a:r>
                          <a:r>
                            <a:rPr lang="en-IN" baseline="0" dirty="0"/>
                            <a:t> </a:t>
                          </a:r>
                          <a:r>
                            <a:rPr lang="en-IN" dirty="0"/>
                            <a:t>(3,B)</a:t>
                          </a:r>
                        </a:p>
                        <a:p>
                          <a:pPr marL="342900" indent="-342900" algn="l">
                            <a:buFont typeface="+mj-lt"/>
                            <a:buAutoNum type="alphaU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/>
                            <a:t>                (2,C)</a:t>
                          </a:r>
                        </a:p>
                        <a:p>
                          <a:pPr marL="342900" indent="-342900" algn="l">
                            <a:buFont typeface="+mj-lt"/>
                            <a:buAutoNum type="alphaU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/>
                            <a:t>                (1,D)</a:t>
                          </a:r>
                        </a:p>
                        <a:p>
                          <a:pPr marL="342900" indent="-342900" algn="l">
                            <a:buFont typeface="+mj-lt"/>
                            <a:buAutoNum type="alphaU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/>
                            <a:t>               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dirty="0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IN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/>
                            <a:t>)</a:t>
                          </a:r>
                        </a:p>
                        <a:p>
                          <a:pPr marL="342900" indent="-342900" algn="l">
                            <a:buFont typeface="+mj-lt"/>
                            <a:buAutoNum type="alphaU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IN" dirty="0"/>
                            <a:t>                  (4,F)</a:t>
                          </a:r>
                        </a:p>
                        <a:p>
                          <a:pPr marL="342900" indent="-342900" algn="l">
                            <a:buFont typeface="+mj-lt"/>
                            <a:buAutoNum type="alphaU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/>
                            <a:t>                (C,G)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42900" indent="-342900" algn="l">
                            <a:buFont typeface="+mj-lt"/>
                            <a:buAutoNum type="alphaU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/>
                            <a:t>            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dirty="0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IN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/>
                            <a:t>)</a:t>
                          </a:r>
                        </a:p>
                        <a:p>
                          <a:pPr marL="342900" indent="-342900" algn="l">
                            <a:buFont typeface="+mj-lt"/>
                            <a:buAutoNum type="alphaU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/>
                            <a:t>             (1,2,A)</a:t>
                          </a:r>
                        </a:p>
                        <a:p>
                          <a:pPr marL="0" indent="0" algn="l">
                            <a:buFont typeface="+mj-lt"/>
                            <a:buNone/>
                          </a:pP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048075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76B9F0F-CD05-006E-7B63-D3BDA8B57E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6967697"/>
                  </p:ext>
                </p:extLst>
              </p:nvPr>
            </p:nvGraphicFramePr>
            <p:xfrm>
              <a:off x="1392903" y="1612489"/>
              <a:ext cx="6227097" cy="38886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24008">
                      <a:extLst>
                        <a:ext uri="{9D8B030D-6E8A-4147-A177-3AD203B41FA5}">
                          <a16:colId xmlns:a16="http://schemas.microsoft.com/office/drawing/2014/main" val="2753868723"/>
                        </a:ext>
                      </a:extLst>
                    </a:gridCol>
                    <a:gridCol w="3403089">
                      <a:extLst>
                        <a:ext uri="{9D8B030D-6E8A-4147-A177-3AD203B41FA5}">
                          <a16:colId xmlns:a16="http://schemas.microsoft.com/office/drawing/2014/main" val="3349898213"/>
                        </a:ext>
                      </a:extLst>
                    </a:gridCol>
                  </a:tblGrid>
                  <a:tr h="3819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6" t="-1587" r="-121382" b="-93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05" t="-1587" r="-537" b="-9380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9003595"/>
                      </a:ext>
                    </a:extLst>
                  </a:tr>
                  <a:tr h="12207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6" t="-32000" r="-121382" b="-195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05" t="-32000" r="-537" b="-195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5426398"/>
                      </a:ext>
                    </a:extLst>
                  </a:tr>
                  <a:tr h="2286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6" t="-70213" r="-121382" b="-39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05" t="-70213" r="-537" b="-39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48075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884909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5276-D769-1B1F-CFDF-D91D57814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N/O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76B9F0F-CD05-006E-7B63-D3BDA8B57E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7155329"/>
                  </p:ext>
                </p:extLst>
              </p:nvPr>
            </p:nvGraphicFramePr>
            <p:xfrm>
              <a:off x="1392903" y="1612489"/>
              <a:ext cx="6227097" cy="38886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24008">
                      <a:extLst>
                        <a:ext uri="{9D8B030D-6E8A-4147-A177-3AD203B41FA5}">
                          <a16:colId xmlns:a16="http://schemas.microsoft.com/office/drawing/2014/main" val="2753868723"/>
                        </a:ext>
                      </a:extLst>
                    </a:gridCol>
                    <a:gridCol w="3403089">
                      <a:extLst>
                        <a:ext uri="{9D8B030D-6E8A-4147-A177-3AD203B41FA5}">
                          <a16:colId xmlns:a16="http://schemas.microsoft.com/office/drawing/2014/main" val="3349898213"/>
                        </a:ext>
                      </a:extLst>
                    </a:gridCol>
                  </a:tblGrid>
                  <a:tr h="3819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ℝ</m:t>
                                    </m:r>
                                  </m:sub>
                                </m:s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𝑬𝑼𝑭</m:t>
                                    </m:r>
                                  </m:sub>
                                </m:s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79003595"/>
                      </a:ext>
                    </a:extLst>
                  </a:tr>
                  <a:tr h="1220745">
                    <a:tc>
                      <a:txBody>
                        <a:bodyPr/>
                        <a:lstStyle/>
                        <a:p>
                          <a:pPr marL="342900" indent="-342900"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IN" sz="1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342900" indent="-342900"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IN" sz="1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342900" indent="-342900"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oMath>
                          </a14:m>
                          <a:endParaRPr lang="en-IN" sz="1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342900" indent="-342900"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IN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42900" indent="-342900"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IN" sz="1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342900" indent="-342900"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IN" sz="1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342900" indent="-342900"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I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85426398"/>
                      </a:ext>
                    </a:extLst>
                  </a:tr>
                  <a:tr h="381913">
                    <a:tc>
                      <a:txBody>
                        <a:bodyPr/>
                        <a:lstStyle/>
                        <a:p>
                          <a:pPr marL="342900" indent="-342900" algn="l">
                            <a:buFont typeface="+mj-lt"/>
                            <a:buAutoNum type="alphaU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/>
                            <a:t>      (1,2)</a:t>
                          </a:r>
                        </a:p>
                        <a:p>
                          <a:pPr marL="342900" indent="-342900" algn="l">
                            <a:buFont typeface="+mj-lt"/>
                            <a:buAutoNum type="alphaU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oMath>
                          </a14:m>
                          <a:r>
                            <a:rPr lang="en-IN" dirty="0"/>
                            <a:t>                 </a:t>
                          </a:r>
                          <a:r>
                            <a:rPr lang="en-IN" baseline="0" dirty="0"/>
                            <a:t> </a:t>
                          </a:r>
                          <a:r>
                            <a:rPr lang="en-IN" dirty="0"/>
                            <a:t>(A)</a:t>
                          </a:r>
                        </a:p>
                        <a:p>
                          <a:pPr marL="342900" indent="-342900" algn="l">
                            <a:buFont typeface="+mj-lt"/>
                            <a:buAutoNum type="alphaU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IN" dirty="0"/>
                            <a:t>                 </a:t>
                          </a:r>
                          <a:r>
                            <a:rPr lang="en-IN" baseline="0" dirty="0"/>
                            <a:t> </a:t>
                          </a:r>
                          <a:r>
                            <a:rPr lang="en-IN" dirty="0"/>
                            <a:t>(3,B)</a:t>
                          </a:r>
                        </a:p>
                        <a:p>
                          <a:pPr marL="342900" indent="-342900" algn="l">
                            <a:buFont typeface="+mj-lt"/>
                            <a:buAutoNum type="alphaU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/>
                            <a:t>                (2,C)</a:t>
                          </a:r>
                        </a:p>
                        <a:p>
                          <a:pPr marL="342900" indent="-342900" algn="l">
                            <a:buFont typeface="+mj-lt"/>
                            <a:buAutoNum type="alphaU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/>
                            <a:t>                (1,D)</a:t>
                          </a:r>
                        </a:p>
                        <a:p>
                          <a:pPr marL="342900" indent="-342900" algn="l">
                            <a:buFont typeface="+mj-lt"/>
                            <a:buAutoNum type="alphaU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/>
                            <a:t>               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dirty="0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IN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/>
                            <a:t>)</a:t>
                          </a:r>
                        </a:p>
                        <a:p>
                          <a:pPr marL="342900" indent="-342900" algn="l">
                            <a:buFont typeface="+mj-lt"/>
                            <a:buAutoNum type="alphaU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IN" dirty="0"/>
                            <a:t>                  (4,F)</a:t>
                          </a:r>
                        </a:p>
                        <a:p>
                          <a:pPr marL="342900" indent="-342900" algn="l">
                            <a:buFont typeface="+mj-lt"/>
                            <a:buAutoNum type="alphaU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/>
                            <a:t>                (C,G)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42900" indent="-342900" algn="l">
                            <a:buFont typeface="+mj-lt"/>
                            <a:buAutoNum type="alphaU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/>
                            <a:t>            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dirty="0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IN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/>
                            <a:t>)</a:t>
                          </a:r>
                        </a:p>
                        <a:p>
                          <a:pPr marL="342900" indent="-342900" algn="l">
                            <a:buFont typeface="+mj-lt"/>
                            <a:buAutoNum type="alphaU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/>
                            <a:t>             (1,2,A)</a:t>
                          </a:r>
                        </a:p>
                        <a:p>
                          <a:pPr marL="342900" indent="-342900" algn="l">
                            <a:buFont typeface="+mj-lt"/>
                            <a:buAutoNum type="alphaU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/>
                            <a:t>            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dirty="0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IN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/>
                            <a:t>)</a:t>
                          </a:r>
                        </a:p>
                        <a:p>
                          <a:pPr marL="342900" indent="-342900" algn="l">
                            <a:buFont typeface="+mj-lt"/>
                            <a:buAutoNum type="alphaUcPeriod"/>
                          </a:pPr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FALSE                  (3,C)</a:t>
                          </a:r>
                        </a:p>
                        <a:p>
                          <a:pPr marL="0" indent="0" algn="l">
                            <a:buFont typeface="+mj-lt"/>
                            <a:buNone/>
                          </a:pP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048075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76B9F0F-CD05-006E-7B63-D3BDA8B57E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7155329"/>
                  </p:ext>
                </p:extLst>
              </p:nvPr>
            </p:nvGraphicFramePr>
            <p:xfrm>
              <a:off x="1392903" y="1612489"/>
              <a:ext cx="6227097" cy="38886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24008">
                      <a:extLst>
                        <a:ext uri="{9D8B030D-6E8A-4147-A177-3AD203B41FA5}">
                          <a16:colId xmlns:a16="http://schemas.microsoft.com/office/drawing/2014/main" val="2753868723"/>
                        </a:ext>
                      </a:extLst>
                    </a:gridCol>
                    <a:gridCol w="3403089">
                      <a:extLst>
                        <a:ext uri="{9D8B030D-6E8A-4147-A177-3AD203B41FA5}">
                          <a16:colId xmlns:a16="http://schemas.microsoft.com/office/drawing/2014/main" val="3349898213"/>
                        </a:ext>
                      </a:extLst>
                    </a:gridCol>
                  </a:tblGrid>
                  <a:tr h="3819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6" t="-1587" r="-121382" b="-93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05" t="-1587" r="-537" b="-9380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9003595"/>
                      </a:ext>
                    </a:extLst>
                  </a:tr>
                  <a:tr h="12207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6" t="-32000" r="-121382" b="-195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05" t="-32000" r="-537" b="-195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5426398"/>
                      </a:ext>
                    </a:extLst>
                  </a:tr>
                  <a:tr h="2286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6" t="-70213" r="-121382" b="-39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05" t="-70213" r="-537" b="-39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48075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19490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25F01-954F-E9FC-04FD-667D50CE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Combining decision procedures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929DA4-23D0-DC4D-BFCB-1B7600A198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Often, we need to check the satisfiability of a formula that combines multiple theories, e.g., </a:t>
                </a:r>
              </a:p>
              <a:p>
                <a:pPr lvl="1"/>
                <a:r>
                  <a:rPr lang="en-IN" dirty="0"/>
                  <a:t>A combination of linear arithmetic and uninterpreted functions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b="0" dirty="0"/>
              </a:p>
              <a:p>
                <a:pPr lvl="1"/>
                <a:r>
                  <a:rPr lang="en-IN" b="0" dirty="0"/>
                  <a:t>A combination of bit vectors and uninterpreted functions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e>
                    </m:d>
                  </m:oMath>
                </a14:m>
                <a:endParaRPr lang="en-IN" b="0" dirty="0"/>
              </a:p>
              <a:p>
                <a:pPr lvl="1"/>
                <a:r>
                  <a:rPr lang="en-IN" b="0" dirty="0"/>
                  <a:t>A combination of arrays and linear arithmetic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IN" b="0" dirty="0"/>
              </a:p>
              <a:p>
                <a:pPr lvl="1"/>
                <a:endParaRPr lang="en-IN" dirty="0"/>
              </a:p>
              <a:p>
                <a:pPr lvl="1"/>
                <a:endParaRPr lang="en-IN" dirty="0"/>
              </a:p>
              <a:p>
                <a:pPr lvl="2"/>
                <a:endParaRPr lang="en-IN" dirty="0"/>
              </a:p>
              <a:p>
                <a:pPr lvl="2"/>
                <a:endParaRPr lang="en-IN" dirty="0"/>
              </a:p>
              <a:p>
                <a:pPr lvl="1"/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929DA4-23D0-DC4D-BFCB-1B7600A198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4495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A070-1DEE-6812-A3EB-21177301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F4964C-7E96-208B-3EA7-FB9449CBE3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Non-stably infinite theories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:  ∑</m:t>
                    </m:r>
                  </m:oMath>
                </a14:m>
                <a:r>
                  <a:rPr lang="en-IN" baseline="-25000" dirty="0"/>
                  <a:t>1</a:t>
                </a:r>
                <a:r>
                  <a:rPr lang="en-IN" dirty="0"/>
                  <a:t> = {f}</a:t>
                </a:r>
              </a:p>
              <a:p>
                <a:pPr marL="0" indent="0">
                  <a:buNone/>
                </a:pPr>
                <a:r>
                  <a:rPr lang="en-IN" dirty="0"/>
                  <a:t>Axioms: All axioms of the theory of EUF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∨(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:  ∑</m:t>
                    </m:r>
                  </m:oMath>
                </a14:m>
                <a:r>
                  <a:rPr lang="en-IN" baseline="-25000" dirty="0"/>
                  <a:t>2</a:t>
                </a:r>
                <a:r>
                  <a:rPr lang="en-IN" dirty="0"/>
                  <a:t> = {g}</a:t>
                </a:r>
              </a:p>
              <a:p>
                <a:pPr marL="0" indent="0">
                  <a:buNone/>
                </a:pPr>
                <a:r>
                  <a:rPr lang="en-IN" dirty="0"/>
                  <a:t>Axioms: All axioms of the theory of EUF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F4964C-7E96-208B-3EA7-FB9449CBE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83102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A070-1DEE-6812-A3EB-21177301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F4964C-7E96-208B-3EA7-FB9449CBE3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IN" dirty="0"/>
                  <a:t>Non-stably infinite theories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:  ∑</m:t>
                    </m:r>
                  </m:oMath>
                </a14:m>
                <a:r>
                  <a:rPr lang="en-IN" baseline="-25000" dirty="0"/>
                  <a:t>1</a:t>
                </a:r>
                <a:r>
                  <a:rPr lang="en-IN" dirty="0"/>
                  <a:t> = {f}</a:t>
                </a:r>
              </a:p>
              <a:p>
                <a:pPr marL="0" indent="0">
                  <a:buNone/>
                </a:pPr>
                <a:r>
                  <a:rPr lang="en-IN" dirty="0"/>
                  <a:t>Axioms: All axioms of the theory of EUF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∨(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:  ∑</m:t>
                    </m:r>
                  </m:oMath>
                </a14:m>
                <a:r>
                  <a:rPr lang="en-IN" baseline="-25000" dirty="0"/>
                  <a:t>2</a:t>
                </a:r>
                <a:r>
                  <a:rPr lang="en-IN" dirty="0"/>
                  <a:t> = {g}</a:t>
                </a:r>
              </a:p>
              <a:p>
                <a:pPr marL="0" indent="0">
                  <a:buNone/>
                </a:pPr>
                <a:r>
                  <a:rPr lang="en-IN" dirty="0"/>
                  <a:t>Axioms: All axioms of the theory of EUF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IN" dirty="0"/>
                  <a:t>Literals after purification remains the same.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F4964C-7E96-208B-3EA7-FB9449CBE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9410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5276-D769-1B1F-CFDF-D91D57814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N/O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76B9F0F-CD05-006E-7B63-D3BDA8B57E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4337861"/>
                  </p:ext>
                </p:extLst>
              </p:nvPr>
            </p:nvGraphicFramePr>
            <p:xfrm>
              <a:off x="1392903" y="1612490"/>
              <a:ext cx="5145549" cy="15312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33523">
                      <a:extLst>
                        <a:ext uri="{9D8B030D-6E8A-4147-A177-3AD203B41FA5}">
                          <a16:colId xmlns:a16="http://schemas.microsoft.com/office/drawing/2014/main" val="2753868723"/>
                        </a:ext>
                      </a:extLst>
                    </a:gridCol>
                    <a:gridCol w="2812026">
                      <a:extLst>
                        <a:ext uri="{9D8B030D-6E8A-4147-A177-3AD203B41FA5}">
                          <a16:colId xmlns:a16="http://schemas.microsoft.com/office/drawing/2014/main" val="3349898213"/>
                        </a:ext>
                      </a:extLst>
                    </a:gridCol>
                  </a:tblGrid>
                  <a:tr h="3080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79003595"/>
                      </a:ext>
                    </a:extLst>
                  </a:tr>
                  <a:tr h="799733">
                    <a:tc>
                      <a:txBody>
                        <a:bodyPr/>
                        <a:lstStyle/>
                        <a:p>
                          <a:pPr marL="342900" indent="-342900"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)≠</m:t>
                              </m:r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342900" indent="-342900"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IN" sz="1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342900" indent="-342900"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85426398"/>
                      </a:ext>
                    </a:extLst>
                  </a:tr>
                  <a:tr h="308056">
                    <a:tc>
                      <a:txBody>
                        <a:bodyPr/>
                        <a:lstStyle/>
                        <a:p>
                          <a:pPr marL="0" indent="0" algn="l">
                            <a:buFont typeface="+mj-lt"/>
                            <a:buNone/>
                          </a:pP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048075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76B9F0F-CD05-006E-7B63-D3BDA8B57E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4337861"/>
                  </p:ext>
                </p:extLst>
              </p:nvPr>
            </p:nvGraphicFramePr>
            <p:xfrm>
              <a:off x="1392903" y="1612490"/>
              <a:ext cx="5145549" cy="15312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33523">
                      <a:extLst>
                        <a:ext uri="{9D8B030D-6E8A-4147-A177-3AD203B41FA5}">
                          <a16:colId xmlns:a16="http://schemas.microsoft.com/office/drawing/2014/main" val="2753868723"/>
                        </a:ext>
                      </a:extLst>
                    </a:gridCol>
                    <a:gridCol w="2812026">
                      <a:extLst>
                        <a:ext uri="{9D8B030D-6E8A-4147-A177-3AD203B41FA5}">
                          <a16:colId xmlns:a16="http://schemas.microsoft.com/office/drawing/2014/main" val="334989821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1" t="-1667" r="-121149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117" t="-1667" r="-433" b="-3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9003595"/>
                      </a:ext>
                    </a:extLst>
                  </a:tr>
                  <a:tr h="7997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1" t="-46212" r="-121149" b="-4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117" t="-46212" r="-433" b="-469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54263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 algn="l">
                            <a:buFont typeface="+mj-lt"/>
                            <a:buNone/>
                          </a:pP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0480759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08EB51-109B-FA8D-8141-2DF9269391F6}"/>
                  </a:ext>
                </a:extLst>
              </p:cNvPr>
              <p:cNvSpPr txBox="1"/>
              <p:nvPr/>
            </p:nvSpPr>
            <p:spPr>
              <a:xfrm>
                <a:off x="1392903" y="3814916"/>
                <a:ext cx="673837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No equalities are inferred.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N" dirty="0"/>
                  <a:t>satisfiable,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N" dirty="0"/>
                  <a:t>satisfiable, and therefore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satisfiable. However,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/>
                  <a:t> is 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satisfiable because we need to assign distinct values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dirty="0"/>
                  <a:t>; however, the axiom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requires that the domain has only two values,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/>
                  <a:t>. And, thus the formula is unsatisfiable.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08EB51-109B-FA8D-8141-2DF926939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903" y="3814916"/>
                <a:ext cx="6738374" cy="1477328"/>
              </a:xfrm>
              <a:prstGeom prst="rect">
                <a:avLst/>
              </a:prstGeom>
              <a:blipFill>
                <a:blip r:embed="rId3"/>
                <a:stretch>
                  <a:fillRect l="-723" t="-2479" r="-362" b="-57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93650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68B47-A583-BFAB-5753-2A4D39102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Non-stably infinite theories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1A1D1-AEA4-37B0-97DA-FC4F3F903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later extension to the N-O method allows a combination of non-stably infinite theories and stably infinite theories with additional properties</a:t>
            </a:r>
          </a:p>
          <a:p>
            <a:pPr lvl="1"/>
            <a:r>
              <a:rPr lang="en-IN" dirty="0"/>
              <a:t>The basic idea is to compute the smallest cardinality needed to satisfy a formula in a given theory and pass this information to other theories in the combination</a:t>
            </a:r>
          </a:p>
          <a:p>
            <a:pPr lvl="1"/>
            <a:endParaRPr lang="en-IN" dirty="0"/>
          </a:p>
          <a:p>
            <a:r>
              <a:rPr lang="en-IN" dirty="0"/>
              <a:t>More details in:</a:t>
            </a:r>
          </a:p>
          <a:p>
            <a:pPr lvl="1"/>
            <a:r>
              <a:rPr lang="en-IN" dirty="0"/>
              <a:t>Combining Non-Stably Infinite Theories, C. </a:t>
            </a:r>
            <a:r>
              <a:rPr lang="en-IN" dirty="0" err="1"/>
              <a:t>Tinelli</a:t>
            </a:r>
            <a:r>
              <a:rPr lang="en-IN" dirty="0"/>
              <a:t> and C. </a:t>
            </a:r>
            <a:r>
              <a:rPr lang="en-IN" dirty="0" err="1"/>
              <a:t>Zabra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34481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8FBC2-0996-5751-94E4-D37CF16A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4E96D6-3BC4-D894-62DD-5F02C6E061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Let’s consider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formula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are convex theories.</a:t>
                </a:r>
              </a:p>
              <a:p>
                <a:endParaRPr lang="en-IN" dirty="0"/>
              </a:p>
              <a:p>
                <a:r>
                  <a:rPr lang="en-IN" dirty="0"/>
                  <a:t>N/O algorithm partitions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/>
                  <a:t>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Let’s say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is the state of the formulae in the individual theories after the N/O algorithm terminates</a:t>
                </a:r>
              </a:p>
              <a:p>
                <a:endParaRPr lang="en-IN" dirty="0"/>
              </a:p>
              <a:p>
                <a:r>
                  <a:rPr lang="en-IN" dirty="0"/>
                  <a:t>Therefore,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IN" dirty="0"/>
                  <a:t> are satisfiable in their respective theories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4E96D6-3BC4-D894-62DD-5F02C6E061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30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3390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50F42-9BD9-A0CC-CA21-20487F7CF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199C7B-52B6-0C83-F662-1E9D1F42C9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Let’s say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△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nary>
                      <m:naryPr>
                        <m:chr m:val="⋀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dirty="0"/>
                  <a:t> is a constraint that forces all shared variables between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IN" dirty="0"/>
                  <a:t> which are not implied to be equal to be not equal</a:t>
                </a:r>
              </a:p>
              <a:p>
                <a:endParaRPr lang="en-IN" dirty="0"/>
              </a:p>
              <a:p>
                <a:r>
                  <a:rPr lang="en-IN" dirty="0"/>
                  <a:t>Because,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IN" dirty="0"/>
                  <a:t> are satisfiable in their respective theories,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∧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△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△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is also satisfiable because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are convex theories, i.e., for any disjunction of inferred equalities at least one,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IN" dirty="0"/>
                  <a:t>, will not be the part of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△</m:t>
                    </m:r>
                  </m:oMath>
                </a14:m>
                <a:r>
                  <a:rPr lang="en-IN" dirty="0"/>
                  <a:t> and thus as long we find a satisfying assignment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dirty="0"/>
                  <a:t>, the formula will be satisfiable even if the other equalities in the disjunction are treated as inequalities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199C7B-52B6-0C83-F662-1E9D1F42C9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700" r="-406" b="-39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2289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0B53-1E8F-5091-E11F-6F658FD1B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0EC88-ED07-1008-115C-DB4BEF1A77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The inferred equality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dirty="0"/>
                  <a:t> in the previous step, where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/>
                  <a:t> is the original formula, is T-valid. And therefore, it will never be the case when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/>
                  <a:t> is true,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dirty="0"/>
                  <a:t> is not true. The N-O method finds a satisfying assignment for the case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dirty="0"/>
                  <a:t> are equal.</a:t>
                </a:r>
              </a:p>
              <a:p>
                <a:endParaRPr lang="en-IN" dirty="0"/>
              </a:p>
              <a:p>
                <a:r>
                  <a:rPr lang="en-IN" dirty="0"/>
                  <a:t>One problem could be if there aren’t enough different values that can be assigned to the variables in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△</m:t>
                    </m:r>
                  </m:oMath>
                </a14:m>
                <a:r>
                  <a:rPr lang="en-IN" dirty="0"/>
                  <a:t>. However, this situation will never arise because the theories are stably infinite.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0EC88-ED07-1008-115C-DB4BEF1A77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 r="-13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890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05379-1D3A-A8B8-7449-1655C6BE6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First-order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23FF5D-3877-0970-EC14-F577DF057A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A first-order theory contains a set of FOL formulae that satisfy the axioms (FOL formulae) of the first-order theory</a:t>
                </a:r>
              </a:p>
              <a:p>
                <a:endParaRPr lang="en-IN" dirty="0"/>
              </a:p>
              <a:p>
                <a:r>
                  <a:rPr lang="en-IN" dirty="0"/>
                  <a:t>A first-order theory is defined by the following components</a:t>
                </a:r>
              </a:p>
              <a:p>
                <a:pPr lvl="1"/>
                <a:r>
                  <a:rPr lang="en-IN" dirty="0"/>
                  <a:t>S</a:t>
                </a:r>
                <a:r>
                  <a:rPr lang="en-IN" b="0" dirty="0"/>
                  <a:t>ignature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IN" dirty="0"/>
                  <a:t> that contains the set of constant, functions, and predicate functions specific to that theory</a:t>
                </a:r>
              </a:p>
              <a:p>
                <a:pPr lvl="1"/>
                <a:r>
                  <a:rPr lang="en-IN" dirty="0"/>
                  <a:t>Its set of axioms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dirty="0"/>
                  <a:t> which are closed FOL formulae that define the meaning of the symbols in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endParaRPr lang="en-IN" dirty="0"/>
              </a:p>
              <a:p>
                <a:pPr lvl="1"/>
                <a:r>
                  <a:rPr lang="en-IN" dirty="0"/>
                  <a:t>Apart from the variables, quantifiers, and Boolean connectives, all formulae that belong to a first-order theory only contain symbols from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23FF5D-3877-0970-EC14-F577DF057A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6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324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683D6-7601-F1FF-9592-F90796B9B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Theory combination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77AA-58B2-DB65-3DC3-73CABB87C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75D7AD6-F07C-1190-581E-EED07D17F7D1}"/>
                  </a:ext>
                </a:extLst>
              </p:cNvPr>
              <p:cNvSpPr/>
              <p:nvPr/>
            </p:nvSpPr>
            <p:spPr>
              <a:xfrm>
                <a:off x="2753032" y="2615381"/>
                <a:ext cx="2172929" cy="96356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b="0" dirty="0"/>
              </a:p>
              <a:p>
                <a:pPr algn="ctr"/>
                <a:r>
                  <a:rPr lang="en-IN" dirty="0"/>
                  <a:t>Signature: </a:t>
                </a:r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∑</a:t>
                </a:r>
                <a:r>
                  <a:rPr lang="en-IN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  <a:p>
                <a:pPr algn="ctr"/>
                <a:r>
                  <a:rPr lang="en-IN" dirty="0"/>
                  <a:t>Axioms: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75D7AD6-F07C-1190-581E-EED07D17F7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032" y="2615381"/>
                <a:ext cx="2172929" cy="963561"/>
              </a:xfrm>
              <a:prstGeom prst="rect">
                <a:avLst/>
              </a:prstGeom>
              <a:blipFill>
                <a:blip r:embed="rId2"/>
                <a:stretch>
                  <a:fillRect b="-68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6BA0FD4-D595-C42B-28CF-CAB507E8DC01}"/>
                  </a:ext>
                </a:extLst>
              </p:cNvPr>
              <p:cNvSpPr/>
              <p:nvPr/>
            </p:nvSpPr>
            <p:spPr>
              <a:xfrm>
                <a:off x="7290633" y="2620299"/>
                <a:ext cx="2172929" cy="96356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b="0" dirty="0"/>
              </a:p>
              <a:p>
                <a:pPr algn="ctr"/>
                <a:r>
                  <a:rPr lang="en-IN" dirty="0"/>
                  <a:t>Signature: </a:t>
                </a:r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∑</a:t>
                </a:r>
                <a:r>
                  <a:rPr lang="en-IN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  <a:p>
                <a:pPr algn="ctr"/>
                <a:r>
                  <a:rPr lang="en-IN" dirty="0"/>
                  <a:t>Axioms: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6BA0FD4-D595-C42B-28CF-CAB507E8DC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633" y="2620299"/>
                <a:ext cx="2172929" cy="963561"/>
              </a:xfrm>
              <a:prstGeom prst="rect">
                <a:avLst/>
              </a:prstGeom>
              <a:blipFill>
                <a:blip r:embed="rId3"/>
                <a:stretch>
                  <a:fillRect b="-68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B0D2F2-F48A-4C3A-7A32-CA450125ADBF}"/>
                  </a:ext>
                </a:extLst>
              </p:cNvPr>
              <p:cNvSpPr/>
              <p:nvPr/>
            </p:nvSpPr>
            <p:spPr>
              <a:xfrm>
                <a:off x="5132449" y="4965297"/>
                <a:ext cx="2172929" cy="96356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b="0" dirty="0"/>
              </a:p>
              <a:p>
                <a:pPr algn="ctr"/>
                <a:r>
                  <a:rPr lang="en-IN" dirty="0"/>
                  <a:t>Signature: </a:t>
                </a:r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∑</a:t>
                </a:r>
                <a:r>
                  <a:rPr lang="en-IN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 </a:t>
                </a:r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∪</m:t>
                    </m:r>
                  </m:oMath>
                </a14:m>
                <a:r>
                  <a:rPr lang="en-IN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dirty="0"/>
                  <a:t> </a:t>
                </a:r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∑</a:t>
                </a:r>
                <a:r>
                  <a:rPr lang="en-IN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  <a:p>
                <a:pPr algn="ctr"/>
                <a:r>
                  <a:rPr lang="en-IN" dirty="0"/>
                  <a:t>Axioms: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B0D2F2-F48A-4C3A-7A32-CA450125A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449" y="4965297"/>
                <a:ext cx="2172929" cy="963561"/>
              </a:xfrm>
              <a:prstGeom prst="rect">
                <a:avLst/>
              </a:prstGeom>
              <a:blipFill>
                <a:blip r:embed="rId4"/>
                <a:stretch>
                  <a:fillRect b="-68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DCD638-6621-1A75-D486-7AD05184A6C3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3839497" y="3578942"/>
            <a:ext cx="2374490" cy="1386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379997-94FB-6E03-DC22-9682B7542029}"/>
              </a:ext>
            </a:extLst>
          </p:cNvPr>
          <p:cNvCxnSpPr>
            <a:stCxn id="5" idx="2"/>
          </p:cNvCxnSpPr>
          <p:nvPr/>
        </p:nvCxnSpPr>
        <p:spPr>
          <a:xfrm flipH="1">
            <a:off x="6302477" y="3583860"/>
            <a:ext cx="2074621" cy="138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533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AF485-CE7B-0D54-69D5-D48AE5A0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Satisfiability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40298B-7FBC-9AF4-9FA2-CF56FA931C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/>
                  <a:t> be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IN" baseline="-25000" dirty="0"/>
                  <a:t>1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∪∑</m:t>
                    </m:r>
                  </m:oMath>
                </a14:m>
                <a:r>
                  <a:rPr lang="en-IN" baseline="-25000" dirty="0"/>
                  <a:t>2 </a:t>
                </a:r>
                <a:r>
                  <a:rPr lang="en-IN" dirty="0"/>
                  <a:t>formula. The theory combination problem is to decide whether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valid,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40298B-7FBC-9AF4-9FA2-CF56FA931C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467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B894-42EC-EC57-DE9E-F9ECDE507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Convex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36C0AD-6298-31A6-47FA-6D4EE8F257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A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</m:oMath>
                </a14:m>
                <a:r>
                  <a:rPr lang="en-IN" dirty="0"/>
                  <a:t>theory T is convex if for every conjunctive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</m:oMath>
                </a14:m>
                <a:r>
                  <a:rPr lang="en-IN" dirty="0"/>
                  <a:t>formula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IN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I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nary>
                          <m:naryPr>
                            <m:chr m:val="⋁"/>
                            <m:ctrlPr>
                              <a:rPr lang="en-I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en-IN" dirty="0"/>
                  <a:t> is </a:t>
                </a:r>
                <a:r>
                  <a:rPr lang="en-IN" dirty="0">
                    <a:solidFill>
                      <a:srgbClr val="FF0000"/>
                    </a:solidFill>
                  </a:rPr>
                  <a:t>T-valid</a:t>
                </a:r>
                <a:r>
                  <a:rPr lang="en-IN" dirty="0"/>
                  <a:t> for some finite n &gt; 1, then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IN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nary>
                            <m:naryPr>
                              <m:chr m:val="⋁"/>
                              <m:ctrlPr>
                                <a:rPr lang="en-IN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26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IN" sz="26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6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IN" sz="2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d>
                        <m:dPr>
                          <m:ctrlPr>
                            <a:rPr lang="en-IN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IN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IN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IN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IN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IN" sz="2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IN" sz="2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IN" sz="2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–</m:t>
                      </m:r>
                      <m:r>
                        <a:rPr lang="en-IN" sz="2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𝑣𝑎𝑙𝑖𝑑</m:t>
                      </m:r>
                      <m:r>
                        <a:rPr lang="en-IN" sz="2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IN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𝑠𝑜𝑚𝑒</m:t>
                      </m:r>
                      <m:r>
                        <a:rPr lang="en-IN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IN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∈{1,…,</m:t>
                      </m:r>
                      <m:r>
                        <a:rPr lang="en-IN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IN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36C0AD-6298-31A6-47FA-6D4EE8F257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758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3359</TotalTime>
  <Words>3976</Words>
  <Application>Microsoft Office PowerPoint</Application>
  <PresentationFormat>Widescreen</PresentationFormat>
  <Paragraphs>543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Office Theme</vt:lpstr>
      <vt:lpstr>PowerPoint Presentation</vt:lpstr>
      <vt:lpstr>Today’s topics</vt:lpstr>
      <vt:lpstr>Deciding a combination of theory</vt:lpstr>
      <vt:lpstr>References</vt:lpstr>
      <vt:lpstr>Combining decision procedures </vt:lpstr>
      <vt:lpstr>First-order theory</vt:lpstr>
      <vt:lpstr>Theory combination</vt:lpstr>
      <vt:lpstr>Satisfiability</vt:lpstr>
      <vt:lpstr>Convex theory</vt:lpstr>
      <vt:lpstr>Example</vt:lpstr>
      <vt:lpstr>Example</vt:lpstr>
      <vt:lpstr>Example</vt:lpstr>
      <vt:lpstr>Example</vt:lpstr>
      <vt:lpstr>Example</vt:lpstr>
      <vt:lpstr>Example</vt:lpstr>
      <vt:lpstr>Example</vt:lpstr>
      <vt:lpstr>Theory of EUF</vt:lpstr>
      <vt:lpstr>Nelson-Oppen combination (N-O method)</vt:lpstr>
      <vt:lpstr>Stably infinite theory</vt:lpstr>
      <vt:lpstr>Example</vt:lpstr>
      <vt:lpstr>Example</vt:lpstr>
      <vt:lpstr>Presburger arithmetic</vt:lpstr>
      <vt:lpstr>Presburger arithmetic</vt:lpstr>
      <vt:lpstr>Theory of EUF</vt:lpstr>
      <vt:lpstr>Theory of EUF</vt:lpstr>
      <vt:lpstr>Bit vectors</vt:lpstr>
      <vt:lpstr>Bit vectors</vt:lpstr>
      <vt:lpstr>Algorithm</vt:lpstr>
      <vt:lpstr>Purification</vt:lpstr>
      <vt:lpstr>Example</vt:lpstr>
      <vt:lpstr>Example</vt:lpstr>
      <vt:lpstr>Example</vt:lpstr>
      <vt:lpstr>Example</vt:lpstr>
      <vt:lpstr>Example</vt:lpstr>
      <vt:lpstr>Example</vt:lpstr>
      <vt:lpstr>Purification</vt:lpstr>
      <vt:lpstr>N/O Example</vt:lpstr>
      <vt:lpstr>N/O Example</vt:lpstr>
      <vt:lpstr>N/O Example</vt:lpstr>
      <vt:lpstr>N/O Example</vt:lpstr>
      <vt:lpstr>N/O Example</vt:lpstr>
      <vt:lpstr>N/O Example</vt:lpstr>
      <vt:lpstr>N/O Example</vt:lpstr>
      <vt:lpstr>N/O Example</vt:lpstr>
      <vt:lpstr>N/O Example</vt:lpstr>
      <vt:lpstr>N/O Example</vt:lpstr>
      <vt:lpstr>N/O Example</vt:lpstr>
      <vt:lpstr>N/O Example</vt:lpstr>
      <vt:lpstr>N/O Example</vt:lpstr>
      <vt:lpstr>Example</vt:lpstr>
      <vt:lpstr>Example</vt:lpstr>
      <vt:lpstr>N/O Example</vt:lpstr>
      <vt:lpstr>Non-stably infinite theories</vt:lpstr>
      <vt:lpstr>Correctness</vt:lpstr>
      <vt:lpstr>Correctness</vt:lpstr>
      <vt:lpstr>Correctness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Keshav Bhalotia</dc:creator>
  <cp:lastModifiedBy>Keshav Bhalotia</cp:lastModifiedBy>
  <cp:revision>37</cp:revision>
  <dcterms:created xsi:type="dcterms:W3CDTF">2023-10-08T13:48:01Z</dcterms:created>
  <dcterms:modified xsi:type="dcterms:W3CDTF">2023-10-20T05:31:57Z</dcterms:modified>
</cp:coreProperties>
</file>