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408" r:id="rId4"/>
    <p:sldId id="410" r:id="rId5"/>
    <p:sldId id="411" r:id="rId6"/>
    <p:sldId id="418" r:id="rId7"/>
    <p:sldId id="413" r:id="rId8"/>
    <p:sldId id="419" r:id="rId9"/>
    <p:sldId id="420" r:id="rId10"/>
    <p:sldId id="421" r:id="rId11"/>
    <p:sldId id="422" r:id="rId12"/>
    <p:sldId id="423" r:id="rId13"/>
    <p:sldId id="424" r:id="rId14"/>
    <p:sldId id="425" r:id="rId15"/>
    <p:sldId id="426" r:id="rId16"/>
    <p:sldId id="435" r:id="rId17"/>
    <p:sldId id="436" r:id="rId18"/>
    <p:sldId id="437" r:id="rId19"/>
    <p:sldId id="485" r:id="rId20"/>
    <p:sldId id="438" r:id="rId21"/>
    <p:sldId id="440" r:id="rId22"/>
    <p:sldId id="439" r:id="rId23"/>
    <p:sldId id="442" r:id="rId24"/>
    <p:sldId id="441" r:id="rId25"/>
    <p:sldId id="443" r:id="rId26"/>
    <p:sldId id="444" r:id="rId27"/>
    <p:sldId id="486" r:id="rId28"/>
    <p:sldId id="445" r:id="rId29"/>
    <p:sldId id="446" r:id="rId30"/>
    <p:sldId id="448" r:id="rId31"/>
    <p:sldId id="449" r:id="rId32"/>
    <p:sldId id="450" r:id="rId33"/>
    <p:sldId id="451" r:id="rId34"/>
    <p:sldId id="452" r:id="rId35"/>
    <p:sldId id="447" r:id="rId36"/>
    <p:sldId id="487" r:id="rId37"/>
    <p:sldId id="488" r:id="rId38"/>
    <p:sldId id="453" r:id="rId39"/>
    <p:sldId id="454" r:id="rId40"/>
    <p:sldId id="455" r:id="rId41"/>
    <p:sldId id="460" r:id="rId42"/>
    <p:sldId id="464" r:id="rId43"/>
    <p:sldId id="489" r:id="rId44"/>
    <p:sldId id="457" r:id="rId45"/>
    <p:sldId id="456" r:id="rId46"/>
    <p:sldId id="458" r:id="rId47"/>
    <p:sldId id="459" r:id="rId48"/>
    <p:sldId id="483" r:id="rId49"/>
    <p:sldId id="484" r:id="rId50"/>
    <p:sldId id="465" r:id="rId51"/>
    <p:sldId id="490" r:id="rId52"/>
    <p:sldId id="491" r:id="rId53"/>
    <p:sldId id="467" r:id="rId54"/>
    <p:sldId id="470" r:id="rId55"/>
    <p:sldId id="468" r:id="rId56"/>
    <p:sldId id="471" r:id="rId57"/>
    <p:sldId id="47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CAF8-6340-4DA6-AF6D-0BE72267F94B}" type="datetimeFigureOut">
              <a:rPr lang="en-IN" smtClean="0"/>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D5142-EA5D-4673-91AD-854B9633A5C0}" type="slidenum">
              <a:rPr lang="en-IN" smtClean="0"/>
              <a:t>‹#›</a:t>
            </a:fld>
            <a:endParaRPr lang="en-IN"/>
          </a:p>
        </p:txBody>
      </p:sp>
    </p:spTree>
    <p:extLst>
      <p:ext uri="{BB962C8B-B14F-4D97-AF65-F5344CB8AC3E}">
        <p14:creationId xmlns:p14="http://schemas.microsoft.com/office/powerpoint/2010/main" val="387965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2D5142-EA5D-4673-91AD-854B9633A5C0}" type="slidenum">
              <a:rPr lang="en-IN" smtClean="0"/>
              <a:t>40</a:t>
            </a:fld>
            <a:endParaRPr lang="en-IN"/>
          </a:p>
        </p:txBody>
      </p:sp>
    </p:spTree>
    <p:extLst>
      <p:ext uri="{BB962C8B-B14F-4D97-AF65-F5344CB8AC3E}">
        <p14:creationId xmlns:p14="http://schemas.microsoft.com/office/powerpoint/2010/main" val="3144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940-6ABF-9E94-3F60-F4BE5B89B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E183C-970E-184E-FC22-E6B4DEE81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02607-4859-82A2-6812-D134B2B8679D}"/>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A2DC981C-8689-7517-DFC0-027F98DAE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32CD-2A30-00D3-D048-51C85947004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884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8EB1-64F4-B467-59A0-3A6C638A2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3B97A-A6CF-84D1-DD26-AF8B18AAF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DEE28-4344-CD4D-25EB-E8860144ACCB}"/>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799E99B0-49EA-1577-8E04-A1538774C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637E5-9580-AC8F-8C6F-88FD26547C5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9295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4DECD-2573-6654-75FC-EEDCCC65D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6F9B3-7DE2-09F4-B671-F303C0D0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330C2-B910-04B8-46DD-E49CBEAB064A}"/>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DAF16BA7-DEC1-5D1C-6829-B8ABBE4C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DEBE7-A4CB-0338-34D7-D34B3F5F580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42912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E5A-0A4A-D88C-E971-9C3555CE9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0CF06-4D4C-E1E3-9DBB-117170AA0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B4277-149D-B433-0E2A-EEA7FC285A64}"/>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5DB0DB38-92C7-D7D1-4A26-0A6AE93F4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8C1C-9A37-515D-C3D5-FB75709C8AD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4435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F17-35D7-2388-1DE2-544C13FC6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0D24-51A3-F186-B28F-620A2E0E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BF5-FB3E-814C-2592-5F698ACA9820}"/>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6769B255-9D25-9ACD-04EC-AECA2B9F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B8A24-7882-B949-D3E8-5778AB396E1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5676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09F2-A092-FCD7-F1F2-760B09AB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49593-5FDB-1EC1-90B0-8E1B7DE2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C00D6-4C6F-57B0-4B5E-F78E304C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F27C2-6E8A-4B2E-7AA5-2D4011D5D74C}"/>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6" name="Footer Placeholder 5">
            <a:extLst>
              <a:ext uri="{FF2B5EF4-FFF2-40B4-BE49-F238E27FC236}">
                <a16:creationId xmlns:a16="http://schemas.microsoft.com/office/drawing/2014/main" id="{31B25019-41FC-D40B-FFC3-161C01F35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B5B39-61AD-5788-4CFB-8746A847C2A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593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296-0D92-D121-6FD3-67FFBFFE8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4DF7-A9D2-52E6-2A72-5C444A456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750B-A643-3F63-144A-F87FBE17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BE92-9BEB-53C5-7B51-1986F0D47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E4DB-9492-77FE-C665-822626551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7B6D9-4123-E8F6-BCE6-2F3950C54D09}"/>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8" name="Footer Placeholder 7">
            <a:extLst>
              <a:ext uri="{FF2B5EF4-FFF2-40B4-BE49-F238E27FC236}">
                <a16:creationId xmlns:a16="http://schemas.microsoft.com/office/drawing/2014/main" id="{90B4181C-F0FC-6128-86D4-0A3DDF83C1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75D8B-FD9F-0C0B-5874-26E0D31CC55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8986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690D-FEEB-B15B-ECC5-36B3FB848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4AB27-632B-BB55-5BF3-36331E64EC92}"/>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4" name="Footer Placeholder 3">
            <a:extLst>
              <a:ext uri="{FF2B5EF4-FFF2-40B4-BE49-F238E27FC236}">
                <a16:creationId xmlns:a16="http://schemas.microsoft.com/office/drawing/2014/main" id="{23FD3CD8-A4FF-1D5A-29C1-72BAFECC7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A0A8-7DC4-F785-971A-91EF63DB6B6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184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E25B-8A40-A92E-9837-8BBFD0DF0319}"/>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3" name="Footer Placeholder 2">
            <a:extLst>
              <a:ext uri="{FF2B5EF4-FFF2-40B4-BE49-F238E27FC236}">
                <a16:creationId xmlns:a16="http://schemas.microsoft.com/office/drawing/2014/main" id="{523321C7-D0E4-2D00-33D5-7B647B79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7B0C0-3378-093B-6A10-A42BAFECACAA}"/>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52519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210A-0BBD-AE1F-6BA3-DF901735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944EF-B10F-B9F6-1FDC-E1B143AF2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D29F25-0DAB-4D4D-D124-26693D7DD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3778-048B-9983-796E-036F297EB490}"/>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6" name="Footer Placeholder 5">
            <a:extLst>
              <a:ext uri="{FF2B5EF4-FFF2-40B4-BE49-F238E27FC236}">
                <a16:creationId xmlns:a16="http://schemas.microsoft.com/office/drawing/2014/main" id="{504CBA76-5405-F66B-CFF0-D9482A4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BFB41-43F9-8E04-9850-0CAB7E4F75A6}"/>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879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749-92B1-CF0F-30D6-B59519B6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4E17-5F40-8F8E-43E9-D3D0B8E60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5DBD0-EF06-D25F-7937-35E5890B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C26B-4CDA-B8EC-44EE-169E0A9E7F23}"/>
              </a:ext>
            </a:extLst>
          </p:cNvPr>
          <p:cNvSpPr>
            <a:spLocks noGrp="1"/>
          </p:cNvSpPr>
          <p:nvPr>
            <p:ph type="dt" sz="half" idx="10"/>
          </p:nvPr>
        </p:nvSpPr>
        <p:spPr/>
        <p:txBody>
          <a:bodyPr/>
          <a:lstStyle/>
          <a:p>
            <a:fld id="{9F18236B-CE04-430A-92A3-9352467EFD31}" type="datetimeFigureOut">
              <a:rPr lang="en-IN" smtClean="0"/>
              <a:t>23-10-2023</a:t>
            </a:fld>
            <a:endParaRPr lang="en-IN"/>
          </a:p>
        </p:txBody>
      </p:sp>
      <p:sp>
        <p:nvSpPr>
          <p:cNvPr id="6" name="Footer Placeholder 5">
            <a:extLst>
              <a:ext uri="{FF2B5EF4-FFF2-40B4-BE49-F238E27FC236}">
                <a16:creationId xmlns:a16="http://schemas.microsoft.com/office/drawing/2014/main" id="{AE33B636-3624-5118-8484-C41C1466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5E86-33C4-B820-4EEC-491E5BF9E111}"/>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3018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0CBA0-2980-AA4B-B350-76D57D842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CB31D-F368-2AD6-E11A-901AB638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569D9-1E70-EB39-CEFA-5F8EC517C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236B-CE04-430A-92A3-9352467EFD31}" type="datetimeFigureOut">
              <a:rPr lang="en-IN" smtClean="0"/>
              <a:t>23-10-2023</a:t>
            </a:fld>
            <a:endParaRPr lang="en-IN"/>
          </a:p>
        </p:txBody>
      </p:sp>
      <p:sp>
        <p:nvSpPr>
          <p:cNvPr id="5" name="Footer Placeholder 4">
            <a:extLst>
              <a:ext uri="{FF2B5EF4-FFF2-40B4-BE49-F238E27FC236}">
                <a16:creationId xmlns:a16="http://schemas.microsoft.com/office/drawing/2014/main" id="{659C0CB2-2A04-6307-3DD1-5DD8196E2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10C1F-2F22-6F8F-CCA7-B45A74447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8E8AD-A772-4A7E-AF8C-D029111B78FC}" type="slidenum">
              <a:rPr lang="en-IN" smtClean="0"/>
              <a:t>‹#›</a:t>
            </a:fld>
            <a:endParaRPr lang="en-IN"/>
          </a:p>
        </p:txBody>
      </p:sp>
    </p:spTree>
    <p:extLst>
      <p:ext uri="{BB962C8B-B14F-4D97-AF65-F5344CB8AC3E}">
        <p14:creationId xmlns:p14="http://schemas.microsoft.com/office/powerpoint/2010/main" val="80149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7EC-AF93-7719-B35D-A7085A6854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A1B618-8647-3136-F08B-9816E03C9B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66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(case-1)</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507503538"/>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=1</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342900" indent="-342900" algn="l">
                            <a:buFont typeface="+mj-lt"/>
                            <a:buAutoNum type="alphaU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507503538"/>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5015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501587"/>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667" r="-121149" b="-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667" r="-433" b="-31667"/>
                          </a:stretch>
                        </a:blipFill>
                      </a:tcPr>
                    </a:tc>
                    <a:extLst>
                      <a:ext uri="{0D108BD9-81ED-4DB2-BD59-A6C34878D82A}">
                        <a16:rowId xmlns:a16="http://schemas.microsoft.com/office/drawing/2014/main" val="2085426398"/>
                      </a:ext>
                    </a:extLst>
                  </a:tr>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482540" r="-121149" b="-20635"/>
                          </a:stretch>
                        </a:blipFill>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372430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(case-1)</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220659016"/>
                  </p:ext>
                </p:extLst>
              </p:nvPr>
            </p:nvGraphicFramePr>
            <p:xfrm>
              <a:off x="1392903" y="1612489"/>
              <a:ext cx="5145549" cy="2485033"/>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=1</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342900" indent="-342900" algn="l">
                            <a:buFont typeface="+mj-lt"/>
                            <a:buAutoNum type="alphaU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a:t>
                          </a: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lang="en-IN" dirty="0"/>
                            <a:t>FALSE           (1,2,A)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220659016"/>
                  </p:ext>
                </p:extLst>
              </p:nvPr>
            </p:nvGraphicFramePr>
            <p:xfrm>
              <a:off x="1392903" y="1612489"/>
              <a:ext cx="5145549" cy="2485033"/>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57301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573016"/>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556" r="-121149" b="-4979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556" r="-433" b="-49793"/>
                          </a:stretch>
                        </a:blipFill>
                      </a:tcPr>
                    </a:tc>
                    <a:extLst>
                      <a:ext uri="{0D108BD9-81ED-4DB2-BD59-A6C34878D82A}">
                        <a16:rowId xmlns:a16="http://schemas.microsoft.com/office/drawing/2014/main" val="2085426398"/>
                      </a:ext>
                    </a:extLst>
                  </a:tr>
                  <a:tr h="640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90476" r="-121149" b="-1428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90476" r="-433" b="-14286"/>
                          </a:stretch>
                        </a:blipFill>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1612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(case-2)</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1338397187"/>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1338397187"/>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48412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484127"/>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667" r="-121149" b="-270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667" r="-433" b="-27083"/>
                          </a:stretch>
                        </a:blipFill>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212614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(case-2)</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92964002"/>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342900" indent="-342900" algn="l">
                            <a:buFont typeface="+mj-lt"/>
                            <a:buAutoNum type="alphaU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92964002"/>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5015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501587"/>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667" r="-121149" b="-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667" r="-433" b="-31667"/>
                          </a:stretch>
                        </a:blipFill>
                      </a:tcPr>
                    </a:tc>
                    <a:extLst>
                      <a:ext uri="{0D108BD9-81ED-4DB2-BD59-A6C34878D82A}">
                        <a16:rowId xmlns:a16="http://schemas.microsoft.com/office/drawing/2014/main" val="2085426398"/>
                      </a:ext>
                    </a:extLst>
                  </a:tr>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482540" r="-121149" b="-20635"/>
                          </a:stretch>
                        </a:blipFill>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95933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(case-2)</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2867459308"/>
                  </p:ext>
                </p:extLst>
              </p:nvPr>
            </p:nvGraphicFramePr>
            <p:xfrm>
              <a:off x="1392903" y="1612489"/>
              <a:ext cx="5145549" cy="2485033"/>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342900" indent="-342900" algn="l">
                            <a:buFont typeface="+mj-lt"/>
                            <a:buAutoNum type="alphaU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a:t>
                          </a: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lang="en-IN" dirty="0"/>
                            <a:t>FALSE           (1,3,A)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2867459308"/>
                  </p:ext>
                </p:extLst>
              </p:nvPr>
            </p:nvGraphicFramePr>
            <p:xfrm>
              <a:off x="1392903" y="1612489"/>
              <a:ext cx="5145549" cy="2485033"/>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57301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573016"/>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556" r="-121149" b="-4979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556" r="-433" b="-49793"/>
                          </a:stretch>
                        </a:blipFill>
                      </a:tcPr>
                    </a:tc>
                    <a:extLst>
                      <a:ext uri="{0D108BD9-81ED-4DB2-BD59-A6C34878D82A}">
                        <a16:rowId xmlns:a16="http://schemas.microsoft.com/office/drawing/2014/main" val="2085426398"/>
                      </a:ext>
                    </a:extLst>
                  </a:tr>
                  <a:tr h="640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90476" r="-121149" b="-1428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90476" r="-433" b="-14286"/>
                          </a:stretch>
                        </a:blipFill>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348549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E164-DC59-8BE0-1BD2-CD2D2A7A654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9063A27-863B-281B-ECEF-CABECED88EA3}"/>
              </a:ext>
            </a:extLst>
          </p:cNvPr>
          <p:cNvSpPr>
            <a:spLocks noGrp="1"/>
          </p:cNvSpPr>
          <p:nvPr>
            <p:ph idx="1"/>
          </p:nvPr>
        </p:nvSpPr>
        <p:spPr/>
        <p:txBody>
          <a:bodyPr/>
          <a:lstStyle/>
          <a:p>
            <a:r>
              <a:rPr lang="en-IN" dirty="0"/>
              <a:t>Because, in both branches, the algorithm is unsatisfiable, the original formula is unsatisfiable </a:t>
            </a:r>
          </a:p>
        </p:txBody>
      </p:sp>
    </p:spTree>
    <p:extLst>
      <p:ext uri="{BB962C8B-B14F-4D97-AF65-F5344CB8AC3E}">
        <p14:creationId xmlns:p14="http://schemas.microsoft.com/office/powerpoint/2010/main" val="24123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6CC1-B297-AEAA-2C17-97E496207C1E}"/>
              </a:ext>
            </a:extLst>
          </p:cNvPr>
          <p:cNvSpPr>
            <a:spLocks noGrp="1"/>
          </p:cNvSpPr>
          <p:nvPr>
            <p:ph type="title"/>
          </p:nvPr>
        </p:nvSpPr>
        <p:spPr/>
        <p:txBody>
          <a:bodyPr/>
          <a:lstStyle/>
          <a:p>
            <a:r>
              <a:rPr lang="en-IN" dirty="0"/>
              <a:t>Quantified formulas</a:t>
            </a:r>
          </a:p>
        </p:txBody>
      </p:sp>
      <p:sp>
        <p:nvSpPr>
          <p:cNvPr id="3" name="Text Placeholder 2">
            <a:extLst>
              <a:ext uri="{FF2B5EF4-FFF2-40B4-BE49-F238E27FC236}">
                <a16:creationId xmlns:a16="http://schemas.microsoft.com/office/drawing/2014/main" id="{D4FA99C0-7DC7-74E8-B2B3-E3B345E1DBF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923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BD43-3907-A3E5-6B40-1D8C83DB2D5A}"/>
              </a:ext>
            </a:extLst>
          </p:cNvPr>
          <p:cNvSpPr>
            <a:spLocks noGrp="1"/>
          </p:cNvSpPr>
          <p:nvPr>
            <p:ph type="title"/>
          </p:nvPr>
        </p:nvSpPr>
        <p:spPr/>
        <p:txBody>
          <a:bodyPr/>
          <a:lstStyle/>
          <a:p>
            <a:r>
              <a:rPr lang="en-IN" dirty="0"/>
              <a:t>Quantified formulas</a:t>
            </a:r>
          </a:p>
        </p:txBody>
      </p:sp>
      <p:sp>
        <p:nvSpPr>
          <p:cNvPr id="3" name="Content Placeholder 2">
            <a:extLst>
              <a:ext uri="{FF2B5EF4-FFF2-40B4-BE49-F238E27FC236}">
                <a16:creationId xmlns:a16="http://schemas.microsoft.com/office/drawing/2014/main" id="{76ACE964-0242-2242-40CA-8337A44B5465}"/>
              </a:ext>
            </a:extLst>
          </p:cNvPr>
          <p:cNvSpPr>
            <a:spLocks noGrp="1"/>
          </p:cNvSpPr>
          <p:nvPr>
            <p:ph idx="1"/>
          </p:nvPr>
        </p:nvSpPr>
        <p:spPr/>
        <p:txBody>
          <a:bodyPr/>
          <a:lstStyle/>
          <a:p>
            <a:r>
              <a:rPr lang="en-IN" dirty="0"/>
              <a:t>Read Chapter-9 from the DP book</a:t>
            </a:r>
          </a:p>
          <a:p>
            <a:endParaRPr lang="en-IN" dirty="0"/>
          </a:p>
          <a:p>
            <a:r>
              <a:rPr lang="en-IN" dirty="0"/>
              <a:t>Read Chapter-2 from the COC book</a:t>
            </a:r>
          </a:p>
        </p:txBody>
      </p:sp>
    </p:spTree>
    <p:extLst>
      <p:ext uri="{BB962C8B-B14F-4D97-AF65-F5344CB8AC3E}">
        <p14:creationId xmlns:p14="http://schemas.microsoft.com/office/powerpoint/2010/main" val="250770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BD43-3907-A3E5-6B40-1D8C83DB2D5A}"/>
              </a:ext>
            </a:extLst>
          </p:cNvPr>
          <p:cNvSpPr>
            <a:spLocks noGrp="1"/>
          </p:cNvSpPr>
          <p:nvPr>
            <p:ph type="title"/>
          </p:nvPr>
        </p:nvSpPr>
        <p:spPr/>
        <p:txBody>
          <a:bodyPr/>
          <a:lstStyle/>
          <a:p>
            <a:r>
              <a:rPr lang="en-IN" dirty="0"/>
              <a:t>Quantified formulas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ACE964-0242-2242-40CA-8337A44B5465}"/>
                  </a:ext>
                </a:extLst>
              </p:cNvPr>
              <p:cNvSpPr>
                <a:spLocks noGrp="1"/>
              </p:cNvSpPr>
              <p:nvPr>
                <p:ph idx="1"/>
              </p:nvPr>
            </p:nvSpPr>
            <p:spPr/>
            <p:txBody>
              <a:bodyPr/>
              <a:lstStyle/>
              <a:p>
                <a:r>
                  <a:rPr lang="en-IN" dirty="0"/>
                  <a:t>Some examples are quantified formulas are</a:t>
                </a:r>
              </a:p>
              <a:p>
                <a:pPr lvl="1"/>
                <a:r>
                  <a:rPr lang="en-IN" dirty="0"/>
                  <a:t>For any integer </a:t>
                </a:r>
                <a14:m>
                  <m:oMath xmlns:m="http://schemas.openxmlformats.org/officeDocument/2006/math">
                    <m:r>
                      <a:rPr lang="en-IN" b="0" i="1" smtClean="0">
                        <a:latin typeface="Cambria Math" panose="02040503050406030204" pitchFamily="18" charset="0"/>
                      </a:rPr>
                      <m:t>𝑥</m:t>
                    </m:r>
                  </m:oMath>
                </a14:m>
                <a:r>
                  <a:rPr lang="en-IN" dirty="0"/>
                  <a:t>, there is an integer </a:t>
                </a:r>
                <a14:m>
                  <m:oMath xmlns:m="http://schemas.openxmlformats.org/officeDocument/2006/math">
                    <m:r>
                      <a:rPr lang="en-IN" b="0" i="1" smtClean="0">
                        <a:latin typeface="Cambria Math" panose="02040503050406030204" pitchFamily="18" charset="0"/>
                      </a:rPr>
                      <m:t>𝑦</m:t>
                    </m:r>
                  </m:oMath>
                </a14:m>
                <a:r>
                  <a:rPr lang="en-IN" dirty="0"/>
                  <a:t> smaller then </a:t>
                </a:r>
                <a14:m>
                  <m:oMath xmlns:m="http://schemas.openxmlformats.org/officeDocument/2006/math">
                    <m:r>
                      <a:rPr lang="en-IN" b="0" i="1" smtClean="0">
                        <a:latin typeface="Cambria Math" panose="02040503050406030204" pitchFamily="18" charset="0"/>
                      </a:rPr>
                      <m:t>𝑥</m:t>
                    </m:r>
                  </m:oMath>
                </a14:m>
                <a:endParaRPr lang="en-IN" b="0" dirty="0"/>
              </a:p>
              <a:p>
                <a:pPr lvl="1"/>
                <a:endParaRPr lang="en-IN" dirty="0"/>
              </a:p>
              <a:p>
                <a:pPr lvl="1"/>
                <a:r>
                  <a:rPr lang="en-IN" dirty="0"/>
                  <a:t>There exists an integer </a:t>
                </a:r>
                <a14:m>
                  <m:oMath xmlns:m="http://schemas.openxmlformats.org/officeDocument/2006/math">
                    <m:r>
                      <a:rPr lang="en-IN" b="0" i="1" smtClean="0">
                        <a:latin typeface="Cambria Math" panose="02040503050406030204" pitchFamily="18" charset="0"/>
                      </a:rPr>
                      <m:t>𝑦</m:t>
                    </m:r>
                  </m:oMath>
                </a14:m>
                <a:r>
                  <a:rPr lang="en-IN" dirty="0"/>
                  <a:t> such that, for any integer </a:t>
                </a:r>
                <a14:m>
                  <m:oMath xmlns:m="http://schemas.openxmlformats.org/officeDocument/2006/math">
                    <m:r>
                      <a:rPr lang="en-IN" b="0" i="1" smtClean="0">
                        <a:latin typeface="Cambria Math" panose="02040503050406030204" pitchFamily="18" charset="0"/>
                      </a:rPr>
                      <m:t>𝑥</m:t>
                    </m:r>
                  </m:oMath>
                </a14:m>
                <a:r>
                  <a:rPr lang="en-IN" dirty="0"/>
                  <a:t>, </a:t>
                </a:r>
                <a14:m>
                  <m:oMath xmlns:m="http://schemas.openxmlformats.org/officeDocument/2006/math">
                    <m:r>
                      <a:rPr lang="en-IN" i="1" dirty="0" smtClean="0">
                        <a:latin typeface="Cambria Math" panose="02040503050406030204" pitchFamily="18" charset="0"/>
                      </a:rPr>
                      <m:t>𝑥</m:t>
                    </m:r>
                  </m:oMath>
                </a14:m>
                <a:r>
                  <a:rPr lang="en-IN" dirty="0"/>
                  <a:t> is greater than </a:t>
                </a:r>
                <a14:m>
                  <m:oMath xmlns:m="http://schemas.openxmlformats.org/officeDocument/2006/math">
                    <m:r>
                      <a:rPr lang="en-IN" b="0" i="1" smtClean="0">
                        <a:latin typeface="Cambria Math" panose="02040503050406030204" pitchFamily="18" charset="0"/>
                      </a:rPr>
                      <m:t>𝑦</m:t>
                    </m:r>
                  </m:oMath>
                </a14:m>
                <a:endParaRPr lang="en-IN" dirty="0"/>
              </a:p>
              <a:p>
                <a:pPr lvl="1"/>
                <a:endParaRPr lang="en-IN" dirty="0"/>
              </a:p>
              <a:p>
                <a:pPr lvl="1"/>
                <a:r>
                  <a:rPr lang="en-IN" dirty="0"/>
                  <a:t>For any natural number </a:t>
                </a:r>
                <a14:m>
                  <m:oMath xmlns:m="http://schemas.openxmlformats.org/officeDocument/2006/math">
                    <m:r>
                      <a:rPr lang="en-IN" i="1" dirty="0" smtClean="0">
                        <a:latin typeface="Cambria Math" panose="02040503050406030204" pitchFamily="18" charset="0"/>
                      </a:rPr>
                      <m:t>𝑛</m:t>
                    </m:r>
                  </m:oMath>
                </a14:m>
                <a:r>
                  <a:rPr lang="en-IN" dirty="0"/>
                  <a:t> greater than </a:t>
                </a:r>
                <a14:m>
                  <m:oMath xmlns:m="http://schemas.openxmlformats.org/officeDocument/2006/math">
                    <m:r>
                      <a:rPr lang="en-IN" i="1" dirty="0" smtClean="0">
                        <a:latin typeface="Cambria Math" panose="02040503050406030204" pitchFamily="18" charset="0"/>
                      </a:rPr>
                      <m:t>1</m:t>
                    </m:r>
                  </m:oMath>
                </a14:m>
                <a:r>
                  <a:rPr lang="en-IN" dirty="0"/>
                  <a:t>, there is a prime number </a:t>
                </a:r>
                <a14:m>
                  <m:oMath xmlns:m="http://schemas.openxmlformats.org/officeDocument/2006/math">
                    <m:r>
                      <a:rPr lang="en-IN" i="1" dirty="0" smtClean="0">
                        <a:latin typeface="Cambria Math" panose="02040503050406030204" pitchFamily="18" charset="0"/>
                      </a:rPr>
                      <m:t>𝑝</m:t>
                    </m:r>
                  </m:oMath>
                </a14:m>
                <a:r>
                  <a:rPr lang="en-IN" dirty="0"/>
                  <a:t> such that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&lt;</m:t>
                    </m:r>
                    <m:r>
                      <a:rPr lang="en-IN" b="0" i="1" smtClean="0">
                        <a:latin typeface="Cambria Math" panose="02040503050406030204" pitchFamily="18" charset="0"/>
                      </a:rPr>
                      <m:t>𝑝</m:t>
                    </m:r>
                    <m:r>
                      <a:rPr lang="en-IN" b="0" i="1" smtClean="0">
                        <a:latin typeface="Cambria Math" panose="02040503050406030204" pitchFamily="18" charset="0"/>
                      </a:rPr>
                      <m:t>&lt;2</m:t>
                    </m:r>
                    <m:r>
                      <a:rPr lang="en-IN" b="0" i="1" smtClean="0">
                        <a:latin typeface="Cambria Math" panose="02040503050406030204" pitchFamily="18" charset="0"/>
                      </a:rPr>
                      <m:t>𝑛</m:t>
                    </m:r>
                  </m:oMath>
                </a14:m>
                <a:endParaRPr lang="en-IN" dirty="0"/>
              </a:p>
            </p:txBody>
          </p:sp>
        </mc:Choice>
        <mc:Fallback>
          <p:sp>
            <p:nvSpPr>
              <p:cNvPr id="3" name="Content Placeholder 2">
                <a:extLst>
                  <a:ext uri="{FF2B5EF4-FFF2-40B4-BE49-F238E27FC236}">
                    <a16:creationId xmlns:a16="http://schemas.microsoft.com/office/drawing/2014/main" id="{76ACE964-0242-2242-40CA-8337A44B5465}"/>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242726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BD43-3907-A3E5-6B40-1D8C83DB2D5A}"/>
              </a:ext>
            </a:extLst>
          </p:cNvPr>
          <p:cNvSpPr>
            <a:spLocks noGrp="1"/>
          </p:cNvSpPr>
          <p:nvPr>
            <p:ph type="title"/>
          </p:nvPr>
        </p:nvSpPr>
        <p:spPr/>
        <p:txBody>
          <a:bodyPr/>
          <a:lstStyle/>
          <a:p>
            <a:r>
              <a:rPr lang="en-IN" dirty="0"/>
              <a:t>Quantified formulas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ACE964-0242-2242-40CA-8337A44B5465}"/>
                  </a:ext>
                </a:extLst>
              </p:cNvPr>
              <p:cNvSpPr>
                <a:spLocks noGrp="1"/>
              </p:cNvSpPr>
              <p:nvPr>
                <p:ph idx="1"/>
              </p:nvPr>
            </p:nvSpPr>
            <p:spPr/>
            <p:txBody>
              <a:bodyPr/>
              <a:lstStyle/>
              <a:p>
                <a:r>
                  <a:rPr lang="en-IN" dirty="0"/>
                  <a:t>Some examples are quantified formulas are</a:t>
                </a:r>
              </a:p>
              <a:p>
                <a:pPr lvl="1"/>
                <a:r>
                  <a:rPr lang="en-IN" dirty="0"/>
                  <a:t>For any integer </a:t>
                </a:r>
                <a14:m>
                  <m:oMath xmlns:m="http://schemas.openxmlformats.org/officeDocument/2006/math">
                    <m:r>
                      <a:rPr lang="en-IN" b="0" i="1" smtClean="0">
                        <a:latin typeface="Cambria Math" panose="02040503050406030204" pitchFamily="18" charset="0"/>
                      </a:rPr>
                      <m:t>𝑥</m:t>
                    </m:r>
                  </m:oMath>
                </a14:m>
                <a:r>
                  <a:rPr lang="en-IN" dirty="0"/>
                  <a:t>, there is an integer </a:t>
                </a:r>
                <a14:m>
                  <m:oMath xmlns:m="http://schemas.openxmlformats.org/officeDocument/2006/math">
                    <m:r>
                      <a:rPr lang="en-IN" b="0" i="1" smtClean="0">
                        <a:latin typeface="Cambria Math" panose="02040503050406030204" pitchFamily="18" charset="0"/>
                      </a:rPr>
                      <m:t>𝑦</m:t>
                    </m:r>
                  </m:oMath>
                </a14:m>
                <a:r>
                  <a:rPr lang="en-IN" dirty="0"/>
                  <a:t> smaller then </a:t>
                </a:r>
                <a14:m>
                  <m:oMath xmlns:m="http://schemas.openxmlformats.org/officeDocument/2006/math">
                    <m:r>
                      <a:rPr lang="en-IN" b="0" i="1" smtClean="0">
                        <a:latin typeface="Cambria Math" panose="02040503050406030204" pitchFamily="18" charset="0"/>
                      </a:rPr>
                      <m:t>𝑥</m:t>
                    </m:r>
                  </m:oMath>
                </a14:m>
                <a:endParaRPr lang="en-IN" b="0" dirty="0"/>
              </a:p>
              <a:p>
                <a:pPr lvl="2"/>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ℤ</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ℤ</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&lt;</m:t>
                    </m:r>
                    <m:r>
                      <a:rPr lang="en-IN" b="0" i="1" smtClean="0">
                        <a:latin typeface="Cambria Math" panose="02040503050406030204" pitchFamily="18" charset="0"/>
                      </a:rPr>
                      <m:t>𝑥</m:t>
                    </m:r>
                  </m:oMath>
                </a14:m>
                <a:endParaRPr lang="en-IN" b="0" dirty="0"/>
              </a:p>
              <a:p>
                <a:pPr lvl="1"/>
                <a:endParaRPr lang="en-IN" dirty="0"/>
              </a:p>
              <a:p>
                <a:pPr lvl="1"/>
                <a:r>
                  <a:rPr lang="en-IN" dirty="0"/>
                  <a:t>There exists an integer </a:t>
                </a:r>
                <a14:m>
                  <m:oMath xmlns:m="http://schemas.openxmlformats.org/officeDocument/2006/math">
                    <m:r>
                      <a:rPr lang="en-IN" b="0" i="1" smtClean="0">
                        <a:latin typeface="Cambria Math" panose="02040503050406030204" pitchFamily="18" charset="0"/>
                      </a:rPr>
                      <m:t>𝑦</m:t>
                    </m:r>
                  </m:oMath>
                </a14:m>
                <a:r>
                  <a:rPr lang="en-IN" dirty="0"/>
                  <a:t> such that, for any integer </a:t>
                </a:r>
                <a14:m>
                  <m:oMath xmlns:m="http://schemas.openxmlformats.org/officeDocument/2006/math">
                    <m:r>
                      <a:rPr lang="en-IN" b="0" i="1" smtClean="0">
                        <a:latin typeface="Cambria Math" panose="02040503050406030204" pitchFamily="18" charset="0"/>
                      </a:rPr>
                      <m:t>𝑥</m:t>
                    </m:r>
                  </m:oMath>
                </a14:m>
                <a:r>
                  <a:rPr lang="en-IN" dirty="0"/>
                  <a:t>, </a:t>
                </a:r>
                <a14:m>
                  <m:oMath xmlns:m="http://schemas.openxmlformats.org/officeDocument/2006/math">
                    <m:r>
                      <a:rPr lang="en-IN" i="1" dirty="0" smtClean="0">
                        <a:latin typeface="Cambria Math" panose="02040503050406030204" pitchFamily="18" charset="0"/>
                      </a:rPr>
                      <m:t>𝑥</m:t>
                    </m:r>
                  </m:oMath>
                </a14:m>
                <a:r>
                  <a:rPr lang="en-IN" dirty="0"/>
                  <a:t> is greater than </a:t>
                </a:r>
                <a14:m>
                  <m:oMath xmlns:m="http://schemas.openxmlformats.org/officeDocument/2006/math">
                    <m:r>
                      <a:rPr lang="en-IN" b="0" i="1" smtClean="0">
                        <a:latin typeface="Cambria Math" panose="02040503050406030204" pitchFamily="18" charset="0"/>
                      </a:rPr>
                      <m:t>𝑦</m:t>
                    </m:r>
                  </m:oMath>
                </a14:m>
                <a:endParaRPr lang="en-IN" b="0" dirty="0"/>
              </a:p>
              <a:p>
                <a:pPr lvl="2"/>
                <a14:m>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ℤ</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ℤ</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oMath>
                </a14:m>
                <a:endParaRPr lang="en-IN" dirty="0"/>
              </a:p>
              <a:p>
                <a:pPr lvl="1"/>
                <a:endParaRPr lang="en-IN" dirty="0"/>
              </a:p>
              <a:p>
                <a:pPr lvl="1"/>
                <a:r>
                  <a:rPr lang="en-IN" dirty="0"/>
                  <a:t>For any natural number </a:t>
                </a:r>
                <a14:m>
                  <m:oMath xmlns:m="http://schemas.openxmlformats.org/officeDocument/2006/math">
                    <m:r>
                      <a:rPr lang="en-IN" i="1" dirty="0" smtClean="0">
                        <a:latin typeface="Cambria Math" panose="02040503050406030204" pitchFamily="18" charset="0"/>
                      </a:rPr>
                      <m:t>𝑛</m:t>
                    </m:r>
                  </m:oMath>
                </a14:m>
                <a:r>
                  <a:rPr lang="en-IN" dirty="0"/>
                  <a:t> greater than </a:t>
                </a:r>
                <a14:m>
                  <m:oMath xmlns:m="http://schemas.openxmlformats.org/officeDocument/2006/math">
                    <m:r>
                      <a:rPr lang="en-IN" i="1" dirty="0" smtClean="0">
                        <a:latin typeface="Cambria Math" panose="02040503050406030204" pitchFamily="18" charset="0"/>
                      </a:rPr>
                      <m:t>1</m:t>
                    </m:r>
                  </m:oMath>
                </a14:m>
                <a:r>
                  <a:rPr lang="en-IN" dirty="0"/>
                  <a:t>, there is a prime number </a:t>
                </a:r>
                <a14:m>
                  <m:oMath xmlns:m="http://schemas.openxmlformats.org/officeDocument/2006/math">
                    <m:r>
                      <a:rPr lang="en-IN" i="1" dirty="0" smtClean="0">
                        <a:latin typeface="Cambria Math" panose="02040503050406030204" pitchFamily="18" charset="0"/>
                      </a:rPr>
                      <m:t>𝑝</m:t>
                    </m:r>
                  </m:oMath>
                </a14:m>
                <a:r>
                  <a:rPr lang="en-IN" dirty="0"/>
                  <a:t> such that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&lt;</m:t>
                    </m:r>
                    <m:r>
                      <a:rPr lang="en-IN" b="0" i="1" smtClean="0">
                        <a:latin typeface="Cambria Math" panose="02040503050406030204" pitchFamily="18" charset="0"/>
                      </a:rPr>
                      <m:t>𝑝</m:t>
                    </m:r>
                    <m:r>
                      <a:rPr lang="en-IN" b="0" i="1" smtClean="0">
                        <a:latin typeface="Cambria Math" panose="02040503050406030204" pitchFamily="18" charset="0"/>
                      </a:rPr>
                      <m:t>&lt;2</m:t>
                    </m:r>
                    <m:r>
                      <a:rPr lang="en-IN" b="0" i="1" smtClean="0">
                        <a:latin typeface="Cambria Math" panose="02040503050406030204" pitchFamily="18" charset="0"/>
                      </a:rPr>
                      <m:t>𝑛</m:t>
                    </m:r>
                  </m:oMath>
                </a14:m>
                <a:endParaRPr lang="en-IN" b="0" dirty="0"/>
              </a:p>
              <a:p>
                <a:pPr lvl="2"/>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ℕ</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ℕ</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&gt;1→(</m:t>
                    </m:r>
                    <m:r>
                      <a:rPr lang="en-IN" b="0" i="1" smtClean="0">
                        <a:latin typeface="Cambria Math" panose="02040503050406030204" pitchFamily="18" charset="0"/>
                      </a:rPr>
                      <m:t>𝑖𝑠𝑝𝑟𝑖𝑚𝑒</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&lt;</m:t>
                    </m:r>
                    <m:r>
                      <a:rPr lang="en-IN" b="0" i="1" smtClean="0">
                        <a:latin typeface="Cambria Math" panose="02040503050406030204" pitchFamily="18" charset="0"/>
                      </a:rPr>
                      <m:t>𝑝</m:t>
                    </m:r>
                    <m:r>
                      <a:rPr lang="en-IN" b="0" i="1" smtClean="0">
                        <a:latin typeface="Cambria Math" panose="02040503050406030204" pitchFamily="18" charset="0"/>
                      </a:rPr>
                      <m:t>&lt;2</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IN" b="0" dirty="0"/>
              </a:p>
              <a:p>
                <a:pPr lvl="2"/>
                <a:endParaRPr lang="en-IN" dirty="0"/>
              </a:p>
            </p:txBody>
          </p:sp>
        </mc:Choice>
        <mc:Fallback>
          <p:sp>
            <p:nvSpPr>
              <p:cNvPr id="3" name="Content Placeholder 2">
                <a:extLst>
                  <a:ext uri="{FF2B5EF4-FFF2-40B4-BE49-F238E27FC236}">
                    <a16:creationId xmlns:a16="http://schemas.microsoft.com/office/drawing/2014/main" id="{76ACE964-0242-2242-40CA-8337A44B5465}"/>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189695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4CB-0443-1DFC-9A83-1443FA85B23E}"/>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397083B8-9FE2-0CA3-4258-C0609FFA6B46}"/>
              </a:ext>
            </a:extLst>
          </p:cNvPr>
          <p:cNvSpPr>
            <a:spLocks noGrp="1"/>
          </p:cNvSpPr>
          <p:nvPr>
            <p:ph idx="1"/>
          </p:nvPr>
        </p:nvSpPr>
        <p:spPr/>
        <p:txBody>
          <a:bodyPr/>
          <a:lstStyle/>
          <a:p>
            <a:r>
              <a:rPr lang="en-IN" dirty="0"/>
              <a:t>Combining decision procedures</a:t>
            </a:r>
          </a:p>
          <a:p>
            <a:r>
              <a:rPr lang="en-IN" dirty="0"/>
              <a:t>Quantified formulas</a:t>
            </a:r>
          </a:p>
        </p:txBody>
      </p:sp>
    </p:spTree>
    <p:extLst>
      <p:ext uri="{BB962C8B-B14F-4D97-AF65-F5344CB8AC3E}">
        <p14:creationId xmlns:p14="http://schemas.microsoft.com/office/powerpoint/2010/main" val="31617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7E12-37ED-8B9E-D6B1-AF40E178D953}"/>
              </a:ext>
            </a:extLst>
          </p:cNvPr>
          <p:cNvSpPr>
            <a:spLocks noGrp="1"/>
          </p:cNvSpPr>
          <p:nvPr>
            <p:ph type="title"/>
          </p:nvPr>
        </p:nvSpPr>
        <p:spPr/>
        <p:txBody>
          <a:bodyPr/>
          <a:lstStyle/>
          <a:p>
            <a:r>
              <a:rPr lang="en-IN" dirty="0"/>
              <a:t>Quantified formulas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4AF8F9-9CF2-E483-3905-5D3B55CF2675}"/>
                  </a:ext>
                </a:extLst>
              </p:cNvPr>
              <p:cNvSpPr>
                <a:spLocks noGrp="1"/>
              </p:cNvSpPr>
              <p:nvPr>
                <p:ph idx="1"/>
              </p:nvPr>
            </p:nvSpPr>
            <p:spPr/>
            <p:txBody>
              <a:bodyPr/>
              <a:lstStyle/>
              <a:p>
                <a:r>
                  <a:rPr lang="en-IN" dirty="0"/>
                  <a:t>When we ask whether the propositional formula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oMath>
                </a14:m>
                <a:r>
                  <a:rPr lang="en-IN" dirty="0"/>
                  <a:t> is satisfiable, what we mean is </a:t>
                </a:r>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𝔹</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𝔹</m:t>
                    </m:r>
                    <m:r>
                      <a:rPr lang="en-IN" b="0" i="1" smtClean="0">
                        <a:solidFill>
                          <a:schemeClr val="accent1"/>
                        </a:solidFill>
                        <a:latin typeface="Cambria Math" panose="02040503050406030204" pitchFamily="18" charset="0"/>
                      </a:rPr>
                      <m:t>.</m:t>
                    </m:r>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𝑦</m:t>
                        </m:r>
                      </m:e>
                    </m:d>
                  </m:oMath>
                </a14:m>
                <a:endParaRPr lang="en-IN" b="0" dirty="0"/>
              </a:p>
              <a:p>
                <a:endParaRPr lang="en-IN" dirty="0"/>
              </a:p>
              <a:p>
                <a:r>
                  <a:rPr lang="en-IN" dirty="0"/>
                  <a:t>When we ask whether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oMath>
                </a14:m>
                <a:r>
                  <a:rPr lang="en-IN" dirty="0"/>
                  <a:t> is valid for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ℕ</m:t>
                    </m:r>
                  </m:oMath>
                </a14:m>
                <a:r>
                  <a:rPr lang="en-IN" dirty="0"/>
                  <a:t>, what we mean is </a:t>
                </a:r>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ℕ</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ℕ</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&gt;</m:t>
                    </m:r>
                    <m:r>
                      <a:rPr lang="en-IN" b="0" i="1" smtClean="0">
                        <a:solidFill>
                          <a:schemeClr val="accent1"/>
                        </a:solidFill>
                        <a:latin typeface="Cambria Math" panose="02040503050406030204" pitchFamily="18" charset="0"/>
                      </a:rPr>
                      <m:t>𝑦</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&lt;</m:t>
                    </m:r>
                    <m:r>
                      <a:rPr lang="en-IN" b="0" i="1" smtClean="0">
                        <a:solidFill>
                          <a:schemeClr val="accent1"/>
                        </a:solidFill>
                        <a:latin typeface="Cambria Math" panose="02040503050406030204" pitchFamily="18" charset="0"/>
                      </a:rPr>
                      <m:t>𝑦</m:t>
                    </m:r>
                  </m:oMath>
                </a14:m>
                <a:endParaRPr lang="en-IN" dirty="0"/>
              </a:p>
              <a:p>
                <a:endParaRPr lang="en-IN" dirty="0"/>
              </a:p>
              <a:p>
                <a:r>
                  <a:rPr lang="en-IN" dirty="0"/>
                  <a:t>In this syntax, </a:t>
                </a:r>
                <a14:m>
                  <m:oMath xmlns:m="http://schemas.openxmlformats.org/officeDocument/2006/math">
                    <m:r>
                      <m:rPr>
                        <m:sty m:val="p"/>
                      </m:rPr>
                      <a:rPr lang="en-IN" b="0" i="0" smtClean="0">
                        <a:latin typeface="Cambria Math" panose="02040503050406030204" pitchFamily="18" charset="0"/>
                      </a:rPr>
                      <m:t>x</m:t>
                    </m:r>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ℕ</m:t>
                    </m:r>
                  </m:oMath>
                </a14:m>
                <a:r>
                  <a:rPr lang="en-IN" dirty="0"/>
                  <a:t> denotes the type of the variable </a:t>
                </a:r>
                <a14:m>
                  <m:oMath xmlns:m="http://schemas.openxmlformats.org/officeDocument/2006/math">
                    <m:r>
                      <a:rPr lang="en-IN" i="1" dirty="0" smtClean="0">
                        <a:latin typeface="Cambria Math" panose="02040503050406030204" pitchFamily="18" charset="0"/>
                      </a:rPr>
                      <m:t>𝑥</m:t>
                    </m:r>
                  </m:oMath>
                </a14:m>
                <a:r>
                  <a:rPr lang="en-IN" dirty="0"/>
                  <a:t>, which is a natural number  </a:t>
                </a:r>
              </a:p>
            </p:txBody>
          </p:sp>
        </mc:Choice>
        <mc:Fallback xmlns="">
          <p:sp>
            <p:nvSpPr>
              <p:cNvPr id="3" name="Content Placeholder 2">
                <a:extLst>
                  <a:ext uri="{FF2B5EF4-FFF2-40B4-BE49-F238E27FC236}">
                    <a16:creationId xmlns:a16="http://schemas.microsoft.com/office/drawing/2014/main" id="{2A4AF8F9-9CF2-E483-3905-5D3B55CF267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33428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4A34-65FE-E16C-10BA-8EE687F7A60D}"/>
              </a:ext>
            </a:extLst>
          </p:cNvPr>
          <p:cNvSpPr>
            <a:spLocks noGrp="1"/>
          </p:cNvSpPr>
          <p:nvPr>
            <p:ph type="title"/>
          </p:nvPr>
        </p:nvSpPr>
        <p:spPr/>
        <p:txBody>
          <a:bodyPr/>
          <a:lstStyle/>
          <a:p>
            <a:r>
              <a:rPr lang="en-IN" dirty="0"/>
              <a:t>Scope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15B54-7164-8A5B-E78E-75143FE315E7}"/>
                  </a:ext>
                </a:extLst>
              </p:cNvPr>
              <p:cNvSpPr>
                <a:spLocks noGrp="1"/>
              </p:cNvSpPr>
              <p:nvPr>
                <p:ph idx="1"/>
              </p:nvPr>
            </p:nvSpPr>
            <p:spPr/>
            <p:txBody>
              <a:bodyPr/>
              <a:lstStyle/>
              <a:p>
                <a:r>
                  <a:rPr lang="en-IN" dirty="0"/>
                  <a:t>The scope of a quantified variable extends as far as possible</a:t>
                </a:r>
              </a:p>
              <a:p>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r>
                                <a:rPr lang="en-IN" b="0" i="1" smtClean="0">
                                  <a:latin typeface="Cambria Math" panose="02040503050406030204" pitchFamily="18" charset="0"/>
                                </a:rPr>
                                <m:t>, </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44915B54-7164-8A5B-E78E-75143FE315E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Left Brace 3">
            <a:extLst>
              <a:ext uri="{FF2B5EF4-FFF2-40B4-BE49-F238E27FC236}">
                <a16:creationId xmlns:a16="http://schemas.microsoft.com/office/drawing/2014/main" id="{7AD48922-C1FA-C644-9546-F9301B3874E5}"/>
              </a:ext>
            </a:extLst>
          </p:cNvPr>
          <p:cNvSpPr/>
          <p:nvPr/>
        </p:nvSpPr>
        <p:spPr>
          <a:xfrm rot="16200000">
            <a:off x="4790767" y="759541"/>
            <a:ext cx="3141408" cy="8160774"/>
          </a:xfrm>
          <a:prstGeom prst="leftBrace">
            <a:avLst>
              <a:gd name="adj1" fmla="val 8333"/>
              <a:gd name="adj2" fmla="val 489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Left Brace 4">
            <a:extLst>
              <a:ext uri="{FF2B5EF4-FFF2-40B4-BE49-F238E27FC236}">
                <a16:creationId xmlns:a16="http://schemas.microsoft.com/office/drawing/2014/main" id="{240AF469-9A9D-8B26-8904-069926305949}"/>
              </a:ext>
            </a:extLst>
          </p:cNvPr>
          <p:cNvSpPr/>
          <p:nvPr/>
        </p:nvSpPr>
        <p:spPr>
          <a:xfrm rot="16200000">
            <a:off x="6322148" y="1995952"/>
            <a:ext cx="727587" cy="32839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7A6DB363-2F5F-1F71-E2F4-0573B48C9590}"/>
              </a:ext>
            </a:extLst>
          </p:cNvPr>
          <p:cNvSpPr txBox="1"/>
          <p:nvPr/>
        </p:nvSpPr>
        <p:spPr>
          <a:xfrm>
            <a:off x="6538451" y="3982063"/>
            <a:ext cx="1278197" cy="369332"/>
          </a:xfrm>
          <a:prstGeom prst="rect">
            <a:avLst/>
          </a:prstGeom>
          <a:noFill/>
        </p:spPr>
        <p:txBody>
          <a:bodyPr wrap="square" rtlCol="0">
            <a:spAutoFit/>
          </a:bodyPr>
          <a:lstStyle/>
          <a:p>
            <a:r>
              <a:rPr lang="en-IN" b="1" dirty="0">
                <a:solidFill>
                  <a:schemeClr val="accent1"/>
                </a:solidFill>
              </a:rPr>
              <a:t>G</a:t>
            </a:r>
          </a:p>
        </p:txBody>
      </p:sp>
      <p:sp>
        <p:nvSpPr>
          <p:cNvPr id="7" name="TextBox 6">
            <a:extLst>
              <a:ext uri="{FF2B5EF4-FFF2-40B4-BE49-F238E27FC236}">
                <a16:creationId xmlns:a16="http://schemas.microsoft.com/office/drawing/2014/main" id="{5469735C-6956-6F64-4C2A-BE7F5D3AD06D}"/>
              </a:ext>
            </a:extLst>
          </p:cNvPr>
          <p:cNvSpPr txBox="1"/>
          <p:nvPr/>
        </p:nvSpPr>
        <p:spPr>
          <a:xfrm>
            <a:off x="6258231" y="6228738"/>
            <a:ext cx="1278197" cy="369332"/>
          </a:xfrm>
          <a:prstGeom prst="rect">
            <a:avLst/>
          </a:prstGeom>
          <a:noFill/>
        </p:spPr>
        <p:txBody>
          <a:bodyPr wrap="square" rtlCol="0">
            <a:spAutoFit/>
          </a:bodyPr>
          <a:lstStyle/>
          <a:p>
            <a:r>
              <a:rPr lang="en-IN" b="1" dirty="0">
                <a:solidFill>
                  <a:schemeClr val="accent1"/>
                </a:solidFill>
              </a:rPr>
              <a:t>F</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C5B14D-EA9A-7EC2-F2F9-977189FE7F4D}"/>
                  </a:ext>
                </a:extLst>
              </p:cNvPr>
              <p:cNvSpPr txBox="1"/>
              <p:nvPr/>
            </p:nvSpPr>
            <p:spPr>
              <a:xfrm>
                <a:off x="717755" y="5093110"/>
                <a:ext cx="4326202" cy="646331"/>
              </a:xfrm>
              <a:prstGeom prst="rect">
                <a:avLst/>
              </a:prstGeom>
              <a:noFill/>
            </p:spPr>
            <p:txBody>
              <a:bodyPr wrap="square" rtlCol="0">
                <a:spAutoFit/>
              </a:bodyPr>
              <a:lstStyle/>
              <a:p>
                <a:r>
                  <a:rPr lang="en-IN" dirty="0"/>
                  <a:t>The scope of </a:t>
                </a:r>
                <a14:m>
                  <m:oMath xmlns:m="http://schemas.openxmlformats.org/officeDocument/2006/math">
                    <m:r>
                      <a:rPr lang="en-IN" b="0" i="1" smtClean="0">
                        <a:latin typeface="Cambria Math" panose="02040503050406030204" pitchFamily="18" charset="0"/>
                      </a:rPr>
                      <m:t>𝑥</m:t>
                    </m:r>
                  </m:oMath>
                </a14:m>
                <a:r>
                  <a:rPr lang="en-IN" dirty="0"/>
                  <a:t> is F.</a:t>
                </a:r>
              </a:p>
              <a:p>
                <a:r>
                  <a:rPr lang="en-IN" dirty="0"/>
                  <a:t>The scope of </a:t>
                </a:r>
                <a14:m>
                  <m:oMath xmlns:m="http://schemas.openxmlformats.org/officeDocument/2006/math">
                    <m:r>
                      <a:rPr lang="en-IN" b="0" i="1" smtClean="0">
                        <a:latin typeface="Cambria Math" panose="02040503050406030204" pitchFamily="18" charset="0"/>
                      </a:rPr>
                      <m:t>𝑦</m:t>
                    </m:r>
                  </m:oMath>
                </a14:m>
                <a:r>
                  <a:rPr lang="en-IN" dirty="0"/>
                  <a:t> is G.</a:t>
                </a:r>
              </a:p>
            </p:txBody>
          </p:sp>
        </mc:Choice>
        <mc:Fallback xmlns="">
          <p:sp>
            <p:nvSpPr>
              <p:cNvPr id="8" name="TextBox 7">
                <a:extLst>
                  <a:ext uri="{FF2B5EF4-FFF2-40B4-BE49-F238E27FC236}">
                    <a16:creationId xmlns:a16="http://schemas.microsoft.com/office/drawing/2014/main" id="{BDC5B14D-EA9A-7EC2-F2F9-977189FE7F4D}"/>
                  </a:ext>
                </a:extLst>
              </p:cNvPr>
              <p:cNvSpPr txBox="1">
                <a:spLocks noRot="1" noChangeAspect="1" noMove="1" noResize="1" noEditPoints="1" noAdjustHandles="1" noChangeArrowheads="1" noChangeShapeType="1" noTextEdit="1"/>
              </p:cNvSpPr>
              <p:nvPr/>
            </p:nvSpPr>
            <p:spPr>
              <a:xfrm>
                <a:off x="717755" y="5093110"/>
                <a:ext cx="4326202" cy="646331"/>
              </a:xfrm>
              <a:prstGeom prst="rect">
                <a:avLst/>
              </a:prstGeom>
              <a:blipFill>
                <a:blip r:embed="rId3"/>
                <a:stretch>
                  <a:fillRect l="-1269" t="-4673" b="-13084"/>
                </a:stretch>
              </a:blipFill>
            </p:spPr>
            <p:txBody>
              <a:bodyPr/>
              <a:lstStyle/>
              <a:p>
                <a:r>
                  <a:rPr lang="en-IN">
                    <a:noFill/>
                  </a:rPr>
                  <a:t> </a:t>
                </a:r>
              </a:p>
            </p:txBody>
          </p:sp>
        </mc:Fallback>
      </mc:AlternateContent>
    </p:spTree>
    <p:extLst>
      <p:ext uri="{BB962C8B-B14F-4D97-AF65-F5344CB8AC3E}">
        <p14:creationId xmlns:p14="http://schemas.microsoft.com/office/powerpoint/2010/main" val="84763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E4AE-7FA4-4600-D784-3376C7D27A6C}"/>
              </a:ext>
            </a:extLst>
          </p:cNvPr>
          <p:cNvSpPr>
            <a:spLocks noGrp="1"/>
          </p:cNvSpPr>
          <p:nvPr>
            <p:ph type="title"/>
          </p:nvPr>
        </p:nvSpPr>
        <p:spPr/>
        <p:txBody>
          <a:bodyPr/>
          <a:lstStyle/>
          <a:p>
            <a:r>
              <a:rPr lang="en-IN" dirty="0"/>
              <a:t>Quantified formulas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39CA56-FA28-38CF-2358-F16ADCD0931E}"/>
                  </a:ext>
                </a:extLst>
              </p:cNvPr>
              <p:cNvSpPr>
                <a:spLocks noGrp="1"/>
              </p:cNvSpPr>
              <p:nvPr>
                <p:ph idx="1"/>
              </p:nvPr>
            </p:nvSpPr>
            <p:spPr/>
            <p:txBody>
              <a:bodyPr/>
              <a:lstStyle/>
              <a:p>
                <a:r>
                  <a:rPr lang="en-IN" dirty="0"/>
                  <a:t>Bound variable: If </a:t>
                </a:r>
                <a14:m>
                  <m:oMath xmlns:m="http://schemas.openxmlformats.org/officeDocument/2006/math">
                    <m:r>
                      <a:rPr lang="en-IN" i="1" dirty="0" smtClean="0">
                        <a:latin typeface="Cambria Math" panose="02040503050406030204" pitchFamily="18" charset="0"/>
                      </a:rPr>
                      <m:t>𝑥</m:t>
                    </m:r>
                  </m:oMath>
                </a14:m>
                <a:r>
                  <a:rPr lang="en-IN" dirty="0"/>
                  <a:t> appears in the scopes of quantifier(s)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or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then </a:t>
                </a:r>
                <a14:m>
                  <m:oMath xmlns:m="http://schemas.openxmlformats.org/officeDocument/2006/math">
                    <m:r>
                      <a:rPr lang="en-IN" i="1" dirty="0" smtClean="0">
                        <a:latin typeface="Cambria Math" panose="02040503050406030204" pitchFamily="18" charset="0"/>
                      </a:rPr>
                      <m:t>𝑥</m:t>
                    </m:r>
                  </m:oMath>
                </a14:m>
                <a:r>
                  <a:rPr lang="en-IN" dirty="0"/>
                  <a:t> is a </a:t>
                </a:r>
                <a:r>
                  <a:rPr lang="en-IN" b="1" dirty="0"/>
                  <a:t>bound</a:t>
                </a:r>
                <a:r>
                  <a:rPr lang="en-IN" dirty="0"/>
                  <a:t> variable that is bound to its nearest quantifier</a:t>
                </a:r>
              </a:p>
              <a:p>
                <a:endParaRPr lang="en-IN" dirty="0"/>
              </a:p>
              <a:p>
                <a:r>
                  <a:rPr lang="en-IN" dirty="0"/>
                  <a:t>Free variable: A variable is </a:t>
                </a:r>
                <a:r>
                  <a:rPr lang="en-IN" b="1" dirty="0"/>
                  <a:t>free</a:t>
                </a:r>
                <a:r>
                  <a:rPr lang="en-IN" dirty="0"/>
                  <a:t> if at least one of its occurrences is not bound by any quantifier</a:t>
                </a:r>
              </a:p>
              <a:p>
                <a:endParaRPr lang="en-IN" dirty="0"/>
              </a:p>
              <a:p>
                <a:r>
                  <a:rPr lang="en-IN" dirty="0"/>
                  <a:t>Sentence: A formula is called a </a:t>
                </a:r>
                <a:r>
                  <a:rPr lang="en-IN" b="1" dirty="0"/>
                  <a:t>sentence</a:t>
                </a:r>
                <a:r>
                  <a:rPr lang="en-IN" dirty="0"/>
                  <a:t> if none of its variables are free, also called a </a:t>
                </a:r>
                <a:r>
                  <a:rPr lang="en-IN" b="1" dirty="0"/>
                  <a:t>closed</a:t>
                </a:r>
                <a:r>
                  <a:rPr lang="en-IN" dirty="0"/>
                  <a:t> formula.</a:t>
                </a:r>
              </a:p>
            </p:txBody>
          </p:sp>
        </mc:Choice>
        <mc:Fallback>
          <p:sp>
            <p:nvSpPr>
              <p:cNvPr id="3" name="Content Placeholder 2">
                <a:extLst>
                  <a:ext uri="{FF2B5EF4-FFF2-40B4-BE49-F238E27FC236}">
                    <a16:creationId xmlns:a16="http://schemas.microsoft.com/office/drawing/2014/main" id="{DE39CA56-FA28-38CF-2358-F16ADCD0931E}"/>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IN">
                    <a:noFill/>
                  </a:rPr>
                  <a:t> </a:t>
                </a:r>
              </a:p>
            </p:txBody>
          </p:sp>
        </mc:Fallback>
      </mc:AlternateContent>
    </p:spTree>
    <p:extLst>
      <p:ext uri="{BB962C8B-B14F-4D97-AF65-F5344CB8AC3E}">
        <p14:creationId xmlns:p14="http://schemas.microsoft.com/office/powerpoint/2010/main" val="62461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835B-BD6D-18CB-D798-A9C37AB886C8}"/>
              </a:ext>
            </a:extLst>
          </p:cNvPr>
          <p:cNvSpPr>
            <a:spLocks noGrp="1"/>
          </p:cNvSpPr>
          <p:nvPr>
            <p:ph type="title"/>
          </p:nvPr>
        </p:nvSpPr>
        <p:spPr/>
        <p:txBody>
          <a:bodyPr/>
          <a:lstStyle/>
          <a:p>
            <a:r>
              <a:rPr lang="en-IN" dirty="0"/>
              <a:t>Normal forms</a:t>
            </a:r>
          </a:p>
        </p:txBody>
      </p:sp>
      <p:sp>
        <p:nvSpPr>
          <p:cNvPr id="3" name="Text Placeholder 2">
            <a:extLst>
              <a:ext uri="{FF2B5EF4-FFF2-40B4-BE49-F238E27FC236}">
                <a16:creationId xmlns:a16="http://schemas.microsoft.com/office/drawing/2014/main" id="{E94A4039-DB92-142E-2523-CE138FBF7B7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7519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6E4D-4427-19A7-21C5-4EE2AB265D57}"/>
              </a:ext>
            </a:extLst>
          </p:cNvPr>
          <p:cNvSpPr>
            <a:spLocks noGrp="1"/>
          </p:cNvSpPr>
          <p:nvPr>
            <p:ph type="title"/>
          </p:nvPr>
        </p:nvSpPr>
        <p:spPr/>
        <p:txBody>
          <a:bodyPr/>
          <a:lstStyle/>
          <a:p>
            <a:r>
              <a:rPr lang="en-IN" dirty="0"/>
              <a:t>Negation normal form (NNF)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EE628D-FB35-A84E-820C-934544F8C130}"/>
                  </a:ext>
                </a:extLst>
              </p:cNvPr>
              <p:cNvSpPr>
                <a:spLocks noGrp="1"/>
              </p:cNvSpPr>
              <p:nvPr>
                <p:ph idx="1"/>
              </p:nvPr>
            </p:nvSpPr>
            <p:spPr/>
            <p:txBody>
              <a:bodyPr/>
              <a:lstStyle/>
              <a:p>
                <a:r>
                  <a:rPr lang="en-IN" dirty="0"/>
                  <a:t>An </a:t>
                </a:r>
                <a:r>
                  <a:rPr lang="en-IN" b="1" dirty="0"/>
                  <a:t>atom</a:t>
                </a:r>
                <a:r>
                  <a:rPr lang="en-IN" dirty="0"/>
                  <a:t> is T, </a:t>
                </a:r>
                <a14:m>
                  <m:oMath xmlns:m="http://schemas.openxmlformats.org/officeDocument/2006/math">
                    <m:r>
                      <a:rPr lang="en-IN" b="0" i="1" smtClean="0">
                        <a:latin typeface="Cambria Math" panose="02040503050406030204" pitchFamily="18" charset="0"/>
                      </a:rPr>
                      <m:t>⊥</m:t>
                    </m:r>
                  </m:oMath>
                </a14:m>
                <a:r>
                  <a:rPr lang="en-IN" dirty="0"/>
                  <a:t>, or a predicate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oMath>
                </a14:m>
                <a:endParaRPr lang="en-IN" b="0" dirty="0"/>
              </a:p>
              <a:p>
                <a:endParaRPr lang="en-IN" dirty="0"/>
              </a:p>
              <a:p>
                <a:r>
                  <a:rPr lang="en-IN" dirty="0"/>
                  <a:t>A </a:t>
                </a:r>
                <a:r>
                  <a:rPr lang="en-IN" b="1" dirty="0"/>
                  <a:t>literal</a:t>
                </a:r>
                <a:r>
                  <a:rPr lang="en-IN" dirty="0"/>
                  <a:t> is an atom or its negation</a:t>
                </a:r>
              </a:p>
              <a:p>
                <a:endParaRPr lang="en-IN" dirty="0"/>
              </a:p>
              <a:p>
                <a:r>
                  <a:rPr lang="en-IN" dirty="0"/>
                  <a:t>A formula is in </a:t>
                </a:r>
                <a:r>
                  <a:rPr lang="en-IN" b="1" dirty="0"/>
                  <a:t>NNF</a:t>
                </a:r>
                <a:r>
                  <a:rPr lang="en-IN" dirty="0"/>
                  <a:t> if, in addition to the quantifiers </a:t>
                </a:r>
                <a14:m>
                  <m:oMath xmlns:m="http://schemas.openxmlformats.org/officeDocument/2006/math">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m:t>
                    </m:r>
                  </m:oMath>
                </a14:m>
                <a:r>
                  <a:rPr lang="en-IN" dirty="0"/>
                  <a:t>, the other connectives that may appear in a formula are  </a:t>
                </a:r>
                <a14:m>
                  <m:oMath xmlns:m="http://schemas.openxmlformats.org/officeDocument/2006/math">
                    <m:r>
                      <a:rPr lang="en-IN" b="0" i="1" smtClean="0">
                        <a:latin typeface="Cambria Math" panose="02040503050406030204" pitchFamily="18" charset="0"/>
                      </a:rPr>
                      <m:t>¬,  ∧,</m:t>
                    </m:r>
                  </m:oMath>
                </a14:m>
                <a:r>
                  <a:rPr lang="en-IN" dirty="0"/>
                  <a:t> and </a:t>
                </a:r>
                <a14:m>
                  <m:oMath xmlns:m="http://schemas.openxmlformats.org/officeDocument/2006/math">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m:t>
                    </m:r>
                  </m:oMath>
                </a14:m>
                <a:r>
                  <a:rPr lang="en-IN" dirty="0"/>
                  <a:t> appear only in literals</a:t>
                </a:r>
              </a:p>
            </p:txBody>
          </p:sp>
        </mc:Choice>
        <mc:Fallback xmlns="">
          <p:sp>
            <p:nvSpPr>
              <p:cNvPr id="3" name="Content Placeholder 2">
                <a:extLst>
                  <a:ext uri="{FF2B5EF4-FFF2-40B4-BE49-F238E27FC236}">
                    <a16:creationId xmlns:a16="http://schemas.microsoft.com/office/drawing/2014/main" id="{35EE628D-FB35-A84E-820C-934544F8C130}"/>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IN">
                    <a:noFill/>
                  </a:rPr>
                  <a:t> </a:t>
                </a:r>
              </a:p>
            </p:txBody>
          </p:sp>
        </mc:Fallback>
      </mc:AlternateContent>
    </p:spTree>
    <p:extLst>
      <p:ext uri="{BB962C8B-B14F-4D97-AF65-F5344CB8AC3E}">
        <p14:creationId xmlns:p14="http://schemas.microsoft.com/office/powerpoint/2010/main" val="311689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EEB1-324C-C0B5-41F7-26FECFA6EDEC}"/>
              </a:ext>
            </a:extLst>
          </p:cNvPr>
          <p:cNvSpPr>
            <a:spLocks noGrp="1"/>
          </p:cNvSpPr>
          <p:nvPr>
            <p:ph type="title"/>
          </p:nvPr>
        </p:nvSpPr>
        <p:spPr/>
        <p:txBody>
          <a:bodyPr/>
          <a:lstStyle/>
          <a:p>
            <a:r>
              <a:rPr lang="en-IN" dirty="0"/>
              <a:t>NNF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0BDACE-7DB8-AF5B-A70C-1D39878EBE54}"/>
                  </a:ext>
                </a:extLst>
              </p:cNvPr>
              <p:cNvSpPr>
                <a:spLocks noGrp="1"/>
              </p:cNvSpPr>
              <p:nvPr>
                <p:ph idx="1"/>
              </p:nvPr>
            </p:nvSpPr>
            <p:spPr/>
            <p:txBody>
              <a:bodyPr>
                <a:normAutofit fontScale="70000" lnSpcReduction="20000"/>
              </a:bodyPr>
              <a:lstStyle/>
              <a:p>
                <a:r>
                  <a:rPr lang="en-IN" dirty="0"/>
                  <a:t>The following equivalences can be used to convert a formula into NNF</a:t>
                </a:r>
              </a:p>
              <a:p>
                <a:pPr marL="0" indent="0">
                  <a:lnSpc>
                    <a:spcPct val="13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m:oMathPara>
                </a14:m>
                <a:endParaRPr lang="en-IN" b="0" dirty="0"/>
              </a:p>
              <a:p>
                <a:pPr marL="0" indent="0">
                  <a:lnSpc>
                    <a:spcPct val="130000"/>
                  </a:lnSpc>
                  <a:buNone/>
                </a:pPr>
                <a14:m>
                  <m:oMath xmlns:m="http://schemas.openxmlformats.org/officeDocument/2006/math">
                    <m:r>
                      <a:rPr lang="en-IN" b="0" i="1" smtClean="0">
                        <a:latin typeface="Cambria Math" panose="02040503050406030204" pitchFamily="18" charset="0"/>
                      </a:rPr>
                      <m:t>¬</m:t>
                    </m:r>
                  </m:oMath>
                </a14:m>
                <a:r>
                  <a:rPr lang="en-IN" dirty="0"/>
                  <a:t>T</a:t>
                </a:r>
                <a14:m>
                  <m:oMath xmlns:m="http://schemas.openxmlformats.org/officeDocument/2006/math">
                    <m:r>
                      <a:rPr lang="en-IN" b="0" i="0" dirty="0" smtClean="0">
                        <a:latin typeface="Cambria Math" panose="02040503050406030204" pitchFamily="18" charset="0"/>
                      </a:rPr>
                      <m:t> </m:t>
                    </m:r>
                    <m:r>
                      <a:rPr lang="en-IN" b="0" i="1" dirty="0" smtClean="0">
                        <a:latin typeface="Cambria Math" panose="02040503050406030204" pitchFamily="18" charset="0"/>
                      </a:rPr>
                      <m:t>↔</m:t>
                    </m:r>
                    <m:r>
                      <a:rPr lang="en-IN" b="0" i="1" dirty="0" smtClean="0">
                        <a:latin typeface="Cambria Math" panose="02040503050406030204" pitchFamily="18" charset="0"/>
                      </a:rPr>
                      <m:t> ⊥</m:t>
                    </m:r>
                  </m:oMath>
                </a14:m>
                <a:endParaRPr lang="en-IN" dirty="0"/>
              </a:p>
              <a:p>
                <a:pPr marL="0" indent="0">
                  <a:lnSpc>
                    <a:spcPct val="130000"/>
                  </a:lnSpc>
                  <a:buNone/>
                </a:pPr>
                <a14:m>
                  <m:oMath xmlns:m="http://schemas.openxmlformats.org/officeDocument/2006/math">
                    <m:r>
                      <a:rPr lang="en-IN" b="0" i="1" smtClean="0">
                        <a:latin typeface="Cambria Math" panose="02040503050406030204" pitchFamily="18" charset="0"/>
                      </a:rPr>
                      <m:t>¬⊥</m:t>
                    </m:r>
                    <m:r>
                      <a:rPr lang="en-IN" b="0" i="0" dirty="0" smtClean="0">
                        <a:latin typeface="Cambria Math" panose="02040503050406030204" pitchFamily="18" charset="0"/>
                      </a:rPr>
                      <m:t> </m:t>
                    </m:r>
                    <m:r>
                      <a:rPr lang="en-IN" b="0" i="1" dirty="0" smtClean="0">
                        <a:latin typeface="Cambria Math" panose="02040503050406030204" pitchFamily="18" charset="0"/>
                      </a:rPr>
                      <m:t>↔</m:t>
                    </m:r>
                    <m:r>
                      <a:rPr lang="en-IN" b="0" i="1" dirty="0" smtClean="0">
                        <a:latin typeface="Cambria Math" panose="02040503050406030204" pitchFamily="18" charset="0"/>
                      </a:rPr>
                      <m:t> </m:t>
                    </m:r>
                  </m:oMath>
                </a14:m>
                <a:r>
                  <a:rPr lang="en-IN" dirty="0"/>
                  <a:t>T</a:t>
                </a:r>
              </a:p>
              <a:p>
                <a:pPr marL="0" indent="0">
                  <a:lnSpc>
                    <a:spcPct val="13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m:oMathPara>
                </a14:m>
                <a:endParaRPr lang="en-IN" dirty="0"/>
              </a:p>
              <a:p>
                <a:pPr marL="0" indent="0">
                  <a:lnSpc>
                    <a:spcPct val="13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m:oMathPara>
                </a14:m>
                <a:endParaRPr lang="en-IN" b="0" dirty="0"/>
              </a:p>
              <a:p>
                <a:pPr marL="0" indent="0">
                  <a:lnSpc>
                    <a:spcPct val="130000"/>
                  </a:lnSpc>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e>
                      </m:d>
                    </m:oMath>
                  </m:oMathPara>
                </a14:m>
                <a:endParaRPr lang="en-IN" b="0" dirty="0"/>
              </a:p>
              <a:p>
                <a:pPr marL="0" indent="0">
                  <a:lnSpc>
                    <a:spcPct val="130000"/>
                  </a:lnSpc>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m:oMathPara>
                </a14:m>
                <a:endParaRPr lang="en-IN" b="0" dirty="0"/>
              </a:p>
              <a:p>
                <a:pPr marL="0" indent="0">
                  <a:lnSpc>
                    <a:spcPct val="13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oMath>
                  </m:oMathPara>
                </a14:m>
                <a:endParaRPr lang="en-IN" b="0" dirty="0"/>
              </a:p>
              <a:p>
                <a:pPr marL="0" indent="0">
                  <a:lnSpc>
                    <a:spcPct val="13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b="0" dirty="0"/>
              </a:p>
              <a:p>
                <a:endParaRPr lang="en-IN" dirty="0"/>
              </a:p>
              <a:p>
                <a:endParaRPr lang="en-IN" dirty="0"/>
              </a:p>
            </p:txBody>
          </p:sp>
        </mc:Choice>
        <mc:Fallback>
          <p:sp>
            <p:nvSpPr>
              <p:cNvPr id="3" name="Content Placeholder 2">
                <a:extLst>
                  <a:ext uri="{FF2B5EF4-FFF2-40B4-BE49-F238E27FC236}">
                    <a16:creationId xmlns:a16="http://schemas.microsoft.com/office/drawing/2014/main" id="{4F0BDACE-7DB8-AF5B-A70C-1D39878EBE54}"/>
                  </a:ext>
                </a:extLst>
              </p:cNvPr>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en-IN">
                    <a:noFill/>
                  </a:rPr>
                  <a:t> </a:t>
                </a:r>
              </a:p>
            </p:txBody>
          </p:sp>
        </mc:Fallback>
      </mc:AlternateContent>
    </p:spTree>
    <p:extLst>
      <p:ext uri="{BB962C8B-B14F-4D97-AF65-F5344CB8AC3E}">
        <p14:creationId xmlns:p14="http://schemas.microsoft.com/office/powerpoint/2010/main" val="2450693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0B35-D75B-6EDA-805D-D983EC0E0A3E}"/>
              </a:ext>
            </a:extLst>
          </p:cNvPr>
          <p:cNvSpPr>
            <a:spLocks noGrp="1"/>
          </p:cNvSpPr>
          <p:nvPr>
            <p:ph type="title"/>
          </p:nvPr>
        </p:nvSpPr>
        <p:spPr/>
        <p:txBody>
          <a:bodyPr/>
          <a:lstStyle/>
          <a:p>
            <a:r>
              <a:rPr lang="en-IN" dirty="0"/>
              <a:t>NNF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755D1-820B-7A68-7F9F-67214C365459}"/>
                  </a:ext>
                </a:extLst>
              </p:cNvPr>
              <p:cNvSpPr>
                <a:spLocks noGrp="1"/>
              </p:cNvSpPr>
              <p:nvPr>
                <p:ph idx="1"/>
              </p:nvPr>
            </p:nvSpPr>
            <p:spPr/>
            <p:txBody>
              <a:bodyPr/>
              <a:lstStyle/>
              <a:p>
                <a:r>
                  <a:rPr lang="en-IN" dirty="0"/>
                  <a:t>Convert 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𝑤</m:t>
                          </m:r>
                        </m:e>
                      </m:d>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458755D1-820B-7A68-7F9F-67214C36545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089260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0B35-D75B-6EDA-805D-D983EC0E0A3E}"/>
              </a:ext>
            </a:extLst>
          </p:cNvPr>
          <p:cNvSpPr>
            <a:spLocks noGrp="1"/>
          </p:cNvSpPr>
          <p:nvPr>
            <p:ph type="title"/>
          </p:nvPr>
        </p:nvSpPr>
        <p:spPr/>
        <p:txBody>
          <a:bodyPr/>
          <a:lstStyle/>
          <a:p>
            <a:r>
              <a:rPr lang="en-IN" dirty="0"/>
              <a:t>NNF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8755D1-820B-7A68-7F9F-67214C365459}"/>
                  </a:ext>
                </a:extLst>
              </p:cNvPr>
              <p:cNvSpPr>
                <a:spLocks noGrp="1"/>
              </p:cNvSpPr>
              <p:nvPr>
                <p:ph idx="1"/>
              </p:nvPr>
            </p:nvSpPr>
            <p:spPr/>
            <p:txBody>
              <a:bodyPr/>
              <a:lstStyle/>
              <a:p>
                <a:r>
                  <a:rPr lang="en-IN" dirty="0"/>
                  <a:t>Convert 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𝑤</m:t>
                              </m:r>
                            </m:e>
                          </m:d>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𝑤</m:t>
                              </m:r>
                            </m:e>
                          </m:d>
                        </m:e>
                      </m:d>
                    </m:oMath>
                  </m:oMathPara>
                </a14:m>
                <a:endParaRPr lang="en-IN" b="0" dirty="0"/>
              </a:p>
              <a:p>
                <a:pPr marL="0" indent="0">
                  <a:buNone/>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e>
                          </m:d>
                          <m:r>
                            <a:rPr lang="en-IN" i="1">
                              <a:latin typeface="Cambria Math" panose="02040503050406030204" pitchFamily="18" charset="0"/>
                            </a:rPr>
                            <m:t>∨∃</m:t>
                          </m:r>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𝑤</m:t>
                              </m:r>
                            </m:e>
                          </m:d>
                        </m:e>
                      </m:d>
                    </m:oMath>
                  </m:oMathPara>
                </a14:m>
                <a:endParaRPr lang="en-IN" dirty="0"/>
              </a:p>
            </p:txBody>
          </p:sp>
        </mc:Choice>
        <mc:Fallback>
          <p:sp>
            <p:nvSpPr>
              <p:cNvPr id="3" name="Content Placeholder 2">
                <a:extLst>
                  <a:ext uri="{FF2B5EF4-FFF2-40B4-BE49-F238E27FC236}">
                    <a16:creationId xmlns:a16="http://schemas.microsoft.com/office/drawing/2014/main" id="{458755D1-820B-7A68-7F9F-67214C36545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9441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A5E4-9084-5FC4-E162-9B75D5A1C18F}"/>
              </a:ext>
            </a:extLst>
          </p:cNvPr>
          <p:cNvSpPr>
            <a:spLocks noGrp="1"/>
          </p:cNvSpPr>
          <p:nvPr>
            <p:ph type="title"/>
          </p:nvPr>
        </p:nvSpPr>
        <p:spPr/>
        <p:txBody>
          <a:bodyPr/>
          <a:lstStyle/>
          <a:p>
            <a:r>
              <a:rPr lang="en-IN" dirty="0" err="1"/>
              <a:t>Prenex</a:t>
            </a:r>
            <a:r>
              <a:rPr lang="en-IN" dirty="0"/>
              <a:t> normal form (PNF)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7CB79C-084B-4102-8F3B-287E391D721C}"/>
                  </a:ext>
                </a:extLst>
              </p:cNvPr>
              <p:cNvSpPr>
                <a:spLocks noGrp="1"/>
              </p:cNvSpPr>
              <p:nvPr>
                <p:ph idx="1"/>
              </p:nvPr>
            </p:nvSpPr>
            <p:spPr/>
            <p:txBody>
              <a:bodyPr>
                <a:normAutofit fontScale="92500" lnSpcReduction="20000"/>
              </a:bodyPr>
              <a:lstStyle/>
              <a:p>
                <a:r>
                  <a:rPr lang="en-IN" dirty="0"/>
                  <a:t>A formula is in PNF if all of its quantifiers appear at the beginning of the formula</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𝑛</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oMath>
                </a14:m>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𝑖</m:t>
                        </m:r>
                      </m:sub>
                    </m:sSub>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𝐹</m:t>
                    </m:r>
                  </m:oMath>
                </a14:m>
                <a:r>
                  <a:rPr lang="en-IN" dirty="0"/>
                  <a:t> is quantifier-free.</a:t>
                </a:r>
              </a:p>
              <a:p>
                <a:endParaRPr lang="en-IN" dirty="0"/>
              </a:p>
              <a:p>
                <a:r>
                  <a:rPr lang="en-IN" dirty="0"/>
                  <a:t>To compute an equivalent PNF </a:t>
                </a:r>
                <a14:m>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oMath>
                </a14:m>
                <a:r>
                  <a:rPr lang="en-IN" dirty="0"/>
                  <a:t> of </a:t>
                </a:r>
                <a14:m>
                  <m:oMath xmlns:m="http://schemas.openxmlformats.org/officeDocument/2006/math">
                    <m:r>
                      <a:rPr lang="en-IN" b="0" i="1" smtClean="0">
                        <a:latin typeface="Cambria Math" panose="02040503050406030204" pitchFamily="18" charset="0"/>
                      </a:rPr>
                      <m:t>𝐹</m:t>
                    </m:r>
                  </m:oMath>
                </a14:m>
                <a:endParaRPr lang="en-IN" dirty="0"/>
              </a:p>
              <a:p>
                <a:pPr marL="914400" lvl="1" indent="-457200">
                  <a:buFont typeface="+mj-lt"/>
                  <a:buAutoNum type="arabicPeriod"/>
                </a:pPr>
                <a:r>
                  <a:rPr lang="en-IN" dirty="0"/>
                  <a:t>Convert F into NNF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a14:m>
                <a:endParaRPr lang="en-IN" dirty="0"/>
              </a:p>
              <a:p>
                <a:pPr marL="914400" lvl="1" indent="-457200">
                  <a:buFont typeface="+mj-lt"/>
                  <a:buAutoNum type="arabicPeriod"/>
                </a:pPr>
                <a:r>
                  <a:rPr lang="en-IN" dirty="0"/>
                  <a:t>When multiple quantified variables have the same name or a variable is free as well as bound to a quantified variable, rename the quantified variable(s) to fresh variable(s), resulting in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endParaRPr lang="en-IN" dirty="0"/>
              </a:p>
              <a:p>
                <a:pPr marL="914400" lvl="1" indent="-457200">
                  <a:buFont typeface="+mj-lt"/>
                  <a:buAutoNum type="arabicPeriod"/>
                </a:pPr>
                <a:r>
                  <a:rPr lang="en-IN" dirty="0"/>
                  <a:t>Remove all the quantifiers from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 to produce a quantifier-free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3</m:t>
                        </m:r>
                      </m:sub>
                    </m:sSub>
                  </m:oMath>
                </a14:m>
                <a:endParaRPr lang="en-IN" dirty="0"/>
              </a:p>
              <a:p>
                <a:pPr marL="914400" lvl="1" indent="-457200">
                  <a:buFont typeface="+mj-lt"/>
                  <a:buAutoNum type="arabicPeriod"/>
                </a:pPr>
                <a:r>
                  <a:rPr lang="en-IN" dirty="0"/>
                  <a:t>Add the quantifiers before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3</m:t>
                        </m:r>
                      </m:sub>
                    </m:sSub>
                  </m:oMath>
                </a14:m>
                <a:r>
                  <a:rPr lang="en-IN" dirty="0"/>
                  <a:t> to produce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4</m:t>
                        </m:r>
                      </m:sub>
                    </m:sSub>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4</m:t>
                        </m:r>
                      </m:sub>
                    </m:sSub>
                    <m:r>
                      <a:rPr lang="en-IN" b="0" i="0" smtClean="0">
                        <a:latin typeface="Cambria Math" panose="02040503050406030204" pitchFamily="18" charset="0"/>
                      </a:rPr>
                      <m:t>:</m:t>
                    </m:r>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𝑄</m:t>
                        </m:r>
                      </m:e>
                      <m:sub>
                        <m:r>
                          <a:rPr lang="en-IN" b="0" i="1" dirty="0" smtClean="0">
                            <a:latin typeface="Cambria Math" panose="02040503050406030204" pitchFamily="18" charset="0"/>
                          </a:rPr>
                          <m:t>1</m:t>
                        </m:r>
                      </m:sub>
                    </m:sSub>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𝑄</m:t>
                        </m:r>
                      </m:e>
                      <m:sub>
                        <m:r>
                          <a:rPr lang="en-IN" b="0" i="1" dirty="0" smtClean="0">
                            <a:latin typeface="Cambria Math" panose="02040503050406030204" pitchFamily="18" charset="0"/>
                          </a:rPr>
                          <m:t>𝑛</m:t>
                        </m:r>
                      </m:sub>
                    </m:sSub>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𝑛</m:t>
                        </m:r>
                      </m:sub>
                    </m:sSub>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𝐹</m:t>
                        </m:r>
                      </m:e>
                      <m:sub>
                        <m:r>
                          <a:rPr lang="en-IN" b="0" i="1" dirty="0" smtClean="0">
                            <a:latin typeface="Cambria Math" panose="02040503050406030204" pitchFamily="18" charset="0"/>
                          </a:rPr>
                          <m:t>3</m:t>
                        </m:r>
                      </m:sub>
                    </m:sSub>
                  </m:oMath>
                </a14:m>
                <a:r>
                  <a:rPr lang="en-IN" dirty="0"/>
                  <a:t> , where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𝑗</m:t>
                    </m:r>
                  </m:oMath>
                </a14:m>
                <a:r>
                  <a:rPr lang="en-IN" dirty="0"/>
                  <a:t>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𝑗</m:t>
                        </m:r>
                      </m:sub>
                    </m:sSub>
                  </m:oMath>
                </a14:m>
                <a:r>
                  <a:rPr lang="en-IN" dirty="0"/>
                  <a:t> is in the scope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𝑖</m:t>
                        </m:r>
                      </m:sub>
                    </m:sSub>
                  </m:oMath>
                </a14:m>
                <a:r>
                  <a:rPr lang="en-IN" dirty="0"/>
                  <a:t> in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a14:m>
                <a:endParaRPr lang="en-IN" dirty="0"/>
              </a:p>
              <a:p>
                <a:pPr lvl="2"/>
                <a:r>
                  <a:rPr lang="en-IN"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𝑖</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𝑗</m:t>
                        </m:r>
                      </m:sub>
                    </m:sSub>
                  </m:oMath>
                </a14:m>
                <a:r>
                  <a:rPr lang="en-IN" dirty="0"/>
                  <a:t> are not in the scope of each other, we can pick any order among them</a:t>
                </a:r>
              </a:p>
            </p:txBody>
          </p:sp>
        </mc:Choice>
        <mc:Fallback xmlns="">
          <p:sp>
            <p:nvSpPr>
              <p:cNvPr id="3" name="Content Placeholder 2">
                <a:extLst>
                  <a:ext uri="{FF2B5EF4-FFF2-40B4-BE49-F238E27FC236}">
                    <a16:creationId xmlns:a16="http://schemas.microsoft.com/office/drawing/2014/main" id="{AC7CB79C-084B-4102-8F3B-287E391D721C}"/>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IN">
                    <a:noFill/>
                  </a:rPr>
                  <a:t> </a:t>
                </a:r>
              </a:p>
            </p:txBody>
          </p:sp>
        </mc:Fallback>
      </mc:AlternateContent>
    </p:spTree>
    <p:extLst>
      <p:ext uri="{BB962C8B-B14F-4D97-AF65-F5344CB8AC3E}">
        <p14:creationId xmlns:p14="http://schemas.microsoft.com/office/powerpoint/2010/main" val="305352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30989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D64B-05CE-24F1-2750-6376BD7731B8}"/>
              </a:ext>
            </a:extLst>
          </p:cNvPr>
          <p:cNvSpPr>
            <a:spLocks noGrp="1"/>
          </p:cNvSpPr>
          <p:nvPr>
            <p:ph type="title"/>
          </p:nvPr>
        </p:nvSpPr>
        <p:spPr/>
        <p:txBody>
          <a:bodyPr/>
          <a:lstStyle/>
          <a:p>
            <a:r>
              <a:rPr lang="en-IN" dirty="0"/>
              <a:t>Combining nonconvex theories</a:t>
            </a:r>
          </a:p>
        </p:txBody>
      </p:sp>
      <p:sp>
        <p:nvSpPr>
          <p:cNvPr id="3" name="Text Placeholder 2">
            <a:extLst>
              <a:ext uri="{FF2B5EF4-FFF2-40B4-BE49-F238E27FC236}">
                <a16:creationId xmlns:a16="http://schemas.microsoft.com/office/drawing/2014/main" id="{D12E4398-0813-8291-7EE6-C0ED4EB5C3D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344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b="0" dirty="0"/>
              </a:p>
              <a:p>
                <a:pPr marL="0" indent="0">
                  <a:buNone/>
                </a:pPr>
                <a:r>
                  <a:rPr lang="en-IN" b="1" dirty="0"/>
                  <a:t>Converting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193006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b="0" dirty="0"/>
              </a:p>
              <a:p>
                <a:pPr marL="0" indent="0">
                  <a:buNone/>
                </a:pPr>
                <a:r>
                  <a:rPr lang="en-IN" b="1" dirty="0"/>
                  <a:t>Converting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r>
                  <a:rPr lang="en-IN" b="1" dirty="0"/>
                  <a:t>Renaming </a:t>
                </a:r>
                <a14:m>
                  <m:oMath xmlns:m="http://schemas.openxmlformats.org/officeDocument/2006/math">
                    <m:r>
                      <a:rPr lang="en-IN" b="1" i="1" smtClean="0">
                        <a:latin typeface="Cambria Math" panose="02040503050406030204" pitchFamily="18" charset="0"/>
                      </a:rPr>
                      <m:t>𝒚</m:t>
                    </m:r>
                  </m:oMath>
                </a14:m>
                <a:r>
                  <a:rPr lang="en-IN" b="1" dirty="0"/>
                  <a:t> with fresh variables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615267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b="0" dirty="0"/>
              </a:p>
              <a:p>
                <a:pPr marL="0" indent="0">
                  <a:buNone/>
                </a:pPr>
                <a:r>
                  <a:rPr lang="en-IN" b="1" dirty="0"/>
                  <a:t>Converting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r>
                  <a:rPr lang="en-IN" b="1" dirty="0"/>
                  <a:t>Renaming </a:t>
                </a:r>
                <a14:m>
                  <m:oMath xmlns:m="http://schemas.openxmlformats.org/officeDocument/2006/math">
                    <m:r>
                      <a:rPr lang="en-IN" b="1" i="1" smtClean="0">
                        <a:latin typeface="Cambria Math" panose="02040503050406030204" pitchFamily="18" charset="0"/>
                      </a:rPr>
                      <m:t>𝒚</m:t>
                    </m:r>
                  </m:oMath>
                </a14:m>
                <a:r>
                  <a:rPr lang="en-IN" b="1" dirty="0"/>
                  <a:t> with fresh variables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r>
                  <a:rPr lang="en-IN" b="1" dirty="0"/>
                  <a:t>Removing quantifiers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95040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fontScale="85000" lnSpcReduction="10000"/>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b="0" dirty="0"/>
              </a:p>
              <a:p>
                <a:pPr marL="0" indent="0">
                  <a:buNone/>
                </a:pPr>
                <a:r>
                  <a:rPr lang="en-IN" b="1" dirty="0"/>
                  <a:t>Converting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r>
                  <a:rPr lang="en-IN" b="1" dirty="0"/>
                  <a:t>Renaming </a:t>
                </a:r>
                <a14:m>
                  <m:oMath xmlns:m="http://schemas.openxmlformats.org/officeDocument/2006/math">
                    <m:r>
                      <a:rPr lang="en-IN" b="1" i="1" smtClean="0">
                        <a:latin typeface="Cambria Math" panose="02040503050406030204" pitchFamily="18" charset="0"/>
                      </a:rPr>
                      <m:t>𝒚</m:t>
                    </m:r>
                  </m:oMath>
                </a14:m>
                <a:r>
                  <a:rPr lang="en-IN" b="1" dirty="0"/>
                  <a:t> with fresh variables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r>
                  <a:rPr lang="en-IN" b="1" dirty="0"/>
                  <a:t>Removing quantifiers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r>
                  <a:rPr lang="en-IN" b="1" dirty="0"/>
                  <a:t>Adding quantifiers: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928" t="-2661" b="-1401"/>
                </a:stretch>
              </a:blipFill>
            </p:spPr>
            <p:txBody>
              <a:bodyPr/>
              <a:lstStyle/>
              <a:p>
                <a:r>
                  <a:rPr lang="en-IN">
                    <a:noFill/>
                  </a:rPr>
                  <a:t> </a:t>
                </a:r>
              </a:p>
            </p:txBody>
          </p:sp>
        </mc:Fallback>
      </mc:AlternateContent>
    </p:spTree>
    <p:extLst>
      <p:ext uri="{BB962C8B-B14F-4D97-AF65-F5344CB8AC3E}">
        <p14:creationId xmlns:p14="http://schemas.microsoft.com/office/powerpoint/2010/main" val="883587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fontScale="70000" lnSpcReduction="20000"/>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b="0" dirty="0"/>
              </a:p>
              <a:p>
                <a:pPr marL="0" indent="0">
                  <a:buNone/>
                </a:pPr>
                <a:r>
                  <a:rPr lang="en-IN" b="1" dirty="0"/>
                  <a:t>Converting to NNF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r>
                  <a:rPr lang="en-IN" b="1" dirty="0"/>
                  <a:t>Renaming </a:t>
                </a:r>
                <a14:m>
                  <m:oMath xmlns:m="http://schemas.openxmlformats.org/officeDocument/2006/math">
                    <m:r>
                      <a:rPr lang="en-IN" b="1" i="1" smtClean="0">
                        <a:latin typeface="Cambria Math" panose="02040503050406030204" pitchFamily="18" charset="0"/>
                      </a:rPr>
                      <m:t>𝒚</m:t>
                    </m:r>
                  </m:oMath>
                </a14:m>
                <a:r>
                  <a:rPr lang="en-IN" b="1" dirty="0"/>
                  <a:t> with fresh variables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r>
                  <a:rPr lang="en-IN" b="1" dirty="0"/>
                  <a:t>Removing quantifiers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oMath>
                  </m:oMathPara>
                </a14:m>
                <a:endParaRPr lang="en-IN" b="0" dirty="0"/>
              </a:p>
              <a:p>
                <a:pPr marL="0" indent="0">
                  <a:buNone/>
                </a:pPr>
                <a:r>
                  <a:rPr lang="en-IN" b="1" dirty="0"/>
                  <a:t>Adding quantifiers: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b="0" i="1" smtClean="0">
                          <a:latin typeface="Cambria Math" panose="02040503050406030204" pitchFamily="18" charset="0"/>
                        </a:rPr>
                        <m:t>)</m:t>
                      </m:r>
                    </m:oMath>
                  </m:oMathPara>
                </a14:m>
                <a:endParaRPr lang="en-IN" dirty="0"/>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b="0" i="1" smtClean="0">
                        <a:latin typeface="Cambria Math" panose="02040503050406030204" pitchFamily="18" charset="0"/>
                      </a:rPr>
                      <m:t>)</m:t>
                    </m:r>
                  </m:oMath>
                </a14:m>
                <a:r>
                  <a:rPr lang="en-IN" dirty="0"/>
                  <a:t> is also fine as scope(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oMath>
                </a14:m>
                <a:r>
                  <a:rPr lang="en-IN" dirty="0"/>
                  <a:t>) and scope(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IN" dirty="0"/>
                  <a:t> are disjoint. </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IN">
                    <a:noFill/>
                  </a:rPr>
                  <a:t> </a:t>
                </a:r>
              </a:p>
            </p:txBody>
          </p:sp>
        </mc:Fallback>
      </mc:AlternateContent>
    </p:spTree>
    <p:extLst>
      <p:ext uri="{BB962C8B-B14F-4D97-AF65-F5344CB8AC3E}">
        <p14:creationId xmlns:p14="http://schemas.microsoft.com/office/powerpoint/2010/main" val="1096909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lstStyle/>
              <a:p>
                <a:r>
                  <a:rPr lang="en-IN" dirty="0"/>
                  <a:t>Convert the following formula to PNF</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oMath>
                  </m:oMathPara>
                </a14:m>
                <a:endParaRPr lang="en-IN" dirty="0"/>
              </a:p>
            </p:txBody>
          </p:sp>
        </mc:Choice>
        <mc:Fallback xmlns="">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261920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fontScale="92500"/>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e>
                      </m:d>
                      <m:r>
                        <a:rPr lang="en-IN" b="0" i="1" smtClean="0">
                          <a:latin typeface="Cambria Math" panose="02040503050406030204" pitchFamily="18" charset="0"/>
                        </a:rPr>
                        <m:t> </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e>
                              </m:d>
                              <m:r>
                                <a:rPr lang="en-IN" b="0" i="1" smtClean="0">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e>
                              </m:d>
                            </m:e>
                          </m:d>
                        </m:e>
                      </m:d>
                      <m:r>
                        <a:rPr lang="en-IN" b="0" i="1" smtClean="0">
                          <a:latin typeface="Cambria Math" panose="02040503050406030204" pitchFamily="18" charset="0"/>
                        </a:rPr>
                        <m:t> </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i="1">
                                      <a:latin typeface="Cambria Math" panose="02040503050406030204" pitchFamily="18" charset="0"/>
                                    </a:rPr>
                                  </m:ctrlPr>
                                </m:dPr>
                                <m:e>
                                  <m:r>
                                    <a:rPr lang="en-IN" b="0" i="1" smtClean="0">
                                      <a:latin typeface="Cambria Math" panose="02040503050406030204" pitchFamily="18" charset="0"/>
                                    </a:rPr>
                                    <m:t>¬</m:t>
                                  </m:r>
                                  <m:r>
                                    <a:rPr lang="en-IN" i="1">
                                      <a:latin typeface="Cambria Math" panose="02040503050406030204" pitchFamily="18" charset="0"/>
                                    </a:rPr>
                                    <m:t>𝑦</m:t>
                                  </m:r>
                                  <m:r>
                                    <a:rPr lang="en-IN" b="0" i="1" smtClean="0">
                                      <a:latin typeface="Cambria Math" panose="02040503050406030204" pitchFamily="18" charset="0"/>
                                    </a:rPr>
                                    <m:t>∨¬</m:t>
                                  </m:r>
                                  <m:r>
                                    <a:rPr lang="en-IN" i="1">
                                      <a:latin typeface="Cambria Math" panose="02040503050406030204" pitchFamily="18" charset="0"/>
                                    </a:rPr>
                                    <m:t>𝑥</m:t>
                                  </m:r>
                                </m:e>
                              </m:d>
                              <m:r>
                                <a:rPr lang="en-IN" b="0" i="1" smtClean="0">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𝑥</m:t>
                                  </m:r>
                                  <m:r>
                                    <a:rPr lang="en-IN" b="0" i="1" smtClean="0">
                                      <a:latin typeface="Cambria Math" panose="02040503050406030204" pitchFamily="18" charset="0"/>
                                    </a:rPr>
                                    <m:t>∨</m:t>
                                  </m:r>
                                  <m:r>
                                    <a:rPr lang="en-IN" i="1">
                                      <a:latin typeface="Cambria Math" panose="02040503050406030204" pitchFamily="18" charset="0"/>
                                    </a:rPr>
                                    <m:t>𝑦</m:t>
                                  </m:r>
                                </m:e>
                              </m:d>
                            </m:e>
                          </m:d>
                        </m:e>
                      </m:d>
                      <m:r>
                        <a:rPr lang="en-IN" b="0" i="1" smtClean="0">
                          <a:latin typeface="Cambria Math" panose="02040503050406030204" pitchFamily="18" charset="0"/>
                        </a:rPr>
                        <m:t> </m:t>
                      </m:r>
                    </m:oMath>
                  </m:oMathPara>
                </a14:m>
                <a:endParaRPr lang="en-IN" b="0" dirty="0"/>
              </a:p>
              <a:p>
                <a:pPr marL="0" indent="0">
                  <a:buNone/>
                </a:pPr>
                <a:r>
                  <a:rPr lang="en-IN" dirty="0"/>
                  <a:t>This is the NNF form. The next slide shows the further steps.</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043" t="-2101" b="-980"/>
                </a:stretch>
              </a:blipFill>
            </p:spPr>
            <p:txBody>
              <a:bodyPr/>
              <a:lstStyle/>
              <a:p>
                <a:r>
                  <a:rPr lang="en-IN">
                    <a:noFill/>
                  </a:rPr>
                  <a:t> </a:t>
                </a:r>
              </a:p>
            </p:txBody>
          </p:sp>
        </mc:Fallback>
      </mc:AlternateContent>
    </p:spTree>
    <p:extLst>
      <p:ext uri="{BB962C8B-B14F-4D97-AF65-F5344CB8AC3E}">
        <p14:creationId xmlns:p14="http://schemas.microsoft.com/office/powerpoint/2010/main" val="240632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3B2-9C50-7C0F-FDDE-42148413336E}"/>
              </a:ext>
            </a:extLst>
          </p:cNvPr>
          <p:cNvSpPr>
            <a:spLocks noGrp="1"/>
          </p:cNvSpPr>
          <p:nvPr>
            <p:ph type="title"/>
          </p:nvPr>
        </p:nvSpPr>
        <p:spPr/>
        <p:txBody>
          <a:bodyPr/>
          <a:lstStyle/>
          <a:p>
            <a:r>
              <a:rPr lang="en-IN" dirty="0" err="1"/>
              <a:t>Prenex</a:t>
            </a:r>
            <a:r>
              <a:rPr lang="en-IN" dirty="0"/>
              <a:t>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75B083-6350-E548-066D-CA800B6AFBA7}"/>
                  </a:ext>
                </a:extLst>
              </p:cNvPr>
              <p:cNvSpPr>
                <a:spLocks noGrp="1"/>
              </p:cNvSpPr>
              <p:nvPr>
                <p:ph idx="1"/>
              </p:nvPr>
            </p:nvSpPr>
            <p:spPr/>
            <p:txBody>
              <a:bodyPr>
                <a:normAutofit/>
              </a:bodyPr>
              <a:lstStyle/>
              <a:p>
                <a:r>
                  <a:rPr lang="en-IN" dirty="0"/>
                  <a:t>Convert the following formula to PNF</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e>
                          </m:d>
                        </m:e>
                      </m:d>
                    </m:oMath>
                  </m:oMathPara>
                </a14:m>
                <a:endParaRPr lang="en-IN" dirty="0"/>
              </a:p>
              <a:p>
                <a:pPr marL="0" indent="0">
                  <a:buNone/>
                </a:pPr>
                <a:r>
                  <a:rPr lang="en-IN" sz="2400" b="0" dirty="0"/>
                  <a:t>NNF: </a:t>
                </a:r>
                <a14:m>
                  <m:oMath xmlns:m="http://schemas.openxmlformats.org/officeDocument/2006/math">
                    <m:r>
                      <a:rPr lang="en-IN" sz="2400" i="1" dirty="0"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𝑦</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 </m:t>
                            </m:r>
                            <m:d>
                              <m:dPr>
                                <m:ctrlPr>
                                  <a:rPr lang="en-IN" sz="2400" i="1">
                                    <a:latin typeface="Cambria Math" panose="02040503050406030204" pitchFamily="18" charset="0"/>
                                  </a:rPr>
                                </m:ctrlPr>
                              </m:dPr>
                              <m:e>
                                <m:r>
                                  <a:rPr lang="en-IN" sz="2400" b="0" i="1" smtClean="0">
                                    <a:latin typeface="Cambria Math" panose="02040503050406030204" pitchFamily="18" charset="0"/>
                                  </a:rPr>
                                  <m:t>¬</m:t>
                                </m:r>
                                <m:r>
                                  <a:rPr lang="en-IN" sz="2400" i="1">
                                    <a:latin typeface="Cambria Math" panose="02040503050406030204" pitchFamily="18" charset="0"/>
                                  </a:rPr>
                                  <m:t>𝑦</m:t>
                                </m:r>
                                <m:r>
                                  <a:rPr lang="en-IN" sz="2400" b="0" i="1" smtClean="0">
                                    <a:latin typeface="Cambria Math" panose="02040503050406030204" pitchFamily="18" charset="0"/>
                                  </a:rPr>
                                  <m:t>∨¬</m:t>
                                </m:r>
                                <m:r>
                                  <a:rPr lang="en-IN" sz="2400" i="1">
                                    <a:latin typeface="Cambria Math" panose="02040503050406030204" pitchFamily="18" charset="0"/>
                                  </a:rPr>
                                  <m:t>𝑥</m:t>
                                </m:r>
                              </m:e>
                            </m:d>
                            <m:r>
                              <a:rPr lang="en-IN" sz="2400" b="0" i="1" smtClean="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b="0" i="1" smtClean="0">
                                    <a:latin typeface="Cambria Math" panose="02040503050406030204" pitchFamily="18" charset="0"/>
                                  </a:rPr>
                                  <m:t>∨</m:t>
                                </m:r>
                                <m:r>
                                  <a:rPr lang="en-IN" sz="2400" i="1">
                                    <a:latin typeface="Cambria Math" panose="02040503050406030204" pitchFamily="18" charset="0"/>
                                  </a:rPr>
                                  <m:t>𝑦</m:t>
                                </m:r>
                              </m:e>
                            </m:d>
                          </m:e>
                        </m:d>
                      </m:e>
                    </m:d>
                    <m:r>
                      <a:rPr lang="en-IN" sz="2400" b="0" i="1" smtClean="0">
                        <a:latin typeface="Cambria Math" panose="02040503050406030204" pitchFamily="18" charset="0"/>
                      </a:rPr>
                      <m:t> </m:t>
                    </m:r>
                  </m:oMath>
                </a14:m>
                <a:endParaRPr lang="en-IN" sz="2400" b="0" dirty="0"/>
              </a:p>
              <a:p>
                <a:pPr marL="0" indent="0">
                  <a:buNone/>
                </a:pPr>
                <a:r>
                  <a:rPr lang="en-IN" sz="2400" dirty="0"/>
                  <a:t>Renaming: </a:t>
                </a:r>
                <a14:m>
                  <m:oMath xmlns:m="http://schemas.openxmlformats.org/officeDocument/2006/math">
                    <m:r>
                      <a:rPr lang="en-IN" sz="240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d>
                              <m:dPr>
                                <m:ctrlPr>
                                  <a:rPr lang="en-IN" sz="2400" i="1">
                                    <a:latin typeface="Cambria Math" panose="02040503050406030204" pitchFamily="18" charset="0"/>
                                  </a:rPr>
                                </m:ctrlPr>
                              </m:dPr>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r>
                                  <a:rPr lang="en-IN" sz="2400" i="1">
                                    <a:latin typeface="Cambria Math" panose="02040503050406030204" pitchFamily="18" charset="0"/>
                                  </a:rPr>
                                  <m:t>𝑥</m:t>
                                </m:r>
                              </m:e>
                            </m:d>
                            <m:r>
                              <a:rPr lang="en-IN" sz="2400" b="0" i="1" smtClean="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i="1">
                                        <a:latin typeface="Cambria Math" panose="02040503050406030204" pitchFamily="18" charset="0"/>
                                      </a:rPr>
                                      <m:t>𝑦</m:t>
                                    </m:r>
                                  </m:e>
                                  <m:sub>
                                    <m:r>
                                      <a:rPr lang="en-IN" sz="2400" b="0" i="1" smtClean="0">
                                        <a:latin typeface="Cambria Math" panose="02040503050406030204" pitchFamily="18" charset="0"/>
                                      </a:rPr>
                                      <m:t>2</m:t>
                                    </m:r>
                                  </m:sub>
                                </m:sSub>
                              </m:e>
                            </m:d>
                          </m:e>
                        </m:d>
                      </m:e>
                    </m:d>
                  </m:oMath>
                </a14:m>
                <a:endParaRPr lang="en-IN" sz="2400" dirty="0"/>
              </a:p>
              <a:p>
                <a:pPr marL="0" indent="0">
                  <a:buNone/>
                </a:pPr>
                <a:r>
                  <a:rPr lang="en-IN" dirty="0"/>
                  <a:t>Q-Elimination</a:t>
                </a:r>
                <a:r>
                  <a:rPr lang="en-IN" sz="2800" dirty="0"/>
                  <a:t>: </a:t>
                </a:r>
                <a14:m>
                  <m:oMath xmlns:m="http://schemas.openxmlformats.org/officeDocument/2006/math">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r>
                          <a:rPr lang="en-IN" sz="2800" b="0" i="1" smtClean="0">
                            <a:latin typeface="Cambria Math" panose="02040503050406030204" pitchFamily="18" charset="0"/>
                          </a:rPr>
                          <m:t>𝑥</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1</m:t>
                            </m:r>
                          </m:sub>
                        </m:sSub>
                      </m:e>
                    </m:d>
                    <m:r>
                      <a:rPr lang="en-IN" sz="2800" b="0" i="1" smtClean="0">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𝑥</m:t>
                        </m:r>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a14:m>
                <a:endParaRPr lang="en-IN" dirty="0"/>
              </a:p>
              <a:p>
                <a:pPr marL="0" indent="0">
                  <a:buNone/>
                </a:pPr>
                <a:r>
                  <a:rPr lang="en-IN" dirty="0"/>
                  <a:t>Adding quantifiers back:</a:t>
                </a:r>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r>
                            <a:rPr lang="en-IN" sz="2800" b="0" i="1" smtClean="0">
                              <a:latin typeface="Cambria Math" panose="02040503050406030204" pitchFamily="18" charset="0"/>
                            </a:rPr>
                            <m:t>𝑥</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1</m:t>
                              </m:r>
                            </m:sub>
                          </m:sSub>
                        </m:e>
                      </m:d>
                      <m:r>
                        <a:rPr lang="en-IN" sz="2800" b="0" i="1" smtClean="0">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𝑥</m:t>
                          </m:r>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m:oMathPara>
                </a14:m>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5C75B083-6350-E548-066D-CA800B6AFBA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856067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5C21-69A4-C36D-9B51-622E1BD11F9B}"/>
              </a:ext>
            </a:extLst>
          </p:cNvPr>
          <p:cNvSpPr>
            <a:spLocks noGrp="1"/>
          </p:cNvSpPr>
          <p:nvPr>
            <p:ph type="title"/>
          </p:nvPr>
        </p:nvSpPr>
        <p:spPr/>
        <p:txBody>
          <a:bodyPr/>
          <a:lstStyle/>
          <a:p>
            <a:r>
              <a:rPr lang="en-IN" dirty="0"/>
              <a:t>Quantified Boolean formulas</a:t>
            </a:r>
          </a:p>
        </p:txBody>
      </p:sp>
      <p:sp>
        <p:nvSpPr>
          <p:cNvPr id="3" name="Text Placeholder 2">
            <a:extLst>
              <a:ext uri="{FF2B5EF4-FFF2-40B4-BE49-F238E27FC236}">
                <a16:creationId xmlns:a16="http://schemas.microsoft.com/office/drawing/2014/main" id="{EA80E3DC-FFD8-B1BB-81A8-DA4278EA2C0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55651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406F-27E1-D8C6-3E42-976AE6CF0751}"/>
              </a:ext>
            </a:extLst>
          </p:cNvPr>
          <p:cNvSpPr>
            <a:spLocks noGrp="1"/>
          </p:cNvSpPr>
          <p:nvPr>
            <p:ph type="title"/>
          </p:nvPr>
        </p:nvSpPr>
        <p:spPr/>
        <p:txBody>
          <a:bodyPr/>
          <a:lstStyle/>
          <a:p>
            <a:r>
              <a:rPr lang="en-IN" dirty="0"/>
              <a:t>Quantified Boolean formulas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B3206B-35D3-7C45-6D77-2F8C0F480284}"/>
                  </a:ext>
                </a:extLst>
              </p:cNvPr>
              <p:cNvSpPr>
                <a:spLocks noGrp="1"/>
              </p:cNvSpPr>
              <p:nvPr>
                <p:ph idx="1"/>
              </p:nvPr>
            </p:nvSpPr>
            <p:spPr/>
            <p:txBody>
              <a:bodyPr/>
              <a:lstStyle/>
              <a:p>
                <a:r>
                  <a:rPr lang="en-IN" dirty="0"/>
                  <a:t>Quantified propositional logic = propositional logic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oMath>
                </a14:m>
                <a:endParaRPr lang="en-IN" b="0" dirty="0"/>
              </a:p>
              <a:p>
                <a:endParaRPr lang="en-IN" dirty="0"/>
              </a:p>
              <a:p>
                <a:r>
                  <a:rPr lang="en-IN" dirty="0"/>
                  <a:t>The formulas in quantified propositional logic are called quantified Boolean formulas</a:t>
                </a:r>
              </a:p>
            </p:txBody>
          </p:sp>
        </mc:Choice>
        <mc:Fallback xmlns="">
          <p:sp>
            <p:nvSpPr>
              <p:cNvPr id="3" name="Content Placeholder 2">
                <a:extLst>
                  <a:ext uri="{FF2B5EF4-FFF2-40B4-BE49-F238E27FC236}">
                    <a16:creationId xmlns:a16="http://schemas.microsoft.com/office/drawing/2014/main" id="{51B3206B-35D3-7C45-6D77-2F8C0F48028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8725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318B-E642-A870-8C05-F83774DE5745}"/>
              </a:ext>
            </a:extLst>
          </p:cNvPr>
          <p:cNvSpPr>
            <a:spLocks noGrp="1"/>
          </p:cNvSpPr>
          <p:nvPr>
            <p:ph type="title"/>
          </p:nvPr>
        </p:nvSpPr>
        <p:spPr/>
        <p:txBody>
          <a:bodyPr/>
          <a:lstStyle/>
          <a:p>
            <a:r>
              <a:rPr lang="en-IN"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50E8F6-864F-A73A-4B35-8C15779175C4}"/>
                  </a:ext>
                </a:extLst>
              </p:cNvPr>
              <p:cNvSpPr>
                <a:spLocks noGrp="1"/>
              </p:cNvSpPr>
              <p:nvPr>
                <p:ph idx="1"/>
              </p:nvPr>
            </p:nvSpPr>
            <p:spPr/>
            <p:txBody>
              <a:bodyPr>
                <a:normAutofit fontScale="62500" lnSpcReduction="20000"/>
              </a:bodyPr>
              <a:lstStyle/>
              <a:p>
                <a:pPr marL="0" indent="0">
                  <a:buNone/>
                </a:pPr>
                <a:r>
                  <a:rPr lang="en-IN" dirty="0"/>
                  <a:t>Algorithm: Nelson-</a:t>
                </a:r>
                <a:r>
                  <a:rPr lang="en-IN" dirty="0" err="1"/>
                  <a:t>Oppen</a:t>
                </a:r>
                <a:endParaRPr lang="en-IN" dirty="0"/>
              </a:p>
              <a:p>
                <a:pPr marL="0" indent="0">
                  <a:buNone/>
                </a:pPr>
                <a:r>
                  <a:rPr lang="en-IN" dirty="0"/>
                  <a:t>Input: A convex formula </a:t>
                </a:r>
                <a14:m>
                  <m:oMath xmlns:m="http://schemas.openxmlformats.org/officeDocument/2006/math">
                    <m:r>
                      <a:rPr lang="en-IN" b="0" i="1" smtClean="0">
                        <a:latin typeface="Cambria Math" panose="02040503050406030204" pitchFamily="18" charset="0"/>
                      </a:rPr>
                      <m:t>𝜙</m:t>
                    </m:r>
                  </m:oMath>
                </a14:m>
                <a:r>
                  <a:rPr lang="en-IN" dirty="0"/>
                  <a:t> that mixes theories with restrictions as specified earlier</a:t>
                </a:r>
              </a:p>
              <a:p>
                <a:pPr marL="0" indent="0">
                  <a:buNone/>
                </a:pPr>
                <a:r>
                  <a:rPr lang="en-IN" dirty="0"/>
                  <a:t>Output: “Satisfiable” if </a:t>
                </a:r>
                <a14:m>
                  <m:oMath xmlns:m="http://schemas.openxmlformats.org/officeDocument/2006/math">
                    <m:r>
                      <a:rPr lang="en-IN" b="0" i="1" smtClean="0">
                        <a:latin typeface="Cambria Math" panose="02040503050406030204" pitchFamily="18" charset="0"/>
                      </a:rPr>
                      <m:t>𝜙</m:t>
                    </m:r>
                  </m:oMath>
                </a14:m>
                <a:r>
                  <a:rPr lang="en-IN" dirty="0"/>
                  <a:t> is satisfiable, and “Unsatisfiable” otherwise</a:t>
                </a:r>
              </a:p>
              <a:p>
                <a:pPr marL="0" indent="0">
                  <a:buNone/>
                </a:pPr>
                <a:endParaRPr lang="en-IN" dirty="0"/>
              </a:p>
              <a:p>
                <a:pPr marL="514350" indent="-514350">
                  <a:buAutoNum type="arabicPeriod"/>
                </a:pPr>
                <a:r>
                  <a:rPr lang="en-IN" dirty="0"/>
                  <a:t>Purification: Purify </a:t>
                </a:r>
                <a14:m>
                  <m:oMath xmlns:m="http://schemas.openxmlformats.org/officeDocument/2006/math">
                    <m:r>
                      <a:rPr lang="en-IN" b="0" i="1" smtClean="0">
                        <a:latin typeface="Cambria Math" panose="02040503050406030204" pitchFamily="18" charset="0"/>
                      </a:rPr>
                      <m:t>𝜙</m:t>
                    </m:r>
                  </m:oMath>
                </a14:m>
                <a:r>
                  <a:rPr lang="en-IN" dirty="0"/>
                  <a:t> into </a:t>
                </a:r>
                <a14:m>
                  <m:oMath xmlns:m="http://schemas.openxmlformats.org/officeDocument/2006/math">
                    <m:sSub>
                      <m:sSubPr>
                        <m:ctrlPr>
                          <a:rPr lang="en-IN" b="0" i="1" smtClean="0">
                            <a:latin typeface="Cambria Math" panose="02040503050406030204" pitchFamily="18" charset="0"/>
                          </a:rPr>
                        </m:ctrlPr>
                      </m:sSub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𝑛</m:t>
                        </m:r>
                      </m:sub>
                    </m:sSub>
                  </m:oMath>
                </a14:m>
                <a:endParaRPr lang="en-IN" b="0" dirty="0"/>
              </a:p>
              <a:p>
                <a:pPr marL="514350" indent="-514350">
                  <a:buAutoNum type="arabicPeriod"/>
                </a:pPr>
                <a:r>
                  <a:rPr lang="en-IN" dirty="0"/>
                  <a:t>Apply the decision procedure for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𝑖</m:t>
                        </m:r>
                      </m:sub>
                    </m:sSub>
                  </m:oMath>
                </a14:m>
                <a:r>
                  <a:rPr lang="en-IN" dirty="0"/>
                  <a:t>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r>
                  <a:rPr lang="en-IN" dirty="0"/>
                  <a:t>. If there exists </a:t>
                </a:r>
                <a14:m>
                  <m:oMath xmlns:m="http://schemas.openxmlformats.org/officeDocument/2006/math">
                    <m:r>
                      <a:rPr lang="en-IN" i="1" dirty="0" smtClean="0">
                        <a:latin typeface="Cambria Math" panose="02040503050406030204" pitchFamily="18" charset="0"/>
                      </a:rPr>
                      <m:t>𝑖</m:t>
                    </m:r>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r>
                  <a:rPr lang="en-IN" dirty="0"/>
                  <a:t> is unsatisfiable in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𝑖</m:t>
                        </m:r>
                      </m:sub>
                    </m:sSub>
                    <m:r>
                      <a:rPr lang="en-IN" b="0" i="0" smtClean="0">
                        <a:latin typeface="Cambria Math" panose="02040503050406030204" pitchFamily="18" charset="0"/>
                      </a:rPr>
                      <m:t>,</m:t>
                    </m:r>
                  </m:oMath>
                </a14:m>
                <a:r>
                  <a:rPr lang="en-IN" dirty="0"/>
                  <a:t> return Unsatisfiable</a:t>
                </a:r>
              </a:p>
              <a:p>
                <a:pPr marL="514350" indent="-514350">
                  <a:buAutoNum type="arabicPeriod"/>
                </a:pPr>
                <a:r>
                  <a:rPr lang="en-IN" dirty="0"/>
                  <a:t>Equality propagation: If there exist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𝑖</m:t>
                        </m:r>
                      </m:sub>
                    </m:sSub>
                  </m:oMath>
                </a14:m>
                <a:r>
                  <a:rPr lang="en-IN" dirty="0"/>
                  <a:t>-implies an equality between variables of </a:t>
                </a:r>
                <a14:m>
                  <m:oMath xmlns:m="http://schemas.openxmlformats.org/officeDocument/2006/math">
                    <m:r>
                      <a:rPr lang="en-IN" b="0" i="1" smtClean="0">
                        <a:latin typeface="Cambria Math" panose="02040503050406030204" pitchFamily="18" charset="0"/>
                      </a:rPr>
                      <m:t>𝜙</m:t>
                    </m:r>
                  </m:oMath>
                </a14:m>
                <a:r>
                  <a:rPr lang="en-IN" dirty="0"/>
                  <a:t> that is not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𝑗</m:t>
                        </m:r>
                      </m:sub>
                    </m:sSub>
                  </m:oMath>
                </a14:m>
                <a:r>
                  <a:rPr lang="en-IN" dirty="0"/>
                  <a:t>-implied by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𝑗</m:t>
                        </m:r>
                      </m:sub>
                    </m:sSub>
                  </m:oMath>
                </a14:m>
                <a:r>
                  <a:rPr lang="en-IN" dirty="0"/>
                  <a:t>, add the equality to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𝑗</m:t>
                        </m:r>
                      </m:sub>
                    </m:sSub>
                  </m:oMath>
                </a14:m>
                <a:r>
                  <a:rPr lang="en-IN" dirty="0"/>
                  <a:t> and go to step 2</a:t>
                </a:r>
              </a:p>
              <a:p>
                <a:pPr marL="514350" indent="-514350">
                  <a:buAutoNum type="arabicPeriod"/>
                </a:pPr>
                <a:r>
                  <a:rPr lang="en-IN" dirty="0"/>
                  <a:t>Splitting: If there exists </a:t>
                </a:r>
                <a14:m>
                  <m:oMath xmlns:m="http://schemas.openxmlformats.org/officeDocument/2006/math">
                    <m:r>
                      <a:rPr lang="en-IN" i="1" dirty="0" smtClean="0">
                        <a:latin typeface="Cambria Math" panose="02040503050406030204" pitchFamily="18" charset="0"/>
                      </a:rPr>
                      <m:t>𝑖</m:t>
                    </m:r>
                  </m:oMath>
                </a14:m>
                <a:r>
                  <a:rPr lang="en-IN" dirty="0"/>
                  <a:t> such that</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r>
                      <a:rPr lang="en-IN" b="0" i="1" smtClean="0">
                        <a:latin typeface="Cambria Math" panose="02040503050406030204" pitchFamily="18" charset="0"/>
                      </a:rPr>
                      <m:t> →</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𝑘</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𝑘</m:t>
                            </m:r>
                          </m:sub>
                        </m:sSub>
                      </m:e>
                    </m:d>
                  </m:oMath>
                </a14:m>
                <a:r>
                  <a:rPr lang="en-IN" dirty="0"/>
                  <a:t> and</a:t>
                </a:r>
              </a:p>
              <a:p>
                <a:pPr lvl="1"/>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𝑘</m:t>
                        </m: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𝑗</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𝑗</m:t>
                        </m:r>
                      </m:sub>
                    </m:sSub>
                  </m:oMath>
                </a14:m>
                <a:endParaRPr lang="en-IN" b="0" dirty="0">
                  <a:ea typeface="Cambria Math" panose="02040503050406030204" pitchFamily="18" charset="0"/>
                </a:endParaRPr>
              </a:p>
              <a:p>
                <a:pPr marL="457200" lvl="1" indent="0">
                  <a:buNone/>
                </a:pPr>
                <a:r>
                  <a:rPr lang="en-IN" dirty="0"/>
                  <a:t>then apply </a:t>
                </a:r>
                <a:r>
                  <a:rPr lang="en-IN" dirty="0" err="1"/>
                  <a:t>Nelon-Oppen</a:t>
                </a:r>
                <a:r>
                  <a:rPr lang="en-IN" dirty="0"/>
                  <a:t> recursively to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𝑘</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𝑘</m:t>
                            </m:r>
                          </m:sub>
                        </m:sSub>
                      </m:e>
                    </m:d>
                    <m:r>
                      <a:rPr lang="en-IN" b="0" i="1" smtClean="0">
                        <a:latin typeface="Cambria Math" panose="02040503050406030204" pitchFamily="18" charset="0"/>
                      </a:rPr>
                      <m:t>.</m:t>
                    </m:r>
                  </m:oMath>
                </a14:m>
                <a:endParaRPr lang="en-IN" b="0" dirty="0"/>
              </a:p>
              <a:p>
                <a:pPr marL="457200" lvl="1" indent="0">
                  <a:buNone/>
                </a:pPr>
                <a:r>
                  <a:rPr lang="en-IN" dirty="0"/>
                  <a:t>If any of the subproblems is satisfiable, return “Satisfiable”. Otherwise, return “Unsatisfiable”. </a:t>
                </a:r>
              </a:p>
              <a:p>
                <a:pPr marL="514350" indent="-514350">
                  <a:buAutoNum type="arabicPeriod"/>
                </a:pPr>
                <a:r>
                  <a:rPr lang="en-IN" dirty="0"/>
                  <a:t>return “Satisfiable” </a:t>
                </a:r>
              </a:p>
            </p:txBody>
          </p:sp>
        </mc:Choice>
        <mc:Fallback xmlns="">
          <p:sp>
            <p:nvSpPr>
              <p:cNvPr id="3" name="Content Placeholder 2">
                <a:extLst>
                  <a:ext uri="{FF2B5EF4-FFF2-40B4-BE49-F238E27FC236}">
                    <a16:creationId xmlns:a16="http://schemas.microsoft.com/office/drawing/2014/main" id="{4350E8F6-864F-A73A-4B35-8C15779175C4}"/>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IN">
                    <a:noFill/>
                  </a:rPr>
                  <a:t> </a:t>
                </a:r>
              </a:p>
            </p:txBody>
          </p:sp>
        </mc:Fallback>
      </mc:AlternateContent>
    </p:spTree>
    <p:extLst>
      <p:ext uri="{BB962C8B-B14F-4D97-AF65-F5344CB8AC3E}">
        <p14:creationId xmlns:p14="http://schemas.microsoft.com/office/powerpoint/2010/main" val="207008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CF06-7FD6-7AB1-0FA4-08B598E55308}"/>
              </a:ext>
            </a:extLst>
          </p:cNvPr>
          <p:cNvSpPr>
            <a:spLocks noGrp="1"/>
          </p:cNvSpPr>
          <p:nvPr>
            <p:ph type="title"/>
          </p:nvPr>
        </p:nvSpPr>
        <p:spPr/>
        <p:txBody>
          <a:bodyPr/>
          <a:lstStyle/>
          <a:p>
            <a:r>
              <a:rPr lang="en-IN" dirty="0"/>
              <a:t>Applications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343073-EB04-E408-D411-9EE0DA34921B}"/>
                  </a:ext>
                </a:extLst>
              </p:cNvPr>
              <p:cNvSpPr>
                <a:spLocks noGrp="1"/>
              </p:cNvSpPr>
              <p:nvPr>
                <p:ph idx="1"/>
              </p:nvPr>
            </p:nvSpPr>
            <p:spPr/>
            <p:txBody>
              <a:bodyPr/>
              <a:lstStyle/>
              <a:p>
                <a:r>
                  <a:rPr lang="en-IN" dirty="0"/>
                  <a:t>Quantified Boolean formulas are used in AI planning</a:t>
                </a:r>
              </a:p>
              <a:p>
                <a:endParaRPr lang="en-IN" dirty="0"/>
              </a:p>
              <a:p>
                <a:r>
                  <a:rPr lang="en-IN" dirty="0"/>
                  <a:t>E.g., the chess problem of winning the white in </a:t>
                </a:r>
                <a14:m>
                  <m:oMath xmlns:m="http://schemas.openxmlformats.org/officeDocument/2006/math">
                    <m:r>
                      <a:rPr lang="en-IN" i="1" dirty="0" smtClean="0">
                        <a:latin typeface="Cambria Math" panose="02040503050406030204" pitchFamily="18" charset="0"/>
                      </a:rPr>
                      <m:t>𝑘</m:t>
                    </m:r>
                  </m:oMath>
                </a14:m>
                <a:r>
                  <a:rPr lang="en-IN" dirty="0"/>
                  <a:t> moves can be formulated using quantified Boolean formulas</a:t>
                </a:r>
              </a:p>
              <a:p>
                <a:pPr lvl="1"/>
                <a14:m>
                  <m:oMath xmlns:m="http://schemas.openxmlformats.org/officeDocument/2006/math">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𝑏𝑚</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𝑏𝑚</m:t>
                        </m:r>
                      </m:e>
                      <m:sub>
                        <m:r>
                          <a:rPr lang="en-IN" sz="2000" b="0" i="1" smtClean="0">
                            <a:latin typeface="Cambria Math" panose="02040503050406030204" pitchFamily="18" charset="0"/>
                          </a:rPr>
                          <m:t>4</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𝑏𝑚</m:t>
                        </m:r>
                      </m:e>
                      <m:sub>
                        <m:r>
                          <a:rPr lang="en-IN" sz="2000" b="0" i="1" smtClean="0">
                            <a:latin typeface="Cambria Math" panose="02040503050406030204" pitchFamily="18" charset="0"/>
                          </a:rPr>
                          <m:t>𝑘</m:t>
                        </m:r>
                        <m:r>
                          <a:rPr lang="en-IN" sz="2000" b="0" i="1" smtClean="0">
                            <a:latin typeface="Cambria Math" panose="02040503050406030204" pitchFamily="18" charset="0"/>
                          </a:rPr>
                          <m:t>−1</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𝑘</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𝑜</m:t>
                        </m:r>
                      </m:sub>
                    </m:sSub>
                    <m:r>
                      <a:rPr lang="en-IN" sz="2000" b="0" i="1" smtClean="0">
                        <a:latin typeface="Cambria Math" panose="02040503050406030204" pitchFamily="18" charset="0"/>
                      </a:rPr>
                      <m:t>∧</m:t>
                    </m:r>
                    <m:r>
                      <a:rPr lang="en-IN" sz="2000" b="0" i="1" smtClean="0">
                        <a:latin typeface="Cambria Math" panose="02040503050406030204" pitchFamily="18" charset="0"/>
                      </a:rPr>
                      <m:t>𝑣𝑎𝑙𝑖𝑑</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,1</m:t>
                        </m:r>
                      </m:e>
                    </m:d>
                    <m:r>
                      <a:rPr lang="en-IN" sz="2000" b="0" i="1" smtClean="0">
                        <a:latin typeface="Cambria Math" panose="02040503050406030204" pitchFamily="18" charset="0"/>
                      </a:rPr>
                      <m:t>∧</m:t>
                    </m:r>
                    <m:r>
                      <a:rPr lang="en-IN" sz="2000" b="0" i="1" smtClean="0">
                        <a:latin typeface="Cambria Math" panose="02040503050406030204" pitchFamily="18" charset="0"/>
                      </a:rPr>
                      <m:t>𝑣𝑎𝑙𝑖𝑑</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𝑏𝑚</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,2</m:t>
                        </m:r>
                      </m:e>
                    </m:d>
                    <m:r>
                      <a:rPr lang="en-IN" sz="2000" b="0" i="1" smtClean="0">
                        <a:latin typeface="Cambria Math" panose="02040503050406030204" pitchFamily="18" charset="0"/>
                      </a:rPr>
                      <m:t>∧</m:t>
                    </m:r>
                    <m:r>
                      <a:rPr lang="en-IN" sz="2000" b="0" i="1" smtClean="0">
                        <a:latin typeface="Cambria Math" panose="02040503050406030204" pitchFamily="18" charset="0"/>
                      </a:rPr>
                      <m:t>𝑣𝑎𝑙𝑖𝑑</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,3</m:t>
                        </m:r>
                      </m:e>
                    </m:d>
                    <m:r>
                      <a:rPr lang="en-IN" sz="2000" b="0" i="1" smtClean="0">
                        <a:latin typeface="Cambria Math" panose="02040503050406030204" pitchFamily="18" charset="0"/>
                      </a:rPr>
                      <m:t>∧…∧</m:t>
                    </m:r>
                    <m:r>
                      <a:rPr lang="en-IN" sz="2000" b="0" i="1" smtClean="0">
                        <a:latin typeface="Cambria Math" panose="02040503050406030204" pitchFamily="18" charset="0"/>
                      </a:rPr>
                      <m:t>𝑣𝑎𝑙𝑖𝑑</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𝑤𝑚</m:t>
                            </m:r>
                          </m:e>
                          <m:sub>
                            <m:r>
                              <a:rPr lang="en-IN" sz="2000" b="0" i="1" smtClean="0">
                                <a:latin typeface="Cambria Math" panose="02040503050406030204" pitchFamily="18" charset="0"/>
                              </a:rPr>
                              <m:t>𝑘</m:t>
                            </m:r>
                          </m:sub>
                        </m:sSub>
                        <m:r>
                          <a:rPr lang="en-IN" sz="2000" b="0" i="1" smtClean="0">
                            <a:latin typeface="Cambria Math" panose="02040503050406030204" pitchFamily="18" charset="0"/>
                          </a:rPr>
                          <m:t>,</m:t>
                        </m:r>
                        <m:r>
                          <a:rPr lang="en-IN" sz="2000" b="0" i="1" smtClean="0">
                            <a:latin typeface="Cambria Math" panose="02040503050406030204" pitchFamily="18" charset="0"/>
                          </a:rPr>
                          <m:t>𝑘</m:t>
                        </m:r>
                      </m:e>
                    </m:d>
                    <m:r>
                      <a:rPr lang="en-IN" sz="2000" b="0" i="1" smtClean="0">
                        <a:latin typeface="Cambria Math" panose="02040503050406030204" pitchFamily="18" charset="0"/>
                      </a:rPr>
                      <m:t>∧</m:t>
                    </m:r>
                    <m:r>
                      <a:rPr lang="en-IN" sz="2000" b="0" i="1" smtClean="0">
                        <a:latin typeface="Cambria Math" panose="02040503050406030204" pitchFamily="18" charset="0"/>
                      </a:rPr>
                      <m:t>𝑔𝑜𝑎</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𝑙</m:t>
                        </m:r>
                      </m:e>
                      <m:sub>
                        <m:r>
                          <a:rPr lang="en-IN" sz="2000" b="0" i="1" smtClean="0">
                            <a:latin typeface="Cambria Math" panose="02040503050406030204" pitchFamily="18" charset="0"/>
                          </a:rPr>
                          <m:t>𝑘</m:t>
                        </m:r>
                      </m:sub>
                    </m:sSub>
                  </m:oMath>
                </a14:m>
                <a:endParaRPr lang="en-IN" sz="2000" b="0" dirty="0"/>
              </a:p>
              <a:p>
                <a:pPr lvl="2"/>
                <a:r>
                  <a:rPr lang="en-IN" dirty="0"/>
                  <a:t>Where </a:t>
                </a:r>
                <a14:m>
                  <m:oMath xmlns:m="http://schemas.openxmlformats.org/officeDocument/2006/math">
                    <m:r>
                      <a:rPr lang="en-IN" b="0" i="1" smtClean="0">
                        <a:latin typeface="Cambria Math" panose="02040503050406030204" pitchFamily="18" charset="0"/>
                      </a:rPr>
                      <m:t>𝑣𝑎𝑙𝑖𝑑</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m:t>
                    </m:r>
                  </m:oMath>
                </a14:m>
                <a:r>
                  <a:rPr lang="en-IN" b="0" dirty="0"/>
                  <a:t> </a:t>
                </a:r>
                <a:r>
                  <a:rPr lang="en-IN" dirty="0"/>
                  <a:t>adds constraints for </a:t>
                </a:r>
                <a14:m>
                  <m:oMath xmlns:m="http://schemas.openxmlformats.org/officeDocument/2006/math">
                    <m:r>
                      <a:rPr lang="en-IN" i="1" dirty="0" smtClean="0">
                        <a:latin typeface="Cambria Math" panose="02040503050406030204" pitchFamily="18" charset="0"/>
                      </a:rPr>
                      <m:t>𝑚</m:t>
                    </m:r>
                  </m:oMath>
                </a14:m>
                <a:r>
                  <a:rPr lang="en-IN" dirty="0"/>
                  <a:t> being a valid move in step </a:t>
                </a:r>
                <a:r>
                  <a:rPr lang="en-IN" dirty="0" err="1"/>
                  <a:t>i</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0</m:t>
                        </m:r>
                      </m:sub>
                    </m:sSub>
                  </m:oMath>
                </a14:m>
                <a:r>
                  <a:rPr lang="en-IN" b="0" dirty="0"/>
                  <a:t> is the initial state, and </a:t>
                </a:r>
                <a14:m>
                  <m:oMath xmlns:m="http://schemas.openxmlformats.org/officeDocument/2006/math">
                    <m:r>
                      <a:rPr lang="en-IN" b="0" i="1" smtClean="0">
                        <a:latin typeface="Cambria Math" panose="02040503050406030204" pitchFamily="18" charset="0"/>
                      </a:rPr>
                      <m:t>𝑔𝑜𝑎</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𝑘</m:t>
                        </m:r>
                      </m:sub>
                    </m:sSub>
                  </m:oMath>
                </a14:m>
                <a:r>
                  <a:rPr lang="en-IN" b="0" dirty="0"/>
                  <a:t> adds constraints for the goal, i.e., eliminating the black king</a:t>
                </a:r>
              </a:p>
            </p:txBody>
          </p:sp>
        </mc:Choice>
        <mc:Fallback xmlns="">
          <p:sp>
            <p:nvSpPr>
              <p:cNvPr id="3" name="Content Placeholder 2">
                <a:extLst>
                  <a:ext uri="{FF2B5EF4-FFF2-40B4-BE49-F238E27FC236}">
                    <a16:creationId xmlns:a16="http://schemas.microsoft.com/office/drawing/2014/main" id="{66343073-EB04-E408-D411-9EE0DA34921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538429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5FAF-16FF-7381-B77D-66891A6C8221}"/>
              </a:ext>
            </a:extLst>
          </p:cNvPr>
          <p:cNvSpPr>
            <a:spLocks noGrp="1"/>
          </p:cNvSpPr>
          <p:nvPr>
            <p:ph type="title"/>
          </p:nvPr>
        </p:nvSpPr>
        <p:spPr/>
        <p:txBody>
          <a:bodyPr/>
          <a:lstStyle/>
          <a:p>
            <a:r>
              <a:rPr lang="en-IN" dirty="0"/>
              <a:t>Ordering of quantifiers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782B01-5319-F873-E1FC-7DAB0B8FF5E9}"/>
                  </a:ext>
                </a:extLst>
              </p:cNvPr>
              <p:cNvSpPr>
                <a:spLocks noGrp="1"/>
              </p:cNvSpPr>
              <p:nvPr>
                <p:ph idx="1"/>
              </p:nvPr>
            </p:nvSpPr>
            <p:spPr/>
            <p:txBody>
              <a:bodyPr/>
              <a:lstStyle/>
              <a:p>
                <a:r>
                  <a:rPr lang="en-IN" dirty="0"/>
                  <a:t>Does the ordering of existential and universal quantifiers matter?</a:t>
                </a:r>
              </a:p>
              <a:p>
                <a:endParaRPr lang="en-IN" dirty="0"/>
              </a:p>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e>
                    </m:d>
                  </m:oMath>
                </a14:m>
                <a:r>
                  <a:rPr lang="en-IN" dirty="0"/>
                  <a:t> the same as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0"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2F782B01-5319-F873-E1FC-7DAB0B8FF5E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04509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FF45-8593-DC45-1D38-635B8D63A943}"/>
              </a:ext>
            </a:extLst>
          </p:cNvPr>
          <p:cNvSpPr>
            <a:spLocks noGrp="1"/>
          </p:cNvSpPr>
          <p:nvPr>
            <p:ph type="title"/>
          </p:nvPr>
        </p:nvSpPr>
        <p:spPr/>
        <p:txBody>
          <a:bodyPr/>
          <a:lstStyle/>
          <a:p>
            <a:r>
              <a:rPr lang="en-IN" dirty="0"/>
              <a:t>Ordering of 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244412-7E05-5FEB-F949-8F942D7562FC}"/>
                  </a:ext>
                </a:extLst>
              </p:cNvPr>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r>
                  <a:rPr lang="en-IN" dirty="0"/>
                  <a:t>D = {A, B, C, X, Y, Z}</a:t>
                </a:r>
              </a:p>
              <a:p>
                <a:pPr marL="0" indent="0">
                  <a:buNone/>
                </a:pPr>
                <a14:m>
                  <m:oMath xmlns:m="http://schemas.openxmlformats.org/officeDocument/2006/math">
                    <m:r>
                      <a:rPr lang="en-IN" i="1" dirty="0" smtClean="0">
                        <a:latin typeface="Cambria Math" panose="02040503050406030204" pitchFamily="18" charset="0"/>
                      </a:rPr>
                      <m:t>𝑠𝑜𝑢𝑙𝑚𝑎𝑡𝑒</m:t>
                    </m:r>
                  </m:oMath>
                </a14:m>
                <a:r>
                  <a:rPr lang="en-IN" dirty="0"/>
                  <a:t>(A, X) = True, </a:t>
                </a:r>
                <a14:m>
                  <m:oMath xmlns:m="http://schemas.openxmlformats.org/officeDocument/2006/math">
                    <m:r>
                      <a:rPr lang="en-IN" i="1" dirty="0" smtClean="0">
                        <a:latin typeface="Cambria Math" panose="02040503050406030204" pitchFamily="18" charset="0"/>
                      </a:rPr>
                      <m:t>𝑠𝑜𝑢𝑙𝑚𝑎𝑡𝑒</m:t>
                    </m:r>
                  </m:oMath>
                </a14:m>
                <a:r>
                  <a:rPr lang="en-IN" dirty="0"/>
                  <a:t>(B, Y) = True, </a:t>
                </a:r>
                <a14:m>
                  <m:oMath xmlns:m="http://schemas.openxmlformats.org/officeDocument/2006/math">
                    <m:r>
                      <a:rPr lang="en-IN" i="1" dirty="0" smtClean="0">
                        <a:latin typeface="Cambria Math" panose="02040503050406030204" pitchFamily="18" charset="0"/>
                      </a:rPr>
                      <m:t>𝑠𝑜𝑢𝑙𝑚𝑎𝑡𝑒</m:t>
                    </m:r>
                  </m:oMath>
                </a14:m>
                <a:r>
                  <a:rPr lang="en-IN" dirty="0"/>
                  <a:t>(C, Z) = True</a:t>
                </a:r>
              </a:p>
              <a:p>
                <a:pPr marL="0" indent="0">
                  <a:buNone/>
                </a:pPr>
                <a14:m>
                  <m:oMath xmlns:m="http://schemas.openxmlformats.org/officeDocument/2006/math">
                    <m:r>
                      <a:rPr lang="en-IN" i="1" dirty="0" smtClean="0">
                        <a:latin typeface="Cambria Math" panose="02040503050406030204" pitchFamily="18" charset="0"/>
                      </a:rPr>
                      <m:t>𝑠𝑜𝑢𝑙𝑚𝑎𝑡𝑒</m:t>
                    </m:r>
                  </m:oMath>
                </a14:m>
                <a:r>
                  <a:rPr lang="en-IN" dirty="0"/>
                  <a:t> returns False for other possible arguments.</a:t>
                </a:r>
              </a:p>
              <a:p>
                <a:pPr marL="0" indent="0">
                  <a:buNone/>
                </a:pPr>
                <a:endParaRPr lang="en-IN" dirty="0"/>
              </a:p>
              <a:p>
                <a:pPr marL="0" indent="0">
                  <a:buNone/>
                </a:pPr>
                <a:r>
                  <a:rPr lang="en-IN" dirty="0"/>
                  <a:t>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a14:m>
                <a:r>
                  <a:rPr lang="en-IN" dirty="0"/>
                  <a:t> a valid formula when the domain is D and </a:t>
                </a:r>
                <a14:m>
                  <m:oMath xmlns:m="http://schemas.openxmlformats.org/officeDocument/2006/math">
                    <m:r>
                      <a:rPr lang="en-IN" i="1" dirty="0" smtClean="0">
                        <a:latin typeface="Cambria Math" panose="02040503050406030204" pitchFamily="18" charset="0"/>
                      </a:rPr>
                      <m:t>𝑠𝑜𝑢𝑙𝑚𝑎𝑡𝑒</m:t>
                    </m:r>
                  </m:oMath>
                </a14:m>
                <a:r>
                  <a:rPr lang="en-IN" dirty="0"/>
                  <a:t> is interpreted as above?</a:t>
                </a:r>
              </a:p>
              <a:p>
                <a:pPr marL="0" indent="0">
                  <a:buNone/>
                </a:pPr>
                <a:r>
                  <a:rPr lang="en-IN" dirty="0"/>
                  <a:t>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 a valid formula when the domain is D and </a:t>
                </a:r>
                <a14:m>
                  <m:oMath xmlns:m="http://schemas.openxmlformats.org/officeDocument/2006/math">
                    <m:r>
                      <a:rPr lang="en-IN" i="1" dirty="0" smtClean="0">
                        <a:latin typeface="Cambria Math" panose="02040503050406030204" pitchFamily="18" charset="0"/>
                      </a:rPr>
                      <m:t>𝑠𝑜𝑢𝑙𝑚𝑎𝑡𝑒</m:t>
                    </m:r>
                  </m:oMath>
                </a14:m>
                <a:r>
                  <a:rPr lang="en-IN" dirty="0"/>
                  <a:t> is interpreted as above?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09244412-7E05-5FEB-F949-8F942D7562FC}"/>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50155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FF45-8593-DC45-1D38-635B8D63A943}"/>
              </a:ext>
            </a:extLst>
          </p:cNvPr>
          <p:cNvSpPr>
            <a:spLocks noGrp="1"/>
          </p:cNvSpPr>
          <p:nvPr>
            <p:ph type="title"/>
          </p:nvPr>
        </p:nvSpPr>
        <p:spPr/>
        <p:txBody>
          <a:bodyPr/>
          <a:lstStyle/>
          <a:p>
            <a:r>
              <a:rPr lang="en-IN" dirty="0"/>
              <a:t>Ordering of 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244412-7E05-5FEB-F949-8F942D7562FC}"/>
                  </a:ext>
                </a:extLst>
              </p:cNvPr>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𝑠𝑜𝑢𝑙𝑚𝑎𝑡𝑒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r>
                  <a:rPr lang="en-IN" dirty="0"/>
                  <a:t>D = {A, B, C, X, Y, Z}</a:t>
                </a:r>
              </a:p>
              <a:p>
                <a:pPr marL="0" indent="0">
                  <a:buNone/>
                </a:pPr>
                <a14:m>
                  <m:oMath xmlns:m="http://schemas.openxmlformats.org/officeDocument/2006/math">
                    <m:r>
                      <a:rPr lang="en-IN" i="1" dirty="0" smtClean="0">
                        <a:latin typeface="Cambria Math" panose="02040503050406030204" pitchFamily="18" charset="0"/>
                      </a:rPr>
                      <m:t>𝑠𝑜𝑢𝑙𝑚𝑎𝑡𝑒</m:t>
                    </m:r>
                  </m:oMath>
                </a14:m>
                <a:r>
                  <a:rPr lang="en-IN" dirty="0"/>
                  <a:t>(A, X) = True, </a:t>
                </a:r>
                <a14:m>
                  <m:oMath xmlns:m="http://schemas.openxmlformats.org/officeDocument/2006/math">
                    <m:r>
                      <a:rPr lang="en-IN" i="1" dirty="0" smtClean="0">
                        <a:latin typeface="Cambria Math" panose="02040503050406030204" pitchFamily="18" charset="0"/>
                      </a:rPr>
                      <m:t>𝑠𝑜𝑢𝑙𝑚𝑎𝑡𝑒</m:t>
                    </m:r>
                  </m:oMath>
                </a14:m>
                <a:r>
                  <a:rPr lang="en-IN" dirty="0"/>
                  <a:t>(B, Y) = True, </a:t>
                </a:r>
                <a14:m>
                  <m:oMath xmlns:m="http://schemas.openxmlformats.org/officeDocument/2006/math">
                    <m:r>
                      <a:rPr lang="en-IN" i="1" dirty="0" smtClean="0">
                        <a:latin typeface="Cambria Math" panose="02040503050406030204" pitchFamily="18" charset="0"/>
                      </a:rPr>
                      <m:t>𝑠𝑜𝑢𝑙𝑚𝑎𝑡𝑒</m:t>
                    </m:r>
                  </m:oMath>
                </a14:m>
                <a:r>
                  <a:rPr lang="en-IN" dirty="0"/>
                  <a:t>(C, Z) = True</a:t>
                </a:r>
              </a:p>
              <a:p>
                <a:pPr marL="0" indent="0">
                  <a:buNone/>
                </a:pPr>
                <a14:m>
                  <m:oMath xmlns:m="http://schemas.openxmlformats.org/officeDocument/2006/math">
                    <m:r>
                      <a:rPr lang="en-IN" i="1" dirty="0" smtClean="0">
                        <a:latin typeface="Cambria Math" panose="02040503050406030204" pitchFamily="18" charset="0"/>
                      </a:rPr>
                      <m:t>𝑠𝑜𝑢𝑙𝑚𝑎𝑡𝑒</m:t>
                    </m:r>
                  </m:oMath>
                </a14:m>
                <a:r>
                  <a:rPr lang="en-IN" dirty="0"/>
                  <a:t> returns False for other possible arguments.</a:t>
                </a:r>
              </a:p>
              <a:p>
                <a:pPr marL="0" indent="0">
                  <a:buNone/>
                </a:pPr>
                <a:endParaRPr lang="en-IN" dirty="0"/>
              </a:p>
              <a:p>
                <a:pPr marL="0" indent="0">
                  <a:buNone/>
                </a:pPr>
                <a:r>
                  <a:rPr lang="en-IN" dirty="0"/>
                  <a:t>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a14:m>
                <a:r>
                  <a:rPr lang="en-IN" dirty="0"/>
                  <a:t> a valid formula when the domain is D and </a:t>
                </a:r>
                <a14:m>
                  <m:oMath xmlns:m="http://schemas.openxmlformats.org/officeDocument/2006/math">
                    <m:r>
                      <a:rPr lang="en-IN" i="1" dirty="0" smtClean="0">
                        <a:latin typeface="Cambria Math" panose="02040503050406030204" pitchFamily="18" charset="0"/>
                      </a:rPr>
                      <m:t>𝑠𝑜𝑢𝑙𝑚𝑎𝑡𝑒</m:t>
                    </m:r>
                  </m:oMath>
                </a14:m>
                <a:r>
                  <a:rPr lang="en-IN" dirty="0"/>
                  <a:t> is interpreted as above? Yes.</a:t>
                </a:r>
              </a:p>
              <a:p>
                <a:pPr marL="0" indent="0">
                  <a:buNone/>
                </a:pPr>
                <a:r>
                  <a:rPr lang="en-IN" dirty="0"/>
                  <a:t>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 a valid formula when the domain is D and </a:t>
                </a:r>
                <a14:m>
                  <m:oMath xmlns:m="http://schemas.openxmlformats.org/officeDocument/2006/math">
                    <m:r>
                      <a:rPr lang="en-IN" i="1" dirty="0" smtClean="0">
                        <a:latin typeface="Cambria Math" panose="02040503050406030204" pitchFamily="18" charset="0"/>
                      </a:rPr>
                      <m:t>𝑠𝑜𝑢𝑙𝑚𝑎𝑡𝑒</m:t>
                    </m:r>
                  </m:oMath>
                </a14:m>
                <a:r>
                  <a:rPr lang="en-IN" dirty="0"/>
                  <a:t> is interpreted as above? No.</a:t>
                </a:r>
              </a:p>
              <a:p>
                <a:pPr marL="0" indent="0">
                  <a:buNone/>
                </a:pPr>
                <a:r>
                  <a:rPr lang="en-IN" dirty="0"/>
                  <a:t>Therefore,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a:t> are not equivalent.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09244412-7E05-5FEB-F949-8F942D7562FC}"/>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IN">
                    <a:noFill/>
                  </a:rPr>
                  <a:t> </a:t>
                </a:r>
              </a:p>
            </p:txBody>
          </p:sp>
        </mc:Fallback>
      </mc:AlternateContent>
    </p:spTree>
    <p:extLst>
      <p:ext uri="{BB962C8B-B14F-4D97-AF65-F5344CB8AC3E}">
        <p14:creationId xmlns:p14="http://schemas.microsoft.com/office/powerpoint/2010/main" val="2754882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39ED-0FA1-16EC-2C3F-4894AF7BB0F0}"/>
              </a:ext>
            </a:extLst>
          </p:cNvPr>
          <p:cNvSpPr>
            <a:spLocks noGrp="1"/>
          </p:cNvSpPr>
          <p:nvPr>
            <p:ph type="title"/>
          </p:nvPr>
        </p:nvSpPr>
        <p:spPr/>
        <p:txBody>
          <a:bodyPr/>
          <a:lstStyle/>
          <a:p>
            <a:r>
              <a:rPr lang="en-IN" dirty="0"/>
              <a:t>Quantifier elimination algorithms</a:t>
            </a:r>
          </a:p>
        </p:txBody>
      </p:sp>
      <p:sp>
        <p:nvSpPr>
          <p:cNvPr id="3" name="Text Placeholder 2">
            <a:extLst>
              <a:ext uri="{FF2B5EF4-FFF2-40B4-BE49-F238E27FC236}">
                <a16:creationId xmlns:a16="http://schemas.microsoft.com/office/drawing/2014/main" id="{EEC74A60-4E96-8281-5BBF-39CA81E8AEB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37715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5F08-F3CD-5605-71FB-E82EEA689976}"/>
              </a:ext>
            </a:extLst>
          </p:cNvPr>
          <p:cNvSpPr>
            <a:spLocks noGrp="1"/>
          </p:cNvSpPr>
          <p:nvPr>
            <p:ph type="title"/>
          </p:nvPr>
        </p:nvSpPr>
        <p:spPr/>
        <p:txBody>
          <a:bodyPr/>
          <a:lstStyle/>
          <a:p>
            <a:r>
              <a:rPr lang="en-IN" dirty="0"/>
              <a:t>Quantifier elimination algorithm</a:t>
            </a:r>
          </a:p>
        </p:txBody>
      </p:sp>
      <p:sp>
        <p:nvSpPr>
          <p:cNvPr id="3" name="Content Placeholder 2">
            <a:extLst>
              <a:ext uri="{FF2B5EF4-FFF2-40B4-BE49-F238E27FC236}">
                <a16:creationId xmlns:a16="http://schemas.microsoft.com/office/drawing/2014/main" id="{3D043E4D-8FA5-2B3A-E897-3F2FFDBFD007}"/>
              </a:ext>
            </a:extLst>
          </p:cNvPr>
          <p:cNvSpPr>
            <a:spLocks noGrp="1"/>
          </p:cNvSpPr>
          <p:nvPr>
            <p:ph idx="1"/>
          </p:nvPr>
        </p:nvSpPr>
        <p:spPr/>
        <p:txBody>
          <a:bodyPr/>
          <a:lstStyle/>
          <a:p>
            <a:r>
              <a:rPr lang="en-IN" dirty="0"/>
              <a:t>A quantifier elimination algorithm eliminates all the quantifiers from a quantified formula to generate a quantifier-free formula</a:t>
            </a:r>
          </a:p>
          <a:p>
            <a:endParaRPr lang="en-IN" dirty="0"/>
          </a:p>
          <a:p>
            <a:r>
              <a:rPr lang="en-IN" dirty="0"/>
              <a:t>The quantifier-free formula obtained in the previous step can be solved using the SAT/SMT techniques that we have discussed so far</a:t>
            </a:r>
          </a:p>
        </p:txBody>
      </p:sp>
    </p:spTree>
    <p:extLst>
      <p:ext uri="{BB962C8B-B14F-4D97-AF65-F5344CB8AC3E}">
        <p14:creationId xmlns:p14="http://schemas.microsoft.com/office/powerpoint/2010/main" val="3779927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9380-4505-5759-C5A4-7A125C5BEC19}"/>
              </a:ext>
            </a:extLst>
          </p:cNvPr>
          <p:cNvSpPr>
            <a:spLocks noGrp="1"/>
          </p:cNvSpPr>
          <p:nvPr>
            <p:ph type="title"/>
          </p:nvPr>
        </p:nvSpPr>
        <p:spPr/>
        <p:txBody>
          <a:bodyPr/>
          <a:lstStyle/>
          <a:p>
            <a:r>
              <a:rPr lang="en-IN" dirty="0"/>
              <a:t>Quantifier elimination algorithm</a:t>
            </a:r>
          </a:p>
        </p:txBody>
      </p:sp>
      <p:sp>
        <p:nvSpPr>
          <p:cNvPr id="3" name="Content Placeholder 2">
            <a:extLst>
              <a:ext uri="{FF2B5EF4-FFF2-40B4-BE49-F238E27FC236}">
                <a16:creationId xmlns:a16="http://schemas.microsoft.com/office/drawing/2014/main" id="{C2566715-072E-DD57-7842-062BCA49A03F}"/>
              </a:ext>
            </a:extLst>
          </p:cNvPr>
          <p:cNvSpPr>
            <a:spLocks noGrp="1"/>
          </p:cNvSpPr>
          <p:nvPr>
            <p:ph idx="1"/>
          </p:nvPr>
        </p:nvSpPr>
        <p:spPr/>
        <p:txBody>
          <a:bodyPr/>
          <a:lstStyle/>
          <a:p>
            <a:r>
              <a:rPr lang="en-IN" dirty="0"/>
              <a:t>If there exists a procedure for eliminating an existential quantifier, then universal quantifiers can also eliminated by converting a universal quantifier to an existential quantifier using the negation rules</a:t>
            </a:r>
          </a:p>
        </p:txBody>
      </p:sp>
    </p:spTree>
    <p:extLst>
      <p:ext uri="{BB962C8B-B14F-4D97-AF65-F5344CB8AC3E}">
        <p14:creationId xmlns:p14="http://schemas.microsoft.com/office/powerpoint/2010/main" val="220051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CACE-84D1-AC89-BF4D-64D913982C2A}"/>
              </a:ext>
            </a:extLst>
          </p:cNvPr>
          <p:cNvSpPr>
            <a:spLocks noGrp="1"/>
          </p:cNvSpPr>
          <p:nvPr>
            <p:ph type="title"/>
          </p:nvPr>
        </p:nvSpPr>
        <p:spPr/>
        <p:txBody>
          <a:bodyPr/>
          <a:lstStyle/>
          <a:p>
            <a:r>
              <a:rPr lang="en-IN" dirty="0"/>
              <a:t>Projection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F4A2A9-D3EF-04FB-CAE3-6940A74A40F4}"/>
                  </a:ext>
                </a:extLst>
              </p:cNvPr>
              <p:cNvSpPr>
                <a:spLocks noGrp="1"/>
              </p:cNvSpPr>
              <p:nvPr>
                <p:ph idx="1"/>
              </p:nvPr>
            </p:nvSpPr>
            <p:spPr/>
            <p:txBody>
              <a:bodyPr/>
              <a:lstStyle/>
              <a:p>
                <a:r>
                  <a:rPr lang="en-IN" dirty="0"/>
                  <a:t>A projection of a variable x from a PNF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a14:m>
                <a:r>
                  <a:rPr lang="en-IN" dirty="0"/>
                  <a:t> is the PNF formula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oMath>
                </a14:m>
                <a:r>
                  <a:rPr lang="en-IN" dirty="0"/>
                  <a:t> such that both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oMath>
                </a14:m>
                <a:r>
                  <a:rPr lang="en-IN" dirty="0"/>
                  <a:t> are logically equivalent; </a:t>
                </a:r>
                <a14:m>
                  <m:oMath xmlns:m="http://schemas.openxmlformats.org/officeDocument/2006/math">
                    <m:r>
                      <a:rPr lang="en-IN" b="0" i="1" smtClean="0">
                        <a:latin typeface="Cambria Math" panose="02040503050406030204" pitchFamily="18" charset="0"/>
                      </a:rPr>
                      <m:t>𝜙</m:t>
                    </m:r>
                  </m:oMath>
                </a14:m>
                <a:r>
                  <a:rPr lang="en-IN" dirty="0"/>
                  <a:t> and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are quantifier-free; and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m:t>
                    </m:r>
                  </m:oMath>
                </a14:m>
                <a:endParaRPr lang="en-IN" dirty="0"/>
              </a:p>
              <a:p>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𝜙</m:t>
                      </m:r>
                    </m:oMath>
                  </m:oMathPara>
                </a14:m>
                <a:endParaRPr lang="en-IN" b="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m:t>
                      </m:r>
                    </m:oMath>
                  </m:oMathPara>
                </a14:m>
                <a:endParaRPr lang="en-IN" b="0" dirty="0"/>
              </a:p>
              <a:p>
                <a:pPr marL="0" indent="0">
                  <a:buNone/>
                </a:pPr>
                <a:endParaRPr lang="en-IN" dirty="0"/>
              </a:p>
            </p:txBody>
          </p:sp>
        </mc:Choice>
        <mc:Fallback>
          <p:sp>
            <p:nvSpPr>
              <p:cNvPr id="3" name="Content Placeholder 2">
                <a:extLst>
                  <a:ext uri="{FF2B5EF4-FFF2-40B4-BE49-F238E27FC236}">
                    <a16:creationId xmlns:a16="http://schemas.microsoft.com/office/drawing/2014/main" id="{80F4A2A9-D3EF-04FB-CAE3-6940A74A40F4}"/>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IN">
                    <a:noFill/>
                  </a:rPr>
                  <a:t> </a:t>
                </a:r>
              </a:p>
            </p:txBody>
          </p:sp>
        </mc:Fallback>
      </mc:AlternateContent>
    </p:spTree>
    <p:extLst>
      <p:ext uri="{BB962C8B-B14F-4D97-AF65-F5344CB8AC3E}">
        <p14:creationId xmlns:p14="http://schemas.microsoft.com/office/powerpoint/2010/main" val="684814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26E-75F7-6536-DA9E-A6F7A255770C}"/>
              </a:ext>
            </a:extLst>
          </p:cNvPr>
          <p:cNvSpPr>
            <a:spLocks noGrp="1"/>
          </p:cNvSpPr>
          <p:nvPr>
            <p:ph type="title"/>
          </p:nvPr>
        </p:nvSpPr>
        <p:spPr/>
        <p:txBody>
          <a:bodyPr/>
          <a:lstStyle/>
          <a:p>
            <a:r>
              <a:rPr lang="en-IN" dirty="0"/>
              <a:t>Quantifier-elimination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F71BCB-AC73-CA9A-D2CD-2E62F2E4DDB4}"/>
                  </a:ext>
                </a:extLst>
              </p:cNvPr>
              <p:cNvSpPr>
                <a:spLocks noGrp="1"/>
              </p:cNvSpPr>
              <p:nvPr>
                <p:ph idx="1"/>
              </p:nvPr>
            </p:nvSpPr>
            <p:spPr/>
            <p:txBody>
              <a:bodyPr/>
              <a:lstStyle/>
              <a:p>
                <a:pPr marL="0" indent="0">
                  <a:buNone/>
                </a:pPr>
                <a:r>
                  <a:rPr lang="en-IN" dirty="0"/>
                  <a:t>Algorithm: </a:t>
                </a:r>
                <a:r>
                  <a:rPr lang="en-IN" dirty="0" err="1"/>
                  <a:t>Quantifier_Elimination</a:t>
                </a:r>
                <a:endParaRPr lang="en-IN" dirty="0"/>
              </a:p>
              <a:p>
                <a:pPr marL="0" indent="0">
                  <a:buNone/>
                </a:pPr>
                <a:r>
                  <a:rPr lang="en-IN" dirty="0"/>
                  <a:t>Input: A sentence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𝜙</m:t>
                    </m:r>
                  </m:oMath>
                </a14:m>
                <a:r>
                  <a:rPr lang="en-IN" b="0" dirty="0"/>
                  <a:t>, where </a:t>
                </a:r>
                <a14:m>
                  <m:oMath xmlns:m="http://schemas.openxmlformats.org/officeDocument/2006/math">
                    <m:r>
                      <a:rPr lang="en-IN" b="0" i="1" smtClean="0">
                        <a:latin typeface="Cambria Math" panose="02040503050406030204" pitchFamily="18" charset="0"/>
                      </a:rPr>
                      <m:t>𝜙</m:t>
                    </m:r>
                  </m:oMath>
                </a14:m>
                <a:r>
                  <a:rPr lang="en-IN" b="0" dirty="0"/>
                  <a:t> is quantifier-free</a:t>
                </a:r>
              </a:p>
              <a:p>
                <a:pPr marL="0" indent="0">
                  <a:buNone/>
                </a:pPr>
                <a:r>
                  <a:rPr lang="en-IN" dirty="0"/>
                  <a:t>Output: A quantifier-free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r>
                  <a:rPr lang="en-IN" dirty="0"/>
                  <a:t> which is equisatisfiable to </a:t>
                </a:r>
                <a14:m>
                  <m:oMath xmlns:m="http://schemas.openxmlformats.org/officeDocument/2006/math">
                    <m:r>
                      <a:rPr lang="en-IN" b="0" i="1" smtClean="0">
                        <a:latin typeface="Cambria Math" panose="02040503050406030204" pitchFamily="18" charset="0"/>
                      </a:rPr>
                      <m:t>𝜙</m:t>
                    </m:r>
                  </m:oMath>
                </a14:m>
                <a:r>
                  <a:rPr lang="en-IN" dirty="0"/>
                  <a:t> </a:t>
                </a:r>
              </a:p>
            </p:txBody>
          </p:sp>
        </mc:Choice>
        <mc:Fallback>
          <p:sp>
            <p:nvSpPr>
              <p:cNvPr id="3" name="Content Placeholder 2">
                <a:extLst>
                  <a:ext uri="{FF2B5EF4-FFF2-40B4-BE49-F238E27FC236}">
                    <a16:creationId xmlns:a16="http://schemas.microsoft.com/office/drawing/2014/main" id="{99F71BCB-AC73-CA9A-D2CD-2E62F2E4DDB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821663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26E-75F7-6536-DA9E-A6F7A255770C}"/>
              </a:ext>
            </a:extLst>
          </p:cNvPr>
          <p:cNvSpPr>
            <a:spLocks noGrp="1"/>
          </p:cNvSpPr>
          <p:nvPr>
            <p:ph type="title"/>
          </p:nvPr>
        </p:nvSpPr>
        <p:spPr/>
        <p:txBody>
          <a:bodyPr/>
          <a:lstStyle/>
          <a:p>
            <a:r>
              <a:rPr lang="en-IN" dirty="0"/>
              <a:t>Quantifier-elimination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F71BCB-AC73-CA9A-D2CD-2E62F2E4DDB4}"/>
                  </a:ext>
                </a:extLst>
              </p:cNvPr>
              <p:cNvSpPr>
                <a:spLocks noGrp="1"/>
              </p:cNvSpPr>
              <p:nvPr>
                <p:ph idx="1"/>
              </p:nvPr>
            </p:nvSpPr>
            <p:spPr/>
            <p:txBody>
              <a:bodyPr>
                <a:normAutofit fontScale="85000" lnSpcReduction="20000"/>
              </a:bodyPr>
              <a:lstStyle/>
              <a:p>
                <a:pPr marL="0" indent="0">
                  <a:buNone/>
                </a:pPr>
                <a:r>
                  <a:rPr lang="en-IN" dirty="0"/>
                  <a:t>Algorithm: </a:t>
                </a:r>
                <a:r>
                  <a:rPr lang="en-IN" dirty="0" err="1"/>
                  <a:t>Quantifier_Elimination</a:t>
                </a:r>
                <a:endParaRPr lang="en-IN" dirty="0"/>
              </a:p>
              <a:p>
                <a:pPr marL="0" indent="0">
                  <a:buNone/>
                </a:pPr>
                <a:r>
                  <a:rPr lang="en-IN" dirty="0"/>
                  <a:t>Input: A sentence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𝜙</m:t>
                    </m:r>
                  </m:oMath>
                </a14:m>
                <a:r>
                  <a:rPr lang="en-IN" b="0" dirty="0"/>
                  <a:t>, where </a:t>
                </a:r>
                <a14:m>
                  <m:oMath xmlns:m="http://schemas.openxmlformats.org/officeDocument/2006/math">
                    <m:r>
                      <a:rPr lang="en-IN" b="0" i="1" smtClean="0">
                        <a:latin typeface="Cambria Math" panose="02040503050406030204" pitchFamily="18" charset="0"/>
                      </a:rPr>
                      <m:t>𝜙</m:t>
                    </m:r>
                  </m:oMath>
                </a14:m>
                <a:r>
                  <a:rPr lang="en-IN" b="0" dirty="0"/>
                  <a:t> is quantifier-free</a:t>
                </a:r>
              </a:p>
              <a:p>
                <a:pPr marL="0" indent="0">
                  <a:buNone/>
                </a:pPr>
                <a:r>
                  <a:rPr lang="en-IN" dirty="0"/>
                  <a:t>Output: A quantifier-free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r>
                  <a:rPr lang="en-IN" dirty="0"/>
                  <a:t> which is equisatisfiable to </a:t>
                </a:r>
                <a14:m>
                  <m:oMath xmlns:m="http://schemas.openxmlformats.org/officeDocument/2006/math">
                    <m:r>
                      <a:rPr lang="en-IN" b="0" i="1" smtClean="0">
                        <a:latin typeface="Cambria Math" panose="02040503050406030204" pitchFamily="18" charset="0"/>
                      </a:rPr>
                      <m:t>𝜙</m:t>
                    </m:r>
                  </m:oMath>
                </a14:m>
                <a:r>
                  <a:rPr lang="en-IN" dirty="0"/>
                  <a:t> </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𝜙</m:t>
                      </m:r>
                    </m:oMath>
                  </m:oMathPara>
                </a14:m>
                <a:endParaRPr lang="en-IN" dirty="0"/>
              </a:p>
              <a:p>
                <a:pPr marL="0" indent="0">
                  <a:buNone/>
                </a:pPr>
                <a:r>
                  <a:rPr lang="en-IN" b="1" dirty="0"/>
                  <a:t>for</a:t>
                </a:r>
                <a:r>
                  <a:rPr lang="en-IN" dirty="0"/>
                  <a:t> </a:t>
                </a:r>
                <a:r>
                  <a:rPr lang="en-IN" dirty="0" err="1"/>
                  <a:t>i</a:t>
                </a:r>
                <a:r>
                  <a:rPr lang="en-IN" dirty="0"/>
                  <a:t> := 1 </a:t>
                </a:r>
                <a:r>
                  <a:rPr lang="en-IN" b="1" dirty="0"/>
                  <a:t>to</a:t>
                </a:r>
                <a:r>
                  <a:rPr lang="en-IN" dirty="0"/>
                  <a:t> n </a:t>
                </a:r>
                <a:r>
                  <a:rPr lang="en-IN" b="1" dirty="0"/>
                  <a:t>do</a:t>
                </a:r>
              </a:p>
              <a:p>
                <a:pPr marL="0" indent="0">
                  <a:buNone/>
                </a:pPr>
                <a:r>
                  <a:rPr lang="en-IN" dirty="0"/>
                  <a:t>    </a:t>
                </a:r>
                <a:r>
                  <a:rPr lang="en-IN" b="1" dirty="0"/>
                  <a:t>if</a:t>
                </a:r>
                <a:r>
                  <a:rPr lang="en-IN" dirty="0"/>
                  <a:t> </a:t>
                </a:r>
                <a14:m>
                  <m:oMath xmlns:m="http://schemas.openxmlformats.org/officeDocument/2006/math">
                    <m:r>
                      <a:rPr lang="en-IN" b="0" i="1" smtClean="0">
                        <a:latin typeface="Cambria Math" panose="02040503050406030204" pitchFamily="18" charset="0"/>
                      </a:rPr>
                      <m:t>𝑄</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oMath>
                </a14:m>
                <a:r>
                  <a:rPr lang="en-IN" dirty="0"/>
                  <a:t> </a:t>
                </a:r>
                <a:r>
                  <a:rPr lang="en-IN" b="1" dirty="0"/>
                  <a:t>then</a:t>
                </a:r>
              </a:p>
              <a:p>
                <a:pPr marL="0" indent="0">
                  <a:buNone/>
                </a:pP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m:t>
                        </m:r>
                      </m:sup>
                    </m:sSup>
                  </m:oMath>
                </a14:m>
                <a:r>
                  <a:rPr lang="en-IN" dirty="0"/>
                  <a:t> := Project(</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V[</a:t>
                </a:r>
                <a:r>
                  <a:rPr lang="en-IN" dirty="0" err="1"/>
                  <a:t>i</a:t>
                </a:r>
                <a:r>
                  <a:rPr lang="en-IN" dirty="0"/>
                  <a:t>]);     // Project is the projection API, as discussed earlier </a:t>
                </a:r>
              </a:p>
              <a:p>
                <a:pPr marL="0" indent="0">
                  <a:buNone/>
                </a:pPr>
                <a:r>
                  <a:rPr lang="en-IN" dirty="0"/>
                  <a:t>    </a:t>
                </a:r>
                <a:r>
                  <a:rPr lang="en-IN" b="1" dirty="0"/>
                  <a:t>else</a:t>
                </a:r>
              </a:p>
              <a:p>
                <a:pPr marL="0" indent="0">
                  <a:buNone/>
                </a:pPr>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𝜙</m:t>
                        </m:r>
                      </m:e>
                      <m:sup>
                        <m:r>
                          <a:rPr lang="en-IN" i="1">
                            <a:latin typeface="Cambria Math" panose="02040503050406030204" pitchFamily="18" charset="0"/>
                          </a:rPr>
                          <m:t>′</m:t>
                        </m:r>
                      </m:sup>
                    </m:sSup>
                  </m:oMath>
                </a14:m>
                <a:r>
                  <a:rPr lang="en-IN" dirty="0"/>
                  <a:t> := </a:t>
                </a:r>
                <a14:m>
                  <m:oMath xmlns:m="http://schemas.openxmlformats.org/officeDocument/2006/math">
                    <m:r>
                      <a:rPr lang="en-IN" b="0" i="1" smtClean="0">
                        <a:latin typeface="Cambria Math" panose="02040503050406030204" pitchFamily="18" charset="0"/>
                      </a:rPr>
                      <m:t>¬</m:t>
                    </m:r>
                  </m:oMath>
                </a14:m>
                <a:r>
                  <a:rPr lang="en-IN" dirty="0"/>
                  <a:t>Project(</a:t>
                </a:r>
                <a14:m>
                  <m:oMath xmlns:m="http://schemas.openxmlformats.org/officeDocument/2006/math">
                    <m:r>
                      <a:rPr lang="en-IN" b="0" i="1" smtClean="0">
                        <a:latin typeface="Cambria Math" panose="02040503050406030204" pitchFamily="18" charset="0"/>
                      </a:rPr>
                      <m:t>¬</m:t>
                    </m:r>
                    <m:r>
                      <a:rPr lang="en-IN" i="1">
                        <a:latin typeface="Cambria Math" panose="02040503050406030204" pitchFamily="18" charset="0"/>
                      </a:rPr>
                      <m:t>𝜙</m:t>
                    </m:r>
                    <m:r>
                      <a:rPr lang="en-IN" i="1">
                        <a:latin typeface="Cambria Math" panose="02040503050406030204" pitchFamily="18" charset="0"/>
                      </a:rPr>
                      <m:t>′</m:t>
                    </m:r>
                  </m:oMath>
                </a14:m>
                <a:r>
                  <a:rPr lang="en-IN" dirty="0"/>
                  <a:t>, V[</a:t>
                </a:r>
                <a:r>
                  <a:rPr lang="en-IN" dirty="0" err="1"/>
                  <a:t>i</a:t>
                </a:r>
                <a:r>
                  <a:rPr lang="en-IN" dirty="0"/>
                  <a:t>]);</a:t>
                </a:r>
              </a:p>
              <a:p>
                <a:pPr marL="0" indent="0">
                  <a:buNone/>
                </a:pPr>
                <a:r>
                  <a:rPr lang="en-IN" b="1" dirty="0"/>
                  <a:t>return</a:t>
                </a:r>
                <a:r>
                  <a:rPr lang="en-IN" dirty="0"/>
                  <a:t>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a:t>
                </a:r>
              </a:p>
            </p:txBody>
          </p:sp>
        </mc:Choice>
        <mc:Fallback>
          <p:sp>
            <p:nvSpPr>
              <p:cNvPr id="3" name="Content Placeholder 2">
                <a:extLst>
                  <a:ext uri="{FF2B5EF4-FFF2-40B4-BE49-F238E27FC236}">
                    <a16:creationId xmlns:a16="http://schemas.microsoft.com/office/drawing/2014/main" id="{99F71BCB-AC73-CA9A-D2CD-2E62F2E4DDB4}"/>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IN">
                    <a:noFill/>
                  </a:rPr>
                  <a:t> </a:t>
                </a:r>
              </a:p>
            </p:txBody>
          </p:sp>
        </mc:Fallback>
      </mc:AlternateContent>
    </p:spTree>
    <p:extLst>
      <p:ext uri="{BB962C8B-B14F-4D97-AF65-F5344CB8AC3E}">
        <p14:creationId xmlns:p14="http://schemas.microsoft.com/office/powerpoint/2010/main" val="423538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E33F5-8800-97D6-4714-9210357C045F}"/>
                  </a:ext>
                </a:extLst>
              </p:cNvPr>
              <p:cNvSpPr>
                <a:spLocks noGrp="1"/>
              </p:cNvSpPr>
              <p:nvPr>
                <p:ph idx="1"/>
              </p:nvPr>
            </p:nvSpPr>
            <p:spPr/>
            <p:txBody>
              <a:bodyPr/>
              <a:lstStyle/>
              <a:p>
                <a:pPr marL="0" indent="0">
                  <a:buNone/>
                </a:pPr>
                <a:r>
                  <a:rPr lang="en-IN" sz="2200" dirty="0">
                    <a:latin typeface="Cambria Math" panose="02040503050406030204" pitchFamily="18" charset="0"/>
                  </a:rPr>
                  <a:t>Is the following </a:t>
                </a:r>
                <a14:m>
                  <m:oMath xmlns:m="http://schemas.openxmlformats.org/officeDocument/2006/math">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𝑇</m:t>
                        </m:r>
                      </m:e>
                      <m:sub>
                        <m:r>
                          <a:rPr lang="en-IN" sz="2200" b="0" i="1" smtClean="0">
                            <a:latin typeface="Cambria Math" panose="02040503050406030204" pitchFamily="18" charset="0"/>
                          </a:rPr>
                          <m:t>𝐸</m:t>
                        </m:r>
                      </m:sub>
                    </m:sSub>
                    <m:r>
                      <a:rPr lang="en-IN" sz="2200" b="0" i="1" smtClean="0">
                        <a:latin typeface="Cambria Math" panose="02040503050406030204" pitchFamily="18" charset="0"/>
                      </a:rPr>
                      <m:t>⊕</m:t>
                    </m:r>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𝑇</m:t>
                        </m:r>
                      </m:e>
                      <m:sub>
                        <m:r>
                          <a:rPr lang="en-IN" sz="2200" b="0" i="1" smtClean="0">
                            <a:latin typeface="Cambria Math" panose="02040503050406030204" pitchFamily="18" charset="0"/>
                          </a:rPr>
                          <m:t>ℤ</m:t>
                        </m:r>
                      </m:sub>
                    </m:sSub>
                  </m:oMath>
                </a14:m>
                <a:r>
                  <a:rPr lang="en-IN" sz="2200" dirty="0">
                    <a:latin typeface="Cambria Math" panose="02040503050406030204" pitchFamily="18" charset="0"/>
                  </a:rPr>
                  <a:t> formula satisfiable?</a:t>
                </a:r>
              </a:p>
              <a:p>
                <a:pPr marL="0" indent="0">
                  <a:buNone/>
                </a:pPr>
                <a:endParaRPr lang="en-IN" sz="22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200" b="0" i="1" smtClean="0">
                          <a:latin typeface="Cambria Math" panose="02040503050406030204" pitchFamily="18" charset="0"/>
                        </a:rPr>
                        <m:t>𝐹</m:t>
                      </m:r>
                      <m:r>
                        <a:rPr lang="en-IN" sz="2200" b="0" i="1" smtClean="0">
                          <a:latin typeface="Cambria Math" panose="02040503050406030204" pitchFamily="18" charset="0"/>
                        </a:rPr>
                        <m:t>:</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1≤</m:t>
                          </m:r>
                          <m:r>
                            <a:rPr lang="en-IN" sz="2200" b="0" i="1" smtClean="0">
                              <a:solidFill>
                                <a:schemeClr val="accent1"/>
                              </a:solidFill>
                              <a:latin typeface="Cambria Math" panose="02040503050406030204" pitchFamily="18" charset="0"/>
                            </a:rPr>
                            <m:t>𝑥</m:t>
                          </m:r>
                        </m:e>
                      </m:d>
                      <m:r>
                        <a:rPr lang="en-IN" sz="2200" b="0" i="1" smtClean="0">
                          <a:latin typeface="Cambria Math" panose="02040503050406030204" pitchFamily="18" charset="0"/>
                        </a:rPr>
                        <m:t>∧</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𝑥</m:t>
                          </m:r>
                          <m:r>
                            <a:rPr lang="en-IN" sz="2200" b="0" i="1" smtClean="0">
                              <a:solidFill>
                                <a:schemeClr val="accent1"/>
                              </a:solidFill>
                              <a:latin typeface="Cambria Math" panose="02040503050406030204" pitchFamily="18" charset="0"/>
                            </a:rPr>
                            <m:t>≤2</m:t>
                          </m:r>
                        </m:e>
                      </m:d>
                      <m:r>
                        <a:rPr lang="en-IN" sz="2200" b="0" i="1" smtClean="0">
                          <a:latin typeface="Cambria Math" panose="02040503050406030204" pitchFamily="18" charset="0"/>
                        </a:rPr>
                        <m:t>∧</m:t>
                      </m:r>
                      <m:r>
                        <a:rPr lang="en-IN" sz="2200" b="0" i="1" smtClean="0">
                          <a:solidFill>
                            <a:schemeClr val="accent1"/>
                          </a:solidFill>
                          <a:latin typeface="Cambria Math" panose="02040503050406030204" pitchFamily="18" charset="0"/>
                        </a:rPr>
                        <m:t>𝑝</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𝑥</m:t>
                          </m:r>
                        </m:e>
                      </m:d>
                      <m:r>
                        <a:rPr lang="en-IN" sz="2200" b="0" i="1" smtClean="0">
                          <a:latin typeface="Cambria Math" panose="02040503050406030204" pitchFamily="18" charset="0"/>
                        </a:rPr>
                        <m:t>∧</m:t>
                      </m:r>
                      <m:r>
                        <a:rPr lang="en-IN" sz="2200" b="0" i="1" smtClean="0">
                          <a:solidFill>
                            <a:schemeClr val="accent1"/>
                          </a:solidFill>
                          <a:latin typeface="Cambria Math" panose="02040503050406030204" pitchFamily="18" charset="0"/>
                        </a:rPr>
                        <m:t>¬</m:t>
                      </m:r>
                      <m:r>
                        <a:rPr lang="en-IN" sz="2200" b="0" i="1" smtClean="0">
                          <a:solidFill>
                            <a:schemeClr val="accent1"/>
                          </a:solidFill>
                          <a:latin typeface="Cambria Math" panose="02040503050406030204" pitchFamily="18" charset="0"/>
                        </a:rPr>
                        <m:t>𝑝</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1</m:t>
                          </m:r>
                        </m:e>
                      </m:d>
                      <m:r>
                        <a:rPr lang="en-IN" sz="2200" b="0" i="1" smtClean="0">
                          <a:solidFill>
                            <a:schemeClr val="tx1"/>
                          </a:solidFill>
                          <a:latin typeface="Cambria Math" panose="02040503050406030204" pitchFamily="18" charset="0"/>
                        </a:rPr>
                        <m:t>∧</m:t>
                      </m:r>
                      <m:r>
                        <a:rPr lang="en-IN" sz="2200" b="0" i="1" smtClean="0">
                          <a:solidFill>
                            <a:schemeClr val="accent1"/>
                          </a:solidFill>
                          <a:latin typeface="Cambria Math" panose="02040503050406030204" pitchFamily="18" charset="0"/>
                        </a:rPr>
                        <m:t>¬</m:t>
                      </m:r>
                      <m:r>
                        <a:rPr lang="en-IN" sz="2200" b="0" i="1" smtClean="0">
                          <a:solidFill>
                            <a:schemeClr val="accent1"/>
                          </a:solidFill>
                          <a:latin typeface="Cambria Math" panose="02040503050406030204" pitchFamily="18" charset="0"/>
                        </a:rPr>
                        <m:t>𝑝</m:t>
                      </m:r>
                      <m:r>
                        <a:rPr lang="en-IN" sz="2200" b="0" i="1" smtClean="0">
                          <a:solidFill>
                            <a:schemeClr val="accent1"/>
                          </a:solidFill>
                          <a:latin typeface="Cambria Math" panose="02040503050406030204" pitchFamily="18" charset="0"/>
                        </a:rPr>
                        <m:t>(2)</m:t>
                      </m:r>
                    </m:oMath>
                  </m:oMathPara>
                </a14:m>
                <a:endParaRPr lang="en-IN" sz="2200" dirty="0"/>
              </a:p>
              <a:p>
                <a:endParaRPr lang="en-IN" dirty="0"/>
              </a:p>
            </p:txBody>
          </p:sp>
        </mc:Choice>
        <mc:Fallback xmlns="">
          <p:sp>
            <p:nvSpPr>
              <p:cNvPr id="3" name="Content Placeholder 2">
                <a:extLst>
                  <a:ext uri="{FF2B5EF4-FFF2-40B4-BE49-F238E27FC236}">
                    <a16:creationId xmlns:a16="http://schemas.microsoft.com/office/drawing/2014/main" id="{11FE33F5-8800-97D6-4714-9210357C045F}"/>
                  </a:ext>
                </a:extLst>
              </p:cNvPr>
              <p:cNvSpPr>
                <a:spLocks noGrp="1" noRot="1" noChangeAspect="1" noMove="1" noResize="1" noEditPoints="1" noAdjustHandles="1" noChangeArrowheads="1" noChangeShapeType="1" noTextEdit="1"/>
              </p:cNvSpPr>
              <p:nvPr>
                <p:ph idx="1"/>
              </p:nvPr>
            </p:nvSpPr>
            <p:spPr>
              <a:blipFill>
                <a:blip r:embed="rId2"/>
                <a:stretch>
                  <a:fillRect l="-754" t="-1681"/>
                </a:stretch>
              </a:blipFill>
            </p:spPr>
            <p:txBody>
              <a:bodyPr/>
              <a:lstStyle/>
              <a:p>
                <a:r>
                  <a:rPr lang="en-IN">
                    <a:noFill/>
                  </a:rPr>
                  <a:t> </a:t>
                </a:r>
              </a:p>
            </p:txBody>
          </p:sp>
        </mc:Fallback>
      </mc:AlternateContent>
    </p:spTree>
    <p:extLst>
      <p:ext uri="{BB962C8B-B14F-4D97-AF65-F5344CB8AC3E}">
        <p14:creationId xmlns:p14="http://schemas.microsoft.com/office/powerpoint/2010/main" val="1765570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lstStyle/>
              <a:p>
                <a:r>
                  <a:rPr lang="en-US" dirty="0"/>
                  <a:t>For Boolean formulas in the CNF form, we can eliminate an existentially quantified variable x by applying resolution to all pairs of clauses where </a:t>
                </a:r>
                <a14:m>
                  <m:oMath xmlns:m="http://schemas.openxmlformats.org/officeDocument/2006/math">
                    <m:r>
                      <a:rPr lang="en-US" i="1" dirty="0" smtClean="0">
                        <a:latin typeface="Cambria Math" panose="02040503050406030204" pitchFamily="18" charset="0"/>
                      </a:rPr>
                      <m:t>𝑥</m:t>
                    </m:r>
                  </m:oMath>
                </a14:m>
                <a:r>
                  <a:rPr lang="en-US" dirty="0"/>
                  <a:t> appears with opposite phases</a:t>
                </a:r>
              </a:p>
              <a:p>
                <a:endParaRPr lang="en-IN" dirty="0"/>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0" i="1" smtClean="0">
                              <a:latin typeface="Cambria Math" panose="02040503050406030204" pitchFamily="18" charset="0"/>
                            </a:rPr>
                            <m:t>𝑥</m:t>
                          </m:r>
                        </m:e>
                      </m:d>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oMath>
                  </m:oMathPara>
                </a14:m>
                <a:endParaRPr lang="en-IN" sz="2400"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IN">
                    <a:noFill/>
                  </a:rPr>
                  <a:t> </a:t>
                </a:r>
              </a:p>
            </p:txBody>
          </p:sp>
        </mc:Fallback>
      </mc:AlternateContent>
    </p:spTree>
    <p:extLst>
      <p:ext uri="{BB962C8B-B14F-4D97-AF65-F5344CB8AC3E}">
        <p14:creationId xmlns:p14="http://schemas.microsoft.com/office/powerpoint/2010/main" val="2174991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lstStyle/>
              <a:p>
                <a:r>
                  <a:rPr lang="en-US" dirty="0"/>
                  <a:t>For Boolean formulas in the CNF form, we can eliminate an existentially quantified variable x by applying resolution to all pairs of clauses where </a:t>
                </a:r>
                <a14:m>
                  <m:oMath xmlns:m="http://schemas.openxmlformats.org/officeDocument/2006/math">
                    <m:r>
                      <a:rPr lang="en-US" i="1" dirty="0" smtClean="0">
                        <a:latin typeface="Cambria Math" panose="02040503050406030204" pitchFamily="18" charset="0"/>
                      </a:rPr>
                      <m:t>𝑥</m:t>
                    </m:r>
                  </m:oMath>
                </a14:m>
                <a:r>
                  <a:rPr lang="en-US" dirty="0"/>
                  <a:t> appears with opposite phases</a:t>
                </a:r>
              </a:p>
              <a:p>
                <a:endParaRPr lang="en-IN" dirty="0"/>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1"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1"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oMath>
                  </m:oMathPara>
                </a14:m>
                <a:endParaRPr lang="en-IN" sz="2400" dirty="0"/>
              </a:p>
              <a:p>
                <a:pPr marL="0" indent="0">
                  <a:buNone/>
                </a:pPr>
                <a:endParaRPr lang="en-IN" sz="2400"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3A30650-E46E-B009-EECD-89906FB1F758}"/>
              </a:ext>
            </a:extLst>
          </p:cNvPr>
          <p:cNvSpPr txBox="1"/>
          <p:nvPr/>
        </p:nvSpPr>
        <p:spPr>
          <a:xfrm>
            <a:off x="3038165" y="3844412"/>
            <a:ext cx="993061" cy="369332"/>
          </a:xfrm>
          <a:prstGeom prst="rect">
            <a:avLst/>
          </a:prstGeom>
          <a:noFill/>
        </p:spPr>
        <p:txBody>
          <a:bodyPr wrap="square" rtlCol="0">
            <a:spAutoFit/>
          </a:bodyPr>
          <a:lstStyle/>
          <a:p>
            <a:r>
              <a:rPr lang="en-IN" dirty="0"/>
              <a:t>Clause-1</a:t>
            </a:r>
          </a:p>
        </p:txBody>
      </p:sp>
      <p:sp>
        <p:nvSpPr>
          <p:cNvPr id="5" name="TextBox 4">
            <a:extLst>
              <a:ext uri="{FF2B5EF4-FFF2-40B4-BE49-F238E27FC236}">
                <a16:creationId xmlns:a16="http://schemas.microsoft.com/office/drawing/2014/main" id="{323DE647-11D9-B098-6D83-60DBE11FC04A}"/>
              </a:ext>
            </a:extLst>
          </p:cNvPr>
          <p:cNvSpPr txBox="1"/>
          <p:nvPr/>
        </p:nvSpPr>
        <p:spPr>
          <a:xfrm>
            <a:off x="4390103" y="3849328"/>
            <a:ext cx="993061" cy="369332"/>
          </a:xfrm>
          <a:prstGeom prst="rect">
            <a:avLst/>
          </a:prstGeom>
          <a:noFill/>
        </p:spPr>
        <p:txBody>
          <a:bodyPr wrap="square" rtlCol="0">
            <a:spAutoFit/>
          </a:bodyPr>
          <a:lstStyle/>
          <a:p>
            <a:r>
              <a:rPr lang="en-IN" dirty="0"/>
              <a:t>Clause-2</a:t>
            </a:r>
          </a:p>
        </p:txBody>
      </p:sp>
      <p:sp>
        <p:nvSpPr>
          <p:cNvPr id="6" name="TextBox 5">
            <a:extLst>
              <a:ext uri="{FF2B5EF4-FFF2-40B4-BE49-F238E27FC236}">
                <a16:creationId xmlns:a16="http://schemas.microsoft.com/office/drawing/2014/main" id="{E8EF2FC7-3C1A-CBC5-22AD-E465AB3AC126}"/>
              </a:ext>
            </a:extLst>
          </p:cNvPr>
          <p:cNvSpPr txBox="1"/>
          <p:nvPr/>
        </p:nvSpPr>
        <p:spPr>
          <a:xfrm>
            <a:off x="6135333" y="3844413"/>
            <a:ext cx="993061" cy="369332"/>
          </a:xfrm>
          <a:prstGeom prst="rect">
            <a:avLst/>
          </a:prstGeom>
          <a:noFill/>
        </p:spPr>
        <p:txBody>
          <a:bodyPr wrap="square" rtlCol="0">
            <a:spAutoFit/>
          </a:bodyPr>
          <a:lstStyle/>
          <a:p>
            <a:r>
              <a:rPr lang="en-IN" dirty="0"/>
              <a:t>Clause-3</a:t>
            </a:r>
          </a:p>
        </p:txBody>
      </p:sp>
      <p:sp>
        <p:nvSpPr>
          <p:cNvPr id="7" name="TextBox 6">
            <a:extLst>
              <a:ext uri="{FF2B5EF4-FFF2-40B4-BE49-F238E27FC236}">
                <a16:creationId xmlns:a16="http://schemas.microsoft.com/office/drawing/2014/main" id="{7E35FC40-0028-D881-6DA8-9210E12171EF}"/>
              </a:ext>
            </a:extLst>
          </p:cNvPr>
          <p:cNvSpPr txBox="1"/>
          <p:nvPr/>
        </p:nvSpPr>
        <p:spPr>
          <a:xfrm>
            <a:off x="7910064" y="3800167"/>
            <a:ext cx="993061" cy="369332"/>
          </a:xfrm>
          <a:prstGeom prst="rect">
            <a:avLst/>
          </a:prstGeom>
          <a:noFill/>
        </p:spPr>
        <p:txBody>
          <a:bodyPr wrap="square" rtlCol="0">
            <a:spAutoFit/>
          </a:bodyPr>
          <a:lstStyle/>
          <a:p>
            <a:r>
              <a:rPr lang="en-IN" dirty="0"/>
              <a:t>Clause-4</a:t>
            </a:r>
          </a:p>
        </p:txBody>
      </p:sp>
    </p:spTree>
    <p:extLst>
      <p:ext uri="{BB962C8B-B14F-4D97-AF65-F5344CB8AC3E}">
        <p14:creationId xmlns:p14="http://schemas.microsoft.com/office/powerpoint/2010/main" val="261041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lstStyle/>
              <a:p>
                <a:r>
                  <a:rPr lang="en-US" dirty="0"/>
                  <a:t>For Boolean formulas in the CNF form, we can eliminate an existentially quantified variable x by applying resolution to all pairs of clauses where </a:t>
                </a:r>
                <a14:m>
                  <m:oMath xmlns:m="http://schemas.openxmlformats.org/officeDocument/2006/math">
                    <m:r>
                      <a:rPr lang="en-US" i="1" dirty="0" smtClean="0">
                        <a:latin typeface="Cambria Math" panose="02040503050406030204" pitchFamily="18" charset="0"/>
                      </a:rPr>
                      <m:t>𝑥</m:t>
                    </m:r>
                  </m:oMath>
                </a14:m>
                <a:r>
                  <a:rPr lang="en-US" dirty="0"/>
                  <a:t> appears with opposite phases</a:t>
                </a:r>
              </a:p>
              <a:p>
                <a:endParaRPr lang="en-IN" dirty="0"/>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1"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1"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oMath>
                  </m:oMathPara>
                </a14:m>
                <a:endParaRPr lang="en-IN" sz="2400" dirty="0"/>
              </a:p>
              <a:p>
                <a:pPr marL="0" indent="0">
                  <a:buNone/>
                </a:pPr>
                <a:endParaRPr lang="en-IN" sz="2400" dirty="0"/>
              </a:p>
              <a:p>
                <a:pPr marL="0" indent="0">
                  <a:buNone/>
                </a:pPr>
                <a:r>
                  <a:rPr lang="en-IN" sz="2200" dirty="0"/>
                  <a:t>Merging clauses 1 and 2; clauses 1 and 3; clauses 2 and 4; clauses 3 and 4 to remove </a:t>
                </a:r>
                <a14:m>
                  <m:oMath xmlns:m="http://schemas.openxmlformats.org/officeDocument/2006/math">
                    <m:r>
                      <a:rPr lang="en-IN" sz="2200" i="1" dirty="0" smtClean="0">
                        <a:latin typeface="Cambria Math" panose="02040503050406030204" pitchFamily="18" charset="0"/>
                      </a:rPr>
                      <m:t>𝑥</m:t>
                    </m:r>
                  </m:oMath>
                </a14:m>
                <a:endParaRPr lang="en-IN" sz="2200" dirty="0"/>
              </a:p>
              <a:p>
                <a:pPr marL="0" indent="0">
                  <a:buNone/>
                </a:pPr>
                <a:endParaRPr lang="en-IN" sz="2400" dirty="0"/>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e>
                      </m:d>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e>
                      </m:d>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𝑤</m:t>
                      </m:r>
                      <m:r>
                        <a:rPr lang="en-IN" sz="2400" b="0" i="1" smtClean="0">
                          <a:latin typeface="Cambria Math" panose="02040503050406030204" pitchFamily="18" charset="0"/>
                        </a:rPr>
                        <m:t>)</m:t>
                      </m:r>
                    </m:oMath>
                  </m:oMathPara>
                </a14:m>
                <a:endParaRPr lang="en-IN" sz="2400" dirty="0"/>
              </a:p>
              <a:p>
                <a:pPr marL="0" indent="0">
                  <a:buNone/>
                </a:pPr>
                <a:endParaRPr lang="en-IN" sz="2400" dirty="0"/>
              </a:p>
              <a:p>
                <a:pPr marL="0" indent="0">
                  <a:buNone/>
                </a:pPr>
                <a:endParaRPr lang="en-IN" sz="2400"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3A30650-E46E-B009-EECD-89906FB1F758}"/>
              </a:ext>
            </a:extLst>
          </p:cNvPr>
          <p:cNvSpPr txBox="1"/>
          <p:nvPr/>
        </p:nvSpPr>
        <p:spPr>
          <a:xfrm>
            <a:off x="3038165" y="3844412"/>
            <a:ext cx="993061" cy="369332"/>
          </a:xfrm>
          <a:prstGeom prst="rect">
            <a:avLst/>
          </a:prstGeom>
          <a:noFill/>
        </p:spPr>
        <p:txBody>
          <a:bodyPr wrap="square" rtlCol="0">
            <a:spAutoFit/>
          </a:bodyPr>
          <a:lstStyle/>
          <a:p>
            <a:r>
              <a:rPr lang="en-IN" dirty="0"/>
              <a:t>Clause-1</a:t>
            </a:r>
          </a:p>
        </p:txBody>
      </p:sp>
      <p:sp>
        <p:nvSpPr>
          <p:cNvPr id="5" name="TextBox 4">
            <a:extLst>
              <a:ext uri="{FF2B5EF4-FFF2-40B4-BE49-F238E27FC236}">
                <a16:creationId xmlns:a16="http://schemas.microsoft.com/office/drawing/2014/main" id="{323DE647-11D9-B098-6D83-60DBE11FC04A}"/>
              </a:ext>
            </a:extLst>
          </p:cNvPr>
          <p:cNvSpPr txBox="1"/>
          <p:nvPr/>
        </p:nvSpPr>
        <p:spPr>
          <a:xfrm>
            <a:off x="4390103" y="3849328"/>
            <a:ext cx="993061" cy="369332"/>
          </a:xfrm>
          <a:prstGeom prst="rect">
            <a:avLst/>
          </a:prstGeom>
          <a:noFill/>
        </p:spPr>
        <p:txBody>
          <a:bodyPr wrap="square" rtlCol="0">
            <a:spAutoFit/>
          </a:bodyPr>
          <a:lstStyle/>
          <a:p>
            <a:r>
              <a:rPr lang="en-IN" dirty="0"/>
              <a:t>Clause-2</a:t>
            </a:r>
          </a:p>
        </p:txBody>
      </p:sp>
      <p:sp>
        <p:nvSpPr>
          <p:cNvPr id="6" name="TextBox 5">
            <a:extLst>
              <a:ext uri="{FF2B5EF4-FFF2-40B4-BE49-F238E27FC236}">
                <a16:creationId xmlns:a16="http://schemas.microsoft.com/office/drawing/2014/main" id="{E8EF2FC7-3C1A-CBC5-22AD-E465AB3AC126}"/>
              </a:ext>
            </a:extLst>
          </p:cNvPr>
          <p:cNvSpPr txBox="1"/>
          <p:nvPr/>
        </p:nvSpPr>
        <p:spPr>
          <a:xfrm>
            <a:off x="6135333" y="3844413"/>
            <a:ext cx="993061" cy="369332"/>
          </a:xfrm>
          <a:prstGeom prst="rect">
            <a:avLst/>
          </a:prstGeom>
          <a:noFill/>
        </p:spPr>
        <p:txBody>
          <a:bodyPr wrap="square" rtlCol="0">
            <a:spAutoFit/>
          </a:bodyPr>
          <a:lstStyle/>
          <a:p>
            <a:r>
              <a:rPr lang="en-IN" dirty="0"/>
              <a:t>Clause-3</a:t>
            </a:r>
          </a:p>
        </p:txBody>
      </p:sp>
      <p:sp>
        <p:nvSpPr>
          <p:cNvPr id="7" name="TextBox 6">
            <a:extLst>
              <a:ext uri="{FF2B5EF4-FFF2-40B4-BE49-F238E27FC236}">
                <a16:creationId xmlns:a16="http://schemas.microsoft.com/office/drawing/2014/main" id="{7E35FC40-0028-D881-6DA8-9210E12171EF}"/>
              </a:ext>
            </a:extLst>
          </p:cNvPr>
          <p:cNvSpPr txBox="1"/>
          <p:nvPr/>
        </p:nvSpPr>
        <p:spPr>
          <a:xfrm>
            <a:off x="7910064" y="3800167"/>
            <a:ext cx="993061" cy="369332"/>
          </a:xfrm>
          <a:prstGeom prst="rect">
            <a:avLst/>
          </a:prstGeom>
          <a:noFill/>
        </p:spPr>
        <p:txBody>
          <a:bodyPr wrap="square" rtlCol="0">
            <a:spAutoFit/>
          </a:bodyPr>
          <a:lstStyle/>
          <a:p>
            <a:r>
              <a:rPr lang="en-IN" dirty="0"/>
              <a:t>Clause-4</a:t>
            </a:r>
          </a:p>
        </p:txBody>
      </p:sp>
    </p:spTree>
    <p:extLst>
      <p:ext uri="{BB962C8B-B14F-4D97-AF65-F5344CB8AC3E}">
        <p14:creationId xmlns:p14="http://schemas.microsoft.com/office/powerpoint/2010/main" val="1802511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normAutofit/>
              </a:bodyPr>
              <a:lstStyle/>
              <a:p>
                <a:r>
                  <a:rPr lang="en-US" dirty="0"/>
                  <a:t>We can eliminate a universally quantified variable x from a CNF formula by erasing it from the formula, called </a:t>
                </a:r>
                <a:r>
                  <a:rPr lang="en-US" dirty="0" err="1"/>
                  <a:t>forall</a:t>
                </a:r>
                <a:r>
                  <a:rPr lang="en-US" dirty="0"/>
                  <a:t> reduction. This is because the satisfiability of the formula doesn’t depend on x.</a:t>
                </a:r>
              </a:p>
              <a:p>
                <a:pPr lvl="1"/>
                <a:r>
                  <a:rPr lang="en-US" dirty="0"/>
                  <a:t>A CNF formula is satisfiable if all clauses evaluate to true for a given assignment. If a clause contains a universally quantified variable x, then the truth value of the clause doesn’t depend on the x. This is because the clause must evaluate to true regardless of the value of x, i.e., true or false.</a:t>
                </a:r>
                <a:endParaRPr lang="en-IN" dirty="0"/>
              </a:p>
              <a:p>
                <a:endParaRPr lang="en-IN" dirty="0"/>
              </a:p>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satisfiable?</a:t>
                </a:r>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32810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normAutofit/>
              </a:bodyPr>
              <a:lstStyle/>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satisfiable?</a:t>
                </a:r>
              </a:p>
              <a:p>
                <a:pPr lvl="1"/>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𝑥</m:t>
                    </m:r>
                  </m:oMath>
                </a14:m>
                <a:r>
                  <a:rPr lang="en-IN" dirty="0">
                    <a:solidFill>
                      <a:schemeClr val="accent1"/>
                    </a:solidFill>
                  </a:rPr>
                  <a:t> </a:t>
                </a:r>
                <a:r>
                  <a:rPr lang="en-IN" dirty="0"/>
                  <a:t>becomes an empty clause after erasing </a:t>
                </a:r>
                <a14:m>
                  <m:oMath xmlns:m="http://schemas.openxmlformats.org/officeDocument/2006/math">
                    <m:r>
                      <a:rPr lang="en-IN" i="1" dirty="0" smtClean="0">
                        <a:latin typeface="Cambria Math" panose="02040503050406030204" pitchFamily="18" charset="0"/>
                      </a:rPr>
                      <m:t>𝑥</m:t>
                    </m:r>
                  </m:oMath>
                </a14:m>
                <a:r>
                  <a:rPr lang="en-IN" dirty="0"/>
                  <a:t>, and thus the formula is unsatisfiable</a:t>
                </a:r>
              </a:p>
              <a:p>
                <a:pPr lvl="1"/>
                <a:endParaRPr lang="en-IN" dirty="0"/>
              </a:p>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e>
                    </m:d>
                  </m:oMath>
                </a14:m>
                <a:r>
                  <a:rPr lang="en-IN" dirty="0"/>
                  <a:t> satisfiable?</a:t>
                </a:r>
              </a:p>
              <a:p>
                <a:endParaRPr lang="en-IN" dirty="0"/>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38122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B068-7399-A19F-C2CD-04F5BA36DF0B}"/>
              </a:ext>
            </a:extLst>
          </p:cNvPr>
          <p:cNvSpPr>
            <a:spLocks noGrp="1"/>
          </p:cNvSpPr>
          <p:nvPr>
            <p:ph type="title"/>
          </p:nvPr>
        </p:nvSpPr>
        <p:spPr/>
        <p:txBody>
          <a:bodyPr/>
          <a:lstStyle/>
          <a:p>
            <a:r>
              <a:rPr lang="en-IN" dirty="0"/>
              <a:t>Projection with Binary 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ED3690-5206-468A-2C2B-9092401917A0}"/>
                  </a:ext>
                </a:extLst>
              </p:cNvPr>
              <p:cNvSpPr>
                <a:spLocks noGrp="1"/>
              </p:cNvSpPr>
              <p:nvPr>
                <p:ph idx="1"/>
              </p:nvPr>
            </p:nvSpPr>
            <p:spPr/>
            <p:txBody>
              <a:bodyPr>
                <a:normAutofit lnSpcReduction="10000"/>
              </a:bodyPr>
              <a:lstStyle/>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satisfiable?</a:t>
                </a:r>
              </a:p>
              <a:p>
                <a:pPr lvl="1"/>
                <a14:m>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𝑥</m:t>
                    </m:r>
                  </m:oMath>
                </a14:m>
                <a:r>
                  <a:rPr lang="en-IN" dirty="0">
                    <a:solidFill>
                      <a:schemeClr val="accent1"/>
                    </a:solidFill>
                  </a:rPr>
                  <a:t> </a:t>
                </a:r>
                <a:r>
                  <a:rPr lang="en-IN" dirty="0"/>
                  <a:t>becomes an empty clause after erasing </a:t>
                </a:r>
                <a14:m>
                  <m:oMath xmlns:m="http://schemas.openxmlformats.org/officeDocument/2006/math">
                    <m:r>
                      <a:rPr lang="en-IN" i="1" dirty="0" smtClean="0">
                        <a:latin typeface="Cambria Math" panose="02040503050406030204" pitchFamily="18" charset="0"/>
                      </a:rPr>
                      <m:t>𝑥</m:t>
                    </m:r>
                  </m:oMath>
                </a14:m>
                <a:r>
                  <a:rPr lang="en-IN" dirty="0"/>
                  <a:t>, and thus the formula is unsatisfiable</a:t>
                </a:r>
              </a:p>
              <a:p>
                <a:pPr lvl="1"/>
                <a:endParaRPr lang="en-IN" dirty="0"/>
              </a:p>
              <a:p>
                <a:r>
                  <a:rPr lang="en-IN" dirty="0"/>
                  <a:t>However, a universally quantified variable should be eliminated only after removing tautology clauses, i.e., </a:t>
                </a:r>
                <a14:m>
                  <m:oMath xmlns:m="http://schemas.openxmlformats.org/officeDocument/2006/math">
                    <m:r>
                      <a:rPr lang="en-IN" b="0" i="0"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which are always true</a:t>
                </a:r>
              </a:p>
              <a:p>
                <a:endParaRPr lang="en-IN" dirty="0"/>
              </a:p>
              <a:p>
                <a:r>
                  <a:rPr lang="en-IN" dirty="0"/>
                  <a:t>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e>
                    </m:d>
                  </m:oMath>
                </a14:m>
                <a:r>
                  <a:rPr lang="en-IN" dirty="0"/>
                  <a:t> satisfiable?</a:t>
                </a:r>
              </a:p>
              <a:p>
                <a:pPr lvl="1"/>
                <a:r>
                  <a:rPr lang="en-IN" dirty="0"/>
                  <a:t>After removing the tautology clause, the formula becomes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oMath>
                </a14:m>
                <a:r>
                  <a:rPr lang="en-IN" dirty="0"/>
                  <a:t>T, which is satisfiable</a:t>
                </a:r>
              </a:p>
            </p:txBody>
          </p:sp>
        </mc:Choice>
        <mc:Fallback>
          <p:sp>
            <p:nvSpPr>
              <p:cNvPr id="3" name="Content Placeholder 2">
                <a:extLst>
                  <a:ext uri="{FF2B5EF4-FFF2-40B4-BE49-F238E27FC236}">
                    <a16:creationId xmlns:a16="http://schemas.microsoft.com/office/drawing/2014/main" id="{19ED3690-5206-468A-2C2B-9092401917A0}"/>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IN">
                    <a:noFill/>
                  </a:rPr>
                  <a:t> </a:t>
                </a:r>
              </a:p>
            </p:txBody>
          </p:sp>
        </mc:Fallback>
      </mc:AlternateContent>
    </p:spTree>
    <p:extLst>
      <p:ext uri="{BB962C8B-B14F-4D97-AF65-F5344CB8AC3E}">
        <p14:creationId xmlns:p14="http://schemas.microsoft.com/office/powerpoint/2010/main" val="4043116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e>
                      </m:d>
                      <m:r>
                        <a:rPr lang="en-IN" sz="1800" b="0" i="1" smtClean="0">
                          <a:latin typeface="Cambria Math" panose="02040503050406030204" pitchFamily="18" charset="0"/>
                        </a:rPr>
                        <m:t>∧</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IN">
                    <a:noFill/>
                  </a:rPr>
                  <a:t> </a:t>
                </a:r>
              </a:p>
            </p:txBody>
          </p:sp>
        </mc:Fallback>
      </mc:AlternateContent>
    </p:spTree>
    <p:extLst>
      <p:ext uri="{BB962C8B-B14F-4D97-AF65-F5344CB8AC3E}">
        <p14:creationId xmlns:p14="http://schemas.microsoft.com/office/powerpoint/2010/main" val="2105793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5B5-86C6-4FA8-04DE-6ECC9922E119}"/>
              </a:ext>
            </a:extLst>
          </p:cNvPr>
          <p:cNvSpPr>
            <a:spLocks noGrp="1"/>
          </p:cNvSpPr>
          <p:nvPr>
            <p:ph type="title"/>
          </p:nvPr>
        </p:nvSpPr>
        <p:spPr/>
        <p:txBody>
          <a:bodyPr/>
          <a:lstStyle/>
          <a:p>
            <a:r>
              <a:rPr lang="en-IN"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25943-ABA8-940A-5D61-1CED9E6EA037}"/>
                  </a:ext>
                </a:extLst>
              </p:cNvPr>
              <p:cNvSpPr>
                <a:spLocks noGrp="1"/>
              </p:cNvSpPr>
              <p:nvPr>
                <p:ph idx="1"/>
              </p:nvPr>
            </p:nvSpPr>
            <p:spPr/>
            <p:txBody>
              <a:bodyPr>
                <a:normAutofit fontScale="85000" lnSpcReduction="10000"/>
              </a:bodyPr>
              <a:lstStyle/>
              <a:p>
                <a:pPr marL="0" indent="0">
                  <a:buNone/>
                </a:pPr>
                <a:r>
                  <a:rPr lang="en-IN" sz="1800" dirty="0">
                    <a:latin typeface="Cambria Math" panose="02040503050406030204" pitchFamily="18" charset="0"/>
                  </a:rPr>
                  <a:t>Is the following formula satisfiable?</a:t>
                </a:r>
                <a:endParaRPr lang="en-IN" sz="1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𝟐</m:t>
                              </m:r>
                            </m:sub>
                          </m:sSub>
                        </m:e>
                      </m:d>
                      <m:r>
                        <a:rPr lang="en-IN" sz="1800" b="0" i="1" smtClean="0">
                          <a:latin typeface="Cambria Math" panose="02040503050406030204" pitchFamily="18" charset="0"/>
                        </a:rPr>
                        <m:t>∧</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oMath>
                  </m:oMathPara>
                </a14:m>
                <a:endParaRPr lang="en-IN" sz="1800"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2</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e>
                      </m:d>
                      <m:r>
                        <a:rPr lang="en-IN" sz="1800" b="0" i="1" smtClean="0">
                          <a:latin typeface="Cambria Math" panose="02040503050406030204" pitchFamily="18" charset="0"/>
                        </a:rPr>
                        <m:t>∧</m:t>
                      </m:r>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𝟑</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3</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𝒆</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𝑒</m:t>
                        </m:r>
                      </m:e>
                      <m:sub>
                        <m:r>
                          <a:rPr lang="en-IN" sz="1800" b="0" i="1" smtClean="0">
                            <a:latin typeface="Cambria Math" panose="02040503050406030204" pitchFamily="18" charset="0"/>
                          </a:rPr>
                          <m:t>1</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e>
                      </m:d>
                      <m:r>
                        <a:rPr lang="en-IN" sz="1800" b="0" i="1" smtClean="0">
                          <a:latin typeface="Cambria Math" panose="02040503050406030204" pitchFamily="18" charset="0"/>
                        </a:rPr>
                        <m:t>∧</m:t>
                      </m:r>
                      <m:d>
                        <m:dPr>
                          <m:ctrlPr>
                            <a:rPr lang="en-IN" sz="1800" i="1" smtClean="0">
                              <a:latin typeface="Cambria Math" panose="02040503050406030204" pitchFamily="18" charset="0"/>
                            </a:rPr>
                          </m:ctrlPr>
                        </m:dPr>
                        <m:e>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i="1" smtClean="0">
                                  <a:latin typeface="Cambria Math" panose="02040503050406030204" pitchFamily="18" charset="0"/>
                                </a:rPr>
                                <m:t>𝑢</m:t>
                              </m:r>
                            </m:e>
                            <m:sub>
                              <m:r>
                                <a:rPr lang="en-IN" sz="1800" b="0" i="1" smtClean="0">
                                  <a:latin typeface="Cambria Math" panose="02040503050406030204" pitchFamily="18" charset="0"/>
                                </a:rPr>
                                <m:t>2</m:t>
                              </m:r>
                            </m:sub>
                          </m:sSub>
                        </m:e>
                      </m:d>
                    </m:oMath>
                  </m:oMathPara>
                </a14:m>
                <a:endParaRPr lang="en-IN" sz="1800" b="1" dirty="0"/>
              </a:p>
              <a:p>
                <a:pPr marL="0" indent="0">
                  <a:buNone/>
                </a:pPr>
                <a:r>
                  <a:rPr lang="en-IN" sz="1800" dirty="0"/>
                  <a:t>Removing </a:t>
                </a:r>
                <a14:m>
                  <m:oMath xmlns:m="http://schemas.openxmlformats.org/officeDocument/2006/math">
                    <m:r>
                      <a:rPr lang="en-IN" sz="1800" b="0" i="1" smtClean="0">
                        <a:latin typeface="Cambria Math" panose="02040503050406030204" pitchFamily="18" charset="0"/>
                      </a:rPr>
                      <m:t>𝑇𝑎𝑢𝑡𝑜𝑙𝑜𝑔𝑖𝑒𝑠</m:t>
                    </m:r>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r>
                        <a:rPr lang="en-IN" sz="1800" b="0" i="1" smtClean="0">
                          <a:latin typeface="Cambria Math" panose="02040503050406030204" pitchFamily="18" charset="0"/>
                        </a:rPr>
                        <m:t> </m:t>
                      </m:r>
                      <m:d>
                        <m:dPr>
                          <m:ctrlPr>
                            <a:rPr lang="en-IN" sz="1800" b="1"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𝟐</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2</m:t>
                        </m:r>
                      </m:sub>
                    </m:sSub>
                  </m:oMath>
                </a14:m>
                <a:endParaRPr lang="en-IN" sz="1800" dirty="0"/>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 </m:t>
                      </m:r>
                      <m:d>
                        <m:dPr>
                          <m:ctrlPr>
                            <a:rPr lang="en-IN" sz="1800" i="1" smtClean="0">
                              <a:latin typeface="Cambria Math" panose="02040503050406030204" pitchFamily="18" charset="0"/>
                            </a:rPr>
                          </m:ctrlPr>
                        </m:dPr>
                        <m:e>
                          <m:r>
                            <a:rPr lang="en-IN" sz="1800" b="1" i="1" smtClean="0">
                              <a:latin typeface="Cambria Math" panose="02040503050406030204" pitchFamily="18" charset="0"/>
                            </a:rPr>
                            <m:t>¬</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𝒖</m:t>
                              </m:r>
                            </m:e>
                            <m:sub>
                              <m:r>
                                <a:rPr lang="en-IN" sz="1800" b="1" i="1" smtClean="0">
                                  <a:latin typeface="Cambria Math" panose="02040503050406030204" pitchFamily="18" charset="0"/>
                                </a:rPr>
                                <m:t>𝟏</m:t>
                              </m:r>
                            </m:sub>
                          </m:sSub>
                        </m:e>
                      </m:d>
                    </m:oMath>
                  </m:oMathPara>
                </a14:m>
                <a:endParaRPr lang="en-IN" sz="1800" b="1" dirty="0"/>
              </a:p>
              <a:p>
                <a:pPr marL="0" indent="0">
                  <a:buNone/>
                </a:pPr>
                <a:r>
                  <a:rPr lang="en-IN" sz="1800" dirty="0"/>
                  <a:t>Removing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𝑢</m:t>
                        </m:r>
                      </m:e>
                      <m:sub>
                        <m:r>
                          <a:rPr lang="en-IN" sz="1800" b="0" i="1" smtClean="0">
                            <a:latin typeface="Cambria Math" panose="02040503050406030204" pitchFamily="18" charset="0"/>
                          </a:rPr>
                          <m:t>1</m:t>
                        </m:r>
                      </m:sub>
                    </m:sSub>
                  </m:oMath>
                </a14:m>
                <a:endParaRPr lang="en-IN" sz="1800" dirty="0"/>
              </a:p>
              <a:p>
                <a:pPr marL="0" indent="0">
                  <a:buNone/>
                </a:pPr>
                <a14:m>
                  <m:oMath xmlns:m="http://schemas.openxmlformats.org/officeDocument/2006/math">
                    <m:r>
                      <a:rPr lang="en-IN" sz="1800" b="0" i="1" smtClean="0">
                        <a:latin typeface="Cambria Math" panose="02040503050406030204" pitchFamily="18" charset="0"/>
                      </a:rPr>
                      <m:t>𝐴𝑛</m:t>
                    </m:r>
                    <m:r>
                      <a:rPr lang="en-IN" sz="1800" b="0" i="1" smtClean="0">
                        <a:latin typeface="Cambria Math" panose="02040503050406030204" pitchFamily="18" charset="0"/>
                      </a:rPr>
                      <m:t> </m:t>
                    </m:r>
                    <m:r>
                      <a:rPr lang="en-IN" sz="1800" b="0" i="1" smtClean="0">
                        <a:latin typeface="Cambria Math" panose="02040503050406030204" pitchFamily="18" charset="0"/>
                      </a:rPr>
                      <m:t>𝑒𝑚𝑝𝑡𝑦</m:t>
                    </m:r>
                    <m:r>
                      <a:rPr lang="en-IN" sz="1800" b="0" i="1" smtClean="0">
                        <a:latin typeface="Cambria Math" panose="02040503050406030204" pitchFamily="18" charset="0"/>
                      </a:rPr>
                      <m:t> </m:t>
                    </m:r>
                    <m:r>
                      <a:rPr lang="en-IN" sz="1800" b="0" i="1" smtClean="0">
                        <a:latin typeface="Cambria Math" panose="02040503050406030204" pitchFamily="18" charset="0"/>
                      </a:rPr>
                      <m:t>𝑐𝑙𝑎𝑢𝑠𝑒</m:t>
                    </m:r>
                    <m:r>
                      <a:rPr lang="en-IN" sz="1800" b="0" i="1" smtClean="0">
                        <a:latin typeface="Cambria Math" panose="02040503050406030204" pitchFamily="18" charset="0"/>
                      </a:rPr>
                      <m:t>.</m:t>
                    </m:r>
                  </m:oMath>
                </a14:m>
                <a:r>
                  <a:rPr lang="en-IN" sz="1800" b="1" dirty="0"/>
                  <a:t> </a:t>
                </a:r>
                <a:r>
                  <a:rPr lang="en-IN" sz="1800" dirty="0"/>
                  <a:t>Therefore, the formula is unsatisfiable.</a:t>
                </a:r>
              </a:p>
              <a:p>
                <a:pPr marL="0" indent="0">
                  <a:buNone/>
                </a:pPr>
                <a:endParaRPr lang="en-IN" sz="1800" dirty="0"/>
              </a:p>
            </p:txBody>
          </p:sp>
        </mc:Choice>
        <mc:Fallback>
          <p:sp>
            <p:nvSpPr>
              <p:cNvPr id="3" name="Content Placeholder 2">
                <a:extLst>
                  <a:ext uri="{FF2B5EF4-FFF2-40B4-BE49-F238E27FC236}">
                    <a16:creationId xmlns:a16="http://schemas.microsoft.com/office/drawing/2014/main" id="{62A25943-ABA8-940A-5D61-1CED9E6EA037}"/>
                  </a:ext>
                </a:extLst>
              </p:cNvPr>
              <p:cNvSpPr>
                <a:spLocks noGrp="1" noRot="1" noChangeAspect="1" noMove="1" noResize="1" noEditPoints="1" noAdjustHandles="1" noChangeArrowheads="1" noChangeShapeType="1" noTextEdit="1"/>
              </p:cNvSpPr>
              <p:nvPr>
                <p:ph idx="1"/>
              </p:nvPr>
            </p:nvSpPr>
            <p:spPr>
              <a:blipFill>
                <a:blip r:embed="rId2"/>
                <a:stretch>
                  <a:fillRect l="-232" t="-1261"/>
                </a:stretch>
              </a:blipFill>
            </p:spPr>
            <p:txBody>
              <a:bodyPr/>
              <a:lstStyle/>
              <a:p>
                <a:r>
                  <a:rPr lang="en-IN">
                    <a:noFill/>
                  </a:rPr>
                  <a:t> </a:t>
                </a:r>
              </a:p>
            </p:txBody>
          </p:sp>
        </mc:Fallback>
      </mc:AlternateContent>
    </p:spTree>
    <p:extLst>
      <p:ext uri="{BB962C8B-B14F-4D97-AF65-F5344CB8AC3E}">
        <p14:creationId xmlns:p14="http://schemas.microsoft.com/office/powerpoint/2010/main" val="234067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E33F5-8800-97D6-4714-9210357C045F}"/>
                  </a:ext>
                </a:extLst>
              </p:cNvPr>
              <p:cNvSpPr>
                <a:spLocks noGrp="1"/>
              </p:cNvSpPr>
              <p:nvPr>
                <p:ph idx="1"/>
              </p:nvPr>
            </p:nvSpPr>
            <p:spPr/>
            <p:txBody>
              <a:bodyPr>
                <a:normAutofit fontScale="92500" lnSpcReduction="20000"/>
              </a:bodyPr>
              <a:lstStyle/>
              <a:p>
                <a:pPr marL="0" indent="0">
                  <a:buNone/>
                </a:pPr>
                <a:r>
                  <a:rPr lang="en-IN" sz="2200" dirty="0">
                    <a:latin typeface="Cambria Math" panose="02040503050406030204" pitchFamily="18" charset="0"/>
                  </a:rPr>
                  <a:t>Is the following </a:t>
                </a:r>
                <a14:m>
                  <m:oMath xmlns:m="http://schemas.openxmlformats.org/officeDocument/2006/math">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𝑇</m:t>
                        </m:r>
                      </m:e>
                      <m:sub>
                        <m:r>
                          <a:rPr lang="en-IN" sz="2200" b="0" i="1" smtClean="0">
                            <a:latin typeface="Cambria Math" panose="02040503050406030204" pitchFamily="18" charset="0"/>
                          </a:rPr>
                          <m:t>𝐸</m:t>
                        </m:r>
                      </m:sub>
                    </m:sSub>
                    <m:r>
                      <a:rPr lang="en-IN" sz="2200" b="0" i="1" smtClean="0">
                        <a:latin typeface="Cambria Math" panose="02040503050406030204" pitchFamily="18" charset="0"/>
                      </a:rPr>
                      <m:t>⊕</m:t>
                    </m:r>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𝑇</m:t>
                        </m:r>
                      </m:e>
                      <m:sub>
                        <m:r>
                          <a:rPr lang="en-IN" sz="2200" b="0" i="1" smtClean="0">
                            <a:latin typeface="Cambria Math" panose="02040503050406030204" pitchFamily="18" charset="0"/>
                          </a:rPr>
                          <m:t>ℤ</m:t>
                        </m:r>
                      </m:sub>
                    </m:sSub>
                  </m:oMath>
                </a14:m>
                <a:r>
                  <a:rPr lang="en-IN" sz="2200" dirty="0">
                    <a:latin typeface="Cambria Math" panose="02040503050406030204" pitchFamily="18" charset="0"/>
                  </a:rPr>
                  <a:t> formula satisfiable?</a:t>
                </a:r>
              </a:p>
              <a:p>
                <a:pPr marL="0" indent="0">
                  <a:buNone/>
                </a:pPr>
                <a:endParaRPr lang="en-IN" sz="22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200" b="0" i="1" smtClean="0">
                          <a:latin typeface="Cambria Math" panose="02040503050406030204" pitchFamily="18" charset="0"/>
                        </a:rPr>
                        <m:t>𝐹</m:t>
                      </m:r>
                      <m:r>
                        <a:rPr lang="en-IN" sz="2200" b="0" i="1" smtClean="0">
                          <a:latin typeface="Cambria Math" panose="02040503050406030204" pitchFamily="18" charset="0"/>
                        </a:rPr>
                        <m:t>:</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1≤</m:t>
                          </m:r>
                          <m:r>
                            <a:rPr lang="en-IN" sz="2200" b="0" i="1" smtClean="0">
                              <a:solidFill>
                                <a:schemeClr val="accent1"/>
                              </a:solidFill>
                              <a:latin typeface="Cambria Math" panose="02040503050406030204" pitchFamily="18" charset="0"/>
                            </a:rPr>
                            <m:t>𝑥</m:t>
                          </m:r>
                        </m:e>
                      </m:d>
                      <m:r>
                        <a:rPr lang="en-IN" sz="2200" b="0" i="1" smtClean="0">
                          <a:latin typeface="Cambria Math" panose="02040503050406030204" pitchFamily="18" charset="0"/>
                        </a:rPr>
                        <m:t>∧</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𝑥</m:t>
                          </m:r>
                          <m:r>
                            <a:rPr lang="en-IN" sz="2200" b="0" i="1" smtClean="0">
                              <a:solidFill>
                                <a:schemeClr val="accent1"/>
                              </a:solidFill>
                              <a:latin typeface="Cambria Math" panose="02040503050406030204" pitchFamily="18" charset="0"/>
                            </a:rPr>
                            <m:t>≤2</m:t>
                          </m:r>
                        </m:e>
                      </m:d>
                      <m:r>
                        <a:rPr lang="en-IN" sz="2200" b="0" i="1" smtClean="0">
                          <a:latin typeface="Cambria Math" panose="02040503050406030204" pitchFamily="18" charset="0"/>
                        </a:rPr>
                        <m:t>∧</m:t>
                      </m:r>
                      <m:r>
                        <a:rPr lang="en-IN" sz="2200" b="0" i="1" smtClean="0">
                          <a:solidFill>
                            <a:schemeClr val="accent1"/>
                          </a:solidFill>
                          <a:latin typeface="Cambria Math" panose="02040503050406030204" pitchFamily="18" charset="0"/>
                        </a:rPr>
                        <m:t>𝑝</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𝑥</m:t>
                          </m:r>
                        </m:e>
                      </m:d>
                      <m:r>
                        <a:rPr lang="en-IN" sz="2200" b="0" i="1" smtClean="0">
                          <a:latin typeface="Cambria Math" panose="02040503050406030204" pitchFamily="18" charset="0"/>
                        </a:rPr>
                        <m:t>∧</m:t>
                      </m:r>
                      <m:r>
                        <a:rPr lang="en-IN" sz="2200" b="0" i="1" smtClean="0">
                          <a:solidFill>
                            <a:schemeClr val="accent1"/>
                          </a:solidFill>
                          <a:latin typeface="Cambria Math" panose="02040503050406030204" pitchFamily="18" charset="0"/>
                        </a:rPr>
                        <m:t>¬</m:t>
                      </m:r>
                      <m:r>
                        <a:rPr lang="en-IN" sz="2200" b="0" i="1" smtClean="0">
                          <a:solidFill>
                            <a:schemeClr val="accent1"/>
                          </a:solidFill>
                          <a:latin typeface="Cambria Math" panose="02040503050406030204" pitchFamily="18" charset="0"/>
                        </a:rPr>
                        <m:t>𝑝</m:t>
                      </m:r>
                      <m:d>
                        <m:dPr>
                          <m:ctrlPr>
                            <a:rPr lang="en-IN" sz="2200" b="0" i="1" smtClean="0">
                              <a:solidFill>
                                <a:schemeClr val="accent1"/>
                              </a:solidFill>
                              <a:latin typeface="Cambria Math" panose="02040503050406030204" pitchFamily="18" charset="0"/>
                            </a:rPr>
                          </m:ctrlPr>
                        </m:dPr>
                        <m:e>
                          <m:r>
                            <a:rPr lang="en-IN" sz="2200" b="0" i="1" smtClean="0">
                              <a:solidFill>
                                <a:schemeClr val="accent1"/>
                              </a:solidFill>
                              <a:latin typeface="Cambria Math" panose="02040503050406030204" pitchFamily="18" charset="0"/>
                            </a:rPr>
                            <m:t>1</m:t>
                          </m:r>
                        </m:e>
                      </m:d>
                      <m:r>
                        <a:rPr lang="en-IN" sz="2200" b="0" i="1" smtClean="0">
                          <a:solidFill>
                            <a:schemeClr val="tx1"/>
                          </a:solidFill>
                          <a:latin typeface="Cambria Math" panose="02040503050406030204" pitchFamily="18" charset="0"/>
                        </a:rPr>
                        <m:t>∧</m:t>
                      </m:r>
                      <m:r>
                        <a:rPr lang="en-IN" sz="2200" b="0" i="1" smtClean="0">
                          <a:solidFill>
                            <a:schemeClr val="accent1"/>
                          </a:solidFill>
                          <a:latin typeface="Cambria Math" panose="02040503050406030204" pitchFamily="18" charset="0"/>
                        </a:rPr>
                        <m:t>¬</m:t>
                      </m:r>
                      <m:r>
                        <a:rPr lang="en-IN" sz="2200" b="0" i="1" smtClean="0">
                          <a:solidFill>
                            <a:schemeClr val="accent1"/>
                          </a:solidFill>
                          <a:latin typeface="Cambria Math" panose="02040503050406030204" pitchFamily="18" charset="0"/>
                        </a:rPr>
                        <m:t>𝑝</m:t>
                      </m:r>
                      <m:r>
                        <a:rPr lang="en-IN" sz="2200" b="0" i="1" smtClean="0">
                          <a:solidFill>
                            <a:schemeClr val="accent1"/>
                          </a:solidFill>
                          <a:latin typeface="Cambria Math" panose="02040503050406030204" pitchFamily="18" charset="0"/>
                        </a:rPr>
                        <m:t>(2)</m:t>
                      </m:r>
                    </m:oMath>
                  </m:oMathPara>
                </a14:m>
                <a:endParaRPr lang="en-IN" sz="2200" dirty="0"/>
              </a:p>
              <a:p>
                <a:pPr marL="0" indent="0">
                  <a:buNone/>
                </a:pPr>
                <a:endParaRPr lang="en-IN" dirty="0"/>
              </a:p>
              <a:p>
                <a:pPr marL="0" indent="0">
                  <a:buNone/>
                </a:pPr>
                <a:r>
                  <a:rPr lang="en-IN" sz="2800" dirty="0"/>
                  <a:t>Literals after purification:</a:t>
                </a:r>
              </a:p>
              <a:p>
                <a:pPr marL="0" indent="0">
                  <a:buNone/>
                </a:pPr>
                <a14:m>
                  <m:oMathPara xmlns:m="http://schemas.openxmlformats.org/officeDocument/2006/math">
                    <m:oMathParaPr>
                      <m:jc m:val="left"/>
                    </m:oMathParaPr>
                    <m:oMath xmlns:m="http://schemas.openxmlformats.org/officeDocument/2006/math">
                      <m:r>
                        <a:rPr lang="en-IN" b="0" i="1" smtClean="0">
                          <a:solidFill>
                            <a:schemeClr val="accent1"/>
                          </a:solidFill>
                          <a:latin typeface="Cambria Math" panose="02040503050406030204" pitchFamily="18" charset="0"/>
                        </a:rPr>
                        <m:t>1≤</m:t>
                      </m:r>
                      <m:r>
                        <a:rPr lang="en-IN" b="0" i="1" smtClean="0">
                          <a:solidFill>
                            <a:schemeClr val="accent1"/>
                          </a:solidFill>
                          <a:latin typeface="Cambria Math" panose="02040503050406030204" pitchFamily="18" charset="0"/>
                        </a:rPr>
                        <m:t>𝑥</m:t>
                      </m:r>
                    </m:oMath>
                  </m:oMathPara>
                </a14:m>
                <a:endParaRPr lang="en-IN" dirty="0">
                  <a:solidFill>
                    <a:schemeClr val="accent1"/>
                  </a:solidFill>
                </a:endParaRPr>
              </a:p>
              <a:p>
                <a:pPr marL="0" indent="0">
                  <a:buNone/>
                </a:pPr>
                <a14:m>
                  <m:oMathPara xmlns:m="http://schemas.openxmlformats.org/officeDocument/2006/math">
                    <m:oMathParaPr>
                      <m:jc m:val="left"/>
                    </m:oMathParaPr>
                    <m:oMath xmlns:m="http://schemas.openxmlformats.org/officeDocument/2006/math">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≤2</m:t>
                      </m:r>
                    </m:oMath>
                  </m:oMathPara>
                </a14:m>
                <a:endParaRPr lang="en-IN"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r>
                        <a:rPr lang="en-IN" b="0" i="1" smtClean="0">
                          <a:solidFill>
                            <a:schemeClr val="accent1"/>
                          </a:solidFill>
                          <a:latin typeface="Cambria Math" panose="02040503050406030204" pitchFamily="18" charset="0"/>
                        </a:rPr>
                        <m:t>𝑝</m:t>
                      </m:r>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𝑥</m:t>
                          </m:r>
                        </m:e>
                      </m:d>
                    </m:oMath>
                  </m:oMathPara>
                </a14:m>
                <a:endParaRPr lang="en-IN"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0</m:t>
                          </m:r>
                        </m:sub>
                      </m:sSub>
                      <m:r>
                        <a:rPr lang="en-IN" b="0" i="1" smtClean="0">
                          <a:solidFill>
                            <a:schemeClr val="accent1"/>
                          </a:solidFill>
                          <a:latin typeface="Cambria Math" panose="02040503050406030204" pitchFamily="18" charset="0"/>
                        </a:rPr>
                        <m:t>=1</m:t>
                      </m:r>
                    </m:oMath>
                  </m:oMathPara>
                </a14:m>
                <a:endParaRPr lang="en-IN"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𝑝</m:t>
                      </m:r>
                      <m:d>
                        <m:dPr>
                          <m:ctrlPr>
                            <a:rPr lang="en-IN" b="0" i="1" smtClean="0">
                              <a:solidFill>
                                <a:schemeClr val="accent1"/>
                              </a:solidFill>
                              <a:latin typeface="Cambria Math" panose="02040503050406030204" pitchFamily="18" charset="0"/>
                            </a:rPr>
                          </m:ctrlPr>
                        </m:dPr>
                        <m:e>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0</m:t>
                              </m:r>
                            </m:sub>
                          </m:sSub>
                        </m:e>
                      </m:d>
                    </m:oMath>
                  </m:oMathPara>
                </a14:m>
                <a:endParaRPr lang="en-IN"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=2</m:t>
                      </m:r>
                    </m:oMath>
                  </m:oMathPara>
                </a14:m>
                <a:endParaRPr lang="en-IN"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𝑝</m:t>
                      </m:r>
                      <m:r>
                        <a:rPr lang="en-IN" b="0" i="1" smtClean="0">
                          <a:solidFill>
                            <a:schemeClr val="accent1"/>
                          </a:solidFill>
                          <a:latin typeface="Cambria Math" panose="02040503050406030204" pitchFamily="18" charset="0"/>
                        </a:rPr>
                        <m: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oMath>
                  </m:oMathPara>
                </a14:m>
                <a:endParaRPr lang="en-IN" b="0" dirty="0">
                  <a:solidFill>
                    <a:schemeClr val="accent1"/>
                  </a:solidFill>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11FE33F5-8800-97D6-4714-9210357C045F}"/>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IN">
                    <a:noFill/>
                  </a:rPr>
                  <a:t> </a:t>
                </a:r>
              </a:p>
            </p:txBody>
          </p:sp>
        </mc:Fallback>
      </mc:AlternateContent>
    </p:spTree>
    <p:extLst>
      <p:ext uri="{BB962C8B-B14F-4D97-AF65-F5344CB8AC3E}">
        <p14:creationId xmlns:p14="http://schemas.microsoft.com/office/powerpoint/2010/main" val="249813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2148936354"/>
                  </p:ext>
                </p:extLst>
              </p:nvPr>
            </p:nvGraphicFramePr>
            <p:xfrm>
              <a:off x="1392903" y="1612489"/>
              <a:ext cx="5145549" cy="1984571"/>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2148936354"/>
                  </p:ext>
                </p:extLst>
              </p:nvPr>
            </p:nvGraphicFramePr>
            <p:xfrm>
              <a:off x="1392903" y="1612489"/>
              <a:ext cx="5145549" cy="1984571"/>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42222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422222"/>
                          </a:stretch>
                        </a:blipFill>
                      </a:tcPr>
                    </a:tc>
                    <a:extLst>
                      <a:ext uri="{0D108BD9-81ED-4DB2-BD59-A6C34878D82A}">
                        <a16:rowId xmlns:a16="http://schemas.microsoft.com/office/drawing/2014/main" val="3779003595"/>
                      </a:ext>
                    </a:extLst>
                  </a:tr>
                  <a:tr h="122074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31841" r="-121149" b="-323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31841" r="-433" b="-32338"/>
                          </a:stretch>
                        </a:blipFill>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327227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4088954124"/>
                  </p:ext>
                </p:extLst>
              </p:nvPr>
            </p:nvGraphicFramePr>
            <p:xfrm>
              <a:off x="1392903" y="1612489"/>
              <a:ext cx="5145549" cy="1984571"/>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0" indent="0" algn="l">
                            <a:buFont typeface="+mj-lt"/>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=2</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4088954124"/>
                  </p:ext>
                </p:extLst>
              </p:nvPr>
            </p:nvGraphicFramePr>
            <p:xfrm>
              <a:off x="1392903" y="1612489"/>
              <a:ext cx="5145549" cy="1984571"/>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42222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422222"/>
                          </a:stretch>
                        </a:blipFill>
                      </a:tcPr>
                    </a:tc>
                    <a:extLst>
                      <a:ext uri="{0D108BD9-81ED-4DB2-BD59-A6C34878D82A}">
                        <a16:rowId xmlns:a16="http://schemas.microsoft.com/office/drawing/2014/main" val="3779003595"/>
                      </a:ext>
                    </a:extLst>
                  </a:tr>
                  <a:tr h="122074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31841" r="-121149" b="-323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31841" r="-433" b="-32338"/>
                          </a:stretch>
                        </a:blipFill>
                      </a:tcPr>
                    </a:tc>
                    <a:extLst>
                      <a:ext uri="{0D108BD9-81ED-4DB2-BD59-A6C34878D82A}">
                        <a16:rowId xmlns:a16="http://schemas.microsoft.com/office/drawing/2014/main" val="2085426398"/>
                      </a:ext>
                    </a:extLst>
                  </a:tr>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420635" r="-121149" b="-3175"/>
                          </a:stretch>
                        </a:blipFill>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16437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276-D769-1B1F-CFDF-D91D57814D52}"/>
              </a:ext>
            </a:extLst>
          </p:cNvPr>
          <p:cNvSpPr>
            <a:spLocks noGrp="1"/>
          </p:cNvSpPr>
          <p:nvPr>
            <p:ph type="title"/>
          </p:nvPr>
        </p:nvSpPr>
        <p:spPr/>
        <p:txBody>
          <a:bodyPr/>
          <a:lstStyle/>
          <a:p>
            <a:r>
              <a:rPr lang="en-IN" dirty="0"/>
              <a:t>Example (case-1)</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200902622"/>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ℤ</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𝑭</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𝑻</m:t>
                                    </m:r>
                                  </m:e>
                                  <m:sub>
                                    <m:r>
                                      <a:rPr lang="en-IN" b="1" i="1" smtClean="0">
                                        <a:latin typeface="Cambria Math" panose="02040503050406030204" pitchFamily="18" charset="0"/>
                                      </a:rPr>
                                      <m:t>𝑬𝑼𝑭</m:t>
                                    </m:r>
                                  </m:sub>
                                </m:sSub>
                                <m:r>
                                  <a:rPr lang="en-IN" b="1" i="1" smtClean="0">
                                    <a:latin typeface="Cambria Math" panose="02040503050406030204" pitchFamily="18" charset="0"/>
                                  </a:rPr>
                                  <m:t>)</m:t>
                                </m:r>
                              </m:oMath>
                            </m:oMathPara>
                          </a14:m>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003595"/>
                      </a:ext>
                    </a:extLst>
                  </a:tr>
                  <a:tr h="1220745">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𝑥</m:t>
                              </m:r>
                            </m:oMath>
                          </a14:m>
                          <a:endParaRPr lang="en-IN"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=1</m:t>
                              </m:r>
                            </m:oMath>
                          </a14:m>
                          <a:endParaRPr lang="en-IN" b="0" dirty="0">
                            <a:solidFill>
                              <a:schemeClr val="tx1"/>
                            </a:solidFill>
                          </a:endParaRPr>
                        </a:p>
                        <a:p>
                          <a:pPr marL="342900" indent="-342900">
                            <a:buFont typeface="+mj-lt"/>
                            <a:buAutoNum type="arabicPeriod"/>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=2</m:t>
                              </m:r>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=1</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0</m:t>
                                      </m:r>
                                    </m:sub>
                                  </m:sSub>
                                </m:e>
                              </m:d>
                            </m:oMath>
                          </a14:m>
                          <a:endParaRPr lang="en-IN" b="0" dirty="0">
                            <a:solidFill>
                              <a:schemeClr val="tx1"/>
                            </a:solidFill>
                          </a:endParaRPr>
                        </a:p>
                        <a:p>
                          <a:pPr marL="342900" indent="-342900">
                            <a:buFont typeface="+mj-lt"/>
                            <a:buAutoNum type="arabicPeriod"/>
                          </a:pP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𝑎</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oMath>
                          </a14:m>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Choice>
        <mc:Fallback xmlns="">
          <p:graphicFrame>
            <p:nvGraphicFramePr>
              <p:cNvPr id="4" name="Table 3">
                <a:extLst>
                  <a:ext uri="{FF2B5EF4-FFF2-40B4-BE49-F238E27FC236}">
                    <a16:creationId xmlns:a16="http://schemas.microsoft.com/office/drawing/2014/main" id="{476B9F0F-CD05-006E-7B63-D3BDA8B57EC9}"/>
                  </a:ext>
                </a:extLst>
              </p:cNvPr>
              <p:cNvGraphicFramePr>
                <a:graphicFrameLocks noGrp="1"/>
              </p:cNvGraphicFramePr>
              <p:nvPr>
                <p:extLst>
                  <p:ext uri="{D42A27DB-BD31-4B8C-83A1-F6EECF244321}">
                    <p14:modId xmlns:p14="http://schemas.microsoft.com/office/powerpoint/2010/main" val="3200902622"/>
                  </p:ext>
                </p:extLst>
              </p:nvPr>
            </p:nvGraphicFramePr>
            <p:xfrm>
              <a:off x="1392903" y="1612489"/>
              <a:ext cx="5145549" cy="2226866"/>
            </p:xfrm>
            <a:graphic>
              <a:graphicData uri="http://schemas.openxmlformats.org/drawingml/2006/table">
                <a:tbl>
                  <a:tblPr firstRow="1" bandRow="1">
                    <a:tableStyleId>{5C22544A-7EE6-4342-B048-85BDC9FD1C3A}</a:tableStyleId>
                  </a:tblPr>
                  <a:tblGrid>
                    <a:gridCol w="2333523">
                      <a:extLst>
                        <a:ext uri="{9D8B030D-6E8A-4147-A177-3AD203B41FA5}">
                          <a16:colId xmlns:a16="http://schemas.microsoft.com/office/drawing/2014/main" val="2753868723"/>
                        </a:ext>
                      </a:extLst>
                    </a:gridCol>
                    <a:gridCol w="2812026">
                      <a:extLst>
                        <a:ext uri="{9D8B030D-6E8A-4147-A177-3AD203B41FA5}">
                          <a16:colId xmlns:a16="http://schemas.microsoft.com/office/drawing/2014/main" val="3349898213"/>
                        </a:ext>
                      </a:extLst>
                    </a:gridCol>
                  </a:tblGrid>
                  <a:tr h="3819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1587" r="-121149" b="-48412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1587" r="-433" b="-484127"/>
                          </a:stretch>
                        </a:blipFill>
                      </a:tcPr>
                    </a:tc>
                    <a:extLst>
                      <a:ext uri="{0D108BD9-81ED-4DB2-BD59-A6C34878D82A}">
                        <a16:rowId xmlns:a16="http://schemas.microsoft.com/office/drawing/2014/main" val="3779003595"/>
                      </a:ext>
                    </a:extLst>
                  </a:tr>
                  <a:tr h="1463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1" t="-26667" r="-121149" b="-270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3117" t="-26667" r="-433" b="-27083"/>
                          </a:stretch>
                        </a:blipFill>
                      </a:tcPr>
                    </a:tc>
                    <a:extLst>
                      <a:ext uri="{0D108BD9-81ED-4DB2-BD59-A6C34878D82A}">
                        <a16:rowId xmlns:a16="http://schemas.microsoft.com/office/drawing/2014/main" val="2085426398"/>
                      </a:ext>
                    </a:extLst>
                  </a:tr>
                  <a:tr h="381913">
                    <a:tc>
                      <a:txBody>
                        <a:bodyPr/>
                        <a:lstStyle/>
                        <a:p>
                          <a:pPr marL="0" indent="0" algn="l">
                            <a:buFont typeface="+mj-lt"/>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07591"/>
                      </a:ext>
                    </a:extLst>
                  </a:tr>
                </a:tbl>
              </a:graphicData>
            </a:graphic>
          </p:graphicFrame>
        </mc:Fallback>
      </mc:AlternateContent>
    </p:spTree>
    <p:extLst>
      <p:ext uri="{BB962C8B-B14F-4D97-AF65-F5344CB8AC3E}">
        <p14:creationId xmlns:p14="http://schemas.microsoft.com/office/powerpoint/2010/main" val="2456985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3865</TotalTime>
  <Words>3290</Words>
  <Application>Microsoft Office PowerPoint</Application>
  <PresentationFormat>Widescreen</PresentationFormat>
  <Paragraphs>427</Paragraphs>
  <Slides>57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PowerPoint Presentation</vt:lpstr>
      <vt:lpstr>Today’s topics</vt:lpstr>
      <vt:lpstr>Combining nonconvex theories</vt:lpstr>
      <vt:lpstr>Algorithm</vt:lpstr>
      <vt:lpstr>Example</vt:lpstr>
      <vt:lpstr>Example</vt:lpstr>
      <vt:lpstr>Example</vt:lpstr>
      <vt:lpstr>Example</vt:lpstr>
      <vt:lpstr>Example (case-1)</vt:lpstr>
      <vt:lpstr>Example (case-1)</vt:lpstr>
      <vt:lpstr>Example (case-1)</vt:lpstr>
      <vt:lpstr>Example (case-2)</vt:lpstr>
      <vt:lpstr>Example (case-2)</vt:lpstr>
      <vt:lpstr>Example (case-2)</vt:lpstr>
      <vt:lpstr>Example</vt:lpstr>
      <vt:lpstr>Quantified formulas</vt:lpstr>
      <vt:lpstr>Quantified formulas</vt:lpstr>
      <vt:lpstr>Quantified formulas</vt:lpstr>
      <vt:lpstr>Quantified formulas</vt:lpstr>
      <vt:lpstr>Quantified formulas</vt:lpstr>
      <vt:lpstr>Scope</vt:lpstr>
      <vt:lpstr>Quantified formulas</vt:lpstr>
      <vt:lpstr>Normal forms</vt:lpstr>
      <vt:lpstr>Negation normal form (NNF)</vt:lpstr>
      <vt:lpstr>NNF</vt:lpstr>
      <vt:lpstr>NNF</vt:lpstr>
      <vt:lpstr>NNF</vt:lpstr>
      <vt:lpstr>Prenex normal form (PNF) </vt:lpstr>
      <vt:lpstr>Prenex normal form</vt:lpstr>
      <vt:lpstr>Prenex normal form</vt:lpstr>
      <vt:lpstr>Prenex normal form</vt:lpstr>
      <vt:lpstr>Prenex normal form</vt:lpstr>
      <vt:lpstr>Prenex normal form</vt:lpstr>
      <vt:lpstr>Prenex normal form</vt:lpstr>
      <vt:lpstr>Prenex normal form</vt:lpstr>
      <vt:lpstr>Prenex normal form</vt:lpstr>
      <vt:lpstr>Prenex normal form</vt:lpstr>
      <vt:lpstr>Quantified Boolean formulas</vt:lpstr>
      <vt:lpstr>Quantified Boolean formulas</vt:lpstr>
      <vt:lpstr>Applications</vt:lpstr>
      <vt:lpstr>Ordering of quantifiers</vt:lpstr>
      <vt:lpstr>Ordering of quantifiers</vt:lpstr>
      <vt:lpstr>Ordering of quantifiers</vt:lpstr>
      <vt:lpstr>Quantifier elimination algorithms</vt:lpstr>
      <vt:lpstr>Quantifier elimination algorithm</vt:lpstr>
      <vt:lpstr>Quantifier elimination algorithm</vt:lpstr>
      <vt:lpstr>Projection</vt:lpstr>
      <vt:lpstr>Quantifier-elimination</vt:lpstr>
      <vt:lpstr>Quantifier-elimination</vt:lpstr>
      <vt:lpstr>Projection with Binary resolution</vt:lpstr>
      <vt:lpstr>Projection with Binary resolution</vt:lpstr>
      <vt:lpstr>Projection with Binary resolution</vt:lpstr>
      <vt:lpstr>Projection with Binary resolution</vt:lpstr>
      <vt:lpstr>Projection with Binary resolution</vt:lpstr>
      <vt:lpstr>Projection with Binary resolution</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36</cp:revision>
  <dcterms:created xsi:type="dcterms:W3CDTF">2023-10-08T13:48:01Z</dcterms:created>
  <dcterms:modified xsi:type="dcterms:W3CDTF">2023-10-23T16:05:22Z</dcterms:modified>
</cp:coreProperties>
</file>