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34" r:id="rId4"/>
    <p:sldId id="273" r:id="rId5"/>
    <p:sldId id="339" r:id="rId6"/>
    <p:sldId id="274" r:id="rId7"/>
    <p:sldId id="275" r:id="rId8"/>
    <p:sldId id="345" r:id="rId9"/>
    <p:sldId id="346" r:id="rId10"/>
    <p:sldId id="347" r:id="rId11"/>
    <p:sldId id="276" r:id="rId12"/>
    <p:sldId id="348" r:id="rId13"/>
    <p:sldId id="349" r:id="rId14"/>
    <p:sldId id="350" r:id="rId15"/>
    <p:sldId id="351" r:id="rId16"/>
    <p:sldId id="277" r:id="rId17"/>
    <p:sldId id="352" r:id="rId18"/>
    <p:sldId id="353" r:id="rId19"/>
    <p:sldId id="278" r:id="rId20"/>
    <p:sldId id="354" r:id="rId21"/>
    <p:sldId id="355" r:id="rId22"/>
    <p:sldId id="279" r:id="rId23"/>
    <p:sldId id="280" r:id="rId24"/>
    <p:sldId id="281" r:id="rId25"/>
    <p:sldId id="282" r:id="rId26"/>
    <p:sldId id="283" r:id="rId27"/>
    <p:sldId id="356" r:id="rId28"/>
    <p:sldId id="284" r:id="rId29"/>
    <p:sldId id="357" r:id="rId30"/>
    <p:sldId id="285" r:id="rId31"/>
    <p:sldId id="286" r:id="rId32"/>
    <p:sldId id="358" r:id="rId33"/>
    <p:sldId id="287" r:id="rId34"/>
    <p:sldId id="288" r:id="rId35"/>
    <p:sldId id="289" r:id="rId36"/>
    <p:sldId id="359" r:id="rId37"/>
    <p:sldId id="290" r:id="rId38"/>
    <p:sldId id="362" r:id="rId39"/>
    <p:sldId id="363" r:id="rId40"/>
    <p:sldId id="291" r:id="rId41"/>
    <p:sldId id="360" r:id="rId42"/>
    <p:sldId id="292" r:id="rId43"/>
    <p:sldId id="293" r:id="rId44"/>
    <p:sldId id="361" r:id="rId45"/>
    <p:sldId id="294" r:id="rId46"/>
    <p:sldId id="331" r:id="rId47"/>
    <p:sldId id="313" r:id="rId48"/>
    <p:sldId id="315" r:id="rId49"/>
    <p:sldId id="320" r:id="rId50"/>
    <p:sldId id="314" r:id="rId51"/>
    <p:sldId id="321" r:id="rId52"/>
    <p:sldId id="316" r:id="rId53"/>
    <p:sldId id="319" r:id="rId54"/>
    <p:sldId id="317" r:id="rId55"/>
    <p:sldId id="318" r:id="rId56"/>
    <p:sldId id="36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B800-0783-6FD8-091C-8BFDAD6F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4761-0683-3B26-38AA-3892E875C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1FC5-A980-C6D9-AA57-4ECBEF87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1127-D4AE-9DBA-DF9A-2AB6407C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F63F-E109-FD72-7C2B-3A78648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5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17B3-4B49-7203-996D-381DF2F0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98CC-8B9D-E6A4-4285-33C7BCB9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12B-DC64-0984-B1B0-7A7CA62C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64EF-4101-3D0F-EA8E-57D8A08D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701F-575F-8BBA-58CB-97DB7F3E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3DD88-7267-70DD-9CCE-A51DD9EE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CD53-D056-096C-C211-A786ED5B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6C7B-C87C-1BD9-E631-109D25E7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0861-11FD-FBA8-9397-8262B4E5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E871-23B6-24D4-E5BE-1609141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2A63-01F6-AC1F-455F-B3416EB5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D526-7C05-6C77-B263-D45E5AA4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1F15-E146-E320-05AC-89370DFC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BE8E-26DB-A191-D9E4-2114F6C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76A6-C0F1-4C89-4B32-6EA6BFA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A0D2-5E22-A704-F61A-95617F06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FB96-8D41-A69F-2FCD-6EDAC1C8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85B2-7191-AF39-96D8-9B0382E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BE96-0ABB-6C80-7C1C-9F993779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86E-6977-E189-01C8-281375BB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CF0C-D10B-A608-6E97-A7E78DE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D70D-5803-2967-8E44-FEDAF5E42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68AA3-C920-F508-F207-5F5EFB14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F741-0907-B680-C93C-45198FB2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98F5-B03B-A113-635A-7881EBB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C0E9-78B8-BD9A-A7FF-CC13F935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E70-253F-79AC-52B2-07A620F8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686E-7C9E-1EEB-2E80-B95477A5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0D76B-09FE-A632-B974-89BB27A43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151E-5F88-E055-63ED-76BD2870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A41B-8727-2032-D7F6-6A60555B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26F4E-68C9-A139-1DEE-4DF7417A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FB05-22BC-9B2D-665F-61DB97B9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A79AD-8E35-ADF4-356B-B9CCF147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3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A41-99FD-2D71-CA2D-E3392FF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96FDF-0AA1-412B-B672-7552D176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0530-B383-CDCC-4FDE-E84F953E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9670-04C4-D290-32A3-21E1ACA7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FC362-F27B-55AB-7F73-C696DDEE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F4528-1DD0-C2EE-D703-C96B44BE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29C-F05A-376E-9826-03098F44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3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E7AE-292E-3625-7C06-02DB2A8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DE33-F1C3-FA3C-CB34-A49A846F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40D41-17E3-4B7B-2C47-11C4A544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8E04-46A5-8DF0-8D73-7360029B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8806-89AF-86AB-7CB8-86CAA869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EFCA-ECF0-B724-767D-A57CB55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F565-5644-6438-CDE8-D153A9E4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224AC-406E-B6E2-52C4-F1E6AEBD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2959-4540-CCE3-B616-DFAA0F55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6393-C30F-45E5-E94C-0A91455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F39B-7A3A-99AF-4BC2-5650BA2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7B17-C09A-4F6E-3A2D-F39A51C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E0652-809B-F8E1-1390-A88EF919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0D31-A84F-8E3C-6132-FB3A6765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031B-25C0-D5ED-05BA-81F6EDB4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79A7-9A63-48F8-8C32-A4DED086C5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9A56-9AD0-1B9C-533F-A812161F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931B-ECEE-D791-96A4-05D6D81B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ECAD-F04B-46B6-BE44-19770C06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5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cision-procedures.org/slid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FDA6-13D1-EC3F-C0E7-DC464275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C2F0-72F0-7C32-2A3A-1A7FBF638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2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58E8-3164-70C3-A3EE-47B6388E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00CC7-4CFB-E67E-5D79-51C1E8C48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More constraints</a:t>
                </a:r>
              </a:p>
              <a:p>
                <a:pPr lvl="1"/>
                <a:r>
                  <a:rPr lang="en-IN" dirty="0"/>
                  <a:t>Each person is placed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No person is placed in more than one place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00CC7-4CFB-E67E-5D79-51C1E8C48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4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6">
            <a:extLst>
              <a:ext uri="{FF2B5EF4-FFF2-40B4-BE49-F238E27FC236}">
                <a16:creationId xmlns:a16="http://schemas.microsoft.com/office/drawing/2014/main" id="{ED09C636-0716-EE9C-DEEC-46EAE18FD5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D0F621-8F84-2AF3-49DE-CCB20C942C00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1593-184D-DCB0-6DBB-67E33D39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9298-41BB-E42E-3798-4D3DFB38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:¬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→(¬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9298-41BB-E42E-3798-4D3DFB38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6017-44B9-D413-08E6-514DF379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Inductive definition of PL’s semantics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16F7-5123-C0AA-9193-4ED4603A8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0" dirty="0"/>
                  <a:t>We write,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IN" b="0" dirty="0">
                    <a:latin typeface="Cambria Math" panose="02040503050406030204" pitchFamily="18" charset="0"/>
                  </a:rPr>
                  <a:t>if F evaluates to true under I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/>
                  <a:t>We write,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 kern="0">
                        <a:solidFill>
                          <a:srgbClr val="1C1C1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⊭</m:t>
                    </m:r>
                    <m:r>
                      <a:rPr lang="en-IN" altLang="ko-KR" b="0" i="1" kern="0" smtClean="0">
                        <a:solidFill>
                          <a:srgbClr val="1C1C1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</m:oMath>
                </a14:m>
                <a:r>
                  <a:rPr lang="en-IN" dirty="0"/>
                  <a:t>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 evaluates to false under I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 case: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IN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IN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I[P] = true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16F7-5123-C0AA-9193-4ED4603A8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2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6017-44B9-D413-08E6-514DF379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Inductive definition of PL’s semantics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16F7-5123-C0AA-9193-4ED4603A8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b="0" dirty="0"/>
                  <a:t>We write,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IN" b="0" dirty="0">
                    <a:latin typeface="Cambria Math" panose="02040503050406030204" pitchFamily="18" charset="0"/>
                  </a:rPr>
                  <a:t>if F evaluates to true under I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/>
                  <a:t>We write,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 kern="0">
                        <a:solidFill>
                          <a:srgbClr val="1C1C1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⊭</m:t>
                    </m:r>
                    <m:r>
                      <a:rPr lang="en-IN" altLang="ko-KR" b="0" i="1" kern="0" smtClean="0">
                        <a:solidFill>
                          <a:srgbClr val="1C1C1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</m:oMath>
                </a14:m>
                <a:r>
                  <a:rPr lang="en-IN" dirty="0"/>
                  <a:t>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 evaluates to false under I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 case: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IN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IN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I[P] = true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iff I[P] = false</a:t>
                </a:r>
              </a:p>
              <a:p>
                <a:pPr marL="0" indent="0">
                  <a:buNone/>
                </a:pPr>
                <a:endParaRPr lang="en-IN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A16F7-5123-C0AA-9193-4ED4603A8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64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662B-914B-3931-6964-6493C2D7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Inductive definition of PL’s semantics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CACE1-D03D-888E-E490-EB646F0C0B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 case: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IN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IN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I[P] = true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iff I[P] = false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CACE1-D03D-888E-E490-EB646F0C0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48F530-4F91-D9B7-6C8A-F86D531F36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1" y="1825625"/>
                <a:ext cx="691207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Inductive case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             iff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   iff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   iff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(or both)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 iff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implies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 iff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or </a:t>
                </a:r>
              </a:p>
              <a:p>
                <a:pPr marL="0" indent="0">
                  <a:buNone/>
                </a:pPr>
                <a:r>
                  <a:rPr lang="en-IN" dirty="0"/>
                  <a:t>		       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48F530-4F91-D9B7-6C8A-F86D531F3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1" y="1825625"/>
                <a:ext cx="6912076" cy="4351338"/>
              </a:xfrm>
              <a:blipFill>
                <a:blip r:embed="rId3"/>
                <a:stretch>
                  <a:fillRect l="-1764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7">
            <a:extLst>
              <a:ext uri="{FF2B5EF4-FFF2-40B4-BE49-F238E27FC236}">
                <a16:creationId xmlns:a16="http://schemas.microsoft.com/office/drawing/2014/main" id="{224E53FF-6C82-1689-2DAC-9D36098E97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17549-7F50-F96F-9339-D2D66872A2ED}"/>
              </a:ext>
            </a:extLst>
          </p:cNvPr>
          <p:cNvSpPr txBox="1"/>
          <p:nvPr/>
        </p:nvSpPr>
        <p:spPr>
          <a:xfrm>
            <a:off x="8298444" y="5810860"/>
            <a:ext cx="382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</a:p>
          <a:p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18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524-BBF6-811B-9508-D6FB526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inductive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75C02-BFFB-C0C5-EAA7-B0406D7DB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→¬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:{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75C02-BFFB-C0C5-EAA7-B0406D7DB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70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524-BBF6-811B-9508-D6FB526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inductive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75C02-BFFB-C0C5-EAA7-B0406D7DB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→¬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1.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              since I[P] = true</a:t>
                </a:r>
              </a:p>
              <a:p>
                <a:pPr marL="0" indent="0">
                  <a:buNone/>
                </a:pPr>
                <a:r>
                  <a:rPr lang="en-IN" b="0" dirty="0"/>
                  <a:t>2.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              since I[Q] = false</a:t>
                </a:r>
              </a:p>
              <a:p>
                <a:pPr marL="0" indent="0">
                  <a:buNone/>
                </a:pPr>
                <a:r>
                  <a:rPr lang="en-IN" b="0" dirty="0"/>
                  <a:t>3.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      by 1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4.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           by 1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5.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⊭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    by 4, 2,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6.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⊭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→(¬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by 3, 6,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Thus F is false under 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75C02-BFFB-C0C5-EAA7-B0406D7DB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7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8">
            <a:extLst>
              <a:ext uri="{FF2B5EF4-FFF2-40B4-BE49-F238E27FC236}">
                <a16:creationId xmlns:a16="http://schemas.microsoft.com/office/drawing/2014/main" id="{597A67EF-81C6-6DE4-E6C2-C9CB131D55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E33995-BAD1-A1BE-A5B7-370BE5EE7964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2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BBA-1705-57DC-427D-F05E8908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D69A-E4BF-46E7-AFAC-9AF054C3F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6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5EE4-2D5B-9EE2-8B90-FF762DE3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 and 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5BBC8-B043-EA9D-6984-44A881A2D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formula F is satisfiable if there exists an interpretation I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satisfiable?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r>
                  <a:rPr lang="en-IN" dirty="0"/>
                  <a:t>A formula F is valid if for all possible interpretations I,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5BBC8-B043-EA9D-6984-44A881A2D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95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1A06-C9BC-D5B3-0C82-F76C7B85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 and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0DA5-46A8-2457-6B52-135D6D25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we have an algorithm A that can check the satisfiability of any formula F -- can we use algorithm A to check the validity of a given formula F?</a:t>
            </a:r>
          </a:p>
        </p:txBody>
      </p:sp>
    </p:spTree>
    <p:extLst>
      <p:ext uri="{BB962C8B-B14F-4D97-AF65-F5344CB8AC3E}">
        <p14:creationId xmlns:p14="http://schemas.microsoft.com/office/powerpoint/2010/main" val="59192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9">
            <a:extLst>
              <a:ext uri="{FF2B5EF4-FFF2-40B4-BE49-F238E27FC236}">
                <a16:creationId xmlns:a16="http://schemas.microsoft.com/office/drawing/2014/main" id="{A19AC5F6-DD55-6AF0-7179-DF7F10383C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4ED6AD-7164-BC9C-42D8-9764414536B0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5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0">
            <a:extLst>
              <a:ext uri="{FF2B5EF4-FFF2-40B4-BE49-F238E27FC236}">
                <a16:creationId xmlns:a16="http://schemas.microsoft.com/office/drawing/2014/main" id="{8AAE29C8-8493-C6AD-A739-B39A2FF176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1C9C65-A8C3-EC39-5ACE-023D083C6B20}"/>
              </a:ext>
            </a:extLst>
          </p:cNvPr>
          <p:cNvSpPr txBox="1"/>
          <p:nvPr/>
        </p:nvSpPr>
        <p:spPr>
          <a:xfrm>
            <a:off x="8082137" y="5869857"/>
            <a:ext cx="404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</a:p>
          <a:p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90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1">
            <a:extLst>
              <a:ext uri="{FF2B5EF4-FFF2-40B4-BE49-F238E27FC236}">
                <a16:creationId xmlns:a16="http://schemas.microsoft.com/office/drawing/2014/main" id="{28D54152-199F-93B5-D6F9-D3989C71A8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5CD05-D51C-D629-BEE9-CF0724F83FEC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1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2">
            <a:extLst>
              <a:ext uri="{FF2B5EF4-FFF2-40B4-BE49-F238E27FC236}">
                <a16:creationId xmlns:a16="http://schemas.microsoft.com/office/drawing/2014/main" id="{03E5A993-29D9-A9F1-FAAA-6A2AEE9129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3181E0-D541-A4E0-9393-034DE08B97CD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347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3">
            <a:extLst>
              <a:ext uri="{FF2B5EF4-FFF2-40B4-BE49-F238E27FC236}">
                <a16:creationId xmlns:a16="http://schemas.microsoft.com/office/drawing/2014/main" id="{39D760D6-FC18-2500-8E5B-921C71F032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0FEF4-7892-54D0-530C-BFD48A00507F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10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7C7-2DB6-2FD5-9C82-C6F4E16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495A2-4F38-BCB1-5DCE-F341FC41C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495A2-4F38-BCB1-5DCE-F341FC41C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4">
            <a:extLst>
              <a:ext uri="{FF2B5EF4-FFF2-40B4-BE49-F238E27FC236}">
                <a16:creationId xmlns:a16="http://schemas.microsoft.com/office/drawing/2014/main" id="{A4C9523A-FCC0-6DBC-EE3E-66F036E74F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1DEB47-7E6B-5FC8-BD44-74A325579EB5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6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7C7-2DB6-2FD5-9C82-C6F4E16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495A2-4F38-BCB1-5DCE-F341FC41C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495A2-4F38-BCB1-5DCE-F341FC41C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9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490E-AF7E-72FE-ACBD-DF13B345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ACEE-5842-B149-3459-59520116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proposition is a </a:t>
            </a:r>
            <a:r>
              <a:rPr lang="en-IN" dirty="0">
                <a:solidFill>
                  <a:schemeClr val="accent1"/>
                </a:solidFill>
              </a:rPr>
              <a:t>sentence</a:t>
            </a:r>
            <a:r>
              <a:rPr lang="en-IN" dirty="0"/>
              <a:t> that can be either </a:t>
            </a:r>
            <a:r>
              <a:rPr lang="en-IN" dirty="0">
                <a:solidFill>
                  <a:schemeClr val="accent1"/>
                </a:solidFill>
              </a:rPr>
              <a:t>true</a:t>
            </a:r>
            <a:r>
              <a:rPr lang="en-IN" dirty="0"/>
              <a:t> or </a:t>
            </a:r>
            <a:r>
              <a:rPr lang="en-IN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en-IN" dirty="0"/>
              <a:t>e.g., The sky is blue. Hari is taller than Gopal. Two is less than three.</a:t>
            </a:r>
          </a:p>
          <a:p>
            <a:pPr lvl="1"/>
            <a:endParaRPr lang="en-IN" dirty="0"/>
          </a:p>
          <a:p>
            <a:r>
              <a:rPr lang="en-IN" dirty="0"/>
              <a:t>In propositional logic, a sentence is represented using a </a:t>
            </a:r>
            <a:r>
              <a:rPr lang="en-IN" dirty="0">
                <a:solidFill>
                  <a:schemeClr val="accent1"/>
                </a:solidFill>
              </a:rPr>
              <a:t>propositional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73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5">
            <a:extLst>
              <a:ext uri="{FF2B5EF4-FFF2-40B4-BE49-F238E27FC236}">
                <a16:creationId xmlns:a16="http://schemas.microsoft.com/office/drawing/2014/main" id="{07647435-CAA1-5FC0-9301-B379AB91BD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2279F-291B-67CD-B38D-120A943F3F6A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72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6">
            <a:extLst>
              <a:ext uri="{FF2B5EF4-FFF2-40B4-BE49-F238E27FC236}">
                <a16:creationId xmlns:a16="http://schemas.microsoft.com/office/drawing/2014/main" id="{846FED63-EFAB-05DE-B5DD-2C5E4D3C36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66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7C7-2DB6-2FD5-9C82-C6F4E16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495A2-4F38-BCB1-5DCE-F341FC41C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is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495A2-4F38-BCB1-5DCE-F341FC41C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1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7">
            <a:extLst>
              <a:ext uri="{FF2B5EF4-FFF2-40B4-BE49-F238E27FC236}">
                <a16:creationId xmlns:a16="http://schemas.microsoft.com/office/drawing/2014/main" id="{FCA7DA59-2CDE-0E8C-7A9C-5D3A74457E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66D42-6399-54C9-CECD-FA08BB640AA3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017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8">
            <a:extLst>
              <a:ext uri="{FF2B5EF4-FFF2-40B4-BE49-F238E27FC236}">
                <a16:creationId xmlns:a16="http://schemas.microsoft.com/office/drawing/2014/main" id="{2EF40AA6-B26D-1CA8-7F3C-C53963BD58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9">
            <a:extLst>
              <a:ext uri="{FF2B5EF4-FFF2-40B4-BE49-F238E27FC236}">
                <a16:creationId xmlns:a16="http://schemas.microsoft.com/office/drawing/2014/main" id="{A565BC05-655F-C96C-BB65-C5695C28AD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73B79-5D11-B0ED-31CA-590DBC4B7294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95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DF2-1ADB-074B-E9F0-8023ECF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CA4FF-2F85-826D-0F22-40E7BC3AE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Show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i.e., show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valid.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CA4FF-2F85-826D-0F22-40E7BC3AE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2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0">
            <a:extLst>
              <a:ext uri="{FF2B5EF4-FFF2-40B4-BE49-F238E27FC236}">
                <a16:creationId xmlns:a16="http://schemas.microsoft.com/office/drawing/2014/main" id="{E7D68806-14E6-72C5-7F3A-A4F2FAD3CE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75F1A-7F54-F8E7-9E52-DDC8789E521B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618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7B3D-516A-A7B3-125C-48FDF76F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EE85-7912-4C70-9283-8D6FE9A7E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98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A945-1A34-2B2C-C149-AAC7D546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352C-9A3C-A3F4-1E42-045BC339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normal form is a syntactic restriction on the formulae</a:t>
            </a:r>
          </a:p>
          <a:p>
            <a:endParaRPr lang="en-IN" dirty="0"/>
          </a:p>
          <a:p>
            <a:r>
              <a:rPr lang="en-IN" dirty="0"/>
              <a:t>For every formula, there is an equivalent formula in the normal form </a:t>
            </a:r>
          </a:p>
        </p:txBody>
      </p:sp>
    </p:spTree>
    <p:extLst>
      <p:ext uri="{BB962C8B-B14F-4D97-AF65-F5344CB8AC3E}">
        <p14:creationId xmlns:p14="http://schemas.microsoft.com/office/powerpoint/2010/main" val="16627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3">
            <a:extLst>
              <a:ext uri="{FF2B5EF4-FFF2-40B4-BE49-F238E27FC236}">
                <a16:creationId xmlns:a16="http://schemas.microsoft.com/office/drawing/2014/main" id="{C514E5A0-560A-4B88-68F6-AA8A3B081C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5EE82-78FC-27E6-AB2D-D9FE266FCFCA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088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1">
            <a:extLst>
              <a:ext uri="{FF2B5EF4-FFF2-40B4-BE49-F238E27FC236}">
                <a16:creationId xmlns:a16="http://schemas.microsoft.com/office/drawing/2014/main" id="{19267D9D-24A3-7A89-0890-282821543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48B01-EE71-6D2F-9D22-66512F0B7939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056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2EF9-8196-7B0D-6A0A-CC40CFB9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Negation normal form (NNF)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2F5B-1933-898C-2E61-5F2F25432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Convert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:¬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→¬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to NNF.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2F5B-1933-898C-2E61-5F2F25432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166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2">
            <a:extLst>
              <a:ext uri="{FF2B5EF4-FFF2-40B4-BE49-F238E27FC236}">
                <a16:creationId xmlns:a16="http://schemas.microsoft.com/office/drawing/2014/main" id="{7550E0FD-01DB-25BF-9540-6E47D6AF9D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2CA1D-F84A-EBF8-4AEC-70976070E0F3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43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3">
            <a:extLst>
              <a:ext uri="{FF2B5EF4-FFF2-40B4-BE49-F238E27FC236}">
                <a16:creationId xmlns:a16="http://schemas.microsoft.com/office/drawing/2014/main" id="{04DD46AB-B60E-11B1-E0F7-3DBF892A62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7E2E7-32A2-B844-8994-DE9AF027D107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42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2EF9-8196-7B0D-6A0A-CC40CFB9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Disjunctive normal form (DNF)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2F5B-1933-898C-2E61-5F2F25432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Convert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:¬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∨¬¬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into an equivalent DNF.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2F5B-1933-898C-2E61-5F2F25432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375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4">
            <a:extLst>
              <a:ext uri="{FF2B5EF4-FFF2-40B4-BE49-F238E27FC236}">
                <a16:creationId xmlns:a16="http://schemas.microsoft.com/office/drawing/2014/main" id="{C0C14A31-7486-0CEE-0128-7AA40761E9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712898-AD6A-8455-790F-D0BD73AED443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90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CB7B-6050-94FD-F2C6-6621487B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DNF using truth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8710-0801-7EB0-B7D7-997B93323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30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724212"/>
              </p:ext>
            </p:extLst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58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EB9A2-BC76-A5C3-7010-F82E130B20D7}"/>
              </a:ext>
            </a:extLst>
          </p:cNvPr>
          <p:cNvSpPr txBox="1"/>
          <p:nvPr/>
        </p:nvSpPr>
        <p:spPr>
          <a:xfrm>
            <a:off x="6449961" y="1825625"/>
            <a:ext cx="4903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One of the red rows must be true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latin typeface="Consolas" panose="020B0609020204030204" pitchFamily="49" charset="0"/>
              </a:rPr>
              <a:t>How can we write a formula that is true if and only if the value of {P, Q, R} is {0, 0, 1}?</a:t>
            </a:r>
          </a:p>
        </p:txBody>
      </p:sp>
    </p:spTree>
    <p:extLst>
      <p:ext uri="{BB962C8B-B14F-4D97-AF65-F5344CB8AC3E}">
        <p14:creationId xmlns:p14="http://schemas.microsoft.com/office/powerpoint/2010/main" val="3877739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One of the red rows must be true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>
                    <a:latin typeface="Consolas" panose="020B0609020204030204" pitchFamily="49" charset="0"/>
                  </a:rPr>
                  <a:t>How can we write a formula that is true if and only if the value of {P, Q, R} is {0, 0, 1}?</a:t>
                </a: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blipFill>
                <a:blip r:embed="rId2"/>
                <a:stretch>
                  <a:fillRect l="-994" t="-1319" b="-10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6BFA-7855-9A69-3CBB-A40BED88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Precedence and associativity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63CE7-6DEC-FEEC-37B7-73BE88EFA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relative precedence of the logical connectives from highest to lowest is defined as follows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(highest)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¬,  ∧,  ∨,  →,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B050"/>
                    </a:solidFill>
                  </a:rPr>
                  <a:t>(lowest)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∧,  ∨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are </a:t>
                </a:r>
                <a:r>
                  <a:rPr lang="en-IN" dirty="0">
                    <a:solidFill>
                      <a:srgbClr val="0070C0"/>
                    </a:solidFill>
                  </a:rPr>
                  <a:t>left-associative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same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→,  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are </a:t>
                </a:r>
                <a:r>
                  <a:rPr lang="en-IN" dirty="0">
                    <a:solidFill>
                      <a:srgbClr val="0070C0"/>
                    </a:solidFill>
                  </a:rPr>
                  <a:t>right-associative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same as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→(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lvl="1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63CE7-6DEC-FEEC-37B7-73BE88EFA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07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41224"/>
              </p:ext>
            </p:extLst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EB9A2-BC76-A5C3-7010-F82E130B20D7}"/>
              </a:ext>
            </a:extLst>
          </p:cNvPr>
          <p:cNvSpPr txBox="1"/>
          <p:nvPr/>
        </p:nvSpPr>
        <p:spPr>
          <a:xfrm>
            <a:off x="6449961" y="1825625"/>
            <a:ext cx="4903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One of the red rows must be true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latin typeface="Consolas" panose="020B0609020204030204" pitchFamily="49" charset="0"/>
              </a:rPr>
              <a:t>How can we write a formula that is true if and only if the value of {P, Q, R} is {0, 1, 0}?</a:t>
            </a:r>
          </a:p>
        </p:txBody>
      </p:sp>
    </p:spTree>
    <p:extLst>
      <p:ext uri="{BB962C8B-B14F-4D97-AF65-F5344CB8AC3E}">
        <p14:creationId xmlns:p14="http://schemas.microsoft.com/office/powerpoint/2010/main" val="526367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One of the red rows must be true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>
                    <a:latin typeface="Consolas" panose="020B0609020204030204" pitchFamily="49" charset="0"/>
                  </a:rPr>
                  <a:t>How can we write a formula that is true if and only if the value of {P, Q, R} is {0, 1, 0}?</a:t>
                </a: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308324"/>
              </a:xfrm>
              <a:prstGeom prst="rect">
                <a:avLst/>
              </a:prstGeom>
              <a:blipFill>
                <a:blip r:embed="rId2"/>
                <a:stretch>
                  <a:fillRect l="-994" t="-1319" b="-10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00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EB9A2-BC76-A5C3-7010-F82E130B20D7}"/>
              </a:ext>
            </a:extLst>
          </p:cNvPr>
          <p:cNvSpPr txBox="1"/>
          <p:nvPr/>
        </p:nvSpPr>
        <p:spPr>
          <a:xfrm>
            <a:off x="6449961" y="1825625"/>
            <a:ext cx="4903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One of the red rows must be true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latin typeface="Consolas" panose="020B0609020204030204" pitchFamily="49" charset="0"/>
              </a:rPr>
              <a:t>How can we write a formula that is true if and only if the value of {P, Q, R} is either {0, 0, 1} or {0, 1, 0}?</a:t>
            </a:r>
          </a:p>
        </p:txBody>
      </p:sp>
    </p:spTree>
    <p:extLst>
      <p:ext uri="{BB962C8B-B14F-4D97-AF65-F5344CB8AC3E}">
        <p14:creationId xmlns:p14="http://schemas.microsoft.com/office/powerpoint/2010/main" val="2016911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One of the red rows must be true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>
                    <a:latin typeface="Consolas" panose="020B0609020204030204" pitchFamily="49" charset="0"/>
                  </a:rPr>
                  <a:t>How can we write a formula that is true if and only if the value of {P, Q, R} is either {0, 0, 1} or {0, 1, 0}?</a:t>
                </a: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2862322"/>
              </a:xfrm>
              <a:prstGeom prst="rect">
                <a:avLst/>
              </a:prstGeom>
              <a:blipFill>
                <a:blip r:embed="rId2"/>
                <a:stretch>
                  <a:fillRect l="-994" t="-1064" b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EB9A2-BC76-A5C3-7010-F82E130B20D7}"/>
              </a:ext>
            </a:extLst>
          </p:cNvPr>
          <p:cNvSpPr txBox="1"/>
          <p:nvPr/>
        </p:nvSpPr>
        <p:spPr>
          <a:xfrm>
            <a:off x="6449961" y="1825625"/>
            <a:ext cx="49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DNF form:</a:t>
            </a:r>
          </a:p>
        </p:txBody>
      </p:sp>
    </p:spTree>
    <p:extLst>
      <p:ext uri="{BB962C8B-B14F-4D97-AF65-F5344CB8AC3E}">
        <p14:creationId xmlns:p14="http://schemas.microsoft.com/office/powerpoint/2010/main" val="3576301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9AB-6651-03C6-6E31-93C14DE9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en-IN" dirty="0"/>
              <a:t>DNF using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1D38C-C1AE-ABE2-2301-FD6CF1273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059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95">
                  <a:extLst>
                    <a:ext uri="{9D8B030D-6E8A-4147-A177-3AD203B41FA5}">
                      <a16:colId xmlns:a16="http://schemas.microsoft.com/office/drawing/2014/main" val="2799492412"/>
                    </a:ext>
                  </a:extLst>
                </a:gridCol>
                <a:gridCol w="525199">
                  <a:extLst>
                    <a:ext uri="{9D8B030D-6E8A-4147-A177-3AD203B41FA5}">
                      <a16:colId xmlns:a16="http://schemas.microsoft.com/office/drawing/2014/main" val="967417921"/>
                    </a:ext>
                  </a:extLst>
                </a:gridCol>
                <a:gridCol w="532810">
                  <a:extLst>
                    <a:ext uri="{9D8B030D-6E8A-4147-A177-3AD203B41FA5}">
                      <a16:colId xmlns:a16="http://schemas.microsoft.com/office/drawing/2014/main" val="560331072"/>
                    </a:ext>
                  </a:extLst>
                </a:gridCol>
                <a:gridCol w="2024677">
                  <a:extLst>
                    <a:ext uri="{9D8B030D-6E8A-4147-A177-3AD203B41FA5}">
                      <a16:colId xmlns:a16="http://schemas.microsoft.com/office/drawing/2014/main" val="426306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&lt;-&gt; (Q &lt;-&gt; 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4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1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75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/>
              <p:nvPr/>
            </p:nvSpPr>
            <p:spPr>
              <a:xfrm>
                <a:off x="6449961" y="1825625"/>
                <a:ext cx="490383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onsolas" panose="020B0609020204030204" pitchFamily="49" charset="0"/>
                  </a:rPr>
                  <a:t>DNF form:</a:t>
                </a:r>
              </a:p>
              <a:p>
                <a:endParaRPr lang="en-IN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EB9A2-BC76-A5C3-7010-F82E130B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1" y="1825625"/>
                <a:ext cx="4903839" cy="1754326"/>
              </a:xfrm>
              <a:prstGeom prst="rect">
                <a:avLst/>
              </a:prstGeom>
              <a:blipFill>
                <a:blip r:embed="rId2"/>
                <a:stretch>
                  <a:fillRect l="-994" t="-1736" b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264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93FE-FBBA-8070-10C0-1BA6184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DNF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FE081-218B-F994-1992-4969C2CE9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Conversion to DNF using truth table takes exponential time</a:t>
                </a:r>
              </a:p>
              <a:p>
                <a:r>
                  <a:rPr lang="en-IN" dirty="0"/>
                  <a:t>Even with the distributive law, a formula can grow exponentially</a:t>
                </a:r>
              </a:p>
              <a:p>
                <a:pPr lvl="1"/>
                <a:r>
                  <a:rPr lang="en-IN" dirty="0"/>
                  <a:t>e.g.,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FE081-218B-F994-1992-4969C2CE9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1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4">
            <a:extLst>
              <a:ext uri="{FF2B5EF4-FFF2-40B4-BE49-F238E27FC236}">
                <a16:creationId xmlns:a16="http://schemas.microsoft.com/office/drawing/2014/main" id="{32ABB9BB-6D71-6086-554D-556A9F39E7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33C10-6763-2459-3760-1932D6CE58A5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3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5">
            <a:extLst>
              <a:ext uri="{FF2B5EF4-FFF2-40B4-BE49-F238E27FC236}">
                <a16:creationId xmlns:a16="http://schemas.microsoft.com/office/drawing/2014/main" id="{3247E40C-1392-A9CB-A29D-A405AE0D0C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1255A-0767-0AA5-715E-DF01F2EEE53B}"/>
              </a:ext>
            </a:extLst>
          </p:cNvPr>
          <p:cNvSpPr txBox="1"/>
          <p:nvPr/>
        </p:nvSpPr>
        <p:spPr>
          <a:xfrm>
            <a:off x="757084" y="6381135"/>
            <a:ext cx="58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3"/>
              </a:rPr>
              <a:t>https://web.stanford.edu/class/cs156/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62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471-7C1F-1B18-7D3C-371DBCD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placement of wedding guests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61B1-4130-29E6-4515-63B176A0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chairs in a row: 1,2,3</a:t>
            </a:r>
          </a:p>
          <a:p>
            <a:r>
              <a:rPr lang="en-IN" dirty="0"/>
              <a:t>We need to place Aunt, Sister and Father</a:t>
            </a:r>
          </a:p>
          <a:p>
            <a:r>
              <a:rPr lang="en-IN" dirty="0"/>
              <a:t>Constraints:</a:t>
            </a:r>
          </a:p>
          <a:p>
            <a:pPr lvl="1"/>
            <a:r>
              <a:rPr lang="en-IN" dirty="0"/>
              <a:t>Aunt doesn’t want to sit near Father</a:t>
            </a:r>
          </a:p>
          <a:p>
            <a:pPr lvl="1"/>
            <a:r>
              <a:rPr lang="en-IN" dirty="0"/>
              <a:t>Aunt doesn’t want to sit in the left chair</a:t>
            </a:r>
          </a:p>
          <a:p>
            <a:pPr lvl="1"/>
            <a:r>
              <a:rPr lang="en-IN" dirty="0"/>
              <a:t>Sister doesn’t want to sit to the right of Father</a:t>
            </a:r>
          </a:p>
          <a:p>
            <a:pPr lvl="1"/>
            <a:endParaRPr lang="en-IN" dirty="0"/>
          </a:p>
          <a:p>
            <a:r>
              <a:rPr lang="en-IN" dirty="0"/>
              <a:t>Q: Can we satisfy these constraints?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DFBD0-8219-1D18-592D-D27E0B99545B}"/>
              </a:ext>
            </a:extLst>
          </p:cNvPr>
          <p:cNvSpPr txBox="1"/>
          <p:nvPr/>
        </p:nvSpPr>
        <p:spPr>
          <a:xfrm>
            <a:off x="757083" y="6381135"/>
            <a:ext cx="79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Slide courtesy of </a:t>
            </a:r>
            <a:r>
              <a:rPr lang="en-IN" dirty="0">
                <a:hlinkClick r:id="rId2"/>
              </a:rPr>
              <a:t>https://www.decision-procedures.org/slides/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0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6FB5-E146-1FFD-C1A9-E33E55D9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75DC3-36D7-33FA-AC9D-94B15DD9B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Denote: Aunt = 1, Sister = 2, Father = 3</a:t>
                </a:r>
              </a:p>
              <a:p>
                <a:r>
                  <a:rPr lang="en-IN" dirty="0"/>
                  <a:t>Introduce a propositional variable for each pair (person, place).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person </a:t>
                </a:r>
                <a:r>
                  <a:rPr lang="en-IN" dirty="0" err="1"/>
                  <a:t>i</a:t>
                </a:r>
                <a:r>
                  <a:rPr lang="en-IN" dirty="0"/>
                  <a:t> is sited at place j, for 1 &lt;= </a:t>
                </a:r>
                <a:r>
                  <a:rPr lang="en-IN" dirty="0" err="1"/>
                  <a:t>i</a:t>
                </a:r>
                <a:r>
                  <a:rPr lang="en-IN" dirty="0"/>
                  <a:t>, j &lt;= 3</a:t>
                </a:r>
              </a:p>
              <a:p>
                <a:r>
                  <a:rPr lang="en-IN" dirty="0"/>
                  <a:t>Constraints:</a:t>
                </a:r>
              </a:p>
              <a:p>
                <a:pPr lvl="1"/>
                <a:r>
                  <a:rPr lang="en-IN" dirty="0"/>
                  <a:t>Aunt doesn’t want to sit near father: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→¬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→¬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→¬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Aunt doesn’t want to sit in the left chair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Sister doesn’t want to sit to the right (immediate) of the Father</a:t>
                </a:r>
              </a:p>
              <a:p>
                <a:pPr marL="457200" lvl="1" indent="0">
                  <a:buNone/>
                </a:pPr>
                <a:r>
                  <a:rPr lang="en-IN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75DC3-36D7-33FA-AC9D-94B15DD9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2034</Words>
  <Application>Microsoft Office PowerPoint</Application>
  <PresentationFormat>Widescreen</PresentationFormat>
  <Paragraphs>522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Propositional logic</vt:lpstr>
      <vt:lpstr>Proposition</vt:lpstr>
      <vt:lpstr>PowerPoint Presentation</vt:lpstr>
      <vt:lpstr>Precedence and associativity</vt:lpstr>
      <vt:lpstr>PowerPoint Presentation</vt:lpstr>
      <vt:lpstr>PowerPoint Presentation</vt:lpstr>
      <vt:lpstr>Example: placement of wedding guests</vt:lpstr>
      <vt:lpstr>Example</vt:lpstr>
      <vt:lpstr>Example</vt:lpstr>
      <vt:lpstr>PowerPoint Presentation</vt:lpstr>
      <vt:lpstr>Example</vt:lpstr>
      <vt:lpstr>Inductive definition of PL’s semantics </vt:lpstr>
      <vt:lpstr>Inductive definition of PL’s semantics </vt:lpstr>
      <vt:lpstr>Inductive definition of PL’s semantics </vt:lpstr>
      <vt:lpstr>PowerPoint Presentation</vt:lpstr>
      <vt:lpstr>Example of inductive reasoning</vt:lpstr>
      <vt:lpstr>Example of inductive reasoning</vt:lpstr>
      <vt:lpstr>PowerPoint Presentation</vt:lpstr>
      <vt:lpstr>Satisfiability and validity</vt:lpstr>
      <vt:lpstr>Satisfiability and validity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Normal forms</vt:lpstr>
      <vt:lpstr>Normal forms</vt:lpstr>
      <vt:lpstr>PowerPoint Presentation</vt:lpstr>
      <vt:lpstr>Negation normal form (NNF)</vt:lpstr>
      <vt:lpstr>PowerPoint Presentation</vt:lpstr>
      <vt:lpstr>PowerPoint Presentation</vt:lpstr>
      <vt:lpstr>Disjunctive normal form (DNF)</vt:lpstr>
      <vt:lpstr>PowerPoint Presentation</vt:lpstr>
      <vt:lpstr>DNF using truth table</vt:lpstr>
      <vt:lpstr>DNF using truth table</vt:lpstr>
      <vt:lpstr>DNF using truth table</vt:lpstr>
      <vt:lpstr>DNF using truth table</vt:lpstr>
      <vt:lpstr>DNF using truth table</vt:lpstr>
      <vt:lpstr>DNF using truth table</vt:lpstr>
      <vt:lpstr>DNF using truth table</vt:lpstr>
      <vt:lpstr>DNF using truth table</vt:lpstr>
      <vt:lpstr>DNF using truth table</vt:lpstr>
      <vt:lpstr>DNF using truth table</vt:lpstr>
      <vt:lpstr>DNF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CS156: The Calculus of  Computation</dc:title>
  <dc:creator>Keshav Bhalotia</dc:creator>
  <cp:lastModifiedBy>Keshav Bhalotia</cp:lastModifiedBy>
  <cp:revision>27</cp:revision>
  <dcterms:created xsi:type="dcterms:W3CDTF">2023-08-06T13:32:22Z</dcterms:created>
  <dcterms:modified xsi:type="dcterms:W3CDTF">2023-08-09T15:23:01Z</dcterms:modified>
</cp:coreProperties>
</file>