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91" r:id="rId4"/>
    <p:sldId id="293" r:id="rId5"/>
    <p:sldId id="295" r:id="rId6"/>
    <p:sldId id="365" r:id="rId7"/>
    <p:sldId id="296" r:id="rId8"/>
    <p:sldId id="332" r:id="rId9"/>
    <p:sldId id="322" r:id="rId10"/>
    <p:sldId id="323" r:id="rId11"/>
    <p:sldId id="325" r:id="rId12"/>
    <p:sldId id="324" r:id="rId13"/>
    <p:sldId id="326" r:id="rId14"/>
    <p:sldId id="327" r:id="rId15"/>
    <p:sldId id="328" r:id="rId16"/>
    <p:sldId id="367" r:id="rId17"/>
    <p:sldId id="369" r:id="rId18"/>
    <p:sldId id="371" r:id="rId19"/>
    <p:sldId id="370" r:id="rId20"/>
    <p:sldId id="372" r:id="rId21"/>
    <p:sldId id="297" r:id="rId22"/>
    <p:sldId id="368" r:id="rId23"/>
    <p:sldId id="298" r:id="rId24"/>
    <p:sldId id="299" r:id="rId25"/>
    <p:sldId id="300" r:id="rId26"/>
    <p:sldId id="301" r:id="rId27"/>
    <p:sldId id="302" r:id="rId28"/>
    <p:sldId id="303" r:id="rId29"/>
    <p:sldId id="374" r:id="rId30"/>
    <p:sldId id="375" r:id="rId31"/>
    <p:sldId id="377" r:id="rId32"/>
    <p:sldId id="376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04" r:id="rId42"/>
    <p:sldId id="305" r:id="rId43"/>
    <p:sldId id="306" r:id="rId44"/>
    <p:sldId id="389" r:id="rId45"/>
    <p:sldId id="390" r:id="rId46"/>
    <p:sldId id="391" r:id="rId47"/>
    <p:sldId id="307" r:id="rId48"/>
    <p:sldId id="308" r:id="rId49"/>
    <p:sldId id="309" r:id="rId50"/>
    <p:sldId id="38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B800-0783-6FD8-091C-8BFDAD6F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4761-0683-3B26-38AA-3892E875C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1FC5-A980-C6D9-AA57-4ECBEF87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127-D4AE-9DBA-DF9A-2AB6407C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F63F-E109-FD72-7C2B-3A78648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5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7B3-4B49-7203-996D-381DF2F0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98CC-8B9D-E6A4-4285-33C7BCB9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12B-DC64-0984-B1B0-7A7CA62C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64EF-4101-3D0F-EA8E-57D8A08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701F-575F-8BBA-58CB-97DB7F3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3DD88-7267-70DD-9CCE-A51DD9EE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CD53-D056-096C-C211-A786ED5B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6C7B-C87C-1BD9-E631-109D25E7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0861-11FD-FBA8-9397-8262B4E5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E871-23B6-24D4-E5BE-1609141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2A63-01F6-AC1F-455F-B3416EB5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D526-7C05-6C77-B263-D45E5AA4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1F15-E146-E320-05AC-89370DFC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BE8E-26DB-A191-D9E4-2114F6C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76A6-C0F1-4C89-4B32-6EA6BFA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A0D2-5E22-A704-F61A-95617F06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FB96-8D41-A69F-2FCD-6EDAC1C8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85B2-7191-AF39-96D8-9B0382E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BE96-0ABB-6C80-7C1C-9F993779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86E-6977-E189-01C8-281375B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CF0C-D10B-A608-6E97-A7E78DE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70D-5803-2967-8E44-FEDAF5E42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68AA3-C920-F508-F207-5F5EFB14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F741-0907-B680-C93C-45198FB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98F5-B03B-A113-635A-7881EBB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C0E9-78B8-BD9A-A7FF-CC13F935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E70-253F-79AC-52B2-07A620F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686E-7C9E-1EEB-2E80-B95477A5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0D76B-09FE-A632-B974-89BB27A4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151E-5F88-E055-63ED-76BD2870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A41B-8727-2032-D7F6-6A60555B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26F4E-68C9-A139-1DEE-4DF7417A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FB05-22BC-9B2D-665F-61DB97B9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A79AD-8E35-ADF4-356B-B9CCF147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A41-99FD-2D71-CA2D-E3392FF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96FDF-0AA1-412B-B672-7552D17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0530-B383-CDCC-4FDE-E84F953E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9670-04C4-D290-32A3-21E1ACA7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FC362-F27B-55AB-7F73-C696DDEE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F4528-1DD0-C2EE-D703-C96B44BE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29C-F05A-376E-9826-03098F44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7AE-292E-3625-7C06-02DB2A8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DE33-F1C3-FA3C-CB34-A49A846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0D41-17E3-4B7B-2C47-11C4A544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8E04-46A5-8DF0-8D73-7360029B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8806-89AF-86AB-7CB8-86CAA869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EFCA-ECF0-B724-767D-A57CB55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F565-5644-6438-CDE8-D153A9E4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24AC-406E-B6E2-52C4-F1E6AEBD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2959-4540-CCE3-B616-DFAA0F55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6393-C30F-45E5-E94C-0A91455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F39B-7A3A-99AF-4BC2-5650BA2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7B17-C09A-4F6E-3A2D-F39A51C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E0652-809B-F8E1-1390-A88EF919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0D31-A84F-8E3C-6132-FB3A6765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031B-25C0-D5ED-05BA-81F6EDB4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79A7-9A63-48F8-8C32-A4DED086C510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9A56-9AD0-1B9C-533F-A812161F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931B-ECEE-D791-96A4-05D6D81B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FDA6-13D1-EC3F-C0E7-DC464275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C2F0-72F0-7C32-2A3A-1A7FBF63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2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All red rows must be false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latin typeface="Consolas" panose="020B0609020204030204" pitchFamily="49" charset="0"/>
                  </a:rPr>
                  <a:t>How can we write a formula that is false if and only if the value of {P, Q, R} is {0, 0, 0}?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585323"/>
              </a:xfrm>
              <a:prstGeom prst="rect">
                <a:avLst/>
              </a:prstGeom>
              <a:blipFill>
                <a:blip r:embed="rId2"/>
                <a:stretch>
                  <a:fillRect l="-994" t="-1176" r="-1988" b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D6E9BB-1CB5-5FE7-CC00-8F535F7AEB73}"/>
              </a:ext>
            </a:extLst>
          </p:cNvPr>
          <p:cNvSpPr txBox="1"/>
          <p:nvPr/>
        </p:nvSpPr>
        <p:spPr>
          <a:xfrm>
            <a:off x="6449961" y="1825625"/>
            <a:ext cx="4903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All red rows must be false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How can we write a formula that is false if and only if the value of {P, Q, R} is {0, 1, 1}?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All red rows must be false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latin typeface="Consolas" panose="020B0609020204030204" pitchFamily="49" charset="0"/>
                  </a:rPr>
                  <a:t>How can we write a formula that is false if and only if the value of {P, Q, R} is {0, 1, 1}?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585323"/>
              </a:xfrm>
              <a:prstGeom prst="rect">
                <a:avLst/>
              </a:prstGeom>
              <a:blipFill>
                <a:blip r:embed="rId2"/>
                <a:stretch>
                  <a:fillRect l="-994" t="-1176" r="-1988" b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D6E9BB-1CB5-5FE7-CC00-8F535F7AEB73}"/>
              </a:ext>
            </a:extLst>
          </p:cNvPr>
          <p:cNvSpPr txBox="1"/>
          <p:nvPr/>
        </p:nvSpPr>
        <p:spPr>
          <a:xfrm>
            <a:off x="6449961" y="1825625"/>
            <a:ext cx="49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CNF form</a:t>
            </a:r>
            <a:endParaRPr lang="en-IN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CNF form</a:t>
                </a:r>
              </a:p>
              <a:p>
                <a:endParaRPr lang="en-IN" b="0" i="1" dirty="0">
                  <a:latin typeface="Consolas" panose="020B0609020204030204" pitchFamily="49" charset="0"/>
                </a:endParaRPr>
              </a:p>
              <a:p>
                <a:endParaRPr lang="en-IN" i="1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</a:rPr>
                  <a:t>)</a:t>
                </a: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blipFill>
                <a:blip r:embed="rId2"/>
                <a:stretch>
                  <a:fillRect l="-994" t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07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CNF form</a:t>
                </a:r>
              </a:p>
              <a:p>
                <a:endParaRPr lang="en-IN" b="0" i="1" dirty="0">
                  <a:latin typeface="Consolas" panose="020B0609020204030204" pitchFamily="49" charset="0"/>
                </a:endParaRPr>
              </a:p>
              <a:p>
                <a:endParaRPr lang="en-IN" i="1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6E9BB-1CB5-5FE7-CC00-8F535F7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blipFill>
                <a:blip r:embed="rId2"/>
                <a:stretch>
                  <a:fillRect l="-994" t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94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48C8-8503-B80A-B413-B2340B86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CB2-8CBB-0FF4-6C16-AC42D9759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truth table method takes exponential time</a:t>
                </a:r>
              </a:p>
              <a:p>
                <a:endParaRPr lang="en-IN" dirty="0"/>
              </a:p>
              <a:p>
                <a:r>
                  <a:rPr lang="en-IN" dirty="0"/>
                  <a:t>The distributive law may result in an exponential growth</a:t>
                </a:r>
              </a:p>
              <a:p>
                <a:pPr lvl="1"/>
                <a:r>
                  <a:rPr lang="en-IN" dirty="0"/>
                  <a:t>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CB2-8CBB-0FF4-6C16-AC42D9759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25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3C26-239D-8C7C-D5E2-20EB50EA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How to check if the following formula is satisfiable?</a:t>
                </a:r>
              </a:p>
              <a:p>
                <a:pPr marL="457200" lvl="1" indent="0">
                  <a:buNone/>
                </a:pPr>
                <a:r>
                  <a:rPr lang="en-IN" b="0" dirty="0"/>
                  <a:t>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3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3C26-239D-8C7C-D5E2-20EB50EA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How to check if the following formula is satisfiable?</a:t>
                </a:r>
              </a:p>
              <a:p>
                <a:pPr marL="457200" lvl="1" indent="0">
                  <a:buNone/>
                </a:pPr>
                <a:r>
                  <a:rPr lang="en-IN" b="0" dirty="0"/>
                  <a:t>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 ⊥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↦⊥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⊥→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 ⊥ 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b="0" dirty="0"/>
              </a:p>
              <a:p>
                <a:pPr marL="457200" lvl="1" indent="0">
                  <a:buNone/>
                </a:pPr>
                <a:r>
                  <a:rPr lang="en-IN" dirty="0"/>
                  <a:t>The formula is unsatisfiable.</a:t>
                </a:r>
                <a:endParaRPr lang="en-IN" b="0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93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6534-1381-534E-2800-16702B3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2E685-1035-CE1E-1FFE-7946C5ABA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SAT(F):</a:t>
                </a:r>
              </a:p>
              <a:p>
                <a:pPr marL="0" indent="0">
                  <a:buNone/>
                </a:pPr>
                <a:r>
                  <a:rPr lang="en-IN" dirty="0"/>
                  <a:t> 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return true;</a:t>
                </a:r>
              </a:p>
              <a:p>
                <a:pPr marL="0" indent="0">
                  <a:buNone/>
                </a:pPr>
                <a:r>
                  <a:rPr lang="en-IN" dirty="0"/>
                  <a:t>  else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IN" dirty="0"/>
                  <a:t> return false;</a:t>
                </a:r>
              </a:p>
              <a:p>
                <a:pPr marL="0" indent="0">
                  <a:buNone/>
                </a:pPr>
                <a:r>
                  <a:rPr lang="en-IN" dirty="0"/>
                  <a:t>  else {</a:t>
                </a:r>
              </a:p>
              <a:p>
                <a:pPr marL="0" indent="0">
                  <a:buNone/>
                </a:pPr>
                <a:r>
                  <a:rPr lang="en-IN" dirty="0"/>
                  <a:t>       P = </a:t>
                </a:r>
                <a:r>
                  <a:rPr lang="en-IN" dirty="0" err="1"/>
                  <a:t>pick_a_variable</a:t>
                </a:r>
                <a:r>
                  <a:rPr lang="en-IN" dirty="0"/>
                  <a:t>(F);</a:t>
                </a:r>
              </a:p>
              <a:p>
                <a:pPr marL="0" indent="0">
                  <a:buNone/>
                </a:pPr>
                <a:r>
                  <a:rPr lang="en-IN" dirty="0"/>
                  <a:t>       return SAT(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dirty="0"/>
                  <a:t>) || SAT(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↦⊥}</m:t>
                    </m:r>
                  </m:oMath>
                </a14:m>
                <a:r>
                  <a:rPr lang="en-IN" dirty="0"/>
                  <a:t>);</a:t>
                </a:r>
              </a:p>
              <a:p>
                <a:pPr marL="0" indent="0">
                  <a:buNone/>
                </a:pPr>
                <a:r>
                  <a:rPr lang="en-IN" dirty="0"/>
                  <a:t>  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2E685-1035-CE1E-1FFE-7946C5ABA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5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BBA-1705-57DC-427D-F05E890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D69A-E4BF-46E7-AFAC-9AF054C3F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6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3C26-239D-8C7C-D5E2-20EB50EA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Check if the following formula is satisfiable?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24417-F3F2-79B1-31A3-4DA0692EC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7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7">
            <a:extLst>
              <a:ext uri="{FF2B5EF4-FFF2-40B4-BE49-F238E27FC236}">
                <a16:creationId xmlns:a16="http://schemas.microsoft.com/office/drawing/2014/main" id="{13AD00BD-3B93-FE7D-2C37-BF833BF5F1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2A9EB4-B365-DDD0-B7C9-25CDA4F86407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0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F68E-15E3-B640-5CAD-9745079C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/>
              <a:t>Tseitin’s</a:t>
            </a:r>
            <a:r>
              <a:rPr lang="en-US" altLang="he-IL" dirty="0"/>
              <a:t> encoding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1537-DE2C-134A-B26D-8453D864A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8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8">
            <a:extLst>
              <a:ext uri="{FF2B5EF4-FFF2-40B4-BE49-F238E27FC236}">
                <a16:creationId xmlns:a16="http://schemas.microsoft.com/office/drawing/2014/main" id="{59555DAF-8AF0-B153-B237-F5062A2D60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5DBE61-5776-0D53-939F-ED51FADA6A41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9">
            <a:extLst>
              <a:ext uri="{FF2B5EF4-FFF2-40B4-BE49-F238E27FC236}">
                <a16:creationId xmlns:a16="http://schemas.microsoft.com/office/drawing/2014/main" id="{497B34CA-D62A-F52E-C6F6-C534E67B1F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BD3A25-69AF-76E2-D86C-A8357A6630E4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52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0">
            <a:extLst>
              <a:ext uri="{FF2B5EF4-FFF2-40B4-BE49-F238E27FC236}">
                <a16:creationId xmlns:a16="http://schemas.microsoft.com/office/drawing/2014/main" id="{5E78F754-C7EE-AE8C-E369-6665ECCE20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47CF5E-72DA-0940-5138-169E3CED1397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58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1">
            <a:extLst>
              <a:ext uri="{FF2B5EF4-FFF2-40B4-BE49-F238E27FC236}">
                <a16:creationId xmlns:a16="http://schemas.microsoft.com/office/drawing/2014/main" id="{F22D1BF7-247C-7E6F-4A7E-1E317A3DC7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32002-0D1C-7C88-DDAB-AD012EACAD8B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89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2">
            <a:extLst>
              <a:ext uri="{FF2B5EF4-FFF2-40B4-BE49-F238E27FC236}">
                <a16:creationId xmlns:a16="http://schemas.microsoft.com/office/drawing/2014/main" id="{B949A982-96EA-9262-93B4-56300E1FBE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EE9A72-BB8B-2A2E-BAB2-4B1E9983D781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23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3">
            <a:extLst>
              <a:ext uri="{FF2B5EF4-FFF2-40B4-BE49-F238E27FC236}">
                <a16:creationId xmlns:a16="http://schemas.microsoft.com/office/drawing/2014/main" id="{0D8D8ECC-34BB-637E-9A62-7371849090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03D62-D4A8-A96B-4A20-6C3AE4719D18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32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3A2E-F034-E6F9-1A61-3918168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/>
              <a:t>Tseitin’s</a:t>
            </a:r>
            <a:r>
              <a:rPr lang="en-US" altLang="he-IL" dirty="0"/>
              <a:t> encoding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70A3-EA7D-4B65-93EF-7E9223577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264" y="1825625"/>
                <a:ext cx="10999839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=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70A3-EA7D-4B65-93EF-7E9223577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264" y="1825625"/>
                <a:ext cx="10999839" cy="4351338"/>
              </a:xfrm>
              <a:blipFill>
                <a:blip r:embed="rId2"/>
                <a:stretch>
                  <a:fillRect t="-2101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1">
            <a:extLst>
              <a:ext uri="{FF2B5EF4-FFF2-40B4-BE49-F238E27FC236}">
                <a16:creationId xmlns:a16="http://schemas.microsoft.com/office/drawing/2014/main" id="{19267D9D-24A3-7A89-0890-282821543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48B01-EE71-6D2F-9D22-66512F0B7939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05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58FB-94A5-BAF3-EC63-BE368DA5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1974F-CD58-A86D-D156-D5067C777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r>
                  <a:rPr lang="en-IN" dirty="0"/>
                  <a:t>into an equisatisfiable CNF.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1974F-CD58-A86D-D156-D5067C777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02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81AB-7D5C-ACD4-890B-5C95339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9518-74A5-74AC-7E1A-2D14458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US" altLang="he-IL" dirty="0" err="1"/>
              <a:t>Tseitin’s</a:t>
            </a:r>
            <a:r>
              <a:rPr lang="en-US" altLang="he-IL" dirty="0"/>
              <a:t> encoding, we can convert a given formula F to an equisatisfiable formula in CNF whose size is linear </a:t>
            </a:r>
            <a:r>
              <a:rPr lang="en-US" altLang="he-IL" dirty="0" err="1"/>
              <a:t>w.r.t.</a:t>
            </a:r>
            <a:r>
              <a:rPr lang="en-US" altLang="he-IL" dirty="0"/>
              <a:t> the size of 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05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4BB-38BA-15AB-6F9B-8FA69686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7A57C-AB59-171D-62B8-32929898C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Each block of disjunction in the CNF form is called a clause</a:t>
                </a:r>
              </a:p>
              <a:p>
                <a:endParaRPr lang="en-IN" dirty="0"/>
              </a:p>
              <a:p>
                <a:r>
                  <a:rPr lang="en-IN" dirty="0"/>
                  <a:t>Resolution is applied to two clauses in the CNF form using the following rule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[⊥]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7A57C-AB59-171D-62B8-32929898C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556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826B-E0D3-0BDF-CF39-3D5385E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88C6-268F-8EAA-8DC6-63AE29DC6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If we can derive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/>
                  <a:t> (a clause with only false symbol), then the CNF is unsatisfiable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88C6-268F-8EAA-8DC6-63AE29DC6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8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19B-C07D-8A47-D23D-897D4A3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Apply resolution to the following CNF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64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19B-C07D-8A47-D23D-897D4A3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Apply resolution to the following CNF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     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91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19B-C07D-8A47-D23D-897D4A3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Apply resolution to the following CNF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5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19B-C07D-8A47-D23D-897D4A3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Apply resolution to the following CNF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     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Set of clauses after resolution: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Since no further resolutions are possible, F is satisfiable.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D0076-B674-FF60-9A18-FA17CB0C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17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A160-A8C2-5796-F1D8-C2DB24E8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DPLL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1F32-FE1B-BA56-FDF2-DA547CE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DPLL combines the exhaustive search with a restricted form of resolution</a:t>
            </a:r>
          </a:p>
          <a:p>
            <a:endParaRPr lang="en-IN" dirty="0"/>
          </a:p>
          <a:p>
            <a:r>
              <a:rPr lang="en-IN" dirty="0"/>
              <a:t>We will discuss the basic DPLL algorithms</a:t>
            </a:r>
          </a:p>
          <a:p>
            <a:endParaRPr lang="en-IN" dirty="0"/>
          </a:p>
          <a:p>
            <a:r>
              <a:rPr lang="en-IN" dirty="0"/>
              <a:t>A lot of research has been done to improve the performance of satisfiability procedures</a:t>
            </a:r>
          </a:p>
          <a:p>
            <a:pPr lvl="1"/>
            <a:r>
              <a:rPr lang="en-IN" dirty="0"/>
              <a:t>We will discuss some of those techniques later in this course </a:t>
            </a:r>
          </a:p>
        </p:txBody>
      </p:sp>
    </p:spTree>
    <p:extLst>
      <p:ext uri="{BB962C8B-B14F-4D97-AF65-F5344CB8AC3E}">
        <p14:creationId xmlns:p14="http://schemas.microsoft.com/office/powerpoint/2010/main" val="1491254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307-9314-92AF-4963-8349613B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constraint propagation (BCP)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480A-761F-BB81-B6DD-8FB8F1E3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BCP is applied when a clause contains only one literal</a:t>
            </a:r>
          </a:p>
        </p:txBody>
      </p:sp>
    </p:spTree>
    <p:extLst>
      <p:ext uri="{BB962C8B-B14F-4D97-AF65-F5344CB8AC3E}">
        <p14:creationId xmlns:p14="http://schemas.microsoft.com/office/powerpoint/2010/main" val="33455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3">
            <a:extLst>
              <a:ext uri="{FF2B5EF4-FFF2-40B4-BE49-F238E27FC236}">
                <a16:creationId xmlns:a16="http://schemas.microsoft.com/office/drawing/2014/main" id="{04DD46AB-B60E-11B1-E0F7-3DBF892A62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7E2E7-32A2-B844-8994-DE9AF027D107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4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78D9-474C-5532-D8CF-2FED91CB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literal propagation (PLP)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A3D1-4842-4440-9311-440259DA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PLP is applied when a literal always appears as either positive or negative in different clauses   </a:t>
            </a:r>
          </a:p>
        </p:txBody>
      </p:sp>
    </p:spTree>
    <p:extLst>
      <p:ext uri="{BB962C8B-B14F-4D97-AF65-F5344CB8AC3E}">
        <p14:creationId xmlns:p14="http://schemas.microsoft.com/office/powerpoint/2010/main" val="1665751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4">
            <a:extLst>
              <a:ext uri="{FF2B5EF4-FFF2-40B4-BE49-F238E27FC236}">
                <a16:creationId xmlns:a16="http://schemas.microsoft.com/office/drawing/2014/main" id="{5EB9A65B-8074-4D5C-5E5F-1F01DE6E66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40B57-CF20-BD3D-E717-CB43AA271E42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044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5">
            <a:extLst>
              <a:ext uri="{FF2B5EF4-FFF2-40B4-BE49-F238E27FC236}">
                <a16:creationId xmlns:a16="http://schemas.microsoft.com/office/drawing/2014/main" id="{3CE60FB3-6D8F-8EE8-4A8D-DBF306B489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BC3137-AD2B-71AA-40AB-6C49168AB038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486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6">
            <a:extLst>
              <a:ext uri="{FF2B5EF4-FFF2-40B4-BE49-F238E27FC236}">
                <a16:creationId xmlns:a16="http://schemas.microsoft.com/office/drawing/2014/main" id="{98C33E4A-7A91-CB33-5410-A9A05D2522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058934-435E-B42E-064C-5AE5CE8A00BC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39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743B-A29C-ED62-3B45-1F795CB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Find a satisfying assignment to the following CNF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 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561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743B-A29C-ED62-3B45-1F795CB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Find a satisfying assignment to the following CNF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 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Using BCP: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Using BCP: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Using PCP: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7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743B-A29C-ED62-3B45-1F795CB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Find a satisfying assignment to the following CNF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 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BA84D-482A-EFA7-51D8-DB98CD59C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49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7">
            <a:extLst>
              <a:ext uri="{FF2B5EF4-FFF2-40B4-BE49-F238E27FC236}">
                <a16:creationId xmlns:a16="http://schemas.microsoft.com/office/drawing/2014/main" id="{09C0435D-33B1-7C2D-CB0D-38F444A748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9007E7-2C46-9984-F98F-D3D657943253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80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8">
            <a:extLst>
              <a:ext uri="{FF2B5EF4-FFF2-40B4-BE49-F238E27FC236}">
                <a16:creationId xmlns:a16="http://schemas.microsoft.com/office/drawing/2014/main" id="{E4ABD622-C1E8-6011-8DB7-399386D8DB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3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9">
            <a:extLst>
              <a:ext uri="{FF2B5EF4-FFF2-40B4-BE49-F238E27FC236}">
                <a16:creationId xmlns:a16="http://schemas.microsoft.com/office/drawing/2014/main" id="{6CAD49FB-315E-919D-D37F-A4C5925663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AD52F-A805-61FD-8807-EC556271FD17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8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5">
            <a:extLst>
              <a:ext uri="{FF2B5EF4-FFF2-40B4-BE49-F238E27FC236}">
                <a16:creationId xmlns:a16="http://schemas.microsoft.com/office/drawing/2014/main" id="{9F573400-9077-9DC9-E84C-7B13980EA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F456BB-A942-B87C-4C80-8A8082DC9063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05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0161-C049-51DA-4791-B19652CB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4845-3E25-989A-410D-986DFD3E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the exercises from chapter-1 in the COC book</a:t>
            </a:r>
          </a:p>
        </p:txBody>
      </p:sp>
    </p:spTree>
    <p:extLst>
      <p:ext uri="{BB962C8B-B14F-4D97-AF65-F5344CB8AC3E}">
        <p14:creationId xmlns:p14="http://schemas.microsoft.com/office/powerpoint/2010/main" val="257431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2EF9-8196-7B0D-6A0A-CC40CFB9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Conjunctive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Convert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into an equivalent CNF.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6">
            <a:extLst>
              <a:ext uri="{FF2B5EF4-FFF2-40B4-BE49-F238E27FC236}">
                <a16:creationId xmlns:a16="http://schemas.microsoft.com/office/drawing/2014/main" id="{087DBEDE-AAB2-B519-7C4B-C5F83201FF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3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8A7-5947-8CA1-9688-882FA15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5DBF-58C0-F3AE-6931-5A669E164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D6E9BB-1CB5-5FE7-CC00-8F535F7AEB73}"/>
              </a:ext>
            </a:extLst>
          </p:cNvPr>
          <p:cNvSpPr txBox="1"/>
          <p:nvPr/>
        </p:nvSpPr>
        <p:spPr>
          <a:xfrm>
            <a:off x="6449961" y="1825625"/>
            <a:ext cx="490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All red rows must be false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How can we write a formula that is false if and only if the value of {P, Q, R} is {0, 0, 0}?</a:t>
            </a:r>
          </a:p>
        </p:txBody>
      </p:sp>
    </p:spTree>
    <p:extLst>
      <p:ext uri="{BB962C8B-B14F-4D97-AF65-F5344CB8AC3E}">
        <p14:creationId xmlns:p14="http://schemas.microsoft.com/office/powerpoint/2010/main" val="18626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1460</Words>
  <Application>Microsoft Office PowerPoint</Application>
  <PresentationFormat>Widescreen</PresentationFormat>
  <Paragraphs>427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Normal forms</vt:lpstr>
      <vt:lpstr>PowerPoint Presentation</vt:lpstr>
      <vt:lpstr>PowerPoint Presentation</vt:lpstr>
      <vt:lpstr>PowerPoint Presentation</vt:lpstr>
      <vt:lpstr>Conjunctive normal form (CNF)</vt:lpstr>
      <vt:lpstr>PowerPoint Presentation</vt:lpstr>
      <vt:lpstr>CNF using truth table</vt:lpstr>
      <vt:lpstr>CNF using truth table</vt:lpstr>
      <vt:lpstr>CNF using truth table</vt:lpstr>
      <vt:lpstr>CNF using truth table</vt:lpstr>
      <vt:lpstr>CNF using truth table</vt:lpstr>
      <vt:lpstr>CNF using truth table</vt:lpstr>
      <vt:lpstr>CNF using truth table</vt:lpstr>
      <vt:lpstr>CNF using truth table</vt:lpstr>
      <vt:lpstr>CNF complexity</vt:lpstr>
      <vt:lpstr>Satisfiability</vt:lpstr>
      <vt:lpstr>Satisfiability</vt:lpstr>
      <vt:lpstr>Satisfiability</vt:lpstr>
      <vt:lpstr>Satisfiability</vt:lpstr>
      <vt:lpstr>PowerPoint Presentation</vt:lpstr>
      <vt:lpstr>Tseitin’s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Tseitin’s encoding</vt:lpstr>
      <vt:lpstr>CNF</vt:lpstr>
      <vt:lpstr>CNF</vt:lpstr>
      <vt:lpstr>Resolution</vt:lpstr>
      <vt:lpstr>Resolution</vt:lpstr>
      <vt:lpstr>Resolution</vt:lpstr>
      <vt:lpstr>Resolution</vt:lpstr>
      <vt:lpstr>Resolution</vt:lpstr>
      <vt:lpstr>Resolution</vt:lpstr>
      <vt:lpstr>DPLL</vt:lpstr>
      <vt:lpstr>Boolean constraint propagation (BCP)</vt:lpstr>
      <vt:lpstr>Pure literal propagation (PLP)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CS156: The Calculus of  Computation</dc:title>
  <dc:creator>Keshav Bhalotia</dc:creator>
  <cp:lastModifiedBy>Keshav Bhalotia</cp:lastModifiedBy>
  <cp:revision>33</cp:revision>
  <dcterms:created xsi:type="dcterms:W3CDTF">2023-08-06T13:32:22Z</dcterms:created>
  <dcterms:modified xsi:type="dcterms:W3CDTF">2023-10-23T10:06:53Z</dcterms:modified>
</cp:coreProperties>
</file>