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295" r:id="rId3"/>
    <p:sldId id="296" r:id="rId4"/>
    <p:sldId id="297" r:id="rId5"/>
    <p:sldId id="299" r:id="rId6"/>
    <p:sldId id="258" r:id="rId7"/>
    <p:sldId id="300" r:id="rId8"/>
    <p:sldId id="301" r:id="rId9"/>
    <p:sldId id="302" r:id="rId10"/>
    <p:sldId id="311" r:id="rId11"/>
    <p:sldId id="310" r:id="rId12"/>
    <p:sldId id="312" r:id="rId13"/>
    <p:sldId id="313" r:id="rId14"/>
    <p:sldId id="314" r:id="rId15"/>
    <p:sldId id="315" r:id="rId16"/>
    <p:sldId id="316" r:id="rId17"/>
    <p:sldId id="259" r:id="rId18"/>
    <p:sldId id="260" r:id="rId19"/>
    <p:sldId id="306" r:id="rId20"/>
    <p:sldId id="307" r:id="rId21"/>
    <p:sldId id="304" r:id="rId22"/>
    <p:sldId id="305" r:id="rId23"/>
    <p:sldId id="308" r:id="rId24"/>
    <p:sldId id="309" r:id="rId25"/>
    <p:sldId id="332" r:id="rId26"/>
    <p:sldId id="333" r:id="rId27"/>
    <p:sldId id="320" r:id="rId28"/>
    <p:sldId id="318" r:id="rId29"/>
    <p:sldId id="319" r:id="rId30"/>
    <p:sldId id="261" r:id="rId31"/>
    <p:sldId id="321" r:id="rId32"/>
    <p:sldId id="322" r:id="rId33"/>
    <p:sldId id="324" r:id="rId34"/>
    <p:sldId id="263" r:id="rId35"/>
    <p:sldId id="264" r:id="rId3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F951-69E6-BAD0-A479-35A99C8FF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902F1-14DA-401D-3615-3F11C8715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94964-EA66-4926-F637-66BFF75C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841A-EB78-4A3E-B00F-7059CC7F9FFF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FCEA8-B55D-5738-E80D-F2CB5EE7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02C46-D9E3-6C03-6813-9627573C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CF1-A44C-4D3A-B763-1DCDC52E9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22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951D7-2F43-54A8-B686-A26B801A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5A198-137B-5436-11CE-96C321D06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617C4-2357-9DFD-2FB9-054D0AB7A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841A-EB78-4A3E-B00F-7059CC7F9FFF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4BCF1-03ED-5EC6-2158-F63BC211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1C8AA-622D-4E3B-A81A-57CB192A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CF1-A44C-4D3A-B763-1DCDC52E9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82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74420-C2CC-643A-80A0-2321C0A28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F401F-64C4-CFB1-C19A-24F81C13B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E2E6A-BA30-F439-B41B-8A37F9AD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841A-EB78-4A3E-B00F-7059CC7F9FFF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33E76-9AB6-1430-6977-60832BD1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44086-3B94-5478-1B85-41CB4D20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CF1-A44C-4D3A-B763-1DCDC52E9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86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28E7-76AC-884F-A4B2-62D69EB9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DD9E9-BCCD-5DB6-478C-BB1F39509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2488E-CAE6-F006-DC72-D1B2BB09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841A-EB78-4A3E-B00F-7059CC7F9FFF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44FD8-036A-A469-10AA-1F050F93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4D905-3158-9AC4-80C9-EC986ED1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CF1-A44C-4D3A-B763-1DCDC52E9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50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6D47-441F-1356-DB14-BF351B82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55C46-2936-AB2C-1554-4EA6782D5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D4B3F-0D05-7D0B-9D18-1E9C9AE3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841A-EB78-4A3E-B00F-7059CC7F9FFF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A1A18-CAE8-966B-9BA2-E181D0E7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138D0-336D-004B-515E-85F1AF83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CF1-A44C-4D3A-B763-1DCDC52E9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38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5BDD-0565-2CF7-BECA-5781F479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70B04-5F52-D762-546E-275C56676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8C4CE-B41A-5B06-FF99-077F30CA0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31B24-7EE9-71D4-F8C1-1442B075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841A-EB78-4A3E-B00F-7059CC7F9FFF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6EE74-61D3-CA47-D747-C31725A3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C6D26-47B8-D5F7-7094-E1F70771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CF1-A44C-4D3A-B763-1DCDC52E9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1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64F5-3B73-DB75-92F4-82DE5CC5B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DF063-E784-943D-7A0B-13858A80E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5F1AB-FFC3-A1DE-B23C-E9A1BA4FF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C496B-2FE3-397F-5AFD-A66621D58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D5E819-DE1D-7B4C-ABB0-534AD41EE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D30AB-88CB-D12E-7AD7-DB58884F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841A-EB78-4A3E-B00F-7059CC7F9FFF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7CC304-02B3-A85E-5090-B2DAB2FCB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2D5AA-F78B-1DCF-EFF5-E0205748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CF1-A44C-4D3A-B763-1DCDC52E9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91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5B5C-50C5-47EC-C959-CF15F1E4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AAB9D-F60A-EA16-274F-C13B16078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841A-EB78-4A3E-B00F-7059CC7F9FFF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5715B-4469-9EFA-E006-52316B80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82C4E-7090-82F5-C6B9-C0CE6504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CF1-A44C-4D3A-B763-1DCDC52E9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00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EA877-CC45-6588-7C42-60849A01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841A-EB78-4A3E-B00F-7059CC7F9FFF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C2590-36F7-6D26-3FE9-8D124F09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219C6-5EDE-EC39-AABF-1D5FEACE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CF1-A44C-4D3A-B763-1DCDC52E9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10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F56C-6EA2-A6BD-6961-121DFB53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A0C26-1A55-968B-C82F-E74D9CBF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710D7-E250-098E-2176-4CD2BD55A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71B07-85BA-1E7F-0D1E-151329F8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841A-EB78-4A3E-B00F-7059CC7F9FFF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8E573-043F-7790-57DC-E564CA40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C5563-0B07-4FBD-63B2-136A87C3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CF1-A44C-4D3A-B763-1DCDC52E9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41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6257-223D-E44C-05F5-EF23AADF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32278-AEC8-3065-E2DE-819D2FBE8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6FEF1-2432-C01A-8C77-A442DFD15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15CE8-0A06-D6E4-BB96-CC858BD3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841A-EB78-4A3E-B00F-7059CC7F9FFF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A96C5-AFCE-A0D8-9D6B-EFE84DC8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A3480-9FCE-37B0-17F1-E5C5719D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DCF1-A44C-4D3A-B763-1DCDC52E9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20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4EF4A-9A9D-2EC7-21E3-2E83D27DB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AAF98-E823-EFB4-417B-95081862B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7A387-CDBA-8FB9-2C54-ABC7FA7F3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C841A-EB78-4A3E-B00F-7059CC7F9FFF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95061-AFF8-7A73-8CDC-38797D98E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6BB0C-2A9B-CBE9-0D32-A9E66D4F9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0DCF1-A44C-4D3A-B763-1DCDC52E9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40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49B5-680D-0FAA-30BC-343E78FF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712C7-0E34-3EFE-9DA3-4CF64D575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Read chapter-2 from the COC book</a:t>
            </a:r>
          </a:p>
        </p:txBody>
      </p:sp>
    </p:spTree>
    <p:extLst>
      <p:ext uri="{BB962C8B-B14F-4D97-AF65-F5344CB8AC3E}">
        <p14:creationId xmlns:p14="http://schemas.microsoft.com/office/powerpoint/2010/main" val="403955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8E3B-F6D4-5429-69EF-16C78A6EC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Scope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BA2F7-D3C6-749C-D020-AAC5C5305E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I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I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The scope of a quantified variable extends as far as possible</a:t>
                </a:r>
              </a:p>
              <a:p>
                <a:pPr lvl="1"/>
                <a:r>
                  <a:rPr lang="en-IN" dirty="0">
                    <a:solidFill>
                      <a:schemeClr val="bg1"/>
                    </a:solidFill>
                  </a:rPr>
                  <a:t>What is the scope of x?</a:t>
                </a:r>
              </a:p>
              <a:p>
                <a:pPr lvl="1"/>
                <a:r>
                  <a:rPr lang="en-IN" dirty="0">
                    <a:solidFill>
                      <a:schemeClr val="bg1"/>
                    </a:solidFill>
                  </a:rPr>
                  <a:t>What is the scope of 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BA2F7-D3C6-749C-D020-AAC5C5305E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3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0063-A259-DDC1-52C9-CAD82B68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Free and bound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06177B-9905-F149-C82C-C77F9064AF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In FOL formula,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, x in F(x) is bound.</a:t>
                </a: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A variable y in F(y) is free if it’s not bound by any quantifier.</a:t>
                </a: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bound(F) is the set of bound variables of a formula F.</a:t>
                </a: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free(F) is the set of free variables of a formula F.</a:t>
                </a: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It is possible that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𝑏𝑜𝑢𝑛𝑑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𝑓𝑟𝑒𝑒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06177B-9905-F149-C82C-C77F9064A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2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117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2A42-BBB1-6C5F-BB88-ABCBD962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Free and bound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C74556-26AD-1309-5887-FC7C1C2DCC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:∀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→∀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What are the bound and free sets?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C74556-26AD-1309-5887-FC7C1C2DCC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921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4AF97-6369-E36A-487E-0D95F595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bg1"/>
                </a:solidFill>
              </a:rPr>
              <a:t>Subformula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2FBDD8-87E0-B901-B312-F990A6EE8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The </a:t>
                </a:r>
                <a:r>
                  <a:rPr lang="en-IN" dirty="0" err="1">
                    <a:solidFill>
                      <a:schemeClr val="bg1"/>
                    </a:solidFill>
                  </a:rPr>
                  <a:t>subformula</a:t>
                </a:r>
                <a:r>
                  <a:rPr lang="en-IN" dirty="0">
                    <a:solidFill>
                      <a:schemeClr val="bg1"/>
                    </a:solidFill>
                  </a:rPr>
                  <a:t> of a FOL formula is defined as follows</a:t>
                </a:r>
              </a:p>
              <a:p>
                <a:pPr lvl="1"/>
                <a:r>
                  <a:rPr lang="en-IN" dirty="0">
                    <a:solidFill>
                      <a:schemeClr val="bg1"/>
                    </a:solidFill>
                  </a:rPr>
                  <a:t>The only </a:t>
                </a:r>
                <a:r>
                  <a:rPr lang="en-IN" dirty="0" err="1">
                    <a:solidFill>
                      <a:schemeClr val="bg1"/>
                    </a:solidFill>
                  </a:rPr>
                  <a:t>subformula</a:t>
                </a:r>
                <a:r>
                  <a:rPr lang="en-IN" dirty="0">
                    <a:solidFill>
                      <a:schemeClr val="bg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IN" b="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IN" dirty="0">
                    <a:solidFill>
                      <a:schemeClr val="bg1"/>
                    </a:solidFill>
                  </a:rPr>
                  <a:t>The </a:t>
                </a:r>
                <a:r>
                  <a:rPr lang="en-IN" dirty="0" err="1">
                    <a:solidFill>
                      <a:schemeClr val="bg1"/>
                    </a:solidFill>
                  </a:rPr>
                  <a:t>subformulae</a:t>
                </a:r>
                <a:r>
                  <a:rPr lang="en-IN" dirty="0">
                    <a:solidFill>
                      <a:schemeClr val="bg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and </a:t>
                </a:r>
                <a:r>
                  <a:rPr lang="en-IN" dirty="0" err="1">
                    <a:solidFill>
                      <a:schemeClr val="bg1"/>
                    </a:solidFill>
                  </a:rPr>
                  <a:t>subformulae</a:t>
                </a:r>
                <a:r>
                  <a:rPr lang="en-IN" dirty="0">
                    <a:solidFill>
                      <a:schemeClr val="bg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IN" dirty="0">
                    <a:solidFill>
                      <a:schemeClr val="bg1"/>
                    </a:solidFill>
                  </a:rPr>
                  <a:t>The </a:t>
                </a:r>
                <a:r>
                  <a:rPr lang="en-IN" dirty="0" err="1">
                    <a:solidFill>
                      <a:schemeClr val="bg1"/>
                    </a:solidFill>
                  </a:rPr>
                  <a:t>subfromulae</a:t>
                </a:r>
                <a:r>
                  <a:rPr lang="en-IN" dirty="0">
                    <a:solidFill>
                      <a:schemeClr val="bg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are the formula itself and the </a:t>
                </a:r>
                <a:r>
                  <a:rPr lang="en-IN" dirty="0" err="1">
                    <a:solidFill>
                      <a:schemeClr val="bg1"/>
                    </a:solidFill>
                  </a:rPr>
                  <a:t>subformulae</a:t>
                </a:r>
                <a:r>
                  <a:rPr lang="en-IN" dirty="0">
                    <a:solidFill>
                      <a:schemeClr val="bg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IN" dirty="0">
                    <a:solidFill>
                      <a:schemeClr val="bg1"/>
                    </a:solidFill>
                  </a:rPr>
                  <a:t>The </a:t>
                </a:r>
                <a:r>
                  <a:rPr lang="en-IN" dirty="0" err="1">
                    <a:solidFill>
                      <a:schemeClr val="bg1"/>
                    </a:solidFill>
                  </a:rPr>
                  <a:t>subformulae</a:t>
                </a:r>
                <a:r>
                  <a:rPr lang="en-IN" dirty="0">
                    <a:solidFill>
                      <a:schemeClr val="bg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are the formula itself and the </a:t>
                </a:r>
                <a:r>
                  <a:rPr lang="en-IN" dirty="0" err="1">
                    <a:solidFill>
                      <a:schemeClr val="bg1"/>
                    </a:solidFill>
                  </a:rPr>
                  <a:t>subformulae</a:t>
                </a:r>
                <a:r>
                  <a:rPr lang="en-IN" dirty="0">
                    <a:solidFill>
                      <a:schemeClr val="bg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2FBDD8-87E0-B901-B312-F990A6EE8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918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9EA5-B14B-5A25-41E4-485970BBE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bg1"/>
                </a:solidFill>
              </a:rPr>
              <a:t>Subformula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DF95E8-1A7B-05DD-7989-AF79E6C892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What are the </a:t>
                </a:r>
                <a:r>
                  <a:rPr lang="en-IN" dirty="0" err="1">
                    <a:solidFill>
                      <a:schemeClr val="bg1"/>
                    </a:solidFill>
                  </a:rPr>
                  <a:t>subformulae</a:t>
                </a:r>
                <a:r>
                  <a:rPr lang="en-IN" dirty="0">
                    <a:solidFill>
                      <a:schemeClr val="bg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:  ∀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→∀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DF95E8-1A7B-05DD-7989-AF79E6C892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10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D713-4489-FC2F-9384-F4EA3C45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bg1"/>
                </a:solidFill>
              </a:rPr>
              <a:t>Subterms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F6DAA0-FA6A-F62C-35C7-A545400E5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The </a:t>
                </a:r>
                <a:r>
                  <a:rPr lang="en-IN" dirty="0" err="1">
                    <a:solidFill>
                      <a:schemeClr val="bg1"/>
                    </a:solidFill>
                  </a:rPr>
                  <a:t>subterms</a:t>
                </a:r>
                <a:r>
                  <a:rPr lang="en-IN" dirty="0">
                    <a:solidFill>
                      <a:schemeClr val="bg1"/>
                    </a:solidFill>
                  </a:rPr>
                  <a:t> of a FOL term are defined as follows:</a:t>
                </a: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The only </a:t>
                </a:r>
                <a:r>
                  <a:rPr lang="en-IN" dirty="0" err="1">
                    <a:solidFill>
                      <a:schemeClr val="bg1"/>
                    </a:solidFill>
                  </a:rPr>
                  <a:t>subterm</a:t>
                </a:r>
                <a:r>
                  <a:rPr lang="en-IN" dirty="0">
                    <a:solidFill>
                      <a:schemeClr val="bg1"/>
                    </a:solidFill>
                  </a:rPr>
                  <a:t> of a constant </a:t>
                </a:r>
                <a:r>
                  <a:rPr lang="en-IN" dirty="0">
                    <a:solidFill>
                      <a:schemeClr val="accent1"/>
                    </a:solidFill>
                  </a:rPr>
                  <a:t>a</a:t>
                </a:r>
                <a:r>
                  <a:rPr lang="en-IN" dirty="0">
                    <a:solidFill>
                      <a:schemeClr val="bg1"/>
                    </a:solidFill>
                  </a:rPr>
                  <a:t> is </a:t>
                </a:r>
                <a:r>
                  <a:rPr lang="en-IN" dirty="0">
                    <a:solidFill>
                      <a:schemeClr val="accent1"/>
                    </a:solidFill>
                  </a:rPr>
                  <a:t>a</a:t>
                </a: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The only </a:t>
                </a:r>
                <a:r>
                  <a:rPr lang="en-IN" dirty="0" err="1">
                    <a:solidFill>
                      <a:schemeClr val="bg1"/>
                    </a:solidFill>
                  </a:rPr>
                  <a:t>subterm</a:t>
                </a:r>
                <a:r>
                  <a:rPr lang="en-IN" dirty="0">
                    <a:solidFill>
                      <a:schemeClr val="bg1"/>
                    </a:solidFill>
                  </a:rPr>
                  <a:t> of a variable </a:t>
                </a:r>
                <a:r>
                  <a:rPr lang="en-IN" dirty="0">
                    <a:solidFill>
                      <a:schemeClr val="accent1"/>
                    </a:solidFill>
                  </a:rPr>
                  <a:t>x</a:t>
                </a:r>
                <a:r>
                  <a:rPr lang="en-IN" dirty="0">
                    <a:solidFill>
                      <a:schemeClr val="bg1"/>
                    </a:solidFill>
                  </a:rPr>
                  <a:t> is </a:t>
                </a:r>
                <a:r>
                  <a:rPr lang="en-IN" dirty="0">
                    <a:solidFill>
                      <a:schemeClr val="accent1"/>
                    </a:solidFill>
                  </a:rPr>
                  <a:t>x</a:t>
                </a: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The </a:t>
                </a:r>
                <a:r>
                  <a:rPr lang="en-IN" dirty="0" err="1">
                    <a:solidFill>
                      <a:schemeClr val="bg1"/>
                    </a:solidFill>
                  </a:rPr>
                  <a:t>subterms</a:t>
                </a:r>
                <a:r>
                  <a:rPr lang="en-IN" dirty="0">
                    <a:solidFill>
                      <a:schemeClr val="bg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are the term itself and the </a:t>
                </a:r>
                <a:r>
                  <a:rPr lang="en-IN" dirty="0" err="1">
                    <a:solidFill>
                      <a:schemeClr val="bg1"/>
                    </a:solidFill>
                  </a:rPr>
                  <a:t>subterms</a:t>
                </a:r>
                <a:r>
                  <a:rPr lang="en-IN" dirty="0">
                    <a:solidFill>
                      <a:schemeClr val="bg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F6DAA0-FA6A-F62C-35C7-A545400E5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418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8F08-1BE3-9183-4AB9-1F430087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bg1"/>
                </a:solidFill>
              </a:rPr>
              <a:t>Subterms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710722-DC47-CA65-782E-8B3A9C4C43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What are the </a:t>
                </a:r>
                <a:r>
                  <a:rPr lang="en-IN" dirty="0" err="1">
                    <a:solidFill>
                      <a:schemeClr val="bg1"/>
                    </a:solidFill>
                  </a:rPr>
                  <a:t>subterms</a:t>
                </a:r>
                <a:r>
                  <a:rPr lang="en-IN" dirty="0">
                    <a:solidFill>
                      <a:schemeClr val="bg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IN" b="0" dirty="0">
                  <a:solidFill>
                    <a:schemeClr val="bg1"/>
                  </a:solidFill>
                </a:endParaRPr>
              </a:p>
              <a:p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710722-DC47-CA65-782E-8B3A9C4C43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932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2">
            <a:extLst>
              <a:ext uri="{FF2B5EF4-FFF2-40B4-BE49-F238E27FC236}">
                <a16:creationId xmlns:a16="http://schemas.microsoft.com/office/drawing/2014/main" id="{09760ED0-076D-6394-6806-4023B181A7A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72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3">
            <a:extLst>
              <a:ext uri="{FF2B5EF4-FFF2-40B4-BE49-F238E27FC236}">
                <a16:creationId xmlns:a16="http://schemas.microsoft.com/office/drawing/2014/main" id="{63A66FE3-DE91-FE36-7280-B48ED5EDC4C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8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ACC5-1CEE-426C-C01A-2C19EBD8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22668-4E93-8CB2-7CCE-D1D359CE4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All men in the city of Moria are dwarfs.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At least one seven of Hearts is present in a deck of cards.</a:t>
            </a:r>
          </a:p>
        </p:txBody>
      </p:sp>
    </p:spTree>
    <p:extLst>
      <p:ext uri="{BB962C8B-B14F-4D97-AF65-F5344CB8AC3E}">
        <p14:creationId xmlns:p14="http://schemas.microsoft.com/office/powerpoint/2010/main" val="261325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39E0-3C54-32E4-0B6D-FC07F54A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First order logic (FOL)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15018-7564-3AA7-72EC-CE7B017E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 propositional logic (PL), we can write true and false statements about a specific person or object, e.g.,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Ram is a dwarf and lives in the city of Moria.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Seven of Hearts is a card.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FOL is an extension of PL that also allows us to write statements about a set of people or objects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 men in the city of Moria are dwarfs.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At least one seven of Hearts is present in a deck of cards.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609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ACC5-1CEE-426C-C01A-2C19EBD8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E22668-4E93-8CB2-7CCE-D1D359CE4A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All men in the city of Moria are dwarfs.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𝑖𝑠𝑀𝑎𝑛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𝑙𝑖𝑣𝑒𝑠𝐼𝑛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𝑀𝑜𝑟𝑖𝑎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𝑖𝑠𝐷𝑤𝑎𝑟𝑓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At least one seven of Hearts is present in a deck of cards.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𝑖𝑠𝐶𝑎𝑟𝑑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𝑖𝑠𝐻𝑒𝑎𝑟𝑡𝑠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𝑖𝑠𝑆𝑒𝑣𝑒𝑛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E22668-4E93-8CB2-7CCE-D1D359CE4A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64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ACC5-1CEE-426C-C01A-2C19EBD8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22668-4E93-8CB2-7CCE-D1D359CE4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Every dog has its day.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Some dogs have more days than others.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All cats have more days than dogs.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Fido is a dog. </a:t>
            </a:r>
            <a:r>
              <a:rPr lang="en-IN" dirty="0" err="1">
                <a:solidFill>
                  <a:schemeClr val="bg1"/>
                </a:solidFill>
              </a:rPr>
              <a:t>Furrball</a:t>
            </a:r>
            <a:r>
              <a:rPr lang="en-IN" dirty="0">
                <a:solidFill>
                  <a:schemeClr val="bg1"/>
                </a:solidFill>
              </a:rPr>
              <a:t> is a cat. Fido has fewer days than </a:t>
            </a:r>
            <a:r>
              <a:rPr lang="en-IN" dirty="0" err="1">
                <a:solidFill>
                  <a:schemeClr val="bg1"/>
                </a:solidFill>
              </a:rPr>
              <a:t>Furrball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9272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ACC5-1CEE-426C-C01A-2C19EBD8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E22668-4E93-8CB2-7CCE-D1D359CE4A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Every dog has its day.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𝑖𝑠𝐷𝑜𝑔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→∃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𝑖𝑠𝐷𝑎𝑦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𝑖𝑡𝑠𝐷𝑎𝑦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Some dogs have more days than others.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𝑖𝑠𝐷𝑜𝑔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𝑖𝑠𝐷𝑜𝑔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𝑖𝑠𝐺𝑟𝑒𝑎𝑡𝑒𝑟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(#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𝑑𝑎𝑦𝑠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#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𝑑𝑎𝑦𝑠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All cats have more days than dogs.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𝑖𝑠𝐶𝑎𝑡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𝑖𝑠𝐷𝑜𝑔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→ 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𝑖𝑠𝐺𝑟𝑒𝑎𝑡𝑒𝑟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(#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𝑑𝑎𝑦𝑠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#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𝑑𝑎𝑦𝑠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Fido is a dog. </a:t>
                </a:r>
                <a:r>
                  <a:rPr lang="en-IN" dirty="0" err="1">
                    <a:solidFill>
                      <a:schemeClr val="bg1"/>
                    </a:solidFill>
                  </a:rPr>
                  <a:t>Furrball</a:t>
                </a:r>
                <a:r>
                  <a:rPr lang="en-IN" dirty="0">
                    <a:solidFill>
                      <a:schemeClr val="bg1"/>
                    </a:solidFill>
                  </a:rPr>
                  <a:t> is a cat. Fido has fewer days than </a:t>
                </a:r>
                <a:r>
                  <a:rPr lang="en-IN" dirty="0" err="1">
                    <a:solidFill>
                      <a:schemeClr val="bg1"/>
                    </a:solidFill>
                  </a:rPr>
                  <a:t>Furrball</a:t>
                </a:r>
                <a:r>
                  <a:rPr lang="en-IN" dirty="0">
                    <a:solidFill>
                      <a:schemeClr val="bg1"/>
                    </a:solidFill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𝑖𝑠𝐷𝑜𝑔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𝐹𝑖𝑑𝑜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𝑖𝑠𝐶𝑎𝑡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𝐹𝑢𝑟𝑟𝑏𝑎𝑙𝑙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𝑖𝑠𝐿𝑒𝑠𝑠𝑒𝑟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(#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𝑑𝑎𝑦𝑠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𝐹𝑖𝑑𝑜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#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𝑑𝑎𝑦𝑠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𝐹𝑢𝑟𝑟𝑏𝑎𝑙𝑙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E22668-4E93-8CB2-7CCE-D1D359CE4A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b="-1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642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67FA4-467A-D207-384C-DC288FECC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8405D-C3BF-7FA4-1055-9C34C077A6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𝑖𝑠𝐶𝑎𝑟𝑑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𝑖𝑠𝐶𝑎𝑟𝑑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𝑛𝑜𝑡𝐸𝑞𝑢𝑎𝑙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𝑖𝑠𝑆𝑒𝑣𝑒𝑛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𝑖𝑠𝑆𝑒𝑣𝑒𝑛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IN" b="0" dirty="0">
                  <a:solidFill>
                    <a:schemeClr val="bg1"/>
                  </a:solidFill>
                </a:endParaRP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𝑖𝑠𝐶𝑎𝑟𝑑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𝑖𝑠𝐶𝑎𝑟𝑑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𝑛𝑜𝑡𝐸𝑞𝑢𝑎𝑙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𝑖𝑠𝑆𝑒𝑣𝑒𝑛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𝑖𝑠𝑆𝑒𝑣𝑒𝑛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IN" b="0" dirty="0">
                  <a:solidFill>
                    <a:schemeClr val="bg1"/>
                  </a:solidFill>
                </a:endParaRPr>
              </a:p>
              <a:p>
                <a:endParaRPr lang="en-IN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𝑖𝑠𝐶𝑎𝑟𝑑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𝑖𝑠𝐻𝑒𝑎𝑟𝑡𝑠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𝑖𝑠𝑆𝑝𝑎𝑑𝑒𝑠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𝑖𝑠𝐶𝑙𝑢𝑏𝑠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𝑖𝑠𝐷𝑖𝑎𝑚𝑜𝑛𝑑𝑠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b="0" dirty="0">
                  <a:solidFill>
                    <a:schemeClr val="bg1"/>
                  </a:solidFill>
                </a:endParaRPr>
              </a:p>
              <a:p>
                <a:endParaRPr lang="en-IN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𝑖𝑠𝐶𝑎𝑟𝑑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𝑖𝑠𝐻𝑒𝑎𝑟𝑡𝑠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𝑖𝑠𝑆𝑝𝑎𝑑𝑒𝑠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𝑖𝑠𝐶𝑙𝑢𝑏𝑠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𝑖𝑠𝐷𝑖𝑎𝑚𝑜𝑛𝑑𝑠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IN" b="0" dirty="0">
                  <a:solidFill>
                    <a:schemeClr val="bg1"/>
                  </a:solidFill>
                </a:endParaRPr>
              </a:p>
              <a:p>
                <a:endParaRPr lang="en-IN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𝑖𝑠𝐶𝑎𝑟𝑑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𝑖𝑠𝐶𝑎𝑟𝑑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𝑛𝑜𝑡𝐸𝑞𝑢𝑎𝑙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𝑖𝑠𝑆𝑒𝑣𝑒𝑛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𝑖𝑠𝑆𝑒𝑣𝑒𝑛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𝑖𝑠𝐻𝑒𝑎𝑟𝑡𝑠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𝑖𝑠𝐻𝑒𝑎𝑟𝑡𝑠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IN" b="0" dirty="0">
                  <a:solidFill>
                    <a:schemeClr val="bg1"/>
                  </a:solidFill>
                </a:endParaRPr>
              </a:p>
              <a:p>
                <a:endParaRPr lang="en-IN" b="0" dirty="0">
                  <a:solidFill>
                    <a:schemeClr val="bg1"/>
                  </a:solidFill>
                </a:endParaRP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8405D-C3BF-7FA4-1055-9C34C077A6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795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ADFF-A51C-2890-D2BE-79F4A61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19B377-E22C-9437-C6D0-F9F4A9422E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𝑖𝑠𝑇𝑟𝑖𝑎𝑛𝑔𝑙𝑒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𝑖𝑠𝐿𝑒𝑠𝑠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𝑙𝑒𝑛𝑔𝑡h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𝑠𝑢𝑚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𝑙𝑒𝑛𝑔𝑡h</m:t>
                            </m:r>
                            <m:d>
                              <m:dPr>
                                <m:ctrlP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𝑙𝑒𝑛𝑔𝑡h</m:t>
                            </m:r>
                            <m:d>
                              <m:dPr>
                                <m:ctrlP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IN" b="0" dirty="0">
                  <a:solidFill>
                    <a:schemeClr val="bg1"/>
                  </a:solidFill>
                </a:endParaRP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𝑖𝑠𝐼𝑛𝑡𝑒𝑔𝑒𝑟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𝑖𝑠𝐼𝑛𝑡𝑒𝑔𝑒𝑟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𝑖𝑠𝐼𝑛𝑡𝑒𝑔𝑒𝑟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𝑖𝑠𝐺𝑟𝑒𝑎𝑡𝑒𝑟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2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𝑖𝑠𝐺𝑟𝑒𝑎𝑡𝑒𝑟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2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𝑖𝑠𝐺𝑟𝑒𝑎𝑡𝑒𝑟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2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𝑛𝑜𝑡𝐸𝑞𝑢𝑎𝑙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𝑠𝑢𝑚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𝑝𝑜𝑤</m:t>
                            </m:r>
                            <m:d>
                              <m:dPr>
                                <m:ctrlP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 2</m:t>
                                </m:r>
                              </m:e>
                            </m:d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𝑝𝑜𝑤</m:t>
                            </m:r>
                            <m:d>
                              <m:dPr>
                                <m:ctrlP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 2</m:t>
                                </m:r>
                              </m:e>
                            </m:d>
                          </m:e>
                        </m:d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𝑝𝑜𝑤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2</m:t>
                            </m:r>
                          </m:e>
                        </m:d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19B377-E22C-9437-C6D0-F9F4A9422E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683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F7A7-3794-5D9D-A0D9-EE87085EB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3FE4D-680D-C35B-A363-04CC2F2A4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Everybody loves Raymond.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Nobody loves Raymond.</a:t>
            </a:r>
          </a:p>
        </p:txBody>
      </p:sp>
    </p:spTree>
    <p:extLst>
      <p:ext uri="{BB962C8B-B14F-4D97-AF65-F5344CB8AC3E}">
        <p14:creationId xmlns:p14="http://schemas.microsoft.com/office/powerpoint/2010/main" val="3212947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F7A7-3794-5D9D-A0D9-EE87085EB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53FE4D-680D-C35B-A363-04CC2F2A4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Everybody loves Raymond.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𝑙𝑜𝑣𝑒𝑠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𝑅𝑎𝑦𝑚𝑜𝑛𝑑</m:t>
                        </m:r>
                      </m:e>
                    </m:d>
                  </m:oMath>
                </a14:m>
                <a:endParaRPr lang="en-IN" b="0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¬∃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¬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𝑙𝑜𝑣𝑒𝑠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𝑅𝑎𝑦𝑚𝑜𝑛𝑑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Nobody loves Raymond.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¬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𝑙𝑜𝑣𝑒𝑠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𝑅𝑎𝑦𝑚𝑜𝑛𝑑</m:t>
                        </m:r>
                      </m:e>
                    </m:d>
                  </m:oMath>
                </a14:m>
                <a:endParaRPr lang="en-IN" b="0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¬∃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𝑙𝑜𝑣𝑒𝑠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𝑅𝑎𝑦𝑚𝑜𝑛𝑑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53FE4D-680D-C35B-A363-04CC2F2A4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283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C8D1-F277-7077-700B-6E1D2244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B534E8-6A7C-BCEC-CEDA-55C3A70F51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An interpretation I in FOL contains domain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and assignment(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B534E8-6A7C-BCEC-CEDA-55C3A70F51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998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8892F-6FD7-563D-21E5-05A750D8A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5B15B5-B773-7924-5ABD-66C33B5AF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Domain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of an interpretation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is a nonempty set of values or objects, such as integers, real numbers, dogs, people, etc.</a:t>
                </a: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denotes the cardinality or 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Domains can be finite, such as all cards in a deck of cards; or infinite, such as all integers </a:t>
                </a: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accent1"/>
                    </a:solidFill>
                  </a:rPr>
                  <a:t>What is the domain in propositional logic?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5B15B5-B773-7924-5ABD-66C33B5AF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321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2385-7F2E-DF8A-E42F-C3C7FADA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9BD09C-BACA-6AF9-2D41-1576BEBBE2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The assignment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accent1"/>
                    </a:solidFill>
                  </a:rPr>
                  <a:t> </a:t>
                </a:r>
                <a:r>
                  <a:rPr lang="en-IN" dirty="0">
                    <a:solidFill>
                      <a:schemeClr val="bg1"/>
                    </a:solidFill>
                  </a:rPr>
                  <a:t>of an interpretation</a:t>
                </a:r>
                <a:r>
                  <a:rPr lang="en-IN" dirty="0">
                    <a:solidFill>
                      <a:schemeClr val="accent1"/>
                    </a:solidFill>
                  </a:rPr>
                  <a:t> I </a:t>
                </a:r>
                <a:r>
                  <a:rPr lang="en-IN" dirty="0">
                    <a:solidFill>
                      <a:schemeClr val="bg1"/>
                    </a:solidFill>
                  </a:rPr>
                  <a:t>maps constant, function, and predicate symbols to elements, functions, and predicates over</a:t>
                </a:r>
                <a14:m>
                  <m:oMath xmlns:m="http://schemas.openxmlformats.org/officeDocument/2006/math">
                    <m:r>
                      <a:rPr lang="en-IN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Each </a:t>
                </a:r>
                <a:r>
                  <a:rPr lang="en-IN" dirty="0">
                    <a:solidFill>
                      <a:schemeClr val="accent1"/>
                    </a:solidFill>
                  </a:rPr>
                  <a:t>variable</a:t>
                </a:r>
                <a:r>
                  <a:rPr lang="en-IN" dirty="0">
                    <a:solidFill>
                      <a:schemeClr val="bg1"/>
                    </a:solidFill>
                  </a:rPr>
                  <a:t> symbol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is assigned a value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Each </a:t>
                </a:r>
                <a:r>
                  <a:rPr lang="en-IN" dirty="0">
                    <a:solidFill>
                      <a:schemeClr val="accent1"/>
                    </a:solidFill>
                  </a:rPr>
                  <a:t>constant</a:t>
                </a:r>
                <a:r>
                  <a:rPr lang="en-IN" dirty="0">
                    <a:solidFill>
                      <a:schemeClr val="bg1"/>
                    </a:solidFill>
                  </a:rPr>
                  <a:t> symbol </a:t>
                </a:r>
                <a:r>
                  <a:rPr lang="en-IN" dirty="0">
                    <a:solidFill>
                      <a:schemeClr val="accent1"/>
                    </a:solidFill>
                  </a:rPr>
                  <a:t>a</a:t>
                </a:r>
                <a:r>
                  <a:rPr lang="en-IN" dirty="0">
                    <a:solidFill>
                      <a:schemeClr val="bg1"/>
                    </a:solidFill>
                  </a:rPr>
                  <a:t> is assigned a value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Each </a:t>
                </a:r>
                <a:r>
                  <a:rPr lang="en-IN" dirty="0">
                    <a:solidFill>
                      <a:schemeClr val="accent1"/>
                    </a:solidFill>
                  </a:rPr>
                  <a:t>n-</a:t>
                </a:r>
                <a:r>
                  <a:rPr lang="en-IN" dirty="0" err="1">
                    <a:solidFill>
                      <a:schemeClr val="accent1"/>
                    </a:solidFill>
                  </a:rPr>
                  <a:t>ary</a:t>
                </a:r>
                <a:r>
                  <a:rPr lang="en-IN" dirty="0">
                    <a:solidFill>
                      <a:schemeClr val="accent1"/>
                    </a:solidFill>
                  </a:rPr>
                  <a:t> function</a:t>
                </a:r>
                <a:r>
                  <a:rPr lang="en-IN" dirty="0">
                    <a:solidFill>
                      <a:schemeClr val="bg1"/>
                    </a:solidFill>
                  </a:rPr>
                  <a:t> symbol </a:t>
                </a:r>
                <a:r>
                  <a:rPr lang="en-IN" dirty="0">
                    <a:solidFill>
                      <a:schemeClr val="accent1"/>
                    </a:solidFill>
                  </a:rPr>
                  <a:t>f</a:t>
                </a:r>
                <a:r>
                  <a:rPr lang="en-IN" dirty="0">
                    <a:solidFill>
                      <a:schemeClr val="bg1"/>
                    </a:solidFill>
                  </a:rPr>
                  <a:t> is assigned an </a:t>
                </a:r>
                <a:r>
                  <a:rPr lang="en-IN" dirty="0">
                    <a:solidFill>
                      <a:schemeClr val="accent1"/>
                    </a:solidFill>
                  </a:rPr>
                  <a:t>n-</a:t>
                </a:r>
                <a:r>
                  <a:rPr lang="en-IN" dirty="0" err="1">
                    <a:solidFill>
                      <a:schemeClr val="accent1"/>
                    </a:solidFill>
                  </a:rPr>
                  <a:t>ary</a:t>
                </a:r>
                <a:r>
                  <a:rPr lang="en-IN" dirty="0">
                    <a:solidFill>
                      <a:schemeClr val="accent1"/>
                    </a:solidFill>
                  </a:rPr>
                  <a:t>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Sup>
                      <m:sSubSup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r>
                  <a:rPr lang="en-IN" dirty="0">
                    <a:solidFill>
                      <a:schemeClr val="bg1"/>
                    </a:solidFill>
                  </a:rPr>
                  <a:t>that maps n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to an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Each </a:t>
                </a:r>
                <a:r>
                  <a:rPr lang="en-IN" dirty="0">
                    <a:solidFill>
                      <a:schemeClr val="accent1"/>
                    </a:solidFill>
                  </a:rPr>
                  <a:t>n-</a:t>
                </a:r>
                <a:r>
                  <a:rPr lang="en-IN" dirty="0" err="1">
                    <a:solidFill>
                      <a:schemeClr val="accent1"/>
                    </a:solidFill>
                  </a:rPr>
                  <a:t>ary</a:t>
                </a:r>
                <a:r>
                  <a:rPr lang="en-IN" dirty="0">
                    <a:solidFill>
                      <a:schemeClr val="accent1"/>
                    </a:solidFill>
                  </a:rPr>
                  <a:t> predicate </a:t>
                </a:r>
                <a:r>
                  <a:rPr lang="en-IN" dirty="0">
                    <a:solidFill>
                      <a:schemeClr val="bg1"/>
                    </a:solidFill>
                  </a:rPr>
                  <a:t>symbol </a:t>
                </a:r>
                <a:r>
                  <a:rPr lang="en-IN" dirty="0">
                    <a:solidFill>
                      <a:schemeClr val="accent1"/>
                    </a:solidFill>
                  </a:rPr>
                  <a:t>p</a:t>
                </a:r>
                <a:r>
                  <a:rPr lang="en-IN" dirty="0">
                    <a:solidFill>
                      <a:schemeClr val="bg1"/>
                    </a:solidFill>
                  </a:rPr>
                  <a:t> is assigned an </a:t>
                </a:r>
                <a:r>
                  <a:rPr lang="en-IN" dirty="0">
                    <a:solidFill>
                      <a:schemeClr val="accent1"/>
                    </a:solidFill>
                  </a:rPr>
                  <a:t>n-</a:t>
                </a:r>
                <a:r>
                  <a:rPr lang="en-IN" dirty="0" err="1">
                    <a:solidFill>
                      <a:schemeClr val="accent1"/>
                    </a:solidFill>
                  </a:rPr>
                  <a:t>ary</a:t>
                </a:r>
                <a:r>
                  <a:rPr lang="en-IN" dirty="0">
                    <a:solidFill>
                      <a:schemeClr val="accent1"/>
                    </a:solidFill>
                  </a:rPr>
                  <a:t> predicate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Sup>
                      <m:sSubSup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→{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r>
                  <a:rPr lang="en-IN" dirty="0">
                    <a:solidFill>
                      <a:schemeClr val="bg1"/>
                    </a:solidFill>
                  </a:rPr>
                  <a:t>that maps n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to a truth value</a:t>
                </a:r>
              </a:p>
              <a:p>
                <a:pPr marL="457200" lvl="1" indent="0">
                  <a:buNone/>
                </a:pPr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9BD09C-BACA-6AF9-2D41-1576BEBBE2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95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635A-9177-8EE6-C55E-66F3FE40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First order logic (FOL)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20881-4F06-AF2F-8CF3-57AA0ED91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bg1"/>
                </a:solidFill>
              </a:rPr>
              <a:t>FOL is also called predicate logic</a:t>
            </a:r>
          </a:p>
          <a:p>
            <a:r>
              <a:rPr lang="en-IN" dirty="0">
                <a:solidFill>
                  <a:schemeClr val="bg1"/>
                </a:solidFill>
              </a:rPr>
              <a:t>Syntax: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Variables: x, y, z, …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Constants: a, b, c, …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Functions: f, g, h, …</a:t>
            </a:r>
          </a:p>
          <a:p>
            <a:pPr lvl="2"/>
            <a:r>
              <a:rPr lang="en-IN" dirty="0">
                <a:solidFill>
                  <a:schemeClr val="bg1"/>
                </a:solidFill>
              </a:rPr>
              <a:t>Functions are similar to a function in a functional programming language</a:t>
            </a:r>
          </a:p>
          <a:p>
            <a:pPr lvl="2"/>
            <a:r>
              <a:rPr lang="en-IN" dirty="0">
                <a:solidFill>
                  <a:schemeClr val="bg1"/>
                </a:solidFill>
              </a:rPr>
              <a:t>Functions can return anything, e.g., integers, people, cards of a deck, etc.</a:t>
            </a:r>
          </a:p>
          <a:p>
            <a:pPr lvl="2"/>
            <a:r>
              <a:rPr lang="en-IN" dirty="0">
                <a:solidFill>
                  <a:schemeClr val="bg1"/>
                </a:solidFill>
              </a:rPr>
              <a:t>A n-</a:t>
            </a:r>
            <a:r>
              <a:rPr lang="en-IN" dirty="0" err="1">
                <a:solidFill>
                  <a:schemeClr val="bg1"/>
                </a:solidFill>
              </a:rPr>
              <a:t>ary</a:t>
            </a:r>
            <a:r>
              <a:rPr lang="en-IN" dirty="0">
                <a:solidFill>
                  <a:schemeClr val="bg1"/>
                </a:solidFill>
              </a:rPr>
              <a:t> function takes n arguments</a:t>
            </a:r>
          </a:p>
          <a:p>
            <a:pPr lvl="2"/>
            <a:r>
              <a:rPr lang="en-IN" dirty="0">
                <a:solidFill>
                  <a:schemeClr val="bg1"/>
                </a:solidFill>
              </a:rPr>
              <a:t>We write a constant for the 0-ary function</a:t>
            </a:r>
          </a:p>
          <a:p>
            <a:pPr lvl="2"/>
            <a:endParaRPr lang="en-IN" dirty="0">
              <a:solidFill>
                <a:schemeClr val="bg1"/>
              </a:solidFill>
            </a:endParaRPr>
          </a:p>
          <a:p>
            <a:pPr lvl="1"/>
            <a:r>
              <a:rPr lang="en-IN" dirty="0">
                <a:solidFill>
                  <a:schemeClr val="bg1"/>
                </a:solidFill>
              </a:rPr>
              <a:t>Terms: variables, constants, or n-</a:t>
            </a:r>
            <a:r>
              <a:rPr lang="en-IN" dirty="0" err="1">
                <a:solidFill>
                  <a:schemeClr val="bg1"/>
                </a:solidFill>
              </a:rPr>
              <a:t>ary</a:t>
            </a:r>
            <a:r>
              <a:rPr lang="en-IN" dirty="0">
                <a:solidFill>
                  <a:schemeClr val="bg1"/>
                </a:solidFill>
              </a:rPr>
              <a:t> function applied to n terms as arguments</a:t>
            </a:r>
          </a:p>
          <a:p>
            <a:pPr lvl="2"/>
            <a:r>
              <a:rPr lang="en-IN" dirty="0">
                <a:solidFill>
                  <a:schemeClr val="bg1"/>
                </a:solidFill>
              </a:rPr>
              <a:t>Terms may evaluate to integers, people, cards of a deck, etc. </a:t>
            </a:r>
          </a:p>
        </p:txBody>
      </p:sp>
    </p:spTree>
    <p:extLst>
      <p:ext uri="{BB962C8B-B14F-4D97-AF65-F5344CB8AC3E}">
        <p14:creationId xmlns:p14="http://schemas.microsoft.com/office/powerpoint/2010/main" val="3950379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4">
            <a:extLst>
              <a:ext uri="{FF2B5EF4-FFF2-40B4-BE49-F238E27FC236}">
                <a16:creationId xmlns:a16="http://schemas.microsoft.com/office/drawing/2014/main" id="{BB224B55-63EC-8554-C32B-23EED9987C2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49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9CC6-7166-AEC2-A57F-139C4625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Semantics: Logical connectives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9D78F4-7FE0-E2D0-3840-81A8B94E74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The semantics of logical connectives are the same as propositional logic</a:t>
                </a: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⊨¬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               </a:t>
                </a:r>
                <a:r>
                  <a:rPr lang="en-IN" dirty="0" err="1">
                    <a:solidFill>
                      <a:schemeClr val="bg1"/>
                    </a:solidFill>
                  </a:rPr>
                  <a:t>iff</a:t>
                </a:r>
                <a:r>
                  <a:rPr lang="en-IN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⊭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b="0" dirty="0">
                    <a:solidFill>
                      <a:schemeClr val="bg1"/>
                    </a:solidFill>
                  </a:rPr>
                  <a:t>         </a:t>
                </a:r>
                <a:r>
                  <a:rPr lang="en-IN" b="0" dirty="0" err="1">
                    <a:solidFill>
                      <a:schemeClr val="bg1"/>
                    </a:solidFill>
                  </a:rPr>
                  <a:t>iff</a:t>
                </a:r>
                <a:r>
                  <a:rPr lang="en-IN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b="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b="0" dirty="0">
                    <a:solidFill>
                      <a:schemeClr val="bg1"/>
                    </a:solidFill>
                  </a:rPr>
                  <a:t>         </a:t>
                </a:r>
                <a:r>
                  <a:rPr lang="en-IN" dirty="0">
                    <a:solidFill>
                      <a:schemeClr val="bg1"/>
                    </a:solidFill>
                  </a:rPr>
                  <a:t>iff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b="0" dirty="0">
                    <a:solidFill>
                      <a:schemeClr val="bg1"/>
                    </a:solidFill>
                  </a:rPr>
                  <a:t>       </a:t>
                </a:r>
                <a:r>
                  <a:rPr lang="en-IN" dirty="0">
                    <a:solidFill>
                      <a:schemeClr val="bg1"/>
                    </a:solidFill>
                  </a:rPr>
                  <a:t>iff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then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      iff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, or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9D78F4-7FE0-E2D0-3840-81A8B94E74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354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E144-003C-52FE-8BC4-78B12E1E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170DFF-D7F2-D224-45E8-8ABF5EA128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b="0" dirty="0">
                    <a:solidFill>
                      <a:schemeClr val="bg1"/>
                    </a:solidFill>
                  </a:rPr>
                  <a:t>   // Z is the set of integers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b="0" dirty="0">
                    <a:solidFill>
                      <a:schemeClr val="bg1"/>
                    </a:solidFill>
                  </a:rPr>
                  <a:t> {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I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I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I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I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I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I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I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↦13, </m:t>
                    </m:r>
                    <m:r>
                      <a:rPr lang="en-I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↦42, </m:t>
                    </m:r>
                    <m:r>
                      <a:rPr lang="en-I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↦1</m:t>
                    </m:r>
                  </m:oMath>
                </a14:m>
                <a:r>
                  <a:rPr lang="en-IN" b="0" dirty="0">
                    <a:solidFill>
                      <a:schemeClr val="bg1"/>
                    </a:solidFill>
                  </a:rPr>
                  <a:t>}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IN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IN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170DFF-D7F2-D224-45E8-8ABF5EA128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726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E144-003C-52FE-8BC4-78B12E1E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170DFF-D7F2-D224-45E8-8ABF5EA128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b="0" dirty="0">
                    <a:solidFill>
                      <a:schemeClr val="bg1"/>
                    </a:solidFill>
                  </a:rPr>
                  <a:t>   </a:t>
                </a:r>
                <a:r>
                  <a:rPr lang="en-IN" dirty="0">
                    <a:solidFill>
                      <a:schemeClr val="bg1"/>
                    </a:solidFill>
                  </a:rPr>
                  <a:t>// Z is the set of integers</a:t>
                </a:r>
                <a:endParaRPr lang="en-IN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b="0" dirty="0">
                    <a:solidFill>
                      <a:schemeClr val="bg1"/>
                    </a:solidFill>
                  </a:rPr>
                  <a:t> {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I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I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I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I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I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I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I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↦13, </m:t>
                    </m:r>
                    <m:r>
                      <a:rPr lang="en-I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↦42, </m:t>
                    </m:r>
                    <m:r>
                      <a:rPr lang="en-I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↦1</m:t>
                    </m:r>
                  </m:oMath>
                </a14:m>
                <a:r>
                  <a:rPr lang="en-IN" b="0" dirty="0">
                    <a:solidFill>
                      <a:schemeClr val="bg1"/>
                    </a:solidFill>
                  </a:rPr>
                  <a:t>}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IN" b="0" dirty="0">
                    <a:solidFill>
                      <a:schemeClr val="bg1"/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b="0" dirty="0">
                    <a:solidFill>
                      <a:schemeClr val="bg1"/>
                    </a:solidFill>
                  </a:rPr>
                  <a:t>              because 13 + 42 &gt; 1</a:t>
                </a:r>
              </a:p>
              <a:p>
                <a:pPr marL="0" indent="0">
                  <a:buNone/>
                </a:pPr>
                <a:r>
                  <a:rPr lang="en-IN" b="0" dirty="0">
                    <a:solidFill>
                      <a:schemeClr val="bg1"/>
                    </a:solidFill>
                  </a:rPr>
                  <a:t>2.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b="0" dirty="0">
                    <a:solidFill>
                      <a:schemeClr val="bg1"/>
                    </a:solidFill>
                  </a:rPr>
                  <a:t>              because 42 &gt; 1 – 13</a:t>
                </a:r>
              </a:p>
              <a:p>
                <a:pPr marL="0" indent="0">
                  <a:buNone/>
                </a:pPr>
                <a:r>
                  <a:rPr lang="en-IN" b="0" dirty="0">
                    <a:solidFill>
                      <a:schemeClr val="bg1"/>
                    </a:solidFill>
                  </a:rPr>
                  <a:t>3.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IN" b="0" dirty="0">
                    <a:solidFill>
                      <a:schemeClr val="bg1"/>
                    </a:solidFill>
                  </a:rPr>
                  <a:t>                                  1, 2 and semantics of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IN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IN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170DFF-D7F2-D224-45E8-8ABF5EA128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09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6">
            <a:extLst>
              <a:ext uri="{FF2B5EF4-FFF2-40B4-BE49-F238E27FC236}">
                <a16:creationId xmlns:a16="http://schemas.microsoft.com/office/drawing/2014/main" id="{0408E44B-193E-99AF-5D70-607711F9477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45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7">
            <a:extLst>
              <a:ext uri="{FF2B5EF4-FFF2-40B4-BE49-F238E27FC236}">
                <a16:creationId xmlns:a16="http://schemas.microsoft.com/office/drawing/2014/main" id="{0DC584A4-86FD-899A-003D-86A164FC13A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3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999C-8A7D-961A-BEA9-712FC7EF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209BB-57EF-5A2B-882B-46FAFCC548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FOL syntax</a:t>
                </a:r>
              </a:p>
              <a:p>
                <a:pPr lvl="1"/>
                <a:r>
                  <a:rPr lang="en-IN" dirty="0">
                    <a:solidFill>
                      <a:schemeClr val="bg1"/>
                    </a:solidFill>
                  </a:rPr>
                  <a:t>Predicates: p, q, r, …</a:t>
                </a:r>
              </a:p>
              <a:p>
                <a:pPr lvl="2"/>
                <a:r>
                  <a:rPr lang="en-IN" dirty="0">
                    <a:solidFill>
                      <a:schemeClr val="bg1"/>
                    </a:solidFill>
                  </a:rPr>
                  <a:t>Predicates are similar to functions, except it returns either true or false</a:t>
                </a:r>
              </a:p>
              <a:p>
                <a:pPr lvl="2"/>
                <a:r>
                  <a:rPr lang="en-IN" dirty="0">
                    <a:solidFill>
                      <a:schemeClr val="bg1"/>
                    </a:solidFill>
                  </a:rPr>
                  <a:t>A n-</a:t>
                </a:r>
                <a:r>
                  <a:rPr lang="en-IN" dirty="0" err="1">
                    <a:solidFill>
                      <a:schemeClr val="bg1"/>
                    </a:solidFill>
                  </a:rPr>
                  <a:t>ary</a:t>
                </a:r>
                <a:r>
                  <a:rPr lang="en-IN" dirty="0">
                    <a:solidFill>
                      <a:schemeClr val="bg1"/>
                    </a:solidFill>
                  </a:rPr>
                  <a:t> predicate takes n terms as arguments</a:t>
                </a:r>
              </a:p>
              <a:p>
                <a:pPr lvl="2"/>
                <a:r>
                  <a:rPr lang="en-IN" dirty="0">
                    <a:solidFill>
                      <a:schemeClr val="bg1"/>
                    </a:solidFill>
                  </a:rPr>
                  <a:t>The value of a predicate is either true (T) or false (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)</a:t>
                </a:r>
              </a:p>
              <a:p>
                <a:pPr lvl="2"/>
                <a:r>
                  <a:rPr lang="en-IN" dirty="0">
                    <a:solidFill>
                      <a:schemeClr val="bg1"/>
                    </a:solidFill>
                  </a:rPr>
                  <a:t>A 0-ary predicate is the same as a variable in the propositional logic</a:t>
                </a:r>
              </a:p>
              <a:p>
                <a:pPr lvl="3"/>
                <a:r>
                  <a:rPr lang="en-IN" dirty="0">
                    <a:solidFill>
                      <a:schemeClr val="bg1"/>
                    </a:solidFill>
                  </a:rPr>
                  <a:t>We write propositional variables P, Q, R for 0-ary predicate</a:t>
                </a:r>
              </a:p>
              <a:p>
                <a:pPr lvl="2"/>
                <a:endParaRPr lang="en-IN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IN" dirty="0">
                    <a:solidFill>
                      <a:schemeClr val="bg1"/>
                    </a:solidFill>
                  </a:rPr>
                  <a:t>Atom: an atom is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⊥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, or an n-</a:t>
                </a:r>
                <a:r>
                  <a:rPr lang="en-IN" dirty="0" err="1">
                    <a:solidFill>
                      <a:schemeClr val="bg1"/>
                    </a:solidFill>
                  </a:rPr>
                  <a:t>ary</a:t>
                </a:r>
                <a:r>
                  <a:rPr lang="en-IN" dirty="0">
                    <a:solidFill>
                      <a:schemeClr val="bg1"/>
                    </a:solidFill>
                  </a:rPr>
                  <a:t> predicate applied to n-terms</a:t>
                </a:r>
              </a:p>
              <a:p>
                <a:pPr lvl="1"/>
                <a:r>
                  <a:rPr lang="en-IN" dirty="0">
                    <a:solidFill>
                      <a:schemeClr val="bg1"/>
                    </a:solidFill>
                  </a:rPr>
                  <a:t>A literal is an atom or its negation </a:t>
                </a:r>
              </a:p>
              <a:p>
                <a:pPr lvl="2"/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209BB-57EF-5A2B-882B-46FAFCC548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57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6C718-CA52-5D83-6EF4-F1FCBD5B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D732D3-4F36-1479-5A29-E9C17897E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Identify terms or literals</a:t>
                </a:r>
              </a:p>
              <a:p>
                <a:pPr lvl="1"/>
                <a:r>
                  <a:rPr lang="en-IN" dirty="0">
                    <a:solidFill>
                      <a:schemeClr val="bg1"/>
                    </a:solidFill>
                  </a:rPr>
                  <a:t>f(a, b)</a:t>
                </a:r>
              </a:p>
              <a:p>
                <a:pPr lvl="1"/>
                <a:r>
                  <a:rPr lang="en-IN" dirty="0">
                    <a:solidFill>
                      <a:schemeClr val="bg1"/>
                    </a:solidFill>
                  </a:rPr>
                  <a:t>f(a, f(c))</a:t>
                </a:r>
              </a:p>
              <a:p>
                <a:pPr lvl="1"/>
                <a:r>
                  <a:rPr lang="en-IN" dirty="0">
                    <a:solidFill>
                      <a:schemeClr val="bg1"/>
                    </a:solidFill>
                  </a:rPr>
                  <a:t>g(x, y)</a:t>
                </a:r>
              </a:p>
              <a:p>
                <a:pPr lvl="1"/>
                <a:r>
                  <a:rPr lang="en-IN" dirty="0">
                    <a:solidFill>
                      <a:schemeClr val="bg1"/>
                    </a:solidFill>
                  </a:rPr>
                  <a:t>f(g(x, f(x, y)))</a:t>
                </a:r>
              </a:p>
              <a:p>
                <a:pPr lvl="1"/>
                <a:r>
                  <a:rPr lang="en-IN" dirty="0">
                    <a:solidFill>
                      <a:schemeClr val="bg1"/>
                    </a:solidFill>
                  </a:rPr>
                  <a:t>x</a:t>
                </a:r>
              </a:p>
              <a:p>
                <a:pPr lvl="1"/>
                <a:r>
                  <a:rPr lang="en-IN" dirty="0">
                    <a:solidFill>
                      <a:schemeClr val="bg1"/>
                    </a:solidFill>
                  </a:rPr>
                  <a:t>P</a:t>
                </a:r>
              </a:p>
              <a:p>
                <a:pPr lvl="1"/>
                <a:r>
                  <a:rPr lang="en-IN" dirty="0">
                    <a:solidFill>
                      <a:schemeClr val="bg1"/>
                    </a:solidFill>
                  </a:rPr>
                  <a:t>p(a, b)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IN" b="0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IN" b="0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¬¬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IN" b="0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D732D3-4F36-1479-5A29-E9C17897E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91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c-1">
            <a:extLst>
              <a:ext uri="{FF2B5EF4-FFF2-40B4-BE49-F238E27FC236}">
                <a16:creationId xmlns:a16="http://schemas.microsoft.com/office/drawing/2014/main" id="{BC3E6D7B-2F6B-12CC-6719-A1FEB93C8E7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39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6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5812-7177-7D4F-39A7-A00EE515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FOL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FEE042-3932-C98C-FA11-497E87DDE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A FOL formula is a literal; the application of a logical connectives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¬,  ∧,  ∨, →,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to a formula or formulae; or the application of a quantifier to a formula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FEE042-3932-C98C-FA11-497E87DDE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172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67C4-8C6A-205F-43FD-20B8AB55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Quantifiers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BF803C-8A21-B2B4-8689-697FED7249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Existential quantifier: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, there exists an x such that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is true</a:t>
                </a: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Universal quantifier: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, for all x,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is true</a:t>
                </a: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Here, x is the quantified variable and F[x] is the scope of the quantified variable</a:t>
                </a: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Scope of a quantified variable extends as far as possible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BF803C-8A21-B2B4-8689-697FED7249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304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1B76-4458-D1F7-CC8C-F1ED1E05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FOL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4E3137-0753-3414-7825-ECA4F3D94A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Which ones of the following are valid FOL formulae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b="0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¬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IN" b="0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IN" b="0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IN" b="0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I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I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lvl="1"/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4E3137-0753-3414-7825-ECA4F3D94A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745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1686</Words>
  <Application>Microsoft Office PowerPoint</Application>
  <PresentationFormat>Widescreen</PresentationFormat>
  <Paragraphs>202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References</vt:lpstr>
      <vt:lpstr>First order logic (FOL)</vt:lpstr>
      <vt:lpstr>First order logic (FOL)</vt:lpstr>
      <vt:lpstr>FOL</vt:lpstr>
      <vt:lpstr>Example</vt:lpstr>
      <vt:lpstr>PowerPoint Presentation</vt:lpstr>
      <vt:lpstr>FOL formula</vt:lpstr>
      <vt:lpstr>Quantifiers</vt:lpstr>
      <vt:lpstr>FOL formula</vt:lpstr>
      <vt:lpstr>Scope</vt:lpstr>
      <vt:lpstr>Free and bound variables</vt:lpstr>
      <vt:lpstr>Free and bound variables</vt:lpstr>
      <vt:lpstr>Subformula</vt:lpstr>
      <vt:lpstr>Subformula</vt:lpstr>
      <vt:lpstr>Subterms</vt:lpstr>
      <vt:lpstr>Subterms</vt:lpstr>
      <vt:lpstr>PowerPoint Presentation</vt:lpstr>
      <vt:lpstr>PowerPoint Presentation</vt:lpstr>
      <vt:lpstr>Examples</vt:lpstr>
      <vt:lpstr>Examples</vt:lpstr>
      <vt:lpstr>Examples</vt:lpstr>
      <vt:lpstr>Examples</vt:lpstr>
      <vt:lpstr>Example</vt:lpstr>
      <vt:lpstr>Example</vt:lpstr>
      <vt:lpstr>Example</vt:lpstr>
      <vt:lpstr>Example</vt:lpstr>
      <vt:lpstr>Interpretation</vt:lpstr>
      <vt:lpstr>Domain</vt:lpstr>
      <vt:lpstr>Assignment</vt:lpstr>
      <vt:lpstr>PowerPoint Presentation</vt:lpstr>
      <vt:lpstr>Semantics: Logical connectives</vt:lpstr>
      <vt:lpstr>Example</vt:lpstr>
      <vt:lpstr>Example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Keshav Bhalotia</dc:creator>
  <cp:lastModifiedBy>Keshav Bhalotia</cp:lastModifiedBy>
  <cp:revision>16</cp:revision>
  <dcterms:created xsi:type="dcterms:W3CDTF">2023-08-15T09:42:18Z</dcterms:created>
  <dcterms:modified xsi:type="dcterms:W3CDTF">2023-10-23T02:44:17Z</dcterms:modified>
</cp:coreProperties>
</file>