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323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325" r:id="rId12"/>
    <p:sldId id="326" r:id="rId13"/>
    <p:sldId id="267" r:id="rId14"/>
    <p:sldId id="268" r:id="rId15"/>
    <p:sldId id="327" r:id="rId16"/>
    <p:sldId id="269" r:id="rId17"/>
    <p:sldId id="329" r:id="rId18"/>
    <p:sldId id="330" r:id="rId19"/>
    <p:sldId id="271" r:id="rId20"/>
    <p:sldId id="331" r:id="rId21"/>
    <p:sldId id="279" r:id="rId22"/>
    <p:sldId id="281" r:id="rId23"/>
    <p:sldId id="332" r:id="rId24"/>
    <p:sldId id="282" r:id="rId25"/>
    <p:sldId id="283" r:id="rId26"/>
    <p:sldId id="313" r:id="rId27"/>
    <p:sldId id="314" r:id="rId28"/>
    <p:sldId id="355" r:id="rId29"/>
    <p:sldId id="341" r:id="rId30"/>
    <p:sldId id="344" r:id="rId31"/>
    <p:sldId id="354" r:id="rId32"/>
    <p:sldId id="345" r:id="rId33"/>
    <p:sldId id="353" r:id="rId34"/>
    <p:sldId id="350" r:id="rId35"/>
    <p:sldId id="347" r:id="rId36"/>
    <p:sldId id="343" r:id="rId37"/>
    <p:sldId id="351" r:id="rId38"/>
    <p:sldId id="348" r:id="rId39"/>
    <p:sldId id="352" r:id="rId40"/>
    <p:sldId id="349" r:id="rId4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F951-69E6-BAD0-A479-35A99C8FF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902F1-14DA-401D-3615-3F11C8715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94964-EA66-4926-F637-66BFF75C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EA8-B55D-5738-E80D-F2CB5EE7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2C46-D9E3-6C03-6813-9627573C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51D7-2F43-54A8-B686-A26B801A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A198-137B-5436-11CE-96C321D06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17C4-2357-9DFD-2FB9-054D0AB7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BCF1-03ED-5EC6-2158-F63BC211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C8AA-622D-4E3B-A81A-57CB192A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2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74420-C2CC-643A-80A0-2321C0A28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401F-64C4-CFB1-C19A-24F81C13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2E6A-BA30-F439-B41B-8A37F9AD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3E76-9AB6-1430-6977-60832BD1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4086-3B94-5478-1B85-41CB4D20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8E7-76AC-884F-A4B2-62D69EB9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D9E9-BCCD-5DB6-478C-BB1F3950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488E-CAE6-F006-DC72-D1B2BB09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4FD8-036A-A469-10AA-1F050F93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D905-3158-9AC4-80C9-EC986ED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0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6D47-441F-1356-DB14-BF351B82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55C46-2936-AB2C-1554-4EA6782D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4B3F-0D05-7D0B-9D18-1E9C9AE3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1A18-CAE8-966B-9BA2-E181D0E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38D0-336D-004B-515E-85F1AF83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8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5BDD-0565-2CF7-BECA-5781F479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0B04-5F52-D762-546E-275C56676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8C4CE-B41A-5B06-FF99-077F30CA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31B24-7EE9-71D4-F8C1-1442B075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EE74-61D3-CA47-D747-C31725A3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6D26-47B8-D5F7-7094-E1F70771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4F5-3B73-DB75-92F4-82DE5CC5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F063-E784-943D-7A0B-13858A80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5F1AB-FFC3-A1DE-B23C-E9A1BA4FF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C496B-2FE3-397F-5AFD-A66621D58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5E819-DE1D-7B4C-ABB0-534AD41EE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D30AB-88CB-D12E-7AD7-DB58884F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CC304-02B3-A85E-5090-B2DAB2FC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2D5AA-F78B-1DCF-EFF5-E0205748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1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5B5C-50C5-47EC-C959-CF15F1E4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AAB9D-F60A-EA16-274F-C13B1607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5715B-4469-9EFA-E006-52316B80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82C4E-7090-82F5-C6B9-C0CE6504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0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EA877-CC45-6588-7C42-60849A01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2590-36F7-6D26-3FE9-8D124F09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219C6-5EDE-EC39-AABF-1D5FEAC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0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F56C-6EA2-A6BD-6961-121DFB53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0C26-1A55-968B-C82F-E74D9CBF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710D7-E250-098E-2176-4CD2BD55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71B07-85BA-1E7F-0D1E-151329F8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8E573-043F-7790-57DC-E564CA40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C5563-0B07-4FBD-63B2-136A87C3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6257-223D-E44C-05F5-EF23AADF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32278-AEC8-3065-E2DE-819D2FBE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FEF1-2432-C01A-8C77-A442DFD15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15CE8-0A06-D6E4-BB96-CC858BD3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96C5-AFCE-A0D8-9D6B-EFE84DC8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3480-9FCE-37B0-17F1-E5C5719D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0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EF4A-9A9D-2EC7-21E3-2E83D27D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AAF98-E823-EFB4-417B-95081862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A387-CDBA-8FB9-2C54-ABC7FA7F3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841A-EB78-4A3E-B00F-7059CC7F9FF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5061-AFF8-7A73-8CDC-38797D98E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BB0C-2A9B-CBE9-0D32-A9E66D4F9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0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37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9">
            <a:extLst>
              <a:ext uri="{FF2B5EF4-FFF2-40B4-BE49-F238E27FC236}">
                <a16:creationId xmlns:a16="http://schemas.microsoft.com/office/drawing/2014/main" id="{A31E6626-0429-269A-8F66-F541B29E2C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9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4BF6-9A1D-2800-7984-0F71BDD5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→(∀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17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4BF6-9A1D-2800-7984-0F71BDD5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(¬∃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0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0">
            <a:extLst>
              <a:ext uri="{FF2B5EF4-FFF2-40B4-BE49-F238E27FC236}">
                <a16:creationId xmlns:a16="http://schemas.microsoft.com/office/drawing/2014/main" id="{B85D820F-E7DF-D936-376E-D5DD9A75C5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1">
            <a:extLst>
              <a:ext uri="{FF2B5EF4-FFF2-40B4-BE49-F238E27FC236}">
                <a16:creationId xmlns:a16="http://schemas.microsoft.com/office/drawing/2014/main" id="{4398FD5A-5F1E-3AFF-3A78-EE106A5F4B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4BF6-9A1D-2800-7984-0F71BDD5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→(∃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45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2">
            <a:extLst>
              <a:ext uri="{FF2B5EF4-FFF2-40B4-BE49-F238E27FC236}">
                <a16:creationId xmlns:a16="http://schemas.microsoft.com/office/drawing/2014/main" id="{E9B3C3E7-4C4E-D31F-722C-D8697184FA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4BF6-9A1D-2800-7984-0F71BDD5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48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4BF6-9A1D-2800-7984-0F71BDD5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→(∃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95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4">
            <a:extLst>
              <a:ext uri="{FF2B5EF4-FFF2-40B4-BE49-F238E27FC236}">
                <a16:creationId xmlns:a16="http://schemas.microsoft.com/office/drawing/2014/main" id="{7EE163E5-32EB-7640-8052-63E3FC0DFD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49B5-680D-0FAA-30BC-343E78FF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12C7-0E34-3EFE-9DA3-4CF64D57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Read chapter-2 from the COC book</a:t>
            </a:r>
          </a:p>
        </p:txBody>
      </p:sp>
    </p:spTree>
    <p:extLst>
      <p:ext uri="{BB962C8B-B14F-4D97-AF65-F5344CB8AC3E}">
        <p14:creationId xmlns:p14="http://schemas.microsoft.com/office/powerpoint/2010/main" val="403955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4BF6-9A1D-2800-7984-0F71BDD5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.∀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→(∀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06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2">
            <a:extLst>
              <a:ext uri="{FF2B5EF4-FFF2-40B4-BE49-F238E27FC236}">
                <a16:creationId xmlns:a16="http://schemas.microsoft.com/office/drawing/2014/main" id="{0D952CA6-8FEA-0FBA-A8A9-BAD0C34663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4">
            <a:extLst>
              <a:ext uri="{FF2B5EF4-FFF2-40B4-BE49-F238E27FC236}">
                <a16:creationId xmlns:a16="http://schemas.microsoft.com/office/drawing/2014/main" id="{5C938757-59AD-ADE8-3B72-7551349752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2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4BF6-9A1D-2800-7984-0F71BDD5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valid?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E6072D-4377-2373-BDDD-BC49DA626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414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5">
            <a:extLst>
              <a:ext uri="{FF2B5EF4-FFF2-40B4-BE49-F238E27FC236}">
                <a16:creationId xmlns:a16="http://schemas.microsoft.com/office/drawing/2014/main" id="{696EE835-2ABF-9E4D-CDA0-8F4D8B83F3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7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6">
            <a:extLst>
              <a:ext uri="{FF2B5EF4-FFF2-40B4-BE49-F238E27FC236}">
                <a16:creationId xmlns:a16="http://schemas.microsoft.com/office/drawing/2014/main" id="{C2E9289B-66DD-B575-15D6-9A704DCE71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0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AF97-6369-E36A-487E-0D95F59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Subformula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2FBDD8-87E0-B901-B312-F990A6EE8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</a:t>
                </a:r>
                <a:r>
                  <a:rPr lang="en-IN" dirty="0">
                    <a:solidFill>
                      <a:schemeClr val="bg1"/>
                    </a:solidFill>
                  </a:rPr>
                  <a:t> of a FOL formula is defined as follows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The only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subfromulae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the formula itself and 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the formula itself and 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2FBDD8-87E0-B901-B312-F990A6EE8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918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9EA5-B14B-5A25-41E4-485970BB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Subformula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F95E8-1A7B-05DD-7989-AF79E6C89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What are 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  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F95E8-1A7B-05DD-7989-AF79E6C89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10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9EA5-B14B-5A25-41E4-485970BB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Subformula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F95E8-1A7B-05DD-7989-AF79E6C89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  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are</a:t>
                </a:r>
              </a:p>
              <a:p>
                <a:pPr lvl="1"/>
                <a:r>
                  <a:rPr lang="en-IN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F95E8-1A7B-05DD-7989-AF79E6C89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10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 substitution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a map form FOL formulae to FOL formulae.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replaces each occurrence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 F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simultaneously. If two formulae,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in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a strict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 F is replaced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69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">
            <a:extLst>
              <a:ext uri="{FF2B5EF4-FFF2-40B4-BE49-F238E27FC236}">
                <a16:creationId xmlns:a16="http://schemas.microsoft.com/office/drawing/2014/main" id="{BC3E6D7B-2F6B-12CC-6719-A1FEB93C8E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69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9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↦∃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After substitution: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 (∀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68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:∃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:{∃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186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:∃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is not a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</a:t>
                </a:r>
                <a:r>
                  <a:rPr lang="en-IN" dirty="0">
                    <a:solidFill>
                      <a:schemeClr val="bg1"/>
                    </a:solidFill>
                  </a:rPr>
                  <a:t>. Substitution not needed.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927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20E-3533-B2A1-FA94-580E03A8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Safe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6C11-FFF7-DA2B-0C77-8275A705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 semantics of substitution is confusing because of the quantifiers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 free variable may become a bound variable and vice versa due to a substitution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Safe substitution prevents the above situation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Safe substitution enables the generation of equivalent formula</a:t>
            </a:r>
          </a:p>
        </p:txBody>
      </p:sp>
    </p:spTree>
    <p:extLst>
      <p:ext uri="{BB962C8B-B14F-4D97-AF65-F5344CB8AC3E}">
        <p14:creationId xmlns:p14="http://schemas.microsoft.com/office/powerpoint/2010/main" val="2361369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4FFA-706E-5744-EC80-2CAADC21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Safe 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1070C-9716-0FBD-F12B-63EC55817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Find the free variables in the substitution that may interfere with the quantified variables in the formula F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Compute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𝑓𝑟𝑒𝑒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𝑓𝑟𝑒𝑒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For each quantified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rename x to fresh variable to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Renaming a quantified variable doesn’t change the meaning of the formula</a:t>
                </a:r>
              </a:p>
              <a:p>
                <a:pPr lvl="1"/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1070C-9716-0FBD-F12B-63EC55817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747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Safe 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2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Safe 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↦∃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}∪{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}∪{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}∪{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}∪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After renaming quantified variable 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After substitution: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=(∀</m:t>
                    </m:r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788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Safe 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↦∃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41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87D-9A38-AAD9-A71B-3F3B7807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Safe 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and a 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↦∃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∃.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No quantified variable x or y. Renaming not needed.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After substitution: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EE443-2433-3D0B-FE01-69C8D12B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2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">
            <a:extLst>
              <a:ext uri="{FF2B5EF4-FFF2-40B4-BE49-F238E27FC236}">
                <a16:creationId xmlns:a16="http://schemas.microsoft.com/office/drawing/2014/main" id="{09760ED0-076D-6394-6806-4023B181A7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72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C4BA-2C1F-1652-2DBA-5E23DBDC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Equivalent formula using safe substitution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D712C-15A9-D227-F7B0-0EE9FC025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substitution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such that for each </a:t>
                </a:r>
                <a:r>
                  <a:rPr lang="en-IN" dirty="0" err="1">
                    <a:solidFill>
                      <a:schemeClr val="bg1"/>
                    </a:solidFill>
                  </a:rPr>
                  <a:t>i</a:t>
                </a:r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computed as a safe substitution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D712C-15A9-D227-F7B0-0EE9FC025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2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">
            <a:extLst>
              <a:ext uri="{FF2B5EF4-FFF2-40B4-BE49-F238E27FC236}">
                <a16:creationId xmlns:a16="http://schemas.microsoft.com/office/drawing/2014/main" id="{63A66FE3-DE91-FE36-7280-B48ED5EDC4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">
            <a:extLst>
              <a:ext uri="{FF2B5EF4-FFF2-40B4-BE49-F238E27FC236}">
                <a16:creationId xmlns:a16="http://schemas.microsoft.com/office/drawing/2014/main" id="{BB224B55-63EC-8554-C32B-23EED9987C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6">
            <a:extLst>
              <a:ext uri="{FF2B5EF4-FFF2-40B4-BE49-F238E27FC236}">
                <a16:creationId xmlns:a16="http://schemas.microsoft.com/office/drawing/2014/main" id="{0408E44B-193E-99AF-5D70-607711F947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4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7">
            <a:extLst>
              <a:ext uri="{FF2B5EF4-FFF2-40B4-BE49-F238E27FC236}">
                <a16:creationId xmlns:a16="http://schemas.microsoft.com/office/drawing/2014/main" id="{0DC584A4-86FD-899A-003D-86A164FC13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8">
            <a:extLst>
              <a:ext uri="{FF2B5EF4-FFF2-40B4-BE49-F238E27FC236}">
                <a16:creationId xmlns:a16="http://schemas.microsoft.com/office/drawing/2014/main" id="{4401EC3A-3D5B-D8B4-2754-13FABD92F9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0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858</Words>
  <Application>Microsoft Office PowerPoint</Application>
  <PresentationFormat>Widescreen</PresentationFormat>
  <Paragraphs>104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PowerPoint Presentation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PowerPoint Presentation</vt:lpstr>
      <vt:lpstr>PowerPoint Presentation</vt:lpstr>
      <vt:lpstr>Example</vt:lpstr>
      <vt:lpstr>PowerPoint Presentation</vt:lpstr>
      <vt:lpstr>Example</vt:lpstr>
      <vt:lpstr>Example</vt:lpstr>
      <vt:lpstr>PowerPoint Presentation</vt:lpstr>
      <vt:lpstr>Example</vt:lpstr>
      <vt:lpstr>PowerPoint Presentation</vt:lpstr>
      <vt:lpstr>PowerPoint Presentation</vt:lpstr>
      <vt:lpstr>Example</vt:lpstr>
      <vt:lpstr>PowerPoint Presentation</vt:lpstr>
      <vt:lpstr>PowerPoint Presentation</vt:lpstr>
      <vt:lpstr>Subformula</vt:lpstr>
      <vt:lpstr>Subformula</vt:lpstr>
      <vt:lpstr>Subformula</vt:lpstr>
      <vt:lpstr>Substitution</vt:lpstr>
      <vt:lpstr>Substitution</vt:lpstr>
      <vt:lpstr>Substitution</vt:lpstr>
      <vt:lpstr>Substitution</vt:lpstr>
      <vt:lpstr>Substitution</vt:lpstr>
      <vt:lpstr>Safe substitution</vt:lpstr>
      <vt:lpstr>Safe substitution</vt:lpstr>
      <vt:lpstr>Safe substitution</vt:lpstr>
      <vt:lpstr>Safe substitution</vt:lpstr>
      <vt:lpstr>Safe substitution</vt:lpstr>
      <vt:lpstr>Safe substitution</vt:lpstr>
      <vt:lpstr>Equivalent formula using safe substitution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24</cp:revision>
  <dcterms:created xsi:type="dcterms:W3CDTF">2023-08-15T09:42:18Z</dcterms:created>
  <dcterms:modified xsi:type="dcterms:W3CDTF">2023-08-21T15:58:58Z</dcterms:modified>
</cp:coreProperties>
</file>