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3" r:id="rId4"/>
    <p:sldId id="324" r:id="rId5"/>
    <p:sldId id="325" r:id="rId6"/>
    <p:sldId id="341" r:id="rId7"/>
    <p:sldId id="344" r:id="rId8"/>
    <p:sldId id="345" r:id="rId9"/>
    <p:sldId id="350" r:id="rId10"/>
    <p:sldId id="347" r:id="rId11"/>
    <p:sldId id="343" r:id="rId12"/>
    <p:sldId id="348" r:id="rId13"/>
    <p:sldId id="349" r:id="rId14"/>
    <p:sldId id="340" r:id="rId15"/>
    <p:sldId id="337" r:id="rId16"/>
    <p:sldId id="333" r:id="rId17"/>
    <p:sldId id="334" r:id="rId18"/>
    <p:sldId id="335" r:id="rId19"/>
    <p:sldId id="351" r:id="rId20"/>
    <p:sldId id="336" r:id="rId21"/>
    <p:sldId id="338" r:id="rId22"/>
    <p:sldId id="292" r:id="rId23"/>
    <p:sldId id="354" r:id="rId24"/>
    <p:sldId id="352" r:id="rId25"/>
    <p:sldId id="353" r:id="rId26"/>
    <p:sldId id="355" r:id="rId27"/>
    <p:sldId id="356" r:id="rId28"/>
    <p:sldId id="3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AC64-17EB-0776-DD41-0936D4E5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93537-74D7-0512-9728-9854B519E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1C2A-CDB2-FC99-8E18-1F00C182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7E40-ACCA-EAA1-9ED4-BA2820CE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B2CA-2944-B94D-399E-98D9AA6A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3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4913-2007-1E8F-8212-C7F4B8D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D890-61B2-B155-2D4C-89709B3EC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CCE9-B47C-AAD8-D767-F44FD540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4E03-8D89-59A4-8E75-F463DCB8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8270-F75C-B2EA-2F2A-659D64AE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7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FAD19-6182-7C65-A5FB-654E9243B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C7FF3-71CD-F7A3-4C42-B8F43081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9273-82D5-83EE-91D2-4082EF56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264B-EA2D-1A2C-5A91-BF977E1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EF28-3BAE-9299-4970-E389CE88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4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8E7-76AC-884F-A4B2-62D69EB9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D9E9-BCCD-5DB6-478C-BB1F3950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488E-CAE6-F006-DC72-D1B2BB09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C841A-EB78-4A3E-B00F-7059CC7F9FFF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4FD8-036A-A469-10AA-1F050F93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D905-3158-9AC4-80C9-EC986ED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0DCF1-A44C-4D3A-B763-1DCDC52E932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55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EA877-CC45-6588-7C42-60849A0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C841A-EB78-4A3E-B00F-7059CC7F9FFF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2590-36F7-6D26-3FE9-8D124F09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219C6-5EDE-EC39-AABF-1D5FEAC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0DCF1-A44C-4D3A-B763-1DCDC52E932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79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6D47-441F-1356-DB14-BF351B82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55C46-2936-AB2C-1554-4EA6782D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4B3F-0D05-7D0B-9D18-1E9C9AE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C841A-EB78-4A3E-B00F-7059CC7F9FFF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23-08-2023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1A18-CAE8-966B-9BA2-E181D0E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38D0-336D-004B-515E-85F1AF8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0DCF1-A44C-4D3A-B763-1DCDC52E932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35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59DD-0C3C-73A4-9C77-6BED0A21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5972-A92E-0939-1D39-EC08FDE9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1A21-8BEA-4E97-D1AF-5AD65668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7D1E-D419-5304-0505-9317AC3E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DDF7-437D-D549-1244-1A899B3C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2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3E71-B4B4-F89E-1111-5C0A6AD2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5E207-065F-00EA-85C7-99364F3C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65CF-B386-735A-B5ED-1FBADEAD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11E4-B74E-5109-DD59-67F57514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D3EB-06ED-17C5-E46C-62349F02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F15B-45D6-4703-0DA8-827E7894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6F92-C4AD-1031-FE71-202715E3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3FA6-7229-6F17-D9E0-E43C7675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5A735-C86F-D056-ED86-C7AD1030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944B-67B3-224B-3A30-74026EC6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5D0F3-1310-CC18-E37C-512F1332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84C1-829D-7B5A-87AD-AFF0CDC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6968-14FE-4D39-45E6-8A32EFB6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8FE7B-EC8F-B82B-63CC-EAC82377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29823-0FC9-DC20-E818-A92F2F767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44102-D5B2-E3DF-649B-F0C031653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09F4C-52F8-F102-9152-7A303C8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AE225-2058-C827-ABA5-6BC818A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76CB-7989-FE58-F84C-92898517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F536-A0D4-7DD8-AA7D-DB912504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1F4D1-8920-5F41-8BE5-6B6BC8B3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24F3-A9B3-505A-1EF6-EEDBE2F6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CBF3-EFF5-3B27-0D42-5548A2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3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D4BB9-45D3-4932-1F97-5ACA3162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1CE5D-9F8E-4C8F-9216-06B18422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70AC1-1675-8CC5-8953-DB1F324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5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F290-B9F9-CB2F-5595-CCCD837C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D2E6-0AE8-AB8C-5695-743F9623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E2C4-18CB-55B1-83CD-842FDD96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CB0C-B08E-78C6-F262-5401F42C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88E93-62FF-796D-5E79-4F2EDE56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B540D-5ACB-856A-B652-F7BE26E0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2715-BC83-307C-D7C8-A442D8F1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B07C4-D202-0991-1016-2076379DF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11F79-E184-565D-DBBC-6A6F1DE8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2386D-9CA5-56EF-15A5-0AFF781A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EE0FB-1BC3-8942-15CF-04A2FF91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C95D9-EBCA-C482-9C45-F06CBCE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2742C-0162-27F5-0E27-4A59EE86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65C4-D285-A631-589B-6464D792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8FDE-67F6-E2D5-6E02-7379FF60A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20B3-8201-40E4-8AE8-F03A6A4AA1F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FAE0-FB4F-CD01-A406-EAA12E8A4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5054-1B84-3B52-7AA1-DE4D152D5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541F-41EE-4F73-8119-93ACAA712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0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EF4A-9A9D-2EC7-21E3-2E83D27D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AAF98-E823-EFB4-417B-95081862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A387-CDBA-8FB9-2C54-ABC7FA7F3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841A-EB78-4A3E-B00F-7059CC7F9FFF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5061-AFF8-7A73-8CDC-38797D98E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BB0C-2A9B-CBE9-0D32-A9E66D4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47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4ADA-6B7E-E482-0C55-6A3B4B34F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8AE6-8DC9-5444-6930-20ABC6AE1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0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2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62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C4BA-2C1F-1652-2DBA-5E23DBDC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Equivalent formula using 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D712C-15A9-D227-F7B0-0EE9FC025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substitution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such that for each </a:t>
                </a:r>
                <a:r>
                  <a:rPr lang="en-IN" dirty="0" err="1">
                    <a:solidFill>
                      <a:schemeClr val="bg1"/>
                    </a:solidFill>
                  </a:rPr>
                  <a:t>i</a:t>
                </a:r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computed as a safe substitution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D712C-15A9-D227-F7B0-0EE9FC025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42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C0D-5A59-E53D-AFF4-CCE1AE2C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Formula schema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54B35-1B99-A662-2950-97C0F361C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 formula schema provides placeholders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that can later be safely substituted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… using a safe substitution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Once we have proved the validity of a formula schema, we can use it to prove other formulae by substituting the placeholders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54B35-1B99-A662-2950-97C0F361C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13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0E7-90E6-7DF2-2B93-DAFD6D3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Formula schema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Prove the validity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∧(∀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7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0E7-90E6-7DF2-2B93-DAFD6D3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Formula schema with side condition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Prove the validity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4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0E7-90E6-7DF2-2B93-DAFD6D3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Formula schema with side condition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Prove the validity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⊭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3a.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4a.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5a.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          3a,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6a.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⊨⊥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           4a, 5a          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0E7-90E6-7DF2-2B93-DAFD6D3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Formula schema with side condition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Prove the validity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3b.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4b.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5b.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          4b,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¬, ∀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6b.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           </a:t>
                </a:r>
                <a:r>
                  <a:rPr lang="en-US" dirty="0">
                    <a:solidFill>
                      <a:schemeClr val="bg1"/>
                    </a:solidFill>
                  </a:rPr>
                  <a:t>5b,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7b.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⊨⊥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                3b, 6b          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2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0E7-90E6-7DF2-2B93-DAFD6D3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Formula schema with side condition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Prove the validity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6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0E7-90E6-7DF2-2B93-DAFD6D3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Formula schema with side condition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Prove the validity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2a.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3a.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→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4a.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→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5a.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3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6a.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5a, previous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7a.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4a, 6a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49B5-680D-0FAA-30BC-343E78FF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12C7-0E34-3EFE-9DA3-4CF64D57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Read chapter-2, 3 from the COC book</a:t>
            </a:r>
          </a:p>
          <a:p>
            <a:r>
              <a:rPr lang="en-IN" dirty="0">
                <a:solidFill>
                  <a:schemeClr val="bg1"/>
                </a:solidFill>
              </a:rPr>
              <a:t>Read chapter-3 from the DP book</a:t>
            </a:r>
          </a:p>
        </p:txBody>
      </p:sp>
    </p:spTree>
    <p:extLst>
      <p:ext uri="{BB962C8B-B14F-4D97-AF65-F5344CB8AC3E}">
        <p14:creationId xmlns:p14="http://schemas.microsoft.com/office/powerpoint/2010/main" val="129308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A0E7-90E6-7DF2-2B93-DAFD6D3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Formula schema with side condition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Prove the validity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2b.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3b.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⊨(∀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→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4b.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→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5b.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3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𝑓𝑟𝑒𝑒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6b.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5b, previous example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7b.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 4b, 6b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6BE26-D918-3BA2-0D47-65F6C344E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5">
            <a:extLst>
              <a:ext uri="{FF2B5EF4-FFF2-40B4-BE49-F238E27FC236}">
                <a16:creationId xmlns:a16="http://schemas.microsoft.com/office/drawing/2014/main" id="{B666731A-D2E6-E818-C4FC-C56DA831D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8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B4C2-E69D-09CE-E98A-7733C32E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First order theories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664B-56F0-C2B4-56C0-E194C2DDC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2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">
            <a:extLst>
              <a:ext uri="{FF2B5EF4-FFF2-40B4-BE49-F238E27FC236}">
                <a16:creationId xmlns:a16="http://schemas.microsoft.com/office/drawing/2014/main" id="{C696013F-4AB7-A832-5FC9-B247C2B42D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0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">
            <a:extLst>
              <a:ext uri="{FF2B5EF4-FFF2-40B4-BE49-F238E27FC236}">
                <a16:creationId xmlns:a16="http://schemas.microsoft.com/office/drawing/2014/main" id="{88B865FB-AEAB-625B-A66A-81252146E7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">
            <a:extLst>
              <a:ext uri="{FF2B5EF4-FFF2-40B4-BE49-F238E27FC236}">
                <a16:creationId xmlns:a16="http://schemas.microsoft.com/office/drawing/2014/main" id="{044D2C65-1D39-CD6B-3957-834DDFCEEF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637C4-8BC2-19D0-9313-AF3E850F1B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Theory of equality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637C4-8BC2-19D0-9313-AF3E850F1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B6D08-489F-59D1-9766-78248FDCD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  <m:sup/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≔{=,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,…,}</m:t>
                        </m:r>
                      </m:e>
                    </m:nary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= is a binary predicate whose meaning is provided by the axioms below</a:t>
                </a:r>
              </a:p>
              <a:p>
                <a:pPr lvl="1"/>
                <a:r>
                  <a:rPr lang="en-IN" dirty="0" err="1">
                    <a:solidFill>
                      <a:schemeClr val="bg1"/>
                    </a:solidFill>
                  </a:rPr>
                  <a:t>a,b,c</a:t>
                </a:r>
                <a:r>
                  <a:rPr lang="en-IN" dirty="0">
                    <a:solidFill>
                      <a:schemeClr val="bg1"/>
                    </a:solidFill>
                  </a:rPr>
                  <a:t>, … are constants 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Axioms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                                          (reflexivity)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       (symmetry)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(transitivity)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FB6D08-489F-59D1-9766-78248FDCD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54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9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E83181-7E4D-BA78-0739-AAA4F93C20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E83181-7E4D-BA78-0739-AAA4F93C2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80E82-F23A-0A9D-83F5-69CDFC882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80E82-F23A-0A9D-83F5-69CDFC882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525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C2011B-B43B-C0B7-E055-058A20B024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validity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C2011B-B43B-C0B7-E055-058A20B0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C3-D1FA-E0A0-D249-80B515101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valid?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1.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2.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3.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4.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 3,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⊭, ∨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5.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 3,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⊭,∨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6.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 2,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7.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2,  ∧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⊨(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7,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9a.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6, 8a, an equality axiom </a:t>
                </a:r>
              </a:p>
              <a:p>
                <a:pPr marL="0" indent="0">
                  <a:buNone/>
                </a:pPr>
                <a:r>
                  <a:rPr lang="en-IN" dirty="0"/>
                  <a:t>10a.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N" dirty="0"/>
                  <a:t>                            4, 9a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C3-D1FA-E0A0-D249-80B515101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1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C2011B-B43B-C0B7-E055-058A20B024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validity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C2011B-B43B-C0B7-E055-058A20B0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C3-D1FA-E0A0-D249-80B515101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valid?</a:t>
                </a:r>
              </a:p>
              <a:p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1.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2.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3.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4.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 3,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⊭, ∨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5.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⊭(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 3,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⊭,∨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6.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 2,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7.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2,  ∧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⊨(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7,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9b.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     6, 8b, an equality axiom </a:t>
                </a:r>
              </a:p>
              <a:p>
                <a:pPr marL="0" indent="0">
                  <a:buNone/>
                </a:pPr>
                <a:r>
                  <a:rPr lang="en-IN" dirty="0"/>
                  <a:t>10b.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N" dirty="0"/>
                  <a:t>                            5, 9b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C3-D1FA-E0A0-D249-80B515101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">
            <a:extLst>
              <a:ext uri="{FF2B5EF4-FFF2-40B4-BE49-F238E27FC236}">
                <a16:creationId xmlns:a16="http://schemas.microsoft.com/office/drawing/2014/main" id="{BC3E6D7B-2F6B-12CC-6719-A1FEB93C8E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3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F2B-8B69-8D17-E309-CD2EE67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B030-0943-6F9D-C675-500C9B41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quantifier-free fragment of the theory of equality is decidable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How do we write a decision procedure for the theory of equality for quantifier-free formulae?</a:t>
            </a:r>
          </a:p>
          <a:p>
            <a:endParaRPr lang="en-IN" dirty="0"/>
          </a:p>
          <a:p>
            <a:r>
              <a:rPr lang="en-IN" dirty="0"/>
              <a:t>Notice that even though the formulae are free from quantifiers, the axioms have quantifiers</a:t>
            </a:r>
          </a:p>
          <a:p>
            <a:endParaRPr lang="en-IN" dirty="0"/>
          </a:p>
          <a:p>
            <a:r>
              <a:rPr lang="en-IN" dirty="0"/>
              <a:t>How do we generate the correct instantiation that can give us the desired contradiction?</a:t>
            </a:r>
          </a:p>
          <a:p>
            <a:pPr lvl="1"/>
            <a:r>
              <a:rPr lang="en-IN" dirty="0"/>
              <a:t>The set (say S) of variables/ constants in the formula is finite -- for axioms, we can generate all possible instantiations from the elements of S</a:t>
            </a:r>
          </a:p>
          <a:p>
            <a:pPr lvl="2"/>
            <a:r>
              <a:rPr lang="en-IN" dirty="0"/>
              <a:t>However, this could be very inefficient</a:t>
            </a:r>
          </a:p>
        </p:txBody>
      </p:sp>
    </p:spTree>
    <p:extLst>
      <p:ext uri="{BB962C8B-B14F-4D97-AF65-F5344CB8AC3E}">
        <p14:creationId xmlns:p14="http://schemas.microsoft.com/office/powerpoint/2010/main" val="173761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1E71-435E-4F88-CE42-207208B7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CB47-8645-2370-E33A-0402D870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the DPLL algorithm along with the theory-specific decision procedure (DP</a:t>
            </a:r>
            <a:r>
              <a:rPr lang="en-IN" baseline="-25000" dirty="0"/>
              <a:t>T</a:t>
            </a:r>
            <a:r>
              <a:rPr lang="en-IN" dirty="0"/>
              <a:t>) to solve the formulae in the theory</a:t>
            </a:r>
          </a:p>
          <a:p>
            <a:endParaRPr lang="en-IN" dirty="0"/>
          </a:p>
          <a:p>
            <a:r>
              <a:rPr lang="en-IN" dirty="0"/>
              <a:t>This framework is also called DPLL(T) </a:t>
            </a:r>
          </a:p>
        </p:txBody>
      </p:sp>
    </p:spTree>
    <p:extLst>
      <p:ext uri="{BB962C8B-B14F-4D97-AF65-F5344CB8AC3E}">
        <p14:creationId xmlns:p14="http://schemas.microsoft.com/office/powerpoint/2010/main" val="366182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FA4E-C82B-E507-B6C7-9DC7076C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B3E25-B5CC-6AB2-ABB1-15FC57226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Is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 satisfiable?</a:t>
                </a:r>
              </a:p>
              <a:p>
                <a:pPr marL="0" indent="0">
                  <a:buNone/>
                </a:pPr>
                <a:r>
                  <a:rPr lang="en-IN" dirty="0"/>
                  <a:t>Associate each predicate with a Boolean propositional variable.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Rewrite the original formula in terms of Boolean propositional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B3E25-B5CC-6AB2-ABB1-15FC57226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 b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0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FFC3-EA92-F69F-C77A-0027B54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74C1-446D-7F42-BB38-C0B776251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Solve the propositional formula,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using </a:t>
                </a:r>
                <a:r>
                  <a:rPr lang="en-IN" dirty="0" err="1"/>
                  <a:t>Tseitin</a:t>
                </a:r>
                <a:r>
                  <a:rPr lang="en-IN" dirty="0"/>
                  <a:t> transformation and DPLL</a:t>
                </a:r>
              </a:p>
              <a:p>
                <a:endParaRPr lang="en-IN" dirty="0"/>
              </a:p>
              <a:p>
                <a:r>
                  <a:rPr lang="en-IN" dirty="0"/>
                  <a:t>Let’s the output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This means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a solution</a:t>
                </a:r>
              </a:p>
              <a:p>
                <a:endParaRPr lang="en-IN" dirty="0"/>
              </a:p>
              <a:p>
                <a:r>
                  <a:rPr lang="en-IN" dirty="0"/>
                  <a:t>However,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inconsistent according to the axioms of the theory of equality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74C1-446D-7F42-BB38-C0B776251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940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77A4-5C82-A3E3-66AE-68897002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138F-97C6-7617-6129-F927772F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decision procedure for a theory (DP</a:t>
            </a:r>
            <a:r>
              <a:rPr lang="en-IN" baseline="-25000" dirty="0"/>
              <a:t>T</a:t>
            </a:r>
            <a:r>
              <a:rPr lang="en-IN" dirty="0"/>
              <a:t>) checks if a satisfying assignment returned by DPLL is consistent according to the axioms of the theory</a:t>
            </a:r>
          </a:p>
        </p:txBody>
      </p:sp>
    </p:spTree>
    <p:extLst>
      <p:ext uri="{BB962C8B-B14F-4D97-AF65-F5344CB8AC3E}">
        <p14:creationId xmlns:p14="http://schemas.microsoft.com/office/powerpoint/2010/main" val="3716964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EAE7-4AED-3EEB-69F3-155B513D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6C853-34D9-4860-D5FC-4A1584B0C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0" dirty="0"/>
                  <a:t>Equality graph is an undirected graph,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Nodes N correspond to the variables in the formula</a:t>
                </a:r>
              </a:p>
              <a:p>
                <a:pPr lvl="1"/>
                <a:r>
                  <a:rPr lang="en-IN" dirty="0"/>
                  <a:t>Two nodes belonging to an equality or inequality predicates are connected via an edge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IN" dirty="0"/>
                  <a:t> is the set of edges corresponding to the equality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</m:sub>
                    </m:sSub>
                  </m:oMath>
                </a14:m>
                <a:r>
                  <a:rPr lang="en-IN" dirty="0"/>
                  <a:t> is the set of edges corresponding to the inequality predicates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6C853-34D9-4860-D5FC-4A1584B0C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84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A129-9896-9A62-37C5-38F53F4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Equality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C9FE7B-74ED-EADA-D65E-06A5AB3AA91D}"/>
              </a:ext>
            </a:extLst>
          </p:cNvPr>
          <p:cNvSpPr/>
          <p:nvPr/>
        </p:nvSpPr>
        <p:spPr>
          <a:xfrm>
            <a:off x="1927123" y="3429000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AB78B-B3E2-625F-76D1-A571AF0709EB}"/>
              </a:ext>
            </a:extLst>
          </p:cNvPr>
          <p:cNvSpPr/>
          <p:nvPr/>
        </p:nvSpPr>
        <p:spPr>
          <a:xfrm>
            <a:off x="3613357" y="3453580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50F57F-C62E-A37A-BF54-FB91DB69A18A}"/>
              </a:ext>
            </a:extLst>
          </p:cNvPr>
          <p:cNvSpPr/>
          <p:nvPr/>
        </p:nvSpPr>
        <p:spPr>
          <a:xfrm>
            <a:off x="5240599" y="3448663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4AFF0-D3B7-584C-8298-352F0CB35A2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10581" y="3636707"/>
            <a:ext cx="1302776" cy="24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86D5A3-6B33-43BE-FC95-468EF019D64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996815" y="3656370"/>
            <a:ext cx="1243784" cy="4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1D7A793-D55E-AC94-474F-1F8489EECE64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3765758" y="1782093"/>
            <a:ext cx="19663" cy="3313476"/>
          </a:xfrm>
          <a:prstGeom prst="curvedConnector3">
            <a:avLst>
              <a:gd name="adj1" fmla="val -246269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040440-F731-3B5A-31BF-65F44F922582}"/>
              </a:ext>
            </a:extLst>
          </p:cNvPr>
          <p:cNvSpPr txBox="1"/>
          <p:nvPr/>
        </p:nvSpPr>
        <p:spPr>
          <a:xfrm>
            <a:off x="1917286" y="3785417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51A990-5676-0131-5303-8C052DDC75F2}"/>
              </a:ext>
            </a:extLst>
          </p:cNvPr>
          <p:cNvSpPr txBox="1"/>
          <p:nvPr/>
        </p:nvSpPr>
        <p:spPr>
          <a:xfrm>
            <a:off x="3662516" y="3849327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4F9D7-D4F0-4CBB-0711-3F6BAADFD6AF}"/>
              </a:ext>
            </a:extLst>
          </p:cNvPr>
          <p:cNvSpPr txBox="1"/>
          <p:nvPr/>
        </p:nvSpPr>
        <p:spPr>
          <a:xfrm>
            <a:off x="5319254" y="380508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  <a:r>
              <a:rPr lang="en-IN" baseline="-25000" dirty="0"/>
              <a:t>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047DD6-F345-992F-C300-67EAAF2151F4}"/>
                  </a:ext>
                </a:extLst>
              </p:cNvPr>
              <p:cNvSpPr txBox="1"/>
              <p:nvPr/>
            </p:nvSpPr>
            <p:spPr>
              <a:xfrm>
                <a:off x="6371303" y="1209368"/>
                <a:ext cx="54962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Equality graph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 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Red edges are inequalities</a:t>
                </a:r>
              </a:p>
              <a:p>
                <a:r>
                  <a:rPr lang="en-IN" b="0" dirty="0"/>
                  <a:t>Blue edges are equalities</a:t>
                </a:r>
              </a:p>
              <a:p>
                <a:endParaRPr lang="en-IN" dirty="0"/>
              </a:p>
              <a:p>
                <a:r>
                  <a:rPr lang="en-IN" dirty="0"/>
                  <a:t>For each red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b="0" dirty="0"/>
                  <a:t> if we can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/>
                  <a:t> via a path consisting of only blue edges, then the set of equalities and inequalities are unsatisfiable.</a:t>
                </a:r>
              </a:p>
              <a:p>
                <a:endParaRPr lang="en-IN" dirty="0"/>
              </a:p>
              <a:p>
                <a:r>
                  <a:rPr lang="en-IN" b="0" dirty="0"/>
                  <a:t>Require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b="0" dirty="0"/>
                  <a:t> DFS/BFS calls over G.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047DD6-F345-992F-C300-67EAAF21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3" y="1209368"/>
                <a:ext cx="5496232" cy="3139321"/>
              </a:xfrm>
              <a:prstGeom prst="rect">
                <a:avLst/>
              </a:prstGeom>
              <a:blipFill>
                <a:blip r:embed="rId2"/>
                <a:stretch>
                  <a:fillRect l="-887" t="-971" r="-1774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04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B213-EF86-AA1E-B529-2F7A1BCF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2D80-2689-6129-6380-C3AFD85E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coming back to our example</a:t>
            </a:r>
          </a:p>
        </p:txBody>
      </p:sp>
    </p:spTree>
    <p:extLst>
      <p:ext uri="{BB962C8B-B14F-4D97-AF65-F5344CB8AC3E}">
        <p14:creationId xmlns:p14="http://schemas.microsoft.com/office/powerpoint/2010/main" val="3768326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FA4E-C82B-E507-B6C7-9DC7076C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B3E25-B5CC-6AB2-ABB1-15FC57226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Is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 satisfiable?</a:t>
                </a:r>
              </a:p>
              <a:p>
                <a:pPr marL="0" indent="0">
                  <a:buNone/>
                </a:pPr>
                <a:r>
                  <a:rPr lang="en-IN" dirty="0"/>
                  <a:t>Associate each predicate with a Boolean propositional variable.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Rewrite the original formula in terms of Boolean propositional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BB3E25-B5CC-6AB2-ABB1-15FC57226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 b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70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FFC3-EA92-F69F-C77A-0027B541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74C1-446D-7F42-BB38-C0B776251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Solve the propositional formula,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using </a:t>
                </a:r>
                <a:r>
                  <a:rPr lang="en-IN" dirty="0" err="1"/>
                  <a:t>Tseitin</a:t>
                </a:r>
                <a:r>
                  <a:rPr lang="en-IN" dirty="0"/>
                  <a:t> transformation and DPLL</a:t>
                </a:r>
              </a:p>
              <a:p>
                <a:endParaRPr lang="en-IN" dirty="0"/>
              </a:p>
              <a:p>
                <a:r>
                  <a:rPr lang="en-IN" dirty="0"/>
                  <a:t>Let’s the output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dirty="0"/>
                  <a:t>This means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a solution</a:t>
                </a:r>
              </a:p>
              <a:p>
                <a:endParaRPr lang="en-IN" dirty="0"/>
              </a:p>
              <a:p>
                <a:r>
                  <a:rPr lang="en-IN" dirty="0"/>
                  <a:t>Check whether the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consistent in theory of equality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974C1-446D-7F42-BB38-C0B776251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00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">
            <a:extLst>
              <a:ext uri="{FF2B5EF4-FFF2-40B4-BE49-F238E27FC236}">
                <a16:creationId xmlns:a16="http://schemas.microsoft.com/office/drawing/2014/main" id="{09760ED0-076D-6394-6806-4023B181A7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4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04DA-BDBE-6E40-A25A-2F1B7B51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6A7FB-5017-BB34-8805-8C389CD2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Equality graph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6A7FB-5017-BB34-8805-8C389CD2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D3D4104-C9E9-8F30-AD03-3ACABC8167D9}"/>
              </a:ext>
            </a:extLst>
          </p:cNvPr>
          <p:cNvSpPr/>
          <p:nvPr/>
        </p:nvSpPr>
        <p:spPr>
          <a:xfrm>
            <a:off x="1927123" y="3429000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FF3D9-6885-82B2-710E-7D0245CE4249}"/>
              </a:ext>
            </a:extLst>
          </p:cNvPr>
          <p:cNvSpPr/>
          <p:nvPr/>
        </p:nvSpPr>
        <p:spPr>
          <a:xfrm>
            <a:off x="3613357" y="3453580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6945AB-D836-A952-DFD5-C1C1C9DBBD92}"/>
              </a:ext>
            </a:extLst>
          </p:cNvPr>
          <p:cNvSpPr/>
          <p:nvPr/>
        </p:nvSpPr>
        <p:spPr>
          <a:xfrm>
            <a:off x="5240599" y="3448663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492292-CBD6-B792-78E8-C1E16C51C9B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10581" y="3636707"/>
            <a:ext cx="1302776" cy="245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086F46-FEBA-ACE7-A70D-7961F602BA2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996815" y="3656370"/>
            <a:ext cx="1243784" cy="4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10BB718-9E34-AEF2-DF35-94D13EA8C59F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3765758" y="1782093"/>
            <a:ext cx="19663" cy="3313476"/>
          </a:xfrm>
          <a:prstGeom prst="curvedConnector3">
            <a:avLst>
              <a:gd name="adj1" fmla="val -246269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6FC07-F88E-F17D-3A8A-B857D7A99817}"/>
              </a:ext>
            </a:extLst>
          </p:cNvPr>
          <p:cNvSpPr txBox="1"/>
          <p:nvPr/>
        </p:nvSpPr>
        <p:spPr>
          <a:xfrm>
            <a:off x="1917286" y="3785417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16067-CBE3-06EF-92B1-09AF3F62F282}"/>
              </a:ext>
            </a:extLst>
          </p:cNvPr>
          <p:cNvSpPr txBox="1"/>
          <p:nvPr/>
        </p:nvSpPr>
        <p:spPr>
          <a:xfrm>
            <a:off x="3662516" y="3849327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83F71-D256-3111-01F8-DFB1EFE4F8E1}"/>
              </a:ext>
            </a:extLst>
          </p:cNvPr>
          <p:cNvSpPr txBox="1"/>
          <p:nvPr/>
        </p:nvSpPr>
        <p:spPr>
          <a:xfrm>
            <a:off x="5329086" y="381491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27596-A6CE-1FE5-33BA-842C0C4BE2D8}"/>
              </a:ext>
            </a:extLst>
          </p:cNvPr>
          <p:cNvSpPr txBox="1"/>
          <p:nvPr/>
        </p:nvSpPr>
        <p:spPr>
          <a:xfrm>
            <a:off x="7511845" y="2821858"/>
            <a:ext cx="3755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(x, z) is a red edge.</a:t>
            </a:r>
          </a:p>
          <a:p>
            <a:r>
              <a:rPr lang="en-IN" dirty="0"/>
              <a:t>We can reach z from x via path </a:t>
            </a:r>
            <a:r>
              <a:rPr lang="en-IN" dirty="0" err="1"/>
              <a:t>xyz</a:t>
            </a:r>
            <a:r>
              <a:rPr lang="en-IN" dirty="0"/>
              <a:t>, which consists of only blue edges.</a:t>
            </a:r>
          </a:p>
          <a:p>
            <a:endParaRPr lang="en-IN" dirty="0"/>
          </a:p>
          <a:p>
            <a:r>
              <a:rPr lang="en-IN" dirty="0"/>
              <a:t>Therefore, the solution is not consistent.</a:t>
            </a:r>
          </a:p>
        </p:txBody>
      </p:sp>
    </p:spTree>
    <p:extLst>
      <p:ext uri="{BB962C8B-B14F-4D97-AF65-F5344CB8AC3E}">
        <p14:creationId xmlns:p14="http://schemas.microsoft.com/office/powerpoint/2010/main" val="3463734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DF40-5360-D7E4-2F50-E8D1B9F0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565C2-4233-06B3-BE99-CD6D5EBA4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r>
                  <a:rPr lang="en-IN" dirty="0"/>
                  <a:t> is not satisfiable, the negation of it always holds</a:t>
                </a:r>
              </a:p>
              <a:p>
                <a:endParaRPr lang="en-IN" dirty="0"/>
              </a:p>
              <a:p>
                <a:r>
                  <a:rPr lang="en-IN" dirty="0"/>
                  <a:t>Add negation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¬(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to the set of original constraints</a:t>
                </a:r>
              </a:p>
              <a:p>
                <a:endParaRPr lang="en-IN" dirty="0"/>
              </a:p>
              <a:p>
                <a:r>
                  <a:rPr lang="en-IN" dirty="0"/>
                  <a:t>Original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∧(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New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565C2-4233-06B3-BE99-CD6D5EBA4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79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DD0A-9357-6992-F61F-32973823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B9514-BB21-EE2D-1D7E-9D3AFDD67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Let’s say the satisfying assignment returned by the solver is: 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Check whether the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consistent in theory of equality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B9514-BB21-EE2D-1D7E-9D3AFDD67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725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04DA-BDBE-6E40-A25A-2F1B7B51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6A7FB-5017-BB34-8805-8C389CD2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Equality graph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6A7FB-5017-BB34-8805-8C389CD2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D3D4104-C9E9-8F30-AD03-3ACABC8167D9}"/>
              </a:ext>
            </a:extLst>
          </p:cNvPr>
          <p:cNvSpPr/>
          <p:nvPr/>
        </p:nvSpPr>
        <p:spPr>
          <a:xfrm>
            <a:off x="1927123" y="3429000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FF3D9-6885-82B2-710E-7D0245CE4249}"/>
              </a:ext>
            </a:extLst>
          </p:cNvPr>
          <p:cNvSpPr/>
          <p:nvPr/>
        </p:nvSpPr>
        <p:spPr>
          <a:xfrm>
            <a:off x="3613357" y="3453580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6945AB-D836-A952-DFD5-C1C1C9DBBD92}"/>
              </a:ext>
            </a:extLst>
          </p:cNvPr>
          <p:cNvSpPr/>
          <p:nvPr/>
        </p:nvSpPr>
        <p:spPr>
          <a:xfrm>
            <a:off x="5240599" y="3448663"/>
            <a:ext cx="383458" cy="415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492292-CBD6-B792-78E8-C1E16C51C9B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10581" y="3636707"/>
            <a:ext cx="1302776" cy="245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086F46-FEBA-ACE7-A70D-7961F602BA2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996815" y="3656370"/>
            <a:ext cx="1243784" cy="4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10BB718-9E34-AEF2-DF35-94D13EA8C59F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3765758" y="1782093"/>
            <a:ext cx="19663" cy="3313476"/>
          </a:xfrm>
          <a:prstGeom prst="curvedConnector3">
            <a:avLst>
              <a:gd name="adj1" fmla="val -2462691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6FC07-F88E-F17D-3A8A-B857D7A99817}"/>
              </a:ext>
            </a:extLst>
          </p:cNvPr>
          <p:cNvSpPr txBox="1"/>
          <p:nvPr/>
        </p:nvSpPr>
        <p:spPr>
          <a:xfrm>
            <a:off x="1917286" y="3785417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16067-CBE3-06EF-92B1-09AF3F62F282}"/>
              </a:ext>
            </a:extLst>
          </p:cNvPr>
          <p:cNvSpPr txBox="1"/>
          <p:nvPr/>
        </p:nvSpPr>
        <p:spPr>
          <a:xfrm>
            <a:off x="3662516" y="3849327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83F71-D256-3111-01F8-DFB1EFE4F8E1}"/>
              </a:ext>
            </a:extLst>
          </p:cNvPr>
          <p:cNvSpPr txBox="1"/>
          <p:nvPr/>
        </p:nvSpPr>
        <p:spPr>
          <a:xfrm>
            <a:off x="5329086" y="3814913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27596-A6CE-1FE5-33BA-842C0C4BE2D8}"/>
              </a:ext>
            </a:extLst>
          </p:cNvPr>
          <p:cNvSpPr txBox="1"/>
          <p:nvPr/>
        </p:nvSpPr>
        <p:spPr>
          <a:xfrm>
            <a:off x="7511845" y="2821858"/>
            <a:ext cx="37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red edge.</a:t>
            </a:r>
          </a:p>
          <a:p>
            <a:endParaRPr lang="en-IN" dirty="0"/>
          </a:p>
          <a:p>
            <a:r>
              <a:rPr lang="en-IN" dirty="0"/>
              <a:t>Therefore, the solution is consistent.</a:t>
            </a:r>
          </a:p>
        </p:txBody>
      </p:sp>
    </p:spTree>
    <p:extLst>
      <p:ext uri="{BB962C8B-B14F-4D97-AF65-F5344CB8AC3E}">
        <p14:creationId xmlns:p14="http://schemas.microsoft.com/office/powerpoint/2010/main" val="3521955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34CA-71AD-C56E-A417-E90F50C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F412-D4E1-2B8F-D359-99B91EE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the set of assignments is also consistent in the theory of equality; therefore, the algorithm has found a solution and terminates</a:t>
            </a:r>
          </a:p>
          <a:p>
            <a:endParaRPr lang="en-IN" dirty="0"/>
          </a:p>
          <a:p>
            <a:r>
              <a:rPr lang="en-IN" dirty="0"/>
              <a:t>If the solver can’t find a satisfying assignment for the input set of constraints, then the input formula is unsatisfiable </a:t>
            </a:r>
          </a:p>
        </p:txBody>
      </p:sp>
    </p:spTree>
    <p:extLst>
      <p:ext uri="{BB962C8B-B14F-4D97-AF65-F5344CB8AC3E}">
        <p14:creationId xmlns:p14="http://schemas.microsoft.com/office/powerpoint/2010/main" val="427480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 substitution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 map form FOL formulae to FOL formulae.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replaces each occurrence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F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simultaneously. If two formulae,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in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 strict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F is replaced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0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67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:∃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:{∃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20E-3533-B2A1-FA94-580E03A8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Safe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6C11-FFF7-DA2B-0C77-8275A705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semantics of substitution is confusing because of the quantifiers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 free variable may become a bound variable and vice versa due to a substitution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Safe substitution prevents the above situation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Safe substitution enables the generation of equivalent formula</a:t>
            </a:r>
          </a:p>
        </p:txBody>
      </p:sp>
    </p:spTree>
    <p:extLst>
      <p:ext uri="{BB962C8B-B14F-4D97-AF65-F5344CB8AC3E}">
        <p14:creationId xmlns:p14="http://schemas.microsoft.com/office/powerpoint/2010/main" val="77147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4FFA-706E-5744-EC80-2CAADC21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1070C-9716-0FBD-F12B-63EC55817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Find the free variables in the substitution that may interfere with the quantified variables in the formula F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𝑓𝑟𝑒𝑒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𝑓𝑟𝑒𝑒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For each quantified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rename x to fresh variable to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Renaming a quantified variable doesn’t change the meaning of the formula</a:t>
                </a:r>
              </a:p>
              <a:p>
                <a:pPr lvl="1"/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1070C-9716-0FBD-F12B-63EC55817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32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2002</Words>
  <Application>Microsoft Office PowerPoint</Application>
  <PresentationFormat>Widescreen</PresentationFormat>
  <Paragraphs>245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References</vt:lpstr>
      <vt:lpstr>PowerPoint Presentation</vt:lpstr>
      <vt:lpstr>PowerPoint Presentation</vt:lpstr>
      <vt:lpstr>Substitution</vt:lpstr>
      <vt:lpstr>Substitution</vt:lpstr>
      <vt:lpstr>Substitution</vt:lpstr>
      <vt:lpstr>Safe substitution</vt:lpstr>
      <vt:lpstr>Safe substitution</vt:lpstr>
      <vt:lpstr>Safe substitution</vt:lpstr>
      <vt:lpstr>Safe substitution</vt:lpstr>
      <vt:lpstr>Equivalent formula using safe substitution</vt:lpstr>
      <vt:lpstr>Formula schema</vt:lpstr>
      <vt:lpstr>Formula schema</vt:lpstr>
      <vt:lpstr>Formula schema with side condition</vt:lpstr>
      <vt:lpstr>Formula schema with side condition</vt:lpstr>
      <vt:lpstr>Formula schema with side condition</vt:lpstr>
      <vt:lpstr>Formula schema with side condition</vt:lpstr>
      <vt:lpstr>Formula schema with side condition</vt:lpstr>
      <vt:lpstr>Formula schema with side condition</vt:lpstr>
      <vt:lpstr>PowerPoint Presentation</vt:lpstr>
      <vt:lpstr>First order theories</vt:lpstr>
      <vt:lpstr>PowerPoint Presentation</vt:lpstr>
      <vt:lpstr>PowerPoint Presentation</vt:lpstr>
      <vt:lpstr>PowerPoint Presentation</vt:lpstr>
      <vt:lpstr>Theory of equality (T_E)</vt:lpstr>
      <vt:lpstr>T_E validity</vt:lpstr>
      <vt:lpstr>T_E validity</vt:lpstr>
      <vt:lpstr>T_E validity</vt:lpstr>
      <vt:lpstr>Theory of equality </vt:lpstr>
      <vt:lpstr>Theory of equality</vt:lpstr>
      <vt:lpstr>Example</vt:lpstr>
      <vt:lpstr>Example</vt:lpstr>
      <vt:lpstr>Example</vt:lpstr>
      <vt:lpstr>Equality graph</vt:lpstr>
      <vt:lpstr>Equality graph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2</cp:revision>
  <dcterms:created xsi:type="dcterms:W3CDTF">2023-08-23T13:37:00Z</dcterms:created>
  <dcterms:modified xsi:type="dcterms:W3CDTF">2023-08-23T13:48:14Z</dcterms:modified>
</cp:coreProperties>
</file>