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79" r:id="rId2"/>
    <p:sldId id="822" r:id="rId3"/>
    <p:sldId id="261"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81" r:id="rId21"/>
    <p:sldId id="376" r:id="rId22"/>
    <p:sldId id="377" r:id="rId23"/>
    <p:sldId id="378" r:id="rId24"/>
    <p:sldId id="379" r:id="rId25"/>
    <p:sldId id="380" r:id="rId26"/>
    <p:sldId id="381" r:id="rId27"/>
    <p:sldId id="382" r:id="rId28"/>
    <p:sldId id="282" r:id="rId29"/>
    <p:sldId id="283" r:id="rId30"/>
    <p:sldId id="383" r:id="rId31"/>
    <p:sldId id="284" r:id="rId32"/>
    <p:sldId id="308" r:id="rId33"/>
    <p:sldId id="286" r:id="rId34"/>
    <p:sldId id="309" r:id="rId35"/>
    <p:sldId id="285" r:id="rId36"/>
    <p:sldId id="287" r:id="rId37"/>
    <p:sldId id="310" r:id="rId38"/>
    <p:sldId id="773" r:id="rId39"/>
    <p:sldId id="288" r:id="rId40"/>
    <p:sldId id="289" r:id="rId41"/>
    <p:sldId id="774" r:id="rId42"/>
    <p:sldId id="291" r:id="rId43"/>
    <p:sldId id="776" r:id="rId44"/>
    <p:sldId id="290" r:id="rId45"/>
    <p:sldId id="293" r:id="rId46"/>
    <p:sldId id="294" r:id="rId47"/>
    <p:sldId id="777" r:id="rId48"/>
    <p:sldId id="778" r:id="rId49"/>
    <p:sldId id="280" r:id="rId50"/>
    <p:sldId id="779" r:id="rId51"/>
    <p:sldId id="780" r:id="rId52"/>
    <p:sldId id="782" r:id="rId53"/>
    <p:sldId id="781" r:id="rId54"/>
    <p:sldId id="783" r:id="rId55"/>
    <p:sldId id="784" r:id="rId56"/>
    <p:sldId id="785" r:id="rId57"/>
    <p:sldId id="786" r:id="rId58"/>
    <p:sldId id="823" r:id="rId59"/>
    <p:sldId id="787" r:id="rId60"/>
    <p:sldId id="789" r:id="rId61"/>
    <p:sldId id="790" r:id="rId62"/>
    <p:sldId id="794" r:id="rId63"/>
    <p:sldId id="791" r:id="rId64"/>
    <p:sldId id="792" r:id="rId65"/>
    <p:sldId id="796" r:id="rId66"/>
    <p:sldId id="797" r:id="rId67"/>
    <p:sldId id="798" r:id="rId68"/>
    <p:sldId id="799" r:id="rId69"/>
    <p:sldId id="800" r:id="rId70"/>
    <p:sldId id="801" r:id="rId71"/>
    <p:sldId id="803" r:id="rId72"/>
    <p:sldId id="804" r:id="rId73"/>
    <p:sldId id="805" r:id="rId74"/>
    <p:sldId id="814" r:id="rId75"/>
    <p:sldId id="813" r:id="rId76"/>
    <p:sldId id="807" r:id="rId77"/>
    <p:sldId id="808" r:id="rId78"/>
    <p:sldId id="809"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CD5D6-C95F-4685-A441-7AA2FADA3643}"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5A1DF-3A0B-449C-9B15-B63154BD93CA}" type="slidenum">
              <a:rPr lang="en-IN" smtClean="0"/>
              <a:t>‹#›</a:t>
            </a:fld>
            <a:endParaRPr lang="en-IN"/>
          </a:p>
        </p:txBody>
      </p:sp>
    </p:spTree>
    <p:extLst>
      <p:ext uri="{BB962C8B-B14F-4D97-AF65-F5344CB8AC3E}">
        <p14:creationId xmlns:p14="http://schemas.microsoft.com/office/powerpoint/2010/main" val="338015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46</a:t>
            </a:fld>
            <a:endParaRPr lang="en-IN"/>
          </a:p>
        </p:txBody>
      </p:sp>
    </p:spTree>
    <p:extLst>
      <p:ext uri="{BB962C8B-B14F-4D97-AF65-F5344CB8AC3E}">
        <p14:creationId xmlns:p14="http://schemas.microsoft.com/office/powerpoint/2010/main" val="217972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Ambiguity is bad because, during code generation, the codes for children are generated before the code for a parent node in an AST. Therefore, we may have two different code generations possible for a program if two different parse trees exist for the program.</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47</a:t>
            </a:fld>
            <a:endParaRPr lang="en-IN"/>
          </a:p>
        </p:txBody>
      </p:sp>
    </p:spTree>
    <p:extLst>
      <p:ext uri="{BB962C8B-B14F-4D97-AF65-F5344CB8AC3E}">
        <p14:creationId xmlns:p14="http://schemas.microsoft.com/office/powerpoint/2010/main" val="374226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52ED-8DCB-9B8E-9EB8-CCA90F445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E61A4-3C55-FB45-693E-74B382B9E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266CF-BFFB-0550-C9E1-953C1F268BF2}"/>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375D9EFE-5CB5-0293-1E28-FD105358B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C31D-B73C-46A9-732A-8921911F80D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42329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E52E-BC98-2A78-660A-6B70887780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F53ED6-6C8D-0200-F659-22A72FD1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466D5-BED2-43A1-1EEE-AEE348C88CF6}"/>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3BB61DCA-2DB4-FC7B-13E3-E9F38E61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3463B-C890-E933-A69D-C3B6C908011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6688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5B063-583E-D02F-8C36-22CCFA8CF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56E1-A1A1-EA8C-DCEA-56105E0FB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54D90-7C41-B7CD-C290-94AA19A63B90}"/>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DAC8D8DA-0ACB-932B-70FA-F10803F59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302F8-A926-58D8-58FB-79A174119E33}"/>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55677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A11E-BA6D-0D3C-3ABD-92693489A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7D950C-2EEA-42BB-C86F-003F7A397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00FB6-C4A7-4559-0B94-58582A101E45}"/>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EEE1A71A-980C-F086-64BF-4A2FD85A9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83A09-D3FD-00B5-C332-C7331C026BC7}"/>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0725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5EB8-3102-00FE-6993-762DC3042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11CE0-204E-E3FF-8626-40EA3F50A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EDF76-FD1E-07B8-2F34-49EAE709C823}"/>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B2CE6666-A5B2-D148-27CD-1EFE7AEE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474E0-5701-3BB2-57A9-4C9DBBACD81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4931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5104-5DC8-280C-28ED-80C587DB8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95131-6240-7E7F-2AF3-E7BD16C05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DEED0E-0362-E115-6E06-614793D7F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77EF5-5800-6907-8A50-FECB0A30470A}"/>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6" name="Footer Placeholder 5">
            <a:extLst>
              <a:ext uri="{FF2B5EF4-FFF2-40B4-BE49-F238E27FC236}">
                <a16:creationId xmlns:a16="http://schemas.microsoft.com/office/drawing/2014/main" id="{9DC2BED4-CA9B-9B3A-4D94-B5F48143A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E5197-B377-B3F7-9DBE-31E971B0D15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4117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85A8-B8FF-103A-D0FF-CF027A82C6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9E227-CC46-5FF3-C36D-06CF89772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3FE86-995E-899E-5590-66DBC907C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2DC347-F980-1B7E-A2E8-DDA5E437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FB2F7-198D-8381-B289-3017B8FFD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BF816-1A73-345E-30EE-DC85A32F8135}"/>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8" name="Footer Placeholder 7">
            <a:extLst>
              <a:ext uri="{FF2B5EF4-FFF2-40B4-BE49-F238E27FC236}">
                <a16:creationId xmlns:a16="http://schemas.microsoft.com/office/drawing/2014/main" id="{5B10D210-AA3B-E3FD-DA4B-5590203EA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490248-847A-58FD-210A-A2985C51181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70126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71C0-09B5-D128-C5B7-D57AAFCBD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2341F9-F222-F3A4-5459-DF6FD415FD79}"/>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4" name="Footer Placeholder 3">
            <a:extLst>
              <a:ext uri="{FF2B5EF4-FFF2-40B4-BE49-F238E27FC236}">
                <a16:creationId xmlns:a16="http://schemas.microsoft.com/office/drawing/2014/main" id="{AE8E7A37-14A9-A75A-AA01-B46334DFE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24222-DEA4-9EA0-D13B-D3FA608DBBC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6467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A88F4-E8A7-681D-67FA-3C07AB09FB9E}"/>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3" name="Footer Placeholder 2">
            <a:extLst>
              <a:ext uri="{FF2B5EF4-FFF2-40B4-BE49-F238E27FC236}">
                <a16:creationId xmlns:a16="http://schemas.microsoft.com/office/drawing/2014/main" id="{DB9DF46F-4ACF-52F7-3F58-A9BD9AEB1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F1404-1458-D942-57AD-8A1A322AB0A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14402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364-7C2A-F57A-01A5-A389705A8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BE61-D070-BB97-3E81-3D3D3FE7B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FDE945-DDC8-6C89-315F-04521D26D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3909A-8840-93A5-B42C-94B8B79C196C}"/>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6" name="Footer Placeholder 5">
            <a:extLst>
              <a:ext uri="{FF2B5EF4-FFF2-40B4-BE49-F238E27FC236}">
                <a16:creationId xmlns:a16="http://schemas.microsoft.com/office/drawing/2014/main" id="{82EA2988-A922-4C27-D94A-6C546C647E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3EBC9-2219-5CD1-1357-987C5A622DE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50670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B142-6BE4-0FDE-A312-60583A2AD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C4A39-7B82-B871-543D-1034BA603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CFE559-33F6-5BDB-3C43-21DD4E445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3139E-50C3-6755-47D1-60B31C8C7903}"/>
              </a:ext>
            </a:extLst>
          </p:cNvPr>
          <p:cNvSpPr>
            <a:spLocks noGrp="1"/>
          </p:cNvSpPr>
          <p:nvPr>
            <p:ph type="dt" sz="half" idx="10"/>
          </p:nvPr>
        </p:nvSpPr>
        <p:spPr/>
        <p:txBody>
          <a:bodyPr/>
          <a:lstStyle/>
          <a:p>
            <a:fld id="{345E4D70-61F4-4EB1-8B28-8396E66CE155}" type="datetimeFigureOut">
              <a:rPr lang="en-IN" smtClean="0"/>
              <a:t>04-09-2023</a:t>
            </a:fld>
            <a:endParaRPr lang="en-IN"/>
          </a:p>
        </p:txBody>
      </p:sp>
      <p:sp>
        <p:nvSpPr>
          <p:cNvPr id="6" name="Footer Placeholder 5">
            <a:extLst>
              <a:ext uri="{FF2B5EF4-FFF2-40B4-BE49-F238E27FC236}">
                <a16:creationId xmlns:a16="http://schemas.microsoft.com/office/drawing/2014/main" id="{2AB286BB-1F0A-FFA0-054E-C54F1AEAC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55324-E0A4-D839-0AB5-25353DB08625}"/>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5320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F2790-EB6F-8E67-E303-3D84BC52F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C69A7-7831-B7C4-B793-B6EC58CE2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8DB7-871D-BD78-E09D-EF420CF8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4D70-61F4-4EB1-8B28-8396E66CE155}" type="datetimeFigureOut">
              <a:rPr lang="en-IN" smtClean="0"/>
              <a:t>04-09-2023</a:t>
            </a:fld>
            <a:endParaRPr lang="en-IN"/>
          </a:p>
        </p:txBody>
      </p:sp>
      <p:sp>
        <p:nvSpPr>
          <p:cNvPr id="5" name="Footer Placeholder 4">
            <a:extLst>
              <a:ext uri="{FF2B5EF4-FFF2-40B4-BE49-F238E27FC236}">
                <a16:creationId xmlns:a16="http://schemas.microsoft.com/office/drawing/2014/main" id="{E012F5FB-B33A-AF7B-00D5-7867ACB88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C4AA1-EC0C-4E12-5906-A4C2BF29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CEB20-7C06-49A5-AC2E-2B051F179D26}" type="slidenum">
              <a:rPr lang="en-IN" smtClean="0"/>
              <a:t>‹#›</a:t>
            </a:fld>
            <a:endParaRPr lang="en-IN"/>
          </a:p>
        </p:txBody>
      </p:sp>
    </p:spTree>
    <p:extLst>
      <p:ext uri="{BB962C8B-B14F-4D97-AF65-F5344CB8AC3E}">
        <p14:creationId xmlns:p14="http://schemas.microsoft.com/office/powerpoint/2010/main" val="37795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9ED-6968-6990-2E49-8421409C436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A18A03-7EC3-730B-D934-4292599735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14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FA4E-C82B-E507-B6C7-9DC7076CDFA5}"/>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BB3E25-B5CC-6AB2-ABB1-15FC5722633E}"/>
                  </a:ext>
                </a:extLst>
              </p:cNvPr>
              <p:cNvSpPr>
                <a:spLocks noGrp="1"/>
              </p:cNvSpPr>
              <p:nvPr>
                <p:ph idx="1"/>
              </p:nvPr>
            </p:nvSpPr>
            <p:spPr/>
            <p:txBody>
              <a:bodyPr/>
              <a:lstStyle/>
              <a:p>
                <a:pPr marL="0" indent="0">
                  <a:buNone/>
                </a:pPr>
                <a:r>
                  <a:rPr lang="en-IN" dirty="0"/>
                  <a:t>Is</a:t>
                </a:r>
                <a:r>
                  <a:rPr lang="en-IN" b="0" dirty="0"/>
                  <a:t>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satisfiable?</a:t>
                </a:r>
              </a:p>
              <a:p>
                <a:pPr marL="0" indent="0">
                  <a:buNone/>
                </a:pPr>
                <a:r>
                  <a:rPr lang="en-IN" dirty="0"/>
                  <a:t>Associate each predicate with a Boolean propositional variable.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0" smtClean="0">
                        <a:latin typeface="Cambria Math" panose="02040503050406030204" pitchFamily="18" charset="0"/>
                      </a:rPr>
                      <m:t>(</m:t>
                    </m:r>
                    <m:r>
                      <m:rPr>
                        <m:sty m:val="p"/>
                      </m:rPr>
                      <a:rPr lang="en-IN" b="0" i="0" smtClean="0">
                        <a:latin typeface="Cambria Math" panose="02040503050406030204" pitchFamily="18" charset="0"/>
                      </a:rPr>
                      <m:t>x</m:t>
                    </m:r>
                    <m:r>
                      <a:rPr lang="en-IN" b="0" i="0" smtClean="0">
                        <a:latin typeface="Cambria Math" panose="02040503050406030204" pitchFamily="18" charset="0"/>
                      </a:rPr>
                      <m:t>=</m:t>
                    </m:r>
                    <m:r>
                      <m:rPr>
                        <m:sty m:val="p"/>
                      </m:rPr>
                      <a:rPr lang="en-IN" b="0" i="0" smtClean="0">
                        <a:latin typeface="Cambria Math" panose="02040503050406030204" pitchFamily="18" charset="0"/>
                      </a:rPr>
                      <m:t>y</m:t>
                    </m:r>
                    <m:r>
                      <a:rPr lang="en-IN" b="0" i="0" smtClean="0">
                        <a:latin typeface="Cambria Math" panose="02040503050406030204" pitchFamily="18" charset="0"/>
                      </a:rPr>
                      <m:t>)</m:t>
                    </m:r>
                  </m:oMath>
                </a14:m>
                <a:r>
                  <a:rPr lang="en-IN" dirty="0"/>
                  <a:t> </a:t>
                </a:r>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y</m:t>
                          </m:r>
                          <m:r>
                            <a:rPr lang="en-IN" b="0" i="0" smtClean="0">
                              <a:latin typeface="Cambria Math" panose="02040503050406030204" pitchFamily="18" charset="0"/>
                            </a:rPr>
                            <m:t>=</m:t>
                          </m:r>
                          <m:r>
                            <m:rPr>
                              <m:sty m:val="p"/>
                            </m:rPr>
                            <a:rPr lang="en-IN" b="0" i="0" smtClean="0">
                              <a:latin typeface="Cambria Math" panose="02040503050406030204" pitchFamily="18" charset="0"/>
                            </a:rPr>
                            <m:t>z</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x</m:t>
                          </m:r>
                          <m:r>
                            <a:rPr lang="en-IN" b="0" i="0" smtClean="0">
                              <a:latin typeface="Cambria Math" panose="02040503050406030204" pitchFamily="18" charset="0"/>
                            </a:rPr>
                            <m:t>=</m:t>
                          </m:r>
                          <m:r>
                            <m:rPr>
                              <m:sty m:val="p"/>
                            </m:rPr>
                            <a:rPr lang="en-IN" b="0" i="0" smtClean="0">
                              <a:latin typeface="Cambria Math" panose="02040503050406030204" pitchFamily="18" charset="0"/>
                            </a:rPr>
                            <m:t>z</m:t>
                          </m:r>
                        </m:e>
                      </m:d>
                    </m:oMath>
                  </m:oMathPara>
                </a14:m>
                <a:endParaRPr lang="en-IN" b="0" dirty="0"/>
              </a:p>
              <a:p>
                <a:pPr marL="0" indent="0">
                  <a:buNone/>
                </a:pPr>
                <a:endParaRPr lang="en-IN" dirty="0"/>
              </a:p>
              <a:p>
                <a:pPr marL="0" indent="0">
                  <a:buNone/>
                </a:pPr>
                <a:r>
                  <a:rPr lang="en-IN" dirty="0"/>
                  <a:t>Rewrite the original formula in terms of Boolean propositional variables.</a:t>
                </a:r>
              </a:p>
              <a:p>
                <a:pPr marL="0" indent="0">
                  <a:buNone/>
                </a:pP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1ABB3E25-B5CC-6AB2-ABB1-15FC5722633E}"/>
                  </a:ext>
                </a:extLst>
              </p:cNvPr>
              <p:cNvSpPr>
                <a:spLocks noGrp="1" noRot="1" noChangeAspect="1" noMove="1" noResize="1" noEditPoints="1" noAdjustHandles="1" noChangeArrowheads="1" noChangeShapeType="1" noTextEdit="1"/>
              </p:cNvSpPr>
              <p:nvPr>
                <p:ph idx="1"/>
              </p:nvPr>
            </p:nvSpPr>
            <p:spPr>
              <a:blipFill>
                <a:blip r:embed="rId2"/>
                <a:stretch>
                  <a:fillRect l="-1217" t="-1541" b="-1261"/>
                </a:stretch>
              </a:blipFill>
            </p:spPr>
            <p:txBody>
              <a:bodyPr/>
              <a:lstStyle/>
              <a:p>
                <a:r>
                  <a:rPr lang="en-IN">
                    <a:noFill/>
                  </a:rPr>
                  <a:t> </a:t>
                </a:r>
              </a:p>
            </p:txBody>
          </p:sp>
        </mc:Fallback>
      </mc:AlternateContent>
    </p:spTree>
    <p:extLst>
      <p:ext uri="{BB962C8B-B14F-4D97-AF65-F5344CB8AC3E}">
        <p14:creationId xmlns:p14="http://schemas.microsoft.com/office/powerpoint/2010/main" val="93387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FFC3-EA92-F69F-C77A-0027B5417FDC}"/>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C974C1-446D-7F42-BB38-C0B7762512F6}"/>
                  </a:ext>
                </a:extLst>
              </p:cNvPr>
              <p:cNvSpPr>
                <a:spLocks noGrp="1"/>
              </p:cNvSpPr>
              <p:nvPr>
                <p:ph idx="1"/>
              </p:nvPr>
            </p:nvSpPr>
            <p:spPr/>
            <p:txBody>
              <a:bodyPr/>
              <a:lstStyle/>
              <a:p>
                <a:r>
                  <a:rPr lang="en-IN" dirty="0"/>
                  <a:t>Solve the propositional formula,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IN" dirty="0"/>
                  <a:t>, using </a:t>
                </a:r>
                <a:r>
                  <a:rPr lang="en-IN" dirty="0" err="1"/>
                  <a:t>Tseitin</a:t>
                </a:r>
                <a:r>
                  <a:rPr lang="en-IN" dirty="0"/>
                  <a:t> transformation and DPLL</a:t>
                </a:r>
              </a:p>
              <a:p>
                <a:endParaRPr lang="en-IN" dirty="0"/>
              </a:p>
              <a:p>
                <a:r>
                  <a:rPr lang="en-IN" dirty="0"/>
                  <a:t>Let’s the output is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r>
                          <a:rPr lang="en-IN" b="0" i="1" smtClean="0">
                            <a:latin typeface="Cambria Math" panose="02040503050406030204" pitchFamily="18" charset="0"/>
                          </a:rPr>
                          <m:t>𝑓𝑎𝑙𝑠𝑒</m:t>
                        </m:r>
                      </m:e>
                    </m:d>
                  </m:oMath>
                </a14:m>
                <a:endParaRPr lang="en-IN" b="0" dirty="0"/>
              </a:p>
              <a:p>
                <a:endParaRPr lang="en-IN" dirty="0"/>
              </a:p>
              <a:p>
                <a:r>
                  <a:rPr lang="en-IN" dirty="0"/>
                  <a:t>This means that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a solution</a:t>
                </a:r>
              </a:p>
              <a:p>
                <a:endParaRPr lang="en-IN" dirty="0"/>
              </a:p>
              <a:p>
                <a:r>
                  <a:rPr lang="en-IN" dirty="0"/>
                  <a:t>Check whether the solution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consistent in theory of equality</a:t>
                </a:r>
              </a:p>
            </p:txBody>
          </p:sp>
        </mc:Choice>
        <mc:Fallback xmlns="">
          <p:sp>
            <p:nvSpPr>
              <p:cNvPr id="3" name="Content Placeholder 2">
                <a:extLst>
                  <a:ext uri="{FF2B5EF4-FFF2-40B4-BE49-F238E27FC236}">
                    <a16:creationId xmlns:a16="http://schemas.microsoft.com/office/drawing/2014/main" id="{53C974C1-446D-7F42-BB38-C0B7762512F6}"/>
                  </a:ext>
                </a:extLst>
              </p:cNvPr>
              <p:cNvSpPr>
                <a:spLocks noGrp="1" noRot="1" noChangeAspect="1" noMove="1" noResize="1" noEditPoints="1" noAdjustHandles="1" noChangeArrowheads="1" noChangeShapeType="1" noTextEdit="1"/>
              </p:cNvSpPr>
              <p:nvPr>
                <p:ph idx="1"/>
              </p:nvPr>
            </p:nvSpPr>
            <p:spPr>
              <a:blipFill>
                <a:blip r:embed="rId2"/>
                <a:stretch>
                  <a:fillRect l="-1043"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37370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04DA-BDBE-6E40-A25A-2F1B7B5115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86A7FB-5017-BB34-8805-8C389CD23671}"/>
                  </a:ext>
                </a:extLst>
              </p:cNvPr>
              <p:cNvSpPr>
                <a:spLocks noGrp="1"/>
              </p:cNvSpPr>
              <p:nvPr>
                <p:ph idx="1"/>
              </p:nvPr>
            </p:nvSpPr>
            <p:spPr/>
            <p:txBody>
              <a:bodyPr/>
              <a:lstStyle/>
              <a:p>
                <a:r>
                  <a:rPr lang="en-IN" dirty="0"/>
                  <a:t>Equality graph for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a:t>
                </a:r>
              </a:p>
            </p:txBody>
          </p:sp>
        </mc:Choice>
        <mc:Fallback xmlns="">
          <p:sp>
            <p:nvSpPr>
              <p:cNvPr id="3" name="Content Placeholder 2">
                <a:extLst>
                  <a:ext uri="{FF2B5EF4-FFF2-40B4-BE49-F238E27FC236}">
                    <a16:creationId xmlns:a16="http://schemas.microsoft.com/office/drawing/2014/main" id="{A386A7FB-5017-BB34-8805-8C389CD2367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CD3D4104-C9E9-8F30-AD03-3ACABC8167D9}"/>
              </a:ext>
            </a:extLst>
          </p:cNvPr>
          <p:cNvSpPr/>
          <p:nvPr/>
        </p:nvSpPr>
        <p:spPr>
          <a:xfrm>
            <a:off x="1927123" y="342900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7B2FF3D9-6885-82B2-710E-7D0245CE4249}"/>
              </a:ext>
            </a:extLst>
          </p:cNvPr>
          <p:cNvSpPr/>
          <p:nvPr/>
        </p:nvSpPr>
        <p:spPr>
          <a:xfrm>
            <a:off x="3613357" y="345358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D6945AB-D836-A952-DFD5-C1C1C9DBBD92}"/>
              </a:ext>
            </a:extLst>
          </p:cNvPr>
          <p:cNvSpPr/>
          <p:nvPr/>
        </p:nvSpPr>
        <p:spPr>
          <a:xfrm>
            <a:off x="5240599" y="3448663"/>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4492292-CBD6-B792-78E8-C1E16C51C9B6}"/>
              </a:ext>
            </a:extLst>
          </p:cNvPr>
          <p:cNvCxnSpPr>
            <a:cxnSpLocks/>
            <a:stCxn id="4" idx="6"/>
            <a:endCxn id="5" idx="2"/>
          </p:cNvCxnSpPr>
          <p:nvPr/>
        </p:nvCxnSpPr>
        <p:spPr>
          <a:xfrm>
            <a:off x="2310581" y="3636707"/>
            <a:ext cx="1302776" cy="2458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79086F46-FEBA-ACE7-A70D-7961F602BA28}"/>
              </a:ext>
            </a:extLst>
          </p:cNvPr>
          <p:cNvCxnSpPr>
            <a:stCxn id="5" idx="6"/>
            <a:endCxn id="6" idx="2"/>
          </p:cNvCxnSpPr>
          <p:nvPr/>
        </p:nvCxnSpPr>
        <p:spPr>
          <a:xfrm flipV="1">
            <a:off x="3996815" y="3656370"/>
            <a:ext cx="1243784" cy="4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D10BB718-9E34-AEF2-DF35-94D13EA8C59F}"/>
              </a:ext>
            </a:extLst>
          </p:cNvPr>
          <p:cNvCxnSpPr>
            <a:cxnSpLocks/>
            <a:stCxn id="4" idx="0"/>
            <a:endCxn id="6" idx="0"/>
          </p:cNvCxnSpPr>
          <p:nvPr/>
        </p:nvCxnSpPr>
        <p:spPr>
          <a:xfrm rot="16200000" flipH="1">
            <a:off x="3765758" y="1782093"/>
            <a:ext cx="19663" cy="3313476"/>
          </a:xfrm>
          <a:prstGeom prst="curvedConnector3">
            <a:avLst>
              <a:gd name="adj1" fmla="val -246269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86FC07-F88E-F17D-3A8A-B857D7A99817}"/>
              </a:ext>
            </a:extLst>
          </p:cNvPr>
          <p:cNvSpPr txBox="1"/>
          <p:nvPr/>
        </p:nvSpPr>
        <p:spPr>
          <a:xfrm>
            <a:off x="1917286" y="3785417"/>
            <a:ext cx="825910" cy="369332"/>
          </a:xfrm>
          <a:prstGeom prst="rect">
            <a:avLst/>
          </a:prstGeom>
          <a:noFill/>
        </p:spPr>
        <p:txBody>
          <a:bodyPr wrap="square" rtlCol="0">
            <a:spAutoFit/>
          </a:bodyPr>
          <a:lstStyle/>
          <a:p>
            <a:r>
              <a:rPr lang="en-IN" dirty="0"/>
              <a:t>x</a:t>
            </a:r>
          </a:p>
        </p:txBody>
      </p:sp>
      <p:sp>
        <p:nvSpPr>
          <p:cNvPr id="11" name="TextBox 10">
            <a:extLst>
              <a:ext uri="{FF2B5EF4-FFF2-40B4-BE49-F238E27FC236}">
                <a16:creationId xmlns:a16="http://schemas.microsoft.com/office/drawing/2014/main" id="{7A016067-CBE3-06EF-92B1-09AF3F62F282}"/>
              </a:ext>
            </a:extLst>
          </p:cNvPr>
          <p:cNvSpPr txBox="1"/>
          <p:nvPr/>
        </p:nvSpPr>
        <p:spPr>
          <a:xfrm>
            <a:off x="3662516" y="3849327"/>
            <a:ext cx="825910" cy="369332"/>
          </a:xfrm>
          <a:prstGeom prst="rect">
            <a:avLst/>
          </a:prstGeom>
          <a:noFill/>
        </p:spPr>
        <p:txBody>
          <a:bodyPr wrap="square" rtlCol="0">
            <a:spAutoFit/>
          </a:bodyPr>
          <a:lstStyle/>
          <a:p>
            <a:r>
              <a:rPr lang="en-IN" dirty="0"/>
              <a:t>y</a:t>
            </a:r>
          </a:p>
        </p:txBody>
      </p:sp>
      <p:sp>
        <p:nvSpPr>
          <p:cNvPr id="12" name="TextBox 11">
            <a:extLst>
              <a:ext uri="{FF2B5EF4-FFF2-40B4-BE49-F238E27FC236}">
                <a16:creationId xmlns:a16="http://schemas.microsoft.com/office/drawing/2014/main" id="{D4483F71-D256-3111-01F8-DFB1EFE4F8E1}"/>
              </a:ext>
            </a:extLst>
          </p:cNvPr>
          <p:cNvSpPr txBox="1"/>
          <p:nvPr/>
        </p:nvSpPr>
        <p:spPr>
          <a:xfrm>
            <a:off x="5329086" y="3814913"/>
            <a:ext cx="825910" cy="369332"/>
          </a:xfrm>
          <a:prstGeom prst="rect">
            <a:avLst/>
          </a:prstGeom>
          <a:noFill/>
        </p:spPr>
        <p:txBody>
          <a:bodyPr wrap="square" rtlCol="0">
            <a:spAutoFit/>
          </a:bodyPr>
          <a:lstStyle/>
          <a:p>
            <a:r>
              <a:rPr lang="en-IN" dirty="0"/>
              <a:t>z</a:t>
            </a:r>
          </a:p>
        </p:txBody>
      </p:sp>
      <p:sp>
        <p:nvSpPr>
          <p:cNvPr id="13" name="TextBox 12">
            <a:extLst>
              <a:ext uri="{FF2B5EF4-FFF2-40B4-BE49-F238E27FC236}">
                <a16:creationId xmlns:a16="http://schemas.microsoft.com/office/drawing/2014/main" id="{49F27596-A6CE-1FE5-33BA-842C0C4BE2D8}"/>
              </a:ext>
            </a:extLst>
          </p:cNvPr>
          <p:cNvSpPr txBox="1"/>
          <p:nvPr/>
        </p:nvSpPr>
        <p:spPr>
          <a:xfrm>
            <a:off x="7511845" y="2821858"/>
            <a:ext cx="3755923" cy="1754326"/>
          </a:xfrm>
          <a:prstGeom prst="rect">
            <a:avLst/>
          </a:prstGeom>
          <a:noFill/>
        </p:spPr>
        <p:txBody>
          <a:bodyPr wrap="square" rtlCol="0">
            <a:spAutoFit/>
          </a:bodyPr>
          <a:lstStyle/>
          <a:p>
            <a:r>
              <a:rPr lang="en-IN" dirty="0"/>
              <a:t>(x, z) is a red edge.</a:t>
            </a:r>
          </a:p>
          <a:p>
            <a:r>
              <a:rPr lang="en-IN" dirty="0"/>
              <a:t>We can reach z from x via path </a:t>
            </a:r>
            <a:r>
              <a:rPr lang="en-IN" dirty="0" err="1"/>
              <a:t>xyz</a:t>
            </a:r>
            <a:r>
              <a:rPr lang="en-IN" dirty="0"/>
              <a:t>, which consists of only blue edges.</a:t>
            </a:r>
          </a:p>
          <a:p>
            <a:endParaRPr lang="en-IN" dirty="0"/>
          </a:p>
          <a:p>
            <a:r>
              <a:rPr lang="en-IN" dirty="0"/>
              <a:t>Therefore, the solution is not consistent.</a:t>
            </a:r>
          </a:p>
        </p:txBody>
      </p:sp>
    </p:spTree>
    <p:extLst>
      <p:ext uri="{BB962C8B-B14F-4D97-AF65-F5344CB8AC3E}">
        <p14:creationId xmlns:p14="http://schemas.microsoft.com/office/powerpoint/2010/main" val="346373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DF40-5360-D7E4-2F50-E8D1B9F05BF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565C2-4233-06B3-BE99-CD6D5EBA4B6C}"/>
                  </a:ext>
                </a:extLst>
              </p:cNvPr>
              <p:cNvSpPr>
                <a:spLocks noGrp="1"/>
              </p:cNvSpPr>
              <p:nvPr>
                <p:ph idx="1"/>
              </p:nvPr>
            </p:nvSpPr>
            <p:spPr/>
            <p:txBody>
              <a:bodyPr/>
              <a:lstStyle/>
              <a:p>
                <a:r>
                  <a:rPr lang="en-IN" dirty="0"/>
                  <a:t>Because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r>
                          <a:rPr lang="en-IN" b="0" i="1" smtClean="0">
                            <a:latin typeface="Cambria Math" panose="02040503050406030204" pitchFamily="18" charset="0"/>
                          </a:rPr>
                          <m:t>𝑓𝑎𝑙𝑠𝑒</m:t>
                        </m:r>
                      </m:e>
                    </m:d>
                  </m:oMath>
                </a14:m>
                <a:r>
                  <a:rPr lang="en-IN" dirty="0"/>
                  <a:t> is not satisfiable, the negation of it always holds</a:t>
                </a:r>
              </a:p>
              <a:p>
                <a:endParaRPr lang="en-IN" dirty="0"/>
              </a:p>
              <a:p>
                <a:r>
                  <a:rPr lang="en-IN" dirty="0"/>
                  <a:t>Add negation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IN" dirty="0"/>
                  <a:t> to the set of original constraints</a:t>
                </a:r>
              </a:p>
              <a:p>
                <a:endParaRPr lang="en-IN" dirty="0"/>
              </a:p>
              <a:p>
                <a:r>
                  <a:rPr lang="en-IN" dirty="0"/>
                  <a:t>Original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IN" dirty="0"/>
                  <a:t> </a:t>
                </a:r>
              </a:p>
              <a:p>
                <a:endParaRPr lang="en-IN" dirty="0"/>
              </a:p>
              <a:p>
                <a:r>
                  <a:rPr lang="en-IN" dirty="0"/>
                  <a:t>New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040565C2-4233-06B3-BE99-CD6D5EBA4B6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58617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DD0A-9357-6992-F61F-32973823D53D}"/>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B9514-BB21-EE2D-1D7E-9D3AFDD676D1}"/>
                  </a:ext>
                </a:extLst>
              </p:cNvPr>
              <p:cNvSpPr>
                <a:spLocks noGrp="1"/>
              </p:cNvSpPr>
              <p:nvPr>
                <p:ph idx="1"/>
              </p:nvPr>
            </p:nvSpPr>
            <p:spPr/>
            <p:txBody>
              <a:bodyPr/>
              <a:lstStyle/>
              <a:p>
                <a:r>
                  <a:rPr lang="en-IN" dirty="0"/>
                  <a:t>Solve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dirty="0"/>
              </a:p>
              <a:p>
                <a:endParaRPr lang="en-IN" dirty="0"/>
              </a:p>
              <a:p>
                <a:r>
                  <a:rPr lang="en-IN" dirty="0"/>
                  <a:t>Let’s say the satisfying assignment returned by the solver is: </a:t>
                </a:r>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m:t>
                      </m:r>
                    </m:oMath>
                  </m:oMathPara>
                </a14:m>
                <a:endParaRPr lang="en-IN" dirty="0"/>
              </a:p>
              <a:p>
                <a:pPr marL="0" indent="0">
                  <a:buNone/>
                </a:pPr>
                <a:endParaRPr lang="en-IN" dirty="0"/>
              </a:p>
              <a:p>
                <a:r>
                  <a:rPr lang="en-IN" dirty="0"/>
                  <a:t>Check whether the solution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consistent in theory of equality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5B9514-BB21-EE2D-1D7E-9D3AFDD676D1}"/>
                  </a:ext>
                </a:extLst>
              </p:cNvPr>
              <p:cNvSpPr>
                <a:spLocks noGrp="1" noRot="1" noChangeAspect="1" noMove="1" noResize="1" noEditPoints="1" noAdjustHandles="1" noChangeArrowheads="1" noChangeShapeType="1" noTextEdit="1"/>
              </p:cNvSpPr>
              <p:nvPr>
                <p:ph idx="1"/>
              </p:nvPr>
            </p:nvSpPr>
            <p:spPr>
              <a:blipFill>
                <a:blip r:embed="rId2"/>
                <a:stretch>
                  <a:fillRect l="-1043" t="-1541"/>
                </a:stretch>
              </a:blipFill>
            </p:spPr>
            <p:txBody>
              <a:bodyPr/>
              <a:lstStyle/>
              <a:p>
                <a:r>
                  <a:rPr lang="en-IN">
                    <a:noFill/>
                  </a:rPr>
                  <a:t> </a:t>
                </a:r>
              </a:p>
            </p:txBody>
          </p:sp>
        </mc:Fallback>
      </mc:AlternateContent>
    </p:spTree>
    <p:extLst>
      <p:ext uri="{BB962C8B-B14F-4D97-AF65-F5344CB8AC3E}">
        <p14:creationId xmlns:p14="http://schemas.microsoft.com/office/powerpoint/2010/main" val="306272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04DA-BDBE-6E40-A25A-2F1B7B51157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86A7FB-5017-BB34-8805-8C389CD23671}"/>
                  </a:ext>
                </a:extLst>
              </p:cNvPr>
              <p:cNvSpPr>
                <a:spLocks noGrp="1"/>
              </p:cNvSpPr>
              <p:nvPr>
                <p:ph idx="1"/>
              </p:nvPr>
            </p:nvSpPr>
            <p:spPr/>
            <p:txBody>
              <a:bodyPr/>
              <a:lstStyle/>
              <a:p>
                <a:r>
                  <a:rPr lang="en-IN" dirty="0"/>
                  <a:t>Equality graph for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a:t>
                </a:r>
              </a:p>
            </p:txBody>
          </p:sp>
        </mc:Choice>
        <mc:Fallback xmlns="">
          <p:sp>
            <p:nvSpPr>
              <p:cNvPr id="3" name="Content Placeholder 2">
                <a:extLst>
                  <a:ext uri="{FF2B5EF4-FFF2-40B4-BE49-F238E27FC236}">
                    <a16:creationId xmlns:a16="http://schemas.microsoft.com/office/drawing/2014/main" id="{A386A7FB-5017-BB34-8805-8C389CD2367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CD3D4104-C9E9-8F30-AD03-3ACABC8167D9}"/>
              </a:ext>
            </a:extLst>
          </p:cNvPr>
          <p:cNvSpPr/>
          <p:nvPr/>
        </p:nvSpPr>
        <p:spPr>
          <a:xfrm>
            <a:off x="1927123" y="342900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7B2FF3D9-6885-82B2-710E-7D0245CE4249}"/>
              </a:ext>
            </a:extLst>
          </p:cNvPr>
          <p:cNvSpPr/>
          <p:nvPr/>
        </p:nvSpPr>
        <p:spPr>
          <a:xfrm>
            <a:off x="3613357" y="345358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D6945AB-D836-A952-DFD5-C1C1C9DBBD92}"/>
              </a:ext>
            </a:extLst>
          </p:cNvPr>
          <p:cNvSpPr/>
          <p:nvPr/>
        </p:nvSpPr>
        <p:spPr>
          <a:xfrm>
            <a:off x="5240599" y="3448663"/>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4492292-CBD6-B792-78E8-C1E16C51C9B6}"/>
              </a:ext>
            </a:extLst>
          </p:cNvPr>
          <p:cNvCxnSpPr>
            <a:cxnSpLocks/>
            <a:stCxn id="4" idx="6"/>
            <a:endCxn id="5" idx="2"/>
          </p:cNvCxnSpPr>
          <p:nvPr/>
        </p:nvCxnSpPr>
        <p:spPr>
          <a:xfrm>
            <a:off x="2310581" y="3636707"/>
            <a:ext cx="1302776" cy="2458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79086F46-FEBA-ACE7-A70D-7961F602BA28}"/>
              </a:ext>
            </a:extLst>
          </p:cNvPr>
          <p:cNvCxnSpPr>
            <a:stCxn id="5" idx="6"/>
            <a:endCxn id="6" idx="2"/>
          </p:cNvCxnSpPr>
          <p:nvPr/>
        </p:nvCxnSpPr>
        <p:spPr>
          <a:xfrm flipV="1">
            <a:off x="3996815" y="3656370"/>
            <a:ext cx="1243784" cy="4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D10BB718-9E34-AEF2-DF35-94D13EA8C59F}"/>
              </a:ext>
            </a:extLst>
          </p:cNvPr>
          <p:cNvCxnSpPr>
            <a:cxnSpLocks/>
            <a:stCxn id="4" idx="0"/>
            <a:endCxn id="6" idx="0"/>
          </p:cNvCxnSpPr>
          <p:nvPr/>
        </p:nvCxnSpPr>
        <p:spPr>
          <a:xfrm rot="16200000" flipH="1">
            <a:off x="3765758" y="1782093"/>
            <a:ext cx="19663" cy="3313476"/>
          </a:xfrm>
          <a:prstGeom prst="curvedConnector3">
            <a:avLst>
              <a:gd name="adj1" fmla="val -2462691"/>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86FC07-F88E-F17D-3A8A-B857D7A99817}"/>
              </a:ext>
            </a:extLst>
          </p:cNvPr>
          <p:cNvSpPr txBox="1"/>
          <p:nvPr/>
        </p:nvSpPr>
        <p:spPr>
          <a:xfrm>
            <a:off x="1917286" y="3785417"/>
            <a:ext cx="825910" cy="369332"/>
          </a:xfrm>
          <a:prstGeom prst="rect">
            <a:avLst/>
          </a:prstGeom>
          <a:noFill/>
        </p:spPr>
        <p:txBody>
          <a:bodyPr wrap="square" rtlCol="0">
            <a:spAutoFit/>
          </a:bodyPr>
          <a:lstStyle/>
          <a:p>
            <a:r>
              <a:rPr lang="en-IN" dirty="0"/>
              <a:t>x</a:t>
            </a:r>
          </a:p>
        </p:txBody>
      </p:sp>
      <p:sp>
        <p:nvSpPr>
          <p:cNvPr id="11" name="TextBox 10">
            <a:extLst>
              <a:ext uri="{FF2B5EF4-FFF2-40B4-BE49-F238E27FC236}">
                <a16:creationId xmlns:a16="http://schemas.microsoft.com/office/drawing/2014/main" id="{7A016067-CBE3-06EF-92B1-09AF3F62F282}"/>
              </a:ext>
            </a:extLst>
          </p:cNvPr>
          <p:cNvSpPr txBox="1"/>
          <p:nvPr/>
        </p:nvSpPr>
        <p:spPr>
          <a:xfrm>
            <a:off x="3662516" y="3849327"/>
            <a:ext cx="825910" cy="369332"/>
          </a:xfrm>
          <a:prstGeom prst="rect">
            <a:avLst/>
          </a:prstGeom>
          <a:noFill/>
        </p:spPr>
        <p:txBody>
          <a:bodyPr wrap="square" rtlCol="0">
            <a:spAutoFit/>
          </a:bodyPr>
          <a:lstStyle/>
          <a:p>
            <a:r>
              <a:rPr lang="en-IN" dirty="0"/>
              <a:t>y</a:t>
            </a:r>
          </a:p>
        </p:txBody>
      </p:sp>
      <p:sp>
        <p:nvSpPr>
          <p:cNvPr id="12" name="TextBox 11">
            <a:extLst>
              <a:ext uri="{FF2B5EF4-FFF2-40B4-BE49-F238E27FC236}">
                <a16:creationId xmlns:a16="http://schemas.microsoft.com/office/drawing/2014/main" id="{D4483F71-D256-3111-01F8-DFB1EFE4F8E1}"/>
              </a:ext>
            </a:extLst>
          </p:cNvPr>
          <p:cNvSpPr txBox="1"/>
          <p:nvPr/>
        </p:nvSpPr>
        <p:spPr>
          <a:xfrm>
            <a:off x="5329086" y="3814913"/>
            <a:ext cx="825910" cy="369332"/>
          </a:xfrm>
          <a:prstGeom prst="rect">
            <a:avLst/>
          </a:prstGeom>
          <a:noFill/>
        </p:spPr>
        <p:txBody>
          <a:bodyPr wrap="square" rtlCol="0">
            <a:spAutoFit/>
          </a:bodyPr>
          <a:lstStyle/>
          <a:p>
            <a:r>
              <a:rPr lang="en-IN" dirty="0"/>
              <a:t>z</a:t>
            </a:r>
          </a:p>
        </p:txBody>
      </p:sp>
      <p:sp>
        <p:nvSpPr>
          <p:cNvPr id="13" name="TextBox 12">
            <a:extLst>
              <a:ext uri="{FF2B5EF4-FFF2-40B4-BE49-F238E27FC236}">
                <a16:creationId xmlns:a16="http://schemas.microsoft.com/office/drawing/2014/main" id="{49F27596-A6CE-1FE5-33BA-842C0C4BE2D8}"/>
              </a:ext>
            </a:extLst>
          </p:cNvPr>
          <p:cNvSpPr txBox="1"/>
          <p:nvPr/>
        </p:nvSpPr>
        <p:spPr>
          <a:xfrm>
            <a:off x="7511845" y="2821858"/>
            <a:ext cx="3755923" cy="923330"/>
          </a:xfrm>
          <a:prstGeom prst="rect">
            <a:avLst/>
          </a:prstGeom>
          <a:noFill/>
        </p:spPr>
        <p:txBody>
          <a:bodyPr wrap="square" rtlCol="0">
            <a:spAutoFit/>
          </a:bodyPr>
          <a:lstStyle/>
          <a:p>
            <a:r>
              <a:rPr lang="en-IN" dirty="0"/>
              <a:t>No red edge.</a:t>
            </a:r>
          </a:p>
          <a:p>
            <a:endParaRPr lang="en-IN" dirty="0"/>
          </a:p>
          <a:p>
            <a:r>
              <a:rPr lang="en-IN" dirty="0"/>
              <a:t>Therefore, the solution is consistent.</a:t>
            </a:r>
          </a:p>
        </p:txBody>
      </p:sp>
    </p:spTree>
    <p:extLst>
      <p:ext uri="{BB962C8B-B14F-4D97-AF65-F5344CB8AC3E}">
        <p14:creationId xmlns:p14="http://schemas.microsoft.com/office/powerpoint/2010/main" val="352195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34CA-71AD-C56E-A417-E90F50CD003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A48F412-D4E1-2B8F-D359-99B91EEB5EB0}"/>
              </a:ext>
            </a:extLst>
          </p:cNvPr>
          <p:cNvSpPr>
            <a:spLocks noGrp="1"/>
          </p:cNvSpPr>
          <p:nvPr>
            <p:ph idx="1"/>
          </p:nvPr>
        </p:nvSpPr>
        <p:spPr/>
        <p:txBody>
          <a:bodyPr/>
          <a:lstStyle/>
          <a:p>
            <a:r>
              <a:rPr lang="en-IN" dirty="0"/>
              <a:t>Because the set of assignments is also consistent in the theory of equality; therefore, the algorithm has found a solution and terminates</a:t>
            </a:r>
          </a:p>
          <a:p>
            <a:endParaRPr lang="en-IN" dirty="0"/>
          </a:p>
          <a:p>
            <a:r>
              <a:rPr lang="en-IN" dirty="0"/>
              <a:t>If the solver can’t find a satisfying assignment for the input set of constraints, then the input formula is unsatisfiable </a:t>
            </a:r>
          </a:p>
        </p:txBody>
      </p:sp>
    </p:spTree>
    <p:extLst>
      <p:ext uri="{BB962C8B-B14F-4D97-AF65-F5344CB8AC3E}">
        <p14:creationId xmlns:p14="http://schemas.microsoft.com/office/powerpoint/2010/main" val="427480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3008-94BE-4A35-9A21-46AD6ADE65B9}"/>
              </a:ext>
            </a:extLst>
          </p:cNvPr>
          <p:cNvSpPr>
            <a:spLocks noGrp="1"/>
          </p:cNvSpPr>
          <p:nvPr>
            <p:ph type="title"/>
          </p:nvPr>
        </p:nvSpPr>
        <p:spPr/>
        <p:txBody>
          <a:bodyPr/>
          <a:lstStyle/>
          <a:p>
            <a:r>
              <a:rPr lang="en-IN"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216D28-A6BE-9928-8970-CA5A5606C095}"/>
                  </a:ext>
                </a:extLst>
              </p:cNvPr>
              <p:cNvSpPr>
                <a:spLocks noGrp="1"/>
              </p:cNvSpPr>
              <p:nvPr>
                <p:ph idx="1"/>
              </p:nvPr>
            </p:nvSpPr>
            <p:spPr/>
            <p:txBody>
              <a:bodyPr>
                <a:normAutofit fontScale="85000" lnSpcReduction="20000"/>
              </a:bodyPr>
              <a:lstStyle/>
              <a:p>
                <a:pPr marL="0" indent="0">
                  <a:buNone/>
                </a:pPr>
                <a:r>
                  <a:rPr lang="en-IN" dirty="0"/>
                  <a:t>Lazy-Basic(</a:t>
                </a:r>
                <a14:m>
                  <m:oMath xmlns:m="http://schemas.openxmlformats.org/officeDocument/2006/math">
                    <m:r>
                      <a:rPr lang="en-IN" b="0" i="1" smtClean="0">
                        <a:latin typeface="Cambria Math" panose="02040503050406030204" pitchFamily="18" charset="0"/>
                      </a:rPr>
                      <m:t>𝜙</m:t>
                    </m:r>
                  </m:oMath>
                </a14:m>
                <a:r>
                  <a:rPr lang="en-IN" dirty="0"/>
                  <a:t>)</a:t>
                </a:r>
              </a:p>
              <a:p>
                <a:pPr marL="0" indent="0">
                  <a:buNone/>
                </a:pPr>
                <a:r>
                  <a:rPr lang="en-IN" dirty="0"/>
                  <a:t>Input: A formula </a:t>
                </a:r>
                <a14:m>
                  <m:oMath xmlns:m="http://schemas.openxmlformats.org/officeDocument/2006/math">
                    <m:r>
                      <a:rPr lang="en-IN" b="0" i="1" smtClean="0">
                        <a:latin typeface="Cambria Math" panose="02040503050406030204" pitchFamily="18" charset="0"/>
                      </a:rPr>
                      <m:t>𝜙</m:t>
                    </m:r>
                  </m:oMath>
                </a14:m>
                <a:endParaRPr lang="en-IN" b="0" dirty="0"/>
              </a:p>
              <a:p>
                <a:pPr marL="0" indent="0">
                  <a:buNone/>
                </a:pPr>
                <a:r>
                  <a:rPr lang="en-IN" dirty="0"/>
                  <a:t>Output: “Satisfiable” if </a:t>
                </a:r>
                <a14:m>
                  <m:oMath xmlns:m="http://schemas.openxmlformats.org/officeDocument/2006/math">
                    <m:r>
                      <a:rPr lang="en-IN" b="0" i="1" smtClean="0">
                        <a:latin typeface="Cambria Math" panose="02040503050406030204" pitchFamily="18" charset="0"/>
                      </a:rPr>
                      <m:t>𝜙</m:t>
                    </m:r>
                  </m:oMath>
                </a14:m>
                <a:r>
                  <a:rPr lang="en-IN" dirty="0"/>
                  <a:t> is satisfiable, and “Unsatisfiable” otherwise</a:t>
                </a:r>
              </a:p>
              <a:p>
                <a:pPr marL="0" indent="0">
                  <a:buNone/>
                </a:pPr>
                <a:r>
                  <a:rPr lang="en-IN" dirty="0"/>
                  <a:t>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𝑒𝑛𝑐𝑜𝑑𝑒</m:t>
                    </m:r>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 replace each predicate with a Boolean variable</a:t>
                </a:r>
              </a:p>
              <a:p>
                <a:pPr marL="0" indent="0">
                  <a:buNone/>
                </a:pPr>
                <a:r>
                  <a:rPr lang="en-IN" dirty="0"/>
                  <a:t>	while (1) do</a:t>
                </a:r>
              </a:p>
              <a:p>
                <a:pPr marL="0" indent="0">
                  <a:buNone/>
                </a:pPr>
                <a:r>
                  <a:rPr lang="en-IN" dirty="0"/>
                  <a:t>                      </a:t>
                </a:r>
                <a14:m>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𝑟𝑒𝑠</m:t>
                    </m:r>
                    <m:r>
                      <a:rPr lang="en-IN" b="0" i="1" smtClean="0">
                        <a:latin typeface="Cambria Math" panose="02040503050406030204" pitchFamily="18" charset="0"/>
                      </a:rPr>
                      <m:t>&gt; ≔</m:t>
                    </m:r>
                    <m:r>
                      <a:rPr lang="en-IN" b="0" i="1" smtClean="0">
                        <a:latin typeface="Cambria Math" panose="02040503050406030204" pitchFamily="18" charset="0"/>
                      </a:rPr>
                      <m:t>𝑆𝐴𝑇</m:t>
                    </m:r>
                    <m:r>
                      <a:rPr lang="en-IN" b="0" i="1" smtClean="0">
                        <a:latin typeface="Cambria Math" panose="02040503050406030204" pitchFamily="18" charset="0"/>
                      </a:rPr>
                      <m:t>_</m:t>
                    </m:r>
                    <m:r>
                      <a:rPr lang="en-IN" b="0" i="1" smtClean="0">
                        <a:latin typeface="Cambria Math" panose="02040503050406030204" pitchFamily="18" charset="0"/>
                      </a:rPr>
                      <m:t>𝑆𝑂𝐿𝑉𝐸𝑅</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oMath>
                </a14:m>
                <a:r>
                  <a:rPr lang="en-IN" dirty="0"/>
                  <a:t>  // </a:t>
                </a:r>
                <a:r>
                  <a:rPr lang="en-IN" dirty="0" err="1"/>
                  <a:t>Tseitin</a:t>
                </a:r>
                <a:r>
                  <a:rPr lang="en-IN" dirty="0"/>
                  <a:t> + DPLL</a:t>
                </a:r>
              </a:p>
              <a:p>
                <a:pPr marL="0" indent="0">
                  <a:buNone/>
                </a:pPr>
                <a:r>
                  <a:rPr lang="en-IN" dirty="0"/>
                  <a:t>	         if (res == UNSAT)       return “Unsatisfiable” </a:t>
                </a:r>
              </a:p>
              <a:p>
                <a:pPr marL="0" indent="0">
                  <a:buNone/>
                </a:pPr>
                <a:r>
                  <a:rPr lang="en-IN" dirty="0"/>
                  <a:t>                      else</a:t>
                </a:r>
              </a:p>
              <a:p>
                <a:pPr marL="0" indent="0">
                  <a:buNone/>
                </a:pPr>
                <a:r>
                  <a:rPr lang="en-IN" dirty="0"/>
                  <a:t>                           &lt;</a:t>
                </a:r>
                <a:r>
                  <a:rPr lang="en-IN" dirty="0" err="1"/>
                  <a:t>new_constraint</a:t>
                </a:r>
                <a:r>
                  <a:rPr lang="en-IN" dirty="0"/>
                  <a:t>, res&gt; = THEORY_SOLVER(</a:t>
                </a:r>
                <a14:m>
                  <m:oMath xmlns:m="http://schemas.openxmlformats.org/officeDocument/2006/math">
                    <m:r>
                      <a:rPr lang="en-IN" b="0" i="1" smtClean="0">
                        <a:latin typeface="Cambria Math" panose="02040503050406030204" pitchFamily="18" charset="0"/>
                      </a:rPr>
                      <m:t>𝛼</m:t>
                    </m:r>
                  </m:oMath>
                </a14:m>
                <a:r>
                  <a:rPr lang="en-IN" dirty="0"/>
                  <a:t>) // theory specific solver</a:t>
                </a:r>
              </a:p>
              <a:p>
                <a:pPr marL="0" indent="0">
                  <a:buNone/>
                </a:pPr>
                <a:r>
                  <a:rPr lang="en-IN" dirty="0"/>
                  <a:t>                           if (res == SAT)   return “Satisfiable”</a:t>
                </a:r>
              </a:p>
              <a:p>
                <a:pPr marL="0" indent="0">
                  <a:buNone/>
                </a:pPr>
                <a:r>
                  <a:rPr lang="en-IN" dirty="0"/>
                  <a:t>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𝑒𝑛𝑐𝑜𝑑𝑒</m:t>
                    </m:r>
                  </m:oMath>
                </a14:m>
                <a:r>
                  <a:rPr lang="en-IN" dirty="0"/>
                  <a:t>(</a:t>
                </a:r>
                <a:r>
                  <a:rPr lang="en-IN" dirty="0" err="1"/>
                  <a:t>new_constraint</a:t>
                </a:r>
                <a:r>
                  <a:rPr lang="en-IN" dirty="0"/>
                  <a:t>)</a:t>
                </a:r>
              </a:p>
            </p:txBody>
          </p:sp>
        </mc:Choice>
        <mc:Fallback xmlns="">
          <p:sp>
            <p:nvSpPr>
              <p:cNvPr id="3" name="Content Placeholder 2">
                <a:extLst>
                  <a:ext uri="{FF2B5EF4-FFF2-40B4-BE49-F238E27FC236}">
                    <a16:creationId xmlns:a16="http://schemas.microsoft.com/office/drawing/2014/main" id="{DD216D28-A6BE-9928-8970-CA5A5606C095}"/>
                  </a:ext>
                </a:extLst>
              </p:cNvPr>
              <p:cNvSpPr>
                <a:spLocks noGrp="1" noRot="1" noChangeAspect="1" noMove="1" noResize="1" noEditPoints="1" noAdjustHandles="1" noChangeArrowheads="1" noChangeShapeType="1" noTextEdit="1"/>
              </p:cNvSpPr>
              <p:nvPr>
                <p:ph idx="1"/>
              </p:nvPr>
            </p:nvSpPr>
            <p:spPr>
              <a:blipFill>
                <a:blip r:embed="rId2"/>
                <a:stretch>
                  <a:fillRect l="-928" t="-3221" r="-812"/>
                </a:stretch>
              </a:blipFill>
            </p:spPr>
            <p:txBody>
              <a:bodyPr/>
              <a:lstStyle/>
              <a:p>
                <a:r>
                  <a:rPr lang="en-IN">
                    <a:noFill/>
                  </a:rPr>
                  <a:t> </a:t>
                </a:r>
              </a:p>
            </p:txBody>
          </p:sp>
        </mc:Fallback>
      </mc:AlternateContent>
    </p:spTree>
    <p:extLst>
      <p:ext uri="{BB962C8B-B14F-4D97-AF65-F5344CB8AC3E}">
        <p14:creationId xmlns:p14="http://schemas.microsoft.com/office/powerpoint/2010/main" val="42420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98E8-1C91-9DD9-EF7B-81B8BC4CCB8C}"/>
              </a:ext>
            </a:extLst>
          </p:cNvPr>
          <p:cNvSpPr>
            <a:spLocks noGrp="1"/>
          </p:cNvSpPr>
          <p:nvPr>
            <p:ph type="title"/>
          </p:nvPr>
        </p:nvSpPr>
        <p:spPr/>
        <p:txBody>
          <a:bodyPr/>
          <a:lstStyle/>
          <a:p>
            <a:r>
              <a:rPr lang="en-IN" dirty="0"/>
              <a:t>Theory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0E3737-48FD-9E08-C2F6-B28F404D3E96}"/>
                  </a:ext>
                </a:extLst>
              </p:cNvPr>
              <p:cNvSpPr>
                <a:spLocks noGrp="1"/>
              </p:cNvSpPr>
              <p:nvPr>
                <p:ph idx="1"/>
              </p:nvPr>
            </p:nvSpPr>
            <p:spPr/>
            <p:txBody>
              <a:bodyPr/>
              <a:lstStyle/>
              <a:p>
                <a:r>
                  <a:rPr lang="en-IN" dirty="0"/>
                  <a:t>The </a:t>
                </a:r>
                <a:r>
                  <a:rPr lang="en-IN" dirty="0" err="1"/>
                  <a:t>new_constraint</a:t>
                </a:r>
                <a:r>
                  <a:rPr lang="en-IN" dirty="0"/>
                  <a:t> returned by the theory solver must be a tautology or valid formula in T</a:t>
                </a:r>
              </a:p>
              <a:p>
                <a:endParaRPr lang="en-IN" dirty="0"/>
              </a:p>
              <a:p>
                <a:r>
                  <a:rPr lang="en-IN" dirty="0"/>
                  <a:t>The atoms (i.e., predicates in a FOL formula) in </a:t>
                </a:r>
                <a:r>
                  <a:rPr lang="en-IN" dirty="0" err="1"/>
                  <a:t>new_constraint</a:t>
                </a:r>
                <a:r>
                  <a:rPr lang="en-IN" dirty="0"/>
                  <a:t> must be from the original formula </a:t>
                </a:r>
                <a14:m>
                  <m:oMath xmlns:m="http://schemas.openxmlformats.org/officeDocument/2006/math">
                    <m:r>
                      <a:rPr lang="en-IN" b="0" i="1" smtClean="0">
                        <a:latin typeface="Cambria Math" panose="02040503050406030204" pitchFamily="18" charset="0"/>
                      </a:rPr>
                      <m:t>𝜙</m:t>
                    </m:r>
                  </m:oMath>
                </a14:m>
                <a:endParaRPr lang="en-IN" dirty="0"/>
              </a:p>
              <a:p>
                <a:endParaRPr lang="en-IN" dirty="0"/>
              </a:p>
              <a:p>
                <a:r>
                  <a:rPr lang="en-IN" dirty="0" err="1"/>
                  <a:t>new_constraint</a:t>
                </a:r>
                <a:r>
                  <a:rPr lang="en-IN" dirty="0"/>
                  <a:t> must contradict </a:t>
                </a:r>
                <a14:m>
                  <m:oMath xmlns:m="http://schemas.openxmlformats.org/officeDocument/2006/math">
                    <m:r>
                      <a:rPr lang="en-IN" b="0" i="1" smtClean="0">
                        <a:latin typeface="Cambria Math" panose="02040503050406030204" pitchFamily="18" charset="0"/>
                      </a:rPr>
                      <m:t>𝛼</m:t>
                    </m:r>
                  </m:oMath>
                </a14:m>
                <a:r>
                  <a:rPr lang="en-IN" dirty="0"/>
                  <a:t>, i.e., the satisfying assignment returned by the SAT solver</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850E3737-48FD-9E08-C2F6-B28F404D3E9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29681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ADBE-9F84-4FEB-9135-0C040B3A3479}"/>
              </a:ext>
            </a:extLst>
          </p:cNvPr>
          <p:cNvSpPr>
            <a:spLocks noGrp="1"/>
          </p:cNvSpPr>
          <p:nvPr>
            <p:ph type="title"/>
          </p:nvPr>
        </p:nvSpPr>
        <p:spPr/>
        <p:txBody>
          <a:bodyPr/>
          <a:lstStyle/>
          <a:p>
            <a:r>
              <a:rPr lang="en-IN" dirty="0"/>
              <a:t>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57DD9F-547F-D5AB-A755-8CB8B4C3F64A}"/>
                  </a:ext>
                </a:extLst>
              </p:cNvPr>
              <p:cNvSpPr>
                <a:spLocks noGrp="1"/>
              </p:cNvSpPr>
              <p:nvPr>
                <p:ph idx="1"/>
              </p:nvPr>
            </p:nvSpPr>
            <p:spPr/>
            <p:txBody>
              <a:bodyPr/>
              <a:lstStyle/>
              <a:p>
                <a:r>
                  <a:rPr lang="en-IN" dirty="0"/>
                  <a:t>The theory solver can be used to speed up the SAT solver</a:t>
                </a:r>
              </a:p>
              <a:p>
                <a:endParaRPr lang="en-IN" dirty="0"/>
              </a:p>
              <a:p>
                <a:r>
                  <a:rPr lang="en-IN" dirty="0"/>
                  <a:t>After the SAT solver has made some partial assignments, the theory solver can be invoked to reduce the search space in the SAT solver, e.g.,</a:t>
                </a:r>
              </a:p>
              <a:p>
                <a:pPr lvl="1"/>
                <a:r>
                  <a:rPr lang="en-IN" dirty="0"/>
                  <a:t>If the set of partial assignments S are contradictory in the theory solver, a new constraint can be added to reduce the search space</a:t>
                </a:r>
              </a:p>
              <a:p>
                <a:pPr lvl="1"/>
                <a:r>
                  <a:rPr lang="en-IN" dirty="0"/>
                  <a:t>If the partial assignment is not contradictory, new implications can be generated by the theory solver that can be propagated like BCP</a:t>
                </a:r>
              </a:p>
              <a:p>
                <a:pPr lvl="2"/>
                <a:r>
                  <a:rPr lang="en-IN" dirty="0"/>
                  <a:t>e.g., if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oMath>
                </a14:m>
                <a:r>
                  <a:rPr lang="en-IN" dirty="0"/>
                  <a:t> are the </a:t>
                </a:r>
                <a:r>
                  <a:rPr lang="en-IN"/>
                  <a:t>partial assignments, </a:t>
                </a:r>
                <a:r>
                  <a:rPr lang="en-IN" dirty="0"/>
                  <a:t>then (x = z) can be inferred by the theory solver and propagated by the SAT solver</a:t>
                </a:r>
              </a:p>
            </p:txBody>
          </p:sp>
        </mc:Choice>
        <mc:Fallback xmlns="">
          <p:sp>
            <p:nvSpPr>
              <p:cNvPr id="3" name="Content Placeholder 2">
                <a:extLst>
                  <a:ext uri="{FF2B5EF4-FFF2-40B4-BE49-F238E27FC236}">
                    <a16:creationId xmlns:a16="http://schemas.microsoft.com/office/drawing/2014/main" id="{5257DD9F-547F-D5AB-A755-8CB8B4C3F64A}"/>
                  </a:ext>
                </a:extLst>
              </p:cNvPr>
              <p:cNvSpPr>
                <a:spLocks noGrp="1" noRot="1" noChangeAspect="1" noMove="1" noResize="1" noEditPoints="1" noAdjustHandles="1" noChangeArrowheads="1" noChangeShapeType="1" noTextEdit="1"/>
              </p:cNvSpPr>
              <p:nvPr>
                <p:ph idx="1"/>
              </p:nvPr>
            </p:nvSpPr>
            <p:spPr>
              <a:blipFill>
                <a:blip r:embed="rId2"/>
                <a:stretch>
                  <a:fillRect l="-1043" t="-2241" r="-1333" b="-1821"/>
                </a:stretch>
              </a:blipFill>
            </p:spPr>
            <p:txBody>
              <a:bodyPr/>
              <a:lstStyle/>
              <a:p>
                <a:r>
                  <a:rPr lang="en-IN">
                    <a:noFill/>
                  </a:rPr>
                  <a:t> </a:t>
                </a:r>
              </a:p>
            </p:txBody>
          </p:sp>
        </mc:Fallback>
      </mc:AlternateContent>
    </p:spTree>
    <p:extLst>
      <p:ext uri="{BB962C8B-B14F-4D97-AF65-F5344CB8AC3E}">
        <p14:creationId xmlns:p14="http://schemas.microsoft.com/office/powerpoint/2010/main" val="298730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165B-3508-7AE3-F7F7-5CA20D1B48A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DBA975-A3BA-3C64-C03B-480467CC4458}"/>
              </a:ext>
            </a:extLst>
          </p:cNvPr>
          <p:cNvSpPr>
            <a:spLocks noGrp="1"/>
          </p:cNvSpPr>
          <p:nvPr>
            <p:ph idx="1"/>
          </p:nvPr>
        </p:nvSpPr>
        <p:spPr/>
        <p:txBody>
          <a:bodyPr/>
          <a:lstStyle/>
          <a:p>
            <a:r>
              <a:rPr lang="en-IN" dirty="0"/>
              <a:t>Section-9.2.2 from the COC book</a:t>
            </a:r>
          </a:p>
          <a:p>
            <a:r>
              <a:rPr lang="en-IN" dirty="0"/>
              <a:t>Chapter-3, 4 from the DP book</a:t>
            </a:r>
          </a:p>
        </p:txBody>
      </p:sp>
    </p:spTree>
    <p:extLst>
      <p:ext uri="{BB962C8B-B14F-4D97-AF65-F5344CB8AC3E}">
        <p14:creationId xmlns:p14="http://schemas.microsoft.com/office/powerpoint/2010/main" val="85002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8E3A-1ABF-0C79-ACB6-C8A80930E9F8}"/>
              </a:ext>
            </a:extLst>
          </p:cNvPr>
          <p:cNvSpPr>
            <a:spLocks noGrp="1"/>
          </p:cNvSpPr>
          <p:nvPr>
            <p:ph type="title"/>
          </p:nvPr>
        </p:nvSpPr>
        <p:spPr/>
        <p:txBody>
          <a:bodyPr/>
          <a:lstStyle/>
          <a:p>
            <a:r>
              <a:rPr lang="en-IN" dirty="0"/>
              <a:t>Context free grammar</a:t>
            </a:r>
          </a:p>
        </p:txBody>
      </p:sp>
      <p:sp>
        <p:nvSpPr>
          <p:cNvPr id="3" name="Text Placeholder 2">
            <a:extLst>
              <a:ext uri="{FF2B5EF4-FFF2-40B4-BE49-F238E27FC236}">
                <a16:creationId xmlns:a16="http://schemas.microsoft.com/office/drawing/2014/main" id="{C4C6BDAC-F84F-8485-B4B1-A1356EDA039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5921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B1AE-3996-4859-84A6-C04B8EA0F187}"/>
              </a:ext>
            </a:extLst>
          </p:cNvPr>
          <p:cNvSpPr>
            <a:spLocks noGrp="1"/>
          </p:cNvSpPr>
          <p:nvPr>
            <p:ph type="title"/>
          </p:nvPr>
        </p:nvSpPr>
        <p:spPr/>
        <p:txBody>
          <a:bodyPr/>
          <a:lstStyle/>
          <a:p>
            <a:r>
              <a:rPr lang="en-US" dirty="0"/>
              <a:t>Context free grammar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93EA04-35D9-4CD8-8A59-8C86E5FE7016}"/>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𝜖</m:t>
                      </m:r>
                    </m:oMath>
                  </m:oMathPara>
                </a14:m>
                <a:endParaRPr lang="en-US" b="0" dirty="0"/>
              </a:p>
              <a:p>
                <a:pPr marL="0" indent="0">
                  <a:buNone/>
                </a:pPr>
                <a:endParaRPr lang="en-US" dirty="0"/>
              </a:p>
              <a:p>
                <a:pPr marL="0" indent="0">
                  <a:buNone/>
                </a:pPr>
                <a:r>
                  <a:rPr lang="en-US" b="0" dirty="0"/>
                  <a:t>E can be replaced with (E) or </a:t>
                </a:r>
                <a14:m>
                  <m:oMath xmlns:m="http://schemas.openxmlformats.org/officeDocument/2006/math">
                    <m:r>
                      <a:rPr lang="en-US" b="0" i="1" smtClean="0">
                        <a:latin typeface="Cambria Math" panose="02040503050406030204" pitchFamily="18" charset="0"/>
                      </a:rPr>
                      <m:t>𝜖</m:t>
                    </m:r>
                  </m:oMath>
                </a14:m>
                <a:endParaRPr lang="en-US" b="0" dirty="0"/>
              </a:p>
              <a:p>
                <a:pPr marL="0" indent="0">
                  <a:buNone/>
                </a:pPr>
                <a:r>
                  <a:rPr lang="en-US" dirty="0"/>
                  <a:t>All possible strings that don’t include E can be accepted by this grammar</a:t>
                </a:r>
                <a:endParaRPr lang="en-US" b="0" dirty="0"/>
              </a:p>
            </p:txBody>
          </p:sp>
        </mc:Choice>
        <mc:Fallback xmlns="">
          <p:sp>
            <p:nvSpPr>
              <p:cNvPr id="3" name="Content Placeholder 2">
                <a:extLst>
                  <a:ext uri="{FF2B5EF4-FFF2-40B4-BE49-F238E27FC236}">
                    <a16:creationId xmlns:a16="http://schemas.microsoft.com/office/drawing/2014/main" id="{F493EA04-35D9-4CD8-8A59-8C86E5FE701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85281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F680-6F41-4364-BE5B-43BC251BCD5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CBF0E31-91E3-4E71-BD3B-525289FB8EBC}"/>
              </a:ext>
            </a:extLst>
          </p:cNvPr>
          <p:cNvSpPr>
            <a:spLocks noGrp="1"/>
          </p:cNvSpPr>
          <p:nvPr>
            <p:ph idx="1"/>
          </p:nvPr>
        </p:nvSpPr>
        <p:spPr/>
        <p:txBody>
          <a:bodyPr/>
          <a:lstStyle/>
          <a:p>
            <a:r>
              <a:rPr lang="en-US" dirty="0"/>
              <a:t>Write a grammar to accept </a:t>
            </a:r>
            <a:r>
              <a:rPr lang="en-US" dirty="0" err="1"/>
              <a:t>a</a:t>
            </a:r>
            <a:r>
              <a:rPr lang="en-US" baseline="30000" dirty="0" err="1"/>
              <a:t>n</a:t>
            </a:r>
            <a:r>
              <a:rPr lang="en-US" dirty="0" err="1"/>
              <a:t>b</a:t>
            </a:r>
            <a:r>
              <a:rPr lang="en-US" baseline="30000" dirty="0" err="1"/>
              <a:t>n</a:t>
            </a:r>
            <a:r>
              <a:rPr lang="en-US" dirty="0"/>
              <a:t>, where n &gt;=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50BA9D-293D-4196-B324-E4B787795DE4}"/>
                  </a:ext>
                </a:extLst>
              </p:cNvPr>
              <p:cNvSpPr txBox="1"/>
              <p:nvPr/>
            </p:nvSpPr>
            <p:spPr>
              <a:xfrm>
                <a:off x="8879840" y="3616960"/>
                <a:ext cx="1960880" cy="1477328"/>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b="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𝜖</m:t>
                      </m:r>
                    </m:oMath>
                  </m:oMathPara>
                </a14:m>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Rules for nested parenthesis</a:t>
                </a:r>
              </a:p>
            </p:txBody>
          </p:sp>
        </mc:Choice>
        <mc:Fallback xmlns="">
          <p:sp>
            <p:nvSpPr>
              <p:cNvPr id="4" name="TextBox 3">
                <a:extLst>
                  <a:ext uri="{FF2B5EF4-FFF2-40B4-BE49-F238E27FC236}">
                    <a16:creationId xmlns:a16="http://schemas.microsoft.com/office/drawing/2014/main" id="{9A50BA9D-293D-4196-B324-E4B787795DE4}"/>
                  </a:ext>
                </a:extLst>
              </p:cNvPr>
              <p:cNvSpPr txBox="1">
                <a:spLocks noRot="1" noChangeAspect="1" noMove="1" noResize="1" noEditPoints="1" noAdjustHandles="1" noChangeArrowheads="1" noChangeShapeType="1" noTextEdit="1"/>
              </p:cNvSpPr>
              <p:nvPr/>
            </p:nvSpPr>
            <p:spPr>
              <a:xfrm>
                <a:off x="8879840" y="3616960"/>
                <a:ext cx="1960880" cy="1477328"/>
              </a:xfrm>
              <a:prstGeom prst="rect">
                <a:avLst/>
              </a:prstGeom>
              <a:blipFill>
                <a:blip r:embed="rId2"/>
                <a:stretch>
                  <a:fillRect l="-2804" b="-5350"/>
                </a:stretch>
              </a:blipFill>
            </p:spPr>
            <p:txBody>
              <a:bodyPr/>
              <a:lstStyle/>
              <a:p>
                <a:r>
                  <a:rPr lang="en-IN">
                    <a:noFill/>
                  </a:rPr>
                  <a:t> </a:t>
                </a:r>
              </a:p>
            </p:txBody>
          </p:sp>
        </mc:Fallback>
      </mc:AlternateContent>
    </p:spTree>
    <p:extLst>
      <p:ext uri="{BB962C8B-B14F-4D97-AF65-F5344CB8AC3E}">
        <p14:creationId xmlns:p14="http://schemas.microsoft.com/office/powerpoint/2010/main" val="306862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8AB0-D475-4697-972D-4550D431FA9D}"/>
              </a:ext>
            </a:extLst>
          </p:cNvPr>
          <p:cNvSpPr>
            <a:spLocks noGrp="1"/>
          </p:cNvSpPr>
          <p:nvPr>
            <p:ph type="title"/>
          </p:nvPr>
        </p:nvSpPr>
        <p:spPr/>
        <p:txBody>
          <a:bodyPr/>
          <a:lstStyle/>
          <a:p>
            <a:r>
              <a:rPr lang="en-US" dirty="0"/>
              <a:t>Context-free grammar</a:t>
            </a:r>
          </a:p>
        </p:txBody>
      </p:sp>
      <p:sp>
        <p:nvSpPr>
          <p:cNvPr id="3" name="Content Placeholder 2">
            <a:extLst>
              <a:ext uri="{FF2B5EF4-FFF2-40B4-BE49-F238E27FC236}">
                <a16:creationId xmlns:a16="http://schemas.microsoft.com/office/drawing/2014/main" id="{2165BD76-7B7E-4507-BB17-45082976E52E}"/>
              </a:ext>
            </a:extLst>
          </p:cNvPr>
          <p:cNvSpPr>
            <a:spLocks noGrp="1"/>
          </p:cNvSpPr>
          <p:nvPr>
            <p:ph idx="1"/>
          </p:nvPr>
        </p:nvSpPr>
        <p:spPr/>
        <p:txBody>
          <a:bodyPr/>
          <a:lstStyle/>
          <a:p>
            <a:pPr marL="0" indent="0">
              <a:buNone/>
            </a:pPr>
            <a:r>
              <a:rPr lang="en-US" dirty="0"/>
              <a:t>E </a:t>
            </a:r>
            <a:r>
              <a:rPr lang="en-US" dirty="0">
                <a:sym typeface="Wingdings" panose="05000000000000000000" pitchFamily="2" charset="2"/>
              </a:rPr>
              <a:t> E + E</a:t>
            </a:r>
          </a:p>
          <a:p>
            <a:pPr marL="0" indent="0">
              <a:buNone/>
            </a:pPr>
            <a:r>
              <a:rPr lang="en-US" dirty="0">
                <a:sym typeface="Wingdings" panose="05000000000000000000" pitchFamily="2" charset="2"/>
              </a:rPr>
              <a:t>E  E * E</a:t>
            </a:r>
          </a:p>
          <a:p>
            <a:pPr marL="0" indent="0">
              <a:buNone/>
            </a:pPr>
            <a:r>
              <a:rPr lang="en-US" dirty="0">
                <a:sym typeface="Wingdings" panose="05000000000000000000" pitchFamily="2" charset="2"/>
              </a:rPr>
              <a:t>E  (E)</a:t>
            </a:r>
          </a:p>
          <a:p>
            <a:pPr marL="0" indent="0">
              <a:buNone/>
            </a:pPr>
            <a:r>
              <a:rPr lang="en-US" dirty="0">
                <a:sym typeface="Wingdings" panose="05000000000000000000" pitchFamily="2" charset="2"/>
              </a:rPr>
              <a:t>E  id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 context-free grammar (grammar) consists of terminals, non-terminals, a start symbol, and productions.</a:t>
            </a:r>
          </a:p>
        </p:txBody>
      </p:sp>
    </p:spTree>
    <p:extLst>
      <p:ext uri="{BB962C8B-B14F-4D97-AF65-F5344CB8AC3E}">
        <p14:creationId xmlns:p14="http://schemas.microsoft.com/office/powerpoint/2010/main" val="3065548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8FFA-D182-44EB-82B6-40D6DBB099ED}"/>
              </a:ext>
            </a:extLst>
          </p:cNvPr>
          <p:cNvSpPr>
            <a:spLocks noGrp="1"/>
          </p:cNvSpPr>
          <p:nvPr>
            <p:ph type="title"/>
          </p:nvPr>
        </p:nvSpPr>
        <p:spPr/>
        <p:txBody>
          <a:bodyPr/>
          <a:lstStyle/>
          <a:p>
            <a:r>
              <a:rPr lang="en-US" dirty="0"/>
              <a:t>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6D6171-2C3D-4A07-9C30-3F7E0861F3AA}"/>
                  </a:ext>
                </a:extLst>
              </p:cNvPr>
              <p:cNvSpPr>
                <a:spLocks noGrp="1"/>
              </p:cNvSpPr>
              <p:nvPr>
                <p:ph idx="1"/>
              </p:nvPr>
            </p:nvSpPr>
            <p:spPr/>
            <p:txBody>
              <a:bodyPr>
                <a:normAutofit lnSpcReduction="10000"/>
              </a:bodyPr>
              <a:lstStyle/>
              <a:p>
                <a:r>
                  <a:rPr lang="en-US" dirty="0"/>
                  <a:t>Terminals are the part of speech of a language</a:t>
                </a:r>
              </a:p>
              <a:p>
                <a:endParaRPr lang="en-US" dirty="0"/>
              </a:p>
              <a:p>
                <a:r>
                  <a:rPr lang="en-US" dirty="0" err="1"/>
                  <a:t>Nonterminals</a:t>
                </a:r>
                <a:r>
                  <a:rPr lang="en-US" dirty="0"/>
                  <a:t> are syntactic variables (uppercase letters)</a:t>
                </a:r>
              </a:p>
              <a:p>
                <a:endParaRPr lang="en-US" dirty="0"/>
              </a:p>
              <a:p>
                <a:r>
                  <a:rPr lang="en-US" dirty="0"/>
                  <a:t>Production rules are of the form of “A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r>
                  <a:rPr lang="en-US" dirty="0"/>
                  <a:t>,” where </a:t>
                </a:r>
                <a14:m>
                  <m:oMath xmlns:m="http://schemas.openxmlformats.org/officeDocument/2006/math">
                    <m:r>
                      <a:rPr lang="en-US" b="0" i="1" smtClean="0">
                        <a:latin typeface="Cambria Math" panose="02040503050406030204" pitchFamily="18" charset="0"/>
                      </a:rPr>
                      <m:t>𝛼</m:t>
                    </m:r>
                  </m:oMath>
                </a14:m>
                <a:r>
                  <a:rPr lang="en-US" dirty="0"/>
                  <a:t> is a string of zero or more terminals and non-terminals</a:t>
                </a:r>
              </a:p>
              <a:p>
                <a:pPr lvl="1"/>
                <a:r>
                  <a:rPr lang="en-US" dirty="0"/>
                  <a:t>The LHS of the production rule is always a non-terminal</a:t>
                </a:r>
              </a:p>
              <a:p>
                <a:pPr lvl="1"/>
                <a14:m>
                  <m:oMath xmlns:m="http://schemas.openxmlformats.org/officeDocument/2006/math">
                    <m:r>
                      <a:rPr lang="en-US" b="0" i="1" smtClean="0">
                        <a:latin typeface="Cambria Math" panose="02040503050406030204" pitchFamily="18" charset="0"/>
                      </a:rPr>
                      <m:t>𝛼</m:t>
                    </m:r>
                  </m:oMath>
                </a14:m>
                <a:r>
                  <a:rPr lang="en-US" dirty="0"/>
                  <a:t> can also be </a:t>
                </a:r>
                <a14:m>
                  <m:oMath xmlns:m="http://schemas.openxmlformats.org/officeDocument/2006/math">
                    <m:r>
                      <a:rPr lang="en-US" b="0" i="1" smtClean="0">
                        <a:latin typeface="Cambria Math" panose="02040503050406030204" pitchFamily="18" charset="0"/>
                      </a:rPr>
                      <m:t>𝜖</m:t>
                    </m:r>
                  </m:oMath>
                </a14:m>
                <a:endParaRPr lang="en-US" dirty="0"/>
              </a:p>
              <a:p>
                <a:pPr lvl="1"/>
                <a:endParaRPr lang="en-US" dirty="0"/>
              </a:p>
              <a:p>
                <a:r>
                  <a:rPr lang="en-US" dirty="0"/>
                  <a:t>Start symbol is the LHS (nonterminal) in the first production rule</a:t>
                </a:r>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C6D6171-2C3D-4A07-9C30-3F7E0861F3AA}"/>
                  </a:ext>
                </a:extLst>
              </p:cNvPr>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IN">
                    <a:noFill/>
                  </a:rPr>
                  <a:t> </a:t>
                </a:r>
              </a:p>
            </p:txBody>
          </p:sp>
        </mc:Fallback>
      </mc:AlternateContent>
    </p:spTree>
    <p:extLst>
      <p:ext uri="{BB962C8B-B14F-4D97-AF65-F5344CB8AC3E}">
        <p14:creationId xmlns:p14="http://schemas.microsoft.com/office/powerpoint/2010/main" val="127706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8AB0-D475-4697-972D-4550D431FA9D}"/>
              </a:ext>
            </a:extLst>
          </p:cNvPr>
          <p:cNvSpPr>
            <a:spLocks noGrp="1"/>
          </p:cNvSpPr>
          <p:nvPr>
            <p:ph type="title"/>
          </p:nvPr>
        </p:nvSpPr>
        <p:spPr/>
        <p:txBody>
          <a:bodyPr/>
          <a:lstStyle/>
          <a:p>
            <a:r>
              <a:rPr lang="en-US" dirty="0"/>
              <a:t>Production rules</a:t>
            </a:r>
          </a:p>
        </p:txBody>
      </p:sp>
      <p:sp>
        <p:nvSpPr>
          <p:cNvPr id="3" name="Content Placeholder 2">
            <a:extLst>
              <a:ext uri="{FF2B5EF4-FFF2-40B4-BE49-F238E27FC236}">
                <a16:creationId xmlns:a16="http://schemas.microsoft.com/office/drawing/2014/main" id="{2165BD76-7B7E-4507-BB17-45082976E52E}"/>
              </a:ext>
            </a:extLst>
          </p:cNvPr>
          <p:cNvSpPr>
            <a:spLocks noGrp="1"/>
          </p:cNvSpPr>
          <p:nvPr>
            <p:ph idx="1"/>
          </p:nvPr>
        </p:nvSpPr>
        <p:spPr/>
        <p:txBody>
          <a:bodyPr/>
          <a:lstStyle/>
          <a:p>
            <a:pPr marL="0" indent="0">
              <a:buNone/>
            </a:pPr>
            <a:r>
              <a:rPr lang="en-US" dirty="0"/>
              <a:t>E </a:t>
            </a:r>
            <a:r>
              <a:rPr lang="en-US" dirty="0">
                <a:sym typeface="Wingdings" panose="05000000000000000000" pitchFamily="2" charset="2"/>
              </a:rPr>
              <a:t> E + E</a:t>
            </a:r>
          </a:p>
          <a:p>
            <a:pPr marL="0" indent="0">
              <a:buNone/>
            </a:pPr>
            <a:r>
              <a:rPr lang="en-US" dirty="0">
                <a:sym typeface="Wingdings" panose="05000000000000000000" pitchFamily="2" charset="2"/>
              </a:rPr>
              <a:t>E  E * E</a:t>
            </a:r>
          </a:p>
          <a:p>
            <a:pPr marL="0" indent="0">
              <a:buNone/>
            </a:pPr>
            <a:r>
              <a:rPr lang="en-US" dirty="0">
                <a:sym typeface="Wingdings" panose="05000000000000000000" pitchFamily="2" charset="2"/>
              </a:rPr>
              <a:t>E  (E)</a:t>
            </a:r>
          </a:p>
          <a:p>
            <a:pPr marL="0" indent="0">
              <a:buNone/>
            </a:pPr>
            <a:r>
              <a:rPr lang="en-US" dirty="0">
                <a:sym typeface="Wingdings" panose="05000000000000000000" pitchFamily="2" charset="2"/>
              </a:rPr>
              <a:t>E  id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Shorthand notation:</a:t>
            </a:r>
          </a:p>
          <a:p>
            <a:pPr marL="0" indent="0">
              <a:buNone/>
            </a:pPr>
            <a:r>
              <a:rPr lang="en-US" dirty="0">
                <a:sym typeface="Wingdings" panose="05000000000000000000" pitchFamily="2" charset="2"/>
              </a:rPr>
              <a:t>E  E + E | E * E | (E) | id</a:t>
            </a:r>
          </a:p>
        </p:txBody>
      </p:sp>
    </p:spTree>
    <p:extLst>
      <p:ext uri="{BB962C8B-B14F-4D97-AF65-F5344CB8AC3E}">
        <p14:creationId xmlns:p14="http://schemas.microsoft.com/office/powerpoint/2010/main" val="209000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08D7-2174-40BE-92E3-06B86BCB148F}"/>
              </a:ext>
            </a:extLst>
          </p:cNvPr>
          <p:cNvSpPr>
            <a:spLocks noGrp="1"/>
          </p:cNvSpPr>
          <p:nvPr>
            <p:ph type="title"/>
          </p:nvPr>
        </p:nvSpPr>
        <p:spPr/>
        <p:txBody>
          <a:bodyPr/>
          <a:lstStyle/>
          <a:p>
            <a:r>
              <a:rPr lang="en-US" dirty="0"/>
              <a:t>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F0A53F-C6EE-4A7F-B28F-208C55B05F7B}"/>
                  </a:ext>
                </a:extLst>
              </p:cNvPr>
              <p:cNvSpPr>
                <a:spLocks noGrp="1"/>
              </p:cNvSpPr>
              <p:nvPr>
                <p:ph idx="1"/>
              </p:nvPr>
            </p:nvSpPr>
            <p:spPr/>
            <p:txBody>
              <a:bodyPr>
                <a:normAutofit fontScale="92500" lnSpcReduction="10000"/>
              </a:bodyPr>
              <a:lstStyle/>
              <a:p>
                <a:pPr marL="0" indent="0">
                  <a:buNone/>
                </a:pPr>
                <a:r>
                  <a:rPr lang="en-US" dirty="0"/>
                  <a:t>Consider, the following grammar</a:t>
                </a:r>
              </a:p>
              <a:p>
                <a:pPr marL="0" indent="0">
                  <a:buNone/>
                </a:pPr>
                <a:endParaRPr lang="en-US" dirty="0"/>
              </a:p>
              <a:p>
                <a:pPr marL="0" indent="0">
                  <a:buNone/>
                </a:pPr>
                <a:r>
                  <a:rPr lang="en-US" dirty="0"/>
                  <a:t>S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𝛼</m:t>
                    </m:r>
                    <m:r>
                      <a:rPr lang="en-US" b="0" i="1" smtClean="0">
                        <a:latin typeface="Cambria Math" panose="02040503050406030204" pitchFamily="18" charset="0"/>
                        <a:sym typeface="Wingdings" panose="05000000000000000000" pitchFamily="2" charset="2"/>
                      </a:rPr>
                      <m:t>𝐴</m:t>
                    </m:r>
                    <m:r>
                      <a:rPr lang="en-US" b="0" i="1" smtClean="0">
                        <a:latin typeface="Cambria Math" panose="02040503050406030204" pitchFamily="18" charset="0"/>
                        <a:sym typeface="Wingdings" panose="05000000000000000000" pitchFamily="2" charset="2"/>
                      </a:rPr>
                      <m:t>𝛽</m:t>
                    </m:r>
                  </m:oMath>
                </a14:m>
                <a:endParaRPr lang="en-US" b="0" dirty="0">
                  <a:sym typeface="Wingdings" panose="05000000000000000000" pitchFamily="2" charset="2"/>
                </a:endParaRPr>
              </a:p>
              <a:p>
                <a:pPr marL="0" indent="0">
                  <a:buNone/>
                </a:pPr>
                <a:r>
                  <a:rPr lang="en-US" dirty="0"/>
                  <a:t>A </a:t>
                </a:r>
                <a:r>
                  <a:rPr lang="en-US" dirty="0">
                    <a:sym typeface="Wingdings" panose="05000000000000000000" pitchFamily="2" charset="2"/>
                  </a:rPr>
                  <a:t>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𝛾</m:t>
                    </m:r>
                  </m:oMath>
                </a14:m>
                <a:endParaRPr lang="en-US" dirty="0">
                  <a:ea typeface="Cambria Math" panose="02040503050406030204" pitchFamily="18" charset="0"/>
                  <a:sym typeface="Wingdings" panose="05000000000000000000" pitchFamily="2" charset="2"/>
                </a:endParaRPr>
              </a:p>
              <a:p>
                <a:pPr marL="0" indent="0">
                  <a:buNone/>
                </a:pPr>
                <a:endParaRPr lang="en-US" dirty="0"/>
              </a:p>
              <a:p>
                <a:pPr marL="0" indent="0">
                  <a:buNone/>
                </a:pPr>
                <a:r>
                  <a:rPr lang="en-US" dirty="0"/>
                  <a:t>Where, Greek symbols are strings (possibly empty) of terminals and non-terminals, we can write: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𝐴</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𝛼𝛾𝛽</m:t>
                      </m:r>
                    </m:oMath>
                  </m:oMathPara>
                </a14:m>
                <a:endParaRPr lang="en-US" b="0" dirty="0"/>
              </a:p>
              <a:p>
                <a:pPr marL="0" indent="0">
                  <a:buNone/>
                </a:pPr>
                <a:r>
                  <a:rPr lang="en-US" dirty="0"/>
                  <a:t>Here, </a:t>
                </a:r>
                <a14:m>
                  <m:oMath xmlns:m="http://schemas.openxmlformats.org/officeDocument/2006/math">
                    <m:r>
                      <a:rPr lang="en-US" b="0" i="1" smtClean="0">
                        <a:latin typeface="Cambria Math" panose="02040503050406030204" pitchFamily="18" charset="0"/>
                      </a:rPr>
                      <m:t>⇒</m:t>
                    </m:r>
                  </m:oMath>
                </a14:m>
                <a:r>
                  <a:rPr lang="en-US" dirty="0"/>
                  <a:t> means derives in one step </a:t>
                </a:r>
              </a:p>
            </p:txBody>
          </p:sp>
        </mc:Choice>
        <mc:Fallback xmlns="">
          <p:sp>
            <p:nvSpPr>
              <p:cNvPr id="3" name="Content Placeholder 2">
                <a:extLst>
                  <a:ext uri="{FF2B5EF4-FFF2-40B4-BE49-F238E27FC236}">
                    <a16:creationId xmlns:a16="http://schemas.microsoft.com/office/drawing/2014/main" id="{A9F0A53F-C6EE-4A7F-B28F-208C55B05F7B}"/>
                  </a:ext>
                </a:extLst>
              </p:cNvPr>
              <p:cNvSpPr>
                <a:spLocks noGrp="1" noRot="1" noChangeAspect="1" noMove="1" noResize="1" noEditPoints="1" noAdjustHandles="1" noChangeArrowheads="1" noChangeShapeType="1" noTextEdit="1"/>
              </p:cNvSpPr>
              <p:nvPr>
                <p:ph idx="1"/>
              </p:nvPr>
            </p:nvSpPr>
            <p:spPr>
              <a:blipFill>
                <a:blip r:embed="rId2"/>
                <a:stretch>
                  <a:fillRect l="-1043" t="-2801" b="-14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D04FC79-A07E-EE09-8FB0-6DE36C5719C6}"/>
              </a:ext>
            </a:extLst>
          </p:cNvPr>
          <p:cNvSpPr txBox="1"/>
          <p:nvPr/>
        </p:nvSpPr>
        <p:spPr>
          <a:xfrm>
            <a:off x="8620018" y="503437"/>
            <a:ext cx="2733782" cy="1200329"/>
          </a:xfrm>
          <a:prstGeom prst="rect">
            <a:avLst/>
          </a:prstGeom>
          <a:noFill/>
        </p:spPr>
        <p:txBody>
          <a:bodyPr wrap="square" rtlCol="0">
            <a:spAutoFit/>
          </a:bodyPr>
          <a:lstStyle/>
          <a:p>
            <a:pPr marL="0" indent="0">
              <a:buNone/>
            </a:pPr>
            <a:r>
              <a:rPr lang="en-US" dirty="0"/>
              <a:t>E </a:t>
            </a:r>
            <a:r>
              <a:rPr lang="en-US" dirty="0">
                <a:sym typeface="Wingdings" panose="05000000000000000000" pitchFamily="2" charset="2"/>
              </a:rPr>
              <a:t> E + E</a:t>
            </a:r>
          </a:p>
          <a:p>
            <a:pPr marL="0" indent="0">
              <a:buNone/>
            </a:pPr>
            <a:r>
              <a:rPr lang="en-US" dirty="0">
                <a:sym typeface="Wingdings" panose="05000000000000000000" pitchFamily="2" charset="2"/>
              </a:rPr>
              <a:t>E  E * E</a:t>
            </a:r>
          </a:p>
          <a:p>
            <a:pPr marL="0" indent="0">
              <a:buNone/>
            </a:pPr>
            <a:r>
              <a:rPr lang="en-US" dirty="0">
                <a:sym typeface="Wingdings" panose="05000000000000000000" pitchFamily="2" charset="2"/>
              </a:rPr>
              <a:t>E  (E)</a:t>
            </a:r>
          </a:p>
          <a:p>
            <a:pPr marL="0" indent="0">
              <a:buNone/>
            </a:pPr>
            <a:r>
              <a:rPr lang="en-US" dirty="0">
                <a:sym typeface="Wingdings" panose="05000000000000000000" pitchFamily="2" charset="2"/>
              </a:rPr>
              <a:t>E  id</a:t>
            </a:r>
          </a:p>
        </p:txBody>
      </p:sp>
    </p:spTree>
    <p:extLst>
      <p:ext uri="{BB962C8B-B14F-4D97-AF65-F5344CB8AC3E}">
        <p14:creationId xmlns:p14="http://schemas.microsoft.com/office/powerpoint/2010/main" val="24003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E930-7F13-4817-B2BC-1AE83231C5F4}"/>
              </a:ext>
            </a:extLst>
          </p:cNvPr>
          <p:cNvSpPr>
            <a:spLocks noGrp="1"/>
          </p:cNvSpPr>
          <p:nvPr>
            <p:ph type="title"/>
          </p:nvPr>
        </p:nvSpPr>
        <p:spPr/>
        <p:txBody>
          <a:bodyPr/>
          <a:lstStyle/>
          <a:p>
            <a:r>
              <a:rPr lang="en-US" dirty="0"/>
              <a:t>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0D7071-7DD6-44DF-9656-4F28CCF7994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𝑛</m:t>
                          </m:r>
                        </m:sub>
                      </m:sSub>
                    </m:oMath>
                  </m:oMathPara>
                </a14:m>
                <a:endParaRPr lang="en-US" b="0"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𝑛</m:t>
                        </m:r>
                      </m:sub>
                    </m:sSub>
                  </m:oMath>
                </a14:m>
                <a:endParaRPr lang="en-US" b="0" dirty="0"/>
              </a:p>
              <a:p>
                <a:pPr marL="0" indent="0">
                  <a:buNone/>
                </a:pPr>
                <a:r>
                  <a:rPr lang="en-US" dirty="0"/>
                  <a:t>			(reads derives in zero or more steps)</a:t>
                </a:r>
              </a:p>
              <a:p>
                <a:pPr marL="0" indent="0">
                  <a:buNone/>
                </a:pPr>
                <a:endParaRPr lang="en-US" dirty="0"/>
              </a:p>
              <a:p>
                <a:pPr marL="0" indent="0">
                  <a:buNone/>
                </a:pPr>
                <a:endParaRPr lang="en-US" dirty="0"/>
              </a:p>
              <a:p>
                <a:pPr marL="514350" indent="-514350">
                  <a:buAutoNum type="arabicPeriod"/>
                </a:pP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𝛼</m:t>
                    </m:r>
                  </m:oMath>
                </a14:m>
                <a:endParaRPr lang="en-US" b="0" dirty="0"/>
              </a:p>
              <a:p>
                <a:pPr marL="514350" indent="-514350">
                  <a:buAutoNum type="arabicPeriod"/>
                </a:pPr>
                <a14:m>
                  <m:oMath xmlns:m="http://schemas.openxmlformats.org/officeDocument/2006/math">
                    <m:r>
                      <a:rPr lang="en-US" b="0" i="1" smtClean="0">
                        <a:latin typeface="Cambria Math" panose="02040503050406030204" pitchFamily="18" charset="0"/>
                      </a:rPr>
                      <m:t>𝐼𝑓</m:t>
                    </m:r>
                    <m:r>
                      <a:rPr lang="en-US" b="0" i="1" smtClean="0">
                        <a:latin typeface="Cambria Math" panose="02040503050406030204" pitchFamily="18" charset="0"/>
                      </a:rPr>
                      <m:t> </m:t>
                    </m:r>
                    <m:r>
                      <a:rPr lang="en-US" b="0" i="1" smtClean="0">
                        <a:latin typeface="Cambria Math" panose="02040503050406030204" pitchFamily="18" charset="0"/>
                      </a:rPr>
                      <m:t>𝛼</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𝛾</m:t>
                    </m:r>
                  </m:oMath>
                </a14:m>
                <a:endParaRPr lang="en-US" dirty="0"/>
              </a:p>
            </p:txBody>
          </p:sp>
        </mc:Choice>
        <mc:Fallback xmlns="">
          <p:sp>
            <p:nvSpPr>
              <p:cNvPr id="3" name="Content Placeholder 2">
                <a:extLst>
                  <a:ext uri="{FF2B5EF4-FFF2-40B4-BE49-F238E27FC236}">
                    <a16:creationId xmlns:a16="http://schemas.microsoft.com/office/drawing/2014/main" id="{E50D7071-7DD6-44DF-9656-4F28CCF7994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734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3B40-C46C-49C0-AC45-AD6734D7D3BB}"/>
              </a:ext>
            </a:extLst>
          </p:cNvPr>
          <p:cNvSpPr>
            <a:spLocks noGrp="1"/>
          </p:cNvSpPr>
          <p:nvPr>
            <p:ph type="title"/>
          </p:nvPr>
        </p:nvSpPr>
        <p:spPr/>
        <p:txBody>
          <a:bodyPr/>
          <a:lstStyle/>
          <a:p>
            <a:r>
              <a:rPr lang="en-US" dirty="0"/>
              <a:t>Sentential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3D605A-E9CB-413C-9CC6-C44DB35FE93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𝐼𝑓</m:t>
                      </m:r>
                      <m:r>
                        <a:rPr lang="en-US" b="0" i="1" smtClean="0">
                          <a:latin typeface="Cambria Math" panose="02040503050406030204" pitchFamily="18" charset="0"/>
                        </a:rPr>
                        <m:t> </m:t>
                      </m:r>
                      <m:r>
                        <a:rPr lang="en-US" b="0" i="1" smtClean="0">
                          <a:latin typeface="Cambria Math" panose="02040503050406030204" pitchFamily="18" charset="0"/>
                        </a:rPr>
                        <m:t>𝑆</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𝑠𝑡𝑎𝑟𝑡</m:t>
                      </m:r>
                      <m:r>
                        <a:rPr lang="en-US" b="0" i="1" smtClean="0">
                          <a:latin typeface="Cambria Math" panose="02040503050406030204" pitchFamily="18" charset="0"/>
                        </a:rPr>
                        <m:t> </m:t>
                      </m:r>
                      <m:r>
                        <a:rPr lang="en-US" b="0" i="1" smtClean="0">
                          <a:latin typeface="Cambria Math" panose="02040503050406030204" pitchFamily="18" charset="0"/>
                        </a:rPr>
                        <m:t>𝑠𝑦𝑚𝑏𝑜𝑙</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𝑔𝑟𝑎𝑚𝑚𝑎𝑟</m:t>
                      </m:r>
                      <m:r>
                        <a:rPr lang="en-US" b="0" i="1" smtClean="0">
                          <a:latin typeface="Cambria Math" panose="02040503050406030204" pitchFamily="18" charset="0"/>
                        </a:rPr>
                        <m:t> </m:t>
                      </m:r>
                      <m:r>
                        <a:rPr lang="en-US" b="0" i="1" smtClean="0">
                          <a:latin typeface="Cambria Math" panose="02040503050406030204" pitchFamily="18" charset="0"/>
                        </a:rPr>
                        <m:t>𝐺</m:t>
                      </m:r>
                    </m:oMath>
                  </m:oMathPara>
                </a14:m>
                <a:endParaRPr lang="en-US"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𝑠𝑒𝑛𝑡𝑒𝑛𝑡𝑖𝑎𝑙</m:t>
                      </m:r>
                      <m:r>
                        <a:rPr lang="en-US" b="0" i="1" smtClean="0">
                          <a:latin typeface="Cambria Math" panose="02040503050406030204" pitchFamily="18" charset="0"/>
                        </a:rPr>
                        <m:t> </m:t>
                      </m:r>
                      <m:r>
                        <a:rPr lang="en-US" b="0" i="1" smtClean="0">
                          <a:latin typeface="Cambria Math" panose="02040503050406030204" pitchFamily="18" charset="0"/>
                        </a:rPr>
                        <m:t>𝑓𝑜𝑟𝑚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𝐺</m:t>
                      </m:r>
                    </m:oMath>
                  </m:oMathPara>
                </a14:m>
                <a:endParaRPr lang="en-US" b="0" dirty="0"/>
              </a:p>
            </p:txBody>
          </p:sp>
        </mc:Choice>
        <mc:Fallback xmlns="">
          <p:sp>
            <p:nvSpPr>
              <p:cNvPr id="3" name="Content Placeholder 2">
                <a:extLst>
                  <a:ext uri="{FF2B5EF4-FFF2-40B4-BE49-F238E27FC236}">
                    <a16:creationId xmlns:a16="http://schemas.microsoft.com/office/drawing/2014/main" id="{B03D605A-E9CB-413C-9CC6-C44DB35FE93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F69224D-D6B0-205E-51F2-3BB27D580F7F}"/>
              </a:ext>
            </a:extLst>
          </p:cNvPr>
          <p:cNvSpPr txBox="1"/>
          <p:nvPr/>
        </p:nvSpPr>
        <p:spPr>
          <a:xfrm>
            <a:off x="215735" y="4458988"/>
            <a:ext cx="3463247" cy="2031325"/>
          </a:xfrm>
          <a:prstGeom prst="rect">
            <a:avLst/>
          </a:prstGeom>
          <a:noFill/>
        </p:spPr>
        <p:txBody>
          <a:bodyPr wrap="square" rtlCol="0">
            <a:spAutoFit/>
          </a:bodyPr>
          <a:lstStyle/>
          <a:p>
            <a:pPr marL="0" indent="0">
              <a:buNone/>
            </a:pPr>
            <a:r>
              <a:rPr lang="en-US" dirty="0"/>
              <a:t>E </a:t>
            </a:r>
            <a:r>
              <a:rPr lang="en-US" dirty="0">
                <a:sym typeface="Wingdings" panose="05000000000000000000" pitchFamily="2" charset="2"/>
              </a:rPr>
              <a:t> E + E</a:t>
            </a:r>
          </a:p>
          <a:p>
            <a:pPr marL="0" indent="0">
              <a:buNone/>
            </a:pPr>
            <a:r>
              <a:rPr lang="en-US" dirty="0">
                <a:sym typeface="Wingdings" panose="05000000000000000000" pitchFamily="2" charset="2"/>
              </a:rPr>
              <a:t>T  E * T</a:t>
            </a:r>
          </a:p>
          <a:p>
            <a:pPr marL="0" indent="0">
              <a:buNone/>
            </a:pPr>
            <a:r>
              <a:rPr lang="en-US" dirty="0">
                <a:sym typeface="Wingdings" panose="05000000000000000000" pitchFamily="2" charset="2"/>
              </a:rPr>
              <a:t>T  E</a:t>
            </a:r>
          </a:p>
          <a:p>
            <a:pPr marL="0" indent="0">
              <a:buNone/>
            </a:pPr>
            <a:r>
              <a:rPr lang="en-US" dirty="0">
                <a:sym typeface="Wingdings" panose="05000000000000000000" pitchFamily="2" charset="2"/>
              </a:rPr>
              <a:t>T  (E)</a:t>
            </a:r>
          </a:p>
          <a:p>
            <a:pPr marL="0" indent="0">
              <a:buNone/>
            </a:pPr>
            <a:r>
              <a:rPr lang="en-US" dirty="0">
                <a:sym typeface="Wingdings" panose="05000000000000000000" pitchFamily="2" charset="2"/>
              </a:rPr>
              <a:t>E  id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Let’s say E is the start symbol.</a:t>
            </a:r>
          </a:p>
        </p:txBody>
      </p:sp>
      <p:sp>
        <p:nvSpPr>
          <p:cNvPr id="6" name="TextBox 5">
            <a:extLst>
              <a:ext uri="{FF2B5EF4-FFF2-40B4-BE49-F238E27FC236}">
                <a16:creationId xmlns:a16="http://schemas.microsoft.com/office/drawing/2014/main" id="{98B07790-4DDB-FDCC-0ED3-F4015611971D}"/>
              </a:ext>
            </a:extLst>
          </p:cNvPr>
          <p:cNvSpPr txBox="1"/>
          <p:nvPr/>
        </p:nvSpPr>
        <p:spPr>
          <a:xfrm>
            <a:off x="4539451" y="4416182"/>
            <a:ext cx="5354562" cy="1200329"/>
          </a:xfrm>
          <a:prstGeom prst="rect">
            <a:avLst/>
          </a:prstGeom>
          <a:noFill/>
        </p:spPr>
        <p:txBody>
          <a:bodyPr wrap="square" rtlCol="0">
            <a:spAutoFit/>
          </a:bodyPr>
          <a:lstStyle/>
          <a:p>
            <a:pPr marL="0" indent="0">
              <a:buNone/>
            </a:pPr>
            <a:r>
              <a:rPr lang="en-US" dirty="0">
                <a:latin typeface="Consolas" panose="020B0609020204030204" pitchFamily="49" charset="0"/>
              </a:rPr>
              <a:t>Is “E * id” a sentential form?</a:t>
            </a:r>
          </a:p>
          <a:p>
            <a:pPr marL="0" indent="0">
              <a:buNone/>
            </a:pPr>
            <a:r>
              <a:rPr lang="en-US" dirty="0">
                <a:latin typeface="Consolas" panose="020B0609020204030204" pitchFamily="49" charset="0"/>
                <a:sym typeface="Wingdings" panose="05000000000000000000" pitchFamily="2" charset="2"/>
              </a:rPr>
              <a:t>Is “E + id” a sentential form?</a:t>
            </a:r>
          </a:p>
          <a:p>
            <a:pPr marL="0" indent="0">
              <a:buNone/>
            </a:pPr>
            <a:r>
              <a:rPr lang="en-US" dirty="0">
                <a:latin typeface="Consolas" panose="020B0609020204030204" pitchFamily="49" charset="0"/>
                <a:sym typeface="Wingdings" panose="05000000000000000000" pitchFamily="2" charset="2"/>
              </a:rPr>
              <a:t>Is “id * id” a sentential form?</a:t>
            </a:r>
          </a:p>
          <a:p>
            <a:pPr marL="0" indent="0">
              <a:buNone/>
            </a:pPr>
            <a:r>
              <a:rPr lang="en-US" dirty="0">
                <a:latin typeface="Consolas" panose="020B0609020204030204" pitchFamily="49" charset="0"/>
                <a:sym typeface="Wingdings" panose="05000000000000000000" pitchFamily="2" charset="2"/>
              </a:rPr>
              <a:t>Is “id + id” a sentential form? </a:t>
            </a:r>
          </a:p>
        </p:txBody>
      </p:sp>
    </p:spTree>
    <p:extLst>
      <p:ext uri="{BB962C8B-B14F-4D97-AF65-F5344CB8AC3E}">
        <p14:creationId xmlns:p14="http://schemas.microsoft.com/office/powerpoint/2010/main" val="2514997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5D4D-11F7-471F-8F37-F2A563937F50}"/>
              </a:ext>
            </a:extLst>
          </p:cNvPr>
          <p:cNvSpPr>
            <a:spLocks noGrp="1"/>
          </p:cNvSpPr>
          <p:nvPr>
            <p:ph type="title"/>
          </p:nvPr>
        </p:nvSpPr>
        <p:spPr/>
        <p:txBody>
          <a:bodyPr/>
          <a:lstStyle/>
          <a:p>
            <a:r>
              <a:rPr lang="en-US" dirty="0"/>
              <a:t>Sentence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373A3F-8665-4975-9BCD-B7DF45EB488B}"/>
                  </a:ext>
                </a:extLst>
              </p:cNvPr>
              <p:cNvSpPr>
                <a:spLocks noGrp="1"/>
              </p:cNvSpPr>
              <p:nvPr>
                <p:ph idx="1"/>
              </p:nvPr>
            </p:nvSpPr>
            <p:spPr/>
            <p:txBody>
              <a:bodyPr/>
              <a:lstStyle/>
              <a:p>
                <a:r>
                  <a:rPr lang="en-US" dirty="0"/>
                  <a:t>A sentence of a grammar G is a sentential form with no non-terminals</a:t>
                </a:r>
              </a:p>
              <a:p>
                <a:endParaRPr lang="en-US" dirty="0"/>
              </a:p>
              <a:p>
                <a:r>
                  <a:rPr lang="en-US" dirty="0"/>
                  <a:t>The language of a grammar (denoted L(G)) is its set of sentences</a:t>
                </a:r>
              </a:p>
              <a:p>
                <a:endParaRPr lang="en-US" dirty="0"/>
              </a:p>
              <a:p>
                <a:r>
                  <a:rPr lang="en-US" dirty="0"/>
                  <a:t>A string of parts of speech (terminals) “w” is in L(G) if</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𝑤</m:t>
                    </m:r>
                  </m:oMath>
                </a14:m>
                <a:r>
                  <a:rPr lang="en-US" dirty="0"/>
                  <a:t> </a:t>
                </a:r>
              </a:p>
            </p:txBody>
          </p:sp>
        </mc:Choice>
        <mc:Fallback xmlns="">
          <p:sp>
            <p:nvSpPr>
              <p:cNvPr id="3" name="Content Placeholder 2">
                <a:extLst>
                  <a:ext uri="{FF2B5EF4-FFF2-40B4-BE49-F238E27FC236}">
                    <a16:creationId xmlns:a16="http://schemas.microsoft.com/office/drawing/2014/main" id="{DC373A3F-8665-4975-9BCD-B7DF45EB488B}"/>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IN">
                    <a:noFill/>
                  </a:rPr>
                  <a:t> </a:t>
                </a:r>
              </a:p>
            </p:txBody>
          </p:sp>
        </mc:Fallback>
      </mc:AlternateContent>
    </p:spTree>
    <p:extLst>
      <p:ext uri="{BB962C8B-B14F-4D97-AF65-F5344CB8AC3E}">
        <p14:creationId xmlns:p14="http://schemas.microsoft.com/office/powerpoint/2010/main" val="324358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1E71-435E-4F88-CE42-207208B7D00E}"/>
              </a:ext>
            </a:extLst>
          </p:cNvPr>
          <p:cNvSpPr>
            <a:spLocks noGrp="1"/>
          </p:cNvSpPr>
          <p:nvPr>
            <p:ph type="title"/>
          </p:nvPr>
        </p:nvSpPr>
        <p:spPr/>
        <p:txBody>
          <a:bodyPr/>
          <a:lstStyle/>
          <a:p>
            <a:r>
              <a:rPr lang="en-IN" dirty="0"/>
              <a:t>Theory of equality</a:t>
            </a:r>
          </a:p>
        </p:txBody>
      </p:sp>
      <p:sp>
        <p:nvSpPr>
          <p:cNvPr id="3" name="Content Placeholder 2">
            <a:extLst>
              <a:ext uri="{FF2B5EF4-FFF2-40B4-BE49-F238E27FC236}">
                <a16:creationId xmlns:a16="http://schemas.microsoft.com/office/drawing/2014/main" id="{01C1CB47-8645-2370-E33A-0402D87016E9}"/>
              </a:ext>
            </a:extLst>
          </p:cNvPr>
          <p:cNvSpPr>
            <a:spLocks noGrp="1"/>
          </p:cNvSpPr>
          <p:nvPr>
            <p:ph idx="1"/>
          </p:nvPr>
        </p:nvSpPr>
        <p:spPr/>
        <p:txBody>
          <a:bodyPr/>
          <a:lstStyle/>
          <a:p>
            <a:r>
              <a:rPr lang="en-IN" dirty="0"/>
              <a:t>We use the DPLL algorithm along with the theory-specific decision procedure (DP</a:t>
            </a:r>
            <a:r>
              <a:rPr lang="en-IN" baseline="-25000" dirty="0"/>
              <a:t>T</a:t>
            </a:r>
            <a:r>
              <a:rPr lang="en-IN" dirty="0"/>
              <a:t>) to solve the formulae in the theory</a:t>
            </a:r>
          </a:p>
          <a:p>
            <a:endParaRPr lang="en-IN" dirty="0"/>
          </a:p>
          <a:p>
            <a:r>
              <a:rPr lang="en-IN" dirty="0"/>
              <a:t>This framework is also called DPLL(T) </a:t>
            </a:r>
          </a:p>
        </p:txBody>
      </p:sp>
    </p:spTree>
    <p:extLst>
      <p:ext uri="{BB962C8B-B14F-4D97-AF65-F5344CB8AC3E}">
        <p14:creationId xmlns:p14="http://schemas.microsoft.com/office/powerpoint/2010/main" val="336454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F9BF-3BEE-4AAD-A383-340B240A5F1B}"/>
              </a:ext>
            </a:extLst>
          </p:cNvPr>
          <p:cNvSpPr>
            <a:spLocks noGrp="1"/>
          </p:cNvSpPr>
          <p:nvPr>
            <p:ph type="title"/>
          </p:nvPr>
        </p:nvSpPr>
        <p:spPr/>
        <p:txBody>
          <a:bodyPr/>
          <a:lstStyle/>
          <a:p>
            <a:r>
              <a:rPr lang="en-US" dirty="0"/>
              <a:t>Language of grammar</a:t>
            </a:r>
            <a:endParaRPr lang="en-IN" dirty="0"/>
          </a:p>
        </p:txBody>
      </p:sp>
      <p:sp>
        <p:nvSpPr>
          <p:cNvPr id="3" name="Content Placeholder 2">
            <a:extLst>
              <a:ext uri="{FF2B5EF4-FFF2-40B4-BE49-F238E27FC236}">
                <a16:creationId xmlns:a16="http://schemas.microsoft.com/office/drawing/2014/main" id="{F8FFC725-6FC3-468F-A302-548636C2466A}"/>
              </a:ext>
            </a:extLst>
          </p:cNvPr>
          <p:cNvSpPr>
            <a:spLocks noGrp="1"/>
          </p:cNvSpPr>
          <p:nvPr>
            <p:ph idx="1"/>
          </p:nvPr>
        </p:nvSpPr>
        <p:spPr/>
        <p:txBody>
          <a:bodyPr/>
          <a:lstStyle/>
          <a:p>
            <a:pPr marL="0" indent="0">
              <a:buNone/>
            </a:pPr>
            <a:r>
              <a:rPr lang="en-US" dirty="0"/>
              <a:t>E </a:t>
            </a:r>
            <a:r>
              <a:rPr lang="en-US" dirty="0">
                <a:sym typeface="Wingdings" panose="05000000000000000000" pitchFamily="2" charset="2"/>
              </a:rPr>
              <a:t> E + E</a:t>
            </a:r>
          </a:p>
          <a:p>
            <a:pPr marL="0" indent="0">
              <a:buNone/>
            </a:pPr>
            <a:r>
              <a:rPr lang="en-US" dirty="0">
                <a:sym typeface="Wingdings" panose="05000000000000000000" pitchFamily="2" charset="2"/>
              </a:rPr>
              <a:t>E  E * E</a:t>
            </a:r>
          </a:p>
          <a:p>
            <a:pPr marL="0" indent="0">
              <a:buNone/>
            </a:pPr>
            <a:r>
              <a:rPr lang="en-US" dirty="0">
                <a:sym typeface="Wingdings" panose="05000000000000000000" pitchFamily="2" charset="2"/>
              </a:rPr>
              <a:t>E  (E)</a:t>
            </a:r>
          </a:p>
          <a:p>
            <a:pPr marL="0" indent="0">
              <a:buNone/>
            </a:pPr>
            <a:r>
              <a:rPr lang="en-US" dirty="0">
                <a:sym typeface="Wingdings" panose="05000000000000000000" pitchFamily="2" charset="2"/>
              </a:rPr>
              <a:t>E  id</a:t>
            </a:r>
          </a:p>
          <a:p>
            <a:pPr marL="0" indent="0">
              <a:buNone/>
            </a:pPr>
            <a:endParaRPr lang="en-IN" dirty="0"/>
          </a:p>
          <a:p>
            <a:pPr marL="0" indent="0">
              <a:buNone/>
            </a:pPr>
            <a:endParaRPr lang="en-IN" dirty="0"/>
          </a:p>
          <a:p>
            <a:pPr marL="0" indent="0">
              <a:buNone/>
            </a:pPr>
            <a:r>
              <a:rPr lang="en-IN" dirty="0"/>
              <a:t>The set of all sentences (strings of terminals derived from E) is the language of the grammar. </a:t>
            </a:r>
          </a:p>
        </p:txBody>
      </p:sp>
    </p:spTree>
    <p:extLst>
      <p:ext uri="{BB962C8B-B14F-4D97-AF65-F5344CB8AC3E}">
        <p14:creationId xmlns:p14="http://schemas.microsoft.com/office/powerpoint/2010/main" val="2338970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1B51-147F-4481-93DD-4C3FB0D875A0}"/>
              </a:ext>
            </a:extLst>
          </p:cNvPr>
          <p:cNvSpPr>
            <a:spLocks noGrp="1"/>
          </p:cNvSpPr>
          <p:nvPr>
            <p:ph type="title"/>
          </p:nvPr>
        </p:nvSpPr>
        <p:spPr/>
        <p:txBody>
          <a:bodyPr/>
          <a:lstStyle/>
          <a:p>
            <a:r>
              <a:rPr lang="en-US" dirty="0"/>
              <a:t>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4F159A-EC0B-44FA-99F1-C3DCADBDBE13}"/>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Does “id * id + id” belong to language of above grammar?</a:t>
                </a:r>
              </a:p>
              <a:p>
                <a:pPr marL="0" indent="0">
                  <a:buNone/>
                </a:pPr>
                <a:r>
                  <a:rPr lang="en-US" dirty="0">
                    <a:sym typeface="Wingdings" panose="05000000000000000000" pitchFamily="2" charset="2"/>
                  </a:rPr>
                  <a:t>The start symbol is “E”.</a:t>
                </a:r>
              </a:p>
              <a:p>
                <a:pPr marL="0" indent="0">
                  <a:buNone/>
                </a:pPr>
                <a:endParaRPr lang="en-US" dirty="0">
                  <a:sym typeface="Wingdings" panose="05000000000000000000" pitchFamily="2" charset="2"/>
                </a:endParaRPr>
              </a:p>
              <a:p>
                <a:pPr marL="0" indent="0">
                  <a:buNone/>
                </a:pPr>
                <a:r>
                  <a:rPr lang="en-US" dirty="0">
                    <a:solidFill>
                      <a:srgbClr val="FF0000"/>
                    </a:solidFill>
                    <a:sym typeface="Wingdings" panose="05000000000000000000" pitchFamily="2" charset="2"/>
                  </a:rPr>
                  <a:t>Goal:</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p:txBody>
          </p:sp>
        </mc:Choice>
        <mc:Fallback xmlns="">
          <p:sp>
            <p:nvSpPr>
              <p:cNvPr id="3" name="Content Placeholder 2">
                <a:extLst>
                  <a:ext uri="{FF2B5EF4-FFF2-40B4-BE49-F238E27FC236}">
                    <a16:creationId xmlns:a16="http://schemas.microsoft.com/office/drawing/2014/main" id="{D74F159A-EC0B-44FA-99F1-C3DCADBDBE13}"/>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1052200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1B51-147F-4481-93DD-4C3FB0D875A0}"/>
              </a:ext>
            </a:extLst>
          </p:cNvPr>
          <p:cNvSpPr>
            <a:spLocks noGrp="1"/>
          </p:cNvSpPr>
          <p:nvPr>
            <p:ph type="title"/>
          </p:nvPr>
        </p:nvSpPr>
        <p:spPr/>
        <p:txBody>
          <a:bodyPr/>
          <a:lstStyle/>
          <a:p>
            <a:r>
              <a:rPr lang="en-US" dirty="0"/>
              <a:t>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4F159A-EC0B-44FA-99F1-C3DCADBDBE13}"/>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r>
                  <a:rPr lang="en-US" sz="2400" dirty="0">
                    <a:sym typeface="Wingdings" panose="05000000000000000000" pitchFamily="2" charset="2"/>
                  </a:rPr>
                  <a:t> </a:t>
                </a:r>
              </a:p>
            </p:txBody>
          </p:sp>
        </mc:Choice>
        <mc:Fallback xmlns="">
          <p:sp>
            <p:nvSpPr>
              <p:cNvPr id="3" name="Content Placeholder 2">
                <a:extLst>
                  <a:ext uri="{FF2B5EF4-FFF2-40B4-BE49-F238E27FC236}">
                    <a16:creationId xmlns:a16="http://schemas.microsoft.com/office/drawing/2014/main" id="{D74F159A-EC0B-44FA-99F1-C3DCADBDBE13}"/>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139502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1B51-147F-4481-93DD-4C3FB0D875A0}"/>
              </a:ext>
            </a:extLst>
          </p:cNvPr>
          <p:cNvSpPr>
            <a:spLocks noGrp="1"/>
          </p:cNvSpPr>
          <p:nvPr>
            <p:ph type="title"/>
          </p:nvPr>
        </p:nvSpPr>
        <p:spPr/>
        <p:txBody>
          <a:bodyPr/>
          <a:lstStyle/>
          <a:p>
            <a:r>
              <a:rPr lang="en-US" dirty="0"/>
              <a:t>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4F159A-EC0B-44FA-99F1-C3DCADBDBE13}"/>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endParaRPr lang="en-US" dirty="0">
                  <a:sym typeface="Wingdings" panose="05000000000000000000" pitchFamily="2" charset="2"/>
                </a:endParaRPr>
              </a:p>
              <a:p>
                <a:pPr marL="0" indent="0">
                  <a:buNone/>
                </a:pPr>
                <a14:m>
                  <m:oMath xmlns:m="http://schemas.openxmlformats.org/officeDocument/2006/math">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𝑖𝑑</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𝑖𝑑</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𝑖𝑑</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𝐸</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𝑖𝑑</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𝑖𝑑</m:t>
                    </m:r>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𝑖𝑑</m:t>
                    </m:r>
                  </m:oMath>
                </a14:m>
                <a:r>
                  <a:rPr lang="en-US" sz="2400" dirty="0">
                    <a:sym typeface="Wingdings" panose="05000000000000000000" pitchFamily="2" charset="2"/>
                  </a:rPr>
                  <a:t> </a:t>
                </a:r>
              </a:p>
            </p:txBody>
          </p:sp>
        </mc:Choice>
        <mc:Fallback xmlns="">
          <p:sp>
            <p:nvSpPr>
              <p:cNvPr id="3" name="Content Placeholder 2">
                <a:extLst>
                  <a:ext uri="{FF2B5EF4-FFF2-40B4-BE49-F238E27FC236}">
                    <a16:creationId xmlns:a16="http://schemas.microsoft.com/office/drawing/2014/main" id="{D74F159A-EC0B-44FA-99F1-C3DCADBDBE13}"/>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91285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5BCC-4E21-41E5-978A-C74DDFD7E7FD}"/>
              </a:ext>
            </a:extLst>
          </p:cNvPr>
          <p:cNvSpPr>
            <a:spLocks noGrp="1"/>
          </p:cNvSpPr>
          <p:nvPr>
            <p:ph type="title"/>
          </p:nvPr>
        </p:nvSpPr>
        <p:spPr/>
        <p:txBody>
          <a:bodyPr/>
          <a:lstStyle/>
          <a:p>
            <a:r>
              <a:rPr lang="en-US" dirty="0"/>
              <a:t>Leftmost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A32E2-A346-412F-B5AD-3816DB328ECE}"/>
                  </a:ext>
                </a:extLst>
              </p:cNvPr>
              <p:cNvSpPr>
                <a:spLocks noGrp="1"/>
              </p:cNvSpPr>
              <p:nvPr>
                <p:ph idx="1"/>
              </p:nvPr>
            </p:nvSpPr>
            <p:spPr/>
            <p:txBody>
              <a:bodyPr>
                <a:normAutofit/>
              </a:bodyPr>
              <a:lstStyle/>
              <a:p>
                <a:r>
                  <a:rPr lang="en-US" dirty="0"/>
                  <a:t>The leftmost nonterminal is always chosen for replacement</a:t>
                </a:r>
              </a:p>
              <a:p>
                <a:endParaRPr lang="en-US" dirty="0"/>
              </a:p>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endParaRPr lang="en-US" dirty="0">
                  <a:sym typeface="Wingdings" panose="05000000000000000000" pitchFamily="2" charset="2"/>
                </a:endParaRPr>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08A32E2-A346-412F-B5AD-3816DB328EC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47125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5BCC-4E21-41E5-978A-C74DDFD7E7FD}"/>
              </a:ext>
            </a:extLst>
          </p:cNvPr>
          <p:cNvSpPr>
            <a:spLocks noGrp="1"/>
          </p:cNvSpPr>
          <p:nvPr>
            <p:ph type="title"/>
          </p:nvPr>
        </p:nvSpPr>
        <p:spPr/>
        <p:txBody>
          <a:bodyPr/>
          <a:lstStyle/>
          <a:p>
            <a:r>
              <a:rPr lang="en-US" dirty="0"/>
              <a:t>Leftmost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A32E2-A346-412F-B5AD-3816DB328ECE}"/>
                  </a:ext>
                </a:extLst>
              </p:cNvPr>
              <p:cNvSpPr>
                <a:spLocks noGrp="1"/>
              </p:cNvSpPr>
              <p:nvPr>
                <p:ph idx="1"/>
              </p:nvPr>
            </p:nvSpPr>
            <p:spPr/>
            <p:txBody>
              <a:bodyPr>
                <a:normAutofit fontScale="92500" lnSpcReduction="20000"/>
              </a:bodyPr>
              <a:lstStyle/>
              <a:p>
                <a:r>
                  <a:rPr lang="en-US" dirty="0"/>
                  <a:t>The leftmost nonterminal is always chosen for replacement</a:t>
                </a:r>
              </a:p>
              <a:p>
                <a:endParaRPr lang="en-US" dirty="0"/>
              </a:p>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m:oMathPara>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𝑖𝑑</m:t>
                    </m:r>
                  </m:oMath>
                </a14:m>
                <a:r>
                  <a:rPr lang="en-US" dirty="0">
                    <a:sym typeface="Wingdings" panose="05000000000000000000" pitchFamily="2" charset="2"/>
                  </a:rPr>
                  <a:t> </a:t>
                </a:r>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08A32E2-A346-412F-B5AD-3816DB328E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1655919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5BCC-4E21-41E5-978A-C74DDFD7E7FD}"/>
              </a:ext>
            </a:extLst>
          </p:cNvPr>
          <p:cNvSpPr>
            <a:spLocks noGrp="1"/>
          </p:cNvSpPr>
          <p:nvPr>
            <p:ph type="title"/>
          </p:nvPr>
        </p:nvSpPr>
        <p:spPr/>
        <p:txBody>
          <a:bodyPr/>
          <a:lstStyle/>
          <a:p>
            <a:r>
              <a:rPr lang="en-US" dirty="0"/>
              <a:t>Rightmost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A32E2-A346-412F-B5AD-3816DB328ECE}"/>
                  </a:ext>
                </a:extLst>
              </p:cNvPr>
              <p:cNvSpPr>
                <a:spLocks noGrp="1"/>
              </p:cNvSpPr>
              <p:nvPr>
                <p:ph idx="1"/>
              </p:nvPr>
            </p:nvSpPr>
            <p:spPr/>
            <p:txBody>
              <a:bodyPr>
                <a:normAutofit/>
              </a:bodyPr>
              <a:lstStyle/>
              <a:p>
                <a:r>
                  <a:rPr lang="en-US" dirty="0"/>
                  <a:t>The rightmost nonterminal is always chosen for replacement</a:t>
                </a:r>
              </a:p>
              <a:p>
                <a:endParaRPr lang="en-US" dirty="0"/>
              </a:p>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endParaRPr lang="en-US" dirty="0">
                  <a:sym typeface="Wingdings" panose="05000000000000000000" pitchFamily="2" charset="2"/>
                </a:endParaRPr>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08A32E2-A346-412F-B5AD-3816DB328EC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83806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5BCC-4E21-41E5-978A-C74DDFD7E7FD}"/>
              </a:ext>
            </a:extLst>
          </p:cNvPr>
          <p:cNvSpPr>
            <a:spLocks noGrp="1"/>
          </p:cNvSpPr>
          <p:nvPr>
            <p:ph type="title"/>
          </p:nvPr>
        </p:nvSpPr>
        <p:spPr/>
        <p:txBody>
          <a:bodyPr/>
          <a:lstStyle/>
          <a:p>
            <a:r>
              <a:rPr lang="en-US" dirty="0"/>
              <a:t>Rightmost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A32E2-A346-412F-B5AD-3816DB328ECE}"/>
                  </a:ext>
                </a:extLst>
              </p:cNvPr>
              <p:cNvSpPr>
                <a:spLocks noGrp="1"/>
              </p:cNvSpPr>
              <p:nvPr>
                <p:ph idx="1"/>
              </p:nvPr>
            </p:nvSpPr>
            <p:spPr/>
            <p:txBody>
              <a:bodyPr>
                <a:normAutofit fontScale="92500" lnSpcReduction="20000"/>
              </a:bodyPr>
              <a:lstStyle/>
              <a:p>
                <a:r>
                  <a:rPr lang="en-US" dirty="0"/>
                  <a:t>The rightmost nonterminal is always chosen for replacement</a:t>
                </a:r>
              </a:p>
              <a:p>
                <a:endParaRPr lang="en-US" dirty="0"/>
              </a:p>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m:oMathPara>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oMath>
                </a14:m>
                <a:endParaRPr lang="en-US" i="1" dirty="0">
                  <a:latin typeface="Cambria Math" panose="02040503050406030204" pitchFamily="18" charset="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 ∗</m:t>
                    </m:r>
                    <m:r>
                      <a:rPr lang="en-US" i="1">
                        <a:latin typeface="Cambria Math" panose="02040503050406030204" pitchFamily="18" charset="0"/>
                        <a:sym typeface="Wingdings" panose="05000000000000000000" pitchFamily="2" charset="2"/>
                      </a:rPr>
                      <m:t>𝑖𝑑</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𝑖𝑑</m:t>
                    </m:r>
                  </m:oMath>
                </a14:m>
                <a:r>
                  <a:rPr lang="en-US" dirty="0">
                    <a:sym typeface="Wingdings" panose="05000000000000000000" pitchFamily="2" charset="2"/>
                  </a:rPr>
                  <a:t> </a:t>
                </a:r>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08A32E2-A346-412F-B5AD-3816DB328E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627681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A6E4-87D0-06C0-CE08-CAFBFF9ABB5C}"/>
              </a:ext>
            </a:extLst>
          </p:cNvPr>
          <p:cNvSpPr>
            <a:spLocks noGrp="1"/>
          </p:cNvSpPr>
          <p:nvPr>
            <p:ph type="title"/>
          </p:nvPr>
        </p:nvSpPr>
        <p:spPr/>
        <p:txBody>
          <a:bodyPr/>
          <a:lstStyle/>
          <a:p>
            <a:r>
              <a:rPr lang="en-US" dirty="0"/>
              <a:t>Parse tree</a:t>
            </a:r>
            <a:endParaRPr lang="en-IN" dirty="0"/>
          </a:p>
        </p:txBody>
      </p:sp>
      <p:sp>
        <p:nvSpPr>
          <p:cNvPr id="3" name="Text Placeholder 2">
            <a:extLst>
              <a:ext uri="{FF2B5EF4-FFF2-40B4-BE49-F238E27FC236}">
                <a16:creationId xmlns:a16="http://schemas.microsoft.com/office/drawing/2014/main" id="{A39FB3FE-AA7D-7693-6FD6-6ED92C54947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49413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2A2-75CB-47D7-A60A-28EBD2D44432}"/>
              </a:ext>
            </a:extLst>
          </p:cNvPr>
          <p:cNvSpPr>
            <a:spLocks noGrp="1"/>
          </p:cNvSpPr>
          <p:nvPr>
            <p:ph type="title"/>
          </p:nvPr>
        </p:nvSpPr>
        <p:spPr/>
        <p:txBody>
          <a:bodyPr/>
          <a:lstStyle/>
          <a:p>
            <a:r>
              <a:rPr lang="en-US" dirty="0"/>
              <a:t>Parse tree</a:t>
            </a:r>
          </a:p>
        </p:txBody>
      </p:sp>
      <p:sp>
        <p:nvSpPr>
          <p:cNvPr id="3" name="Content Placeholder 2">
            <a:extLst>
              <a:ext uri="{FF2B5EF4-FFF2-40B4-BE49-F238E27FC236}">
                <a16:creationId xmlns:a16="http://schemas.microsoft.com/office/drawing/2014/main" id="{A664618C-D11E-4266-B4E5-9BABC72F282A}"/>
              </a:ext>
            </a:extLst>
          </p:cNvPr>
          <p:cNvSpPr>
            <a:spLocks noGrp="1"/>
          </p:cNvSpPr>
          <p:nvPr>
            <p:ph idx="1"/>
          </p:nvPr>
        </p:nvSpPr>
        <p:spPr/>
        <p:txBody>
          <a:bodyPr/>
          <a:lstStyle/>
          <a:p>
            <a:r>
              <a:rPr lang="en-US" dirty="0"/>
              <a:t>A parse tree is the graphical representation of a derivation that filters out the order in which the productions are applied to replace non-terminals</a:t>
            </a:r>
          </a:p>
        </p:txBody>
      </p:sp>
    </p:spTree>
    <p:extLst>
      <p:ext uri="{BB962C8B-B14F-4D97-AF65-F5344CB8AC3E}">
        <p14:creationId xmlns:p14="http://schemas.microsoft.com/office/powerpoint/2010/main" val="129841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FA4E-C82B-E507-B6C7-9DC7076CDFA5}"/>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BB3E25-B5CC-6AB2-ABB1-15FC5722633E}"/>
                  </a:ext>
                </a:extLst>
              </p:cNvPr>
              <p:cNvSpPr>
                <a:spLocks noGrp="1"/>
              </p:cNvSpPr>
              <p:nvPr>
                <p:ph idx="1"/>
              </p:nvPr>
            </p:nvSpPr>
            <p:spPr/>
            <p:txBody>
              <a:bodyPr/>
              <a:lstStyle/>
              <a:p>
                <a:pPr marL="0" indent="0">
                  <a:buNone/>
                </a:pPr>
                <a:r>
                  <a:rPr lang="en-IN" dirty="0"/>
                  <a:t>Is</a:t>
                </a:r>
                <a:r>
                  <a:rPr lang="en-IN" b="0" dirty="0"/>
                  <a:t>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satisfiable?</a:t>
                </a:r>
              </a:p>
              <a:p>
                <a:pPr marL="0" indent="0">
                  <a:buNone/>
                </a:pPr>
                <a:r>
                  <a:rPr lang="en-IN" dirty="0"/>
                  <a:t>Associate each predicate with a Boolean propositional variable.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0" smtClean="0">
                        <a:latin typeface="Cambria Math" panose="02040503050406030204" pitchFamily="18" charset="0"/>
                      </a:rPr>
                      <m:t>(</m:t>
                    </m:r>
                    <m:r>
                      <m:rPr>
                        <m:sty m:val="p"/>
                      </m:rPr>
                      <a:rPr lang="en-IN" b="0" i="0" smtClean="0">
                        <a:latin typeface="Cambria Math" panose="02040503050406030204" pitchFamily="18" charset="0"/>
                      </a:rPr>
                      <m:t>x</m:t>
                    </m:r>
                    <m:r>
                      <a:rPr lang="en-IN" b="0" i="0" smtClean="0">
                        <a:latin typeface="Cambria Math" panose="02040503050406030204" pitchFamily="18" charset="0"/>
                      </a:rPr>
                      <m:t>=</m:t>
                    </m:r>
                    <m:r>
                      <m:rPr>
                        <m:sty m:val="p"/>
                      </m:rPr>
                      <a:rPr lang="en-IN" b="0" i="0" smtClean="0">
                        <a:latin typeface="Cambria Math" panose="02040503050406030204" pitchFamily="18" charset="0"/>
                      </a:rPr>
                      <m:t>y</m:t>
                    </m:r>
                    <m:r>
                      <a:rPr lang="en-IN" b="0" i="0" smtClean="0">
                        <a:latin typeface="Cambria Math" panose="02040503050406030204" pitchFamily="18" charset="0"/>
                      </a:rPr>
                      <m:t>)</m:t>
                    </m:r>
                  </m:oMath>
                </a14:m>
                <a:r>
                  <a:rPr lang="en-IN" dirty="0"/>
                  <a:t> </a:t>
                </a:r>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y</m:t>
                          </m:r>
                          <m:r>
                            <a:rPr lang="en-IN" b="0" i="0" smtClean="0">
                              <a:latin typeface="Cambria Math" panose="02040503050406030204" pitchFamily="18" charset="0"/>
                            </a:rPr>
                            <m:t>=</m:t>
                          </m:r>
                          <m:r>
                            <m:rPr>
                              <m:sty m:val="p"/>
                            </m:rPr>
                            <a:rPr lang="en-IN" b="0" i="0" smtClean="0">
                              <a:latin typeface="Cambria Math" panose="02040503050406030204" pitchFamily="18" charset="0"/>
                            </a:rPr>
                            <m:t>z</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x</m:t>
                          </m:r>
                          <m:r>
                            <a:rPr lang="en-IN" b="0" i="0" smtClean="0">
                              <a:latin typeface="Cambria Math" panose="02040503050406030204" pitchFamily="18" charset="0"/>
                            </a:rPr>
                            <m:t>=</m:t>
                          </m:r>
                          <m:r>
                            <m:rPr>
                              <m:sty m:val="p"/>
                            </m:rPr>
                            <a:rPr lang="en-IN" b="0" i="0" smtClean="0">
                              <a:latin typeface="Cambria Math" panose="02040503050406030204" pitchFamily="18" charset="0"/>
                            </a:rPr>
                            <m:t>z</m:t>
                          </m:r>
                        </m:e>
                      </m:d>
                    </m:oMath>
                  </m:oMathPara>
                </a14:m>
                <a:endParaRPr lang="en-IN" b="0" dirty="0"/>
              </a:p>
              <a:p>
                <a:pPr marL="0" indent="0">
                  <a:buNone/>
                </a:pPr>
                <a:endParaRPr lang="en-IN" dirty="0"/>
              </a:p>
              <a:p>
                <a:pPr marL="0" indent="0">
                  <a:buNone/>
                </a:pPr>
                <a:r>
                  <a:rPr lang="en-IN" dirty="0"/>
                  <a:t>Rewrite the original formula in terms of Boolean propositional variables.</a:t>
                </a:r>
              </a:p>
              <a:p>
                <a:pPr marL="0" indent="0">
                  <a:buNone/>
                </a:pP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1ABB3E25-B5CC-6AB2-ABB1-15FC5722633E}"/>
                  </a:ext>
                </a:extLst>
              </p:cNvPr>
              <p:cNvSpPr>
                <a:spLocks noGrp="1" noRot="1" noChangeAspect="1" noMove="1" noResize="1" noEditPoints="1" noAdjustHandles="1" noChangeArrowheads="1" noChangeShapeType="1" noTextEdit="1"/>
              </p:cNvSpPr>
              <p:nvPr>
                <p:ph idx="1"/>
              </p:nvPr>
            </p:nvSpPr>
            <p:spPr>
              <a:blipFill>
                <a:blip r:embed="rId2"/>
                <a:stretch>
                  <a:fillRect l="-1217" t="-1541" b="-1261"/>
                </a:stretch>
              </a:blipFill>
            </p:spPr>
            <p:txBody>
              <a:bodyPr/>
              <a:lstStyle/>
              <a:p>
                <a:r>
                  <a:rPr lang="en-IN">
                    <a:noFill/>
                  </a:rPr>
                  <a:t> </a:t>
                </a:r>
              </a:p>
            </p:txBody>
          </p:sp>
        </mc:Fallback>
      </mc:AlternateContent>
    </p:spTree>
    <p:extLst>
      <p:ext uri="{BB962C8B-B14F-4D97-AF65-F5344CB8AC3E}">
        <p14:creationId xmlns:p14="http://schemas.microsoft.com/office/powerpoint/2010/main" val="4144606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BBA-FB34-4BA8-A67E-43257CC38D31}"/>
              </a:ext>
            </a:extLst>
          </p:cNvPr>
          <p:cNvSpPr>
            <a:spLocks noGrp="1"/>
          </p:cNvSpPr>
          <p:nvPr>
            <p:ph type="title"/>
          </p:nvPr>
        </p:nvSpPr>
        <p:spPr/>
        <p:txBody>
          <a:bodyPr/>
          <a:lstStyle/>
          <a:p>
            <a:r>
              <a:rPr lang="en-US" dirty="0"/>
              <a:t>Parse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8CE03-5D93-47FF-BB97-281B51609603}"/>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r>
                  <a:rPr lang="en-US" dirty="0">
                    <a:sym typeface="Wingdings" panose="05000000000000000000" pitchFamily="2" charset="2"/>
                  </a:rPr>
                  <a:t>(Leftmost)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F78CE03-5D93-47FF-BB97-281B51609603}"/>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2521747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BBA-FB34-4BA8-A67E-43257CC38D31}"/>
              </a:ext>
            </a:extLst>
          </p:cNvPr>
          <p:cNvSpPr>
            <a:spLocks noGrp="1"/>
          </p:cNvSpPr>
          <p:nvPr>
            <p:ph type="title"/>
          </p:nvPr>
        </p:nvSpPr>
        <p:spPr>
          <a:xfrm>
            <a:off x="838200" y="424569"/>
            <a:ext cx="10515600" cy="1325563"/>
          </a:xfrm>
        </p:spPr>
        <p:txBody>
          <a:bodyPr/>
          <a:lstStyle/>
          <a:p>
            <a:r>
              <a:rPr lang="en-US" dirty="0"/>
              <a:t>Parse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8CE03-5D93-47FF-BB97-281B51609603}"/>
                  </a:ext>
                </a:extLst>
              </p:cNvPr>
              <p:cNvSpPr>
                <a:spLocks noGrp="1"/>
              </p:cNvSpPr>
              <p:nvPr>
                <p:ph idx="1"/>
              </p:nvPr>
            </p:nvSpPr>
            <p:spPr>
              <a:xfrm>
                <a:off x="838200" y="1815350"/>
                <a:ext cx="10515600" cy="4351338"/>
              </a:xfrm>
            </p:spPr>
            <p:txBody>
              <a:bodyPr/>
              <a:lstStyle/>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r>
                  <a:rPr lang="en-US" dirty="0">
                    <a:sym typeface="Wingdings" panose="05000000000000000000" pitchFamily="2" charset="2"/>
                  </a:rPr>
                  <a:t>(Leftmost)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F78CE03-5D93-47FF-BB97-281B51609603}"/>
                  </a:ext>
                </a:extLst>
              </p:cNvPr>
              <p:cNvSpPr>
                <a:spLocks noGrp="1" noRot="1" noChangeAspect="1" noMove="1" noResize="1" noEditPoints="1" noAdjustHandles="1" noChangeArrowheads="1" noChangeShapeType="1" noTextEdit="1"/>
              </p:cNvSpPr>
              <p:nvPr>
                <p:ph idx="1"/>
              </p:nvPr>
            </p:nvSpPr>
            <p:spPr>
              <a:xfrm>
                <a:off x="838200" y="1815350"/>
                <a:ext cx="10515600" cy="4351338"/>
              </a:xfrm>
              <a:blipFill>
                <a:blip r:embed="rId2"/>
                <a:stretch>
                  <a:fillRect l="-1217" t="-2801"/>
                </a:stretch>
              </a:blipFill>
            </p:spPr>
            <p:txBody>
              <a:bodyPr/>
              <a:lstStyle/>
              <a:p>
                <a:r>
                  <a:rPr lang="en-IN">
                    <a:noFill/>
                  </a:rPr>
                  <a:t> </a:t>
                </a:r>
              </a:p>
            </p:txBody>
          </p:sp>
        </mc:Fallback>
      </mc:AlternateContent>
      <p:sp>
        <p:nvSpPr>
          <p:cNvPr id="85" name="Oval 84">
            <a:extLst>
              <a:ext uri="{FF2B5EF4-FFF2-40B4-BE49-F238E27FC236}">
                <a16:creationId xmlns:a16="http://schemas.microsoft.com/office/drawing/2014/main" id="{034BB041-402A-CDA9-B9BC-B677A990CFA9}"/>
              </a:ext>
            </a:extLst>
          </p:cNvPr>
          <p:cNvSpPr/>
          <p:nvPr/>
        </p:nvSpPr>
        <p:spPr>
          <a:xfrm>
            <a:off x="5825447" y="110960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6" name="Oval 85">
            <a:extLst>
              <a:ext uri="{FF2B5EF4-FFF2-40B4-BE49-F238E27FC236}">
                <a16:creationId xmlns:a16="http://schemas.microsoft.com/office/drawing/2014/main" id="{86882DAC-4069-E55F-CFE8-830EE7BBD0D6}"/>
              </a:ext>
            </a:extLst>
          </p:cNvPr>
          <p:cNvSpPr/>
          <p:nvPr/>
        </p:nvSpPr>
        <p:spPr>
          <a:xfrm>
            <a:off x="7313487" y="1087351"/>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7" name="Oval 86">
            <a:extLst>
              <a:ext uri="{FF2B5EF4-FFF2-40B4-BE49-F238E27FC236}">
                <a16:creationId xmlns:a16="http://schemas.microsoft.com/office/drawing/2014/main" id="{51E4AAF0-92B2-F547-134C-00731C8F21A9}"/>
              </a:ext>
            </a:extLst>
          </p:cNvPr>
          <p:cNvSpPr/>
          <p:nvPr/>
        </p:nvSpPr>
        <p:spPr>
          <a:xfrm>
            <a:off x="6726150" y="177400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8" name="Oval 87">
            <a:extLst>
              <a:ext uri="{FF2B5EF4-FFF2-40B4-BE49-F238E27FC236}">
                <a16:creationId xmlns:a16="http://schemas.microsoft.com/office/drawing/2014/main" id="{C8FF1C7A-FEB4-0CFC-2804-A0306E55AB20}"/>
              </a:ext>
            </a:extLst>
          </p:cNvPr>
          <p:cNvSpPr/>
          <p:nvPr/>
        </p:nvSpPr>
        <p:spPr>
          <a:xfrm>
            <a:off x="7392259" y="176202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9" name="Oval 88">
            <a:extLst>
              <a:ext uri="{FF2B5EF4-FFF2-40B4-BE49-F238E27FC236}">
                <a16:creationId xmlns:a16="http://schemas.microsoft.com/office/drawing/2014/main" id="{9752F77A-B61A-FAFB-6BDF-B667EDC738A6}"/>
              </a:ext>
            </a:extLst>
          </p:cNvPr>
          <p:cNvSpPr/>
          <p:nvPr/>
        </p:nvSpPr>
        <p:spPr>
          <a:xfrm>
            <a:off x="8130282" y="178086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0" name="Oval 89">
            <a:extLst>
              <a:ext uri="{FF2B5EF4-FFF2-40B4-BE49-F238E27FC236}">
                <a16:creationId xmlns:a16="http://schemas.microsoft.com/office/drawing/2014/main" id="{960B60AD-E3E7-9789-3AC2-9AB0E6E64923}"/>
              </a:ext>
            </a:extLst>
          </p:cNvPr>
          <p:cNvSpPr/>
          <p:nvPr/>
        </p:nvSpPr>
        <p:spPr>
          <a:xfrm>
            <a:off x="10229634" y="92125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1" name="Oval 90">
            <a:extLst>
              <a:ext uri="{FF2B5EF4-FFF2-40B4-BE49-F238E27FC236}">
                <a16:creationId xmlns:a16="http://schemas.microsoft.com/office/drawing/2014/main" id="{1315B0B5-8EE0-8BE3-567C-37995A2CFADD}"/>
              </a:ext>
            </a:extLst>
          </p:cNvPr>
          <p:cNvSpPr/>
          <p:nvPr/>
        </p:nvSpPr>
        <p:spPr>
          <a:xfrm>
            <a:off x="9642297" y="160790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2" name="Oval 91">
            <a:extLst>
              <a:ext uri="{FF2B5EF4-FFF2-40B4-BE49-F238E27FC236}">
                <a16:creationId xmlns:a16="http://schemas.microsoft.com/office/drawing/2014/main" id="{0439511B-5F09-C716-28F6-6830AEC6D129}"/>
              </a:ext>
            </a:extLst>
          </p:cNvPr>
          <p:cNvSpPr/>
          <p:nvPr/>
        </p:nvSpPr>
        <p:spPr>
          <a:xfrm>
            <a:off x="10308406" y="1595925"/>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93" name="Oval 92">
            <a:extLst>
              <a:ext uri="{FF2B5EF4-FFF2-40B4-BE49-F238E27FC236}">
                <a16:creationId xmlns:a16="http://schemas.microsoft.com/office/drawing/2014/main" id="{8ADC4824-5321-9BBD-D5FC-90E7B9CD0220}"/>
              </a:ext>
            </a:extLst>
          </p:cNvPr>
          <p:cNvSpPr/>
          <p:nvPr/>
        </p:nvSpPr>
        <p:spPr>
          <a:xfrm>
            <a:off x="11046429" y="161476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13" name="Oval 12">
            <a:extLst>
              <a:ext uri="{FF2B5EF4-FFF2-40B4-BE49-F238E27FC236}">
                <a16:creationId xmlns:a16="http://schemas.microsoft.com/office/drawing/2014/main" id="{E9F5BD95-CACE-35D5-3BE4-1FAB1165284B}"/>
              </a:ext>
            </a:extLst>
          </p:cNvPr>
          <p:cNvSpPr/>
          <p:nvPr/>
        </p:nvSpPr>
        <p:spPr>
          <a:xfrm>
            <a:off x="9188523" y="248977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14" name="Oval 13">
            <a:extLst>
              <a:ext uri="{FF2B5EF4-FFF2-40B4-BE49-F238E27FC236}">
                <a16:creationId xmlns:a16="http://schemas.microsoft.com/office/drawing/2014/main" id="{58BE2B30-0ED0-7578-709D-D73E153BA4D1}"/>
              </a:ext>
            </a:extLst>
          </p:cNvPr>
          <p:cNvSpPr/>
          <p:nvPr/>
        </p:nvSpPr>
        <p:spPr>
          <a:xfrm>
            <a:off x="9854632" y="247778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15" name="Oval 14">
            <a:extLst>
              <a:ext uri="{FF2B5EF4-FFF2-40B4-BE49-F238E27FC236}">
                <a16:creationId xmlns:a16="http://schemas.microsoft.com/office/drawing/2014/main" id="{9662E554-A5F8-9683-E20B-ECA87E01958C}"/>
              </a:ext>
            </a:extLst>
          </p:cNvPr>
          <p:cNvSpPr/>
          <p:nvPr/>
        </p:nvSpPr>
        <p:spPr>
          <a:xfrm>
            <a:off x="10592655" y="249662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5" name="Straight Arrow Connector 4">
            <a:extLst>
              <a:ext uri="{FF2B5EF4-FFF2-40B4-BE49-F238E27FC236}">
                <a16:creationId xmlns:a16="http://schemas.microsoft.com/office/drawing/2014/main" id="{A59F4391-77B4-1140-FF67-D6A1C99535E1}"/>
              </a:ext>
            </a:extLst>
          </p:cNvPr>
          <p:cNvCxnSpPr>
            <a:stCxn id="91" idx="4"/>
            <a:endCxn id="13" idx="0"/>
          </p:cNvCxnSpPr>
          <p:nvPr/>
        </p:nvCxnSpPr>
        <p:spPr>
          <a:xfrm flipH="1">
            <a:off x="9424829" y="1998327"/>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C3FEBAC-D795-0A80-9B93-2E82C047B9A1}"/>
              </a:ext>
            </a:extLst>
          </p:cNvPr>
          <p:cNvCxnSpPr>
            <a:stCxn id="91" idx="4"/>
            <a:endCxn id="14" idx="0"/>
          </p:cNvCxnSpPr>
          <p:nvPr/>
        </p:nvCxnSpPr>
        <p:spPr>
          <a:xfrm>
            <a:off x="9878603" y="1998327"/>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62824F-38D7-BADC-8CB8-06756043ACF7}"/>
              </a:ext>
            </a:extLst>
          </p:cNvPr>
          <p:cNvCxnSpPr>
            <a:stCxn id="91" idx="4"/>
            <a:endCxn id="15" idx="0"/>
          </p:cNvCxnSpPr>
          <p:nvPr/>
        </p:nvCxnSpPr>
        <p:spPr>
          <a:xfrm>
            <a:off x="9878603" y="1998327"/>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A2A07F-C2FB-5B79-B732-EA8D79827AFA}"/>
              </a:ext>
            </a:extLst>
          </p:cNvPr>
          <p:cNvSpPr txBox="1"/>
          <p:nvPr/>
        </p:nvSpPr>
        <p:spPr>
          <a:xfrm>
            <a:off x="5558310" y="1643870"/>
            <a:ext cx="883575" cy="369332"/>
          </a:xfrm>
          <a:prstGeom prst="rect">
            <a:avLst/>
          </a:prstGeom>
          <a:noFill/>
        </p:spPr>
        <p:txBody>
          <a:bodyPr wrap="square" rtlCol="0">
            <a:spAutoFit/>
          </a:bodyPr>
          <a:lstStyle/>
          <a:p>
            <a:r>
              <a:rPr lang="en-US" b="1" dirty="0">
                <a:solidFill>
                  <a:srgbClr val="0070C0"/>
                </a:solidFill>
              </a:rPr>
              <a:t>STEP-1</a:t>
            </a:r>
            <a:endParaRPr lang="en-IN" b="1" dirty="0">
              <a:solidFill>
                <a:srgbClr val="0070C0"/>
              </a:solidFill>
            </a:endParaRPr>
          </a:p>
        </p:txBody>
      </p:sp>
      <p:sp>
        <p:nvSpPr>
          <p:cNvPr id="23" name="TextBox 22">
            <a:extLst>
              <a:ext uri="{FF2B5EF4-FFF2-40B4-BE49-F238E27FC236}">
                <a16:creationId xmlns:a16="http://schemas.microsoft.com/office/drawing/2014/main" id="{ACBEFC19-303F-233D-A202-88D4FB2C088B}"/>
              </a:ext>
            </a:extLst>
          </p:cNvPr>
          <p:cNvSpPr txBox="1"/>
          <p:nvPr/>
        </p:nvSpPr>
        <p:spPr>
          <a:xfrm>
            <a:off x="7221008" y="2268878"/>
            <a:ext cx="883575" cy="369332"/>
          </a:xfrm>
          <a:prstGeom prst="rect">
            <a:avLst/>
          </a:prstGeom>
          <a:noFill/>
        </p:spPr>
        <p:txBody>
          <a:bodyPr wrap="square" rtlCol="0">
            <a:spAutoFit/>
          </a:bodyPr>
          <a:lstStyle/>
          <a:p>
            <a:r>
              <a:rPr lang="en-US" b="1" dirty="0">
                <a:solidFill>
                  <a:srgbClr val="0070C0"/>
                </a:solidFill>
              </a:rPr>
              <a:t>STEP-2</a:t>
            </a:r>
            <a:endParaRPr lang="en-IN" b="1" dirty="0">
              <a:solidFill>
                <a:srgbClr val="0070C0"/>
              </a:solidFill>
            </a:endParaRPr>
          </a:p>
        </p:txBody>
      </p:sp>
      <p:sp>
        <p:nvSpPr>
          <p:cNvPr id="24" name="TextBox 23">
            <a:extLst>
              <a:ext uri="{FF2B5EF4-FFF2-40B4-BE49-F238E27FC236}">
                <a16:creationId xmlns:a16="http://schemas.microsoft.com/office/drawing/2014/main" id="{29E2E540-BB5F-9A44-017E-C225B5393FCE}"/>
              </a:ext>
            </a:extLst>
          </p:cNvPr>
          <p:cNvSpPr txBox="1"/>
          <p:nvPr/>
        </p:nvSpPr>
        <p:spPr>
          <a:xfrm>
            <a:off x="10003594" y="2976083"/>
            <a:ext cx="883575" cy="369332"/>
          </a:xfrm>
          <a:prstGeom prst="rect">
            <a:avLst/>
          </a:prstGeom>
          <a:noFill/>
        </p:spPr>
        <p:txBody>
          <a:bodyPr wrap="square" rtlCol="0">
            <a:spAutoFit/>
          </a:bodyPr>
          <a:lstStyle/>
          <a:p>
            <a:r>
              <a:rPr lang="en-US" b="1" dirty="0">
                <a:solidFill>
                  <a:srgbClr val="0070C0"/>
                </a:solidFill>
              </a:rPr>
              <a:t>STEP-3</a:t>
            </a:r>
            <a:endParaRPr lang="en-IN" b="1" dirty="0">
              <a:solidFill>
                <a:srgbClr val="0070C0"/>
              </a:solidFill>
            </a:endParaRPr>
          </a:p>
        </p:txBody>
      </p:sp>
      <p:cxnSp>
        <p:nvCxnSpPr>
          <p:cNvPr id="12" name="Straight Arrow Connector 11">
            <a:extLst>
              <a:ext uri="{FF2B5EF4-FFF2-40B4-BE49-F238E27FC236}">
                <a16:creationId xmlns:a16="http://schemas.microsoft.com/office/drawing/2014/main" id="{BE647674-27E9-F3F2-F408-E2548E127BFB}"/>
              </a:ext>
            </a:extLst>
          </p:cNvPr>
          <p:cNvCxnSpPr>
            <a:stCxn id="86" idx="4"/>
            <a:endCxn id="87" idx="0"/>
          </p:cNvCxnSpPr>
          <p:nvPr/>
        </p:nvCxnSpPr>
        <p:spPr>
          <a:xfrm flipH="1">
            <a:off x="6962456" y="1477769"/>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90CAD0-46B9-ED13-1E68-5C44ED6C9482}"/>
              </a:ext>
            </a:extLst>
          </p:cNvPr>
          <p:cNvCxnSpPr>
            <a:stCxn id="86" idx="4"/>
            <a:endCxn id="88" idx="0"/>
          </p:cNvCxnSpPr>
          <p:nvPr/>
        </p:nvCxnSpPr>
        <p:spPr>
          <a:xfrm>
            <a:off x="7549793" y="1477769"/>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ED09DD-D1DA-7D40-B39D-591FC39849DA}"/>
              </a:ext>
            </a:extLst>
          </p:cNvPr>
          <p:cNvCxnSpPr>
            <a:stCxn id="86" idx="4"/>
            <a:endCxn id="89" idx="0"/>
          </p:cNvCxnSpPr>
          <p:nvPr/>
        </p:nvCxnSpPr>
        <p:spPr>
          <a:xfrm>
            <a:off x="7549793" y="1477769"/>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39C47-D43B-7248-A726-34399A89127E}"/>
              </a:ext>
            </a:extLst>
          </p:cNvPr>
          <p:cNvCxnSpPr>
            <a:stCxn id="90" idx="4"/>
            <a:endCxn id="91" idx="0"/>
          </p:cNvCxnSpPr>
          <p:nvPr/>
        </p:nvCxnSpPr>
        <p:spPr>
          <a:xfrm flipH="1">
            <a:off x="9878603" y="1311672"/>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BB787F-1DE1-AC34-5DF3-A9E6ABDCB427}"/>
              </a:ext>
            </a:extLst>
          </p:cNvPr>
          <p:cNvCxnSpPr>
            <a:stCxn id="90" idx="4"/>
            <a:endCxn id="92" idx="0"/>
          </p:cNvCxnSpPr>
          <p:nvPr/>
        </p:nvCxnSpPr>
        <p:spPr>
          <a:xfrm>
            <a:off x="10465940" y="1311672"/>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D22117E-DB70-2201-7784-3F22ECD1FCF2}"/>
              </a:ext>
            </a:extLst>
          </p:cNvPr>
          <p:cNvCxnSpPr>
            <a:stCxn id="90" idx="4"/>
            <a:endCxn id="93" idx="0"/>
          </p:cNvCxnSpPr>
          <p:nvPr/>
        </p:nvCxnSpPr>
        <p:spPr>
          <a:xfrm>
            <a:off x="10465940" y="1311672"/>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9252D30-352D-899A-799E-9BF5D7081141}"/>
              </a:ext>
            </a:extLst>
          </p:cNvPr>
          <p:cNvSpPr/>
          <p:nvPr/>
        </p:nvSpPr>
        <p:spPr>
          <a:xfrm>
            <a:off x="4094264" y="346753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3" name="Oval 42">
            <a:extLst>
              <a:ext uri="{FF2B5EF4-FFF2-40B4-BE49-F238E27FC236}">
                <a16:creationId xmlns:a16="http://schemas.microsoft.com/office/drawing/2014/main" id="{CA53B8BD-AD86-E943-F149-2E5A10717912}"/>
              </a:ext>
            </a:extLst>
          </p:cNvPr>
          <p:cNvSpPr/>
          <p:nvPr/>
        </p:nvSpPr>
        <p:spPr>
          <a:xfrm>
            <a:off x="3506927" y="415419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4" name="Oval 43">
            <a:extLst>
              <a:ext uri="{FF2B5EF4-FFF2-40B4-BE49-F238E27FC236}">
                <a16:creationId xmlns:a16="http://schemas.microsoft.com/office/drawing/2014/main" id="{9E1232B1-1A9F-D570-E43B-E874D83B6C49}"/>
              </a:ext>
            </a:extLst>
          </p:cNvPr>
          <p:cNvSpPr/>
          <p:nvPr/>
        </p:nvSpPr>
        <p:spPr>
          <a:xfrm>
            <a:off x="4173036" y="414220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45" name="Oval 44">
            <a:extLst>
              <a:ext uri="{FF2B5EF4-FFF2-40B4-BE49-F238E27FC236}">
                <a16:creationId xmlns:a16="http://schemas.microsoft.com/office/drawing/2014/main" id="{47C5C24A-8FE4-1217-28DE-06D72E12E6F4}"/>
              </a:ext>
            </a:extLst>
          </p:cNvPr>
          <p:cNvSpPr/>
          <p:nvPr/>
        </p:nvSpPr>
        <p:spPr>
          <a:xfrm>
            <a:off x="4911059" y="416104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6" name="Oval 45">
            <a:extLst>
              <a:ext uri="{FF2B5EF4-FFF2-40B4-BE49-F238E27FC236}">
                <a16:creationId xmlns:a16="http://schemas.microsoft.com/office/drawing/2014/main" id="{552DA25C-2320-B40C-C2FD-A3110E849F6E}"/>
              </a:ext>
            </a:extLst>
          </p:cNvPr>
          <p:cNvSpPr/>
          <p:nvPr/>
        </p:nvSpPr>
        <p:spPr>
          <a:xfrm>
            <a:off x="3053153" y="503605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7" name="Oval 46">
            <a:extLst>
              <a:ext uri="{FF2B5EF4-FFF2-40B4-BE49-F238E27FC236}">
                <a16:creationId xmlns:a16="http://schemas.microsoft.com/office/drawing/2014/main" id="{F408B180-2F47-2301-7B46-A7A16B5AD69B}"/>
              </a:ext>
            </a:extLst>
          </p:cNvPr>
          <p:cNvSpPr/>
          <p:nvPr/>
        </p:nvSpPr>
        <p:spPr>
          <a:xfrm>
            <a:off x="3719262" y="502407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48" name="Oval 47">
            <a:extLst>
              <a:ext uri="{FF2B5EF4-FFF2-40B4-BE49-F238E27FC236}">
                <a16:creationId xmlns:a16="http://schemas.microsoft.com/office/drawing/2014/main" id="{F5495E8A-3FD1-244A-710D-A7FBFE1E6671}"/>
              </a:ext>
            </a:extLst>
          </p:cNvPr>
          <p:cNvSpPr/>
          <p:nvPr/>
        </p:nvSpPr>
        <p:spPr>
          <a:xfrm>
            <a:off x="4457285" y="504291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49" name="Straight Arrow Connector 48">
            <a:extLst>
              <a:ext uri="{FF2B5EF4-FFF2-40B4-BE49-F238E27FC236}">
                <a16:creationId xmlns:a16="http://schemas.microsoft.com/office/drawing/2014/main" id="{C0D467D0-29D1-8D94-4D9D-37C2CAABC0CE}"/>
              </a:ext>
            </a:extLst>
          </p:cNvPr>
          <p:cNvCxnSpPr>
            <a:stCxn id="43" idx="4"/>
            <a:endCxn id="46" idx="0"/>
          </p:cNvCxnSpPr>
          <p:nvPr/>
        </p:nvCxnSpPr>
        <p:spPr>
          <a:xfrm flipH="1">
            <a:off x="3289459" y="4544610"/>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B53772-5F83-7CAA-1D38-E96DCE1918F4}"/>
              </a:ext>
            </a:extLst>
          </p:cNvPr>
          <p:cNvCxnSpPr>
            <a:stCxn id="43" idx="4"/>
            <a:endCxn id="47" idx="0"/>
          </p:cNvCxnSpPr>
          <p:nvPr/>
        </p:nvCxnSpPr>
        <p:spPr>
          <a:xfrm>
            <a:off x="3743233" y="4544610"/>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BEEF5B0-3630-675C-7B7E-EF72D1B0E046}"/>
              </a:ext>
            </a:extLst>
          </p:cNvPr>
          <p:cNvCxnSpPr>
            <a:stCxn id="43" idx="4"/>
            <a:endCxn id="48" idx="0"/>
          </p:cNvCxnSpPr>
          <p:nvPr/>
        </p:nvCxnSpPr>
        <p:spPr>
          <a:xfrm>
            <a:off x="3743233" y="4544610"/>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293B9D9-8EEB-514A-5B39-9617D42B0B6D}"/>
              </a:ext>
            </a:extLst>
          </p:cNvPr>
          <p:cNvSpPr txBox="1"/>
          <p:nvPr/>
        </p:nvSpPr>
        <p:spPr>
          <a:xfrm>
            <a:off x="3580552" y="5625108"/>
            <a:ext cx="883575" cy="369332"/>
          </a:xfrm>
          <a:prstGeom prst="rect">
            <a:avLst/>
          </a:prstGeom>
          <a:noFill/>
        </p:spPr>
        <p:txBody>
          <a:bodyPr wrap="square" rtlCol="0">
            <a:spAutoFit/>
          </a:bodyPr>
          <a:lstStyle/>
          <a:p>
            <a:r>
              <a:rPr lang="en-US" b="1" dirty="0">
                <a:solidFill>
                  <a:srgbClr val="0070C0"/>
                </a:solidFill>
              </a:rPr>
              <a:t>STEP-4</a:t>
            </a:r>
            <a:endParaRPr lang="en-IN" b="1" dirty="0">
              <a:solidFill>
                <a:srgbClr val="0070C0"/>
              </a:solidFill>
            </a:endParaRPr>
          </a:p>
        </p:txBody>
      </p:sp>
      <p:cxnSp>
        <p:nvCxnSpPr>
          <p:cNvPr id="58" name="Straight Arrow Connector 57">
            <a:extLst>
              <a:ext uri="{FF2B5EF4-FFF2-40B4-BE49-F238E27FC236}">
                <a16:creationId xmlns:a16="http://schemas.microsoft.com/office/drawing/2014/main" id="{D0AE0974-9254-373E-ECB2-34DFA7A90E02}"/>
              </a:ext>
            </a:extLst>
          </p:cNvPr>
          <p:cNvCxnSpPr>
            <a:stCxn id="42" idx="4"/>
            <a:endCxn id="43" idx="0"/>
          </p:cNvCxnSpPr>
          <p:nvPr/>
        </p:nvCxnSpPr>
        <p:spPr>
          <a:xfrm flipH="1">
            <a:off x="3743233" y="3857955"/>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3CBF3C-DA56-EA49-52A2-BC7D45B14D89}"/>
              </a:ext>
            </a:extLst>
          </p:cNvPr>
          <p:cNvCxnSpPr>
            <a:stCxn id="42" idx="4"/>
            <a:endCxn id="44" idx="0"/>
          </p:cNvCxnSpPr>
          <p:nvPr/>
        </p:nvCxnSpPr>
        <p:spPr>
          <a:xfrm>
            <a:off x="4330570" y="3857955"/>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14EF48-1908-625F-0D04-166A7F6B931C}"/>
              </a:ext>
            </a:extLst>
          </p:cNvPr>
          <p:cNvCxnSpPr>
            <a:stCxn id="42" idx="4"/>
            <a:endCxn id="45" idx="0"/>
          </p:cNvCxnSpPr>
          <p:nvPr/>
        </p:nvCxnSpPr>
        <p:spPr>
          <a:xfrm>
            <a:off x="4330570" y="3857955"/>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BDE1C4F-FF44-8922-1CEB-23A327D1A193}"/>
              </a:ext>
            </a:extLst>
          </p:cNvPr>
          <p:cNvSpPr/>
          <p:nvPr/>
        </p:nvSpPr>
        <p:spPr>
          <a:xfrm>
            <a:off x="2948703" y="5650794"/>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29" name="Straight Arrow Connector 28">
            <a:extLst>
              <a:ext uri="{FF2B5EF4-FFF2-40B4-BE49-F238E27FC236}">
                <a16:creationId xmlns:a16="http://schemas.microsoft.com/office/drawing/2014/main" id="{93F0C618-B577-3F33-4846-07409D70E969}"/>
              </a:ext>
            </a:extLst>
          </p:cNvPr>
          <p:cNvCxnSpPr>
            <a:stCxn id="46" idx="4"/>
            <a:endCxn id="61" idx="0"/>
          </p:cNvCxnSpPr>
          <p:nvPr/>
        </p:nvCxnSpPr>
        <p:spPr>
          <a:xfrm flipH="1">
            <a:off x="3250075" y="5426474"/>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84A82A9D-A849-5643-D0DB-8709502963FB}"/>
              </a:ext>
            </a:extLst>
          </p:cNvPr>
          <p:cNvSpPr/>
          <p:nvPr/>
        </p:nvSpPr>
        <p:spPr>
          <a:xfrm>
            <a:off x="7185076" y="351719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5" name="Oval 64">
            <a:extLst>
              <a:ext uri="{FF2B5EF4-FFF2-40B4-BE49-F238E27FC236}">
                <a16:creationId xmlns:a16="http://schemas.microsoft.com/office/drawing/2014/main" id="{C1B4BC03-622E-0328-48B1-E6B83351FBF9}"/>
              </a:ext>
            </a:extLst>
          </p:cNvPr>
          <p:cNvSpPr/>
          <p:nvPr/>
        </p:nvSpPr>
        <p:spPr>
          <a:xfrm>
            <a:off x="6597739" y="420385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6" name="Oval 65">
            <a:extLst>
              <a:ext uri="{FF2B5EF4-FFF2-40B4-BE49-F238E27FC236}">
                <a16:creationId xmlns:a16="http://schemas.microsoft.com/office/drawing/2014/main" id="{BBE8ECAA-EA02-AD4E-E1FD-D07325F8920D}"/>
              </a:ext>
            </a:extLst>
          </p:cNvPr>
          <p:cNvSpPr/>
          <p:nvPr/>
        </p:nvSpPr>
        <p:spPr>
          <a:xfrm>
            <a:off x="7263848" y="419186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67" name="Oval 66">
            <a:extLst>
              <a:ext uri="{FF2B5EF4-FFF2-40B4-BE49-F238E27FC236}">
                <a16:creationId xmlns:a16="http://schemas.microsoft.com/office/drawing/2014/main" id="{16996B4E-A1E4-D9C5-5F52-5E30BABB4F09}"/>
              </a:ext>
            </a:extLst>
          </p:cNvPr>
          <p:cNvSpPr/>
          <p:nvPr/>
        </p:nvSpPr>
        <p:spPr>
          <a:xfrm>
            <a:off x="8001871" y="421070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8" name="Oval 67">
            <a:extLst>
              <a:ext uri="{FF2B5EF4-FFF2-40B4-BE49-F238E27FC236}">
                <a16:creationId xmlns:a16="http://schemas.microsoft.com/office/drawing/2014/main" id="{4F018F3C-193C-2899-4619-8157483DC766}"/>
              </a:ext>
            </a:extLst>
          </p:cNvPr>
          <p:cNvSpPr/>
          <p:nvPr/>
        </p:nvSpPr>
        <p:spPr>
          <a:xfrm>
            <a:off x="6143965" y="508571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9" name="Oval 68">
            <a:extLst>
              <a:ext uri="{FF2B5EF4-FFF2-40B4-BE49-F238E27FC236}">
                <a16:creationId xmlns:a16="http://schemas.microsoft.com/office/drawing/2014/main" id="{D6170781-5CAA-82C5-ACA0-CE7482F61F8C}"/>
              </a:ext>
            </a:extLst>
          </p:cNvPr>
          <p:cNvSpPr/>
          <p:nvPr/>
        </p:nvSpPr>
        <p:spPr>
          <a:xfrm>
            <a:off x="6810074" y="507373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70" name="Oval 69">
            <a:extLst>
              <a:ext uri="{FF2B5EF4-FFF2-40B4-BE49-F238E27FC236}">
                <a16:creationId xmlns:a16="http://schemas.microsoft.com/office/drawing/2014/main" id="{29AC77CB-EEA8-4E92-8FF7-5F5EB3EC77F3}"/>
              </a:ext>
            </a:extLst>
          </p:cNvPr>
          <p:cNvSpPr/>
          <p:nvPr/>
        </p:nvSpPr>
        <p:spPr>
          <a:xfrm>
            <a:off x="7548097" y="509257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71" name="Straight Arrow Connector 70">
            <a:extLst>
              <a:ext uri="{FF2B5EF4-FFF2-40B4-BE49-F238E27FC236}">
                <a16:creationId xmlns:a16="http://schemas.microsoft.com/office/drawing/2014/main" id="{421EF30C-2DEB-9939-850E-25F6D45A732E}"/>
              </a:ext>
            </a:extLst>
          </p:cNvPr>
          <p:cNvCxnSpPr>
            <a:stCxn id="65" idx="4"/>
            <a:endCxn id="68" idx="0"/>
          </p:cNvCxnSpPr>
          <p:nvPr/>
        </p:nvCxnSpPr>
        <p:spPr>
          <a:xfrm flipH="1">
            <a:off x="6380271" y="4594270"/>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8791871-072B-E66F-A72C-23D54408024D}"/>
              </a:ext>
            </a:extLst>
          </p:cNvPr>
          <p:cNvCxnSpPr>
            <a:stCxn id="65" idx="4"/>
            <a:endCxn id="69" idx="0"/>
          </p:cNvCxnSpPr>
          <p:nvPr/>
        </p:nvCxnSpPr>
        <p:spPr>
          <a:xfrm>
            <a:off x="6834045" y="4594270"/>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A007F14-2790-9438-6EDD-FB1A87150F15}"/>
              </a:ext>
            </a:extLst>
          </p:cNvPr>
          <p:cNvCxnSpPr>
            <a:stCxn id="65" idx="4"/>
            <a:endCxn id="70" idx="0"/>
          </p:cNvCxnSpPr>
          <p:nvPr/>
        </p:nvCxnSpPr>
        <p:spPr>
          <a:xfrm>
            <a:off x="6834045" y="4594270"/>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49595AC-C682-CA22-4395-1586F67D8959}"/>
              </a:ext>
            </a:extLst>
          </p:cNvPr>
          <p:cNvSpPr txBox="1"/>
          <p:nvPr/>
        </p:nvSpPr>
        <p:spPr>
          <a:xfrm>
            <a:off x="6671364" y="5674768"/>
            <a:ext cx="883575" cy="369332"/>
          </a:xfrm>
          <a:prstGeom prst="rect">
            <a:avLst/>
          </a:prstGeom>
          <a:noFill/>
        </p:spPr>
        <p:txBody>
          <a:bodyPr wrap="square" rtlCol="0">
            <a:spAutoFit/>
          </a:bodyPr>
          <a:lstStyle/>
          <a:p>
            <a:r>
              <a:rPr lang="en-US" b="1" dirty="0">
                <a:solidFill>
                  <a:srgbClr val="0070C0"/>
                </a:solidFill>
              </a:rPr>
              <a:t>STEP-5</a:t>
            </a:r>
            <a:endParaRPr lang="en-IN" b="1" dirty="0">
              <a:solidFill>
                <a:srgbClr val="0070C0"/>
              </a:solidFill>
            </a:endParaRPr>
          </a:p>
        </p:txBody>
      </p:sp>
      <p:cxnSp>
        <p:nvCxnSpPr>
          <p:cNvPr id="75" name="Straight Arrow Connector 74">
            <a:extLst>
              <a:ext uri="{FF2B5EF4-FFF2-40B4-BE49-F238E27FC236}">
                <a16:creationId xmlns:a16="http://schemas.microsoft.com/office/drawing/2014/main" id="{C97BE150-7FE5-90E4-A0C1-7F3FD6483C77}"/>
              </a:ext>
            </a:extLst>
          </p:cNvPr>
          <p:cNvCxnSpPr>
            <a:stCxn id="64" idx="4"/>
            <a:endCxn id="65" idx="0"/>
          </p:cNvCxnSpPr>
          <p:nvPr/>
        </p:nvCxnSpPr>
        <p:spPr>
          <a:xfrm flipH="1">
            <a:off x="6834045" y="3907615"/>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5D6CAC-919C-BF3C-1EE2-DD59B5D319FD}"/>
              </a:ext>
            </a:extLst>
          </p:cNvPr>
          <p:cNvCxnSpPr>
            <a:stCxn id="64" idx="4"/>
            <a:endCxn id="66" idx="0"/>
          </p:cNvCxnSpPr>
          <p:nvPr/>
        </p:nvCxnSpPr>
        <p:spPr>
          <a:xfrm>
            <a:off x="7421382" y="3907615"/>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AB8E188-EE89-2819-5AB5-38895A1EF0A5}"/>
              </a:ext>
            </a:extLst>
          </p:cNvPr>
          <p:cNvCxnSpPr>
            <a:stCxn id="64" idx="4"/>
            <a:endCxn id="67" idx="0"/>
          </p:cNvCxnSpPr>
          <p:nvPr/>
        </p:nvCxnSpPr>
        <p:spPr>
          <a:xfrm>
            <a:off x="7421382" y="3907615"/>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69B4AD49-3080-503A-28D2-4D31B55789B7}"/>
              </a:ext>
            </a:extLst>
          </p:cNvPr>
          <p:cNvSpPr/>
          <p:nvPr/>
        </p:nvSpPr>
        <p:spPr>
          <a:xfrm>
            <a:off x="6039515" y="5700454"/>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79" name="Straight Arrow Connector 78">
            <a:extLst>
              <a:ext uri="{FF2B5EF4-FFF2-40B4-BE49-F238E27FC236}">
                <a16:creationId xmlns:a16="http://schemas.microsoft.com/office/drawing/2014/main" id="{EE07FC68-B906-F193-BD69-423885623DE8}"/>
              </a:ext>
            </a:extLst>
          </p:cNvPr>
          <p:cNvCxnSpPr>
            <a:stCxn id="68" idx="4"/>
            <a:endCxn id="78" idx="0"/>
          </p:cNvCxnSpPr>
          <p:nvPr/>
        </p:nvCxnSpPr>
        <p:spPr>
          <a:xfrm flipH="1">
            <a:off x="6340887" y="5476134"/>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617B00F-3EB9-17C7-C970-85AA8CF9C3E0}"/>
              </a:ext>
            </a:extLst>
          </p:cNvPr>
          <p:cNvSpPr/>
          <p:nvPr/>
        </p:nvSpPr>
        <p:spPr>
          <a:xfrm>
            <a:off x="10275888" y="360795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1" name="Oval 80">
            <a:extLst>
              <a:ext uri="{FF2B5EF4-FFF2-40B4-BE49-F238E27FC236}">
                <a16:creationId xmlns:a16="http://schemas.microsoft.com/office/drawing/2014/main" id="{341B5DDC-DC8D-8640-96FB-A4F9291A2EC4}"/>
              </a:ext>
            </a:extLst>
          </p:cNvPr>
          <p:cNvSpPr/>
          <p:nvPr/>
        </p:nvSpPr>
        <p:spPr>
          <a:xfrm>
            <a:off x="9688551" y="429460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2" name="Oval 81">
            <a:extLst>
              <a:ext uri="{FF2B5EF4-FFF2-40B4-BE49-F238E27FC236}">
                <a16:creationId xmlns:a16="http://schemas.microsoft.com/office/drawing/2014/main" id="{3536B2D7-DF8D-9F0A-0E55-8C317C5C3AD5}"/>
              </a:ext>
            </a:extLst>
          </p:cNvPr>
          <p:cNvSpPr/>
          <p:nvPr/>
        </p:nvSpPr>
        <p:spPr>
          <a:xfrm>
            <a:off x="10354660" y="428262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3" name="Oval 82">
            <a:extLst>
              <a:ext uri="{FF2B5EF4-FFF2-40B4-BE49-F238E27FC236}">
                <a16:creationId xmlns:a16="http://schemas.microsoft.com/office/drawing/2014/main" id="{05A1CC48-D176-76E6-53E2-FD7B84FE0A92}"/>
              </a:ext>
            </a:extLst>
          </p:cNvPr>
          <p:cNvSpPr/>
          <p:nvPr/>
        </p:nvSpPr>
        <p:spPr>
          <a:xfrm>
            <a:off x="11092683" y="430146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4" name="Oval 83">
            <a:extLst>
              <a:ext uri="{FF2B5EF4-FFF2-40B4-BE49-F238E27FC236}">
                <a16:creationId xmlns:a16="http://schemas.microsoft.com/office/drawing/2014/main" id="{2A5F3ABF-E1D5-197A-605D-7FA7EF7A1BEB}"/>
              </a:ext>
            </a:extLst>
          </p:cNvPr>
          <p:cNvSpPr/>
          <p:nvPr/>
        </p:nvSpPr>
        <p:spPr>
          <a:xfrm>
            <a:off x="9234777" y="517647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4" name="Oval 93">
            <a:extLst>
              <a:ext uri="{FF2B5EF4-FFF2-40B4-BE49-F238E27FC236}">
                <a16:creationId xmlns:a16="http://schemas.microsoft.com/office/drawing/2014/main" id="{AB3AB45A-C0FA-7F56-C4B0-5B0C60F91BC5}"/>
              </a:ext>
            </a:extLst>
          </p:cNvPr>
          <p:cNvSpPr/>
          <p:nvPr/>
        </p:nvSpPr>
        <p:spPr>
          <a:xfrm>
            <a:off x="9900886" y="516448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95" name="Oval 94">
            <a:extLst>
              <a:ext uri="{FF2B5EF4-FFF2-40B4-BE49-F238E27FC236}">
                <a16:creationId xmlns:a16="http://schemas.microsoft.com/office/drawing/2014/main" id="{3DDEA4E4-46B5-D44E-6E72-E30A52AA8D50}"/>
              </a:ext>
            </a:extLst>
          </p:cNvPr>
          <p:cNvSpPr/>
          <p:nvPr/>
        </p:nvSpPr>
        <p:spPr>
          <a:xfrm>
            <a:off x="10638909" y="518332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96" name="Straight Arrow Connector 95">
            <a:extLst>
              <a:ext uri="{FF2B5EF4-FFF2-40B4-BE49-F238E27FC236}">
                <a16:creationId xmlns:a16="http://schemas.microsoft.com/office/drawing/2014/main" id="{806C6A83-9810-579F-CDE0-C3B5251F2281}"/>
              </a:ext>
            </a:extLst>
          </p:cNvPr>
          <p:cNvCxnSpPr>
            <a:stCxn id="81" idx="4"/>
            <a:endCxn id="84" idx="0"/>
          </p:cNvCxnSpPr>
          <p:nvPr/>
        </p:nvCxnSpPr>
        <p:spPr>
          <a:xfrm flipH="1">
            <a:off x="9471083" y="4685026"/>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5A1A059-ED2C-F5A6-1BC2-0555E0EF6342}"/>
              </a:ext>
            </a:extLst>
          </p:cNvPr>
          <p:cNvCxnSpPr>
            <a:stCxn id="81" idx="4"/>
            <a:endCxn id="94" idx="0"/>
          </p:cNvCxnSpPr>
          <p:nvPr/>
        </p:nvCxnSpPr>
        <p:spPr>
          <a:xfrm>
            <a:off x="9924857" y="4685026"/>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02E61C-91B4-784E-C8AD-7EA2C93B99EF}"/>
              </a:ext>
            </a:extLst>
          </p:cNvPr>
          <p:cNvCxnSpPr>
            <a:stCxn id="81" idx="4"/>
            <a:endCxn id="95" idx="0"/>
          </p:cNvCxnSpPr>
          <p:nvPr/>
        </p:nvCxnSpPr>
        <p:spPr>
          <a:xfrm>
            <a:off x="9924857" y="4685026"/>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ABD1E3A-D574-674E-DA99-6E6F0407D862}"/>
              </a:ext>
            </a:extLst>
          </p:cNvPr>
          <p:cNvSpPr txBox="1"/>
          <p:nvPr/>
        </p:nvSpPr>
        <p:spPr>
          <a:xfrm>
            <a:off x="9762176" y="5765524"/>
            <a:ext cx="883575" cy="369332"/>
          </a:xfrm>
          <a:prstGeom prst="rect">
            <a:avLst/>
          </a:prstGeom>
          <a:noFill/>
        </p:spPr>
        <p:txBody>
          <a:bodyPr wrap="square" rtlCol="0">
            <a:spAutoFit/>
          </a:bodyPr>
          <a:lstStyle/>
          <a:p>
            <a:r>
              <a:rPr lang="en-US" b="1" dirty="0">
                <a:solidFill>
                  <a:srgbClr val="0070C0"/>
                </a:solidFill>
              </a:rPr>
              <a:t>STEP-6</a:t>
            </a:r>
            <a:endParaRPr lang="en-IN" b="1" dirty="0">
              <a:solidFill>
                <a:srgbClr val="0070C0"/>
              </a:solidFill>
            </a:endParaRPr>
          </a:p>
        </p:txBody>
      </p:sp>
      <p:cxnSp>
        <p:nvCxnSpPr>
          <p:cNvPr id="100" name="Straight Arrow Connector 99">
            <a:extLst>
              <a:ext uri="{FF2B5EF4-FFF2-40B4-BE49-F238E27FC236}">
                <a16:creationId xmlns:a16="http://schemas.microsoft.com/office/drawing/2014/main" id="{F13FDE54-D284-8668-5DE8-F5FD0C910CA7}"/>
              </a:ext>
            </a:extLst>
          </p:cNvPr>
          <p:cNvCxnSpPr>
            <a:stCxn id="80" idx="4"/>
            <a:endCxn id="81" idx="0"/>
          </p:cNvCxnSpPr>
          <p:nvPr/>
        </p:nvCxnSpPr>
        <p:spPr>
          <a:xfrm flipH="1">
            <a:off x="9924857" y="3998371"/>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51AEF56-3C37-3486-426B-8D0684818608}"/>
              </a:ext>
            </a:extLst>
          </p:cNvPr>
          <p:cNvCxnSpPr>
            <a:stCxn id="80" idx="4"/>
            <a:endCxn id="82" idx="0"/>
          </p:cNvCxnSpPr>
          <p:nvPr/>
        </p:nvCxnSpPr>
        <p:spPr>
          <a:xfrm>
            <a:off x="10512194" y="3998371"/>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2AC7A86-D330-8EE9-0059-C4113B1F5882}"/>
              </a:ext>
            </a:extLst>
          </p:cNvPr>
          <p:cNvCxnSpPr>
            <a:stCxn id="80" idx="4"/>
            <a:endCxn id="83" idx="0"/>
          </p:cNvCxnSpPr>
          <p:nvPr/>
        </p:nvCxnSpPr>
        <p:spPr>
          <a:xfrm>
            <a:off x="10512194" y="3998371"/>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75FEA498-F648-AFBA-E6A2-55FE72AF5700}"/>
              </a:ext>
            </a:extLst>
          </p:cNvPr>
          <p:cNvSpPr/>
          <p:nvPr/>
        </p:nvSpPr>
        <p:spPr>
          <a:xfrm>
            <a:off x="9130327" y="5791210"/>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104" name="Straight Arrow Connector 103">
            <a:extLst>
              <a:ext uri="{FF2B5EF4-FFF2-40B4-BE49-F238E27FC236}">
                <a16:creationId xmlns:a16="http://schemas.microsoft.com/office/drawing/2014/main" id="{43DAFCB2-0B4D-4ECF-FEF2-1855655A422F}"/>
              </a:ext>
            </a:extLst>
          </p:cNvPr>
          <p:cNvCxnSpPr>
            <a:stCxn id="84" idx="4"/>
            <a:endCxn id="103" idx="0"/>
          </p:cNvCxnSpPr>
          <p:nvPr/>
        </p:nvCxnSpPr>
        <p:spPr>
          <a:xfrm flipH="1">
            <a:off x="9431699" y="5566890"/>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0BAC26E-8A24-7183-DC50-4A36546129E9}"/>
              </a:ext>
            </a:extLst>
          </p:cNvPr>
          <p:cNvSpPr/>
          <p:nvPr/>
        </p:nvSpPr>
        <p:spPr>
          <a:xfrm>
            <a:off x="7599475" y="572956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106" name="Oval 105">
            <a:extLst>
              <a:ext uri="{FF2B5EF4-FFF2-40B4-BE49-F238E27FC236}">
                <a16:creationId xmlns:a16="http://schemas.microsoft.com/office/drawing/2014/main" id="{46EAD623-729E-353F-CAA6-BB314D7C839E}"/>
              </a:ext>
            </a:extLst>
          </p:cNvPr>
          <p:cNvSpPr/>
          <p:nvPr/>
        </p:nvSpPr>
        <p:spPr>
          <a:xfrm>
            <a:off x="10680015" y="5820322"/>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107" name="Oval 106">
            <a:extLst>
              <a:ext uri="{FF2B5EF4-FFF2-40B4-BE49-F238E27FC236}">
                <a16:creationId xmlns:a16="http://schemas.microsoft.com/office/drawing/2014/main" id="{D52DE1DB-BAE9-AAF6-27B0-F8BFB9A21243}"/>
              </a:ext>
            </a:extLst>
          </p:cNvPr>
          <p:cNvSpPr/>
          <p:nvPr/>
        </p:nvSpPr>
        <p:spPr>
          <a:xfrm>
            <a:off x="11212555" y="5161061"/>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31" name="Straight Arrow Connector 30">
            <a:extLst>
              <a:ext uri="{FF2B5EF4-FFF2-40B4-BE49-F238E27FC236}">
                <a16:creationId xmlns:a16="http://schemas.microsoft.com/office/drawing/2014/main" id="{00E9A63E-62F9-58F4-A507-30D3F7E1E761}"/>
              </a:ext>
            </a:extLst>
          </p:cNvPr>
          <p:cNvCxnSpPr>
            <a:stCxn id="70" idx="4"/>
            <a:endCxn id="105" idx="0"/>
          </p:cNvCxnSpPr>
          <p:nvPr/>
        </p:nvCxnSpPr>
        <p:spPr>
          <a:xfrm>
            <a:off x="7784403" y="5482988"/>
            <a:ext cx="116444"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406452-414F-C791-22E2-056A3510DF80}"/>
              </a:ext>
            </a:extLst>
          </p:cNvPr>
          <p:cNvCxnSpPr>
            <a:stCxn id="83" idx="4"/>
            <a:endCxn id="107" idx="0"/>
          </p:cNvCxnSpPr>
          <p:nvPr/>
        </p:nvCxnSpPr>
        <p:spPr>
          <a:xfrm>
            <a:off x="11328989" y="4691880"/>
            <a:ext cx="184938" cy="46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7787A-58E5-0303-78B7-AB6500C714D9}"/>
              </a:ext>
            </a:extLst>
          </p:cNvPr>
          <p:cNvCxnSpPr>
            <a:stCxn id="95" idx="4"/>
            <a:endCxn id="106" idx="0"/>
          </p:cNvCxnSpPr>
          <p:nvPr/>
        </p:nvCxnSpPr>
        <p:spPr>
          <a:xfrm>
            <a:off x="10875215" y="5573744"/>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110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BBA-FB34-4BA8-A67E-43257CC38D31}"/>
              </a:ext>
            </a:extLst>
          </p:cNvPr>
          <p:cNvSpPr>
            <a:spLocks noGrp="1"/>
          </p:cNvSpPr>
          <p:nvPr>
            <p:ph type="title"/>
          </p:nvPr>
        </p:nvSpPr>
        <p:spPr/>
        <p:txBody>
          <a:bodyPr/>
          <a:lstStyle/>
          <a:p>
            <a:r>
              <a:rPr lang="en-US" dirty="0"/>
              <a:t>Parse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8CE03-5D93-47FF-BB97-281B51609603}"/>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r>
                  <a:rPr lang="en-US" dirty="0">
                    <a:sym typeface="Wingdings" panose="05000000000000000000" pitchFamily="2" charset="2"/>
                  </a:rPr>
                  <a:t>(Rightmost)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F78CE03-5D93-47FF-BB97-281B51609603}"/>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2112502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BBA-FB34-4BA8-A67E-43257CC38D31}"/>
              </a:ext>
            </a:extLst>
          </p:cNvPr>
          <p:cNvSpPr>
            <a:spLocks noGrp="1"/>
          </p:cNvSpPr>
          <p:nvPr>
            <p:ph type="title"/>
          </p:nvPr>
        </p:nvSpPr>
        <p:spPr>
          <a:xfrm>
            <a:off x="838200" y="424569"/>
            <a:ext cx="10515600" cy="1325563"/>
          </a:xfrm>
        </p:spPr>
        <p:txBody>
          <a:bodyPr/>
          <a:lstStyle/>
          <a:p>
            <a:r>
              <a:rPr lang="en-US" dirty="0"/>
              <a:t>Parse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8CE03-5D93-47FF-BB97-281B51609603}"/>
                  </a:ext>
                </a:extLst>
              </p:cNvPr>
              <p:cNvSpPr>
                <a:spLocks noGrp="1"/>
              </p:cNvSpPr>
              <p:nvPr>
                <p:ph idx="1"/>
              </p:nvPr>
            </p:nvSpPr>
            <p:spPr>
              <a:xfrm>
                <a:off x="838200" y="1815350"/>
                <a:ext cx="10515600" cy="4351338"/>
              </a:xfrm>
            </p:spPr>
            <p:txBody>
              <a:bodyPr/>
              <a:lstStyle/>
              <a:p>
                <a:pPr marL="0" indent="0">
                  <a:buNone/>
                </a:pPr>
                <a:r>
                  <a:rPr lang="en-US" dirty="0">
                    <a:sym typeface="Wingdings" panose="05000000000000000000" pitchFamily="2" charset="2"/>
                  </a:rPr>
                  <a:t>E  E + E | E * E | (E) | id</a:t>
                </a:r>
              </a:p>
              <a:p>
                <a:pPr marL="0" indent="0">
                  <a:buNone/>
                </a:pPr>
                <a:r>
                  <a:rPr lang="en-US" dirty="0">
                    <a:sym typeface="Wingdings" panose="05000000000000000000" pitchFamily="2" charset="2"/>
                  </a:rPr>
                  <a:t>E </a:t>
                </a:r>
                <a14:m>
                  <m:oMath xmlns:m="http://schemas.openxmlformats.org/officeDocument/2006/math">
                    <m:groupChr>
                      <m:groupChrPr>
                        <m:chr m:val="⇒"/>
                        <m:vertJc m:val="bot"/>
                        <m:ctrlPr>
                          <a:rPr lang="en-US" i="1" smtClean="0">
                            <a:latin typeface="Cambria Math" panose="02040503050406030204" pitchFamily="18" charset="0"/>
                            <a:sym typeface="Wingdings" panose="05000000000000000000" pitchFamily="2" charset="2"/>
                          </a:rPr>
                        </m:ctrlPr>
                      </m:groupChrPr>
                      <m:e>
                        <m:r>
                          <m:rPr>
                            <m:brk m:alnAt="2"/>
                          </m:rPr>
                          <a:rPr lang="en-US" b="0" i="1" smtClean="0">
                            <a:latin typeface="Cambria Math" panose="02040503050406030204" pitchFamily="18" charset="0"/>
                            <a:sym typeface="Wingdings" panose="05000000000000000000" pitchFamily="2" charset="2"/>
                          </a:rPr>
                          <m:t>∗</m:t>
                        </m:r>
                      </m:e>
                    </m:groupChr>
                  </m:oMath>
                </a14:m>
                <a:r>
                  <a:rPr lang="en-US" dirty="0">
                    <a:sym typeface="Wingdings" panose="05000000000000000000" pitchFamily="2" charset="2"/>
                  </a:rPr>
                  <a:t> id * id + id </a:t>
                </a:r>
              </a:p>
              <a:p>
                <a:pPr marL="0" indent="0">
                  <a:buNone/>
                </a:pPr>
                <a:r>
                  <a:rPr lang="en-US" dirty="0">
                    <a:sym typeface="Wingdings" panose="05000000000000000000" pitchFamily="2" charset="2"/>
                  </a:rPr>
                  <a:t>(Rightmost)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F78CE03-5D93-47FF-BB97-281B51609603}"/>
                  </a:ext>
                </a:extLst>
              </p:cNvPr>
              <p:cNvSpPr>
                <a:spLocks noGrp="1" noRot="1" noChangeAspect="1" noMove="1" noResize="1" noEditPoints="1" noAdjustHandles="1" noChangeArrowheads="1" noChangeShapeType="1" noTextEdit="1"/>
              </p:cNvSpPr>
              <p:nvPr>
                <p:ph idx="1"/>
              </p:nvPr>
            </p:nvSpPr>
            <p:spPr>
              <a:xfrm>
                <a:off x="838200" y="1815350"/>
                <a:ext cx="10515600" cy="4351338"/>
              </a:xfrm>
              <a:blipFill>
                <a:blip r:embed="rId2"/>
                <a:stretch>
                  <a:fillRect l="-1217" t="-2801"/>
                </a:stretch>
              </a:blipFill>
            </p:spPr>
            <p:txBody>
              <a:bodyPr/>
              <a:lstStyle/>
              <a:p>
                <a:r>
                  <a:rPr lang="en-IN">
                    <a:noFill/>
                  </a:rPr>
                  <a:t> </a:t>
                </a:r>
              </a:p>
            </p:txBody>
          </p:sp>
        </mc:Fallback>
      </mc:AlternateContent>
      <p:sp>
        <p:nvSpPr>
          <p:cNvPr id="85" name="Oval 84">
            <a:extLst>
              <a:ext uri="{FF2B5EF4-FFF2-40B4-BE49-F238E27FC236}">
                <a16:creationId xmlns:a16="http://schemas.microsoft.com/office/drawing/2014/main" id="{034BB041-402A-CDA9-B9BC-B677A990CFA9}"/>
              </a:ext>
            </a:extLst>
          </p:cNvPr>
          <p:cNvSpPr/>
          <p:nvPr/>
        </p:nvSpPr>
        <p:spPr>
          <a:xfrm>
            <a:off x="5825447" y="110960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6" name="Oval 85">
            <a:extLst>
              <a:ext uri="{FF2B5EF4-FFF2-40B4-BE49-F238E27FC236}">
                <a16:creationId xmlns:a16="http://schemas.microsoft.com/office/drawing/2014/main" id="{86882DAC-4069-E55F-CFE8-830EE7BBD0D6}"/>
              </a:ext>
            </a:extLst>
          </p:cNvPr>
          <p:cNvSpPr/>
          <p:nvPr/>
        </p:nvSpPr>
        <p:spPr>
          <a:xfrm>
            <a:off x="7313487" y="1087351"/>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7" name="Oval 86">
            <a:extLst>
              <a:ext uri="{FF2B5EF4-FFF2-40B4-BE49-F238E27FC236}">
                <a16:creationId xmlns:a16="http://schemas.microsoft.com/office/drawing/2014/main" id="{51E4AAF0-92B2-F547-134C-00731C8F21A9}"/>
              </a:ext>
            </a:extLst>
          </p:cNvPr>
          <p:cNvSpPr/>
          <p:nvPr/>
        </p:nvSpPr>
        <p:spPr>
          <a:xfrm>
            <a:off x="6726150" y="177400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8" name="Oval 87">
            <a:extLst>
              <a:ext uri="{FF2B5EF4-FFF2-40B4-BE49-F238E27FC236}">
                <a16:creationId xmlns:a16="http://schemas.microsoft.com/office/drawing/2014/main" id="{C8FF1C7A-FEB4-0CFC-2804-A0306E55AB20}"/>
              </a:ext>
            </a:extLst>
          </p:cNvPr>
          <p:cNvSpPr/>
          <p:nvPr/>
        </p:nvSpPr>
        <p:spPr>
          <a:xfrm>
            <a:off x="7392259" y="176202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9" name="Oval 88">
            <a:extLst>
              <a:ext uri="{FF2B5EF4-FFF2-40B4-BE49-F238E27FC236}">
                <a16:creationId xmlns:a16="http://schemas.microsoft.com/office/drawing/2014/main" id="{9752F77A-B61A-FAFB-6BDF-B667EDC738A6}"/>
              </a:ext>
            </a:extLst>
          </p:cNvPr>
          <p:cNvSpPr/>
          <p:nvPr/>
        </p:nvSpPr>
        <p:spPr>
          <a:xfrm>
            <a:off x="8130282" y="178086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0" name="Oval 89">
            <a:extLst>
              <a:ext uri="{FF2B5EF4-FFF2-40B4-BE49-F238E27FC236}">
                <a16:creationId xmlns:a16="http://schemas.microsoft.com/office/drawing/2014/main" id="{960B60AD-E3E7-9789-3AC2-9AB0E6E64923}"/>
              </a:ext>
            </a:extLst>
          </p:cNvPr>
          <p:cNvSpPr/>
          <p:nvPr/>
        </p:nvSpPr>
        <p:spPr>
          <a:xfrm>
            <a:off x="10229634" y="92125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1" name="Oval 90">
            <a:extLst>
              <a:ext uri="{FF2B5EF4-FFF2-40B4-BE49-F238E27FC236}">
                <a16:creationId xmlns:a16="http://schemas.microsoft.com/office/drawing/2014/main" id="{1315B0B5-8EE0-8BE3-567C-37995A2CFADD}"/>
              </a:ext>
            </a:extLst>
          </p:cNvPr>
          <p:cNvSpPr/>
          <p:nvPr/>
        </p:nvSpPr>
        <p:spPr>
          <a:xfrm>
            <a:off x="9642297" y="160790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2" name="Oval 91">
            <a:extLst>
              <a:ext uri="{FF2B5EF4-FFF2-40B4-BE49-F238E27FC236}">
                <a16:creationId xmlns:a16="http://schemas.microsoft.com/office/drawing/2014/main" id="{0439511B-5F09-C716-28F6-6830AEC6D129}"/>
              </a:ext>
            </a:extLst>
          </p:cNvPr>
          <p:cNvSpPr/>
          <p:nvPr/>
        </p:nvSpPr>
        <p:spPr>
          <a:xfrm>
            <a:off x="10308406" y="1595925"/>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93" name="Oval 92">
            <a:extLst>
              <a:ext uri="{FF2B5EF4-FFF2-40B4-BE49-F238E27FC236}">
                <a16:creationId xmlns:a16="http://schemas.microsoft.com/office/drawing/2014/main" id="{8ADC4824-5321-9BBD-D5FC-90E7B9CD0220}"/>
              </a:ext>
            </a:extLst>
          </p:cNvPr>
          <p:cNvSpPr/>
          <p:nvPr/>
        </p:nvSpPr>
        <p:spPr>
          <a:xfrm>
            <a:off x="11046429" y="161476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10" name="TextBox 9">
            <a:extLst>
              <a:ext uri="{FF2B5EF4-FFF2-40B4-BE49-F238E27FC236}">
                <a16:creationId xmlns:a16="http://schemas.microsoft.com/office/drawing/2014/main" id="{D7A2A07F-C2FB-5B79-B732-EA8D79827AFA}"/>
              </a:ext>
            </a:extLst>
          </p:cNvPr>
          <p:cNvSpPr txBox="1"/>
          <p:nvPr/>
        </p:nvSpPr>
        <p:spPr>
          <a:xfrm>
            <a:off x="5558310" y="1643870"/>
            <a:ext cx="883575" cy="369332"/>
          </a:xfrm>
          <a:prstGeom prst="rect">
            <a:avLst/>
          </a:prstGeom>
          <a:noFill/>
        </p:spPr>
        <p:txBody>
          <a:bodyPr wrap="square" rtlCol="0">
            <a:spAutoFit/>
          </a:bodyPr>
          <a:lstStyle/>
          <a:p>
            <a:r>
              <a:rPr lang="en-US" b="1" dirty="0">
                <a:solidFill>
                  <a:srgbClr val="0070C0"/>
                </a:solidFill>
              </a:rPr>
              <a:t>STEP-1</a:t>
            </a:r>
            <a:endParaRPr lang="en-IN" b="1" dirty="0">
              <a:solidFill>
                <a:srgbClr val="0070C0"/>
              </a:solidFill>
            </a:endParaRPr>
          </a:p>
        </p:txBody>
      </p:sp>
      <p:sp>
        <p:nvSpPr>
          <p:cNvPr id="23" name="TextBox 22">
            <a:extLst>
              <a:ext uri="{FF2B5EF4-FFF2-40B4-BE49-F238E27FC236}">
                <a16:creationId xmlns:a16="http://schemas.microsoft.com/office/drawing/2014/main" id="{ACBEFC19-303F-233D-A202-88D4FB2C088B}"/>
              </a:ext>
            </a:extLst>
          </p:cNvPr>
          <p:cNvSpPr txBox="1"/>
          <p:nvPr/>
        </p:nvSpPr>
        <p:spPr>
          <a:xfrm>
            <a:off x="7221008" y="2268878"/>
            <a:ext cx="883575" cy="369332"/>
          </a:xfrm>
          <a:prstGeom prst="rect">
            <a:avLst/>
          </a:prstGeom>
          <a:noFill/>
        </p:spPr>
        <p:txBody>
          <a:bodyPr wrap="square" rtlCol="0">
            <a:spAutoFit/>
          </a:bodyPr>
          <a:lstStyle/>
          <a:p>
            <a:r>
              <a:rPr lang="en-US" b="1" dirty="0">
                <a:solidFill>
                  <a:srgbClr val="0070C0"/>
                </a:solidFill>
              </a:rPr>
              <a:t>STEP-2</a:t>
            </a:r>
            <a:endParaRPr lang="en-IN" b="1" dirty="0">
              <a:solidFill>
                <a:srgbClr val="0070C0"/>
              </a:solidFill>
            </a:endParaRPr>
          </a:p>
        </p:txBody>
      </p:sp>
      <p:sp>
        <p:nvSpPr>
          <p:cNvPr id="24" name="TextBox 23">
            <a:extLst>
              <a:ext uri="{FF2B5EF4-FFF2-40B4-BE49-F238E27FC236}">
                <a16:creationId xmlns:a16="http://schemas.microsoft.com/office/drawing/2014/main" id="{29E2E540-BB5F-9A44-017E-C225B5393FCE}"/>
              </a:ext>
            </a:extLst>
          </p:cNvPr>
          <p:cNvSpPr txBox="1"/>
          <p:nvPr/>
        </p:nvSpPr>
        <p:spPr>
          <a:xfrm>
            <a:off x="10003594" y="2215798"/>
            <a:ext cx="883575" cy="369332"/>
          </a:xfrm>
          <a:prstGeom prst="rect">
            <a:avLst/>
          </a:prstGeom>
          <a:noFill/>
        </p:spPr>
        <p:txBody>
          <a:bodyPr wrap="square" rtlCol="0">
            <a:spAutoFit/>
          </a:bodyPr>
          <a:lstStyle/>
          <a:p>
            <a:r>
              <a:rPr lang="en-US" b="1" dirty="0">
                <a:solidFill>
                  <a:srgbClr val="0070C0"/>
                </a:solidFill>
              </a:rPr>
              <a:t>STEP-3</a:t>
            </a:r>
            <a:endParaRPr lang="en-IN" b="1" dirty="0">
              <a:solidFill>
                <a:srgbClr val="0070C0"/>
              </a:solidFill>
            </a:endParaRPr>
          </a:p>
        </p:txBody>
      </p:sp>
      <p:cxnSp>
        <p:nvCxnSpPr>
          <p:cNvPr id="12" name="Straight Arrow Connector 11">
            <a:extLst>
              <a:ext uri="{FF2B5EF4-FFF2-40B4-BE49-F238E27FC236}">
                <a16:creationId xmlns:a16="http://schemas.microsoft.com/office/drawing/2014/main" id="{BE647674-27E9-F3F2-F408-E2548E127BFB}"/>
              </a:ext>
            </a:extLst>
          </p:cNvPr>
          <p:cNvCxnSpPr>
            <a:stCxn id="86" idx="4"/>
            <a:endCxn id="87" idx="0"/>
          </p:cNvCxnSpPr>
          <p:nvPr/>
        </p:nvCxnSpPr>
        <p:spPr>
          <a:xfrm flipH="1">
            <a:off x="6962456" y="1477769"/>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90CAD0-46B9-ED13-1E68-5C44ED6C9482}"/>
              </a:ext>
            </a:extLst>
          </p:cNvPr>
          <p:cNvCxnSpPr>
            <a:stCxn id="86" idx="4"/>
            <a:endCxn id="88" idx="0"/>
          </p:cNvCxnSpPr>
          <p:nvPr/>
        </p:nvCxnSpPr>
        <p:spPr>
          <a:xfrm>
            <a:off x="7549793" y="1477769"/>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ED09DD-D1DA-7D40-B39D-591FC39849DA}"/>
              </a:ext>
            </a:extLst>
          </p:cNvPr>
          <p:cNvCxnSpPr>
            <a:stCxn id="86" idx="4"/>
            <a:endCxn id="89" idx="0"/>
          </p:cNvCxnSpPr>
          <p:nvPr/>
        </p:nvCxnSpPr>
        <p:spPr>
          <a:xfrm>
            <a:off x="7549793" y="1477769"/>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39C47-D43B-7248-A726-34399A89127E}"/>
              </a:ext>
            </a:extLst>
          </p:cNvPr>
          <p:cNvCxnSpPr>
            <a:stCxn id="90" idx="4"/>
            <a:endCxn id="91" idx="0"/>
          </p:cNvCxnSpPr>
          <p:nvPr/>
        </p:nvCxnSpPr>
        <p:spPr>
          <a:xfrm flipH="1">
            <a:off x="9878603" y="1311672"/>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BB787F-1DE1-AC34-5DF3-A9E6ABDCB427}"/>
              </a:ext>
            </a:extLst>
          </p:cNvPr>
          <p:cNvCxnSpPr>
            <a:stCxn id="90" idx="4"/>
            <a:endCxn id="92" idx="0"/>
          </p:cNvCxnSpPr>
          <p:nvPr/>
        </p:nvCxnSpPr>
        <p:spPr>
          <a:xfrm>
            <a:off x="10465940" y="1311672"/>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D22117E-DB70-2201-7784-3F22ECD1FCF2}"/>
              </a:ext>
            </a:extLst>
          </p:cNvPr>
          <p:cNvCxnSpPr>
            <a:stCxn id="90" idx="4"/>
            <a:endCxn id="93" idx="0"/>
          </p:cNvCxnSpPr>
          <p:nvPr/>
        </p:nvCxnSpPr>
        <p:spPr>
          <a:xfrm>
            <a:off x="10465940" y="1311672"/>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9252D30-352D-899A-799E-9BF5D7081141}"/>
              </a:ext>
            </a:extLst>
          </p:cNvPr>
          <p:cNvSpPr/>
          <p:nvPr/>
        </p:nvSpPr>
        <p:spPr>
          <a:xfrm>
            <a:off x="4094264" y="346753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3" name="Oval 42">
            <a:extLst>
              <a:ext uri="{FF2B5EF4-FFF2-40B4-BE49-F238E27FC236}">
                <a16:creationId xmlns:a16="http://schemas.microsoft.com/office/drawing/2014/main" id="{CA53B8BD-AD86-E943-F149-2E5A10717912}"/>
              </a:ext>
            </a:extLst>
          </p:cNvPr>
          <p:cNvSpPr/>
          <p:nvPr/>
        </p:nvSpPr>
        <p:spPr>
          <a:xfrm>
            <a:off x="3506927" y="415419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4" name="Oval 43">
            <a:extLst>
              <a:ext uri="{FF2B5EF4-FFF2-40B4-BE49-F238E27FC236}">
                <a16:creationId xmlns:a16="http://schemas.microsoft.com/office/drawing/2014/main" id="{9E1232B1-1A9F-D570-E43B-E874D83B6C49}"/>
              </a:ext>
            </a:extLst>
          </p:cNvPr>
          <p:cNvSpPr/>
          <p:nvPr/>
        </p:nvSpPr>
        <p:spPr>
          <a:xfrm>
            <a:off x="4173036" y="414220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45" name="Oval 44">
            <a:extLst>
              <a:ext uri="{FF2B5EF4-FFF2-40B4-BE49-F238E27FC236}">
                <a16:creationId xmlns:a16="http://schemas.microsoft.com/office/drawing/2014/main" id="{47C5C24A-8FE4-1217-28DE-06D72E12E6F4}"/>
              </a:ext>
            </a:extLst>
          </p:cNvPr>
          <p:cNvSpPr/>
          <p:nvPr/>
        </p:nvSpPr>
        <p:spPr>
          <a:xfrm>
            <a:off x="4911059" y="416104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6" name="Oval 45">
            <a:extLst>
              <a:ext uri="{FF2B5EF4-FFF2-40B4-BE49-F238E27FC236}">
                <a16:creationId xmlns:a16="http://schemas.microsoft.com/office/drawing/2014/main" id="{552DA25C-2320-B40C-C2FD-A3110E849F6E}"/>
              </a:ext>
            </a:extLst>
          </p:cNvPr>
          <p:cNvSpPr/>
          <p:nvPr/>
        </p:nvSpPr>
        <p:spPr>
          <a:xfrm>
            <a:off x="3053153" y="503605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47" name="Oval 46">
            <a:extLst>
              <a:ext uri="{FF2B5EF4-FFF2-40B4-BE49-F238E27FC236}">
                <a16:creationId xmlns:a16="http://schemas.microsoft.com/office/drawing/2014/main" id="{F408B180-2F47-2301-7B46-A7A16B5AD69B}"/>
              </a:ext>
            </a:extLst>
          </p:cNvPr>
          <p:cNvSpPr/>
          <p:nvPr/>
        </p:nvSpPr>
        <p:spPr>
          <a:xfrm>
            <a:off x="3719262" y="502407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48" name="Oval 47">
            <a:extLst>
              <a:ext uri="{FF2B5EF4-FFF2-40B4-BE49-F238E27FC236}">
                <a16:creationId xmlns:a16="http://schemas.microsoft.com/office/drawing/2014/main" id="{F5495E8A-3FD1-244A-710D-A7FBFE1E6671}"/>
              </a:ext>
            </a:extLst>
          </p:cNvPr>
          <p:cNvSpPr/>
          <p:nvPr/>
        </p:nvSpPr>
        <p:spPr>
          <a:xfrm>
            <a:off x="4457285" y="504291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49" name="Straight Arrow Connector 48">
            <a:extLst>
              <a:ext uri="{FF2B5EF4-FFF2-40B4-BE49-F238E27FC236}">
                <a16:creationId xmlns:a16="http://schemas.microsoft.com/office/drawing/2014/main" id="{C0D467D0-29D1-8D94-4D9D-37C2CAABC0CE}"/>
              </a:ext>
            </a:extLst>
          </p:cNvPr>
          <p:cNvCxnSpPr>
            <a:stCxn id="43" idx="4"/>
            <a:endCxn id="46" idx="0"/>
          </p:cNvCxnSpPr>
          <p:nvPr/>
        </p:nvCxnSpPr>
        <p:spPr>
          <a:xfrm flipH="1">
            <a:off x="3289459" y="4544610"/>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B53772-5F83-7CAA-1D38-E96DCE1918F4}"/>
              </a:ext>
            </a:extLst>
          </p:cNvPr>
          <p:cNvCxnSpPr>
            <a:stCxn id="43" idx="4"/>
            <a:endCxn id="47" idx="0"/>
          </p:cNvCxnSpPr>
          <p:nvPr/>
        </p:nvCxnSpPr>
        <p:spPr>
          <a:xfrm>
            <a:off x="3743233" y="4544610"/>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BEEF5B0-3630-675C-7B7E-EF72D1B0E046}"/>
              </a:ext>
            </a:extLst>
          </p:cNvPr>
          <p:cNvCxnSpPr>
            <a:stCxn id="43" idx="4"/>
            <a:endCxn id="48" idx="0"/>
          </p:cNvCxnSpPr>
          <p:nvPr/>
        </p:nvCxnSpPr>
        <p:spPr>
          <a:xfrm>
            <a:off x="3743233" y="4544610"/>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293B9D9-8EEB-514A-5B39-9617D42B0B6D}"/>
              </a:ext>
            </a:extLst>
          </p:cNvPr>
          <p:cNvSpPr txBox="1"/>
          <p:nvPr/>
        </p:nvSpPr>
        <p:spPr>
          <a:xfrm>
            <a:off x="3580552" y="5584012"/>
            <a:ext cx="883575" cy="369332"/>
          </a:xfrm>
          <a:prstGeom prst="rect">
            <a:avLst/>
          </a:prstGeom>
          <a:noFill/>
        </p:spPr>
        <p:txBody>
          <a:bodyPr wrap="square" rtlCol="0">
            <a:spAutoFit/>
          </a:bodyPr>
          <a:lstStyle/>
          <a:p>
            <a:r>
              <a:rPr lang="en-US" b="1" dirty="0">
                <a:solidFill>
                  <a:srgbClr val="0070C0"/>
                </a:solidFill>
              </a:rPr>
              <a:t>STEP-4</a:t>
            </a:r>
            <a:endParaRPr lang="en-IN" b="1" dirty="0">
              <a:solidFill>
                <a:srgbClr val="0070C0"/>
              </a:solidFill>
            </a:endParaRPr>
          </a:p>
        </p:txBody>
      </p:sp>
      <p:cxnSp>
        <p:nvCxnSpPr>
          <p:cNvPr id="58" name="Straight Arrow Connector 57">
            <a:extLst>
              <a:ext uri="{FF2B5EF4-FFF2-40B4-BE49-F238E27FC236}">
                <a16:creationId xmlns:a16="http://schemas.microsoft.com/office/drawing/2014/main" id="{D0AE0974-9254-373E-ECB2-34DFA7A90E02}"/>
              </a:ext>
            </a:extLst>
          </p:cNvPr>
          <p:cNvCxnSpPr>
            <a:stCxn id="42" idx="4"/>
            <a:endCxn id="43" idx="0"/>
          </p:cNvCxnSpPr>
          <p:nvPr/>
        </p:nvCxnSpPr>
        <p:spPr>
          <a:xfrm flipH="1">
            <a:off x="3743233" y="3857955"/>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3CBF3C-DA56-EA49-52A2-BC7D45B14D89}"/>
              </a:ext>
            </a:extLst>
          </p:cNvPr>
          <p:cNvCxnSpPr>
            <a:stCxn id="42" idx="4"/>
            <a:endCxn id="44" idx="0"/>
          </p:cNvCxnSpPr>
          <p:nvPr/>
        </p:nvCxnSpPr>
        <p:spPr>
          <a:xfrm>
            <a:off x="4330570" y="3857955"/>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14EF48-1908-625F-0D04-166A7F6B931C}"/>
              </a:ext>
            </a:extLst>
          </p:cNvPr>
          <p:cNvCxnSpPr>
            <a:stCxn id="42" idx="4"/>
            <a:endCxn id="45" idx="0"/>
          </p:cNvCxnSpPr>
          <p:nvPr/>
        </p:nvCxnSpPr>
        <p:spPr>
          <a:xfrm>
            <a:off x="4330570" y="3857955"/>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84A82A9D-A849-5643-D0DB-8709502963FB}"/>
              </a:ext>
            </a:extLst>
          </p:cNvPr>
          <p:cNvSpPr/>
          <p:nvPr/>
        </p:nvSpPr>
        <p:spPr>
          <a:xfrm>
            <a:off x="7185076" y="351719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5" name="Oval 64">
            <a:extLst>
              <a:ext uri="{FF2B5EF4-FFF2-40B4-BE49-F238E27FC236}">
                <a16:creationId xmlns:a16="http://schemas.microsoft.com/office/drawing/2014/main" id="{C1B4BC03-622E-0328-48B1-E6B83351FBF9}"/>
              </a:ext>
            </a:extLst>
          </p:cNvPr>
          <p:cNvSpPr/>
          <p:nvPr/>
        </p:nvSpPr>
        <p:spPr>
          <a:xfrm>
            <a:off x="6597739" y="420385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6" name="Oval 65">
            <a:extLst>
              <a:ext uri="{FF2B5EF4-FFF2-40B4-BE49-F238E27FC236}">
                <a16:creationId xmlns:a16="http://schemas.microsoft.com/office/drawing/2014/main" id="{BBE8ECAA-EA02-AD4E-E1FD-D07325F8920D}"/>
              </a:ext>
            </a:extLst>
          </p:cNvPr>
          <p:cNvSpPr/>
          <p:nvPr/>
        </p:nvSpPr>
        <p:spPr>
          <a:xfrm>
            <a:off x="7263848" y="419186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67" name="Oval 66">
            <a:extLst>
              <a:ext uri="{FF2B5EF4-FFF2-40B4-BE49-F238E27FC236}">
                <a16:creationId xmlns:a16="http://schemas.microsoft.com/office/drawing/2014/main" id="{16996B4E-A1E4-D9C5-5F52-5E30BABB4F09}"/>
              </a:ext>
            </a:extLst>
          </p:cNvPr>
          <p:cNvSpPr/>
          <p:nvPr/>
        </p:nvSpPr>
        <p:spPr>
          <a:xfrm>
            <a:off x="8001871" y="421070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8" name="Oval 67">
            <a:extLst>
              <a:ext uri="{FF2B5EF4-FFF2-40B4-BE49-F238E27FC236}">
                <a16:creationId xmlns:a16="http://schemas.microsoft.com/office/drawing/2014/main" id="{4F018F3C-193C-2899-4619-8157483DC766}"/>
              </a:ext>
            </a:extLst>
          </p:cNvPr>
          <p:cNvSpPr/>
          <p:nvPr/>
        </p:nvSpPr>
        <p:spPr>
          <a:xfrm>
            <a:off x="6143965" y="508571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9" name="Oval 68">
            <a:extLst>
              <a:ext uri="{FF2B5EF4-FFF2-40B4-BE49-F238E27FC236}">
                <a16:creationId xmlns:a16="http://schemas.microsoft.com/office/drawing/2014/main" id="{D6170781-5CAA-82C5-ACA0-CE7482F61F8C}"/>
              </a:ext>
            </a:extLst>
          </p:cNvPr>
          <p:cNvSpPr/>
          <p:nvPr/>
        </p:nvSpPr>
        <p:spPr>
          <a:xfrm>
            <a:off x="6810074" y="507373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70" name="Oval 69">
            <a:extLst>
              <a:ext uri="{FF2B5EF4-FFF2-40B4-BE49-F238E27FC236}">
                <a16:creationId xmlns:a16="http://schemas.microsoft.com/office/drawing/2014/main" id="{29AC77CB-EEA8-4E92-8FF7-5F5EB3EC77F3}"/>
              </a:ext>
            </a:extLst>
          </p:cNvPr>
          <p:cNvSpPr/>
          <p:nvPr/>
        </p:nvSpPr>
        <p:spPr>
          <a:xfrm>
            <a:off x="7548097" y="509257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71" name="Straight Arrow Connector 70">
            <a:extLst>
              <a:ext uri="{FF2B5EF4-FFF2-40B4-BE49-F238E27FC236}">
                <a16:creationId xmlns:a16="http://schemas.microsoft.com/office/drawing/2014/main" id="{421EF30C-2DEB-9939-850E-25F6D45A732E}"/>
              </a:ext>
            </a:extLst>
          </p:cNvPr>
          <p:cNvCxnSpPr>
            <a:stCxn id="65" idx="4"/>
            <a:endCxn id="68" idx="0"/>
          </p:cNvCxnSpPr>
          <p:nvPr/>
        </p:nvCxnSpPr>
        <p:spPr>
          <a:xfrm flipH="1">
            <a:off x="6380271" y="4594270"/>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8791871-072B-E66F-A72C-23D54408024D}"/>
              </a:ext>
            </a:extLst>
          </p:cNvPr>
          <p:cNvCxnSpPr>
            <a:stCxn id="65" idx="4"/>
            <a:endCxn id="69" idx="0"/>
          </p:cNvCxnSpPr>
          <p:nvPr/>
        </p:nvCxnSpPr>
        <p:spPr>
          <a:xfrm>
            <a:off x="6834045" y="4594270"/>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A007F14-2790-9438-6EDD-FB1A87150F15}"/>
              </a:ext>
            </a:extLst>
          </p:cNvPr>
          <p:cNvCxnSpPr>
            <a:stCxn id="65" idx="4"/>
            <a:endCxn id="70" idx="0"/>
          </p:cNvCxnSpPr>
          <p:nvPr/>
        </p:nvCxnSpPr>
        <p:spPr>
          <a:xfrm>
            <a:off x="6834045" y="4594270"/>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49595AC-C682-CA22-4395-1586F67D8959}"/>
              </a:ext>
            </a:extLst>
          </p:cNvPr>
          <p:cNvSpPr txBox="1"/>
          <p:nvPr/>
        </p:nvSpPr>
        <p:spPr>
          <a:xfrm>
            <a:off x="6671364" y="5674768"/>
            <a:ext cx="883575" cy="369332"/>
          </a:xfrm>
          <a:prstGeom prst="rect">
            <a:avLst/>
          </a:prstGeom>
          <a:noFill/>
        </p:spPr>
        <p:txBody>
          <a:bodyPr wrap="square" rtlCol="0">
            <a:spAutoFit/>
          </a:bodyPr>
          <a:lstStyle/>
          <a:p>
            <a:r>
              <a:rPr lang="en-US" b="1" dirty="0">
                <a:solidFill>
                  <a:srgbClr val="0070C0"/>
                </a:solidFill>
              </a:rPr>
              <a:t>STEP-5</a:t>
            </a:r>
            <a:endParaRPr lang="en-IN" b="1" dirty="0">
              <a:solidFill>
                <a:srgbClr val="0070C0"/>
              </a:solidFill>
            </a:endParaRPr>
          </a:p>
        </p:txBody>
      </p:sp>
      <p:cxnSp>
        <p:nvCxnSpPr>
          <p:cNvPr id="75" name="Straight Arrow Connector 74">
            <a:extLst>
              <a:ext uri="{FF2B5EF4-FFF2-40B4-BE49-F238E27FC236}">
                <a16:creationId xmlns:a16="http://schemas.microsoft.com/office/drawing/2014/main" id="{C97BE150-7FE5-90E4-A0C1-7F3FD6483C77}"/>
              </a:ext>
            </a:extLst>
          </p:cNvPr>
          <p:cNvCxnSpPr>
            <a:stCxn id="64" idx="4"/>
            <a:endCxn id="65" idx="0"/>
          </p:cNvCxnSpPr>
          <p:nvPr/>
        </p:nvCxnSpPr>
        <p:spPr>
          <a:xfrm flipH="1">
            <a:off x="6834045" y="3907615"/>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5D6CAC-919C-BF3C-1EE2-DD59B5D319FD}"/>
              </a:ext>
            </a:extLst>
          </p:cNvPr>
          <p:cNvCxnSpPr>
            <a:stCxn id="64" idx="4"/>
            <a:endCxn id="66" idx="0"/>
          </p:cNvCxnSpPr>
          <p:nvPr/>
        </p:nvCxnSpPr>
        <p:spPr>
          <a:xfrm>
            <a:off x="7421382" y="3907615"/>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AB8E188-EE89-2819-5AB5-38895A1EF0A5}"/>
              </a:ext>
            </a:extLst>
          </p:cNvPr>
          <p:cNvCxnSpPr>
            <a:stCxn id="64" idx="4"/>
            <a:endCxn id="67" idx="0"/>
          </p:cNvCxnSpPr>
          <p:nvPr/>
        </p:nvCxnSpPr>
        <p:spPr>
          <a:xfrm>
            <a:off x="7421382" y="3907615"/>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617B00F-3EB9-17C7-C970-85AA8CF9C3E0}"/>
              </a:ext>
            </a:extLst>
          </p:cNvPr>
          <p:cNvSpPr/>
          <p:nvPr/>
        </p:nvSpPr>
        <p:spPr>
          <a:xfrm>
            <a:off x="10275888" y="360795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1" name="Oval 80">
            <a:extLst>
              <a:ext uri="{FF2B5EF4-FFF2-40B4-BE49-F238E27FC236}">
                <a16:creationId xmlns:a16="http://schemas.microsoft.com/office/drawing/2014/main" id="{341B5DDC-DC8D-8640-96FB-A4F9291A2EC4}"/>
              </a:ext>
            </a:extLst>
          </p:cNvPr>
          <p:cNvSpPr/>
          <p:nvPr/>
        </p:nvSpPr>
        <p:spPr>
          <a:xfrm>
            <a:off x="9688551" y="429460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2" name="Oval 81">
            <a:extLst>
              <a:ext uri="{FF2B5EF4-FFF2-40B4-BE49-F238E27FC236}">
                <a16:creationId xmlns:a16="http://schemas.microsoft.com/office/drawing/2014/main" id="{3536B2D7-DF8D-9F0A-0E55-8C317C5C3AD5}"/>
              </a:ext>
            </a:extLst>
          </p:cNvPr>
          <p:cNvSpPr/>
          <p:nvPr/>
        </p:nvSpPr>
        <p:spPr>
          <a:xfrm>
            <a:off x="10354660" y="428262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3" name="Oval 82">
            <a:extLst>
              <a:ext uri="{FF2B5EF4-FFF2-40B4-BE49-F238E27FC236}">
                <a16:creationId xmlns:a16="http://schemas.microsoft.com/office/drawing/2014/main" id="{05A1CC48-D176-76E6-53E2-FD7B84FE0A92}"/>
              </a:ext>
            </a:extLst>
          </p:cNvPr>
          <p:cNvSpPr/>
          <p:nvPr/>
        </p:nvSpPr>
        <p:spPr>
          <a:xfrm>
            <a:off x="11092683" y="430146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84" name="Oval 83">
            <a:extLst>
              <a:ext uri="{FF2B5EF4-FFF2-40B4-BE49-F238E27FC236}">
                <a16:creationId xmlns:a16="http://schemas.microsoft.com/office/drawing/2014/main" id="{2A5F3ABF-E1D5-197A-605D-7FA7EF7A1BEB}"/>
              </a:ext>
            </a:extLst>
          </p:cNvPr>
          <p:cNvSpPr/>
          <p:nvPr/>
        </p:nvSpPr>
        <p:spPr>
          <a:xfrm>
            <a:off x="9234777" y="517647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4" name="Oval 93">
            <a:extLst>
              <a:ext uri="{FF2B5EF4-FFF2-40B4-BE49-F238E27FC236}">
                <a16:creationId xmlns:a16="http://schemas.microsoft.com/office/drawing/2014/main" id="{AB3AB45A-C0FA-7F56-C4B0-5B0C60F91BC5}"/>
              </a:ext>
            </a:extLst>
          </p:cNvPr>
          <p:cNvSpPr/>
          <p:nvPr/>
        </p:nvSpPr>
        <p:spPr>
          <a:xfrm>
            <a:off x="9900886" y="516448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95" name="Oval 94">
            <a:extLst>
              <a:ext uri="{FF2B5EF4-FFF2-40B4-BE49-F238E27FC236}">
                <a16:creationId xmlns:a16="http://schemas.microsoft.com/office/drawing/2014/main" id="{3DDEA4E4-46B5-D44E-6E72-E30A52AA8D50}"/>
              </a:ext>
            </a:extLst>
          </p:cNvPr>
          <p:cNvSpPr/>
          <p:nvPr/>
        </p:nvSpPr>
        <p:spPr>
          <a:xfrm>
            <a:off x="10638909" y="5183326"/>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96" name="Straight Arrow Connector 95">
            <a:extLst>
              <a:ext uri="{FF2B5EF4-FFF2-40B4-BE49-F238E27FC236}">
                <a16:creationId xmlns:a16="http://schemas.microsoft.com/office/drawing/2014/main" id="{806C6A83-9810-579F-CDE0-C3B5251F2281}"/>
              </a:ext>
            </a:extLst>
          </p:cNvPr>
          <p:cNvCxnSpPr>
            <a:stCxn id="81" idx="4"/>
            <a:endCxn id="84" idx="0"/>
          </p:cNvCxnSpPr>
          <p:nvPr/>
        </p:nvCxnSpPr>
        <p:spPr>
          <a:xfrm flipH="1">
            <a:off x="9471083" y="4685026"/>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5A1A059-ED2C-F5A6-1BC2-0555E0EF6342}"/>
              </a:ext>
            </a:extLst>
          </p:cNvPr>
          <p:cNvCxnSpPr>
            <a:stCxn id="81" idx="4"/>
            <a:endCxn id="94" idx="0"/>
          </p:cNvCxnSpPr>
          <p:nvPr/>
        </p:nvCxnSpPr>
        <p:spPr>
          <a:xfrm>
            <a:off x="9924857" y="4685026"/>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02E61C-91B4-784E-C8AD-7EA2C93B99EF}"/>
              </a:ext>
            </a:extLst>
          </p:cNvPr>
          <p:cNvCxnSpPr>
            <a:stCxn id="81" idx="4"/>
            <a:endCxn id="95" idx="0"/>
          </p:cNvCxnSpPr>
          <p:nvPr/>
        </p:nvCxnSpPr>
        <p:spPr>
          <a:xfrm>
            <a:off x="9924857" y="4685026"/>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ABD1E3A-D574-674E-DA99-6E6F0407D862}"/>
              </a:ext>
            </a:extLst>
          </p:cNvPr>
          <p:cNvSpPr txBox="1"/>
          <p:nvPr/>
        </p:nvSpPr>
        <p:spPr>
          <a:xfrm>
            <a:off x="9762176" y="5765524"/>
            <a:ext cx="883575" cy="369332"/>
          </a:xfrm>
          <a:prstGeom prst="rect">
            <a:avLst/>
          </a:prstGeom>
          <a:noFill/>
        </p:spPr>
        <p:txBody>
          <a:bodyPr wrap="square" rtlCol="0">
            <a:spAutoFit/>
          </a:bodyPr>
          <a:lstStyle/>
          <a:p>
            <a:r>
              <a:rPr lang="en-US" b="1" dirty="0">
                <a:solidFill>
                  <a:srgbClr val="0070C0"/>
                </a:solidFill>
              </a:rPr>
              <a:t>STEP-6</a:t>
            </a:r>
            <a:endParaRPr lang="en-IN" b="1" dirty="0">
              <a:solidFill>
                <a:srgbClr val="0070C0"/>
              </a:solidFill>
            </a:endParaRPr>
          </a:p>
        </p:txBody>
      </p:sp>
      <p:cxnSp>
        <p:nvCxnSpPr>
          <p:cNvPr id="100" name="Straight Arrow Connector 99">
            <a:extLst>
              <a:ext uri="{FF2B5EF4-FFF2-40B4-BE49-F238E27FC236}">
                <a16:creationId xmlns:a16="http://schemas.microsoft.com/office/drawing/2014/main" id="{F13FDE54-D284-8668-5DE8-F5FD0C910CA7}"/>
              </a:ext>
            </a:extLst>
          </p:cNvPr>
          <p:cNvCxnSpPr>
            <a:stCxn id="80" idx="4"/>
            <a:endCxn id="81" idx="0"/>
          </p:cNvCxnSpPr>
          <p:nvPr/>
        </p:nvCxnSpPr>
        <p:spPr>
          <a:xfrm flipH="1">
            <a:off x="9924857" y="3998371"/>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51AEF56-3C37-3486-426B-8D0684818608}"/>
              </a:ext>
            </a:extLst>
          </p:cNvPr>
          <p:cNvCxnSpPr>
            <a:stCxn id="80" idx="4"/>
            <a:endCxn id="82" idx="0"/>
          </p:cNvCxnSpPr>
          <p:nvPr/>
        </p:nvCxnSpPr>
        <p:spPr>
          <a:xfrm>
            <a:off x="10512194" y="3998371"/>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2AC7A86-D330-8EE9-0059-C4113B1F5882}"/>
              </a:ext>
            </a:extLst>
          </p:cNvPr>
          <p:cNvCxnSpPr>
            <a:stCxn id="80" idx="4"/>
            <a:endCxn id="83" idx="0"/>
          </p:cNvCxnSpPr>
          <p:nvPr/>
        </p:nvCxnSpPr>
        <p:spPr>
          <a:xfrm>
            <a:off x="10512194" y="3998371"/>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75FEA498-F648-AFBA-E6A2-55FE72AF5700}"/>
              </a:ext>
            </a:extLst>
          </p:cNvPr>
          <p:cNvSpPr/>
          <p:nvPr/>
        </p:nvSpPr>
        <p:spPr>
          <a:xfrm>
            <a:off x="9130327" y="5791210"/>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104" name="Straight Arrow Connector 103">
            <a:extLst>
              <a:ext uri="{FF2B5EF4-FFF2-40B4-BE49-F238E27FC236}">
                <a16:creationId xmlns:a16="http://schemas.microsoft.com/office/drawing/2014/main" id="{43DAFCB2-0B4D-4ECF-FEF2-1855655A422F}"/>
              </a:ext>
            </a:extLst>
          </p:cNvPr>
          <p:cNvCxnSpPr>
            <a:stCxn id="84" idx="4"/>
            <a:endCxn id="103" idx="0"/>
          </p:cNvCxnSpPr>
          <p:nvPr/>
        </p:nvCxnSpPr>
        <p:spPr>
          <a:xfrm flipH="1">
            <a:off x="9431699" y="5566890"/>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0BAC26E-8A24-7183-DC50-4A36546129E9}"/>
              </a:ext>
            </a:extLst>
          </p:cNvPr>
          <p:cNvSpPr/>
          <p:nvPr/>
        </p:nvSpPr>
        <p:spPr>
          <a:xfrm>
            <a:off x="7599475" y="572956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106" name="Oval 105">
            <a:extLst>
              <a:ext uri="{FF2B5EF4-FFF2-40B4-BE49-F238E27FC236}">
                <a16:creationId xmlns:a16="http://schemas.microsoft.com/office/drawing/2014/main" id="{46EAD623-729E-353F-CAA6-BB314D7C839E}"/>
              </a:ext>
            </a:extLst>
          </p:cNvPr>
          <p:cNvSpPr/>
          <p:nvPr/>
        </p:nvSpPr>
        <p:spPr>
          <a:xfrm>
            <a:off x="10680015" y="5820322"/>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107" name="Oval 106">
            <a:extLst>
              <a:ext uri="{FF2B5EF4-FFF2-40B4-BE49-F238E27FC236}">
                <a16:creationId xmlns:a16="http://schemas.microsoft.com/office/drawing/2014/main" id="{D52DE1DB-BAE9-AAF6-27B0-F8BFB9A21243}"/>
              </a:ext>
            </a:extLst>
          </p:cNvPr>
          <p:cNvSpPr/>
          <p:nvPr/>
        </p:nvSpPr>
        <p:spPr>
          <a:xfrm>
            <a:off x="11212555" y="5161061"/>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31" name="Straight Arrow Connector 30">
            <a:extLst>
              <a:ext uri="{FF2B5EF4-FFF2-40B4-BE49-F238E27FC236}">
                <a16:creationId xmlns:a16="http://schemas.microsoft.com/office/drawing/2014/main" id="{00E9A63E-62F9-58F4-A507-30D3F7E1E761}"/>
              </a:ext>
            </a:extLst>
          </p:cNvPr>
          <p:cNvCxnSpPr>
            <a:stCxn id="70" idx="4"/>
            <a:endCxn id="105" idx="0"/>
          </p:cNvCxnSpPr>
          <p:nvPr/>
        </p:nvCxnSpPr>
        <p:spPr>
          <a:xfrm>
            <a:off x="7784403" y="5482988"/>
            <a:ext cx="116444"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406452-414F-C791-22E2-056A3510DF80}"/>
              </a:ext>
            </a:extLst>
          </p:cNvPr>
          <p:cNvCxnSpPr>
            <a:stCxn id="83" idx="4"/>
            <a:endCxn id="107" idx="0"/>
          </p:cNvCxnSpPr>
          <p:nvPr/>
        </p:nvCxnSpPr>
        <p:spPr>
          <a:xfrm>
            <a:off x="11328989" y="4691880"/>
            <a:ext cx="184938" cy="46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7787A-58E5-0303-78B7-AB6500C714D9}"/>
              </a:ext>
            </a:extLst>
          </p:cNvPr>
          <p:cNvCxnSpPr>
            <a:stCxn id="95" idx="4"/>
            <a:endCxn id="106" idx="0"/>
          </p:cNvCxnSpPr>
          <p:nvPr/>
        </p:nvCxnSpPr>
        <p:spPr>
          <a:xfrm>
            <a:off x="10875215" y="5573744"/>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9FA95D10-3DAD-B4DA-1452-3E93838FF6AB}"/>
              </a:ext>
            </a:extLst>
          </p:cNvPr>
          <p:cNvSpPr/>
          <p:nvPr/>
        </p:nvSpPr>
        <p:spPr>
          <a:xfrm>
            <a:off x="11364955" y="2333955"/>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6" name="Straight Arrow Connector 5">
            <a:extLst>
              <a:ext uri="{FF2B5EF4-FFF2-40B4-BE49-F238E27FC236}">
                <a16:creationId xmlns:a16="http://schemas.microsoft.com/office/drawing/2014/main" id="{7FD6377F-E19A-23E8-6C22-9DF3CDD9D0E6}"/>
              </a:ext>
            </a:extLst>
          </p:cNvPr>
          <p:cNvCxnSpPr>
            <a:stCxn id="93" idx="4"/>
            <a:endCxn id="110" idx="0"/>
          </p:cNvCxnSpPr>
          <p:nvPr/>
        </p:nvCxnSpPr>
        <p:spPr>
          <a:xfrm>
            <a:off x="11282735" y="2005181"/>
            <a:ext cx="383592" cy="32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F46D96B-3DEC-0352-1FA7-20F41B58166C}"/>
              </a:ext>
            </a:extLst>
          </p:cNvPr>
          <p:cNvSpPr/>
          <p:nvPr/>
        </p:nvSpPr>
        <p:spPr>
          <a:xfrm>
            <a:off x="5024072" y="4808315"/>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11" name="Straight Arrow Connector 10">
            <a:extLst>
              <a:ext uri="{FF2B5EF4-FFF2-40B4-BE49-F238E27FC236}">
                <a16:creationId xmlns:a16="http://schemas.microsoft.com/office/drawing/2014/main" id="{80CE550B-0315-BB43-56FE-76D7092ED6C5}"/>
              </a:ext>
            </a:extLst>
          </p:cNvPr>
          <p:cNvCxnSpPr>
            <a:stCxn id="45" idx="4"/>
            <a:endCxn id="111" idx="0"/>
          </p:cNvCxnSpPr>
          <p:nvPr/>
        </p:nvCxnSpPr>
        <p:spPr>
          <a:xfrm>
            <a:off x="5147365" y="4551464"/>
            <a:ext cx="178079" cy="256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75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A798-4497-4B67-AF65-1D7E58D7987D}"/>
              </a:ext>
            </a:extLst>
          </p:cNvPr>
          <p:cNvSpPr>
            <a:spLocks noGrp="1"/>
          </p:cNvSpPr>
          <p:nvPr>
            <p:ph type="title"/>
          </p:nvPr>
        </p:nvSpPr>
        <p:spPr/>
        <p:txBody>
          <a:bodyPr/>
          <a:lstStyle/>
          <a:p>
            <a:r>
              <a:rPr lang="en-US" dirty="0"/>
              <a:t>Parse tree</a:t>
            </a:r>
          </a:p>
        </p:txBody>
      </p:sp>
      <p:sp>
        <p:nvSpPr>
          <p:cNvPr id="3" name="Content Placeholder 2">
            <a:extLst>
              <a:ext uri="{FF2B5EF4-FFF2-40B4-BE49-F238E27FC236}">
                <a16:creationId xmlns:a16="http://schemas.microsoft.com/office/drawing/2014/main" id="{DBFE7FFE-1CEF-4AB7-9682-84D5ADE95B28}"/>
              </a:ext>
            </a:extLst>
          </p:cNvPr>
          <p:cNvSpPr>
            <a:spLocks noGrp="1"/>
          </p:cNvSpPr>
          <p:nvPr>
            <p:ph idx="1"/>
          </p:nvPr>
        </p:nvSpPr>
        <p:spPr/>
        <p:txBody>
          <a:bodyPr/>
          <a:lstStyle/>
          <a:p>
            <a:r>
              <a:rPr lang="en-US" dirty="0"/>
              <a:t>Both leftmost and rightmost derivations yields the same final parse tree. </a:t>
            </a:r>
          </a:p>
        </p:txBody>
      </p:sp>
    </p:spTree>
    <p:extLst>
      <p:ext uri="{BB962C8B-B14F-4D97-AF65-F5344CB8AC3E}">
        <p14:creationId xmlns:p14="http://schemas.microsoft.com/office/powerpoint/2010/main" val="2730802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20B9-EB52-435E-B2CB-7547ED3B5112}"/>
              </a:ext>
            </a:extLst>
          </p:cNvPr>
          <p:cNvSpPr>
            <a:spLocks noGrp="1"/>
          </p:cNvSpPr>
          <p:nvPr>
            <p:ph type="title"/>
          </p:nvPr>
        </p:nvSpPr>
        <p:spPr/>
        <p:txBody>
          <a:bodyPr/>
          <a:lstStyle/>
          <a:p>
            <a:r>
              <a:rPr lang="en-US" dirty="0"/>
              <a:t>Ambiguity</a:t>
            </a:r>
          </a:p>
        </p:txBody>
      </p:sp>
      <p:sp>
        <p:nvSpPr>
          <p:cNvPr id="3" name="Content Placeholder 2">
            <a:extLst>
              <a:ext uri="{FF2B5EF4-FFF2-40B4-BE49-F238E27FC236}">
                <a16:creationId xmlns:a16="http://schemas.microsoft.com/office/drawing/2014/main" id="{642B743C-998E-48E7-872F-51453E0B80E8}"/>
              </a:ext>
            </a:extLst>
          </p:cNvPr>
          <p:cNvSpPr>
            <a:spLocks noGrp="1"/>
          </p:cNvSpPr>
          <p:nvPr>
            <p:ph idx="1"/>
          </p:nvPr>
        </p:nvSpPr>
        <p:spPr/>
        <p:txBody>
          <a:bodyPr/>
          <a:lstStyle/>
          <a:p>
            <a:r>
              <a:rPr lang="en-US" dirty="0"/>
              <a:t>A grammar is ambiguous if it produces more than one leftmost (or rightmost) derivation for the same sentence</a:t>
            </a:r>
          </a:p>
        </p:txBody>
      </p:sp>
    </p:spTree>
    <p:extLst>
      <p:ext uri="{BB962C8B-B14F-4D97-AF65-F5344CB8AC3E}">
        <p14:creationId xmlns:p14="http://schemas.microsoft.com/office/powerpoint/2010/main" val="287103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00CE-D948-4CF5-9CA1-AC968D229224}"/>
              </a:ext>
            </a:extLst>
          </p:cNvPr>
          <p:cNvSpPr>
            <a:spLocks noGrp="1"/>
          </p:cNvSpPr>
          <p:nvPr>
            <p:ph type="title"/>
          </p:nvPr>
        </p:nvSpPr>
        <p:spPr/>
        <p:txBody>
          <a:bodyPr/>
          <a:lstStyle/>
          <a:p>
            <a:r>
              <a:rPr lang="en-US" dirty="0"/>
              <a:t>Ambiguity</a:t>
            </a:r>
          </a:p>
        </p:txBody>
      </p:sp>
      <p:sp>
        <p:nvSpPr>
          <p:cNvPr id="3" name="Content Placeholder 2">
            <a:extLst>
              <a:ext uri="{FF2B5EF4-FFF2-40B4-BE49-F238E27FC236}">
                <a16:creationId xmlns:a16="http://schemas.microsoft.com/office/drawing/2014/main" id="{B8AC53A1-62D1-4934-96E9-7391EF0B0069}"/>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r>
              <a:rPr lang="en-US" dirty="0"/>
              <a:t>id * id + id</a:t>
            </a:r>
          </a:p>
          <a:p>
            <a:pPr marL="0" indent="0">
              <a:buNone/>
            </a:pPr>
            <a:r>
              <a:rPr lang="en-US" dirty="0"/>
              <a:t>(Leftmost)</a:t>
            </a:r>
          </a:p>
        </p:txBody>
      </p:sp>
      <p:sp>
        <p:nvSpPr>
          <p:cNvPr id="4" name="TextBox 3">
            <a:extLst>
              <a:ext uri="{FF2B5EF4-FFF2-40B4-BE49-F238E27FC236}">
                <a16:creationId xmlns:a16="http://schemas.microsoft.com/office/drawing/2014/main" id="{53C62C96-F1B4-4AA2-9294-1262DF45F719}"/>
              </a:ext>
            </a:extLst>
          </p:cNvPr>
          <p:cNvSpPr txBox="1"/>
          <p:nvPr/>
        </p:nvSpPr>
        <p:spPr>
          <a:xfrm>
            <a:off x="6725920" y="1463040"/>
            <a:ext cx="3901440" cy="461665"/>
          </a:xfrm>
          <a:prstGeom prst="rect">
            <a:avLst/>
          </a:prstGeom>
          <a:noFill/>
        </p:spPr>
        <p:txBody>
          <a:bodyPr wrap="square" rtlCol="0">
            <a:spAutoFit/>
          </a:bodyPr>
          <a:lstStyle/>
          <a:p>
            <a:r>
              <a:rPr lang="en-US" sz="2400" dirty="0">
                <a:solidFill>
                  <a:srgbClr val="FF0000"/>
                </a:solidFill>
              </a:rPr>
              <a:t>Why ambiguity is bad?</a:t>
            </a:r>
            <a:endParaRPr lang="en-IN" sz="2400" dirty="0">
              <a:solidFill>
                <a:srgbClr val="FF0000"/>
              </a:solidFill>
            </a:endParaRPr>
          </a:p>
        </p:txBody>
      </p:sp>
      <p:sp>
        <p:nvSpPr>
          <p:cNvPr id="5" name="Oval 4">
            <a:extLst>
              <a:ext uri="{FF2B5EF4-FFF2-40B4-BE49-F238E27FC236}">
                <a16:creationId xmlns:a16="http://schemas.microsoft.com/office/drawing/2014/main" id="{CE328681-860E-0E86-8AB0-6CC4035FAD6F}"/>
              </a:ext>
            </a:extLst>
          </p:cNvPr>
          <p:cNvSpPr/>
          <p:nvPr/>
        </p:nvSpPr>
        <p:spPr>
          <a:xfrm>
            <a:off x="4686732" y="265245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 name="Oval 5">
            <a:extLst>
              <a:ext uri="{FF2B5EF4-FFF2-40B4-BE49-F238E27FC236}">
                <a16:creationId xmlns:a16="http://schemas.microsoft.com/office/drawing/2014/main" id="{73498E36-F4AC-3A3B-B45C-3D95E8160594}"/>
              </a:ext>
            </a:extLst>
          </p:cNvPr>
          <p:cNvSpPr/>
          <p:nvPr/>
        </p:nvSpPr>
        <p:spPr>
          <a:xfrm>
            <a:off x="4099395" y="333911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7" name="Oval 6">
            <a:extLst>
              <a:ext uri="{FF2B5EF4-FFF2-40B4-BE49-F238E27FC236}">
                <a16:creationId xmlns:a16="http://schemas.microsoft.com/office/drawing/2014/main" id="{06B2272F-C7EC-2D04-CCCC-68E775F63A94}"/>
              </a:ext>
            </a:extLst>
          </p:cNvPr>
          <p:cNvSpPr/>
          <p:nvPr/>
        </p:nvSpPr>
        <p:spPr>
          <a:xfrm>
            <a:off x="4765504" y="332712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 name="Oval 7">
            <a:extLst>
              <a:ext uri="{FF2B5EF4-FFF2-40B4-BE49-F238E27FC236}">
                <a16:creationId xmlns:a16="http://schemas.microsoft.com/office/drawing/2014/main" id="{C285F301-B405-FCEC-6ED2-038C5BA6EA49}"/>
              </a:ext>
            </a:extLst>
          </p:cNvPr>
          <p:cNvSpPr/>
          <p:nvPr/>
        </p:nvSpPr>
        <p:spPr>
          <a:xfrm>
            <a:off x="5503527" y="334596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 name="Oval 8">
            <a:extLst>
              <a:ext uri="{FF2B5EF4-FFF2-40B4-BE49-F238E27FC236}">
                <a16:creationId xmlns:a16="http://schemas.microsoft.com/office/drawing/2014/main" id="{922C0D95-077F-EEF9-4C6C-69421A49C4C8}"/>
              </a:ext>
            </a:extLst>
          </p:cNvPr>
          <p:cNvSpPr/>
          <p:nvPr/>
        </p:nvSpPr>
        <p:spPr>
          <a:xfrm>
            <a:off x="3645621" y="422097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10" name="Oval 9">
            <a:extLst>
              <a:ext uri="{FF2B5EF4-FFF2-40B4-BE49-F238E27FC236}">
                <a16:creationId xmlns:a16="http://schemas.microsoft.com/office/drawing/2014/main" id="{0440F837-9205-41B1-1103-ED2E18E435A4}"/>
              </a:ext>
            </a:extLst>
          </p:cNvPr>
          <p:cNvSpPr/>
          <p:nvPr/>
        </p:nvSpPr>
        <p:spPr>
          <a:xfrm>
            <a:off x="4311730" y="420899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11" name="Oval 10">
            <a:extLst>
              <a:ext uri="{FF2B5EF4-FFF2-40B4-BE49-F238E27FC236}">
                <a16:creationId xmlns:a16="http://schemas.microsoft.com/office/drawing/2014/main" id="{4092E208-EE23-8263-1B8E-CE22CA823D00}"/>
              </a:ext>
            </a:extLst>
          </p:cNvPr>
          <p:cNvSpPr/>
          <p:nvPr/>
        </p:nvSpPr>
        <p:spPr>
          <a:xfrm>
            <a:off x="5049753" y="4227831"/>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12" name="Straight Arrow Connector 11">
            <a:extLst>
              <a:ext uri="{FF2B5EF4-FFF2-40B4-BE49-F238E27FC236}">
                <a16:creationId xmlns:a16="http://schemas.microsoft.com/office/drawing/2014/main" id="{5DF3A651-E96B-7590-CB50-C686E726C4AF}"/>
              </a:ext>
            </a:extLst>
          </p:cNvPr>
          <p:cNvCxnSpPr>
            <a:stCxn id="6" idx="4"/>
            <a:endCxn id="9" idx="0"/>
          </p:cNvCxnSpPr>
          <p:nvPr/>
        </p:nvCxnSpPr>
        <p:spPr>
          <a:xfrm flipH="1">
            <a:off x="3881927" y="3729531"/>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12EA47-78F3-F0A9-AD39-A40FD5A0DABF}"/>
              </a:ext>
            </a:extLst>
          </p:cNvPr>
          <p:cNvCxnSpPr>
            <a:stCxn id="6" idx="4"/>
            <a:endCxn id="10" idx="0"/>
          </p:cNvCxnSpPr>
          <p:nvPr/>
        </p:nvCxnSpPr>
        <p:spPr>
          <a:xfrm>
            <a:off x="4335701" y="3729531"/>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BBB72E-4D80-A250-DE38-B9E44C605061}"/>
              </a:ext>
            </a:extLst>
          </p:cNvPr>
          <p:cNvCxnSpPr>
            <a:stCxn id="6" idx="4"/>
            <a:endCxn id="11" idx="0"/>
          </p:cNvCxnSpPr>
          <p:nvPr/>
        </p:nvCxnSpPr>
        <p:spPr>
          <a:xfrm>
            <a:off x="4335701" y="3729531"/>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4B096B-FA0C-ECAC-D33D-B0F64A6F72F6}"/>
              </a:ext>
            </a:extLst>
          </p:cNvPr>
          <p:cNvCxnSpPr>
            <a:stCxn id="5" idx="4"/>
            <a:endCxn id="6" idx="0"/>
          </p:cNvCxnSpPr>
          <p:nvPr/>
        </p:nvCxnSpPr>
        <p:spPr>
          <a:xfrm flipH="1">
            <a:off x="4335701" y="3042876"/>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51240C-0770-65C5-AD0B-0B4F34431ABD}"/>
              </a:ext>
            </a:extLst>
          </p:cNvPr>
          <p:cNvCxnSpPr>
            <a:stCxn id="5" idx="4"/>
            <a:endCxn id="7" idx="0"/>
          </p:cNvCxnSpPr>
          <p:nvPr/>
        </p:nvCxnSpPr>
        <p:spPr>
          <a:xfrm>
            <a:off x="4923038" y="3042876"/>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241473-DCEC-6145-60AF-F81434BE0C5B}"/>
              </a:ext>
            </a:extLst>
          </p:cNvPr>
          <p:cNvCxnSpPr>
            <a:stCxn id="5" idx="4"/>
            <a:endCxn id="8" idx="0"/>
          </p:cNvCxnSpPr>
          <p:nvPr/>
        </p:nvCxnSpPr>
        <p:spPr>
          <a:xfrm>
            <a:off x="4923038" y="3042876"/>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4181D33-1A52-9CC1-3B83-00B3C58AE9BE}"/>
              </a:ext>
            </a:extLst>
          </p:cNvPr>
          <p:cNvSpPr/>
          <p:nvPr/>
        </p:nvSpPr>
        <p:spPr>
          <a:xfrm>
            <a:off x="3541171" y="4835715"/>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20" name="Straight Arrow Connector 19">
            <a:extLst>
              <a:ext uri="{FF2B5EF4-FFF2-40B4-BE49-F238E27FC236}">
                <a16:creationId xmlns:a16="http://schemas.microsoft.com/office/drawing/2014/main" id="{F2BA5D71-8D22-1AEB-6CA2-06932F8294A9}"/>
              </a:ext>
            </a:extLst>
          </p:cNvPr>
          <p:cNvCxnSpPr>
            <a:stCxn id="9" idx="4"/>
            <a:endCxn id="19" idx="0"/>
          </p:cNvCxnSpPr>
          <p:nvPr/>
        </p:nvCxnSpPr>
        <p:spPr>
          <a:xfrm flipH="1">
            <a:off x="3842543" y="4611395"/>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9E8A45B-24FD-C1ED-258F-9068DD43E5F8}"/>
              </a:ext>
            </a:extLst>
          </p:cNvPr>
          <p:cNvSpPr/>
          <p:nvPr/>
        </p:nvSpPr>
        <p:spPr>
          <a:xfrm>
            <a:off x="5090859" y="4864827"/>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22" name="Oval 21">
            <a:extLst>
              <a:ext uri="{FF2B5EF4-FFF2-40B4-BE49-F238E27FC236}">
                <a16:creationId xmlns:a16="http://schemas.microsoft.com/office/drawing/2014/main" id="{96C0D0BD-56BB-C345-56CD-FAF863F7B9E0}"/>
              </a:ext>
            </a:extLst>
          </p:cNvPr>
          <p:cNvSpPr/>
          <p:nvPr/>
        </p:nvSpPr>
        <p:spPr>
          <a:xfrm>
            <a:off x="5623399" y="420556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23" name="Straight Arrow Connector 22">
            <a:extLst>
              <a:ext uri="{FF2B5EF4-FFF2-40B4-BE49-F238E27FC236}">
                <a16:creationId xmlns:a16="http://schemas.microsoft.com/office/drawing/2014/main" id="{11FD95EB-33D6-345F-B7D7-A8AEB035BC35}"/>
              </a:ext>
            </a:extLst>
          </p:cNvPr>
          <p:cNvCxnSpPr>
            <a:stCxn id="8" idx="4"/>
            <a:endCxn id="22" idx="0"/>
          </p:cNvCxnSpPr>
          <p:nvPr/>
        </p:nvCxnSpPr>
        <p:spPr>
          <a:xfrm>
            <a:off x="5739833" y="3736385"/>
            <a:ext cx="184938" cy="46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E4CA25-BEAE-5B49-B196-C9CCD47CA546}"/>
              </a:ext>
            </a:extLst>
          </p:cNvPr>
          <p:cNvCxnSpPr>
            <a:stCxn id="11" idx="4"/>
            <a:endCxn id="21" idx="0"/>
          </p:cNvCxnSpPr>
          <p:nvPr/>
        </p:nvCxnSpPr>
        <p:spPr>
          <a:xfrm>
            <a:off x="5286059" y="4618249"/>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C4554D6-FD49-EE40-0646-544A2EAFBCFC}"/>
              </a:ext>
            </a:extLst>
          </p:cNvPr>
          <p:cNvSpPr/>
          <p:nvPr/>
        </p:nvSpPr>
        <p:spPr>
          <a:xfrm>
            <a:off x="9113190" y="264046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6" name="Oval 25">
            <a:extLst>
              <a:ext uri="{FF2B5EF4-FFF2-40B4-BE49-F238E27FC236}">
                <a16:creationId xmlns:a16="http://schemas.microsoft.com/office/drawing/2014/main" id="{252DFD9F-8B53-0E00-DD70-53ED7A661997}"/>
              </a:ext>
            </a:extLst>
          </p:cNvPr>
          <p:cNvSpPr/>
          <p:nvPr/>
        </p:nvSpPr>
        <p:spPr>
          <a:xfrm>
            <a:off x="8525853" y="332712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7" name="Oval 26">
            <a:extLst>
              <a:ext uri="{FF2B5EF4-FFF2-40B4-BE49-F238E27FC236}">
                <a16:creationId xmlns:a16="http://schemas.microsoft.com/office/drawing/2014/main" id="{B11F15B2-24F9-4DD3-C675-B50824B27082}"/>
              </a:ext>
            </a:extLst>
          </p:cNvPr>
          <p:cNvSpPr/>
          <p:nvPr/>
        </p:nvSpPr>
        <p:spPr>
          <a:xfrm>
            <a:off x="9191962" y="331514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28" name="Oval 27">
            <a:extLst>
              <a:ext uri="{FF2B5EF4-FFF2-40B4-BE49-F238E27FC236}">
                <a16:creationId xmlns:a16="http://schemas.microsoft.com/office/drawing/2014/main" id="{51B02944-D5EF-A946-CD13-04862ED0CFC4}"/>
              </a:ext>
            </a:extLst>
          </p:cNvPr>
          <p:cNvSpPr/>
          <p:nvPr/>
        </p:nvSpPr>
        <p:spPr>
          <a:xfrm>
            <a:off x="9929985" y="333397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9" name="Oval 28">
            <a:extLst>
              <a:ext uri="{FF2B5EF4-FFF2-40B4-BE49-F238E27FC236}">
                <a16:creationId xmlns:a16="http://schemas.microsoft.com/office/drawing/2014/main" id="{09E22867-9252-A983-D9F8-C7B11835C5A9}"/>
              </a:ext>
            </a:extLst>
          </p:cNvPr>
          <p:cNvSpPr/>
          <p:nvPr/>
        </p:nvSpPr>
        <p:spPr>
          <a:xfrm>
            <a:off x="9602925" y="420898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30" name="Oval 29">
            <a:extLst>
              <a:ext uri="{FF2B5EF4-FFF2-40B4-BE49-F238E27FC236}">
                <a16:creationId xmlns:a16="http://schemas.microsoft.com/office/drawing/2014/main" id="{29999871-5F80-6198-F55F-C00084A71179}"/>
              </a:ext>
            </a:extLst>
          </p:cNvPr>
          <p:cNvSpPr/>
          <p:nvPr/>
        </p:nvSpPr>
        <p:spPr>
          <a:xfrm>
            <a:off x="10269034" y="419700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31" name="Oval 30">
            <a:extLst>
              <a:ext uri="{FF2B5EF4-FFF2-40B4-BE49-F238E27FC236}">
                <a16:creationId xmlns:a16="http://schemas.microsoft.com/office/drawing/2014/main" id="{8C9FF105-B82E-3EBE-8D9F-D1589005B91E}"/>
              </a:ext>
            </a:extLst>
          </p:cNvPr>
          <p:cNvSpPr/>
          <p:nvPr/>
        </p:nvSpPr>
        <p:spPr>
          <a:xfrm>
            <a:off x="11007057" y="421584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35" name="TextBox 34">
            <a:extLst>
              <a:ext uri="{FF2B5EF4-FFF2-40B4-BE49-F238E27FC236}">
                <a16:creationId xmlns:a16="http://schemas.microsoft.com/office/drawing/2014/main" id="{044146ED-0BED-6BE4-5462-DCEB3375E782}"/>
              </a:ext>
            </a:extLst>
          </p:cNvPr>
          <p:cNvSpPr txBox="1"/>
          <p:nvPr/>
        </p:nvSpPr>
        <p:spPr>
          <a:xfrm>
            <a:off x="8270707" y="5506958"/>
            <a:ext cx="2414419" cy="369332"/>
          </a:xfrm>
          <a:prstGeom prst="rect">
            <a:avLst/>
          </a:prstGeom>
          <a:noFill/>
        </p:spPr>
        <p:txBody>
          <a:bodyPr wrap="square" rtlCol="0">
            <a:spAutoFit/>
          </a:bodyPr>
          <a:lstStyle/>
          <a:p>
            <a:r>
              <a:rPr lang="en-US" b="1" dirty="0">
                <a:solidFill>
                  <a:srgbClr val="0070C0"/>
                </a:solidFill>
              </a:rPr>
              <a:t>Leftmost derivation - 2</a:t>
            </a:r>
            <a:endParaRPr lang="en-IN" b="1" dirty="0">
              <a:solidFill>
                <a:srgbClr val="0070C0"/>
              </a:solidFill>
            </a:endParaRPr>
          </a:p>
        </p:txBody>
      </p:sp>
      <p:cxnSp>
        <p:nvCxnSpPr>
          <p:cNvPr id="36" name="Straight Arrow Connector 35">
            <a:extLst>
              <a:ext uri="{FF2B5EF4-FFF2-40B4-BE49-F238E27FC236}">
                <a16:creationId xmlns:a16="http://schemas.microsoft.com/office/drawing/2014/main" id="{B62D3A2B-E639-9D7E-9659-F53EEA1F8029}"/>
              </a:ext>
            </a:extLst>
          </p:cNvPr>
          <p:cNvCxnSpPr>
            <a:stCxn id="25" idx="4"/>
            <a:endCxn id="26" idx="0"/>
          </p:cNvCxnSpPr>
          <p:nvPr/>
        </p:nvCxnSpPr>
        <p:spPr>
          <a:xfrm flipH="1">
            <a:off x="8762159" y="3030887"/>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277E57-9585-4DF6-25FB-0D2AEA833370}"/>
              </a:ext>
            </a:extLst>
          </p:cNvPr>
          <p:cNvCxnSpPr>
            <a:stCxn id="25" idx="4"/>
            <a:endCxn id="27" idx="0"/>
          </p:cNvCxnSpPr>
          <p:nvPr/>
        </p:nvCxnSpPr>
        <p:spPr>
          <a:xfrm>
            <a:off x="9349496" y="3030887"/>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BA5368-9956-BA3B-7402-523FBD8DB2B1}"/>
              </a:ext>
            </a:extLst>
          </p:cNvPr>
          <p:cNvCxnSpPr>
            <a:stCxn id="25" idx="4"/>
            <a:endCxn id="28" idx="0"/>
          </p:cNvCxnSpPr>
          <p:nvPr/>
        </p:nvCxnSpPr>
        <p:spPr>
          <a:xfrm>
            <a:off x="9349496" y="3030887"/>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D37510F6-79AD-B3E6-2E27-4E362B12F019}"/>
              </a:ext>
            </a:extLst>
          </p:cNvPr>
          <p:cNvSpPr/>
          <p:nvPr/>
        </p:nvSpPr>
        <p:spPr>
          <a:xfrm>
            <a:off x="9498475" y="482372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40" name="Straight Arrow Connector 39">
            <a:extLst>
              <a:ext uri="{FF2B5EF4-FFF2-40B4-BE49-F238E27FC236}">
                <a16:creationId xmlns:a16="http://schemas.microsoft.com/office/drawing/2014/main" id="{522D9906-9686-4D61-4D8D-C85721D079E9}"/>
              </a:ext>
            </a:extLst>
          </p:cNvPr>
          <p:cNvCxnSpPr>
            <a:stCxn id="29" idx="4"/>
            <a:endCxn id="39" idx="0"/>
          </p:cNvCxnSpPr>
          <p:nvPr/>
        </p:nvCxnSpPr>
        <p:spPr>
          <a:xfrm flipH="1">
            <a:off x="9799847" y="4599406"/>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3E16C5B-AC4B-B7B2-FF89-E28A0C840788}"/>
              </a:ext>
            </a:extLst>
          </p:cNvPr>
          <p:cNvSpPr/>
          <p:nvPr/>
        </p:nvSpPr>
        <p:spPr>
          <a:xfrm>
            <a:off x="11048163" y="4852838"/>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44" name="Straight Arrow Connector 43">
            <a:extLst>
              <a:ext uri="{FF2B5EF4-FFF2-40B4-BE49-F238E27FC236}">
                <a16:creationId xmlns:a16="http://schemas.microsoft.com/office/drawing/2014/main" id="{4004732A-FEE3-8DD2-FE12-C0BDA26580CA}"/>
              </a:ext>
            </a:extLst>
          </p:cNvPr>
          <p:cNvCxnSpPr>
            <a:stCxn id="31" idx="4"/>
            <a:endCxn id="41" idx="0"/>
          </p:cNvCxnSpPr>
          <p:nvPr/>
        </p:nvCxnSpPr>
        <p:spPr>
          <a:xfrm>
            <a:off x="11243363" y="4606260"/>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05B66AF-ECF0-7097-73F9-BCDB31952507}"/>
              </a:ext>
            </a:extLst>
          </p:cNvPr>
          <p:cNvSpPr txBox="1"/>
          <p:nvPr/>
        </p:nvSpPr>
        <p:spPr>
          <a:xfrm>
            <a:off x="3676439" y="5412782"/>
            <a:ext cx="2414419" cy="369332"/>
          </a:xfrm>
          <a:prstGeom prst="rect">
            <a:avLst/>
          </a:prstGeom>
          <a:noFill/>
        </p:spPr>
        <p:txBody>
          <a:bodyPr wrap="square" rtlCol="0">
            <a:spAutoFit/>
          </a:bodyPr>
          <a:lstStyle/>
          <a:p>
            <a:r>
              <a:rPr lang="en-US" b="1" dirty="0">
                <a:solidFill>
                  <a:srgbClr val="0070C0"/>
                </a:solidFill>
              </a:rPr>
              <a:t>Leftmost derivation - 1</a:t>
            </a:r>
            <a:endParaRPr lang="en-IN" b="1" dirty="0">
              <a:solidFill>
                <a:srgbClr val="0070C0"/>
              </a:solidFill>
            </a:endParaRPr>
          </a:p>
        </p:txBody>
      </p:sp>
      <p:cxnSp>
        <p:nvCxnSpPr>
          <p:cNvPr id="47" name="Straight Arrow Connector 46">
            <a:extLst>
              <a:ext uri="{FF2B5EF4-FFF2-40B4-BE49-F238E27FC236}">
                <a16:creationId xmlns:a16="http://schemas.microsoft.com/office/drawing/2014/main" id="{EE2EF019-D91E-3ABD-90B0-B8F2AB1A9742}"/>
              </a:ext>
            </a:extLst>
          </p:cNvPr>
          <p:cNvCxnSpPr>
            <a:stCxn id="28" idx="4"/>
            <a:endCxn id="29" idx="0"/>
          </p:cNvCxnSpPr>
          <p:nvPr/>
        </p:nvCxnSpPr>
        <p:spPr>
          <a:xfrm flipH="1">
            <a:off x="9839231" y="3724396"/>
            <a:ext cx="327060" cy="48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6A46BF0-F488-DF24-9F5D-842FBB9D0388}"/>
              </a:ext>
            </a:extLst>
          </p:cNvPr>
          <p:cNvCxnSpPr>
            <a:stCxn id="28" idx="4"/>
            <a:endCxn id="30" idx="0"/>
          </p:cNvCxnSpPr>
          <p:nvPr/>
        </p:nvCxnSpPr>
        <p:spPr>
          <a:xfrm>
            <a:off x="10166291" y="3724396"/>
            <a:ext cx="339049" cy="47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F60DF5-C437-0884-A0F0-B7B2BF2AF357}"/>
              </a:ext>
            </a:extLst>
          </p:cNvPr>
          <p:cNvCxnSpPr>
            <a:stCxn id="28" idx="4"/>
            <a:endCxn id="31" idx="0"/>
          </p:cNvCxnSpPr>
          <p:nvPr/>
        </p:nvCxnSpPr>
        <p:spPr>
          <a:xfrm>
            <a:off x="10166291" y="3724396"/>
            <a:ext cx="1077072"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3DDE6C0-E8EF-3E60-A16E-BC745A30A180}"/>
              </a:ext>
            </a:extLst>
          </p:cNvPr>
          <p:cNvSpPr/>
          <p:nvPr/>
        </p:nvSpPr>
        <p:spPr>
          <a:xfrm>
            <a:off x="8243321" y="3958987"/>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54" name="Straight Arrow Connector 53">
            <a:extLst>
              <a:ext uri="{FF2B5EF4-FFF2-40B4-BE49-F238E27FC236}">
                <a16:creationId xmlns:a16="http://schemas.microsoft.com/office/drawing/2014/main" id="{F173F1E3-360D-4264-8D4F-6CA2E3E4DFE4}"/>
              </a:ext>
            </a:extLst>
          </p:cNvPr>
          <p:cNvCxnSpPr>
            <a:stCxn id="26" idx="4"/>
            <a:endCxn id="52" idx="0"/>
          </p:cNvCxnSpPr>
          <p:nvPr/>
        </p:nvCxnSpPr>
        <p:spPr>
          <a:xfrm flipH="1">
            <a:off x="8544693" y="3717542"/>
            <a:ext cx="217466" cy="24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27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00CE-D948-4CF5-9CA1-AC968D229224}"/>
              </a:ext>
            </a:extLst>
          </p:cNvPr>
          <p:cNvSpPr>
            <a:spLocks noGrp="1"/>
          </p:cNvSpPr>
          <p:nvPr>
            <p:ph type="title"/>
          </p:nvPr>
        </p:nvSpPr>
        <p:spPr/>
        <p:txBody>
          <a:bodyPr/>
          <a:lstStyle/>
          <a:p>
            <a:r>
              <a:rPr lang="en-US" dirty="0"/>
              <a:t>Ambiguity</a:t>
            </a:r>
          </a:p>
        </p:txBody>
      </p:sp>
      <p:sp>
        <p:nvSpPr>
          <p:cNvPr id="3" name="Content Placeholder 2">
            <a:extLst>
              <a:ext uri="{FF2B5EF4-FFF2-40B4-BE49-F238E27FC236}">
                <a16:creationId xmlns:a16="http://schemas.microsoft.com/office/drawing/2014/main" id="{B8AC53A1-62D1-4934-96E9-7391EF0B0069}"/>
              </a:ext>
            </a:extLst>
          </p:cNvPr>
          <p:cNvSpPr>
            <a:spLocks noGrp="1"/>
          </p:cNvSpPr>
          <p:nvPr>
            <p:ph idx="1"/>
          </p:nvPr>
        </p:nvSpPr>
        <p:spPr/>
        <p:txBody>
          <a:bodyPr/>
          <a:lstStyle/>
          <a:p>
            <a:pPr marL="0" indent="0">
              <a:buNone/>
            </a:pPr>
            <a:r>
              <a:rPr lang="en-US" dirty="0">
                <a:sym typeface="Wingdings" panose="05000000000000000000" pitchFamily="2" charset="2"/>
              </a:rPr>
              <a:t>E  E + E | E * E | (E) | id</a:t>
            </a:r>
          </a:p>
          <a:p>
            <a:pPr marL="0" indent="0">
              <a:buNone/>
            </a:pPr>
            <a:r>
              <a:rPr lang="en-US" dirty="0"/>
              <a:t>id * id + id</a:t>
            </a:r>
          </a:p>
          <a:p>
            <a:pPr marL="0" indent="0">
              <a:buNone/>
            </a:pPr>
            <a:r>
              <a:rPr lang="en-US" dirty="0"/>
              <a:t>(Leftmost)</a:t>
            </a:r>
          </a:p>
        </p:txBody>
      </p:sp>
      <p:sp>
        <p:nvSpPr>
          <p:cNvPr id="4" name="TextBox 3">
            <a:extLst>
              <a:ext uri="{FF2B5EF4-FFF2-40B4-BE49-F238E27FC236}">
                <a16:creationId xmlns:a16="http://schemas.microsoft.com/office/drawing/2014/main" id="{53C62C96-F1B4-4AA2-9294-1262DF45F719}"/>
              </a:ext>
            </a:extLst>
          </p:cNvPr>
          <p:cNvSpPr txBox="1"/>
          <p:nvPr/>
        </p:nvSpPr>
        <p:spPr>
          <a:xfrm>
            <a:off x="6725920" y="1463040"/>
            <a:ext cx="3901440" cy="461665"/>
          </a:xfrm>
          <a:prstGeom prst="rect">
            <a:avLst/>
          </a:prstGeom>
          <a:noFill/>
        </p:spPr>
        <p:txBody>
          <a:bodyPr wrap="square" rtlCol="0">
            <a:spAutoFit/>
          </a:bodyPr>
          <a:lstStyle/>
          <a:p>
            <a:r>
              <a:rPr lang="en-US" sz="2400" dirty="0">
                <a:solidFill>
                  <a:srgbClr val="FF0000"/>
                </a:solidFill>
              </a:rPr>
              <a:t>Why ambiguity is bad?</a:t>
            </a:r>
            <a:endParaRPr lang="en-IN" sz="2400" dirty="0">
              <a:solidFill>
                <a:srgbClr val="FF0000"/>
              </a:solidFill>
            </a:endParaRPr>
          </a:p>
        </p:txBody>
      </p:sp>
      <p:sp>
        <p:nvSpPr>
          <p:cNvPr id="5" name="Oval 4">
            <a:extLst>
              <a:ext uri="{FF2B5EF4-FFF2-40B4-BE49-F238E27FC236}">
                <a16:creationId xmlns:a16="http://schemas.microsoft.com/office/drawing/2014/main" id="{CE328681-860E-0E86-8AB0-6CC4035FAD6F}"/>
              </a:ext>
            </a:extLst>
          </p:cNvPr>
          <p:cNvSpPr/>
          <p:nvPr/>
        </p:nvSpPr>
        <p:spPr>
          <a:xfrm>
            <a:off x="4686732" y="265245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6" name="Oval 5">
            <a:extLst>
              <a:ext uri="{FF2B5EF4-FFF2-40B4-BE49-F238E27FC236}">
                <a16:creationId xmlns:a16="http://schemas.microsoft.com/office/drawing/2014/main" id="{73498E36-F4AC-3A3B-B45C-3D95E8160594}"/>
              </a:ext>
            </a:extLst>
          </p:cNvPr>
          <p:cNvSpPr/>
          <p:nvPr/>
        </p:nvSpPr>
        <p:spPr>
          <a:xfrm>
            <a:off x="4099395" y="333911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7" name="Oval 6">
            <a:extLst>
              <a:ext uri="{FF2B5EF4-FFF2-40B4-BE49-F238E27FC236}">
                <a16:creationId xmlns:a16="http://schemas.microsoft.com/office/drawing/2014/main" id="{06B2272F-C7EC-2D04-CCCC-68E775F63A94}"/>
              </a:ext>
            </a:extLst>
          </p:cNvPr>
          <p:cNvSpPr/>
          <p:nvPr/>
        </p:nvSpPr>
        <p:spPr>
          <a:xfrm>
            <a:off x="4765504" y="332712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8" name="Oval 7">
            <a:extLst>
              <a:ext uri="{FF2B5EF4-FFF2-40B4-BE49-F238E27FC236}">
                <a16:creationId xmlns:a16="http://schemas.microsoft.com/office/drawing/2014/main" id="{C285F301-B405-FCEC-6ED2-038C5BA6EA49}"/>
              </a:ext>
            </a:extLst>
          </p:cNvPr>
          <p:cNvSpPr/>
          <p:nvPr/>
        </p:nvSpPr>
        <p:spPr>
          <a:xfrm>
            <a:off x="5503527" y="334596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9" name="Oval 8">
            <a:extLst>
              <a:ext uri="{FF2B5EF4-FFF2-40B4-BE49-F238E27FC236}">
                <a16:creationId xmlns:a16="http://schemas.microsoft.com/office/drawing/2014/main" id="{922C0D95-077F-EEF9-4C6C-69421A49C4C8}"/>
              </a:ext>
            </a:extLst>
          </p:cNvPr>
          <p:cNvSpPr/>
          <p:nvPr/>
        </p:nvSpPr>
        <p:spPr>
          <a:xfrm>
            <a:off x="3645621" y="4220977"/>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10" name="Oval 9">
            <a:extLst>
              <a:ext uri="{FF2B5EF4-FFF2-40B4-BE49-F238E27FC236}">
                <a16:creationId xmlns:a16="http://schemas.microsoft.com/office/drawing/2014/main" id="{0440F837-9205-41B1-1103-ED2E18E435A4}"/>
              </a:ext>
            </a:extLst>
          </p:cNvPr>
          <p:cNvSpPr/>
          <p:nvPr/>
        </p:nvSpPr>
        <p:spPr>
          <a:xfrm>
            <a:off x="4311730" y="4208993"/>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11" name="Oval 10">
            <a:extLst>
              <a:ext uri="{FF2B5EF4-FFF2-40B4-BE49-F238E27FC236}">
                <a16:creationId xmlns:a16="http://schemas.microsoft.com/office/drawing/2014/main" id="{4092E208-EE23-8263-1B8E-CE22CA823D00}"/>
              </a:ext>
            </a:extLst>
          </p:cNvPr>
          <p:cNvSpPr/>
          <p:nvPr/>
        </p:nvSpPr>
        <p:spPr>
          <a:xfrm>
            <a:off x="5049753" y="4227831"/>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cxnSp>
        <p:nvCxnSpPr>
          <p:cNvPr id="12" name="Straight Arrow Connector 11">
            <a:extLst>
              <a:ext uri="{FF2B5EF4-FFF2-40B4-BE49-F238E27FC236}">
                <a16:creationId xmlns:a16="http://schemas.microsoft.com/office/drawing/2014/main" id="{5DF3A651-E96B-7590-CB50-C686E726C4AF}"/>
              </a:ext>
            </a:extLst>
          </p:cNvPr>
          <p:cNvCxnSpPr>
            <a:stCxn id="6" idx="4"/>
            <a:endCxn id="9" idx="0"/>
          </p:cNvCxnSpPr>
          <p:nvPr/>
        </p:nvCxnSpPr>
        <p:spPr>
          <a:xfrm flipH="1">
            <a:off x="3881927" y="3729531"/>
            <a:ext cx="453774"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12EA47-78F3-F0A9-AD39-A40FD5A0DABF}"/>
              </a:ext>
            </a:extLst>
          </p:cNvPr>
          <p:cNvCxnSpPr>
            <a:stCxn id="6" idx="4"/>
            <a:endCxn id="10" idx="0"/>
          </p:cNvCxnSpPr>
          <p:nvPr/>
        </p:nvCxnSpPr>
        <p:spPr>
          <a:xfrm>
            <a:off x="4335701" y="3729531"/>
            <a:ext cx="212335" cy="47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BBB72E-4D80-A250-DE38-B9E44C605061}"/>
              </a:ext>
            </a:extLst>
          </p:cNvPr>
          <p:cNvCxnSpPr>
            <a:stCxn id="6" idx="4"/>
            <a:endCxn id="11" idx="0"/>
          </p:cNvCxnSpPr>
          <p:nvPr/>
        </p:nvCxnSpPr>
        <p:spPr>
          <a:xfrm>
            <a:off x="4335701" y="3729531"/>
            <a:ext cx="950358" cy="4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4B096B-FA0C-ECAC-D33D-B0F64A6F72F6}"/>
              </a:ext>
            </a:extLst>
          </p:cNvPr>
          <p:cNvCxnSpPr>
            <a:stCxn id="5" idx="4"/>
            <a:endCxn id="6" idx="0"/>
          </p:cNvCxnSpPr>
          <p:nvPr/>
        </p:nvCxnSpPr>
        <p:spPr>
          <a:xfrm flipH="1">
            <a:off x="4335701" y="3042876"/>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51240C-0770-65C5-AD0B-0B4F34431ABD}"/>
              </a:ext>
            </a:extLst>
          </p:cNvPr>
          <p:cNvCxnSpPr>
            <a:stCxn id="5" idx="4"/>
            <a:endCxn id="7" idx="0"/>
          </p:cNvCxnSpPr>
          <p:nvPr/>
        </p:nvCxnSpPr>
        <p:spPr>
          <a:xfrm>
            <a:off x="4923038" y="3042876"/>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241473-DCEC-6145-60AF-F81434BE0C5B}"/>
              </a:ext>
            </a:extLst>
          </p:cNvPr>
          <p:cNvCxnSpPr>
            <a:stCxn id="5" idx="4"/>
            <a:endCxn id="8" idx="0"/>
          </p:cNvCxnSpPr>
          <p:nvPr/>
        </p:nvCxnSpPr>
        <p:spPr>
          <a:xfrm>
            <a:off x="4923038" y="3042876"/>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4181D33-1A52-9CC1-3B83-00B3C58AE9BE}"/>
              </a:ext>
            </a:extLst>
          </p:cNvPr>
          <p:cNvSpPr/>
          <p:nvPr/>
        </p:nvSpPr>
        <p:spPr>
          <a:xfrm>
            <a:off x="3541171" y="4835715"/>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20" name="Straight Arrow Connector 19">
            <a:extLst>
              <a:ext uri="{FF2B5EF4-FFF2-40B4-BE49-F238E27FC236}">
                <a16:creationId xmlns:a16="http://schemas.microsoft.com/office/drawing/2014/main" id="{F2BA5D71-8D22-1AEB-6CA2-06932F8294A9}"/>
              </a:ext>
            </a:extLst>
          </p:cNvPr>
          <p:cNvCxnSpPr>
            <a:stCxn id="9" idx="4"/>
            <a:endCxn id="19" idx="0"/>
          </p:cNvCxnSpPr>
          <p:nvPr/>
        </p:nvCxnSpPr>
        <p:spPr>
          <a:xfrm flipH="1">
            <a:off x="3842543" y="4611395"/>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9E8A45B-24FD-C1ED-258F-9068DD43E5F8}"/>
              </a:ext>
            </a:extLst>
          </p:cNvPr>
          <p:cNvSpPr/>
          <p:nvPr/>
        </p:nvSpPr>
        <p:spPr>
          <a:xfrm>
            <a:off x="5090859" y="4864827"/>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sp>
        <p:nvSpPr>
          <p:cNvPr id="22" name="Oval 21">
            <a:extLst>
              <a:ext uri="{FF2B5EF4-FFF2-40B4-BE49-F238E27FC236}">
                <a16:creationId xmlns:a16="http://schemas.microsoft.com/office/drawing/2014/main" id="{96C0D0BD-56BB-C345-56CD-FAF863F7B9E0}"/>
              </a:ext>
            </a:extLst>
          </p:cNvPr>
          <p:cNvSpPr/>
          <p:nvPr/>
        </p:nvSpPr>
        <p:spPr>
          <a:xfrm>
            <a:off x="5623399" y="420556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23" name="Straight Arrow Connector 22">
            <a:extLst>
              <a:ext uri="{FF2B5EF4-FFF2-40B4-BE49-F238E27FC236}">
                <a16:creationId xmlns:a16="http://schemas.microsoft.com/office/drawing/2014/main" id="{11FD95EB-33D6-345F-B7D7-A8AEB035BC35}"/>
              </a:ext>
            </a:extLst>
          </p:cNvPr>
          <p:cNvCxnSpPr>
            <a:stCxn id="8" idx="4"/>
            <a:endCxn id="22" idx="0"/>
          </p:cNvCxnSpPr>
          <p:nvPr/>
        </p:nvCxnSpPr>
        <p:spPr>
          <a:xfrm>
            <a:off x="5739833" y="3736385"/>
            <a:ext cx="184938" cy="46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E4CA25-BEAE-5B49-B196-C9CCD47CA546}"/>
              </a:ext>
            </a:extLst>
          </p:cNvPr>
          <p:cNvCxnSpPr>
            <a:stCxn id="11" idx="4"/>
            <a:endCxn id="21" idx="0"/>
          </p:cNvCxnSpPr>
          <p:nvPr/>
        </p:nvCxnSpPr>
        <p:spPr>
          <a:xfrm>
            <a:off x="5286059" y="4618249"/>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C4554D6-FD49-EE40-0646-544A2EAFBCFC}"/>
              </a:ext>
            </a:extLst>
          </p:cNvPr>
          <p:cNvSpPr/>
          <p:nvPr/>
        </p:nvSpPr>
        <p:spPr>
          <a:xfrm>
            <a:off x="9113190" y="2640469"/>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6" name="Oval 25">
            <a:extLst>
              <a:ext uri="{FF2B5EF4-FFF2-40B4-BE49-F238E27FC236}">
                <a16:creationId xmlns:a16="http://schemas.microsoft.com/office/drawing/2014/main" id="{252DFD9F-8B53-0E00-DD70-53ED7A661997}"/>
              </a:ext>
            </a:extLst>
          </p:cNvPr>
          <p:cNvSpPr/>
          <p:nvPr/>
        </p:nvSpPr>
        <p:spPr>
          <a:xfrm>
            <a:off x="8525853" y="332712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7" name="Oval 26">
            <a:extLst>
              <a:ext uri="{FF2B5EF4-FFF2-40B4-BE49-F238E27FC236}">
                <a16:creationId xmlns:a16="http://schemas.microsoft.com/office/drawing/2014/main" id="{B11F15B2-24F9-4DD3-C675-B50824B27082}"/>
              </a:ext>
            </a:extLst>
          </p:cNvPr>
          <p:cNvSpPr/>
          <p:nvPr/>
        </p:nvSpPr>
        <p:spPr>
          <a:xfrm>
            <a:off x="9191962" y="3315140"/>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28" name="Oval 27">
            <a:extLst>
              <a:ext uri="{FF2B5EF4-FFF2-40B4-BE49-F238E27FC236}">
                <a16:creationId xmlns:a16="http://schemas.microsoft.com/office/drawing/2014/main" id="{51B02944-D5EF-A946-CD13-04862ED0CFC4}"/>
              </a:ext>
            </a:extLst>
          </p:cNvPr>
          <p:cNvSpPr/>
          <p:nvPr/>
        </p:nvSpPr>
        <p:spPr>
          <a:xfrm>
            <a:off x="9929985" y="333397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29" name="Oval 28">
            <a:extLst>
              <a:ext uri="{FF2B5EF4-FFF2-40B4-BE49-F238E27FC236}">
                <a16:creationId xmlns:a16="http://schemas.microsoft.com/office/drawing/2014/main" id="{09E22867-9252-A983-D9F8-C7B11835C5A9}"/>
              </a:ext>
            </a:extLst>
          </p:cNvPr>
          <p:cNvSpPr/>
          <p:nvPr/>
        </p:nvSpPr>
        <p:spPr>
          <a:xfrm>
            <a:off x="9602925" y="4208988"/>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30" name="Oval 29">
            <a:extLst>
              <a:ext uri="{FF2B5EF4-FFF2-40B4-BE49-F238E27FC236}">
                <a16:creationId xmlns:a16="http://schemas.microsoft.com/office/drawing/2014/main" id="{29999871-5F80-6198-F55F-C00084A71179}"/>
              </a:ext>
            </a:extLst>
          </p:cNvPr>
          <p:cNvSpPr/>
          <p:nvPr/>
        </p:nvSpPr>
        <p:spPr>
          <a:xfrm>
            <a:off x="10269034" y="4197004"/>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t>
            </a:r>
            <a:endParaRPr lang="en-IN" b="1" dirty="0">
              <a:solidFill>
                <a:srgbClr val="FF0000"/>
              </a:solidFill>
            </a:endParaRPr>
          </a:p>
        </p:txBody>
      </p:sp>
      <p:sp>
        <p:nvSpPr>
          <p:cNvPr id="31" name="Oval 30">
            <a:extLst>
              <a:ext uri="{FF2B5EF4-FFF2-40B4-BE49-F238E27FC236}">
                <a16:creationId xmlns:a16="http://schemas.microsoft.com/office/drawing/2014/main" id="{8C9FF105-B82E-3EBE-8D9F-D1589005B91E}"/>
              </a:ext>
            </a:extLst>
          </p:cNvPr>
          <p:cNvSpPr/>
          <p:nvPr/>
        </p:nvSpPr>
        <p:spPr>
          <a:xfrm>
            <a:off x="11007057" y="4215842"/>
            <a:ext cx="472611"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endParaRPr lang="en-IN" b="1" dirty="0">
              <a:solidFill>
                <a:srgbClr val="FF0000"/>
              </a:solidFill>
            </a:endParaRPr>
          </a:p>
        </p:txBody>
      </p:sp>
      <p:sp>
        <p:nvSpPr>
          <p:cNvPr id="35" name="TextBox 34">
            <a:extLst>
              <a:ext uri="{FF2B5EF4-FFF2-40B4-BE49-F238E27FC236}">
                <a16:creationId xmlns:a16="http://schemas.microsoft.com/office/drawing/2014/main" id="{044146ED-0BED-6BE4-5462-DCEB3375E782}"/>
              </a:ext>
            </a:extLst>
          </p:cNvPr>
          <p:cNvSpPr txBox="1"/>
          <p:nvPr/>
        </p:nvSpPr>
        <p:spPr>
          <a:xfrm>
            <a:off x="8270707" y="5506958"/>
            <a:ext cx="2414419" cy="369332"/>
          </a:xfrm>
          <a:prstGeom prst="rect">
            <a:avLst/>
          </a:prstGeom>
          <a:noFill/>
        </p:spPr>
        <p:txBody>
          <a:bodyPr wrap="square" rtlCol="0">
            <a:spAutoFit/>
          </a:bodyPr>
          <a:lstStyle/>
          <a:p>
            <a:r>
              <a:rPr lang="en-US" b="1" dirty="0">
                <a:solidFill>
                  <a:srgbClr val="0070C0"/>
                </a:solidFill>
              </a:rPr>
              <a:t>Leftmost derivation - 2</a:t>
            </a:r>
            <a:endParaRPr lang="en-IN" b="1" dirty="0">
              <a:solidFill>
                <a:srgbClr val="0070C0"/>
              </a:solidFill>
            </a:endParaRPr>
          </a:p>
        </p:txBody>
      </p:sp>
      <p:cxnSp>
        <p:nvCxnSpPr>
          <p:cNvPr id="36" name="Straight Arrow Connector 35">
            <a:extLst>
              <a:ext uri="{FF2B5EF4-FFF2-40B4-BE49-F238E27FC236}">
                <a16:creationId xmlns:a16="http://schemas.microsoft.com/office/drawing/2014/main" id="{B62D3A2B-E639-9D7E-9659-F53EEA1F8029}"/>
              </a:ext>
            </a:extLst>
          </p:cNvPr>
          <p:cNvCxnSpPr>
            <a:stCxn id="25" idx="4"/>
            <a:endCxn id="26" idx="0"/>
          </p:cNvCxnSpPr>
          <p:nvPr/>
        </p:nvCxnSpPr>
        <p:spPr>
          <a:xfrm flipH="1">
            <a:off x="8762159" y="3030887"/>
            <a:ext cx="587337" cy="29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277E57-9585-4DF6-25FB-0D2AEA833370}"/>
              </a:ext>
            </a:extLst>
          </p:cNvPr>
          <p:cNvCxnSpPr>
            <a:stCxn id="25" idx="4"/>
            <a:endCxn id="27" idx="0"/>
          </p:cNvCxnSpPr>
          <p:nvPr/>
        </p:nvCxnSpPr>
        <p:spPr>
          <a:xfrm>
            <a:off x="9349496" y="3030887"/>
            <a:ext cx="78772" cy="2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BA5368-9956-BA3B-7402-523FBD8DB2B1}"/>
              </a:ext>
            </a:extLst>
          </p:cNvPr>
          <p:cNvCxnSpPr>
            <a:stCxn id="25" idx="4"/>
            <a:endCxn id="28" idx="0"/>
          </p:cNvCxnSpPr>
          <p:nvPr/>
        </p:nvCxnSpPr>
        <p:spPr>
          <a:xfrm>
            <a:off x="9349496" y="3030887"/>
            <a:ext cx="816795" cy="30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D37510F6-79AD-B3E6-2E27-4E362B12F019}"/>
              </a:ext>
            </a:extLst>
          </p:cNvPr>
          <p:cNvSpPr/>
          <p:nvPr/>
        </p:nvSpPr>
        <p:spPr>
          <a:xfrm>
            <a:off x="9498475" y="4823726"/>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40" name="Straight Arrow Connector 39">
            <a:extLst>
              <a:ext uri="{FF2B5EF4-FFF2-40B4-BE49-F238E27FC236}">
                <a16:creationId xmlns:a16="http://schemas.microsoft.com/office/drawing/2014/main" id="{522D9906-9686-4D61-4D8D-C85721D079E9}"/>
              </a:ext>
            </a:extLst>
          </p:cNvPr>
          <p:cNvCxnSpPr>
            <a:stCxn id="29" idx="4"/>
            <a:endCxn id="39" idx="0"/>
          </p:cNvCxnSpPr>
          <p:nvPr/>
        </p:nvCxnSpPr>
        <p:spPr>
          <a:xfrm flipH="1">
            <a:off x="9799847" y="4599406"/>
            <a:ext cx="39384" cy="22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3E16C5B-AC4B-B7B2-FF89-E28A0C840788}"/>
              </a:ext>
            </a:extLst>
          </p:cNvPr>
          <p:cNvSpPr/>
          <p:nvPr/>
        </p:nvSpPr>
        <p:spPr>
          <a:xfrm>
            <a:off x="11048163" y="4852838"/>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44" name="Straight Arrow Connector 43">
            <a:extLst>
              <a:ext uri="{FF2B5EF4-FFF2-40B4-BE49-F238E27FC236}">
                <a16:creationId xmlns:a16="http://schemas.microsoft.com/office/drawing/2014/main" id="{4004732A-FEE3-8DD2-FE12-C0BDA26580CA}"/>
              </a:ext>
            </a:extLst>
          </p:cNvPr>
          <p:cNvCxnSpPr>
            <a:stCxn id="31" idx="4"/>
            <a:endCxn id="41" idx="0"/>
          </p:cNvCxnSpPr>
          <p:nvPr/>
        </p:nvCxnSpPr>
        <p:spPr>
          <a:xfrm>
            <a:off x="11243363" y="4606260"/>
            <a:ext cx="106172" cy="24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05B66AF-ECF0-7097-73F9-BCDB31952507}"/>
              </a:ext>
            </a:extLst>
          </p:cNvPr>
          <p:cNvSpPr txBox="1"/>
          <p:nvPr/>
        </p:nvSpPr>
        <p:spPr>
          <a:xfrm>
            <a:off x="3676439" y="5412782"/>
            <a:ext cx="2414419" cy="369332"/>
          </a:xfrm>
          <a:prstGeom prst="rect">
            <a:avLst/>
          </a:prstGeom>
          <a:noFill/>
        </p:spPr>
        <p:txBody>
          <a:bodyPr wrap="square" rtlCol="0">
            <a:spAutoFit/>
          </a:bodyPr>
          <a:lstStyle/>
          <a:p>
            <a:r>
              <a:rPr lang="en-US" b="1" dirty="0">
                <a:solidFill>
                  <a:srgbClr val="0070C0"/>
                </a:solidFill>
              </a:rPr>
              <a:t>Leftmost derivation - 1</a:t>
            </a:r>
            <a:endParaRPr lang="en-IN" b="1" dirty="0">
              <a:solidFill>
                <a:srgbClr val="0070C0"/>
              </a:solidFill>
            </a:endParaRPr>
          </a:p>
        </p:txBody>
      </p:sp>
      <p:cxnSp>
        <p:nvCxnSpPr>
          <p:cNvPr id="47" name="Straight Arrow Connector 46">
            <a:extLst>
              <a:ext uri="{FF2B5EF4-FFF2-40B4-BE49-F238E27FC236}">
                <a16:creationId xmlns:a16="http://schemas.microsoft.com/office/drawing/2014/main" id="{EE2EF019-D91E-3ABD-90B0-B8F2AB1A9742}"/>
              </a:ext>
            </a:extLst>
          </p:cNvPr>
          <p:cNvCxnSpPr>
            <a:stCxn id="28" idx="4"/>
            <a:endCxn id="29" idx="0"/>
          </p:cNvCxnSpPr>
          <p:nvPr/>
        </p:nvCxnSpPr>
        <p:spPr>
          <a:xfrm flipH="1">
            <a:off x="9839231" y="3724396"/>
            <a:ext cx="327060" cy="48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6A46BF0-F488-DF24-9F5D-842FBB9D0388}"/>
              </a:ext>
            </a:extLst>
          </p:cNvPr>
          <p:cNvCxnSpPr>
            <a:stCxn id="28" idx="4"/>
            <a:endCxn id="30" idx="0"/>
          </p:cNvCxnSpPr>
          <p:nvPr/>
        </p:nvCxnSpPr>
        <p:spPr>
          <a:xfrm>
            <a:off x="10166291" y="3724396"/>
            <a:ext cx="339049" cy="47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F60DF5-C437-0884-A0F0-B7B2BF2AF357}"/>
              </a:ext>
            </a:extLst>
          </p:cNvPr>
          <p:cNvCxnSpPr>
            <a:stCxn id="28" idx="4"/>
            <a:endCxn id="31" idx="0"/>
          </p:cNvCxnSpPr>
          <p:nvPr/>
        </p:nvCxnSpPr>
        <p:spPr>
          <a:xfrm>
            <a:off x="10166291" y="3724396"/>
            <a:ext cx="1077072" cy="4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3DDE6C0-E8EF-3E60-A16E-BC745A30A180}"/>
              </a:ext>
            </a:extLst>
          </p:cNvPr>
          <p:cNvSpPr/>
          <p:nvPr/>
        </p:nvSpPr>
        <p:spPr>
          <a:xfrm>
            <a:off x="8243321" y="3958987"/>
            <a:ext cx="602744" cy="390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id</a:t>
            </a:r>
            <a:endParaRPr lang="en-IN" b="1" dirty="0">
              <a:solidFill>
                <a:srgbClr val="FF0000"/>
              </a:solidFill>
            </a:endParaRPr>
          </a:p>
        </p:txBody>
      </p:sp>
      <p:cxnSp>
        <p:nvCxnSpPr>
          <p:cNvPr id="54" name="Straight Arrow Connector 53">
            <a:extLst>
              <a:ext uri="{FF2B5EF4-FFF2-40B4-BE49-F238E27FC236}">
                <a16:creationId xmlns:a16="http://schemas.microsoft.com/office/drawing/2014/main" id="{F173F1E3-360D-4264-8D4F-6CA2E3E4DFE4}"/>
              </a:ext>
            </a:extLst>
          </p:cNvPr>
          <p:cNvCxnSpPr>
            <a:stCxn id="26" idx="4"/>
            <a:endCxn id="52" idx="0"/>
          </p:cNvCxnSpPr>
          <p:nvPr/>
        </p:nvCxnSpPr>
        <p:spPr>
          <a:xfrm flipH="1">
            <a:off x="8544693" y="3717542"/>
            <a:ext cx="217466" cy="24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9CDC4A63-9C4E-E9C9-D123-6C2EC9DF908B}"/>
              </a:ext>
            </a:extLst>
          </p:cNvPr>
          <p:cNvSpPr/>
          <p:nvPr/>
        </p:nvSpPr>
        <p:spPr>
          <a:xfrm>
            <a:off x="2845942" y="3123344"/>
            <a:ext cx="2996214" cy="2321959"/>
          </a:xfrm>
          <a:custGeom>
            <a:avLst/>
            <a:gdLst>
              <a:gd name="connsiteX0" fmla="*/ 1818525 w 2996214"/>
              <a:gd name="connsiteY0" fmla="*/ 2219218 h 2321959"/>
              <a:gd name="connsiteX1" fmla="*/ 1602768 w 2996214"/>
              <a:gd name="connsiteY1" fmla="*/ 2280863 h 2321959"/>
              <a:gd name="connsiteX2" fmla="*/ 1140431 w 2996214"/>
              <a:gd name="connsiteY2" fmla="*/ 2321959 h 2321959"/>
              <a:gd name="connsiteX3" fmla="*/ 945222 w 2996214"/>
              <a:gd name="connsiteY3" fmla="*/ 2311685 h 2321959"/>
              <a:gd name="connsiteX4" fmla="*/ 667820 w 2996214"/>
              <a:gd name="connsiteY4" fmla="*/ 2250040 h 2321959"/>
              <a:gd name="connsiteX5" fmla="*/ 606175 w 2996214"/>
              <a:gd name="connsiteY5" fmla="*/ 2219218 h 2321959"/>
              <a:gd name="connsiteX6" fmla="*/ 523982 w 2996214"/>
              <a:gd name="connsiteY6" fmla="*/ 2198669 h 2321959"/>
              <a:gd name="connsiteX7" fmla="*/ 431514 w 2996214"/>
              <a:gd name="connsiteY7" fmla="*/ 2116476 h 2321959"/>
              <a:gd name="connsiteX8" fmla="*/ 205483 w 2996214"/>
              <a:gd name="connsiteY8" fmla="*/ 1890445 h 2321959"/>
              <a:gd name="connsiteX9" fmla="*/ 143838 w 2996214"/>
              <a:gd name="connsiteY9" fmla="*/ 1828800 h 2321959"/>
              <a:gd name="connsiteX10" fmla="*/ 92467 w 2996214"/>
              <a:gd name="connsiteY10" fmla="*/ 1777429 h 2321959"/>
              <a:gd name="connsiteX11" fmla="*/ 20548 w 2996214"/>
              <a:gd name="connsiteY11" fmla="*/ 1530849 h 2321959"/>
              <a:gd name="connsiteX12" fmla="*/ 0 w 2996214"/>
              <a:gd name="connsiteY12" fmla="*/ 1345914 h 2321959"/>
              <a:gd name="connsiteX13" fmla="*/ 30822 w 2996214"/>
              <a:gd name="connsiteY13" fmla="*/ 544530 h 2321959"/>
              <a:gd name="connsiteX14" fmla="*/ 71919 w 2996214"/>
              <a:gd name="connsiteY14" fmla="*/ 452063 h 2321959"/>
              <a:gd name="connsiteX15" fmla="*/ 164386 w 2996214"/>
              <a:gd name="connsiteY15" fmla="*/ 339047 h 2321959"/>
              <a:gd name="connsiteX16" fmla="*/ 287676 w 2996214"/>
              <a:gd name="connsiteY16" fmla="*/ 215757 h 2321959"/>
              <a:gd name="connsiteX17" fmla="*/ 452062 w 2996214"/>
              <a:gd name="connsiteY17" fmla="*/ 133564 h 2321959"/>
              <a:gd name="connsiteX18" fmla="*/ 523982 w 2996214"/>
              <a:gd name="connsiteY18" fmla="*/ 102741 h 2321959"/>
              <a:gd name="connsiteX19" fmla="*/ 575352 w 2996214"/>
              <a:gd name="connsiteY19" fmla="*/ 92467 h 2321959"/>
              <a:gd name="connsiteX20" fmla="*/ 729465 w 2996214"/>
              <a:gd name="connsiteY20" fmla="*/ 41096 h 2321959"/>
              <a:gd name="connsiteX21" fmla="*/ 832206 w 2996214"/>
              <a:gd name="connsiteY21" fmla="*/ 30822 h 2321959"/>
              <a:gd name="connsiteX22" fmla="*/ 986319 w 2996214"/>
              <a:gd name="connsiteY22" fmla="*/ 0 h 2321959"/>
              <a:gd name="connsiteX23" fmla="*/ 1674687 w 2996214"/>
              <a:gd name="connsiteY23" fmla="*/ 133564 h 2321959"/>
              <a:gd name="connsiteX24" fmla="*/ 1828800 w 2996214"/>
              <a:gd name="connsiteY24" fmla="*/ 205483 h 2321959"/>
              <a:gd name="connsiteX25" fmla="*/ 1890445 w 2996214"/>
              <a:gd name="connsiteY25" fmla="*/ 267128 h 2321959"/>
              <a:gd name="connsiteX26" fmla="*/ 1941815 w 2996214"/>
              <a:gd name="connsiteY26" fmla="*/ 349321 h 2321959"/>
              <a:gd name="connsiteX27" fmla="*/ 1972638 w 2996214"/>
              <a:gd name="connsiteY27" fmla="*/ 390418 h 2321959"/>
              <a:gd name="connsiteX28" fmla="*/ 1982912 w 2996214"/>
              <a:gd name="connsiteY28" fmla="*/ 431514 h 2321959"/>
              <a:gd name="connsiteX29" fmla="*/ 1993186 w 2996214"/>
              <a:gd name="connsiteY29" fmla="*/ 462337 h 2321959"/>
              <a:gd name="connsiteX30" fmla="*/ 2013734 w 2996214"/>
              <a:gd name="connsiteY30" fmla="*/ 565078 h 2321959"/>
              <a:gd name="connsiteX31" fmla="*/ 2024009 w 2996214"/>
              <a:gd name="connsiteY31" fmla="*/ 739739 h 2321959"/>
              <a:gd name="connsiteX32" fmla="*/ 2116476 w 2996214"/>
              <a:gd name="connsiteY32" fmla="*/ 791110 h 2321959"/>
              <a:gd name="connsiteX33" fmla="*/ 2363056 w 2996214"/>
              <a:gd name="connsiteY33" fmla="*/ 832207 h 2321959"/>
              <a:gd name="connsiteX34" fmla="*/ 2445249 w 2996214"/>
              <a:gd name="connsiteY34" fmla="*/ 852755 h 2321959"/>
              <a:gd name="connsiteX35" fmla="*/ 2506894 w 2996214"/>
              <a:gd name="connsiteY35" fmla="*/ 863029 h 2321959"/>
              <a:gd name="connsiteX36" fmla="*/ 2578813 w 2996214"/>
              <a:gd name="connsiteY36" fmla="*/ 904126 h 2321959"/>
              <a:gd name="connsiteX37" fmla="*/ 2619910 w 2996214"/>
              <a:gd name="connsiteY37" fmla="*/ 955496 h 2321959"/>
              <a:gd name="connsiteX38" fmla="*/ 2691829 w 2996214"/>
              <a:gd name="connsiteY38" fmla="*/ 1017141 h 2321959"/>
              <a:gd name="connsiteX39" fmla="*/ 2732925 w 2996214"/>
              <a:gd name="connsiteY39" fmla="*/ 1078786 h 2321959"/>
              <a:gd name="connsiteX40" fmla="*/ 2835667 w 2996214"/>
              <a:gd name="connsiteY40" fmla="*/ 1191802 h 2321959"/>
              <a:gd name="connsiteX41" fmla="*/ 2866489 w 2996214"/>
              <a:gd name="connsiteY41" fmla="*/ 1263721 h 2321959"/>
              <a:gd name="connsiteX42" fmla="*/ 2887038 w 2996214"/>
              <a:gd name="connsiteY42" fmla="*/ 1551398 h 2321959"/>
              <a:gd name="connsiteX43" fmla="*/ 2897312 w 2996214"/>
              <a:gd name="connsiteY43" fmla="*/ 1613043 h 2321959"/>
              <a:gd name="connsiteX44" fmla="*/ 2917860 w 2996214"/>
              <a:gd name="connsiteY44" fmla="*/ 1654139 h 2321959"/>
              <a:gd name="connsiteX45" fmla="*/ 2938409 w 2996214"/>
              <a:gd name="connsiteY45" fmla="*/ 1715784 h 2321959"/>
              <a:gd name="connsiteX46" fmla="*/ 2969231 w 2996214"/>
              <a:gd name="connsiteY46" fmla="*/ 1808252 h 2321959"/>
              <a:gd name="connsiteX47" fmla="*/ 2969231 w 2996214"/>
              <a:gd name="connsiteY47" fmla="*/ 2147299 h 2321959"/>
              <a:gd name="connsiteX48" fmla="*/ 2856215 w 2996214"/>
              <a:gd name="connsiteY48" fmla="*/ 2219218 h 2321959"/>
              <a:gd name="connsiteX49" fmla="*/ 2517168 w 2996214"/>
              <a:gd name="connsiteY49" fmla="*/ 2229492 h 2321959"/>
              <a:gd name="connsiteX50" fmla="*/ 2270588 w 2996214"/>
              <a:gd name="connsiteY50" fmla="*/ 2239766 h 2321959"/>
              <a:gd name="connsiteX51" fmla="*/ 1613042 w 2996214"/>
              <a:gd name="connsiteY51" fmla="*/ 2239766 h 2321959"/>
              <a:gd name="connsiteX52" fmla="*/ 1613042 w 2996214"/>
              <a:gd name="connsiteY52" fmla="*/ 2229492 h 23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96214" h="2321959">
                <a:moveTo>
                  <a:pt x="1818525" y="2219218"/>
                </a:moveTo>
                <a:cubicBezTo>
                  <a:pt x="1746606" y="2239766"/>
                  <a:pt x="1677168" y="2273167"/>
                  <a:pt x="1602768" y="2280863"/>
                </a:cubicBezTo>
                <a:cubicBezTo>
                  <a:pt x="1250207" y="2317334"/>
                  <a:pt x="1404470" y="2305457"/>
                  <a:pt x="1140431" y="2321959"/>
                </a:cubicBezTo>
                <a:cubicBezTo>
                  <a:pt x="1075361" y="2318534"/>
                  <a:pt x="1009640" y="2321488"/>
                  <a:pt x="945222" y="2311685"/>
                </a:cubicBezTo>
                <a:cubicBezTo>
                  <a:pt x="851577" y="2297435"/>
                  <a:pt x="667820" y="2250040"/>
                  <a:pt x="667820" y="2250040"/>
                </a:cubicBezTo>
                <a:cubicBezTo>
                  <a:pt x="647272" y="2239766"/>
                  <a:pt x="627810" y="2226945"/>
                  <a:pt x="606175" y="2219218"/>
                </a:cubicBezTo>
                <a:cubicBezTo>
                  <a:pt x="579579" y="2209720"/>
                  <a:pt x="548324" y="2212988"/>
                  <a:pt x="523982" y="2198669"/>
                </a:cubicBezTo>
                <a:cubicBezTo>
                  <a:pt x="488437" y="2177760"/>
                  <a:pt x="461149" y="2145155"/>
                  <a:pt x="431514" y="2116476"/>
                </a:cubicBezTo>
                <a:cubicBezTo>
                  <a:pt x="354945" y="2042378"/>
                  <a:pt x="280827" y="1965789"/>
                  <a:pt x="205483" y="1890445"/>
                </a:cubicBezTo>
                <a:lnTo>
                  <a:pt x="143838" y="1828800"/>
                </a:lnTo>
                <a:lnTo>
                  <a:pt x="92467" y="1777429"/>
                </a:lnTo>
                <a:cubicBezTo>
                  <a:pt x="59098" y="1688445"/>
                  <a:pt x="35376" y="1634646"/>
                  <a:pt x="20548" y="1530849"/>
                </a:cubicBezTo>
                <a:cubicBezTo>
                  <a:pt x="4924" y="1421483"/>
                  <a:pt x="12466" y="1483047"/>
                  <a:pt x="0" y="1345914"/>
                </a:cubicBezTo>
                <a:cubicBezTo>
                  <a:pt x="10274" y="1078786"/>
                  <a:pt x="9382" y="810994"/>
                  <a:pt x="30822" y="544530"/>
                </a:cubicBezTo>
                <a:cubicBezTo>
                  <a:pt x="33527" y="510909"/>
                  <a:pt x="56046" y="481824"/>
                  <a:pt x="71919" y="452063"/>
                </a:cubicBezTo>
                <a:cubicBezTo>
                  <a:pt x="109122" y="382307"/>
                  <a:pt x="112542" y="396075"/>
                  <a:pt x="164386" y="339047"/>
                </a:cubicBezTo>
                <a:cubicBezTo>
                  <a:pt x="220691" y="277112"/>
                  <a:pt x="213485" y="266519"/>
                  <a:pt x="287676" y="215757"/>
                </a:cubicBezTo>
                <a:cubicBezTo>
                  <a:pt x="484746" y="80920"/>
                  <a:pt x="346532" y="171939"/>
                  <a:pt x="452062" y="133564"/>
                </a:cubicBezTo>
                <a:cubicBezTo>
                  <a:pt x="476574" y="124651"/>
                  <a:pt x="499238" y="110989"/>
                  <a:pt x="523982" y="102741"/>
                </a:cubicBezTo>
                <a:cubicBezTo>
                  <a:pt x="540548" y="97219"/>
                  <a:pt x="558626" y="97485"/>
                  <a:pt x="575352" y="92467"/>
                </a:cubicBezTo>
                <a:cubicBezTo>
                  <a:pt x="627218" y="76907"/>
                  <a:pt x="675584" y="46484"/>
                  <a:pt x="729465" y="41096"/>
                </a:cubicBezTo>
                <a:cubicBezTo>
                  <a:pt x="763712" y="37671"/>
                  <a:pt x="798054" y="35091"/>
                  <a:pt x="832206" y="30822"/>
                </a:cubicBezTo>
                <a:cubicBezTo>
                  <a:pt x="885229" y="24194"/>
                  <a:pt x="933790" y="11673"/>
                  <a:pt x="986319" y="0"/>
                </a:cubicBezTo>
                <a:cubicBezTo>
                  <a:pt x="1442129" y="54263"/>
                  <a:pt x="1320190" y="12023"/>
                  <a:pt x="1674687" y="133564"/>
                </a:cubicBezTo>
                <a:cubicBezTo>
                  <a:pt x="1711023" y="146022"/>
                  <a:pt x="1791790" y="175202"/>
                  <a:pt x="1828800" y="205483"/>
                </a:cubicBezTo>
                <a:cubicBezTo>
                  <a:pt x="1851291" y="223885"/>
                  <a:pt x="1871139" y="245408"/>
                  <a:pt x="1890445" y="267128"/>
                </a:cubicBezTo>
                <a:cubicBezTo>
                  <a:pt x="1900663" y="278623"/>
                  <a:pt x="1939260" y="345489"/>
                  <a:pt x="1941815" y="349321"/>
                </a:cubicBezTo>
                <a:cubicBezTo>
                  <a:pt x="1951314" y="363569"/>
                  <a:pt x="1962364" y="376719"/>
                  <a:pt x="1972638" y="390418"/>
                </a:cubicBezTo>
                <a:cubicBezTo>
                  <a:pt x="1976063" y="404117"/>
                  <a:pt x="1979033" y="417937"/>
                  <a:pt x="1982912" y="431514"/>
                </a:cubicBezTo>
                <a:cubicBezTo>
                  <a:pt x="1985887" y="441927"/>
                  <a:pt x="1990751" y="451784"/>
                  <a:pt x="1993186" y="462337"/>
                </a:cubicBezTo>
                <a:cubicBezTo>
                  <a:pt x="2001039" y="496368"/>
                  <a:pt x="2006885" y="530831"/>
                  <a:pt x="2013734" y="565078"/>
                </a:cubicBezTo>
                <a:cubicBezTo>
                  <a:pt x="2017159" y="623298"/>
                  <a:pt x="2007251" y="683878"/>
                  <a:pt x="2024009" y="739739"/>
                </a:cubicBezTo>
                <a:cubicBezTo>
                  <a:pt x="2025473" y="744618"/>
                  <a:pt x="2105867" y="787574"/>
                  <a:pt x="2116476" y="791110"/>
                </a:cubicBezTo>
                <a:cubicBezTo>
                  <a:pt x="2208958" y="821937"/>
                  <a:pt x="2255285" y="814245"/>
                  <a:pt x="2363056" y="832207"/>
                </a:cubicBezTo>
                <a:cubicBezTo>
                  <a:pt x="2390913" y="836850"/>
                  <a:pt x="2417635" y="846838"/>
                  <a:pt x="2445249" y="852755"/>
                </a:cubicBezTo>
                <a:cubicBezTo>
                  <a:pt x="2465618" y="857120"/>
                  <a:pt x="2486346" y="859604"/>
                  <a:pt x="2506894" y="863029"/>
                </a:cubicBezTo>
                <a:cubicBezTo>
                  <a:pt x="2523016" y="871090"/>
                  <a:pt x="2564288" y="889601"/>
                  <a:pt x="2578813" y="904126"/>
                </a:cubicBezTo>
                <a:cubicBezTo>
                  <a:pt x="2594319" y="919632"/>
                  <a:pt x="2604404" y="939990"/>
                  <a:pt x="2619910" y="955496"/>
                </a:cubicBezTo>
                <a:cubicBezTo>
                  <a:pt x="2632567" y="968153"/>
                  <a:pt x="2676216" y="996323"/>
                  <a:pt x="2691829" y="1017141"/>
                </a:cubicBezTo>
                <a:cubicBezTo>
                  <a:pt x="2706647" y="1036898"/>
                  <a:pt x="2717226" y="1059722"/>
                  <a:pt x="2732925" y="1078786"/>
                </a:cubicBezTo>
                <a:cubicBezTo>
                  <a:pt x="2765290" y="1118087"/>
                  <a:pt x="2803862" y="1152046"/>
                  <a:pt x="2835667" y="1191802"/>
                </a:cubicBezTo>
                <a:cubicBezTo>
                  <a:pt x="2850176" y="1209938"/>
                  <a:pt x="2859067" y="1241454"/>
                  <a:pt x="2866489" y="1263721"/>
                </a:cubicBezTo>
                <a:cubicBezTo>
                  <a:pt x="2873339" y="1359613"/>
                  <a:pt x="2878588" y="1455633"/>
                  <a:pt x="2887038" y="1551398"/>
                </a:cubicBezTo>
                <a:cubicBezTo>
                  <a:pt x="2888869" y="1572149"/>
                  <a:pt x="2891326" y="1593090"/>
                  <a:pt x="2897312" y="1613043"/>
                </a:cubicBezTo>
                <a:cubicBezTo>
                  <a:pt x="2901713" y="1627713"/>
                  <a:pt x="2912172" y="1639919"/>
                  <a:pt x="2917860" y="1654139"/>
                </a:cubicBezTo>
                <a:cubicBezTo>
                  <a:pt x="2925904" y="1674250"/>
                  <a:pt x="2932710" y="1694887"/>
                  <a:pt x="2938409" y="1715784"/>
                </a:cubicBezTo>
                <a:cubicBezTo>
                  <a:pt x="2962311" y="1803422"/>
                  <a:pt x="2931556" y="1732900"/>
                  <a:pt x="2969231" y="1808252"/>
                </a:cubicBezTo>
                <a:cubicBezTo>
                  <a:pt x="2996299" y="1943595"/>
                  <a:pt x="3013147" y="1977910"/>
                  <a:pt x="2969231" y="2147299"/>
                </a:cubicBezTo>
                <a:cubicBezTo>
                  <a:pt x="2964567" y="2165289"/>
                  <a:pt x="2869747" y="2217830"/>
                  <a:pt x="2856215" y="2219218"/>
                </a:cubicBezTo>
                <a:cubicBezTo>
                  <a:pt x="2743738" y="2230754"/>
                  <a:pt x="2630166" y="2225527"/>
                  <a:pt x="2517168" y="2229492"/>
                </a:cubicBezTo>
                <a:lnTo>
                  <a:pt x="2270588" y="2239766"/>
                </a:lnTo>
                <a:cubicBezTo>
                  <a:pt x="1983046" y="2287689"/>
                  <a:pt x="2139569" y="2270142"/>
                  <a:pt x="1613042" y="2239766"/>
                </a:cubicBezTo>
                <a:cubicBezTo>
                  <a:pt x="1609623" y="2239569"/>
                  <a:pt x="1613042" y="2232917"/>
                  <a:pt x="1613042" y="2229492"/>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E61A9010-FBE9-A984-193F-0A19984C715D}"/>
              </a:ext>
            </a:extLst>
          </p:cNvPr>
          <p:cNvCxnSpPr/>
          <p:nvPr/>
        </p:nvCxnSpPr>
        <p:spPr>
          <a:xfrm flipH="1">
            <a:off x="2095928" y="4197004"/>
            <a:ext cx="750014" cy="23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15D3F7A-E5E5-15DA-FE8A-CA8C5C20BD30}"/>
              </a:ext>
            </a:extLst>
          </p:cNvPr>
          <p:cNvSpPr txBox="1"/>
          <p:nvPr/>
        </p:nvSpPr>
        <p:spPr>
          <a:xfrm>
            <a:off x="1188375" y="4486399"/>
            <a:ext cx="2414419" cy="369332"/>
          </a:xfrm>
          <a:prstGeom prst="rect">
            <a:avLst/>
          </a:prstGeom>
          <a:noFill/>
        </p:spPr>
        <p:txBody>
          <a:bodyPr wrap="square" rtlCol="0">
            <a:spAutoFit/>
          </a:bodyPr>
          <a:lstStyle/>
          <a:p>
            <a:r>
              <a:rPr lang="en-US" b="1" dirty="0">
                <a:solidFill>
                  <a:srgbClr val="0070C0"/>
                </a:solidFill>
              </a:rPr>
              <a:t>(id*id) + id</a:t>
            </a:r>
            <a:endParaRPr lang="en-IN" b="1" dirty="0">
              <a:solidFill>
                <a:srgbClr val="0070C0"/>
              </a:solidFill>
            </a:endParaRPr>
          </a:p>
        </p:txBody>
      </p:sp>
      <p:sp>
        <p:nvSpPr>
          <p:cNvPr id="42" name="Freeform: Shape 41">
            <a:extLst>
              <a:ext uri="{FF2B5EF4-FFF2-40B4-BE49-F238E27FC236}">
                <a16:creationId xmlns:a16="http://schemas.microsoft.com/office/drawing/2014/main" id="{54D24FC1-D299-D465-FD26-DA64A09FFA2B}"/>
              </a:ext>
            </a:extLst>
          </p:cNvPr>
          <p:cNvSpPr/>
          <p:nvPr/>
        </p:nvSpPr>
        <p:spPr>
          <a:xfrm>
            <a:off x="9267259" y="3051311"/>
            <a:ext cx="2714192" cy="2492825"/>
          </a:xfrm>
          <a:custGeom>
            <a:avLst/>
            <a:gdLst>
              <a:gd name="connsiteX0" fmla="*/ 113047 w 2714192"/>
              <a:gd name="connsiteY0" fmla="*/ 1284383 h 2492825"/>
              <a:gd name="connsiteX1" fmla="*/ 123321 w 2714192"/>
              <a:gd name="connsiteY1" fmla="*/ 1161093 h 2492825"/>
              <a:gd name="connsiteX2" fmla="*/ 164417 w 2714192"/>
              <a:gd name="connsiteY2" fmla="*/ 1099449 h 2492825"/>
              <a:gd name="connsiteX3" fmla="*/ 174692 w 2714192"/>
              <a:gd name="connsiteY3" fmla="*/ 1068626 h 2492825"/>
              <a:gd name="connsiteX4" fmla="*/ 205514 w 2714192"/>
              <a:gd name="connsiteY4" fmla="*/ 1017255 h 2492825"/>
              <a:gd name="connsiteX5" fmla="*/ 246611 w 2714192"/>
              <a:gd name="connsiteY5" fmla="*/ 945336 h 2492825"/>
              <a:gd name="connsiteX6" fmla="*/ 277433 w 2714192"/>
              <a:gd name="connsiteY6" fmla="*/ 842595 h 2492825"/>
              <a:gd name="connsiteX7" fmla="*/ 287707 w 2714192"/>
              <a:gd name="connsiteY7" fmla="*/ 811772 h 2492825"/>
              <a:gd name="connsiteX8" fmla="*/ 328804 w 2714192"/>
              <a:gd name="connsiteY8" fmla="*/ 760401 h 2492825"/>
              <a:gd name="connsiteX9" fmla="*/ 349352 w 2714192"/>
              <a:gd name="connsiteY9" fmla="*/ 729579 h 2492825"/>
              <a:gd name="connsiteX10" fmla="*/ 410997 w 2714192"/>
              <a:gd name="connsiteY10" fmla="*/ 626837 h 2492825"/>
              <a:gd name="connsiteX11" fmla="*/ 441820 w 2714192"/>
              <a:gd name="connsiteY11" fmla="*/ 575467 h 2492825"/>
              <a:gd name="connsiteX12" fmla="*/ 482916 w 2714192"/>
              <a:gd name="connsiteY12" fmla="*/ 472725 h 2492825"/>
              <a:gd name="connsiteX13" fmla="*/ 513739 w 2714192"/>
              <a:gd name="connsiteY13" fmla="*/ 411080 h 2492825"/>
              <a:gd name="connsiteX14" fmla="*/ 524013 w 2714192"/>
              <a:gd name="connsiteY14" fmla="*/ 380258 h 2492825"/>
              <a:gd name="connsiteX15" fmla="*/ 554835 w 2714192"/>
              <a:gd name="connsiteY15" fmla="*/ 339161 h 2492825"/>
              <a:gd name="connsiteX16" fmla="*/ 585658 w 2714192"/>
              <a:gd name="connsiteY16" fmla="*/ 277516 h 2492825"/>
              <a:gd name="connsiteX17" fmla="*/ 616480 w 2714192"/>
              <a:gd name="connsiteY17" fmla="*/ 236419 h 2492825"/>
              <a:gd name="connsiteX18" fmla="*/ 739770 w 2714192"/>
              <a:gd name="connsiteY18" fmla="*/ 82307 h 2492825"/>
              <a:gd name="connsiteX19" fmla="*/ 1109640 w 2714192"/>
              <a:gd name="connsiteY19" fmla="*/ 41210 h 2492825"/>
              <a:gd name="connsiteX20" fmla="*/ 1304849 w 2714192"/>
              <a:gd name="connsiteY20" fmla="*/ 30936 h 2492825"/>
              <a:gd name="connsiteX21" fmla="*/ 1366494 w 2714192"/>
              <a:gd name="connsiteY21" fmla="*/ 114 h 2492825"/>
              <a:gd name="connsiteX22" fmla="*/ 1777460 w 2714192"/>
              <a:gd name="connsiteY22" fmla="*/ 123404 h 2492825"/>
              <a:gd name="connsiteX23" fmla="*/ 1859653 w 2714192"/>
              <a:gd name="connsiteY23" fmla="*/ 185049 h 2492825"/>
              <a:gd name="connsiteX24" fmla="*/ 1880202 w 2714192"/>
              <a:gd name="connsiteY24" fmla="*/ 226145 h 2492825"/>
              <a:gd name="connsiteX25" fmla="*/ 2034314 w 2714192"/>
              <a:gd name="connsiteY25" fmla="*/ 349435 h 2492825"/>
              <a:gd name="connsiteX26" fmla="*/ 2229523 w 2714192"/>
              <a:gd name="connsiteY26" fmla="*/ 503547 h 2492825"/>
              <a:gd name="connsiteX27" fmla="*/ 2435006 w 2714192"/>
              <a:gd name="connsiteY27" fmla="*/ 750127 h 2492825"/>
              <a:gd name="connsiteX28" fmla="*/ 2506925 w 2714192"/>
              <a:gd name="connsiteY28" fmla="*/ 801498 h 2492825"/>
              <a:gd name="connsiteX29" fmla="*/ 2527474 w 2714192"/>
              <a:gd name="connsiteY29" fmla="*/ 852869 h 2492825"/>
              <a:gd name="connsiteX30" fmla="*/ 2589119 w 2714192"/>
              <a:gd name="connsiteY30" fmla="*/ 1048078 h 2492825"/>
              <a:gd name="connsiteX31" fmla="*/ 2599393 w 2714192"/>
              <a:gd name="connsiteY31" fmla="*/ 1130271 h 2492825"/>
              <a:gd name="connsiteX32" fmla="*/ 2609667 w 2714192"/>
              <a:gd name="connsiteY32" fmla="*/ 1181642 h 2492825"/>
              <a:gd name="connsiteX33" fmla="*/ 2650763 w 2714192"/>
              <a:gd name="connsiteY33" fmla="*/ 1356302 h 2492825"/>
              <a:gd name="connsiteX34" fmla="*/ 2661038 w 2714192"/>
              <a:gd name="connsiteY34" fmla="*/ 1407673 h 2492825"/>
              <a:gd name="connsiteX35" fmla="*/ 2671312 w 2714192"/>
              <a:gd name="connsiteY35" fmla="*/ 1479592 h 2492825"/>
              <a:gd name="connsiteX36" fmla="*/ 2702134 w 2714192"/>
              <a:gd name="connsiteY36" fmla="*/ 1592608 h 2492825"/>
              <a:gd name="connsiteX37" fmla="*/ 2691860 w 2714192"/>
              <a:gd name="connsiteY37" fmla="*/ 1911107 h 2492825"/>
              <a:gd name="connsiteX38" fmla="*/ 2640489 w 2714192"/>
              <a:gd name="connsiteY38" fmla="*/ 2054945 h 2492825"/>
              <a:gd name="connsiteX39" fmla="*/ 2619941 w 2714192"/>
              <a:gd name="connsiteY39" fmla="*/ 2167961 h 2492825"/>
              <a:gd name="connsiteX40" fmla="*/ 2599393 w 2714192"/>
              <a:gd name="connsiteY40" fmla="*/ 2219332 h 2492825"/>
              <a:gd name="connsiteX41" fmla="*/ 2537748 w 2714192"/>
              <a:gd name="connsiteY41" fmla="*/ 2260428 h 2492825"/>
              <a:gd name="connsiteX42" fmla="*/ 2352813 w 2714192"/>
              <a:gd name="connsiteY42" fmla="*/ 2383718 h 2492825"/>
              <a:gd name="connsiteX43" fmla="*/ 2250071 w 2714192"/>
              <a:gd name="connsiteY43" fmla="*/ 2414541 h 2492825"/>
              <a:gd name="connsiteX44" fmla="*/ 2147330 w 2714192"/>
              <a:gd name="connsiteY44" fmla="*/ 2455637 h 2492825"/>
              <a:gd name="connsiteX45" fmla="*/ 1900750 w 2714192"/>
              <a:gd name="connsiteY45" fmla="*/ 2486460 h 2492825"/>
              <a:gd name="connsiteX46" fmla="*/ 626754 w 2714192"/>
              <a:gd name="connsiteY46" fmla="*/ 2414541 h 2492825"/>
              <a:gd name="connsiteX47" fmla="*/ 585658 w 2714192"/>
              <a:gd name="connsiteY47" fmla="*/ 2383718 h 2492825"/>
              <a:gd name="connsiteX48" fmla="*/ 472642 w 2714192"/>
              <a:gd name="connsiteY48" fmla="*/ 2332347 h 2492825"/>
              <a:gd name="connsiteX49" fmla="*/ 369901 w 2714192"/>
              <a:gd name="connsiteY49" fmla="*/ 2270702 h 2492825"/>
              <a:gd name="connsiteX50" fmla="*/ 339078 w 2714192"/>
              <a:gd name="connsiteY50" fmla="*/ 2239880 h 2492825"/>
              <a:gd name="connsiteX51" fmla="*/ 215788 w 2714192"/>
              <a:gd name="connsiteY51" fmla="*/ 2167961 h 2492825"/>
              <a:gd name="connsiteX52" fmla="*/ 133595 w 2714192"/>
              <a:gd name="connsiteY52" fmla="*/ 2106316 h 2492825"/>
              <a:gd name="connsiteX53" fmla="*/ 102772 w 2714192"/>
              <a:gd name="connsiteY53" fmla="*/ 2034397 h 2492825"/>
              <a:gd name="connsiteX54" fmla="*/ 20579 w 2714192"/>
              <a:gd name="connsiteY54" fmla="*/ 1859736 h 2492825"/>
              <a:gd name="connsiteX55" fmla="*/ 10305 w 2714192"/>
              <a:gd name="connsiteY55" fmla="*/ 1767269 h 2492825"/>
              <a:gd name="connsiteX56" fmla="*/ 31 w 2714192"/>
              <a:gd name="connsiteY56" fmla="*/ 1705624 h 2492825"/>
              <a:gd name="connsiteX57" fmla="*/ 30853 w 2714192"/>
              <a:gd name="connsiteY57" fmla="*/ 1335754 h 2492825"/>
              <a:gd name="connsiteX58" fmla="*/ 71950 w 2714192"/>
              <a:gd name="connsiteY58" fmla="*/ 1212464 h 2492825"/>
              <a:gd name="connsiteX59" fmla="*/ 133595 w 2714192"/>
              <a:gd name="connsiteY59" fmla="*/ 1130271 h 2492825"/>
              <a:gd name="connsiteX60" fmla="*/ 154143 w 2714192"/>
              <a:gd name="connsiteY60" fmla="*/ 1119997 h 249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14192" h="2492825">
                <a:moveTo>
                  <a:pt x="113047" y="1284383"/>
                </a:moveTo>
                <a:cubicBezTo>
                  <a:pt x="116472" y="1243286"/>
                  <a:pt x="112284" y="1200828"/>
                  <a:pt x="123321" y="1161093"/>
                </a:cubicBezTo>
                <a:cubicBezTo>
                  <a:pt x="129931" y="1137298"/>
                  <a:pt x="152424" y="1121037"/>
                  <a:pt x="164417" y="1099449"/>
                </a:cubicBezTo>
                <a:cubicBezTo>
                  <a:pt x="169677" y="1089982"/>
                  <a:pt x="169849" y="1078313"/>
                  <a:pt x="174692" y="1068626"/>
                </a:cubicBezTo>
                <a:cubicBezTo>
                  <a:pt x="183623" y="1050765"/>
                  <a:pt x="195240" y="1034379"/>
                  <a:pt x="205514" y="1017255"/>
                </a:cubicBezTo>
                <a:cubicBezTo>
                  <a:pt x="233733" y="904380"/>
                  <a:pt x="190964" y="1045500"/>
                  <a:pt x="246611" y="945336"/>
                </a:cubicBezTo>
                <a:cubicBezTo>
                  <a:pt x="260972" y="919486"/>
                  <a:pt x="268850" y="872636"/>
                  <a:pt x="277433" y="842595"/>
                </a:cubicBezTo>
                <a:cubicBezTo>
                  <a:pt x="280408" y="832182"/>
                  <a:pt x="281967" y="820956"/>
                  <a:pt x="287707" y="811772"/>
                </a:cubicBezTo>
                <a:cubicBezTo>
                  <a:pt x="299329" y="793176"/>
                  <a:pt x="315647" y="777944"/>
                  <a:pt x="328804" y="760401"/>
                </a:cubicBezTo>
                <a:cubicBezTo>
                  <a:pt x="336213" y="750523"/>
                  <a:pt x="342881" y="740095"/>
                  <a:pt x="349352" y="729579"/>
                </a:cubicBezTo>
                <a:cubicBezTo>
                  <a:pt x="370284" y="695565"/>
                  <a:pt x="390448" y="661084"/>
                  <a:pt x="410997" y="626837"/>
                </a:cubicBezTo>
                <a:cubicBezTo>
                  <a:pt x="421271" y="609714"/>
                  <a:pt x="434404" y="594008"/>
                  <a:pt x="441820" y="575467"/>
                </a:cubicBezTo>
                <a:cubicBezTo>
                  <a:pt x="455519" y="541220"/>
                  <a:pt x="468132" y="506518"/>
                  <a:pt x="482916" y="472725"/>
                </a:cubicBezTo>
                <a:cubicBezTo>
                  <a:pt x="492124" y="451677"/>
                  <a:pt x="504408" y="432074"/>
                  <a:pt x="513739" y="411080"/>
                </a:cubicBezTo>
                <a:cubicBezTo>
                  <a:pt x="518137" y="401184"/>
                  <a:pt x="518640" y="389661"/>
                  <a:pt x="524013" y="380258"/>
                </a:cubicBezTo>
                <a:cubicBezTo>
                  <a:pt x="532509" y="365391"/>
                  <a:pt x="546025" y="353844"/>
                  <a:pt x="554835" y="339161"/>
                </a:cubicBezTo>
                <a:cubicBezTo>
                  <a:pt x="566655" y="319461"/>
                  <a:pt x="573838" y="297216"/>
                  <a:pt x="585658" y="277516"/>
                </a:cubicBezTo>
                <a:cubicBezTo>
                  <a:pt x="594468" y="262833"/>
                  <a:pt x="606982" y="250667"/>
                  <a:pt x="616480" y="236419"/>
                </a:cubicBezTo>
                <a:cubicBezTo>
                  <a:pt x="633393" y="211050"/>
                  <a:pt x="700019" y="87276"/>
                  <a:pt x="739770" y="82307"/>
                </a:cubicBezTo>
                <a:cubicBezTo>
                  <a:pt x="872161" y="65758"/>
                  <a:pt x="974236" y="51626"/>
                  <a:pt x="1109640" y="41210"/>
                </a:cubicBezTo>
                <a:cubicBezTo>
                  <a:pt x="1174608" y="36212"/>
                  <a:pt x="1239779" y="34361"/>
                  <a:pt x="1304849" y="30936"/>
                </a:cubicBezTo>
                <a:cubicBezTo>
                  <a:pt x="1325397" y="20662"/>
                  <a:pt x="1343600" y="-1794"/>
                  <a:pt x="1366494" y="114"/>
                </a:cubicBezTo>
                <a:cubicBezTo>
                  <a:pt x="1411417" y="3858"/>
                  <a:pt x="1757634" y="117096"/>
                  <a:pt x="1777460" y="123404"/>
                </a:cubicBezTo>
                <a:cubicBezTo>
                  <a:pt x="1804858" y="143952"/>
                  <a:pt x="1835437" y="160833"/>
                  <a:pt x="1859653" y="185049"/>
                </a:cubicBezTo>
                <a:cubicBezTo>
                  <a:pt x="1870483" y="195879"/>
                  <a:pt x="1869049" y="215648"/>
                  <a:pt x="1880202" y="226145"/>
                </a:cubicBezTo>
                <a:cubicBezTo>
                  <a:pt x="1928108" y="271233"/>
                  <a:pt x="1982258" y="309210"/>
                  <a:pt x="2034314" y="349435"/>
                </a:cubicBezTo>
                <a:cubicBezTo>
                  <a:pt x="2090125" y="392562"/>
                  <a:pt x="2191896" y="453378"/>
                  <a:pt x="2229523" y="503547"/>
                </a:cubicBezTo>
                <a:cubicBezTo>
                  <a:pt x="2304175" y="603083"/>
                  <a:pt x="2342914" y="663151"/>
                  <a:pt x="2435006" y="750127"/>
                </a:cubicBezTo>
                <a:cubicBezTo>
                  <a:pt x="2456424" y="770355"/>
                  <a:pt x="2482952" y="784374"/>
                  <a:pt x="2506925" y="801498"/>
                </a:cubicBezTo>
                <a:cubicBezTo>
                  <a:pt x="2513775" y="818622"/>
                  <a:pt x="2521336" y="835478"/>
                  <a:pt x="2527474" y="852869"/>
                </a:cubicBezTo>
                <a:cubicBezTo>
                  <a:pt x="2564203" y="956936"/>
                  <a:pt x="2563720" y="959183"/>
                  <a:pt x="2589119" y="1048078"/>
                </a:cubicBezTo>
                <a:cubicBezTo>
                  <a:pt x="2592544" y="1075476"/>
                  <a:pt x="2595195" y="1102981"/>
                  <a:pt x="2599393" y="1130271"/>
                </a:cubicBezTo>
                <a:cubicBezTo>
                  <a:pt x="2602048" y="1147531"/>
                  <a:pt x="2605797" y="1164613"/>
                  <a:pt x="2609667" y="1181642"/>
                </a:cubicBezTo>
                <a:cubicBezTo>
                  <a:pt x="2622922" y="1239965"/>
                  <a:pt x="2637508" y="1297979"/>
                  <a:pt x="2650763" y="1356302"/>
                </a:cubicBezTo>
                <a:cubicBezTo>
                  <a:pt x="2654633" y="1373331"/>
                  <a:pt x="2658167" y="1390448"/>
                  <a:pt x="2661038" y="1407673"/>
                </a:cubicBezTo>
                <a:cubicBezTo>
                  <a:pt x="2665019" y="1431560"/>
                  <a:pt x="2666059" y="1455952"/>
                  <a:pt x="2671312" y="1479592"/>
                </a:cubicBezTo>
                <a:cubicBezTo>
                  <a:pt x="2679783" y="1517710"/>
                  <a:pt x="2691860" y="1554936"/>
                  <a:pt x="2702134" y="1592608"/>
                </a:cubicBezTo>
                <a:cubicBezTo>
                  <a:pt x="2715437" y="1725640"/>
                  <a:pt x="2724402" y="1748397"/>
                  <a:pt x="2691860" y="1911107"/>
                </a:cubicBezTo>
                <a:cubicBezTo>
                  <a:pt x="2681875" y="1961030"/>
                  <a:pt x="2657613" y="2006999"/>
                  <a:pt x="2640489" y="2054945"/>
                </a:cubicBezTo>
                <a:cubicBezTo>
                  <a:pt x="2635141" y="2092380"/>
                  <a:pt x="2632051" y="2131629"/>
                  <a:pt x="2619941" y="2167961"/>
                </a:cubicBezTo>
                <a:cubicBezTo>
                  <a:pt x="2614109" y="2185457"/>
                  <a:pt x="2611646" y="2205548"/>
                  <a:pt x="2599393" y="2219332"/>
                </a:cubicBezTo>
                <a:cubicBezTo>
                  <a:pt x="2582986" y="2237790"/>
                  <a:pt x="2557721" y="2245903"/>
                  <a:pt x="2537748" y="2260428"/>
                </a:cubicBezTo>
                <a:cubicBezTo>
                  <a:pt x="2453795" y="2321485"/>
                  <a:pt x="2485414" y="2320300"/>
                  <a:pt x="2352813" y="2383718"/>
                </a:cubicBezTo>
                <a:cubicBezTo>
                  <a:pt x="2320557" y="2399145"/>
                  <a:pt x="2283743" y="2402515"/>
                  <a:pt x="2250071" y="2414541"/>
                </a:cubicBezTo>
                <a:cubicBezTo>
                  <a:pt x="2183938" y="2438160"/>
                  <a:pt x="2231515" y="2439602"/>
                  <a:pt x="2147330" y="2455637"/>
                </a:cubicBezTo>
                <a:cubicBezTo>
                  <a:pt x="2095561" y="2465498"/>
                  <a:pt x="1965090" y="2479311"/>
                  <a:pt x="1900750" y="2486460"/>
                </a:cubicBezTo>
                <a:cubicBezTo>
                  <a:pt x="1775592" y="2482918"/>
                  <a:pt x="987623" y="2529363"/>
                  <a:pt x="626754" y="2414541"/>
                </a:cubicBezTo>
                <a:cubicBezTo>
                  <a:pt x="610437" y="2409349"/>
                  <a:pt x="600179" y="2392794"/>
                  <a:pt x="585658" y="2383718"/>
                </a:cubicBezTo>
                <a:cubicBezTo>
                  <a:pt x="526978" y="2347042"/>
                  <a:pt x="548855" y="2376804"/>
                  <a:pt x="472642" y="2332347"/>
                </a:cubicBezTo>
                <a:cubicBezTo>
                  <a:pt x="329135" y="2248635"/>
                  <a:pt x="507007" y="2325547"/>
                  <a:pt x="369901" y="2270702"/>
                </a:cubicBezTo>
                <a:cubicBezTo>
                  <a:pt x="359627" y="2260428"/>
                  <a:pt x="350240" y="2249182"/>
                  <a:pt x="339078" y="2239880"/>
                </a:cubicBezTo>
                <a:cubicBezTo>
                  <a:pt x="314948" y="2219772"/>
                  <a:pt x="216166" y="2168222"/>
                  <a:pt x="215788" y="2167961"/>
                </a:cubicBezTo>
                <a:cubicBezTo>
                  <a:pt x="80783" y="2074495"/>
                  <a:pt x="257700" y="2168367"/>
                  <a:pt x="133595" y="2106316"/>
                </a:cubicBezTo>
                <a:cubicBezTo>
                  <a:pt x="76143" y="1991408"/>
                  <a:pt x="140561" y="2125091"/>
                  <a:pt x="102772" y="2034397"/>
                </a:cubicBezTo>
                <a:cubicBezTo>
                  <a:pt x="69303" y="1954072"/>
                  <a:pt x="58536" y="1935649"/>
                  <a:pt x="20579" y="1859736"/>
                </a:cubicBezTo>
                <a:cubicBezTo>
                  <a:pt x="17154" y="1828914"/>
                  <a:pt x="14404" y="1798009"/>
                  <a:pt x="10305" y="1767269"/>
                </a:cubicBezTo>
                <a:cubicBezTo>
                  <a:pt x="7552" y="1746620"/>
                  <a:pt x="-564" y="1726447"/>
                  <a:pt x="31" y="1705624"/>
                </a:cubicBezTo>
                <a:cubicBezTo>
                  <a:pt x="3089" y="1598589"/>
                  <a:pt x="11160" y="1453908"/>
                  <a:pt x="30853" y="1335754"/>
                </a:cubicBezTo>
                <a:cubicBezTo>
                  <a:pt x="40291" y="1279127"/>
                  <a:pt x="43139" y="1270087"/>
                  <a:pt x="71950" y="1212464"/>
                </a:cubicBezTo>
                <a:cubicBezTo>
                  <a:pt x="89316" y="1177731"/>
                  <a:pt x="103881" y="1154042"/>
                  <a:pt x="133595" y="1130271"/>
                </a:cubicBezTo>
                <a:cubicBezTo>
                  <a:pt x="139575" y="1125487"/>
                  <a:pt x="147294" y="1123422"/>
                  <a:pt x="154143" y="111999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53C0A2C5-66DC-5891-9F80-2FF3492C9824}"/>
              </a:ext>
            </a:extLst>
          </p:cNvPr>
          <p:cNvCxnSpPr/>
          <p:nvPr/>
        </p:nvCxnSpPr>
        <p:spPr>
          <a:xfrm flipH="1">
            <a:off x="8544693" y="4618249"/>
            <a:ext cx="722597" cy="43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98DF3F5-230A-DF58-7932-E8892631185B}"/>
              </a:ext>
            </a:extLst>
          </p:cNvPr>
          <p:cNvSpPr txBox="1"/>
          <p:nvPr/>
        </p:nvSpPr>
        <p:spPr>
          <a:xfrm>
            <a:off x="7834058" y="5039488"/>
            <a:ext cx="2414419" cy="369332"/>
          </a:xfrm>
          <a:prstGeom prst="rect">
            <a:avLst/>
          </a:prstGeom>
          <a:noFill/>
        </p:spPr>
        <p:txBody>
          <a:bodyPr wrap="square" rtlCol="0">
            <a:spAutoFit/>
          </a:bodyPr>
          <a:lstStyle/>
          <a:p>
            <a:r>
              <a:rPr lang="en-US" b="1" dirty="0">
                <a:solidFill>
                  <a:srgbClr val="0070C0"/>
                </a:solidFill>
              </a:rPr>
              <a:t>id * (id + id)</a:t>
            </a:r>
            <a:endParaRPr lang="en-IN" b="1" dirty="0">
              <a:solidFill>
                <a:srgbClr val="0070C0"/>
              </a:solidFill>
            </a:endParaRPr>
          </a:p>
        </p:txBody>
      </p:sp>
    </p:spTree>
    <p:extLst>
      <p:ext uri="{BB962C8B-B14F-4D97-AF65-F5344CB8AC3E}">
        <p14:creationId xmlns:p14="http://schemas.microsoft.com/office/powerpoint/2010/main" val="4759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EAD-5374-7184-9185-E955F5086FBC}"/>
              </a:ext>
            </a:extLst>
          </p:cNvPr>
          <p:cNvSpPr>
            <a:spLocks noGrp="1"/>
          </p:cNvSpPr>
          <p:nvPr>
            <p:ph type="title"/>
          </p:nvPr>
        </p:nvSpPr>
        <p:spPr/>
        <p:txBody>
          <a:bodyPr/>
          <a:lstStyle/>
          <a:p>
            <a:r>
              <a:rPr lang="en-IN" dirty="0"/>
              <a:t>Theory of equality</a:t>
            </a:r>
          </a:p>
        </p:txBody>
      </p:sp>
      <p:sp>
        <p:nvSpPr>
          <p:cNvPr id="3" name="Text Placeholder 2">
            <a:extLst>
              <a:ext uri="{FF2B5EF4-FFF2-40B4-BE49-F238E27FC236}">
                <a16:creationId xmlns:a16="http://schemas.microsoft.com/office/drawing/2014/main" id="{819AA010-D779-A3DF-175E-77B0649216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9597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F9E4-30C8-1674-F46D-26A8D9A7E557}"/>
              </a:ext>
            </a:extLst>
          </p:cNvPr>
          <p:cNvSpPr>
            <a:spLocks noGrp="1"/>
          </p:cNvSpPr>
          <p:nvPr>
            <p:ph type="title"/>
          </p:nvPr>
        </p:nvSpPr>
        <p:spPr/>
        <p:txBody>
          <a:bodyPr/>
          <a:lstStyle/>
          <a:p>
            <a:r>
              <a:rPr lang="en-IN" dirty="0"/>
              <a:t>Theory of equality (equality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8CCA1-B1B7-BBB0-73D9-B611A3384C1B}"/>
                  </a:ext>
                </a:extLst>
              </p:cNvPr>
              <p:cNvSpPr>
                <a:spLocks noGrp="1"/>
              </p:cNvSpPr>
              <p:nvPr>
                <p:ph idx="1"/>
              </p:nvPr>
            </p:nvSpPr>
            <p:spPr/>
            <p:txBody>
              <a:bodyPr/>
              <a:lstStyle/>
              <a:p>
                <a:r>
                  <a:rPr lang="en-IN" dirty="0"/>
                  <a:t>The theory of equality is defined by the following grammar:</a:t>
                </a:r>
              </a:p>
              <a:p>
                <a:endParaRPr lang="en-IN"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𝑓𝑜𝑟𝑚𝑢𝑙𝑎</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e>
                      </m:d>
                      <m:d>
                        <m:dPr>
                          <m:ctrlPr>
                            <a:rPr lang="en-IN" b="0" i="1" smtClean="0">
                              <a:latin typeface="Cambria Math" panose="02040503050406030204" pitchFamily="18" charset="0"/>
                            </a:rPr>
                          </m:ctrlPr>
                        </m:dPr>
                        <m:e>
                          <m:r>
                            <a:rPr lang="en-IN" b="0" i="1" smtClean="0">
                              <a:latin typeface="Cambria Math" panose="02040503050406030204" pitchFamily="18" charset="0"/>
                            </a:rPr>
                            <m:t>𝑓𝑜𝑟𝑚𝑢𝑙𝑎</m:t>
                          </m:r>
                        </m:e>
                      </m:d>
                      <m:r>
                        <a:rPr lang="en-IN" b="0" i="1" smtClean="0">
                          <a:latin typeface="Cambria Math" panose="02040503050406030204" pitchFamily="18" charset="0"/>
                        </a:rPr>
                        <m:t>|</m:t>
                      </m:r>
                      <m:r>
                        <a:rPr lang="en-IN" b="0" i="1" smtClean="0">
                          <a:latin typeface="Cambria Math" panose="02040503050406030204" pitchFamily="18" charset="0"/>
                        </a:rPr>
                        <m:t>𝑎𝑡𝑜𝑚</m:t>
                      </m:r>
                    </m:oMath>
                  </m:oMathPara>
                </a14:m>
                <a:endParaRPr lang="en-IN" b="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𝑎𝑡𝑜𝑚</m:t>
                      </m:r>
                      <m:r>
                        <a:rPr lang="en-IN" b="0" i="1" smtClean="0">
                          <a:latin typeface="Cambria Math" panose="02040503050406030204" pitchFamily="18" charset="0"/>
                        </a:rPr>
                        <m:t> →</m:t>
                      </m:r>
                      <m:r>
                        <a:rPr lang="en-IN" b="0" i="1" smtClean="0">
                          <a:latin typeface="Cambria Math" panose="02040503050406030204" pitchFamily="18" charset="0"/>
                        </a:rPr>
                        <m:t>𝑡𝑒𝑟𝑚</m:t>
                      </m:r>
                      <m:r>
                        <a:rPr lang="en-IN" b="0" i="1" smtClean="0">
                          <a:latin typeface="Cambria Math" panose="02040503050406030204" pitchFamily="18" charset="0"/>
                        </a:rPr>
                        <m:t>=</m:t>
                      </m:r>
                      <m:r>
                        <a:rPr lang="en-IN" b="0" i="1" smtClean="0">
                          <a:latin typeface="Cambria Math" panose="02040503050406030204" pitchFamily="18" charset="0"/>
                        </a:rPr>
                        <m:t>𝑡𝑒𝑟𝑚</m:t>
                      </m:r>
                    </m:oMath>
                  </m:oMathPara>
                </a14:m>
                <a:endParaRPr lang="en-IN" b="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𝑡𝑒𝑟𝑚</m:t>
                      </m:r>
                      <m:r>
                        <a:rPr lang="en-IN" b="0" i="1" smtClean="0">
                          <a:latin typeface="Cambria Math" panose="02040503050406030204" pitchFamily="18" charset="0"/>
                        </a:rPr>
                        <m:t>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 </m:t>
                      </m:r>
                      <m:r>
                        <a:rPr lang="en-IN" b="0" i="1" smtClean="0">
                          <a:latin typeface="Cambria Math" panose="02040503050406030204" pitchFamily="18" charset="0"/>
                        </a:rPr>
                        <m:t>𝑐𝑜𝑛𝑠𝑡𝑎𝑛𝑡</m:t>
                      </m:r>
                    </m:oMath>
                  </m:oMathPara>
                </a14:m>
                <a:endParaRPr lang="en-IN" dirty="0"/>
              </a:p>
            </p:txBody>
          </p:sp>
        </mc:Choice>
        <mc:Fallback xmlns="">
          <p:sp>
            <p:nvSpPr>
              <p:cNvPr id="3" name="Content Placeholder 2">
                <a:extLst>
                  <a:ext uri="{FF2B5EF4-FFF2-40B4-BE49-F238E27FC236}">
                    <a16:creationId xmlns:a16="http://schemas.microsoft.com/office/drawing/2014/main" id="{1738CCA1-B1B7-BBB0-73D9-B611A3384C1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4761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FFC3-EA92-F69F-C77A-0027B5417FDC}"/>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C974C1-446D-7F42-BB38-C0B7762512F6}"/>
                  </a:ext>
                </a:extLst>
              </p:cNvPr>
              <p:cNvSpPr>
                <a:spLocks noGrp="1"/>
              </p:cNvSpPr>
              <p:nvPr>
                <p:ph idx="1"/>
              </p:nvPr>
            </p:nvSpPr>
            <p:spPr/>
            <p:txBody>
              <a:bodyPr/>
              <a:lstStyle/>
              <a:p>
                <a:r>
                  <a:rPr lang="en-IN" dirty="0"/>
                  <a:t>Solve the propositional formula,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IN" dirty="0"/>
                  <a:t>, using </a:t>
                </a:r>
                <a:r>
                  <a:rPr lang="en-IN" dirty="0" err="1"/>
                  <a:t>Tseitin</a:t>
                </a:r>
                <a:r>
                  <a:rPr lang="en-IN" dirty="0"/>
                  <a:t> transformation and DPLL</a:t>
                </a:r>
              </a:p>
              <a:p>
                <a:endParaRPr lang="en-IN" dirty="0"/>
              </a:p>
              <a:p>
                <a:r>
                  <a:rPr lang="en-IN" dirty="0"/>
                  <a:t>Let’s the output is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𝑡𝑟𝑢𝑒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3</m:t>
                            </m:r>
                          </m:sub>
                        </m:sSub>
                        <m:r>
                          <a:rPr lang="en-IN" b="0" i="1" smtClean="0">
                            <a:latin typeface="Cambria Math" panose="02040503050406030204" pitchFamily="18" charset="0"/>
                          </a:rPr>
                          <m:t>↦</m:t>
                        </m:r>
                        <m:r>
                          <a:rPr lang="en-IN" b="0" i="1" smtClean="0">
                            <a:latin typeface="Cambria Math" panose="02040503050406030204" pitchFamily="18" charset="0"/>
                          </a:rPr>
                          <m:t>𝑓𝑎𝑙𝑠𝑒</m:t>
                        </m:r>
                      </m:e>
                    </m:d>
                  </m:oMath>
                </a14:m>
                <a:endParaRPr lang="en-IN" b="0" dirty="0"/>
              </a:p>
              <a:p>
                <a:endParaRPr lang="en-IN" dirty="0"/>
              </a:p>
              <a:p>
                <a:r>
                  <a:rPr lang="en-IN" dirty="0"/>
                  <a:t>This means that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a solution</a:t>
                </a:r>
              </a:p>
              <a:p>
                <a:endParaRPr lang="en-IN" dirty="0"/>
              </a:p>
              <a:p>
                <a:r>
                  <a:rPr lang="en-IN" dirty="0"/>
                  <a:t>However,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a:t> is inconsistent according to the axioms of the theory of equality </a:t>
                </a:r>
              </a:p>
            </p:txBody>
          </p:sp>
        </mc:Choice>
        <mc:Fallback xmlns="">
          <p:sp>
            <p:nvSpPr>
              <p:cNvPr id="3" name="Content Placeholder 2">
                <a:extLst>
                  <a:ext uri="{FF2B5EF4-FFF2-40B4-BE49-F238E27FC236}">
                    <a16:creationId xmlns:a16="http://schemas.microsoft.com/office/drawing/2014/main" id="{53C974C1-446D-7F42-BB38-C0B7762512F6}"/>
                  </a:ext>
                </a:extLst>
              </p:cNvPr>
              <p:cNvSpPr>
                <a:spLocks noGrp="1" noRot="1" noChangeAspect="1" noMove="1" noResize="1" noEditPoints="1" noAdjustHandles="1" noChangeArrowheads="1" noChangeShapeType="1" noTextEdit="1"/>
              </p:cNvSpPr>
              <p:nvPr>
                <p:ph idx="1"/>
              </p:nvPr>
            </p:nvSpPr>
            <p:spPr>
              <a:blipFill>
                <a:blip r:embed="rId2"/>
                <a:stretch>
                  <a:fillRect l="-1043"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764940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70A8-59CC-C0E3-79AE-6BEC5974D1A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E474B05-2880-8034-648E-BB54F4464781}"/>
              </a:ext>
            </a:extLst>
          </p:cNvPr>
          <p:cNvSpPr>
            <a:spLocks noGrp="1"/>
          </p:cNvSpPr>
          <p:nvPr>
            <p:ph idx="1"/>
          </p:nvPr>
        </p:nvSpPr>
        <p:spPr/>
        <p:txBody>
          <a:bodyPr/>
          <a:lstStyle/>
          <a:p>
            <a:r>
              <a:rPr lang="en-IN" dirty="0"/>
              <a:t>Equality with constants and variables </a:t>
            </a:r>
          </a:p>
          <a:p>
            <a:pPr marL="0" indent="0">
              <a:buNone/>
            </a:pPr>
            <a:r>
              <a:rPr lang="en-IN" dirty="0"/>
              <a:t>x = 10</a:t>
            </a:r>
          </a:p>
          <a:p>
            <a:pPr marL="0" indent="0">
              <a:buNone/>
            </a:pPr>
            <a:r>
              <a:rPr lang="en-IN" dirty="0"/>
              <a:t>y = 20</a:t>
            </a:r>
          </a:p>
          <a:p>
            <a:pPr marL="0" indent="0">
              <a:buNone/>
            </a:pPr>
            <a:r>
              <a:rPr lang="en-IN" dirty="0"/>
              <a:t>x = y</a:t>
            </a:r>
          </a:p>
        </p:txBody>
      </p:sp>
    </p:spTree>
    <p:extLst>
      <p:ext uri="{BB962C8B-B14F-4D97-AF65-F5344CB8AC3E}">
        <p14:creationId xmlns:p14="http://schemas.microsoft.com/office/powerpoint/2010/main" val="2487836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E684-5304-5B52-AA34-7AC3563B33A8}"/>
              </a:ext>
            </a:extLst>
          </p:cNvPr>
          <p:cNvSpPr>
            <a:spLocks noGrp="1"/>
          </p:cNvSpPr>
          <p:nvPr>
            <p:ph type="title"/>
          </p:nvPr>
        </p:nvSpPr>
        <p:spPr/>
        <p:txBody>
          <a:bodyPr/>
          <a:lstStyle/>
          <a:p>
            <a:r>
              <a:rPr lang="en-IN" dirty="0"/>
              <a:t>Removing constants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275101-C55F-519D-35DF-8919C44CD495}"/>
                  </a:ext>
                </a:extLst>
              </p:cNvPr>
              <p:cNvSpPr>
                <a:spLocks noGrp="1"/>
              </p:cNvSpPr>
              <p:nvPr>
                <p:ph idx="1"/>
              </p:nvPr>
            </p:nvSpPr>
            <p:spPr/>
            <p:txBody>
              <a:bodyPr/>
              <a:lstStyle/>
              <a:p>
                <a:pPr marL="0" indent="0">
                  <a:buNone/>
                </a:pPr>
                <a:r>
                  <a:rPr lang="en-IN" dirty="0"/>
                  <a:t>Algorithm: REMOVE-CONSTANTS</a:t>
                </a:r>
              </a:p>
              <a:p>
                <a:pPr marL="0" indent="0">
                  <a:buNone/>
                </a:pPr>
                <a:r>
                  <a:rPr lang="en-IN" dirty="0"/>
                  <a:t>Input: An equality logic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𝐸</m:t>
                        </m:r>
                      </m:sup>
                    </m:sSup>
                  </m:oMath>
                </a14:m>
                <a:r>
                  <a:rPr lang="en-IN" dirty="0"/>
                  <a:t> with constants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𝑛</m:t>
                        </m:r>
                      </m:sub>
                    </m:sSub>
                  </m:oMath>
                </a14:m>
                <a:endParaRPr lang="en-IN" dirty="0"/>
              </a:p>
              <a:p>
                <a:pPr marL="0" indent="0">
                  <a:buNone/>
                </a:pPr>
                <a:r>
                  <a:rPr lang="en-IN" dirty="0"/>
                  <a:t>Output: An equality logic formula </a:t>
                </a:r>
                <a14:m>
                  <m:oMath xmlns:m="http://schemas.openxmlformats.org/officeDocument/2006/math">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𝐸</m:t>
                            </m:r>
                          </m:sup>
                        </m:sSup>
                      </m:e>
                      <m:sup>
                        <m:r>
                          <a:rPr lang="en-IN" b="0" i="1" smtClean="0">
                            <a:latin typeface="Cambria Math" panose="02040503050406030204" pitchFamily="18" charset="0"/>
                          </a:rPr>
                          <m:t>′</m:t>
                        </m:r>
                      </m:sup>
                    </m:sSup>
                  </m:oMath>
                </a14:m>
                <a:r>
                  <a:rPr lang="en-IN" dirty="0"/>
                  <a:t> such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𝐸</m:t>
                        </m:r>
                      </m:sup>
                    </m:sSup>
                  </m:oMath>
                </a14:m>
                <a:r>
                  <a:rPr lang="en-IN" dirty="0"/>
                  <a:t> and </a:t>
                </a:r>
                <a14:m>
                  <m:oMath xmlns:m="http://schemas.openxmlformats.org/officeDocument/2006/math">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𝐸</m:t>
                            </m:r>
                          </m:sup>
                        </m:sSup>
                      </m:e>
                      <m:sup>
                        <m:r>
                          <a:rPr lang="en-IN" b="0" i="1" smtClean="0">
                            <a:latin typeface="Cambria Math" panose="02040503050406030204" pitchFamily="18" charset="0"/>
                          </a:rPr>
                          <m:t>′</m:t>
                        </m:r>
                      </m:sup>
                    </m:sSup>
                  </m:oMath>
                </a14:m>
                <a:r>
                  <a:rPr lang="en-IN" dirty="0"/>
                  <a:t> are equisatisfiable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𝐸</m:t>
                            </m:r>
                          </m:e>
                          <m:sup>
                            <m:r>
                              <a:rPr lang="en-IN" b="0" i="1" smtClean="0">
                                <a:latin typeface="Cambria Math" panose="02040503050406030204" pitchFamily="18" charset="0"/>
                              </a:rPr>
                              <m:t>′</m:t>
                            </m:r>
                          </m:sup>
                        </m:sSup>
                      </m:sup>
                    </m:sSup>
                  </m:oMath>
                </a14:m>
                <a:r>
                  <a:rPr lang="en-IN" dirty="0"/>
                  <a:t> has no constants</a:t>
                </a:r>
              </a:p>
              <a:p>
                <a:pPr marL="514350" indent="-514350">
                  <a:buAutoNum type="arabicPeriod"/>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𝐸</m:t>
                            </m:r>
                          </m:e>
                          <m:sup>
                            <m:r>
                              <a:rPr lang="en-IN" b="0" i="1" smtClean="0">
                                <a:latin typeface="Cambria Math" panose="02040503050406030204" pitchFamily="18" charset="0"/>
                              </a:rPr>
                              <m:t>′</m:t>
                            </m:r>
                          </m:sup>
                        </m:sSup>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𝐸</m:t>
                        </m:r>
                      </m:sup>
                    </m:sSup>
                  </m:oMath>
                </a14:m>
                <a:endParaRPr lang="en-IN" dirty="0"/>
              </a:p>
              <a:p>
                <a:pPr marL="514350" indent="-514350">
                  <a:buAutoNum type="arabicPeriod"/>
                </a:pPr>
                <a:r>
                  <a:rPr lang="en-IN" dirty="0"/>
                  <a:t>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𝐸</m:t>
                            </m:r>
                          </m:e>
                          <m:sup>
                            <m:r>
                              <a:rPr lang="en-IN" b="0" i="1" smtClean="0">
                                <a:latin typeface="Cambria Math" panose="02040503050406030204" pitchFamily="18" charset="0"/>
                              </a:rPr>
                              <m:t>′</m:t>
                            </m:r>
                          </m:sup>
                        </m:sSup>
                      </m:sup>
                    </m:sSup>
                    <m:r>
                      <a:rPr lang="en-IN" b="0" i="1" smtClean="0">
                        <a:latin typeface="Cambria Math" panose="02040503050406030204" pitchFamily="18" charset="0"/>
                      </a:rPr>
                      <m:t>,</m:t>
                    </m:r>
                  </m:oMath>
                </a14:m>
                <a:r>
                  <a:rPr lang="en-IN" dirty="0"/>
                  <a:t> replace each constant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oMath>
                </a14:m>
                <a:r>
                  <a:rPr lang="en-IN" dirty="0"/>
                  <a:t> with new variable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sub>
                    </m:sSub>
                  </m:oMath>
                </a14:m>
                <a:endParaRPr lang="en-IN" dirty="0"/>
              </a:p>
              <a:p>
                <a:pPr marL="514350" indent="-514350">
                  <a:buAutoNum type="arabicPeriod"/>
                </a:pPr>
                <a:r>
                  <a:rPr lang="en-IN" dirty="0"/>
                  <a:t>For each pair of constants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𝑗</m:t>
                        </m:r>
                      </m:sub>
                    </m:sSub>
                  </m:oMath>
                </a14:m>
                <a:r>
                  <a:rPr lang="en-IN" dirty="0"/>
                  <a:t> such that </a:t>
                </a:r>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add the constraint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𝑗</m:t>
                            </m:r>
                          </m:sub>
                        </m:sSub>
                      </m:sub>
                    </m:sSub>
                  </m:oMath>
                </a14:m>
                <a:r>
                  <a:rPr lang="en-IN" dirty="0"/>
                  <a:t> to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𝐸</m:t>
                            </m:r>
                          </m:e>
                          <m:sup>
                            <m:r>
                              <a:rPr lang="en-IN" b="0" i="1" smtClean="0">
                                <a:latin typeface="Cambria Math" panose="02040503050406030204" pitchFamily="18" charset="0"/>
                              </a:rPr>
                              <m:t>′</m:t>
                            </m:r>
                          </m:sup>
                        </m:sSup>
                      </m:sup>
                    </m:sSup>
                  </m:oMath>
                </a14:m>
                <a:endParaRPr lang="en-IN" dirty="0"/>
              </a:p>
            </p:txBody>
          </p:sp>
        </mc:Choice>
        <mc:Fallback xmlns="">
          <p:sp>
            <p:nvSpPr>
              <p:cNvPr id="3" name="Content Placeholder 2">
                <a:extLst>
                  <a:ext uri="{FF2B5EF4-FFF2-40B4-BE49-F238E27FC236}">
                    <a16:creationId xmlns:a16="http://schemas.microsoft.com/office/drawing/2014/main" id="{27275101-C55F-519D-35DF-8919C44CD4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146280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0036-06BF-E7C8-026D-703AB58444F3}"/>
              </a:ext>
            </a:extLst>
          </p:cNvPr>
          <p:cNvSpPr>
            <a:spLocks noGrp="1"/>
          </p:cNvSpPr>
          <p:nvPr>
            <p:ph type="title"/>
          </p:nvPr>
        </p:nvSpPr>
        <p:spPr/>
        <p:txBody>
          <a:bodyPr/>
          <a:lstStyle/>
          <a:p>
            <a:r>
              <a:rPr lang="en-IN" dirty="0"/>
              <a:t>Uninterpreted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9C438E-59AA-5DDD-B83E-E9B2F7E52C49}"/>
                  </a:ext>
                </a:extLst>
              </p:cNvPr>
              <p:cNvSpPr>
                <a:spLocks noGrp="1"/>
              </p:cNvSpPr>
              <p:nvPr>
                <p:ph idx="1"/>
              </p:nvPr>
            </p:nvSpPr>
            <p:spPr/>
            <p:txBody>
              <a:bodyPr/>
              <a:lstStyle/>
              <a:p>
                <a:r>
                  <a:rPr lang="en-IN" dirty="0"/>
                  <a:t>An uninterpreted function is a function whose meaning (or interpretation) is not defined</a:t>
                </a:r>
              </a:p>
              <a:p>
                <a:endParaRPr lang="en-IN" dirty="0"/>
              </a:p>
              <a:p>
                <a:r>
                  <a:rPr lang="en-IN" dirty="0"/>
                  <a:t>For example, in the formula</a:t>
                </a:r>
              </a:p>
              <a:p>
                <a:pPr marL="457200"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m:t>
                      </m:r>
                      <m:r>
                        <a:rPr lang="en-IN" b="0" i="1" smtClean="0">
                          <a:latin typeface="Cambria Math" panose="02040503050406030204" pitchFamily="18" charset="0"/>
                        </a:rPr>
                        <m:t>𝑦</m:t>
                      </m:r>
                    </m:oMath>
                  </m:oMathPara>
                </a14:m>
                <a:endParaRPr lang="en-IN" b="0" dirty="0"/>
              </a:p>
              <a:p>
                <a:pPr marL="457200" lvl="1" indent="0">
                  <a:buNone/>
                </a:pPr>
                <a:r>
                  <a:rPr lang="en-IN" dirty="0"/>
                  <a:t>F and G are uninterpreted functions, and “+” is interpreted as an addition</a:t>
                </a:r>
                <a:endParaRPr lang="en-IN" b="0" dirty="0"/>
              </a:p>
            </p:txBody>
          </p:sp>
        </mc:Choice>
        <mc:Fallback xmlns="">
          <p:sp>
            <p:nvSpPr>
              <p:cNvPr id="3" name="Content Placeholder 2">
                <a:extLst>
                  <a:ext uri="{FF2B5EF4-FFF2-40B4-BE49-F238E27FC236}">
                    <a16:creationId xmlns:a16="http://schemas.microsoft.com/office/drawing/2014/main" id="{509C438E-59AA-5DDD-B83E-E9B2F7E52C4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028433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12A1-E4C5-4EA3-2F82-6F688140CCAB}"/>
              </a:ext>
            </a:extLst>
          </p:cNvPr>
          <p:cNvSpPr>
            <a:spLocks noGrp="1"/>
          </p:cNvSpPr>
          <p:nvPr>
            <p:ph type="title"/>
          </p:nvPr>
        </p:nvSpPr>
        <p:spPr/>
        <p:txBody>
          <a:bodyPr/>
          <a:lstStyle/>
          <a:p>
            <a:r>
              <a:rPr lang="en-IN" dirty="0"/>
              <a:t>Equality logic with uninterpreted functions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780A7-1976-D10B-5FC1-E4B2AE3630B7}"/>
                  </a:ext>
                </a:extLst>
              </p:cNvPr>
              <p:cNvSpPr>
                <a:spLocks noGrp="1"/>
              </p:cNvSpPr>
              <p:nvPr>
                <p:ph idx="1"/>
              </p:nvPr>
            </p:nvSpPr>
            <p:spPr/>
            <p:txBody>
              <a:bodyPr/>
              <a:lstStyle/>
              <a:p>
                <a:pPr marL="0" indent="0">
                  <a:lnSpc>
                    <a:spcPct val="150000"/>
                  </a:lnSpc>
                  <a:buNone/>
                </a:pPr>
                <a:endParaRPr lang="en-IN"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𝑓𝑜𝑟𝑚𝑢𝑙𝑎</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e>
                      </m:d>
                      <m:d>
                        <m:dPr>
                          <m:ctrlPr>
                            <a:rPr lang="en-IN" b="0" i="1" smtClean="0">
                              <a:latin typeface="Cambria Math" panose="02040503050406030204" pitchFamily="18" charset="0"/>
                            </a:rPr>
                          </m:ctrlPr>
                        </m:dPr>
                        <m:e>
                          <m:r>
                            <a:rPr lang="en-IN" b="0" i="1" smtClean="0">
                              <a:latin typeface="Cambria Math" panose="02040503050406030204" pitchFamily="18" charset="0"/>
                            </a:rPr>
                            <m:t>𝑓𝑜𝑟𝑚𝑢𝑙𝑎</m:t>
                          </m:r>
                        </m:e>
                      </m:d>
                      <m:r>
                        <a:rPr lang="en-IN" b="0" i="1" smtClean="0">
                          <a:latin typeface="Cambria Math" panose="02040503050406030204" pitchFamily="18" charset="0"/>
                        </a:rPr>
                        <m:t>|</m:t>
                      </m:r>
                      <m:r>
                        <a:rPr lang="en-IN" b="0" i="1" smtClean="0">
                          <a:latin typeface="Cambria Math" panose="02040503050406030204" pitchFamily="18" charset="0"/>
                        </a:rPr>
                        <m:t>𝑎𝑡𝑜𝑚</m:t>
                      </m:r>
                    </m:oMath>
                  </m:oMathPara>
                </a14:m>
                <a:endParaRPr lang="en-IN" b="0"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𝑎𝑡𝑜𝑚</m:t>
                      </m:r>
                      <m:r>
                        <a:rPr lang="en-IN" b="0" i="1" smtClean="0">
                          <a:latin typeface="Cambria Math" panose="02040503050406030204" pitchFamily="18" charset="0"/>
                        </a:rPr>
                        <m:t> →</m:t>
                      </m:r>
                      <m:r>
                        <a:rPr lang="en-IN" b="0" i="1" smtClean="0">
                          <a:latin typeface="Cambria Math" panose="02040503050406030204" pitchFamily="18" charset="0"/>
                        </a:rPr>
                        <m:t>𝑡𝑒𝑟𝑚</m:t>
                      </m:r>
                      <m:r>
                        <a:rPr lang="en-IN" b="0" i="1" smtClean="0">
                          <a:latin typeface="Cambria Math" panose="02040503050406030204" pitchFamily="18" charset="0"/>
                        </a:rPr>
                        <m:t>=</m:t>
                      </m:r>
                      <m:r>
                        <a:rPr lang="en-IN" b="0" i="1" smtClean="0">
                          <a:latin typeface="Cambria Math" panose="02040503050406030204" pitchFamily="18" charset="0"/>
                        </a:rPr>
                        <m:t>𝑡𝑒𝑟𝑚</m:t>
                      </m:r>
                      <m:r>
                        <a:rPr lang="en-IN" b="0" i="0" smtClean="0">
                          <a:latin typeface="Cambria Math" panose="02040503050406030204" pitchFamily="18" charset="0"/>
                        </a:rPr>
                        <m:t> | </m:t>
                      </m:r>
                      <m:r>
                        <m:rPr>
                          <m:sty m:val="p"/>
                        </m:rPr>
                        <a:rPr lang="en-IN" b="0" i="0" smtClean="0">
                          <a:latin typeface="Cambria Math" panose="02040503050406030204" pitchFamily="18" charset="0"/>
                        </a:rPr>
                        <m:t>predicate</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symbol</m:t>
                      </m:r>
                      <m:r>
                        <a:rPr lang="en-IN" b="0" i="0" smtClean="0">
                          <a:latin typeface="Cambria Math" panose="02040503050406030204" pitchFamily="18" charset="0"/>
                        </a:rPr>
                        <m:t>(</m:t>
                      </m:r>
                      <m:r>
                        <m:rPr>
                          <m:sty m:val="p"/>
                        </m:rPr>
                        <a:rPr lang="en-IN" b="0" i="0" smtClean="0">
                          <a:latin typeface="Cambria Math" panose="02040503050406030204" pitchFamily="18" charset="0"/>
                        </a:rPr>
                        <m:t>list</m:t>
                      </m:r>
                      <m:r>
                        <a:rPr lang="en-IN" b="0" i="0" smtClean="0">
                          <a:latin typeface="Cambria Math" panose="02040503050406030204" pitchFamily="18" charset="0"/>
                        </a:rPr>
                        <m:t> </m:t>
                      </m:r>
                      <m:r>
                        <m:rPr>
                          <m:sty m:val="p"/>
                        </m:rPr>
                        <a:rPr lang="en-IN" b="0" i="0" smtClean="0">
                          <a:latin typeface="Cambria Math" panose="02040503050406030204" pitchFamily="18" charset="0"/>
                        </a:rPr>
                        <m:t>of</m:t>
                      </m:r>
                      <m:r>
                        <a:rPr lang="en-IN" b="0" i="0" smtClean="0">
                          <a:latin typeface="Cambria Math" panose="02040503050406030204" pitchFamily="18" charset="0"/>
                        </a:rPr>
                        <m:t> </m:t>
                      </m:r>
                      <m:r>
                        <m:rPr>
                          <m:sty m:val="p"/>
                        </m:rPr>
                        <a:rPr lang="en-IN" b="0" i="0" smtClean="0">
                          <a:latin typeface="Cambria Math" panose="02040503050406030204" pitchFamily="18" charset="0"/>
                        </a:rPr>
                        <m:t>terms</m:t>
                      </m:r>
                      <m:r>
                        <a:rPr lang="en-IN" b="0" i="0" smtClean="0">
                          <a:latin typeface="Cambria Math" panose="02040503050406030204" pitchFamily="18" charset="0"/>
                        </a:rPr>
                        <m:t>)</m:t>
                      </m:r>
                    </m:oMath>
                  </m:oMathPara>
                </a14:m>
                <a:endParaRPr lang="en-IN" b="0"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𝑡𝑒𝑟𝑚</m:t>
                      </m:r>
                      <m:r>
                        <a:rPr lang="en-IN" b="0" i="1" smtClean="0">
                          <a:latin typeface="Cambria Math" panose="02040503050406030204" pitchFamily="18" charset="0"/>
                        </a:rPr>
                        <m:t>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𝑐𝑜𝑛𝑠𝑡𝑎𝑛𝑡</m:t>
                          </m:r>
                          <m:r>
                            <a:rPr lang="en-IN" b="0" i="1" smtClean="0">
                              <a:latin typeface="Cambria Math" panose="02040503050406030204" pitchFamily="18" charset="0"/>
                            </a:rPr>
                            <m:t> </m:t>
                          </m:r>
                        </m:e>
                      </m:d>
                      <m:r>
                        <a:rPr lang="en-IN" b="0" i="1" smtClean="0">
                          <a:latin typeface="Cambria Math" panose="02040503050406030204" pitchFamily="18" charset="0"/>
                        </a:rPr>
                        <m:t> </m:t>
                      </m:r>
                      <m:r>
                        <a:rPr lang="en-IN" b="0" i="1" smtClean="0">
                          <a:latin typeface="Cambria Math" panose="02040503050406030204" pitchFamily="18" charset="0"/>
                        </a:rPr>
                        <m:t>𝑓𝑢𝑛𝑐𝑡𝑖𝑜𝑛</m:t>
                      </m:r>
                      <m:r>
                        <m:rPr>
                          <m:lit/>
                        </m:rPr>
                        <a:rPr lang="en-IN" b="0" i="1" smtClean="0">
                          <a:latin typeface="Cambria Math" panose="02040503050406030204" pitchFamily="18" charset="0"/>
                        </a:rPr>
                        <m:t>_</m:t>
                      </m:r>
                      <m:r>
                        <a:rPr lang="en-IN" b="0" i="1" smtClean="0">
                          <a:latin typeface="Cambria Math" panose="02040503050406030204" pitchFamily="18" charset="0"/>
                        </a:rPr>
                        <m:t>𝑠𝑦𝑚𝑏𝑜𝑙</m:t>
                      </m:r>
                      <m:r>
                        <a:rPr lang="en-IN" b="0" i="1" smtClean="0">
                          <a:latin typeface="Cambria Math" panose="02040503050406030204" pitchFamily="18" charset="0"/>
                        </a:rPr>
                        <m:t>(</m:t>
                      </m:r>
                      <m:r>
                        <a:rPr lang="en-IN" b="0" i="1" smtClean="0">
                          <a:latin typeface="Cambria Math" panose="02040503050406030204" pitchFamily="18" charset="0"/>
                        </a:rPr>
                        <m:t>𝑙𝑖𝑠𝑡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𝑡𝑒𝑟𝑚𝑠</m:t>
                      </m:r>
                      <m:r>
                        <a:rPr lang="en-IN" b="0" i="1" smtClean="0">
                          <a:latin typeface="Cambria Math" panose="02040503050406030204" pitchFamily="18" charset="0"/>
                        </a:rPr>
                        <m:t>)</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AD780A7-1976-D10B-5FC1-E4B2AE3630B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01979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8C6C-12F0-440F-8EF1-F747F4FBE23E}"/>
              </a:ext>
            </a:extLst>
          </p:cNvPr>
          <p:cNvSpPr>
            <a:spLocks noGrp="1"/>
          </p:cNvSpPr>
          <p:nvPr>
            <p:ph type="title"/>
          </p:nvPr>
        </p:nvSpPr>
        <p:spPr/>
        <p:txBody>
          <a:bodyPr/>
          <a:lstStyle/>
          <a:p>
            <a:r>
              <a:rPr lang="en-IN" dirty="0"/>
              <a:t>EUF</a:t>
            </a:r>
          </a:p>
        </p:txBody>
      </p:sp>
      <p:sp>
        <p:nvSpPr>
          <p:cNvPr id="3" name="Content Placeholder 2">
            <a:extLst>
              <a:ext uri="{FF2B5EF4-FFF2-40B4-BE49-F238E27FC236}">
                <a16:creationId xmlns:a16="http://schemas.microsoft.com/office/drawing/2014/main" id="{AB340F25-BBE4-F2A0-D1E4-08BA3D809543}"/>
              </a:ext>
            </a:extLst>
          </p:cNvPr>
          <p:cNvSpPr>
            <a:spLocks noGrp="1"/>
          </p:cNvSpPr>
          <p:nvPr>
            <p:ph idx="1"/>
          </p:nvPr>
        </p:nvSpPr>
        <p:spPr/>
        <p:txBody>
          <a:bodyPr/>
          <a:lstStyle/>
          <a:p>
            <a:r>
              <a:rPr lang="en-IN" dirty="0"/>
              <a:t>We will use capital letters to denote uninterpreted functions and superscript “UF” to denote EUF formulae.</a:t>
            </a:r>
          </a:p>
        </p:txBody>
      </p:sp>
    </p:spTree>
    <p:extLst>
      <p:ext uri="{BB962C8B-B14F-4D97-AF65-F5344CB8AC3E}">
        <p14:creationId xmlns:p14="http://schemas.microsoft.com/office/powerpoint/2010/main" val="731176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8BAD-1D7D-7C2C-780E-86B49FB99715}"/>
              </a:ext>
            </a:extLst>
          </p:cNvPr>
          <p:cNvSpPr>
            <a:spLocks noGrp="1"/>
          </p:cNvSpPr>
          <p:nvPr>
            <p:ph type="title"/>
          </p:nvPr>
        </p:nvSpPr>
        <p:spPr/>
        <p:txBody>
          <a:bodyPr/>
          <a:lstStyle/>
          <a:p>
            <a:r>
              <a:rPr lang="en-IN" dirty="0"/>
              <a:t>Additional axioms for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B377B1-3177-DF7C-654C-1A99941EEC24}"/>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Congruence rule</a:t>
                </a:r>
              </a:p>
              <a:p>
                <a:pPr marL="0" indent="0">
                  <a:buNone/>
                </a:pPr>
                <a:endParaRPr lang="en-IN" b="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e>
                      </m:nary>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e>
                      </m:nary>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0B377B1-3177-DF7C-654C-1A99941EEC2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IN">
                    <a:noFill/>
                  </a:rPr>
                  <a:t> </a:t>
                </a:r>
              </a:p>
            </p:txBody>
          </p:sp>
        </mc:Fallback>
      </mc:AlternateContent>
    </p:spTree>
    <p:extLst>
      <p:ext uri="{BB962C8B-B14F-4D97-AF65-F5344CB8AC3E}">
        <p14:creationId xmlns:p14="http://schemas.microsoft.com/office/powerpoint/2010/main" val="2961662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0CB2-C5D1-5000-764C-7C7E9F3F0742}"/>
              </a:ext>
            </a:extLst>
          </p:cNvPr>
          <p:cNvSpPr>
            <a:spLocks noGrp="1"/>
          </p:cNvSpPr>
          <p:nvPr>
            <p:ph type="title"/>
          </p:nvPr>
        </p:nvSpPr>
        <p:spPr/>
        <p:txBody>
          <a:bodyPr/>
          <a:lstStyle/>
          <a:p>
            <a:r>
              <a:rPr lang="en-IN" dirty="0"/>
              <a:t>Functional consistency</a:t>
            </a:r>
          </a:p>
        </p:txBody>
      </p:sp>
      <p:sp>
        <p:nvSpPr>
          <p:cNvPr id="3" name="Content Placeholder 2">
            <a:extLst>
              <a:ext uri="{FF2B5EF4-FFF2-40B4-BE49-F238E27FC236}">
                <a16:creationId xmlns:a16="http://schemas.microsoft.com/office/drawing/2014/main" id="{E1A16CAB-6D25-E492-FF08-3618E1398423}"/>
              </a:ext>
            </a:extLst>
          </p:cNvPr>
          <p:cNvSpPr>
            <a:spLocks noGrp="1"/>
          </p:cNvSpPr>
          <p:nvPr>
            <p:ph idx="1"/>
          </p:nvPr>
        </p:nvSpPr>
        <p:spPr/>
        <p:txBody>
          <a:bodyPr/>
          <a:lstStyle/>
          <a:p>
            <a:r>
              <a:rPr lang="en-IN" dirty="0"/>
              <a:t>A function is consistent if it returns the same output when invoked with the same arguments</a:t>
            </a:r>
          </a:p>
          <a:p>
            <a:endParaRPr lang="en-IN" dirty="0"/>
          </a:p>
          <a:p>
            <a:r>
              <a:rPr lang="en-IN" dirty="0"/>
              <a:t>The additional axiom for uninterpreted function uses the functional consistency</a:t>
            </a:r>
          </a:p>
        </p:txBody>
      </p:sp>
    </p:spTree>
    <p:extLst>
      <p:ext uri="{BB962C8B-B14F-4D97-AF65-F5344CB8AC3E}">
        <p14:creationId xmlns:p14="http://schemas.microsoft.com/office/powerpoint/2010/main" val="189510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DBF5-DEA0-6C1B-4A13-0DE4C5D480D3}"/>
              </a:ext>
            </a:extLst>
          </p:cNvPr>
          <p:cNvSpPr>
            <a:spLocks noGrp="1"/>
          </p:cNvSpPr>
          <p:nvPr>
            <p:ph type="title"/>
          </p:nvPr>
        </p:nvSpPr>
        <p:spPr/>
        <p:txBody>
          <a:bodyPr/>
          <a:lstStyle/>
          <a:p>
            <a:r>
              <a:rPr lang="en-IN" dirty="0"/>
              <a:t>Uninterpreted functions</a:t>
            </a:r>
          </a:p>
        </p:txBody>
      </p:sp>
      <p:sp>
        <p:nvSpPr>
          <p:cNvPr id="3" name="Content Placeholder 2">
            <a:extLst>
              <a:ext uri="{FF2B5EF4-FFF2-40B4-BE49-F238E27FC236}">
                <a16:creationId xmlns:a16="http://schemas.microsoft.com/office/drawing/2014/main" id="{79FC0288-1017-0B3B-CC0C-973475FF0EC3}"/>
              </a:ext>
            </a:extLst>
          </p:cNvPr>
          <p:cNvSpPr>
            <a:spLocks noGrp="1"/>
          </p:cNvSpPr>
          <p:nvPr>
            <p:ph idx="1"/>
          </p:nvPr>
        </p:nvSpPr>
        <p:spPr/>
        <p:txBody>
          <a:bodyPr/>
          <a:lstStyle/>
          <a:p>
            <a:r>
              <a:rPr lang="en-IN" dirty="0"/>
              <a:t>Uninterpreted functions can be useful to prove the validity of a formula that contains interpreted functions, and checking the validity of interpreted functions is hard, e.g., functions have loops or use complex data structures</a:t>
            </a:r>
          </a:p>
          <a:p>
            <a:endParaRPr lang="en-IN" dirty="0"/>
          </a:p>
          <a:p>
            <a:r>
              <a:rPr lang="en-IN" dirty="0"/>
              <a:t>Transforming a hard-to-validate interpreted function to an uninterpreted function during the verification makes the task of the verification feasible when the validity check doesn’t really depend on the interpretation of the functions in the formula</a:t>
            </a:r>
          </a:p>
        </p:txBody>
      </p:sp>
    </p:spTree>
    <p:extLst>
      <p:ext uri="{BB962C8B-B14F-4D97-AF65-F5344CB8AC3E}">
        <p14:creationId xmlns:p14="http://schemas.microsoft.com/office/powerpoint/2010/main" val="2375773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8A92-E301-C0BE-FC44-3EC7DF752626}"/>
              </a:ext>
            </a:extLst>
          </p:cNvPr>
          <p:cNvSpPr>
            <a:spLocks noGrp="1"/>
          </p:cNvSpPr>
          <p:nvPr>
            <p:ph type="title"/>
          </p:nvPr>
        </p:nvSpPr>
        <p:spPr/>
        <p:txBody>
          <a:bodyPr/>
          <a:lstStyle/>
          <a:p>
            <a:r>
              <a:rPr lang="en-IN" dirty="0"/>
              <a:t>Uninterpreted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185E3A-A975-C098-B19A-B60DA7FFC2DA}"/>
                  </a:ext>
                </a:extLst>
              </p:cNvPr>
              <p:cNvSpPr>
                <a:spLocks noGrp="1"/>
              </p:cNvSpPr>
              <p:nvPr>
                <p:ph idx="1"/>
              </p:nvPr>
            </p:nvSpPr>
            <p:spPr/>
            <p:txBody>
              <a:bodyPr/>
              <a:lstStyle/>
              <a:p>
                <a:r>
                  <a:rPr lang="en-IN" dirty="0"/>
                  <a:t>To check the validity of a formula F, we try to find a satisfying assignment to the negation of the formula (</a:t>
                </a:r>
                <a14:m>
                  <m:oMath xmlns:m="http://schemas.openxmlformats.org/officeDocument/2006/math">
                    <m:r>
                      <a:rPr lang="en-IN" b="0" i="1" smtClean="0">
                        <a:latin typeface="Cambria Math" panose="02040503050406030204" pitchFamily="18" charset="0"/>
                      </a:rPr>
                      <m:t>¬</m:t>
                    </m:r>
                  </m:oMath>
                </a14:m>
                <a:r>
                  <a:rPr lang="en-IN" dirty="0"/>
                  <a:t>F)</a:t>
                </a:r>
              </a:p>
              <a:p>
                <a:endParaRPr lang="en-IN" dirty="0"/>
              </a:p>
              <a:p>
                <a:r>
                  <a:rPr lang="en-IN" dirty="0"/>
                  <a:t>Let’s say F’ is a formula after replacing an interpreted function Foo in F with an uninterpreted function Bar</a:t>
                </a:r>
              </a:p>
              <a:p>
                <a:pPr lvl="1"/>
                <a:r>
                  <a:rPr lang="en-IN" dirty="0"/>
                  <a:t>If we can prove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oMath>
                </a14:m>
                <a:r>
                  <a:rPr lang="en-IN" dirty="0"/>
                  <a:t> is unsatisfiable using the theory of equality with uninterpreted functions, then </a:t>
                </a:r>
                <a14:m>
                  <m:oMath xmlns:m="http://schemas.openxmlformats.org/officeDocument/2006/math">
                    <m:r>
                      <a:rPr lang="en-IN" b="0" i="1" smtClean="0">
                        <a:latin typeface="Cambria Math" panose="02040503050406030204" pitchFamily="18" charset="0"/>
                      </a:rPr>
                      <m:t>¬</m:t>
                    </m:r>
                  </m:oMath>
                </a14:m>
                <a:r>
                  <a:rPr lang="en-IN" dirty="0"/>
                  <a:t>F is also unsatisfiable</a:t>
                </a:r>
              </a:p>
              <a:p>
                <a:pPr lvl="1"/>
                <a:r>
                  <a:rPr lang="en-US" dirty="0"/>
                  <a:t>Notice that if ¬F’ is unsatisfiable, it is unsatisfiable for all possible interpretations of Bar. Because Foo is one of the possible interpretations of Bar, ¬F′ is unsatisfiable even if we replace Foo with Bar</a:t>
                </a:r>
                <a:endParaRPr lang="en-IN" dirty="0"/>
              </a:p>
            </p:txBody>
          </p:sp>
        </mc:Choice>
        <mc:Fallback xmlns="">
          <p:sp>
            <p:nvSpPr>
              <p:cNvPr id="3" name="Content Placeholder 2">
                <a:extLst>
                  <a:ext uri="{FF2B5EF4-FFF2-40B4-BE49-F238E27FC236}">
                    <a16:creationId xmlns:a16="http://schemas.microsoft.com/office/drawing/2014/main" id="{4F185E3A-A975-C098-B19A-B60DA7FFC2D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54918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0C51-A565-A89D-5ACB-4D6721117DA5}"/>
              </a:ext>
            </a:extLst>
          </p:cNvPr>
          <p:cNvSpPr>
            <a:spLocks noGrp="1"/>
          </p:cNvSpPr>
          <p:nvPr>
            <p:ph type="title"/>
          </p:nvPr>
        </p:nvSpPr>
        <p:spPr/>
        <p:txBody>
          <a:bodyPr/>
          <a:lstStyle/>
          <a:p>
            <a:r>
              <a:rPr lang="en-IN" dirty="0"/>
              <a:t>Uninterpreted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186AA7-509E-5134-CAF4-FD66CD63F319}"/>
                  </a:ext>
                </a:extLst>
              </p:cNvPr>
              <p:cNvSpPr>
                <a:spLocks noGrp="1"/>
              </p:cNvSpPr>
              <p:nvPr>
                <p:ph idx="1"/>
              </p:nvPr>
            </p:nvSpPr>
            <p:spPr/>
            <p:txBody>
              <a:bodyPr/>
              <a:lstStyle/>
              <a:p>
                <a:r>
                  <a:rPr lang="en-IN" dirty="0"/>
                  <a:t>Validity check using uninterpreted function</a:t>
                </a:r>
              </a:p>
              <a:p>
                <a:pPr lvl="1"/>
                <a:r>
                  <a:rPr lang="en-IN" dirty="0"/>
                  <a:t>Suppose validation of formula </a:t>
                </a:r>
                <a14:m>
                  <m:oMath xmlns:m="http://schemas.openxmlformats.org/officeDocument/2006/math">
                    <m:r>
                      <a:rPr lang="en-IN" b="0" i="1" smtClean="0">
                        <a:latin typeface="Cambria Math" panose="02040503050406030204" pitchFamily="18" charset="0"/>
                      </a:rPr>
                      <m:t>𝜙</m:t>
                    </m:r>
                  </m:oMath>
                </a14:m>
                <a:r>
                  <a:rPr lang="en-IN" dirty="0"/>
                  <a:t> with interpreted functions is not computationally feasible</a:t>
                </a:r>
              </a:p>
              <a:p>
                <a:pPr lvl="1"/>
                <a:r>
                  <a:rPr lang="en-IN" dirty="0"/>
                  <a:t>Assign an uninterpreted function to each interpreted function in </a:t>
                </a:r>
                <a14:m>
                  <m:oMath xmlns:m="http://schemas.openxmlformats.org/officeDocument/2006/math">
                    <m:r>
                      <a:rPr lang="en-IN" b="0" i="1" smtClean="0">
                        <a:latin typeface="Cambria Math" panose="02040503050406030204" pitchFamily="18" charset="0"/>
                      </a:rPr>
                      <m:t>𝜙</m:t>
                    </m:r>
                  </m:oMath>
                </a14:m>
                <a:r>
                  <a:rPr lang="en-IN" dirty="0"/>
                  <a:t>, call the new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endParaRPr lang="en-IN" dirty="0"/>
              </a:p>
              <a:p>
                <a:pPr lvl="1"/>
                <a:r>
                  <a:rPr lang="en-IN" dirty="0"/>
                  <a:t>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is valid, so is </a:t>
                </a:r>
                <a14:m>
                  <m:oMath xmlns:m="http://schemas.openxmlformats.org/officeDocument/2006/math">
                    <m:r>
                      <a:rPr lang="en-IN" b="0" i="1" smtClean="0">
                        <a:latin typeface="Cambria Math" panose="02040503050406030204" pitchFamily="18" charset="0"/>
                      </a:rPr>
                      <m:t>𝜙</m:t>
                    </m:r>
                  </m:oMath>
                </a14:m>
                <a:endParaRPr lang="en-IN" b="0" dirty="0"/>
              </a:p>
              <a:p>
                <a:pPr lvl="1"/>
                <a:r>
                  <a:rPr lang="en-US" dirty="0"/>
                  <a:t>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US" dirty="0"/>
                  <a:t> is invalid or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it doesn’t mean that ϕ is also invalid. This is because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by assuming some interpretation of the uninterpreted functions out of all possible interpretations. But this doesn’t mean that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for the actual interpretations that were replaced with uninterpreted functions.</a:t>
                </a:r>
                <a:endParaRPr lang="en-IN" dirty="0"/>
              </a:p>
            </p:txBody>
          </p:sp>
        </mc:Choice>
        <mc:Fallback xmlns="">
          <p:sp>
            <p:nvSpPr>
              <p:cNvPr id="3" name="Content Placeholder 2">
                <a:extLst>
                  <a:ext uri="{FF2B5EF4-FFF2-40B4-BE49-F238E27FC236}">
                    <a16:creationId xmlns:a16="http://schemas.microsoft.com/office/drawing/2014/main" id="{C9186AA7-509E-5134-CAF4-FD66CD63F3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635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77A4-5C82-A3E3-66AE-688970025A5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6FC138F-97C6-7617-6129-F927772F65C8}"/>
              </a:ext>
            </a:extLst>
          </p:cNvPr>
          <p:cNvSpPr>
            <a:spLocks noGrp="1"/>
          </p:cNvSpPr>
          <p:nvPr>
            <p:ph idx="1"/>
          </p:nvPr>
        </p:nvSpPr>
        <p:spPr/>
        <p:txBody>
          <a:bodyPr/>
          <a:lstStyle/>
          <a:p>
            <a:r>
              <a:rPr lang="en-IN" dirty="0"/>
              <a:t>The decision procedure for a theory (DP</a:t>
            </a:r>
            <a:r>
              <a:rPr lang="en-IN" baseline="-25000" dirty="0"/>
              <a:t>T</a:t>
            </a:r>
            <a:r>
              <a:rPr lang="en-IN" dirty="0"/>
              <a:t>) checks if a satisfying assignment returned by DPLL is consistent according to the axioms of the theory</a:t>
            </a:r>
          </a:p>
        </p:txBody>
      </p:sp>
    </p:spTree>
    <p:extLst>
      <p:ext uri="{BB962C8B-B14F-4D97-AF65-F5344CB8AC3E}">
        <p14:creationId xmlns:p14="http://schemas.microsoft.com/office/powerpoint/2010/main" val="3716964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(program equivalence)</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lstStyle/>
          <a:p>
            <a:pPr marL="0" indent="0">
              <a:buNone/>
            </a:pPr>
            <a:r>
              <a:rPr lang="en-IN" dirty="0"/>
              <a:t>int power3(int in)</a:t>
            </a:r>
          </a:p>
          <a:p>
            <a:pPr marL="0" indent="0">
              <a:buNone/>
            </a:pPr>
            <a:r>
              <a:rPr lang="en-IN" dirty="0"/>
              <a:t>{</a:t>
            </a:r>
          </a:p>
          <a:p>
            <a:pPr marL="0" indent="0">
              <a:buNone/>
            </a:pPr>
            <a:r>
              <a:rPr lang="en-IN" dirty="0"/>
              <a:t>    int </a:t>
            </a:r>
            <a:r>
              <a:rPr lang="en-IN" dirty="0" err="1"/>
              <a:t>i</a:t>
            </a:r>
            <a:r>
              <a:rPr lang="en-IN" dirty="0"/>
              <a:t>, </a:t>
            </a:r>
            <a:r>
              <a:rPr lang="en-IN" dirty="0" err="1"/>
              <a:t>out_a</a:t>
            </a:r>
            <a:r>
              <a:rPr lang="en-IN" dirty="0"/>
              <a:t>;</a:t>
            </a:r>
          </a:p>
          <a:p>
            <a:pPr marL="0" indent="0">
              <a:buNone/>
            </a:pPr>
            <a:r>
              <a:rPr lang="en-IN" dirty="0"/>
              <a:t>    </a:t>
            </a:r>
            <a:r>
              <a:rPr lang="en-IN" dirty="0" err="1"/>
              <a:t>out_a</a:t>
            </a:r>
            <a:r>
              <a:rPr lang="en-IN" dirty="0"/>
              <a:t> = in;</a:t>
            </a:r>
          </a:p>
          <a:p>
            <a:pPr marL="0" indent="0">
              <a:buNone/>
            </a:pPr>
            <a:r>
              <a:rPr lang="en-IN" dirty="0"/>
              <a:t>    for (</a:t>
            </a:r>
            <a:r>
              <a:rPr lang="en-IN" dirty="0" err="1"/>
              <a:t>i</a:t>
            </a:r>
            <a:r>
              <a:rPr lang="en-IN" dirty="0"/>
              <a:t> = 0; </a:t>
            </a:r>
            <a:r>
              <a:rPr lang="en-IN" dirty="0" err="1"/>
              <a:t>i</a:t>
            </a:r>
            <a:r>
              <a:rPr lang="en-IN" dirty="0"/>
              <a:t> &lt; 2; </a:t>
            </a:r>
            <a:r>
              <a:rPr lang="en-IN" dirty="0" err="1"/>
              <a:t>i</a:t>
            </a:r>
            <a:r>
              <a:rPr lang="en-IN" dirty="0"/>
              <a:t>++)</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return </a:t>
            </a:r>
            <a:r>
              <a:rPr lang="en-IN" dirty="0" err="1"/>
              <a:t>out_a</a:t>
            </a: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lstStyle/>
          <a:p>
            <a:pPr marL="0" indent="0">
              <a:buNone/>
            </a:pPr>
            <a:r>
              <a:rPr lang="en-IN" dirty="0"/>
              <a:t>int power3_new(int in)</a:t>
            </a:r>
          </a:p>
          <a:p>
            <a:pPr marL="0" indent="0">
              <a:buNone/>
            </a:pPr>
            <a:r>
              <a:rPr lang="en-IN" dirty="0"/>
              <a:t>{</a:t>
            </a:r>
          </a:p>
          <a:p>
            <a:pPr marL="0" indent="0">
              <a:buNone/>
            </a:pPr>
            <a:r>
              <a:rPr lang="en-IN" dirty="0"/>
              <a:t>    int </a:t>
            </a:r>
            <a:r>
              <a:rPr lang="en-IN" dirty="0" err="1"/>
              <a:t>out_b</a:t>
            </a:r>
            <a:r>
              <a:rPr lang="en-IN" dirty="0"/>
              <a:t>;</a:t>
            </a:r>
          </a:p>
          <a:p>
            <a:pPr marL="0" indent="0">
              <a:buNone/>
            </a:pPr>
            <a:r>
              <a:rPr lang="en-IN" dirty="0"/>
              <a:t>    </a:t>
            </a:r>
            <a:r>
              <a:rPr lang="en-IN" dirty="0" err="1"/>
              <a:t>out_b</a:t>
            </a:r>
            <a:r>
              <a:rPr lang="en-IN" dirty="0"/>
              <a:t> = (in * in) * in;</a:t>
            </a:r>
          </a:p>
          <a:p>
            <a:pPr marL="0" indent="0">
              <a:buNone/>
            </a:pPr>
            <a:r>
              <a:rPr lang="en-IN" dirty="0"/>
              <a:t>    return </a:t>
            </a:r>
            <a:r>
              <a:rPr lang="en-IN" dirty="0" err="1"/>
              <a:t>out_b</a:t>
            </a:r>
            <a:r>
              <a:rPr lang="en-IN" dirty="0"/>
              <a:t>;</a:t>
            </a:r>
          </a:p>
          <a:p>
            <a:pPr marL="0" indent="0">
              <a:buNone/>
            </a:pPr>
            <a:r>
              <a:rPr lang="en-IN" dirty="0"/>
              <a:t>}</a:t>
            </a:r>
          </a:p>
        </p:txBody>
      </p:sp>
    </p:spTree>
    <p:extLst>
      <p:ext uri="{BB962C8B-B14F-4D97-AF65-F5344CB8AC3E}">
        <p14:creationId xmlns:p14="http://schemas.microsoft.com/office/powerpoint/2010/main" val="919972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E49-EE34-87B9-9726-78D23D401A4A}"/>
              </a:ext>
            </a:extLst>
          </p:cNvPr>
          <p:cNvSpPr>
            <a:spLocks noGrp="1"/>
          </p:cNvSpPr>
          <p:nvPr>
            <p:ph type="title"/>
          </p:nvPr>
        </p:nvSpPr>
        <p:spPr/>
        <p:txBody>
          <a:bodyPr/>
          <a:lstStyle/>
          <a:p>
            <a:r>
              <a:rPr lang="en-IN"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41444B-5621-C22D-37A7-D78E22250943}"/>
                  </a:ext>
                </a:extLst>
              </p:cNvPr>
              <p:cNvSpPr>
                <a:spLocks noGrp="1"/>
              </p:cNvSpPr>
              <p:nvPr>
                <p:ph idx="1"/>
              </p:nvPr>
            </p:nvSpPr>
            <p:spPr/>
            <p:txBody>
              <a:bodyPr/>
              <a:lstStyle/>
              <a:p>
                <a:r>
                  <a:rPr lang="en-IN" dirty="0"/>
                  <a:t>Remove variable declarations and return statements</a:t>
                </a:r>
              </a:p>
              <a:p>
                <a:r>
                  <a:rPr lang="en-IN" dirty="0"/>
                  <a:t>Unroll all loops</a:t>
                </a:r>
              </a:p>
              <a:p>
                <a:r>
                  <a:rPr lang="en-IN" dirty="0"/>
                  <a:t>If a variable with a given name appears in both programs, rename it to a different name such the names of the variables in both programs are different</a:t>
                </a:r>
              </a:p>
              <a:p>
                <a:r>
                  <a:rPr lang="en-IN" dirty="0"/>
                  <a:t>Convert the programs into SSA form</a:t>
                </a:r>
              </a:p>
              <a:p>
                <a:pPr lvl="1"/>
                <a:r>
                  <a:rPr lang="en-IN" dirty="0"/>
                  <a:t>In the SSA form, each variable is assigned exactly once</a:t>
                </a:r>
              </a:p>
              <a:p>
                <a:r>
                  <a:rPr lang="en-IN" dirty="0"/>
                  <a:t>Cojoin all program assignments to create the formulas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r>
                  <a:rPr lang="en-IN" dirty="0"/>
                  <a:t> corresponding to both programs</a:t>
                </a:r>
              </a:p>
              <a:p>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1F41444B-5621-C22D-37A7-D78E22250943}"/>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IN">
                    <a:noFill/>
                  </a:rPr>
                  <a:t> </a:t>
                </a:r>
              </a:p>
            </p:txBody>
          </p:sp>
        </mc:Fallback>
      </mc:AlternateContent>
    </p:spTree>
    <p:extLst>
      <p:ext uri="{BB962C8B-B14F-4D97-AF65-F5344CB8AC3E}">
        <p14:creationId xmlns:p14="http://schemas.microsoft.com/office/powerpoint/2010/main" val="3511454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9B0-58B9-9665-AC6C-0A838E7DFE5E}"/>
              </a:ext>
            </a:extLst>
          </p:cNvPr>
          <p:cNvSpPr>
            <a:spLocks noGrp="1"/>
          </p:cNvSpPr>
          <p:nvPr>
            <p:ph type="title"/>
          </p:nvPr>
        </p:nvSpPr>
        <p:spPr/>
        <p:txBody>
          <a:bodyPr/>
          <a:lstStyle/>
          <a:p>
            <a:r>
              <a:rPr lang="en-IN" dirty="0"/>
              <a:t>Converting to SSA</a:t>
            </a:r>
          </a:p>
        </p:txBody>
      </p:sp>
      <p:sp>
        <p:nvSpPr>
          <p:cNvPr id="3" name="Content Placeholder 2">
            <a:extLst>
              <a:ext uri="{FF2B5EF4-FFF2-40B4-BE49-F238E27FC236}">
                <a16:creationId xmlns:a16="http://schemas.microsoft.com/office/drawing/2014/main" id="{13524298-E0AA-4ACF-18CA-7FDC808DD72E}"/>
              </a:ext>
            </a:extLst>
          </p:cNvPr>
          <p:cNvSpPr>
            <a:spLocks noGrp="1"/>
          </p:cNvSpPr>
          <p:nvPr>
            <p:ph idx="1"/>
          </p:nvPr>
        </p:nvSpPr>
        <p:spPr/>
        <p:txBody>
          <a:bodyPr/>
          <a:lstStyle/>
          <a:p>
            <a:r>
              <a:rPr lang="en-IN" dirty="0"/>
              <a:t>Replace the LHS variable in each assignment with a new auxiliary variable</a:t>
            </a:r>
          </a:p>
          <a:p>
            <a:r>
              <a:rPr lang="en-IN" dirty="0"/>
              <a:t>Whenever a variable is read, replace it with the auxiliary variable at the last assignment to it</a:t>
            </a:r>
          </a:p>
        </p:txBody>
      </p:sp>
    </p:spTree>
    <p:extLst>
      <p:ext uri="{BB962C8B-B14F-4D97-AF65-F5344CB8AC3E}">
        <p14:creationId xmlns:p14="http://schemas.microsoft.com/office/powerpoint/2010/main" val="449054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(after loop unrolling)</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r>
              <a:rPr lang="en-IN" dirty="0"/>
              <a:t>int power3(int in)</a:t>
            </a:r>
          </a:p>
          <a:p>
            <a:pPr marL="0" indent="0">
              <a:buNone/>
            </a:pPr>
            <a:r>
              <a:rPr lang="en-IN" dirty="0"/>
              <a:t>{</a:t>
            </a:r>
          </a:p>
          <a:p>
            <a:pPr marL="0" indent="0">
              <a:buNone/>
            </a:pPr>
            <a:r>
              <a:rPr lang="en-IN" dirty="0"/>
              <a:t>    int </a:t>
            </a:r>
            <a:r>
              <a:rPr lang="en-IN" dirty="0" err="1"/>
              <a:t>i</a:t>
            </a:r>
            <a:r>
              <a:rPr lang="en-IN" dirty="0"/>
              <a:t>, </a:t>
            </a:r>
            <a:r>
              <a:rPr lang="en-IN" dirty="0" err="1"/>
              <a:t>out_a</a:t>
            </a:r>
            <a:r>
              <a:rPr lang="en-IN" dirty="0"/>
              <a:t>;</a:t>
            </a:r>
          </a:p>
          <a:p>
            <a:pPr marL="0" indent="0">
              <a:buNone/>
            </a:pPr>
            <a:r>
              <a:rPr lang="en-IN" dirty="0"/>
              <a:t>    </a:t>
            </a:r>
            <a:r>
              <a:rPr lang="en-IN" dirty="0" err="1"/>
              <a:t>out_a</a:t>
            </a:r>
            <a:r>
              <a:rPr lang="en-IN" dirty="0"/>
              <a:t> = in;</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return </a:t>
            </a:r>
            <a:r>
              <a:rPr lang="en-IN" dirty="0" err="1"/>
              <a:t>out_a</a:t>
            </a: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r>
              <a:rPr lang="en-IN" dirty="0"/>
              <a:t>int power3_new(int in)</a:t>
            </a:r>
          </a:p>
          <a:p>
            <a:pPr marL="0" indent="0">
              <a:buNone/>
            </a:pPr>
            <a:r>
              <a:rPr lang="en-IN" dirty="0"/>
              <a:t>{</a:t>
            </a:r>
          </a:p>
          <a:p>
            <a:pPr marL="0" indent="0">
              <a:buNone/>
            </a:pPr>
            <a:r>
              <a:rPr lang="en-IN" dirty="0"/>
              <a:t>    int </a:t>
            </a:r>
            <a:r>
              <a:rPr lang="en-IN" dirty="0" err="1"/>
              <a:t>out_b</a:t>
            </a:r>
            <a:r>
              <a:rPr lang="en-IN" dirty="0"/>
              <a:t>;</a:t>
            </a:r>
          </a:p>
          <a:p>
            <a:pPr marL="0" indent="0">
              <a:buNone/>
            </a:pPr>
            <a:r>
              <a:rPr lang="en-IN" dirty="0"/>
              <a:t>    </a:t>
            </a:r>
            <a:r>
              <a:rPr lang="en-IN" dirty="0" err="1"/>
              <a:t>out_b</a:t>
            </a:r>
            <a:r>
              <a:rPr lang="en-IN" dirty="0"/>
              <a:t> = (in * in) * in;</a:t>
            </a:r>
          </a:p>
          <a:p>
            <a:pPr marL="0" indent="0">
              <a:buNone/>
            </a:pPr>
            <a:r>
              <a:rPr lang="en-IN" dirty="0"/>
              <a:t>    return </a:t>
            </a:r>
            <a:r>
              <a:rPr lang="en-IN" dirty="0" err="1"/>
              <a:t>out_b</a:t>
            </a:r>
            <a:r>
              <a:rPr lang="en-IN" dirty="0"/>
              <a:t>;</a:t>
            </a:r>
          </a:p>
          <a:p>
            <a:pPr marL="0" indent="0">
              <a:buNone/>
            </a:pPr>
            <a:r>
              <a:rPr lang="en-IN" dirty="0"/>
              <a:t>}</a:t>
            </a:r>
          </a:p>
        </p:txBody>
      </p:sp>
    </p:spTree>
    <p:extLst>
      <p:ext uri="{BB962C8B-B14F-4D97-AF65-F5344CB8AC3E}">
        <p14:creationId xmlns:p14="http://schemas.microsoft.com/office/powerpoint/2010/main" val="385974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(after renaming)</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r>
              <a:rPr lang="en-IN" dirty="0"/>
              <a:t>    </a:t>
            </a:r>
            <a:r>
              <a:rPr lang="en-IN" dirty="0" err="1"/>
              <a:t>out_a</a:t>
            </a:r>
            <a:r>
              <a:rPr lang="en-IN" dirty="0"/>
              <a:t> = </a:t>
            </a:r>
            <a:r>
              <a:rPr lang="en-IN" dirty="0" err="1"/>
              <a:t>in_a</a:t>
            </a:r>
            <a:r>
              <a:rPr lang="en-IN" dirty="0"/>
              <a:t>;</a:t>
            </a:r>
          </a:p>
          <a:p>
            <a:pPr marL="0" indent="0">
              <a:buNone/>
            </a:pPr>
            <a:r>
              <a:rPr lang="en-IN" dirty="0"/>
              <a:t>    </a:t>
            </a:r>
            <a:r>
              <a:rPr lang="en-IN" dirty="0" err="1"/>
              <a:t>out_a</a:t>
            </a:r>
            <a:r>
              <a:rPr lang="en-IN" dirty="0"/>
              <a:t> = </a:t>
            </a:r>
            <a:r>
              <a:rPr lang="en-IN" dirty="0" err="1"/>
              <a:t>out_a</a:t>
            </a:r>
            <a:r>
              <a:rPr lang="en-IN" dirty="0"/>
              <a:t> * </a:t>
            </a:r>
            <a:r>
              <a:rPr lang="en-IN" dirty="0" err="1"/>
              <a:t>in_a</a:t>
            </a:r>
            <a:r>
              <a:rPr lang="en-IN" dirty="0"/>
              <a:t>;</a:t>
            </a:r>
          </a:p>
          <a:p>
            <a:pPr marL="0" indent="0">
              <a:buNone/>
            </a:pPr>
            <a:r>
              <a:rPr lang="en-IN" dirty="0"/>
              <a:t>    </a:t>
            </a:r>
            <a:r>
              <a:rPr lang="en-IN" dirty="0" err="1"/>
              <a:t>out_a</a:t>
            </a:r>
            <a:r>
              <a:rPr lang="en-IN" dirty="0"/>
              <a:t> = </a:t>
            </a:r>
            <a:r>
              <a:rPr lang="en-IN" dirty="0" err="1"/>
              <a:t>out_a</a:t>
            </a:r>
            <a:r>
              <a:rPr lang="en-IN" dirty="0"/>
              <a:t> * </a:t>
            </a:r>
            <a:r>
              <a:rPr lang="en-IN" dirty="0" err="1"/>
              <a:t>in_a</a:t>
            </a: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r>
              <a:rPr lang="en-IN" dirty="0" err="1"/>
              <a:t>out_b</a:t>
            </a:r>
            <a:r>
              <a:rPr lang="en-IN" dirty="0"/>
              <a:t>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p:spTree>
    <p:extLst>
      <p:ext uri="{BB962C8B-B14F-4D97-AF65-F5344CB8AC3E}">
        <p14:creationId xmlns:p14="http://schemas.microsoft.com/office/powerpoint/2010/main" val="2943058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(SSA form)</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r>
              <a:rPr lang="en-IN" dirty="0"/>
              <a:t>    out0_a = </a:t>
            </a:r>
            <a:r>
              <a:rPr lang="en-IN" dirty="0" err="1"/>
              <a:t>in_a</a:t>
            </a:r>
            <a:r>
              <a:rPr lang="en-IN" dirty="0"/>
              <a:t>;</a:t>
            </a:r>
          </a:p>
          <a:p>
            <a:pPr marL="0" indent="0">
              <a:buNone/>
            </a:pPr>
            <a:r>
              <a:rPr lang="en-IN" dirty="0"/>
              <a:t>    out1_a = out0_a * </a:t>
            </a:r>
            <a:r>
              <a:rPr lang="en-IN" dirty="0" err="1"/>
              <a:t>in_a</a:t>
            </a:r>
            <a:r>
              <a:rPr lang="en-IN" dirty="0"/>
              <a:t>;</a:t>
            </a:r>
          </a:p>
          <a:p>
            <a:pPr marL="0" indent="0">
              <a:buNone/>
            </a:pPr>
            <a:r>
              <a:rPr lang="en-IN" dirty="0"/>
              <a:t>    out2_a = out1_a * </a:t>
            </a:r>
            <a:r>
              <a:rPr lang="en-IN" dirty="0" err="1"/>
              <a:t>in_a</a:t>
            </a: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r>
              <a:rPr lang="en-IN" dirty="0"/>
              <a:t>out0_b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p:spTree>
    <p:extLst>
      <p:ext uri="{BB962C8B-B14F-4D97-AF65-F5344CB8AC3E}">
        <p14:creationId xmlns:p14="http://schemas.microsoft.com/office/powerpoint/2010/main" val="2566629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    </a:t>
                </a:r>
              </a:p>
              <a:p>
                <a:pPr marL="0" indent="0">
                  <a:buNone/>
                </a:pPr>
                <a:r>
                  <a:rPr lang="en-IN" dirty="0"/>
                  <a:t>    (out0_a = </a:t>
                </a:r>
                <a:r>
                  <a:rPr lang="en-IN" dirty="0" err="1"/>
                  <a:t>in_a</a:t>
                </a:r>
                <a:r>
                  <a:rPr lang="en-IN" dirty="0"/>
                  <a:t>) </a:t>
                </a:r>
                <a14:m>
                  <m:oMath xmlns:m="http://schemas.openxmlformats.org/officeDocument/2006/math">
                    <m:r>
                      <a:rPr lang="en-IN" b="0" i="1" smtClean="0">
                        <a:latin typeface="Cambria Math" panose="02040503050406030204" pitchFamily="18" charset="0"/>
                      </a:rPr>
                      <m:t>∧</m:t>
                    </m:r>
                  </m:oMath>
                </a14:m>
                <a:endParaRPr lang="en-IN" dirty="0"/>
              </a:p>
              <a:p>
                <a:pPr marL="0" indent="0">
                  <a:buNone/>
                </a:pPr>
                <a:r>
                  <a:rPr lang="en-IN" dirty="0"/>
                  <a:t>    (out1_a = out0_a * </a:t>
                </a:r>
                <a:r>
                  <a:rPr lang="en-IN" dirty="0" err="1"/>
                  <a:t>in_a</a:t>
                </a:r>
                <a:r>
                  <a:rPr lang="en-IN" dirty="0"/>
                  <a:t>) </a:t>
                </a:r>
                <a14:m>
                  <m:oMath xmlns:m="http://schemas.openxmlformats.org/officeDocument/2006/math">
                    <m:r>
                      <a:rPr lang="en-IN" b="0" i="1" smtClean="0">
                        <a:latin typeface="Cambria Math" panose="02040503050406030204" pitchFamily="18" charset="0"/>
                      </a:rPr>
                      <m:t>∧</m:t>
                    </m:r>
                  </m:oMath>
                </a14:m>
                <a:endParaRPr lang="en-IN" dirty="0"/>
              </a:p>
              <a:p>
                <a:pPr marL="0" indent="0">
                  <a:buNone/>
                </a:pPr>
                <a:r>
                  <a:rPr lang="en-IN" dirty="0"/>
                  <a:t>    (out2_a = out1_a * </a:t>
                </a:r>
                <a:r>
                  <a:rPr lang="en-IN" dirty="0" err="1"/>
                  <a:t>in_a</a:t>
                </a:r>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F4EFBB2-4278-6C84-62F1-201888C0693F}"/>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r>
                        <a:rPr lang="en-IN" b="0" i="1" smtClean="0">
                          <a:latin typeface="Cambria Math" panose="02040503050406030204" pitchFamily="18" charset="0"/>
                        </a:rPr>
                        <m:t>=</m:t>
                      </m:r>
                    </m:oMath>
                  </m:oMathPara>
                </a14:m>
                <a:endParaRPr lang="en-IN" dirty="0"/>
              </a:p>
              <a:p>
                <a:pPr marL="0" indent="0">
                  <a:buNone/>
                </a:pPr>
                <a:r>
                  <a:rPr lang="en-IN" dirty="0"/>
                  <a:t>(out0_b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mc:Choice>
        <mc:Fallback xmlns="">
          <p:sp>
            <p:nvSpPr>
              <p:cNvPr id="4" name="Content Placeholder 3">
                <a:extLst>
                  <a:ext uri="{FF2B5EF4-FFF2-40B4-BE49-F238E27FC236}">
                    <a16:creationId xmlns:a16="http://schemas.microsoft.com/office/drawing/2014/main" id="{58F90BF4-55E4-6983-0BD2-ABB69A8A191C}"/>
                  </a:ext>
                </a:extLst>
              </p:cNvPr>
              <p:cNvSpPr>
                <a:spLocks noGrp="1" noRot="1" noChangeAspect="1" noMove="1" noResize="1" noEditPoints="1" noAdjustHandles="1" noChangeArrowheads="1" noChangeShapeType="1" noTextEdit="1"/>
              </p:cNvSpPr>
              <p:nvPr>
                <p:ph sz="half" idx="2"/>
              </p:nvPr>
            </p:nvSpPr>
            <p:spPr>
              <a:blipFill>
                <a:blip r:embed="rId3"/>
                <a:stretch>
                  <a:fillRect l="-2471"/>
                </a:stretch>
              </a:blipFill>
            </p:spPr>
            <p:txBody>
              <a:bodyPr/>
              <a:lstStyle/>
              <a:p>
                <a:r>
                  <a:rPr lang="en-IN">
                    <a:noFill/>
                  </a:rPr>
                  <a:t> </a:t>
                </a:r>
              </a:p>
            </p:txBody>
          </p:sp>
        </mc:Fallback>
      </mc:AlternateContent>
    </p:spTree>
    <p:extLst>
      <p:ext uri="{BB962C8B-B14F-4D97-AF65-F5344CB8AC3E}">
        <p14:creationId xmlns:p14="http://schemas.microsoft.com/office/powerpoint/2010/main" val="2589953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372334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a:p>
                <a:pPr lvl="1"/>
                <a:endParaRPr lang="en-IN" dirty="0"/>
              </a:p>
              <a:p>
                <a:pPr lvl="1"/>
                <a:endParaRPr lang="en-IN" dirty="0"/>
              </a:p>
              <a:p>
                <a:pPr marL="457200" lvl="1"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r>
                        <a:rPr lang="en-IN" b="0" i="1" smtClean="0">
                          <a:latin typeface="Cambria Math" panose="02040503050406030204" pitchFamily="18" charset="0"/>
                        </a:rPr>
                        <m:t> →(</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426646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normAutofit/>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a:p>
                <a:pPr lvl="1"/>
                <a:endParaRPr lang="en-IN" dirty="0"/>
              </a:p>
              <a:p>
                <a:pPr lvl="1" algn="r"/>
                <a:endParaRPr lang="en-IN" dirty="0"/>
              </a:p>
              <a:p>
                <a:pPr marL="0" indent="0" algn="r">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3322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EAE7-4AED-3EEB-69F3-155B513D94E2}"/>
              </a:ext>
            </a:extLst>
          </p:cNvPr>
          <p:cNvSpPr>
            <a:spLocks noGrp="1"/>
          </p:cNvSpPr>
          <p:nvPr>
            <p:ph type="title"/>
          </p:nvPr>
        </p:nvSpPr>
        <p:spPr/>
        <p:txBody>
          <a:bodyPr/>
          <a:lstStyle/>
          <a:p>
            <a:r>
              <a:rPr lang="en-IN" dirty="0"/>
              <a:t>Equality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36C853-34D9-4860-D5FC-4A1584B0C287}"/>
                  </a:ext>
                </a:extLst>
              </p:cNvPr>
              <p:cNvSpPr>
                <a:spLocks noGrp="1"/>
              </p:cNvSpPr>
              <p:nvPr>
                <p:ph idx="1"/>
              </p:nvPr>
            </p:nvSpPr>
            <p:spPr/>
            <p:txBody>
              <a:bodyPr/>
              <a:lstStyle/>
              <a:p>
                <a:r>
                  <a:rPr lang="en-IN" b="0" dirty="0"/>
                  <a:t>Equality graph is an undirected graph,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r>
                      <a:rPr lang="en-IN" b="0" i="1" smtClean="0">
                        <a:latin typeface="Cambria Math" panose="02040503050406030204" pitchFamily="18" charset="0"/>
                      </a:rPr>
                      <m:t>)</m:t>
                    </m:r>
                  </m:oMath>
                </a14:m>
                <a:r>
                  <a:rPr lang="en-IN" dirty="0"/>
                  <a:t> </a:t>
                </a:r>
              </a:p>
              <a:p>
                <a:pPr lvl="1"/>
                <a:r>
                  <a:rPr lang="en-IN" dirty="0"/>
                  <a:t>Nodes N correspond to the variables in the formula</a:t>
                </a:r>
              </a:p>
              <a:p>
                <a:pPr lvl="1"/>
                <a:r>
                  <a:rPr lang="en-IN" dirty="0"/>
                  <a:t>Two nodes belonging to an equality or inequality predicates are connected via an edge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oMath>
                </a14:m>
                <a:r>
                  <a:rPr lang="en-IN" dirty="0"/>
                  <a:t> is the set of edges corresponding to the equality predicates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oMath>
                </a14:m>
                <a:r>
                  <a:rPr lang="en-IN" dirty="0"/>
                  <a:t> is the set of edges corresponding to the inequality predicates</a:t>
                </a:r>
              </a:p>
            </p:txBody>
          </p:sp>
        </mc:Choice>
        <mc:Fallback xmlns="">
          <p:sp>
            <p:nvSpPr>
              <p:cNvPr id="3" name="Content Placeholder 2">
                <a:extLst>
                  <a:ext uri="{FF2B5EF4-FFF2-40B4-BE49-F238E27FC236}">
                    <a16:creationId xmlns:a16="http://schemas.microsoft.com/office/drawing/2014/main" id="{8F36C853-34D9-4860-D5FC-4A1584B0C287}"/>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IN">
                    <a:noFill/>
                  </a:rPr>
                  <a:t> </a:t>
                </a:r>
              </a:p>
            </p:txBody>
          </p:sp>
        </mc:Fallback>
      </mc:AlternateContent>
    </p:spTree>
    <p:extLst>
      <p:ext uri="{BB962C8B-B14F-4D97-AF65-F5344CB8AC3E}">
        <p14:creationId xmlns:p14="http://schemas.microsoft.com/office/powerpoint/2010/main" val="2645084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lstStyle/>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b="0" i="0" dirty="0" smtClean="0"/>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1621325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lstStyle/>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b="0" i="0" dirty="0" smtClean="0"/>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IN" dirty="0"/>
              </a:p>
              <a:p>
                <a:pPr marL="0" indent="0" algn="r">
                  <a:buNone/>
                </a:pPr>
                <a:endParaRPr lang="en-IN" dirty="0"/>
              </a:p>
              <a:p>
                <a:pPr marL="0" indent="0" algn="r">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i="1" dirty="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𝑏</m:t>
                    </m:r>
                    <m:r>
                      <a:rPr lang="en-IN" i="1">
                        <a:latin typeface="Cambria Math" panose="02040503050406030204" pitchFamily="18" charset="0"/>
                      </a:rPr>
                      <m:t>)</m:t>
                    </m:r>
                  </m:oMath>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18113863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C656-6496-ECD2-448B-1529D4222D9B}"/>
              </a:ext>
            </a:extLst>
          </p:cNvPr>
          <p:cNvSpPr>
            <a:spLocks noGrp="1"/>
          </p:cNvSpPr>
          <p:nvPr>
            <p:ph type="title"/>
          </p:nvPr>
        </p:nvSpPr>
        <p:spPr/>
        <p:txBody>
          <a:bodyPr/>
          <a:lstStyle/>
          <a:p>
            <a:r>
              <a:rPr lang="en-IN" dirty="0"/>
              <a:t>Theory solver</a:t>
            </a:r>
          </a:p>
        </p:txBody>
      </p:sp>
      <p:sp>
        <p:nvSpPr>
          <p:cNvPr id="3" name="Text Placeholder 2">
            <a:extLst>
              <a:ext uri="{FF2B5EF4-FFF2-40B4-BE49-F238E27FC236}">
                <a16:creationId xmlns:a16="http://schemas.microsoft.com/office/drawing/2014/main" id="{F1EE5BA5-E6DF-01A2-7500-B5CDA3EC7D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556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0C16-EEA3-4719-6A90-85E0DBBA5E37}"/>
              </a:ext>
            </a:extLst>
          </p:cNvPr>
          <p:cNvSpPr>
            <a:spLocks noGrp="1"/>
          </p:cNvSpPr>
          <p:nvPr>
            <p:ph type="title"/>
          </p:nvPr>
        </p:nvSpPr>
        <p:spPr/>
        <p:txBody>
          <a:bodyPr/>
          <a:lstStyle/>
          <a:p>
            <a:r>
              <a:rPr lang="en-IN" dirty="0"/>
              <a:t>Theory solver</a:t>
            </a:r>
          </a:p>
        </p:txBody>
      </p:sp>
      <p:sp>
        <p:nvSpPr>
          <p:cNvPr id="3" name="Content Placeholder 2">
            <a:extLst>
              <a:ext uri="{FF2B5EF4-FFF2-40B4-BE49-F238E27FC236}">
                <a16:creationId xmlns:a16="http://schemas.microsoft.com/office/drawing/2014/main" id="{227681B0-E127-8703-76C9-2889D2E399A8}"/>
              </a:ext>
            </a:extLst>
          </p:cNvPr>
          <p:cNvSpPr>
            <a:spLocks noGrp="1"/>
          </p:cNvSpPr>
          <p:nvPr>
            <p:ph idx="1"/>
          </p:nvPr>
        </p:nvSpPr>
        <p:spPr/>
        <p:txBody>
          <a:bodyPr>
            <a:normAutofit lnSpcReduction="10000"/>
          </a:bodyPr>
          <a:lstStyle/>
          <a:p>
            <a:r>
              <a:rPr lang="en-US" dirty="0"/>
              <a:t>As discussed earlier, the DPLLT framework first transforms the formula into a Boolean formula by replacing each equality predicate with a Boolean variable</a:t>
            </a:r>
          </a:p>
          <a:p>
            <a:endParaRPr lang="en-IN" dirty="0"/>
          </a:p>
          <a:p>
            <a:r>
              <a:rPr lang="en-IN" dirty="0"/>
              <a:t>The Boolean formula is then passed to a SAT solver</a:t>
            </a:r>
          </a:p>
          <a:p>
            <a:endParaRPr lang="en-IN" dirty="0"/>
          </a:p>
          <a:p>
            <a:r>
              <a:rPr lang="en-IN" dirty="0"/>
              <a:t>If the formula is satisfiable, then the SAT solver returns a satisfying assignment</a:t>
            </a:r>
          </a:p>
          <a:p>
            <a:endParaRPr lang="en-IN" dirty="0"/>
          </a:p>
          <a:p>
            <a:r>
              <a:rPr lang="en-IN" dirty="0"/>
              <a:t>The theory solver checks if the conjunction of equalities hold  </a:t>
            </a:r>
          </a:p>
        </p:txBody>
      </p:sp>
    </p:spTree>
    <p:extLst>
      <p:ext uri="{BB962C8B-B14F-4D97-AF65-F5344CB8AC3E}">
        <p14:creationId xmlns:p14="http://schemas.microsoft.com/office/powerpoint/2010/main" val="170499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E346-05FB-8778-6F80-569FA42C5D09}"/>
              </a:ext>
            </a:extLst>
          </p:cNvPr>
          <p:cNvSpPr>
            <a:spLocks noGrp="1"/>
          </p:cNvSpPr>
          <p:nvPr>
            <p:ph type="title"/>
          </p:nvPr>
        </p:nvSpPr>
        <p:spPr/>
        <p:txBody>
          <a:bodyPr/>
          <a:lstStyle/>
          <a:p>
            <a:r>
              <a:rPr lang="en-IN" dirty="0"/>
              <a:t>Theory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C491B-9118-6BAD-4DE5-413FF2DB9BE4}"/>
                  </a:ext>
                </a:extLst>
              </p:cNvPr>
              <p:cNvSpPr>
                <a:spLocks noGrp="1"/>
              </p:cNvSpPr>
              <p:nvPr>
                <p:ph idx="1"/>
              </p:nvPr>
            </p:nvSpPr>
            <p:spPr/>
            <p:txBody>
              <a:bodyPr>
                <a:normAutofit fontScale="85000" lnSpcReduction="10000"/>
              </a:bodyPr>
              <a:lstStyle/>
              <a:p>
                <a:pPr marL="0" indent="0">
                  <a:buNone/>
                </a:pPr>
                <a:r>
                  <a:rPr lang="en-IN" dirty="0"/>
                  <a:t>THEORY_SOLVER</a:t>
                </a:r>
              </a:p>
              <a:p>
                <a:pPr marL="0" indent="0">
                  <a:buNone/>
                </a:pPr>
                <a:r>
                  <a:rPr lang="en-IN" dirty="0"/>
                  <a:t>Input: A conjunction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of equalities predicates over variables and uninterpreted functions</a:t>
                </a:r>
              </a:p>
              <a:p>
                <a:pPr marL="0" indent="0">
                  <a:buNone/>
                </a:pPr>
                <a:r>
                  <a:rPr lang="en-IN" dirty="0"/>
                  <a:t>Output: SAT 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is Satisfiable, and UNSAT otherwise</a:t>
                </a:r>
              </a:p>
              <a:p>
                <a:pPr marL="514350" indent="-514350">
                  <a:buAutoNum type="arabicPeriod"/>
                </a:pPr>
                <a:r>
                  <a:rPr lang="en-IN" dirty="0"/>
                  <a:t>Build a set of all the </a:t>
                </a:r>
                <a:r>
                  <a:rPr lang="en-IN" dirty="0" err="1"/>
                  <a:t>subterms</a:t>
                </a:r>
                <a:r>
                  <a:rPr lang="en-IN" dirty="0"/>
                  <a:t>. Initially, each </a:t>
                </a:r>
                <a:r>
                  <a:rPr lang="en-IN" dirty="0" err="1"/>
                  <a:t>subterm</a:t>
                </a:r>
                <a:r>
                  <a:rPr lang="en-IN" dirty="0"/>
                  <a:t> forms their own equivalence classes</a:t>
                </a:r>
              </a:p>
              <a:p>
                <a:pPr marL="514350" indent="-514350">
                  <a:buAutoNum type="arabicPeriod"/>
                </a:pPr>
                <a:r>
                  <a:rPr lang="en-IN" dirty="0"/>
                  <a:t>For each predicate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0" smtClean="0">
                        <a:latin typeface="Cambria Math" panose="02040503050406030204" pitchFamily="18" charset="0"/>
                      </a:rPr>
                      <m:t>,</m:t>
                    </m:r>
                  </m:oMath>
                </a14:m>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are terms merge the equivalence classes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Repeat until no further merge is possible.</a:t>
                </a:r>
              </a:p>
              <a:p>
                <a:pPr marL="514350" indent="-514350">
                  <a:buAutoNum type="arabicPeriod"/>
                </a:pPr>
                <a:r>
                  <a:rPr lang="en-IN" dirty="0"/>
                  <a:t>Compute congruence closure: Given two terms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oMath>
                </a14:m>
                <a:r>
                  <a:rPr lang="en-IN" dirty="0"/>
                  <a:t> and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oMath>
                </a14:m>
                <a:r>
                  <a:rPr lang="en-IN" dirty="0"/>
                  <a:t>, which belong to different equivalence classes, merge the equivalence classes of both these terms,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m:t>
                    </m:r>
                  </m:oMath>
                </a14:m>
                <a:r>
                  <a:rPr lang="en-IN" dirty="0"/>
                  <a:t> pairs are in the same equivalence classes. Repeat until no further merge is possible.</a:t>
                </a:r>
              </a:p>
              <a:p>
                <a:pPr marL="514350" indent="-514350">
                  <a:buAutoNum type="arabicPeriod"/>
                </a:pPr>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6DC491B-9118-6BAD-4DE5-413FF2DB9BE4}"/>
                  </a:ext>
                </a:extLst>
              </p:cNvPr>
              <p:cNvSpPr>
                <a:spLocks noGrp="1" noRot="1" noChangeAspect="1" noMove="1" noResize="1" noEditPoints="1" noAdjustHandles="1" noChangeArrowheads="1" noChangeShapeType="1" noTextEdit="1"/>
              </p:cNvSpPr>
              <p:nvPr>
                <p:ph idx="1"/>
              </p:nvPr>
            </p:nvSpPr>
            <p:spPr>
              <a:blipFill>
                <a:blip r:embed="rId2"/>
                <a:stretch>
                  <a:fillRect l="-928" t="-2661" r="-1449" b="-700"/>
                </a:stretch>
              </a:blipFill>
            </p:spPr>
            <p:txBody>
              <a:bodyPr/>
              <a:lstStyle/>
              <a:p>
                <a:r>
                  <a:rPr lang="en-IN">
                    <a:noFill/>
                  </a:rPr>
                  <a:t> </a:t>
                </a:r>
              </a:p>
            </p:txBody>
          </p:sp>
        </mc:Fallback>
      </mc:AlternateContent>
    </p:spTree>
    <p:extLst>
      <p:ext uri="{BB962C8B-B14F-4D97-AF65-F5344CB8AC3E}">
        <p14:creationId xmlns:p14="http://schemas.microsoft.com/office/powerpoint/2010/main" val="19233309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4FF7-D39D-8C26-920B-FE534AF970AF}"/>
              </a:ext>
            </a:extLst>
          </p:cNvPr>
          <p:cNvSpPr>
            <a:spLocks noGrp="1"/>
          </p:cNvSpPr>
          <p:nvPr>
            <p:ph type="title"/>
          </p:nvPr>
        </p:nvSpPr>
        <p:spPr/>
        <p:txBody>
          <a:bodyPr/>
          <a:lstStyle/>
          <a:p>
            <a:r>
              <a:rPr lang="en-IN" dirty="0"/>
              <a:t>Theory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5CD228-5977-59CD-AEF6-CD642045FE9B}"/>
                  </a:ext>
                </a:extLst>
              </p:cNvPr>
              <p:cNvSpPr>
                <a:spLocks noGrp="1"/>
              </p:cNvSpPr>
              <p:nvPr>
                <p:ph idx="1"/>
              </p:nvPr>
            </p:nvSpPr>
            <p:spPr/>
            <p:txBody>
              <a:bodyPr>
                <a:normAutofit/>
              </a:bodyPr>
              <a:lstStyle/>
              <a:p>
                <a:pPr marL="0" indent="0">
                  <a:buNone/>
                </a:pPr>
                <a:r>
                  <a:rPr lang="en-IN" dirty="0"/>
                  <a:t>4.  If there exists inequality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𝑗</m:t>
                        </m:r>
                      </m:sub>
                    </m:sSub>
                  </m:oMath>
                </a14:m>
                <a:r>
                  <a:rPr lang="en-IN" dirty="0"/>
                  <a:t>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𝑗</m:t>
                        </m:r>
                      </m:sub>
                    </m:sSub>
                  </m:oMath>
                </a14:m>
                <a:r>
                  <a:rPr lang="en-IN" dirty="0"/>
                  <a:t> are in the same equivalence class, return UNSAT; otherwise, return SAT  </a:t>
                </a:r>
              </a:p>
            </p:txBody>
          </p:sp>
        </mc:Choice>
        <mc:Fallback xmlns="">
          <p:sp>
            <p:nvSpPr>
              <p:cNvPr id="3" name="Content Placeholder 2">
                <a:extLst>
                  <a:ext uri="{FF2B5EF4-FFF2-40B4-BE49-F238E27FC236}">
                    <a16:creationId xmlns:a16="http://schemas.microsoft.com/office/drawing/2014/main" id="{325CD228-5977-59CD-AEF6-CD642045FE9B}"/>
                  </a:ext>
                </a:extLst>
              </p:cNvPr>
              <p:cNvSpPr>
                <a:spLocks noGrp="1" noRot="1" noChangeAspect="1" noMove="1" noResize="1" noEditPoints="1" noAdjustHandles="1" noChangeArrowheads="1" noChangeShapeType="1" noTextEdit="1"/>
              </p:cNvSpPr>
              <p:nvPr>
                <p:ph idx="1"/>
              </p:nvPr>
            </p:nvSpPr>
            <p:spPr>
              <a:blipFill>
                <a:blip r:embed="rId2"/>
                <a:stretch>
                  <a:fillRect l="-1217" t="-1961" r="-116"/>
                </a:stretch>
              </a:blipFill>
            </p:spPr>
            <p:txBody>
              <a:bodyPr/>
              <a:lstStyle/>
              <a:p>
                <a:r>
                  <a:rPr lang="en-IN">
                    <a:noFill/>
                  </a:rPr>
                  <a:t> </a:t>
                </a:r>
              </a:p>
            </p:txBody>
          </p:sp>
        </mc:Fallback>
      </mc:AlternateContent>
    </p:spTree>
    <p:extLst>
      <p:ext uri="{BB962C8B-B14F-4D97-AF65-F5344CB8AC3E}">
        <p14:creationId xmlns:p14="http://schemas.microsoft.com/office/powerpoint/2010/main" val="1786720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normAutofit lnSpcReduction="10000"/>
              </a:bodyPr>
              <a:lstStyle/>
              <a:p>
                <a:pPr marL="0" indent="0" algn="r">
                  <a:buNone/>
                </a:pPr>
                <a:endParaRPr lang="en-IN" dirty="0"/>
              </a:p>
              <a:p>
                <a:pPr marL="0" indent="0" algn="r">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i="1" dirty="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a:p>
                <a:pPr marL="0" indent="0">
                  <a:buNone/>
                </a:pPr>
                <a:r>
                  <a:rPr lang="en-IN" dirty="0"/>
                  <a:t>To prove the validity, we need to prove that the following formula is inconsistent:</a:t>
                </a:r>
              </a:p>
              <a:p>
                <a:pPr marL="0" indent="0" algn="r">
                  <a:buNone/>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m:oMathPara>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564920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lgn="r">
                  <a:buNone/>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m:oMathPara>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a:p>
                <a:pPr marL="0" indent="0">
                  <a:buNone/>
                </a:pPr>
                <a:r>
                  <a:rPr lang="en-IN" dirty="0"/>
                  <a:t>Equivalence classes:</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dirty="0"/>
                  <a:t>}, {</a:t>
                </a:r>
                <a14:m>
                  <m:oMath xmlns:m="http://schemas.openxmlformats.org/officeDocument/2006/math">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m:rPr>
                        <m:sty m:val="p"/>
                      </m:rPr>
                      <a:rPr lang="en-IN" b="0" i="1" smtClean="0">
                        <a:latin typeface="Cambria Math" panose="02040503050406030204" pitchFamily="18" charset="0"/>
                      </a:rPr>
                      <m:t>out</m:t>
                    </m:r>
                    <m:r>
                      <a:rPr lang="en-IN" b="0" i="1" smtClean="0">
                        <a:latin typeface="Cambria Math" panose="02040503050406030204" pitchFamily="18" charset="0"/>
                      </a:rPr>
                      <m:t>1</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b="0" i="1" smtClean="0">
                        <a:latin typeface="Cambria Math" panose="02040503050406030204" pitchFamily="18" charset="0"/>
                      </a:rPr>
                      <m:t>𝑀𝑢𝑙</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𝑜𝑢𝑡</m:t>
                    </m:r>
                    <m:r>
                      <a:rPr lang="en-IN" b="0" i="1" dirty="0" smtClean="0">
                        <a:latin typeface="Cambria Math" panose="02040503050406030204" pitchFamily="18" charset="0"/>
                      </a:rPr>
                      <m:t>2</m:t>
                    </m:r>
                    <m:r>
                      <m:rPr>
                        <m:lit/>
                      </m:rPr>
                      <a:rPr lang="en-IN" b="0" i="1" dirty="0" smtClean="0">
                        <a:latin typeface="Cambria Math" panose="02040503050406030204" pitchFamily="18" charset="0"/>
                      </a:rPr>
                      <m:t>_</m:t>
                    </m:r>
                    <m:r>
                      <a:rPr lang="en-IN" b="0" i="1" dirty="0" smtClean="0">
                        <a:latin typeface="Cambria Math" panose="02040503050406030204" pitchFamily="18" charset="0"/>
                      </a:rPr>
                      <m:t>𝑎</m:t>
                    </m:r>
                  </m:oMath>
                </a14:m>
                <a:r>
                  <a:rPr lang="en-IN" dirty="0"/>
                  <a:t>}, </a:t>
                </a:r>
              </a:p>
              <a:p>
                <a:pPr marL="0" indent="0">
                  <a:buNone/>
                </a:pPr>
                <a:r>
                  <a:rPr lang="en-IN" dirty="0"/>
                  <a:t>{</a:t>
                </a:r>
                <a14:m>
                  <m:oMath xmlns:m="http://schemas.openxmlformats.org/officeDocument/2006/math">
                    <m:r>
                      <a:rPr lang="en-IN" b="0" i="1" smtClean="0">
                        <a:latin typeface="Cambria Math" panose="02040503050406030204" pitchFamily="18" charset="0"/>
                      </a:rPr>
                      <m:t>𝑀𝑢𝑙</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1</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𝑜𝑢𝑡</m:t>
                    </m:r>
                    <m:r>
                      <a:rPr lang="en-IN" b="0" i="1" dirty="0" smtClean="0">
                        <a:latin typeface="Cambria Math" panose="02040503050406030204" pitchFamily="18" charset="0"/>
                      </a:rPr>
                      <m:t>0</m:t>
                    </m:r>
                    <m:r>
                      <m:rPr>
                        <m:lit/>
                      </m:rPr>
                      <a:rPr lang="en-IN" b="0" i="1" dirty="0" smtClean="0">
                        <a:latin typeface="Cambria Math" panose="02040503050406030204" pitchFamily="18" charset="0"/>
                      </a:rPr>
                      <m:t>_</m:t>
                    </m:r>
                    <m:r>
                      <a:rPr lang="en-IN" b="0" i="1" dirty="0" smtClean="0">
                        <a:latin typeface="Cambria Math" panose="02040503050406030204" pitchFamily="18" charset="0"/>
                      </a:rPr>
                      <m:t>𝑏</m:t>
                    </m:r>
                  </m:oMath>
                </a14:m>
                <a:r>
                  <a:rPr lang="en-IN" dirty="0"/>
                  <a:t>}, {</a:t>
                </a:r>
                <a14:m>
                  <m:oMath xmlns:m="http://schemas.openxmlformats.org/officeDocument/2006/math">
                    <m:r>
                      <m:rPr>
                        <m:nor/>
                      </m:rPr>
                      <a:rPr lang="en-IN" dirty="0"/>
                      <m:t>Mul</m:t>
                    </m:r>
                    <m:r>
                      <m:rPr>
                        <m:nor/>
                      </m:rPr>
                      <a:rPr lang="en-IN" dirty="0"/>
                      <m:t>(</m:t>
                    </m:r>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r>
                  <a:rPr lang="en-IN" dirty="0"/>
                  <a:t>}, {</a:t>
                </a:r>
                <a14:m>
                  <m:oMath xmlns:m="http://schemas.openxmlformats.org/officeDocument/2006/math">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487342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buNone/>
                </a:pPr>
                <a:r>
                  <a:rPr lang="en-IN" dirty="0"/>
                  <a:t>Equivalence classes:</a:t>
                </a:r>
              </a:p>
              <a:p>
                <a:pPr marL="0" indent="0">
                  <a:buNone/>
                </a:pPr>
                <a:r>
                  <a:rPr lang="en-IN" dirty="0"/>
                  <a:t>{{</a:t>
                </a:r>
                <a14:m>
                  <m:oMath xmlns:m="http://schemas.openxmlformats.org/officeDocument/2006/math">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m:rPr>
                        <m:sty m:val="p"/>
                      </m:rPr>
                      <a:rPr lang="en-IN" i="1">
                        <a:latin typeface="Cambria Math" panose="02040503050406030204" pitchFamily="18" charset="0"/>
                      </a:rPr>
                      <m:t>out</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oMath>
                </a14:m>
                <a:r>
                  <a:rPr lang="en-IN" dirty="0"/>
                  <a:t>}, </a:t>
                </a:r>
              </a:p>
              <a:p>
                <a:pPr marL="0" indent="0">
                  <a:buNone/>
                </a:pPr>
                <a:r>
                  <a:rPr lang="en-IN" dirty="0"/>
                  <a:t>{</a:t>
                </a:r>
                <a14:m>
                  <m:oMath xmlns:m="http://schemas.openxmlformats.org/officeDocument/2006/math">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oMath>
                </a14:m>
                <a:r>
                  <a:rPr lang="en-IN" dirty="0"/>
                  <a:t>}, {</a:t>
                </a:r>
                <a14:m>
                  <m:oMath xmlns:m="http://schemas.openxmlformats.org/officeDocument/2006/math">
                    <m:r>
                      <m:rPr>
                        <m:nor/>
                      </m:rPr>
                      <a:rPr lang="en-IN" dirty="0"/>
                      <m:t>Mul</m:t>
                    </m:r>
                    <m:r>
                      <m:rPr>
                        <m:nor/>
                      </m:rPr>
                      <a:rPr lang="en-IN" dirty="0"/>
                      <m:t>(</m:t>
                    </m:r>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r>
                  <a:rPr lang="en-IN" dirty="0"/>
                  <a:t>}, {</a:t>
                </a:r>
                <a14:m>
                  <m:oMath xmlns:m="http://schemas.openxmlformats.org/officeDocument/2006/math">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endParaRPr lang="en-IN" dirty="0"/>
              </a:p>
              <a:p>
                <a:pPr marL="0" indent="0">
                  <a:buNone/>
                </a:pPr>
                <a:endParaRPr lang="en-IN" dirty="0"/>
              </a:p>
              <a:p>
                <a:pPr marL="0" indent="0">
                  <a:buNone/>
                </a:pPr>
                <a:r>
                  <a:rPr lang="en-IN" dirty="0"/>
                  <a:t>After merging:</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r>
                  <a:rPr lang="en-IN" dirty="0"/>
                  <a:t>{Mul(</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a:t>}}</a:t>
                </a: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295561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A129-9896-9A62-37C5-38F53F415D35}"/>
              </a:ext>
            </a:extLst>
          </p:cNvPr>
          <p:cNvSpPr>
            <a:spLocks noGrp="1"/>
          </p:cNvSpPr>
          <p:nvPr>
            <p:ph type="title"/>
          </p:nvPr>
        </p:nvSpPr>
        <p:spPr/>
        <p:txBody>
          <a:bodyPr/>
          <a:lstStyle/>
          <a:p>
            <a:r>
              <a:rPr lang="en-IN" dirty="0"/>
              <a:t>Equality graph</a:t>
            </a:r>
          </a:p>
        </p:txBody>
      </p:sp>
      <p:sp>
        <p:nvSpPr>
          <p:cNvPr id="4" name="Oval 3">
            <a:extLst>
              <a:ext uri="{FF2B5EF4-FFF2-40B4-BE49-F238E27FC236}">
                <a16:creationId xmlns:a16="http://schemas.microsoft.com/office/drawing/2014/main" id="{F2C9FE7B-74ED-EADA-D65E-06A5AB3AA91D}"/>
              </a:ext>
            </a:extLst>
          </p:cNvPr>
          <p:cNvSpPr/>
          <p:nvPr/>
        </p:nvSpPr>
        <p:spPr>
          <a:xfrm>
            <a:off x="1927123" y="342900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AC9AB78B-B3E2-625F-76D1-A571AF0709EB}"/>
              </a:ext>
            </a:extLst>
          </p:cNvPr>
          <p:cNvSpPr/>
          <p:nvPr/>
        </p:nvSpPr>
        <p:spPr>
          <a:xfrm>
            <a:off x="3613357" y="3453580"/>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850F57F-C62E-A37A-BF54-FB91DB69A18A}"/>
              </a:ext>
            </a:extLst>
          </p:cNvPr>
          <p:cNvSpPr/>
          <p:nvPr/>
        </p:nvSpPr>
        <p:spPr>
          <a:xfrm>
            <a:off x="5240599" y="3448663"/>
            <a:ext cx="383458" cy="415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2824AFF0-D3B7-584C-8298-352F0CB35A21}"/>
              </a:ext>
            </a:extLst>
          </p:cNvPr>
          <p:cNvCxnSpPr>
            <a:cxnSpLocks/>
            <a:stCxn id="4" idx="6"/>
            <a:endCxn id="5" idx="2"/>
          </p:cNvCxnSpPr>
          <p:nvPr/>
        </p:nvCxnSpPr>
        <p:spPr>
          <a:xfrm>
            <a:off x="2310581" y="3636707"/>
            <a:ext cx="1302776" cy="2458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3586D5A3-6B33-43BE-FC95-468EF019D649}"/>
              </a:ext>
            </a:extLst>
          </p:cNvPr>
          <p:cNvCxnSpPr>
            <a:stCxn id="5" idx="6"/>
            <a:endCxn id="6" idx="2"/>
          </p:cNvCxnSpPr>
          <p:nvPr/>
        </p:nvCxnSpPr>
        <p:spPr>
          <a:xfrm flipV="1">
            <a:off x="3996815" y="3656370"/>
            <a:ext cx="1243784" cy="4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91D7A793-D55E-AC94-474F-1F8489EECE64}"/>
              </a:ext>
            </a:extLst>
          </p:cNvPr>
          <p:cNvCxnSpPr>
            <a:cxnSpLocks/>
            <a:stCxn id="4" idx="0"/>
            <a:endCxn id="6" idx="0"/>
          </p:cNvCxnSpPr>
          <p:nvPr/>
        </p:nvCxnSpPr>
        <p:spPr>
          <a:xfrm rot="16200000" flipH="1">
            <a:off x="3765758" y="1782093"/>
            <a:ext cx="19663" cy="3313476"/>
          </a:xfrm>
          <a:prstGeom prst="curvedConnector3">
            <a:avLst>
              <a:gd name="adj1" fmla="val -2462691"/>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040440-F731-3B5A-31BF-65F44F922582}"/>
              </a:ext>
            </a:extLst>
          </p:cNvPr>
          <p:cNvSpPr txBox="1"/>
          <p:nvPr/>
        </p:nvSpPr>
        <p:spPr>
          <a:xfrm>
            <a:off x="1917286" y="3785417"/>
            <a:ext cx="825910" cy="369332"/>
          </a:xfrm>
          <a:prstGeom prst="rect">
            <a:avLst/>
          </a:prstGeom>
          <a:noFill/>
        </p:spPr>
        <p:txBody>
          <a:bodyPr wrap="square" rtlCol="0">
            <a:spAutoFit/>
          </a:bodyPr>
          <a:lstStyle/>
          <a:p>
            <a:r>
              <a:rPr lang="en-IN" dirty="0"/>
              <a:t>x</a:t>
            </a:r>
            <a:r>
              <a:rPr lang="en-IN" baseline="-25000" dirty="0"/>
              <a:t>1</a:t>
            </a:r>
            <a:endParaRPr lang="en-IN" dirty="0"/>
          </a:p>
        </p:txBody>
      </p:sp>
      <p:sp>
        <p:nvSpPr>
          <p:cNvPr id="17" name="TextBox 16">
            <a:extLst>
              <a:ext uri="{FF2B5EF4-FFF2-40B4-BE49-F238E27FC236}">
                <a16:creationId xmlns:a16="http://schemas.microsoft.com/office/drawing/2014/main" id="{2951A990-5676-0131-5303-8C052DDC75F2}"/>
              </a:ext>
            </a:extLst>
          </p:cNvPr>
          <p:cNvSpPr txBox="1"/>
          <p:nvPr/>
        </p:nvSpPr>
        <p:spPr>
          <a:xfrm>
            <a:off x="3662516" y="3849327"/>
            <a:ext cx="825910" cy="369332"/>
          </a:xfrm>
          <a:prstGeom prst="rect">
            <a:avLst/>
          </a:prstGeom>
          <a:noFill/>
        </p:spPr>
        <p:txBody>
          <a:bodyPr wrap="square" rtlCol="0">
            <a:spAutoFit/>
          </a:bodyPr>
          <a:lstStyle/>
          <a:p>
            <a:r>
              <a:rPr lang="en-IN" dirty="0"/>
              <a:t>x</a:t>
            </a:r>
            <a:r>
              <a:rPr lang="en-IN" baseline="-25000" dirty="0"/>
              <a:t>2</a:t>
            </a:r>
            <a:endParaRPr lang="en-IN" dirty="0"/>
          </a:p>
        </p:txBody>
      </p:sp>
      <p:sp>
        <p:nvSpPr>
          <p:cNvPr id="18" name="TextBox 17">
            <a:extLst>
              <a:ext uri="{FF2B5EF4-FFF2-40B4-BE49-F238E27FC236}">
                <a16:creationId xmlns:a16="http://schemas.microsoft.com/office/drawing/2014/main" id="{0874F9D7-D4F0-4CBB-0711-3F6BAADFD6AF}"/>
              </a:ext>
            </a:extLst>
          </p:cNvPr>
          <p:cNvSpPr txBox="1"/>
          <p:nvPr/>
        </p:nvSpPr>
        <p:spPr>
          <a:xfrm>
            <a:off x="5319254" y="3805083"/>
            <a:ext cx="825910" cy="369332"/>
          </a:xfrm>
          <a:prstGeom prst="rect">
            <a:avLst/>
          </a:prstGeom>
          <a:noFill/>
        </p:spPr>
        <p:txBody>
          <a:bodyPr wrap="square" rtlCol="0">
            <a:spAutoFit/>
          </a:bodyPr>
          <a:lstStyle/>
          <a:p>
            <a:r>
              <a:rPr lang="en-IN" dirty="0"/>
              <a:t>x</a:t>
            </a:r>
            <a:r>
              <a:rPr lang="en-IN" baseline="-25000" dirty="0"/>
              <a:t>3</a:t>
            </a:r>
            <a:endParaRPr lang="en-IN"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1047DD6-F345-992F-C300-67EAAF2151F4}"/>
                  </a:ext>
                </a:extLst>
              </p:cNvPr>
              <p:cNvSpPr txBox="1"/>
              <p:nvPr/>
            </p:nvSpPr>
            <p:spPr>
              <a:xfrm>
                <a:off x="6371303" y="1209368"/>
                <a:ext cx="5496232" cy="3139321"/>
              </a:xfrm>
              <a:prstGeom prst="rect">
                <a:avLst/>
              </a:prstGeom>
              <a:noFill/>
            </p:spPr>
            <p:txBody>
              <a:bodyPr wrap="square" rtlCol="0">
                <a:spAutoFit/>
              </a:bodyPr>
              <a:lstStyle/>
              <a:p>
                <a:r>
                  <a:rPr lang="en-IN" dirty="0"/>
                  <a:t>Equality graph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r>
                      <a:rPr lang="en-IN" b="0" i="1" smtClean="0">
                        <a:latin typeface="Cambria Math" panose="02040503050406030204" pitchFamily="18" charset="0"/>
                      </a:rPr>
                      <m:t>)</m:t>
                    </m:r>
                  </m:oMath>
                </a14:m>
                <a:r>
                  <a:rPr lang="en-IN" dirty="0"/>
                  <a:t> for </a:t>
                </a:r>
                <a14:m>
                  <m:oMath xmlns:m="http://schemas.openxmlformats.org/officeDocument/2006/math">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b="0" dirty="0"/>
              </a:p>
              <a:p>
                <a:endParaRPr lang="en-IN" dirty="0"/>
              </a:p>
              <a:p>
                <a:r>
                  <a:rPr lang="en-IN" dirty="0"/>
                  <a:t>Red edges are inequalities</a:t>
                </a:r>
              </a:p>
              <a:p>
                <a:r>
                  <a:rPr lang="en-IN" b="0" dirty="0"/>
                  <a:t>Blue edges are equalities</a:t>
                </a:r>
              </a:p>
              <a:p>
                <a:endParaRPr lang="en-IN" dirty="0"/>
              </a:p>
              <a:p>
                <a:r>
                  <a:rPr lang="en-IN" dirty="0"/>
                  <a:t>For each red edge </a:t>
                </a:r>
                <a14:m>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oMath>
                </a14:m>
                <a:r>
                  <a:rPr lang="en-IN" b="0" dirty="0"/>
                  <a:t> if we can reach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b="0" dirty="0"/>
                  <a:t> from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b="0" dirty="0"/>
                  <a:t> via a path consisting of only blue edges, then the set of equalities and inequalities are unsatisfiable.</a:t>
                </a:r>
              </a:p>
              <a:p>
                <a:endParaRPr lang="en-IN" dirty="0"/>
              </a:p>
              <a:p>
                <a:r>
                  <a:rPr lang="en-IN" b="0" dirty="0"/>
                  <a:t>Require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m:t>
                        </m:r>
                      </m:sub>
                    </m:sSub>
                    <m:r>
                      <a:rPr lang="en-IN" b="0" i="1" smtClean="0">
                        <a:latin typeface="Cambria Math" panose="02040503050406030204" pitchFamily="18" charset="0"/>
                      </a:rPr>
                      <m:t>|</m:t>
                    </m:r>
                  </m:oMath>
                </a14:m>
                <a:r>
                  <a:rPr lang="en-IN" b="0" dirty="0"/>
                  <a:t> DFS/BFS calls over G.</a:t>
                </a:r>
              </a:p>
            </p:txBody>
          </p:sp>
        </mc:Choice>
        <mc:Fallback xmlns="">
          <p:sp>
            <p:nvSpPr>
              <p:cNvPr id="19" name="TextBox 18">
                <a:extLst>
                  <a:ext uri="{FF2B5EF4-FFF2-40B4-BE49-F238E27FC236}">
                    <a16:creationId xmlns:a16="http://schemas.microsoft.com/office/drawing/2014/main" id="{01047DD6-F345-992F-C300-67EAAF2151F4}"/>
                  </a:ext>
                </a:extLst>
              </p:cNvPr>
              <p:cNvSpPr txBox="1">
                <a:spLocks noRot="1" noChangeAspect="1" noMove="1" noResize="1" noEditPoints="1" noAdjustHandles="1" noChangeArrowheads="1" noChangeShapeType="1" noTextEdit="1"/>
              </p:cNvSpPr>
              <p:nvPr/>
            </p:nvSpPr>
            <p:spPr>
              <a:xfrm>
                <a:off x="6371303" y="1209368"/>
                <a:ext cx="5496232" cy="3139321"/>
              </a:xfrm>
              <a:prstGeom prst="rect">
                <a:avLst/>
              </a:prstGeom>
              <a:blipFill>
                <a:blip r:embed="rId2"/>
                <a:stretch>
                  <a:fillRect l="-887" t="-971" r="-1774" b="-2136"/>
                </a:stretch>
              </a:blipFill>
            </p:spPr>
            <p:txBody>
              <a:bodyPr/>
              <a:lstStyle/>
              <a:p>
                <a:r>
                  <a:rPr lang="en-IN">
                    <a:noFill/>
                  </a:rPr>
                  <a:t> </a:t>
                </a:r>
              </a:p>
            </p:txBody>
          </p:sp>
        </mc:Fallback>
      </mc:AlternateContent>
    </p:spTree>
    <p:extLst>
      <p:ext uri="{BB962C8B-B14F-4D97-AF65-F5344CB8AC3E}">
        <p14:creationId xmlns:p14="http://schemas.microsoft.com/office/powerpoint/2010/main" val="22387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B213-EF86-AA1E-B529-2F7A1BCF3FC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50E2D80-2689-6129-6380-C3AFD85ED40A}"/>
              </a:ext>
            </a:extLst>
          </p:cNvPr>
          <p:cNvSpPr>
            <a:spLocks noGrp="1"/>
          </p:cNvSpPr>
          <p:nvPr>
            <p:ph idx="1"/>
          </p:nvPr>
        </p:nvSpPr>
        <p:spPr/>
        <p:txBody>
          <a:bodyPr/>
          <a:lstStyle/>
          <a:p>
            <a:r>
              <a:rPr lang="en-IN" dirty="0"/>
              <a:t>Now coming back to our example</a:t>
            </a:r>
          </a:p>
        </p:txBody>
      </p:sp>
    </p:spTree>
    <p:extLst>
      <p:ext uri="{BB962C8B-B14F-4D97-AF65-F5344CB8AC3E}">
        <p14:creationId xmlns:p14="http://schemas.microsoft.com/office/powerpoint/2010/main" val="376832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4552</Words>
  <Application>Microsoft Office PowerPoint</Application>
  <PresentationFormat>Widescreen</PresentationFormat>
  <Paragraphs>643</Paragraphs>
  <Slides>78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Cambria Math</vt:lpstr>
      <vt:lpstr>Consolas</vt:lpstr>
      <vt:lpstr>Office Theme</vt:lpstr>
      <vt:lpstr>PowerPoint Presentation</vt:lpstr>
      <vt:lpstr>References</vt:lpstr>
      <vt:lpstr>Theory of equality</vt:lpstr>
      <vt:lpstr>Example</vt:lpstr>
      <vt:lpstr>Example</vt:lpstr>
      <vt:lpstr>Example</vt:lpstr>
      <vt:lpstr>Equality graph</vt:lpstr>
      <vt:lpstr>Equality graph</vt:lpstr>
      <vt:lpstr>Example</vt:lpstr>
      <vt:lpstr>Example</vt:lpstr>
      <vt:lpstr>Example</vt:lpstr>
      <vt:lpstr>Example</vt:lpstr>
      <vt:lpstr>Example</vt:lpstr>
      <vt:lpstr>Example</vt:lpstr>
      <vt:lpstr>Example</vt:lpstr>
      <vt:lpstr>Example</vt:lpstr>
      <vt:lpstr>Algorithm</vt:lpstr>
      <vt:lpstr>Theory solver</vt:lpstr>
      <vt:lpstr>Optimization</vt:lpstr>
      <vt:lpstr>Context free grammar</vt:lpstr>
      <vt:lpstr>Context free grammar</vt:lpstr>
      <vt:lpstr>Exercise</vt:lpstr>
      <vt:lpstr>Context-free grammar</vt:lpstr>
      <vt:lpstr>Context-free grammar</vt:lpstr>
      <vt:lpstr>Production rules</vt:lpstr>
      <vt:lpstr>Derivation</vt:lpstr>
      <vt:lpstr>Derivation</vt:lpstr>
      <vt:lpstr>Sentential form</vt:lpstr>
      <vt:lpstr>Sentence</vt:lpstr>
      <vt:lpstr>Language of grammar</vt:lpstr>
      <vt:lpstr>Derivation</vt:lpstr>
      <vt:lpstr>Derivation</vt:lpstr>
      <vt:lpstr>Derivation</vt:lpstr>
      <vt:lpstr>Leftmost Derivation</vt:lpstr>
      <vt:lpstr>Leftmost Derivation</vt:lpstr>
      <vt:lpstr>Rightmost Derivation</vt:lpstr>
      <vt:lpstr>Rightmost Derivation</vt:lpstr>
      <vt:lpstr>Parse tree</vt:lpstr>
      <vt:lpstr>Parse tree</vt:lpstr>
      <vt:lpstr>Parse tree</vt:lpstr>
      <vt:lpstr>Parse tree</vt:lpstr>
      <vt:lpstr>Parse tree</vt:lpstr>
      <vt:lpstr>Parse tree</vt:lpstr>
      <vt:lpstr>Parse tree</vt:lpstr>
      <vt:lpstr>Ambiguity</vt:lpstr>
      <vt:lpstr>Ambiguity</vt:lpstr>
      <vt:lpstr>Ambiguity</vt:lpstr>
      <vt:lpstr>Theory of equality</vt:lpstr>
      <vt:lpstr>Theory of equality (equality logic)</vt:lpstr>
      <vt:lpstr>Example</vt:lpstr>
      <vt:lpstr>Removing constants</vt:lpstr>
      <vt:lpstr>Uninterpreted function</vt:lpstr>
      <vt:lpstr>Equality logic with uninterpreted functions (EUF)</vt:lpstr>
      <vt:lpstr>EUF</vt:lpstr>
      <vt:lpstr>Additional axioms for EUF</vt:lpstr>
      <vt:lpstr>Functional consistency</vt:lpstr>
      <vt:lpstr>Uninterpreted functions</vt:lpstr>
      <vt:lpstr>Uninterpreted functions</vt:lpstr>
      <vt:lpstr>Uninterpreted functions</vt:lpstr>
      <vt:lpstr>Example (program equivalence)</vt:lpstr>
      <vt:lpstr>Approach</vt:lpstr>
      <vt:lpstr>Converting to SSA</vt:lpstr>
      <vt:lpstr>Example (after loop unrolling)</vt:lpstr>
      <vt:lpstr>Example (after renaming)</vt:lpstr>
      <vt:lpstr>Example (SSA form)</vt:lpstr>
      <vt:lpstr>Example (formulae)</vt:lpstr>
      <vt:lpstr>Condition for equivalence</vt:lpstr>
      <vt:lpstr>Condition for equivalence</vt:lpstr>
      <vt:lpstr>Condition for equivalence</vt:lpstr>
      <vt:lpstr>Converting to EUF</vt:lpstr>
      <vt:lpstr>Converting to EUF</vt:lpstr>
      <vt:lpstr>Theory solver</vt:lpstr>
      <vt:lpstr>Theory solver</vt:lpstr>
      <vt:lpstr>Theory solver</vt:lpstr>
      <vt:lpstr>Theory solver</vt:lpstr>
      <vt:lpstr>Converting to EUF</vt:lpstr>
      <vt:lpstr>Converting to EUF</vt:lpstr>
      <vt:lpstr>Converting to EUF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22</cp:revision>
  <dcterms:created xsi:type="dcterms:W3CDTF">2023-08-23T06:42:54Z</dcterms:created>
  <dcterms:modified xsi:type="dcterms:W3CDTF">2023-09-04T05:58:07Z</dcterms:modified>
</cp:coreProperties>
</file>