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9" r:id="rId2"/>
    <p:sldId id="822" r:id="rId3"/>
    <p:sldId id="778" r:id="rId4"/>
    <p:sldId id="781" r:id="rId5"/>
    <p:sldId id="784" r:id="rId6"/>
    <p:sldId id="827" r:id="rId7"/>
    <p:sldId id="828" r:id="rId8"/>
    <p:sldId id="815" r:id="rId9"/>
    <p:sldId id="830" r:id="rId10"/>
    <p:sldId id="816" r:id="rId11"/>
    <p:sldId id="817" r:id="rId12"/>
    <p:sldId id="819" r:id="rId13"/>
    <p:sldId id="818" r:id="rId14"/>
    <p:sldId id="825" r:id="rId15"/>
    <p:sldId id="831" r:id="rId16"/>
    <p:sldId id="832" r:id="rId17"/>
    <p:sldId id="833" r:id="rId18"/>
    <p:sldId id="834" r:id="rId19"/>
    <p:sldId id="821" r:id="rId20"/>
    <p:sldId id="835" r:id="rId21"/>
    <p:sldId id="838" r:id="rId22"/>
    <p:sldId id="846" r:id="rId23"/>
    <p:sldId id="839" r:id="rId24"/>
    <p:sldId id="847" r:id="rId25"/>
    <p:sldId id="840" r:id="rId26"/>
    <p:sldId id="848" r:id="rId27"/>
    <p:sldId id="841" r:id="rId28"/>
    <p:sldId id="849" r:id="rId29"/>
    <p:sldId id="842" r:id="rId30"/>
    <p:sldId id="850" r:id="rId31"/>
    <p:sldId id="843" r:id="rId32"/>
    <p:sldId id="844" r:id="rId33"/>
    <p:sldId id="845" r:id="rId34"/>
    <p:sldId id="836" r:id="rId35"/>
    <p:sldId id="856" r:id="rId36"/>
    <p:sldId id="837" r:id="rId37"/>
    <p:sldId id="851" r:id="rId38"/>
    <p:sldId id="852" r:id="rId39"/>
    <p:sldId id="85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D5D6-C95F-4685-A441-7AA2FADA3643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5A1DF-3A0B-449C-9B15-B63154BD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5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52ED-8DCB-9B8E-9EB8-CCA90F44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E61A4-3C55-FB45-693E-74B382B9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66CF-BFFB-0550-C9E1-953C1F26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9EFE-5CB5-0293-1E28-FD105358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C31D-B73C-46A9-732A-8921911F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E52E-BC98-2A78-660A-6B708877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53ED6-6C8D-0200-F659-22A72FD1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66D5-BED2-43A1-1EEE-AEE348C8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1DCA-2DB4-FC7B-13E3-E9F38E61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463B-C890-E933-A69D-C3B6C908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8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5B063-583E-D02F-8C36-22CCFA8CF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56E1-A1A1-EA8C-DCEA-56105E0F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4D90-7C41-B7CD-C290-94AA19A6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D8DA-0ACB-932B-70FA-F10803F5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02F8-A926-58D8-58FB-79A17411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7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11E-BA6D-0D3C-3ABD-92693489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950C-2EEA-42BB-C86F-003F7A39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0FB6-C4A7-4559-0B94-58582A10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A71A-980C-F086-64BF-4A2FD85A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3A09-D3FD-00B5-C332-C7331C02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5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5EB8-3102-00FE-6993-762DC304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1CE0-204E-E3FF-8626-40EA3F50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DF76-FD1E-07B8-2F34-49EAE709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6666-A5B2-D148-27CD-1EFE7AEE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74E0-5701-3BB2-57A9-4C9DBBA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1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5104-5DC8-280C-28ED-80C587DB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5131-6240-7E7F-2AF3-E7BD16C05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EED0E-0362-E115-6E06-614793D7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7EF5-5800-6907-8A50-FECB0A3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2BED4-CA9B-9B3A-4D94-B5F48143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E5197-B377-B3F7-9DBE-31E971B0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5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85A8-B8FF-103A-D0FF-CF027A82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E227-CC46-5FF3-C36D-06CF8977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FE86-995E-899E-5590-66DBC907C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C347-F980-1B7E-A2E8-DDA5E4370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FB2F7-198D-8381-B289-3017B8FFD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BF816-1A73-345E-30EE-DC85A32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0D210-AA3B-E3FD-DA4B-5590203E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0248-847A-58FD-210A-A2985C51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6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71C0-09B5-D128-C5B7-D57AAFCB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341F9-F222-F3A4-5459-DF6FD415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E7A37-14A9-A75A-AA01-B46334DF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24222-DEA4-9EA0-D13B-D3FA608D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8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A88F4-E8A7-681D-67FA-3C07AB09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F46F-4ACF-52F7-3F58-A9BD9AEB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F1404-1458-D942-57AD-8A1A322A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2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1364-7C2A-F57A-01A5-A389705A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BE61-D070-BB97-3E81-3D3D3FE7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E945-DDC8-6C89-315F-04521D26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3909A-8840-93A5-B42C-94B8B79C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2988-A922-4C27-D94A-6C546C64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EBC9-2219-5CD1-1357-987C5A62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B142-6BE4-0FDE-A312-60583A2A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C4A39-7B82-B871-543D-1034BA603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E559-33F6-5BDB-3C43-21DD4E445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139E-50C3-6755-47D1-60B31C8C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86BB-1F0A-FFA0-054E-C54F1AEA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5324-E0A4-D839-0AB5-25353DB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F2790-EB6F-8E67-E303-3D84BC52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69A7-7831-B7C4-B793-B6EC58CE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8DB7-871D-BD78-E09D-EF420CF8C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4D70-61F4-4EB1-8B28-8396E66CE15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F5FB-B33A-AF7B-00D5-7867ACB88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4AA1-EC0C-4E12-5906-A4C2BF297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99ED-6968-6990-2E49-8421409C4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8A03-7EC3-730B-D934-429259973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4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C647-177A-2053-9471-15A57412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BF67-36C8-3FA0-5ED1-D256CD97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struct DAG* Node(</a:t>
            </a:r>
            <a:r>
              <a:rPr lang="en-IN" dirty="0" err="1"/>
              <a:t>i</a:t>
            </a:r>
            <a:r>
              <a:rPr lang="en-IN" dirty="0"/>
              <a:t>) // returns a node with identifier </a:t>
            </a:r>
            <a:r>
              <a:rPr lang="en-IN" dirty="0" err="1"/>
              <a:t>i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Find(</a:t>
            </a:r>
            <a:r>
              <a:rPr lang="en-IN" dirty="0" err="1"/>
              <a:t>i</a:t>
            </a:r>
            <a:r>
              <a:rPr lang="en-IN" dirty="0"/>
              <a:t>) {  // returns the congruence class of a node with identifier </a:t>
            </a:r>
            <a:r>
              <a:rPr lang="en-IN" dirty="0" err="1"/>
              <a:t>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n = Node(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 (n-&gt;cc == </a:t>
            </a:r>
            <a:r>
              <a:rPr lang="en-IN" dirty="0" err="1"/>
              <a:t>i</a:t>
            </a:r>
            <a:r>
              <a:rPr lang="en-IN" dirty="0"/>
              <a:t>) ? </a:t>
            </a:r>
            <a:r>
              <a:rPr lang="en-IN" dirty="0" err="1"/>
              <a:t>i</a:t>
            </a:r>
            <a:r>
              <a:rPr lang="en-IN" dirty="0"/>
              <a:t> : Find(n-&gt;cc);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05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8999-5170-7EC7-4FB5-203278AC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48D93-E8DC-30AB-BCAC-ACBDF17C2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void Union(i</a:t>
                </a:r>
                <a:r>
                  <a:rPr lang="en-IN" baseline="-25000" dirty="0"/>
                  <a:t>1</a:t>
                </a:r>
                <a:r>
                  <a:rPr lang="en-IN" dirty="0"/>
                  <a:t>, i</a:t>
                </a:r>
                <a:r>
                  <a:rPr lang="en-IN" baseline="-25000" dirty="0"/>
                  <a:t>2</a:t>
                </a:r>
                <a:r>
                  <a:rPr lang="en-IN" dirty="0"/>
                  <a:t>) {</a:t>
                </a:r>
              </a:p>
              <a:p>
                <a:pPr marL="0" indent="0">
                  <a:buNone/>
                </a:pPr>
                <a:r>
                  <a:rPr lang="en-IN" dirty="0"/>
                  <a:t>    n</a:t>
                </a:r>
                <a:r>
                  <a:rPr lang="en-IN" baseline="-25000" dirty="0"/>
                  <a:t>1</a:t>
                </a:r>
                <a:r>
                  <a:rPr lang="en-IN" dirty="0"/>
                  <a:t> = Node(Find(i</a:t>
                </a:r>
                <a:r>
                  <a:rPr lang="en-IN" baseline="-25000" dirty="0"/>
                  <a:t>1</a:t>
                </a:r>
                <a:r>
                  <a:rPr lang="en-IN" dirty="0"/>
                  <a:t>))</a:t>
                </a:r>
              </a:p>
              <a:p>
                <a:pPr marL="0" indent="0">
                  <a:buNone/>
                </a:pPr>
                <a:r>
                  <a:rPr lang="en-IN" dirty="0"/>
                  <a:t>    n</a:t>
                </a:r>
                <a:r>
                  <a:rPr lang="en-IN" baseline="-25000" dirty="0"/>
                  <a:t>2</a:t>
                </a:r>
                <a:r>
                  <a:rPr lang="en-IN" dirty="0"/>
                  <a:t> = Node(Find(i</a:t>
                </a:r>
                <a:r>
                  <a:rPr lang="en-IN" baseline="-25000" dirty="0"/>
                  <a:t>2</a:t>
                </a:r>
                <a:r>
                  <a:rPr lang="en-IN" dirty="0"/>
                  <a:t>))</a:t>
                </a:r>
              </a:p>
              <a:p>
                <a:pPr marL="0" indent="0">
                  <a:buNone/>
                </a:pPr>
                <a:r>
                  <a:rPr lang="en-IN" dirty="0"/>
                  <a:t>    n</a:t>
                </a:r>
                <a:r>
                  <a:rPr lang="en-IN" baseline="-25000" dirty="0"/>
                  <a:t>1</a:t>
                </a:r>
                <a:r>
                  <a:rPr lang="en-IN" dirty="0"/>
                  <a:t>-&gt;cc = n</a:t>
                </a:r>
                <a:r>
                  <a:rPr lang="en-IN" baseline="-25000" dirty="0"/>
                  <a:t>2</a:t>
                </a:r>
                <a:r>
                  <a:rPr lang="en-IN" dirty="0"/>
                  <a:t>-&gt;cc;</a:t>
                </a:r>
              </a:p>
              <a:p>
                <a:pPr marL="0" indent="0">
                  <a:buNone/>
                </a:pPr>
                <a:r>
                  <a:rPr lang="en-IN" dirty="0"/>
                  <a:t>    n</a:t>
                </a:r>
                <a:r>
                  <a:rPr lang="en-IN" baseline="-25000" dirty="0"/>
                  <a:t>2</a:t>
                </a:r>
                <a:r>
                  <a:rPr lang="en-IN" dirty="0"/>
                  <a:t>-&gt;</a:t>
                </a:r>
                <a:r>
                  <a:rPr lang="en-IN" dirty="0" err="1"/>
                  <a:t>ccpar</a:t>
                </a:r>
                <a:r>
                  <a:rPr lang="en-IN" dirty="0"/>
                  <a:t> = n</a:t>
                </a:r>
                <a:r>
                  <a:rPr lang="en-IN" baseline="-25000" dirty="0"/>
                  <a:t>1</a:t>
                </a:r>
                <a:r>
                  <a:rPr lang="en-IN" dirty="0"/>
                  <a:t>-&gt;</a:t>
                </a:r>
                <a:r>
                  <a:rPr lang="en-IN" dirty="0" err="1"/>
                  <a:t>ccpar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IN" dirty="0"/>
                  <a:t> n</a:t>
                </a:r>
                <a:r>
                  <a:rPr lang="en-IN" baseline="-25000" dirty="0"/>
                  <a:t>2</a:t>
                </a:r>
                <a:r>
                  <a:rPr lang="en-IN" dirty="0"/>
                  <a:t>-&gt;</a:t>
                </a:r>
                <a:r>
                  <a:rPr lang="en-IN" dirty="0" err="1"/>
                  <a:t>ccpar</a:t>
                </a:r>
                <a:r>
                  <a:rPr lang="en-IN" dirty="0"/>
                  <a:t>;</a:t>
                </a:r>
              </a:p>
              <a:p>
                <a:pPr marL="0" indent="0">
                  <a:buNone/>
                </a:pPr>
                <a:r>
                  <a:rPr lang="en-IN" dirty="0"/>
                  <a:t>    n</a:t>
                </a:r>
                <a:r>
                  <a:rPr lang="en-IN" baseline="-25000" dirty="0"/>
                  <a:t>1</a:t>
                </a:r>
                <a:r>
                  <a:rPr lang="en-IN" dirty="0"/>
                  <a:t>-&gt;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}</a:t>
                </a:r>
              </a:p>
              <a:p>
                <a:pPr marL="0" indent="0">
                  <a:buNone/>
                </a:pPr>
                <a:r>
                  <a:rPr lang="en-IN" dirty="0"/>
                  <a:t>int* </a:t>
                </a:r>
                <a:r>
                  <a:rPr lang="en-IN" dirty="0" err="1"/>
                  <a:t>Ccpar</a:t>
                </a:r>
                <a:r>
                  <a:rPr lang="en-IN" dirty="0"/>
                  <a:t>(</a:t>
                </a:r>
                <a:r>
                  <a:rPr lang="en-IN" dirty="0" err="1"/>
                  <a:t>i</a:t>
                </a:r>
                <a:r>
                  <a:rPr lang="en-IN" dirty="0"/>
                  <a:t>) { return Node(Find(</a:t>
                </a:r>
                <a:r>
                  <a:rPr lang="en-IN" dirty="0" err="1"/>
                  <a:t>i</a:t>
                </a:r>
                <a:r>
                  <a:rPr lang="en-IN" dirty="0"/>
                  <a:t>))-&gt;</a:t>
                </a:r>
                <a:r>
                  <a:rPr lang="en-IN" dirty="0" err="1"/>
                  <a:t>ccpar</a:t>
                </a:r>
                <a:r>
                  <a:rPr lang="en-IN" dirty="0"/>
                  <a:t>};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48D93-E8DC-30AB-BCAC-ACBDF17C2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07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2AF8-6BD0-EFDB-95FC-0DD8B1DF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76B7-8EB1-1EEF-2729-0D887D8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Congruent(</a:t>
            </a:r>
            <a:r>
              <a:rPr lang="en-IN" dirty="0" err="1"/>
              <a:t>i</a:t>
            </a:r>
            <a:r>
              <a:rPr lang="en-IN" dirty="0"/>
              <a:t>, j)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n</a:t>
            </a:r>
            <a:r>
              <a:rPr lang="en-IN" baseline="-25000" dirty="0" err="1"/>
              <a:t>i</a:t>
            </a:r>
            <a:r>
              <a:rPr lang="en-IN" dirty="0"/>
              <a:t> = Node(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n</a:t>
            </a:r>
            <a:r>
              <a:rPr lang="en-IN" baseline="-25000" dirty="0" err="1"/>
              <a:t>j</a:t>
            </a:r>
            <a:r>
              <a:rPr lang="en-IN" dirty="0"/>
              <a:t> = Node(j);</a:t>
            </a:r>
          </a:p>
          <a:p>
            <a:pPr marL="0" indent="0">
              <a:buNone/>
            </a:pPr>
            <a:r>
              <a:rPr lang="en-IN" dirty="0"/>
              <a:t>   if (</a:t>
            </a:r>
            <a:r>
              <a:rPr lang="en-IN" dirty="0" err="1"/>
              <a:t>strcmp</a:t>
            </a:r>
            <a:r>
              <a:rPr lang="en-IN" dirty="0"/>
              <a:t>(</a:t>
            </a:r>
            <a:r>
              <a:rPr lang="en-IN" dirty="0" err="1"/>
              <a:t>n</a:t>
            </a:r>
            <a:r>
              <a:rPr lang="en-IN" baseline="-25000" dirty="0" err="1"/>
              <a:t>i</a:t>
            </a:r>
            <a:r>
              <a:rPr lang="en-IN" dirty="0"/>
              <a:t>-&gt;</a:t>
            </a:r>
            <a:r>
              <a:rPr lang="en-IN" dirty="0" err="1"/>
              <a:t>fn</a:t>
            </a:r>
            <a:r>
              <a:rPr lang="en-IN" dirty="0"/>
              <a:t>, </a:t>
            </a:r>
            <a:r>
              <a:rPr lang="en-IN" dirty="0" err="1"/>
              <a:t>n</a:t>
            </a:r>
            <a:r>
              <a:rPr lang="en-IN" baseline="-25000" dirty="0" err="1"/>
              <a:t>j</a:t>
            </a:r>
            <a:r>
              <a:rPr lang="en-IN" dirty="0"/>
              <a:t>-&gt;</a:t>
            </a:r>
            <a:r>
              <a:rPr lang="en-IN" dirty="0" err="1"/>
              <a:t>fn</a:t>
            </a:r>
            <a:r>
              <a:rPr lang="en-IN" dirty="0"/>
              <a:t>) != 0 || </a:t>
            </a:r>
            <a:r>
              <a:rPr lang="en-IN" dirty="0" err="1"/>
              <a:t>n</a:t>
            </a:r>
            <a:r>
              <a:rPr lang="en-IN" baseline="-25000" dirty="0" err="1"/>
              <a:t>i</a:t>
            </a:r>
            <a:r>
              <a:rPr lang="en-IN" dirty="0"/>
              <a:t>-&gt;</a:t>
            </a:r>
            <a:r>
              <a:rPr lang="en-IN" dirty="0" err="1"/>
              <a:t>n_args</a:t>
            </a:r>
            <a:r>
              <a:rPr lang="en-IN" dirty="0"/>
              <a:t> != </a:t>
            </a:r>
            <a:r>
              <a:rPr lang="en-IN" dirty="0" err="1"/>
              <a:t>n</a:t>
            </a:r>
            <a:r>
              <a:rPr lang="en-IN" baseline="-25000" dirty="0" err="1"/>
              <a:t>j</a:t>
            </a:r>
            <a:r>
              <a:rPr lang="en-IN" dirty="0"/>
              <a:t>-&gt;</a:t>
            </a:r>
            <a:r>
              <a:rPr lang="en-IN" dirty="0" err="1"/>
              <a:t>n_args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n_args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 if (Find(</a:t>
            </a:r>
            <a:r>
              <a:rPr lang="en-IN" dirty="0" err="1"/>
              <a:t>n</a:t>
            </a:r>
            <a:r>
              <a:rPr lang="en-IN" baseline="-25000" dirty="0" err="1"/>
              <a:t>i</a:t>
            </a:r>
            <a:r>
              <a:rPr lang="en-IN" dirty="0"/>
              <a:t>-&gt;</a:t>
            </a:r>
            <a:r>
              <a:rPr lang="en-IN" dirty="0" err="1"/>
              <a:t>n_args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 != Find(</a:t>
            </a:r>
            <a:r>
              <a:rPr lang="en-IN" dirty="0" err="1"/>
              <a:t>n</a:t>
            </a:r>
            <a:r>
              <a:rPr lang="en-IN" baseline="-25000" dirty="0" err="1"/>
              <a:t>j</a:t>
            </a:r>
            <a:r>
              <a:rPr lang="en-IN" dirty="0"/>
              <a:t>-&gt;</a:t>
            </a:r>
            <a:r>
              <a:rPr lang="en-IN" dirty="0" err="1"/>
              <a:t>n_args</a:t>
            </a:r>
            <a:r>
              <a:rPr lang="en-IN" dirty="0"/>
              <a:t>[j])) {</a:t>
            </a:r>
          </a:p>
          <a:p>
            <a:pPr marL="0" indent="0">
              <a:buNone/>
            </a:pPr>
            <a:r>
              <a:rPr lang="en-IN" dirty="0"/>
              <a:t>           return 0;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1;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298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8E2E-6A78-6125-3B5C-5796E08B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80618-AE31-4D2D-9B15-9E6995637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Merge(</a:t>
                </a:r>
                <a:r>
                  <a:rPr lang="en-IN" dirty="0" err="1"/>
                  <a:t>i</a:t>
                </a:r>
                <a:r>
                  <a:rPr lang="en-IN" dirty="0"/>
                  <a:t>, j):</a:t>
                </a:r>
              </a:p>
              <a:p>
                <a:pPr marL="0" indent="0">
                  <a:buNone/>
                </a:pPr>
                <a:r>
                  <a:rPr lang="en-IN" dirty="0"/>
                  <a:t>   </a:t>
                </a:r>
                <a:r>
                  <a:rPr lang="en-IN" dirty="0" err="1"/>
                  <a:t>root_i</a:t>
                </a:r>
                <a:r>
                  <a:rPr lang="en-IN" dirty="0"/>
                  <a:t> = Find(</a:t>
                </a:r>
                <a:r>
                  <a:rPr lang="en-IN" dirty="0" err="1"/>
                  <a:t>i</a:t>
                </a:r>
                <a:r>
                  <a:rPr lang="en-IN" dirty="0"/>
                  <a:t>);</a:t>
                </a:r>
              </a:p>
              <a:p>
                <a:pPr marL="0" indent="0">
                  <a:buNone/>
                </a:pPr>
                <a:r>
                  <a:rPr lang="en-IN" dirty="0"/>
                  <a:t>   </a:t>
                </a:r>
                <a:r>
                  <a:rPr lang="en-IN" dirty="0" err="1"/>
                  <a:t>root_j</a:t>
                </a:r>
                <a:r>
                  <a:rPr lang="en-IN" dirty="0"/>
                  <a:t> = Find(j)</a:t>
                </a:r>
              </a:p>
              <a:p>
                <a:pPr marL="0" indent="0">
                  <a:buNone/>
                </a:pPr>
                <a:r>
                  <a:rPr lang="en-IN" dirty="0"/>
                  <a:t>   if (</a:t>
                </a:r>
                <a:r>
                  <a:rPr lang="en-IN" dirty="0" err="1"/>
                  <a:t>root_i</a:t>
                </a:r>
                <a:r>
                  <a:rPr lang="en-IN" dirty="0"/>
                  <a:t> != </a:t>
                </a:r>
                <a:r>
                  <a:rPr lang="en-IN" dirty="0" err="1"/>
                  <a:t>root_j</a:t>
                </a:r>
                <a:r>
                  <a:rPr lang="en-IN" dirty="0"/>
                  <a:t>):</a:t>
                </a:r>
              </a:p>
              <a:p>
                <a:pPr marL="0" indent="0">
                  <a:buNone/>
                </a:pPr>
                <a:r>
                  <a:rPr lang="en-IN" dirty="0"/>
                  <a:t>         </a:t>
                </a:r>
                <a:r>
                  <a:rPr lang="en-IN" dirty="0" err="1"/>
                  <a:t>Par_i</a:t>
                </a:r>
                <a:r>
                  <a:rPr lang="en-IN" dirty="0"/>
                  <a:t> = </a:t>
                </a:r>
                <a:r>
                  <a:rPr lang="en-IN" dirty="0" err="1"/>
                  <a:t>Ccpar</a:t>
                </a:r>
                <a:r>
                  <a:rPr lang="en-IN" dirty="0"/>
                  <a:t>(</a:t>
                </a:r>
                <a:r>
                  <a:rPr lang="en-IN" dirty="0" err="1"/>
                  <a:t>root_i</a:t>
                </a:r>
                <a:r>
                  <a:rPr lang="en-IN" dirty="0"/>
                  <a:t>);</a:t>
                </a:r>
              </a:p>
              <a:p>
                <a:pPr marL="0" indent="0">
                  <a:buNone/>
                </a:pPr>
                <a:r>
                  <a:rPr lang="en-IN" dirty="0"/>
                  <a:t>         </a:t>
                </a:r>
                <a:r>
                  <a:rPr lang="en-IN" dirty="0" err="1"/>
                  <a:t>Par_j</a:t>
                </a:r>
                <a:r>
                  <a:rPr lang="en-IN" dirty="0"/>
                  <a:t> = </a:t>
                </a:r>
                <a:r>
                  <a:rPr lang="en-IN" dirty="0" err="1"/>
                  <a:t>Ccpar</a:t>
                </a:r>
                <a:r>
                  <a:rPr lang="en-IN" dirty="0"/>
                  <a:t>(</a:t>
                </a:r>
                <a:r>
                  <a:rPr lang="en-IN" dirty="0" err="1"/>
                  <a:t>root_j</a:t>
                </a:r>
                <a:r>
                  <a:rPr lang="en-IN" dirty="0"/>
                  <a:t>);</a:t>
                </a:r>
              </a:p>
              <a:p>
                <a:pPr marL="0" indent="0">
                  <a:buNone/>
                </a:pPr>
                <a:r>
                  <a:rPr lang="en-IN" dirty="0"/>
                  <a:t>         Union(</a:t>
                </a:r>
                <a:r>
                  <a:rPr lang="en-IN" dirty="0" err="1"/>
                  <a:t>root_i</a:t>
                </a:r>
                <a:r>
                  <a:rPr lang="en-IN" dirty="0"/>
                  <a:t>, </a:t>
                </a:r>
                <a:r>
                  <a:rPr lang="en-IN" dirty="0" err="1"/>
                  <a:t>root_j</a:t>
                </a:r>
                <a:r>
                  <a:rPr lang="en-IN" dirty="0"/>
                  <a:t>);</a:t>
                </a:r>
              </a:p>
              <a:p>
                <a:pPr marL="0" indent="0">
                  <a:buNone/>
                </a:pPr>
                <a:r>
                  <a:rPr lang="en-IN" dirty="0"/>
                  <a:t>         foreach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Par_i</a:t>
                </a:r>
                <a:r>
                  <a:rPr lang="en-IN" dirty="0"/>
                  <a:t> x </a:t>
                </a:r>
                <a:r>
                  <a:rPr lang="en-IN" dirty="0" err="1"/>
                  <a:t>Par_j</a:t>
                </a:r>
                <a:r>
                  <a:rPr lang="en-IN" dirty="0"/>
                  <a:t>:</a:t>
                </a:r>
              </a:p>
              <a:p>
                <a:pPr marL="0" indent="0">
                  <a:buNone/>
                </a:pPr>
                <a:r>
                  <a:rPr lang="en-IN" dirty="0"/>
                  <a:t>              if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𝐹𝑖𝑛𝑑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𝐹𝑖𝑛𝑑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&amp;&amp;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𝐶𝑜𝑛𝑔𝑟𝑢𝑒𝑛𝑡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                  Merge(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dirty="0"/>
                  <a:t>)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80618-AE31-4D2D-9B15-9E6995637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32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FBB6-013F-F066-AE61-5A4F05B4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 for EUF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B5087-9C94-5A8A-318D-D2D8D8460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Given EUF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</a:t>
                </a:r>
                <a:r>
                  <a:rPr lang="en-IN" dirty="0" err="1"/>
                  <a:t>subterm</a:t>
                </a:r>
                <a:r>
                  <a:rPr lang="en-IN" dirty="0"/>
                  <a:t> set S</a:t>
                </a:r>
                <a:r>
                  <a:rPr lang="en-IN" baseline="-25000" dirty="0"/>
                  <a:t>F </a:t>
                </a:r>
                <a:r>
                  <a:rPr lang="en-IN" dirty="0"/>
                  <a:t>, perform the following steps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Construct the initial DAG for the </a:t>
                </a:r>
                <a:r>
                  <a:rPr lang="en-IN" dirty="0" err="1"/>
                  <a:t>subterm</a:t>
                </a:r>
                <a:r>
                  <a:rPr lang="en-IN" dirty="0"/>
                  <a:t> set S</a:t>
                </a:r>
                <a:r>
                  <a:rPr lang="en-IN" baseline="-25000" dirty="0"/>
                  <a:t>F</a:t>
                </a:r>
                <a:endParaRPr lang="en-IN" dirty="0"/>
              </a:p>
              <a:p>
                <a:pPr marL="514350" indent="-514350">
                  <a:buAutoNum type="arabicPeriod"/>
                </a:pPr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 …,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Merge(</a:t>
                </a:r>
                <a:r>
                  <a:rPr lang="en-IN" dirty="0" err="1"/>
                  <a:t>s</a:t>
                </a:r>
                <a:r>
                  <a:rPr lang="en-IN" baseline="-25000" dirty="0" err="1"/>
                  <a:t>i</a:t>
                </a:r>
                <a:r>
                  <a:rPr lang="en-IN" dirty="0"/>
                  <a:t>,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i</a:t>
                </a:r>
                <a:r>
                  <a:rPr lang="en-IN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If Find(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) = Find(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)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+1, …,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, return unsatisfiable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Otherwise, return satisfiable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B5087-9C94-5A8A-318D-D2D8D8460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93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346-82EF-ED10-4A5C-8C00377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STEP-1, creating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dirty="0"/>
                  <a:t> = {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IN" dirty="0"/>
                  <a:t>}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A162F2D-E5E1-0307-E77F-094051EB35E4}"/>
              </a:ext>
            </a:extLst>
          </p:cNvPr>
          <p:cNvSpPr/>
          <p:nvPr/>
        </p:nvSpPr>
        <p:spPr>
          <a:xfrm>
            <a:off x="3057832" y="306766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2F77A9-0A74-4E52-920B-FB19AA15ABA1}"/>
              </a:ext>
            </a:extLst>
          </p:cNvPr>
          <p:cNvSpPr/>
          <p:nvPr/>
        </p:nvSpPr>
        <p:spPr>
          <a:xfrm>
            <a:off x="2207338" y="399681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65FA9C-C4AD-A6EC-C01C-936BA44EAC13}"/>
              </a:ext>
            </a:extLst>
          </p:cNvPr>
          <p:cNvSpPr/>
          <p:nvPr/>
        </p:nvSpPr>
        <p:spPr>
          <a:xfrm>
            <a:off x="1347014" y="491613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0E37F-81B4-0FAA-78B6-EBC73805585E}"/>
              </a:ext>
            </a:extLst>
          </p:cNvPr>
          <p:cNvSpPr/>
          <p:nvPr/>
        </p:nvSpPr>
        <p:spPr>
          <a:xfrm>
            <a:off x="2993918" y="494071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96BEE-D035-B7A7-986F-42A9A523BC5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637066" y="4508748"/>
            <a:ext cx="655226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63F959-5B01-BE76-ACF3-370B903A364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2702487" y="4508748"/>
            <a:ext cx="581483" cy="43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C1C6DE-84A1-7E49-1DB9-C2BE0D7227F1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497390" y="3579598"/>
            <a:ext cx="645396" cy="4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56C3C-4215-410C-C16B-F905FE3FEB07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283970" y="3667432"/>
            <a:ext cx="63914" cy="1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/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2, </a:t>
                </a:r>
                <a:r>
                  <a:rPr lang="en-IN" dirty="0" err="1"/>
                  <a:t>args</a:t>
                </a:r>
                <a:r>
                  <a:rPr lang="en-IN" dirty="0"/>
                  <a:t>={2, 4},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6F0756D-B6E3-FAD5-7816-80D222C6882A}"/>
              </a:ext>
            </a:extLst>
          </p:cNvPr>
          <p:cNvSpPr txBox="1"/>
          <p:nvPr/>
        </p:nvSpPr>
        <p:spPr>
          <a:xfrm>
            <a:off x="2925093" y="4104971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2, </a:t>
            </a:r>
            <a:r>
              <a:rPr lang="en-IN" dirty="0" err="1"/>
              <a:t>fn</a:t>
            </a:r>
            <a:r>
              <a:rPr lang="en-IN" dirty="0"/>
              <a:t> = “f”, </a:t>
            </a:r>
            <a:r>
              <a:rPr lang="en-IN" dirty="0" err="1"/>
              <a:t>n_args</a:t>
            </a:r>
            <a:r>
              <a:rPr lang="en-IN" dirty="0"/>
              <a:t> = 2, </a:t>
            </a:r>
            <a:r>
              <a:rPr lang="en-IN" dirty="0" err="1"/>
              <a:t>args</a:t>
            </a:r>
            <a:r>
              <a:rPr lang="en-IN" dirty="0"/>
              <a:t>={3, 4}, cc = 2, </a:t>
            </a:r>
            <a:r>
              <a:rPr lang="en-IN" dirty="0" err="1"/>
              <a:t>ccpar</a:t>
            </a:r>
            <a:r>
              <a:rPr lang="en-IN" dirty="0"/>
              <a:t> = {1}}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0FE04-510A-B93D-D97A-E49FAB0B2F86}"/>
              </a:ext>
            </a:extLst>
          </p:cNvPr>
          <p:cNvSpPr txBox="1"/>
          <p:nvPr/>
        </p:nvSpPr>
        <p:spPr>
          <a:xfrm>
            <a:off x="167137" y="5889528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3, </a:t>
            </a:r>
            <a:r>
              <a:rPr lang="en-IN" dirty="0" err="1"/>
              <a:t>fn</a:t>
            </a:r>
            <a:r>
              <a:rPr lang="en-IN" dirty="0"/>
              <a:t> = “a”,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3, </a:t>
            </a:r>
            <a:r>
              <a:rPr lang="en-IN" dirty="0" err="1"/>
              <a:t>ccpar</a:t>
            </a:r>
            <a:r>
              <a:rPr lang="en-IN" dirty="0"/>
              <a:t> = {2}}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3EEAF-D047-7F6E-D00D-7C1AB17D4BE2}"/>
              </a:ext>
            </a:extLst>
          </p:cNvPr>
          <p:cNvSpPr txBox="1"/>
          <p:nvPr/>
        </p:nvSpPr>
        <p:spPr>
          <a:xfrm>
            <a:off x="3642851" y="5058700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4, </a:t>
            </a:r>
            <a:r>
              <a:rPr lang="en-IN" dirty="0" err="1"/>
              <a:t>fn</a:t>
            </a:r>
            <a:r>
              <a:rPr lang="en-IN" dirty="0"/>
              <a:t> = “b”,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4, </a:t>
            </a:r>
            <a:r>
              <a:rPr lang="en-IN" dirty="0" err="1"/>
              <a:t>ccpar</a:t>
            </a:r>
            <a:r>
              <a:rPr lang="en-IN" dirty="0"/>
              <a:t> = {1, 2}}</a:t>
            </a:r>
          </a:p>
        </p:txBody>
      </p:sp>
    </p:spTree>
    <p:extLst>
      <p:ext uri="{BB962C8B-B14F-4D97-AF65-F5344CB8AC3E}">
        <p14:creationId xmlns:p14="http://schemas.microsoft.com/office/powerpoint/2010/main" val="351668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346-82EF-ED10-4A5C-8C00377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STEP-2a, merge 2,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dirty="0"/>
                  <a:t> = {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IN" dirty="0"/>
                  <a:t>}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A162F2D-E5E1-0307-E77F-094051EB35E4}"/>
              </a:ext>
            </a:extLst>
          </p:cNvPr>
          <p:cNvSpPr/>
          <p:nvPr/>
        </p:nvSpPr>
        <p:spPr>
          <a:xfrm>
            <a:off x="3057832" y="306766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2F77A9-0A74-4E52-920B-FB19AA15ABA1}"/>
              </a:ext>
            </a:extLst>
          </p:cNvPr>
          <p:cNvSpPr/>
          <p:nvPr/>
        </p:nvSpPr>
        <p:spPr>
          <a:xfrm>
            <a:off x="2207338" y="399681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65FA9C-C4AD-A6EC-C01C-936BA44EAC13}"/>
              </a:ext>
            </a:extLst>
          </p:cNvPr>
          <p:cNvSpPr/>
          <p:nvPr/>
        </p:nvSpPr>
        <p:spPr>
          <a:xfrm>
            <a:off x="1347014" y="491613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0E37F-81B4-0FAA-78B6-EBC73805585E}"/>
              </a:ext>
            </a:extLst>
          </p:cNvPr>
          <p:cNvSpPr/>
          <p:nvPr/>
        </p:nvSpPr>
        <p:spPr>
          <a:xfrm>
            <a:off x="2993918" y="494071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96BEE-D035-B7A7-986F-42A9A523BC5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637066" y="4508748"/>
            <a:ext cx="655226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63F959-5B01-BE76-ACF3-370B903A364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2702487" y="4508748"/>
            <a:ext cx="581483" cy="43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C1C6DE-84A1-7E49-1DB9-C2BE0D7227F1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497390" y="3579598"/>
            <a:ext cx="645396" cy="4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56C3C-4215-410C-C16B-F905FE3FEB07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283970" y="3667432"/>
            <a:ext cx="63914" cy="1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/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2, </a:t>
                </a:r>
                <a:r>
                  <a:rPr lang="en-IN" dirty="0" err="1"/>
                  <a:t>args</a:t>
                </a:r>
                <a:r>
                  <a:rPr lang="en-IN" dirty="0"/>
                  <a:t>={2, 4},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F0756D-B6E3-FAD5-7816-80D222C6882A}"/>
                  </a:ext>
                </a:extLst>
              </p:cNvPr>
              <p:cNvSpPr txBox="1"/>
              <p:nvPr/>
            </p:nvSpPr>
            <p:spPr>
              <a:xfrm>
                <a:off x="2925093" y="4104971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2, </a:t>
                </a:r>
                <a:r>
                  <a:rPr lang="en-IN" dirty="0" err="1"/>
                  <a:t>args</a:t>
                </a:r>
                <a:r>
                  <a:rPr lang="en-IN" dirty="0"/>
                  <a:t>={3, 4}, cc = 3,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F0756D-B6E3-FAD5-7816-80D222C68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93" y="4104971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0A0FE04-510A-B93D-D97A-E49FAB0B2F86}"/>
              </a:ext>
            </a:extLst>
          </p:cNvPr>
          <p:cNvSpPr txBox="1"/>
          <p:nvPr/>
        </p:nvSpPr>
        <p:spPr>
          <a:xfrm>
            <a:off x="167137" y="5889528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3, </a:t>
            </a:r>
            <a:r>
              <a:rPr lang="en-IN" dirty="0" err="1"/>
              <a:t>fn</a:t>
            </a:r>
            <a:r>
              <a:rPr lang="en-IN" dirty="0"/>
              <a:t> = “a”,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3, </a:t>
            </a:r>
            <a:r>
              <a:rPr lang="en-IN" dirty="0" err="1"/>
              <a:t>ccpar</a:t>
            </a:r>
            <a:r>
              <a:rPr lang="en-IN" dirty="0"/>
              <a:t> = {2, 1}}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3EEAF-D047-7F6E-D00D-7C1AB17D4BE2}"/>
              </a:ext>
            </a:extLst>
          </p:cNvPr>
          <p:cNvSpPr txBox="1"/>
          <p:nvPr/>
        </p:nvSpPr>
        <p:spPr>
          <a:xfrm>
            <a:off x="3642851" y="5058700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4, </a:t>
            </a:r>
            <a:r>
              <a:rPr lang="en-IN" dirty="0" err="1"/>
              <a:t>fn</a:t>
            </a:r>
            <a:r>
              <a:rPr lang="en-IN" dirty="0"/>
              <a:t> = “b”,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4, </a:t>
            </a:r>
            <a:r>
              <a:rPr lang="en-IN" dirty="0" err="1"/>
              <a:t>ccpar</a:t>
            </a:r>
            <a:r>
              <a:rPr lang="en-IN" dirty="0"/>
              <a:t> = {1, 2}}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07AB79F-B498-E2CE-935A-BC33492FD930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0800000" flipV="1">
            <a:off x="1347014" y="4296698"/>
            <a:ext cx="860324" cy="919317"/>
          </a:xfrm>
          <a:prstGeom prst="curvedConnector3">
            <a:avLst>
              <a:gd name="adj1" fmla="val 13914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1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346-82EF-ED10-4A5C-8C00377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STEP-2b, merge 2,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dirty="0"/>
                  <a:t> = {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IN" dirty="0"/>
                  <a:t>}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A162F2D-E5E1-0307-E77F-094051EB35E4}"/>
              </a:ext>
            </a:extLst>
          </p:cNvPr>
          <p:cNvSpPr/>
          <p:nvPr/>
        </p:nvSpPr>
        <p:spPr>
          <a:xfrm>
            <a:off x="3057832" y="306766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2F77A9-0A74-4E52-920B-FB19AA15ABA1}"/>
              </a:ext>
            </a:extLst>
          </p:cNvPr>
          <p:cNvSpPr/>
          <p:nvPr/>
        </p:nvSpPr>
        <p:spPr>
          <a:xfrm>
            <a:off x="2207338" y="399681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65FA9C-C4AD-A6EC-C01C-936BA44EAC13}"/>
              </a:ext>
            </a:extLst>
          </p:cNvPr>
          <p:cNvSpPr/>
          <p:nvPr/>
        </p:nvSpPr>
        <p:spPr>
          <a:xfrm>
            <a:off x="1347014" y="491613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0E37F-81B4-0FAA-78B6-EBC73805585E}"/>
              </a:ext>
            </a:extLst>
          </p:cNvPr>
          <p:cNvSpPr/>
          <p:nvPr/>
        </p:nvSpPr>
        <p:spPr>
          <a:xfrm>
            <a:off x="2993918" y="494071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96BEE-D035-B7A7-986F-42A9A523BC5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637066" y="4508748"/>
            <a:ext cx="655226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63F959-5B01-BE76-ACF3-370B903A364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2702487" y="4508748"/>
            <a:ext cx="581483" cy="43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C1C6DE-84A1-7E49-1DB9-C2BE0D7227F1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497390" y="3579598"/>
            <a:ext cx="645396" cy="4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56C3C-4215-410C-C16B-F905FE3FEB07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283970" y="3667432"/>
            <a:ext cx="63914" cy="1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/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2, </a:t>
                </a:r>
                <a:r>
                  <a:rPr lang="en-IN" dirty="0" err="1"/>
                  <a:t>args</a:t>
                </a:r>
                <a:r>
                  <a:rPr lang="en-IN" dirty="0"/>
                  <a:t>={2, 4}, cc = 3,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F0756D-B6E3-FAD5-7816-80D222C6882A}"/>
                  </a:ext>
                </a:extLst>
              </p:cNvPr>
              <p:cNvSpPr txBox="1"/>
              <p:nvPr/>
            </p:nvSpPr>
            <p:spPr>
              <a:xfrm>
                <a:off x="2925093" y="4104971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2, </a:t>
                </a:r>
                <a:r>
                  <a:rPr lang="en-IN" dirty="0" err="1"/>
                  <a:t>args</a:t>
                </a:r>
                <a:r>
                  <a:rPr lang="en-IN" dirty="0"/>
                  <a:t>={3, 4}, cc = 3,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F0756D-B6E3-FAD5-7816-80D222C68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93" y="4104971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0A0FE04-510A-B93D-D97A-E49FAB0B2F86}"/>
              </a:ext>
            </a:extLst>
          </p:cNvPr>
          <p:cNvSpPr txBox="1"/>
          <p:nvPr/>
        </p:nvSpPr>
        <p:spPr>
          <a:xfrm>
            <a:off x="167137" y="5889528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3, </a:t>
            </a:r>
            <a:r>
              <a:rPr lang="en-IN" dirty="0" err="1"/>
              <a:t>fn</a:t>
            </a:r>
            <a:r>
              <a:rPr lang="en-IN" dirty="0"/>
              <a:t> = “a”,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3, </a:t>
            </a:r>
            <a:r>
              <a:rPr lang="en-IN" dirty="0" err="1"/>
              <a:t>ccpar</a:t>
            </a:r>
            <a:r>
              <a:rPr lang="en-IN" dirty="0"/>
              <a:t> = {2, 1}}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3EEAF-D047-7F6E-D00D-7C1AB17D4BE2}"/>
              </a:ext>
            </a:extLst>
          </p:cNvPr>
          <p:cNvSpPr txBox="1"/>
          <p:nvPr/>
        </p:nvSpPr>
        <p:spPr>
          <a:xfrm>
            <a:off x="3642851" y="5058700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4, </a:t>
            </a:r>
            <a:r>
              <a:rPr lang="en-IN" dirty="0" err="1"/>
              <a:t>fn</a:t>
            </a:r>
            <a:r>
              <a:rPr lang="en-IN" dirty="0"/>
              <a:t> = “b”,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4, </a:t>
            </a:r>
            <a:r>
              <a:rPr lang="en-IN" dirty="0" err="1"/>
              <a:t>ccpar</a:t>
            </a:r>
            <a:r>
              <a:rPr lang="en-IN" dirty="0"/>
              <a:t> = {1, 2}}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07AB79F-B498-E2CE-935A-BC33492FD930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0800000" flipV="1">
            <a:off x="1347014" y="4296698"/>
            <a:ext cx="860324" cy="919317"/>
          </a:xfrm>
          <a:prstGeom prst="curvedConnector3">
            <a:avLst>
              <a:gd name="adj1" fmla="val 13914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3759BA4-25BD-1439-7D8B-BE8DFE25F71F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0800000" flipV="1">
            <a:off x="1347014" y="3367548"/>
            <a:ext cx="1710818" cy="1848467"/>
          </a:xfrm>
          <a:prstGeom prst="curvedConnector3">
            <a:avLst>
              <a:gd name="adj1" fmla="val 14324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1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346-82EF-ED10-4A5C-8C00377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STEP-3, find 1,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dirty="0"/>
                  <a:t> = {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IN" dirty="0"/>
                  <a:t>}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A162F2D-E5E1-0307-E77F-094051EB35E4}"/>
              </a:ext>
            </a:extLst>
          </p:cNvPr>
          <p:cNvSpPr/>
          <p:nvPr/>
        </p:nvSpPr>
        <p:spPr>
          <a:xfrm>
            <a:off x="3057832" y="306766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2F77A9-0A74-4E52-920B-FB19AA15ABA1}"/>
              </a:ext>
            </a:extLst>
          </p:cNvPr>
          <p:cNvSpPr/>
          <p:nvPr/>
        </p:nvSpPr>
        <p:spPr>
          <a:xfrm>
            <a:off x="2207338" y="399681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65FA9C-C4AD-A6EC-C01C-936BA44EAC13}"/>
              </a:ext>
            </a:extLst>
          </p:cNvPr>
          <p:cNvSpPr/>
          <p:nvPr/>
        </p:nvSpPr>
        <p:spPr>
          <a:xfrm>
            <a:off x="1347014" y="491613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0E37F-81B4-0FAA-78B6-EBC73805585E}"/>
              </a:ext>
            </a:extLst>
          </p:cNvPr>
          <p:cNvSpPr/>
          <p:nvPr/>
        </p:nvSpPr>
        <p:spPr>
          <a:xfrm>
            <a:off x="2993918" y="494071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96BEE-D035-B7A7-986F-42A9A523BC5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637066" y="4508748"/>
            <a:ext cx="655226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63F959-5B01-BE76-ACF3-370B903A364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2702487" y="4508748"/>
            <a:ext cx="581483" cy="43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C1C6DE-84A1-7E49-1DB9-C2BE0D7227F1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497390" y="3579598"/>
            <a:ext cx="645396" cy="4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56C3C-4215-410C-C16B-F905FE3FEB07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283970" y="3667432"/>
            <a:ext cx="63914" cy="1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/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2, </a:t>
                </a:r>
                <a:r>
                  <a:rPr lang="en-IN" dirty="0" err="1"/>
                  <a:t>args</a:t>
                </a:r>
                <a:r>
                  <a:rPr lang="en-IN" dirty="0"/>
                  <a:t>={2, 4}, cc = 3,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F0756D-B6E3-FAD5-7816-80D222C6882A}"/>
                  </a:ext>
                </a:extLst>
              </p:cNvPr>
              <p:cNvSpPr txBox="1"/>
              <p:nvPr/>
            </p:nvSpPr>
            <p:spPr>
              <a:xfrm>
                <a:off x="2925093" y="4104971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2, </a:t>
                </a:r>
                <a:r>
                  <a:rPr lang="en-IN" dirty="0" err="1"/>
                  <a:t>args</a:t>
                </a:r>
                <a:r>
                  <a:rPr lang="en-IN" dirty="0"/>
                  <a:t>={3, 4}, cc = 3,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F0756D-B6E3-FAD5-7816-80D222C68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93" y="4104971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0A0FE04-510A-B93D-D97A-E49FAB0B2F86}"/>
              </a:ext>
            </a:extLst>
          </p:cNvPr>
          <p:cNvSpPr txBox="1"/>
          <p:nvPr/>
        </p:nvSpPr>
        <p:spPr>
          <a:xfrm>
            <a:off x="167137" y="5889528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3, </a:t>
            </a:r>
            <a:r>
              <a:rPr lang="en-IN" dirty="0" err="1"/>
              <a:t>fn</a:t>
            </a:r>
            <a:r>
              <a:rPr lang="en-IN" dirty="0"/>
              <a:t> = “a”,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3, </a:t>
            </a:r>
            <a:r>
              <a:rPr lang="en-IN" dirty="0" err="1"/>
              <a:t>ccpar</a:t>
            </a:r>
            <a:r>
              <a:rPr lang="en-IN" dirty="0"/>
              <a:t> = {2, 1}}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3EEAF-D047-7F6E-D00D-7C1AB17D4BE2}"/>
              </a:ext>
            </a:extLst>
          </p:cNvPr>
          <p:cNvSpPr txBox="1"/>
          <p:nvPr/>
        </p:nvSpPr>
        <p:spPr>
          <a:xfrm>
            <a:off x="3642851" y="5058700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4, </a:t>
            </a:r>
            <a:r>
              <a:rPr lang="en-IN" dirty="0" err="1"/>
              <a:t>fn</a:t>
            </a:r>
            <a:r>
              <a:rPr lang="en-IN" dirty="0"/>
              <a:t> = “b”,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4, </a:t>
            </a:r>
            <a:r>
              <a:rPr lang="en-IN" dirty="0" err="1"/>
              <a:t>ccpar</a:t>
            </a:r>
            <a:r>
              <a:rPr lang="en-IN" dirty="0"/>
              <a:t> = {1, 2}}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07AB79F-B498-E2CE-935A-BC33492FD930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0800000" flipV="1">
            <a:off x="1347014" y="4296698"/>
            <a:ext cx="860324" cy="919317"/>
          </a:xfrm>
          <a:prstGeom prst="curvedConnector3">
            <a:avLst>
              <a:gd name="adj1" fmla="val 13914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3759BA4-25BD-1439-7D8B-BE8DFE25F71F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0800000" flipV="1">
            <a:off x="1347014" y="3367548"/>
            <a:ext cx="1710818" cy="1848467"/>
          </a:xfrm>
          <a:prstGeom prst="curvedConnector3">
            <a:avLst>
              <a:gd name="adj1" fmla="val 14324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AE3032-F0F3-8BD6-822F-F6F1A8313803}"/>
              </a:ext>
            </a:extLst>
          </p:cNvPr>
          <p:cNvSpPr txBox="1"/>
          <p:nvPr/>
        </p:nvSpPr>
        <p:spPr>
          <a:xfrm>
            <a:off x="7757652" y="1690688"/>
            <a:ext cx="346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Find(1) == Find(3) == 3</a:t>
            </a:r>
          </a:p>
          <a:p>
            <a:endParaRPr lang="en-IN" dirty="0"/>
          </a:p>
          <a:p>
            <a:r>
              <a:rPr lang="en-IN" dirty="0"/>
              <a:t>Therefore, return UNSAT.</a:t>
            </a:r>
          </a:p>
        </p:txBody>
      </p:sp>
    </p:spTree>
    <p:extLst>
      <p:ext uri="{BB962C8B-B14F-4D97-AF65-F5344CB8AC3E}">
        <p14:creationId xmlns:p14="http://schemas.microsoft.com/office/powerpoint/2010/main" val="189828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057A7-B034-7228-B710-9F8E0D0C2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Check the satisfiability of the following formula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057A7-B034-7228-B710-9F8E0D0C2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6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165B-3508-7AE3-F7F7-5CA20D1B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A975-A3BA-3C64-C03B-480467CC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Section-9.2.2 from the COC book</a:t>
            </a:r>
          </a:p>
          <a:p>
            <a:r>
              <a:rPr lang="en-IN" dirty="0"/>
              <a:t>Chapter-4 from the DP book</a:t>
            </a:r>
          </a:p>
          <a:p>
            <a:r>
              <a:rPr lang="en-IN" dirty="0"/>
              <a:t>Chapter-5 from the DP book</a:t>
            </a:r>
          </a:p>
        </p:txBody>
      </p:sp>
    </p:spTree>
    <p:extLst>
      <p:ext uri="{BB962C8B-B14F-4D97-AF65-F5344CB8AC3E}">
        <p14:creationId xmlns:p14="http://schemas.microsoft.com/office/powerpoint/2010/main" val="85002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5,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4,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3,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{4}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64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649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89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5,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4,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3,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{4}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1490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Merge n3, n0</a:t>
                </a:r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1490729"/>
              </a:xfrm>
              <a:prstGeom prst="rect">
                <a:avLst/>
              </a:prstGeom>
              <a:blipFill>
                <a:blip r:embed="rId8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006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5,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4,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3,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{4}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314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dirty="0"/>
              </a:p>
              <a:p>
                <a:r>
                  <a:rPr lang="en-IN" dirty="0"/>
                  <a:t>Merge n3, n0</a:t>
                </a:r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n3 = Find(n3)</a:t>
                </a:r>
              </a:p>
              <a:p>
                <a:r>
                  <a:rPr lang="en-IN" b="0" dirty="0"/>
                  <a:t>n0 = Find(n0)</a:t>
                </a:r>
              </a:p>
              <a:p>
                <a:endParaRPr lang="en-IN" b="0" dirty="0"/>
              </a:p>
              <a:p>
                <a:r>
                  <a:rPr lang="en-IN" dirty="0"/>
                  <a:t>ccpar_n3 = {4}</a:t>
                </a:r>
              </a:p>
              <a:p>
                <a:r>
                  <a:rPr lang="en-IN" b="0" dirty="0"/>
                  <a:t>ccpar_n0 = {1}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3148619"/>
              </a:xfrm>
              <a:prstGeom prst="rect">
                <a:avLst/>
              </a:prstGeom>
              <a:blipFill>
                <a:blip r:embed="rId8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60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5,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4,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536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dirty="0"/>
              </a:p>
              <a:p>
                <a:r>
                  <a:rPr lang="en-IN" dirty="0"/>
                  <a:t>Merge n3, n0</a:t>
                </a:r>
              </a:p>
              <a:p>
                <a:endParaRPr lang="en-IN" b="0" dirty="0"/>
              </a:p>
              <a:p>
                <a:r>
                  <a:rPr lang="en-IN" dirty="0"/>
                  <a:t>n3 = Find(n3)</a:t>
                </a:r>
              </a:p>
              <a:p>
                <a:r>
                  <a:rPr lang="en-IN" b="0" dirty="0"/>
                  <a:t>n0 = Find(n0)</a:t>
                </a:r>
              </a:p>
              <a:p>
                <a:endParaRPr lang="en-IN" b="0" dirty="0"/>
              </a:p>
              <a:p>
                <a:r>
                  <a:rPr lang="en-IN" dirty="0"/>
                  <a:t>ccpar_n3 = {4}</a:t>
                </a:r>
              </a:p>
              <a:p>
                <a:r>
                  <a:rPr lang="en-IN" b="0" dirty="0"/>
                  <a:t>ccpar_n0 = {1}</a:t>
                </a:r>
              </a:p>
              <a:p>
                <a:endParaRPr lang="en-IN" dirty="0"/>
              </a:p>
              <a:p>
                <a:r>
                  <a:rPr lang="en-IN" b="0" dirty="0"/>
                  <a:t>n3.cc = 0</a:t>
                </a:r>
              </a:p>
              <a:p>
                <a:r>
                  <a:rPr lang="en-IN" b="0" dirty="0"/>
                  <a:t>n3.ccpar = {}</a:t>
                </a:r>
              </a:p>
              <a:p>
                <a:r>
                  <a:rPr lang="en-IN" dirty="0"/>
                  <a:t>n0.ccpar = {1,4}</a:t>
                </a:r>
              </a:p>
              <a:p>
                <a:endParaRPr lang="en-IN" dirty="0"/>
              </a:p>
              <a:p>
                <a:r>
                  <a:rPr lang="en-IN" dirty="0"/>
                  <a:t>Find(4) != Find(1) &amp;&amp; Congruent(4, 1)</a:t>
                </a:r>
              </a:p>
              <a:p>
                <a:r>
                  <a:rPr lang="en-IN" dirty="0"/>
                  <a:t>    Merge n4, n1</a:t>
                </a:r>
                <a:endParaRPr lang="en-IN" b="0" dirty="0"/>
              </a:p>
              <a:p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5364610"/>
              </a:xfrm>
              <a:prstGeom prst="rect">
                <a:avLst/>
              </a:prstGeom>
              <a:blipFill>
                <a:blip r:embed="rId8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7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5,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4,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341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dirty="0"/>
                  <a:t>Merge n4, n1</a:t>
                </a:r>
              </a:p>
              <a:p>
                <a:endParaRPr lang="en-IN" b="0" dirty="0"/>
              </a:p>
              <a:p>
                <a:r>
                  <a:rPr lang="en-IN" dirty="0"/>
                  <a:t>n4 = Find(n4)</a:t>
                </a:r>
              </a:p>
              <a:p>
                <a:r>
                  <a:rPr lang="en-IN" b="0" dirty="0"/>
                  <a:t>n1 = Find(n1)</a:t>
                </a:r>
              </a:p>
              <a:p>
                <a:endParaRPr lang="en-IN" b="0" dirty="0"/>
              </a:p>
              <a:p>
                <a:r>
                  <a:rPr lang="en-IN" dirty="0"/>
                  <a:t>ccpar_n4 = {5}</a:t>
                </a:r>
              </a:p>
              <a:p>
                <a:r>
                  <a:rPr lang="en-IN" b="0" dirty="0"/>
                  <a:t>ccpar_n1 = {2}</a:t>
                </a:r>
              </a:p>
              <a:p>
                <a:endParaRPr lang="en-IN" dirty="0"/>
              </a:p>
              <a:p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3419398"/>
              </a:xfrm>
              <a:prstGeom prst="rect">
                <a:avLst/>
              </a:prstGeom>
              <a:blipFill>
                <a:blip r:embed="rId8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1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5,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{2,5}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508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dirty="0"/>
                  <a:t>Merge n4, n1</a:t>
                </a:r>
              </a:p>
              <a:p>
                <a:endParaRPr lang="en-IN" b="0" dirty="0"/>
              </a:p>
              <a:p>
                <a:r>
                  <a:rPr lang="en-IN" dirty="0"/>
                  <a:t>n4 = Find(n4)</a:t>
                </a:r>
              </a:p>
              <a:p>
                <a:r>
                  <a:rPr lang="en-IN" b="0" dirty="0"/>
                  <a:t>n1 = Find(n1)</a:t>
                </a:r>
              </a:p>
              <a:p>
                <a:endParaRPr lang="en-IN" b="0" dirty="0"/>
              </a:p>
              <a:p>
                <a:r>
                  <a:rPr lang="en-IN" dirty="0"/>
                  <a:t>ccpar_n4 = {5}</a:t>
                </a:r>
              </a:p>
              <a:p>
                <a:r>
                  <a:rPr lang="en-IN" b="0" dirty="0"/>
                  <a:t>ccpar_n1 = {2}</a:t>
                </a:r>
              </a:p>
              <a:p>
                <a:endParaRPr lang="en-IN" dirty="0"/>
              </a:p>
              <a:p>
                <a:r>
                  <a:rPr lang="en-IN" b="0" dirty="0"/>
                  <a:t>n4.cc = 1</a:t>
                </a:r>
              </a:p>
              <a:p>
                <a:r>
                  <a:rPr lang="en-IN" b="0" dirty="0"/>
                  <a:t>n4.ccpar = {}</a:t>
                </a:r>
              </a:p>
              <a:p>
                <a:r>
                  <a:rPr lang="en-IN" dirty="0"/>
                  <a:t>n1.ccpar = {2,5}</a:t>
                </a:r>
              </a:p>
              <a:p>
                <a:endParaRPr lang="en-IN" dirty="0"/>
              </a:p>
              <a:p>
                <a:r>
                  <a:rPr lang="en-IN" dirty="0"/>
                  <a:t>Find(5) != Find(2) &amp;&amp; Congruent(5, 2)</a:t>
                </a:r>
              </a:p>
              <a:p>
                <a:r>
                  <a:rPr lang="en-IN" dirty="0"/>
                  <a:t>    Merge n5, n2</a:t>
                </a:r>
                <a:endParaRPr lang="en-IN" b="0" dirty="0"/>
              </a:p>
              <a:p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5081391"/>
              </a:xfrm>
              <a:prstGeom prst="rect">
                <a:avLst/>
              </a:prstGeom>
              <a:blipFill>
                <a:blip r:embed="rId8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47B0AF-7EDC-7797-985A-E5A08D45A27B}"/>
              </a:ext>
            </a:extLst>
          </p:cNvPr>
          <p:cNvCxnSpPr>
            <a:stCxn id="6" idx="2"/>
            <a:endCxn id="12" idx="2"/>
          </p:cNvCxnSpPr>
          <p:nvPr/>
        </p:nvCxnSpPr>
        <p:spPr>
          <a:xfrm rot="10800000" flipH="1" flipV="1">
            <a:off x="5176686" y="2035275"/>
            <a:ext cx="54073" cy="2836611"/>
          </a:xfrm>
          <a:prstGeom prst="curvedConnector3">
            <a:avLst>
              <a:gd name="adj1" fmla="val -17319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5,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{2,5}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314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dirty="0"/>
                  <a:t>Merge n5, n2</a:t>
                </a:r>
              </a:p>
              <a:p>
                <a:endParaRPr lang="en-IN" b="0" dirty="0"/>
              </a:p>
              <a:p>
                <a:r>
                  <a:rPr lang="en-IN" dirty="0"/>
                  <a:t>n5 = Find(n5)</a:t>
                </a:r>
              </a:p>
              <a:p>
                <a:r>
                  <a:rPr lang="en-IN" b="0" dirty="0"/>
                  <a:t>n2 = Find(n2)</a:t>
                </a:r>
              </a:p>
              <a:p>
                <a:endParaRPr lang="en-IN" b="0" dirty="0"/>
              </a:p>
              <a:p>
                <a:r>
                  <a:rPr lang="en-IN" dirty="0"/>
                  <a:t>ccpar_n5 = {}</a:t>
                </a:r>
              </a:p>
              <a:p>
                <a:r>
                  <a:rPr lang="en-IN" b="0" dirty="0"/>
                  <a:t>ccpar_n2 = {3}</a:t>
                </a:r>
              </a:p>
              <a:p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3142399"/>
              </a:xfrm>
              <a:prstGeom prst="rect">
                <a:avLst/>
              </a:prstGeom>
              <a:blipFill>
                <a:blip r:embed="rId8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47B0AF-7EDC-7797-985A-E5A08D45A27B}"/>
              </a:ext>
            </a:extLst>
          </p:cNvPr>
          <p:cNvCxnSpPr>
            <a:stCxn id="6" idx="2"/>
            <a:endCxn id="12" idx="2"/>
          </p:cNvCxnSpPr>
          <p:nvPr/>
        </p:nvCxnSpPr>
        <p:spPr>
          <a:xfrm rot="10800000" flipH="1" flipV="1">
            <a:off x="5176686" y="2035275"/>
            <a:ext cx="54073" cy="2836611"/>
          </a:xfrm>
          <a:prstGeom prst="curvedConnector3">
            <a:avLst>
              <a:gd name="adj1" fmla="val -17319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97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2,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{2,5}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397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dirty="0"/>
                  <a:t>Merge n5, n2</a:t>
                </a:r>
              </a:p>
              <a:p>
                <a:endParaRPr lang="en-IN" b="0" dirty="0"/>
              </a:p>
              <a:p>
                <a:r>
                  <a:rPr lang="en-IN" dirty="0"/>
                  <a:t>n5 = Find(n5)</a:t>
                </a:r>
              </a:p>
              <a:p>
                <a:r>
                  <a:rPr lang="en-IN" b="0" dirty="0"/>
                  <a:t>n2 = Find(n2)</a:t>
                </a:r>
              </a:p>
              <a:p>
                <a:endParaRPr lang="en-IN" b="0" dirty="0"/>
              </a:p>
              <a:p>
                <a:r>
                  <a:rPr lang="en-IN" dirty="0"/>
                  <a:t>ccpar_n5 = {}</a:t>
                </a:r>
              </a:p>
              <a:p>
                <a:r>
                  <a:rPr lang="en-IN" b="0" dirty="0"/>
                  <a:t>ccpar_n2 = {3}</a:t>
                </a:r>
              </a:p>
              <a:p>
                <a:endParaRPr lang="en-IN" dirty="0"/>
              </a:p>
              <a:p>
                <a:r>
                  <a:rPr lang="en-IN" b="0" dirty="0"/>
                  <a:t>n5.cc = 2</a:t>
                </a:r>
              </a:p>
              <a:p>
                <a:r>
                  <a:rPr lang="en-IN" b="0" dirty="0"/>
                  <a:t>n5.ccpar = {}</a:t>
                </a:r>
              </a:p>
              <a:p>
                <a:r>
                  <a:rPr lang="en-IN" dirty="0"/>
                  <a:t>n2.ccpar = {3}</a:t>
                </a:r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3973395"/>
              </a:xfrm>
              <a:prstGeom prst="rect">
                <a:avLst/>
              </a:prstGeom>
              <a:blipFill>
                <a:blip r:embed="rId8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47B0AF-7EDC-7797-985A-E5A08D45A27B}"/>
              </a:ext>
            </a:extLst>
          </p:cNvPr>
          <p:cNvCxnSpPr>
            <a:stCxn id="6" idx="2"/>
            <a:endCxn id="12" idx="2"/>
          </p:cNvCxnSpPr>
          <p:nvPr/>
        </p:nvCxnSpPr>
        <p:spPr>
          <a:xfrm rot="10800000" flipH="1" flipV="1">
            <a:off x="5176686" y="2035275"/>
            <a:ext cx="54073" cy="2836611"/>
          </a:xfrm>
          <a:prstGeom prst="curvedConnector3">
            <a:avLst>
              <a:gd name="adj1" fmla="val -17319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2D08E9-B3DB-1B2D-244D-CCBBECC57B71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10800000" flipH="1" flipV="1">
            <a:off x="5152108" y="1096294"/>
            <a:ext cx="93402" cy="2807114"/>
          </a:xfrm>
          <a:prstGeom prst="curvedConnector3">
            <a:avLst>
              <a:gd name="adj1" fmla="val -81319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8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2,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{2,5}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3152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dirty="0"/>
              </a:p>
              <a:p>
                <a:r>
                  <a:rPr lang="en-IN" dirty="0"/>
                  <a:t>Merge n5, n0</a:t>
                </a:r>
              </a:p>
              <a:p>
                <a:endParaRPr lang="en-IN" b="0" dirty="0"/>
              </a:p>
              <a:p>
                <a:r>
                  <a:rPr lang="en-IN" dirty="0"/>
                  <a:t>n2 = Find(n5)</a:t>
                </a:r>
              </a:p>
              <a:p>
                <a:r>
                  <a:rPr lang="en-IN" b="0" dirty="0"/>
                  <a:t>n0 = Find(n0)</a:t>
                </a:r>
              </a:p>
              <a:p>
                <a:endParaRPr lang="en-IN" b="0" dirty="0"/>
              </a:p>
              <a:p>
                <a:r>
                  <a:rPr lang="en-IN" dirty="0"/>
                  <a:t>ccpar_n2 = {3}</a:t>
                </a:r>
              </a:p>
              <a:p>
                <a:r>
                  <a:rPr lang="en-IN" b="0" dirty="0"/>
                  <a:t>ccpar_n0 = {1,4}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3152723"/>
              </a:xfrm>
              <a:prstGeom prst="rect">
                <a:avLst/>
              </a:prstGeom>
              <a:blipFill>
                <a:blip r:embed="rId8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47B0AF-7EDC-7797-985A-E5A08D45A27B}"/>
              </a:ext>
            </a:extLst>
          </p:cNvPr>
          <p:cNvCxnSpPr>
            <a:stCxn id="6" idx="2"/>
            <a:endCxn id="12" idx="2"/>
          </p:cNvCxnSpPr>
          <p:nvPr/>
        </p:nvCxnSpPr>
        <p:spPr>
          <a:xfrm rot="10800000" flipH="1" flipV="1">
            <a:off x="5176686" y="2035275"/>
            <a:ext cx="54073" cy="2836611"/>
          </a:xfrm>
          <a:prstGeom prst="curvedConnector3">
            <a:avLst>
              <a:gd name="adj1" fmla="val -17319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2D08E9-B3DB-1B2D-244D-CCBBECC57B71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10800000" flipH="1" flipV="1">
            <a:off x="5152108" y="1096294"/>
            <a:ext cx="93402" cy="2807114"/>
          </a:xfrm>
          <a:prstGeom prst="curvedConnector3">
            <a:avLst>
              <a:gd name="adj1" fmla="val -81319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6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2,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{2,5}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{1,4,3}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4814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dirty="0"/>
              </a:p>
              <a:p>
                <a:r>
                  <a:rPr lang="en-IN" dirty="0"/>
                  <a:t>Merge n5, n0</a:t>
                </a:r>
              </a:p>
              <a:p>
                <a:endParaRPr lang="en-IN" b="0" dirty="0"/>
              </a:p>
              <a:p>
                <a:r>
                  <a:rPr lang="en-IN" dirty="0"/>
                  <a:t>n2 = Find(n5)</a:t>
                </a:r>
              </a:p>
              <a:p>
                <a:r>
                  <a:rPr lang="en-IN" b="0" dirty="0"/>
                  <a:t>n0 = Find(n0)</a:t>
                </a:r>
              </a:p>
              <a:p>
                <a:endParaRPr lang="en-IN" b="0" dirty="0"/>
              </a:p>
              <a:p>
                <a:r>
                  <a:rPr lang="en-IN" dirty="0"/>
                  <a:t>ccpar_n2 = {3}</a:t>
                </a:r>
              </a:p>
              <a:p>
                <a:r>
                  <a:rPr lang="en-IN" b="0" dirty="0"/>
                  <a:t>ccpar_n0 = {1,4}</a:t>
                </a:r>
              </a:p>
              <a:p>
                <a:endParaRPr lang="en-IN" dirty="0"/>
              </a:p>
              <a:p>
                <a:r>
                  <a:rPr lang="en-IN" b="0" dirty="0"/>
                  <a:t>n2.cc = 0</a:t>
                </a:r>
              </a:p>
              <a:p>
                <a:r>
                  <a:rPr lang="en-IN" b="0" dirty="0"/>
                  <a:t>n2.ccpar = {}</a:t>
                </a:r>
              </a:p>
              <a:p>
                <a:r>
                  <a:rPr lang="en-IN" dirty="0"/>
                  <a:t>n0.ccpar = {1,4,3}</a:t>
                </a:r>
              </a:p>
              <a:p>
                <a:endParaRPr lang="en-IN" b="0" dirty="0"/>
              </a:p>
              <a:p>
                <a:r>
                  <a:rPr lang="en-IN" dirty="0"/>
                  <a:t>Find(3) != Find(1) &amp;&amp; Congruent(3, 1)</a:t>
                </a:r>
              </a:p>
              <a:p>
                <a:r>
                  <a:rPr lang="en-IN" b="0" dirty="0"/>
                  <a:t>   Merge</a:t>
                </a:r>
                <a:r>
                  <a:rPr lang="en-IN" dirty="0"/>
                  <a:t>(3, 1)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4814716"/>
              </a:xfrm>
              <a:prstGeom prst="rect">
                <a:avLst/>
              </a:prstGeom>
              <a:blipFill>
                <a:blip r:embed="rId8"/>
                <a:stretch>
                  <a:fillRect l="-1289" b="-11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47B0AF-7EDC-7797-985A-E5A08D45A27B}"/>
              </a:ext>
            </a:extLst>
          </p:cNvPr>
          <p:cNvCxnSpPr>
            <a:stCxn id="6" idx="2"/>
            <a:endCxn id="12" idx="2"/>
          </p:cNvCxnSpPr>
          <p:nvPr/>
        </p:nvCxnSpPr>
        <p:spPr>
          <a:xfrm rot="10800000" flipH="1" flipV="1">
            <a:off x="5176686" y="2035275"/>
            <a:ext cx="54073" cy="2836611"/>
          </a:xfrm>
          <a:prstGeom prst="curvedConnector3">
            <a:avLst>
              <a:gd name="adj1" fmla="val -17319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2D08E9-B3DB-1B2D-244D-CCBBECC57B71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10800000" flipH="1" flipV="1">
            <a:off x="5152108" y="1096294"/>
            <a:ext cx="93402" cy="2807114"/>
          </a:xfrm>
          <a:prstGeom prst="curvedConnector3">
            <a:avLst>
              <a:gd name="adj1" fmla="val -81319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04459EA-79A2-40C2-0208-13CED287D453}"/>
              </a:ext>
            </a:extLst>
          </p:cNvPr>
          <p:cNvCxnSpPr>
            <a:stCxn id="10" idx="2"/>
            <a:endCxn id="14" idx="2"/>
          </p:cNvCxnSpPr>
          <p:nvPr/>
        </p:nvCxnSpPr>
        <p:spPr>
          <a:xfrm rot="10800000" flipV="1">
            <a:off x="5240594" y="3903408"/>
            <a:ext cx="4917" cy="2069694"/>
          </a:xfrm>
          <a:prstGeom prst="curvedConnector3">
            <a:avLst>
              <a:gd name="adj1" fmla="val 1174793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2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BEAD-5374-7184-9185-E955F508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of equality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AA010-D779-A3DF-175E-77B064921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97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2,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{2,5}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{1,4,3}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369332"/>
              </a:xfrm>
              <a:prstGeom prst="rect">
                <a:avLst/>
              </a:prstGeom>
              <a:blipFill>
                <a:blip r:embed="rId7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258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dirty="0"/>
                  <a:t>Merge n3, n1</a:t>
                </a:r>
              </a:p>
              <a:p>
                <a:endParaRPr lang="en-IN" b="0" dirty="0"/>
              </a:p>
              <a:p>
                <a:r>
                  <a:rPr lang="en-IN" dirty="0"/>
                  <a:t>n0 = Find(n3)</a:t>
                </a:r>
              </a:p>
              <a:p>
                <a:r>
                  <a:rPr lang="en-IN" b="0" dirty="0"/>
                  <a:t>n1 = Find(n1)</a:t>
                </a:r>
              </a:p>
              <a:p>
                <a:endParaRPr lang="en-IN" b="0" dirty="0"/>
              </a:p>
              <a:p>
                <a:r>
                  <a:rPr lang="en-IN" dirty="0"/>
                  <a:t>ccpar_n0 = {1,4,3}</a:t>
                </a:r>
              </a:p>
              <a:p>
                <a:r>
                  <a:rPr lang="en-IN" b="0" dirty="0"/>
                  <a:t>ccpar_n1 = {2,5}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2588401"/>
              </a:xfrm>
              <a:prstGeom prst="rect">
                <a:avLst/>
              </a:prstGeom>
              <a:blipFill>
                <a:blip r:embed="rId8"/>
                <a:stretch>
                  <a:fillRect l="-1289" b="-30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47B0AF-7EDC-7797-985A-E5A08D45A27B}"/>
              </a:ext>
            </a:extLst>
          </p:cNvPr>
          <p:cNvCxnSpPr>
            <a:stCxn id="6" idx="2"/>
            <a:endCxn id="12" idx="2"/>
          </p:cNvCxnSpPr>
          <p:nvPr/>
        </p:nvCxnSpPr>
        <p:spPr>
          <a:xfrm rot="10800000" flipH="1" flipV="1">
            <a:off x="5176686" y="2035275"/>
            <a:ext cx="54073" cy="2836611"/>
          </a:xfrm>
          <a:prstGeom prst="curvedConnector3">
            <a:avLst>
              <a:gd name="adj1" fmla="val -17319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2D08E9-B3DB-1B2D-244D-CCBBECC57B71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10800000" flipH="1" flipV="1">
            <a:off x="5152108" y="1096294"/>
            <a:ext cx="93402" cy="2807114"/>
          </a:xfrm>
          <a:prstGeom prst="curvedConnector3">
            <a:avLst>
              <a:gd name="adj1" fmla="val -81319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04459EA-79A2-40C2-0208-13CED287D453}"/>
              </a:ext>
            </a:extLst>
          </p:cNvPr>
          <p:cNvCxnSpPr>
            <a:stCxn id="10" idx="2"/>
            <a:endCxn id="14" idx="2"/>
          </p:cNvCxnSpPr>
          <p:nvPr/>
        </p:nvCxnSpPr>
        <p:spPr>
          <a:xfrm rot="10800000" flipV="1">
            <a:off x="5240594" y="3903408"/>
            <a:ext cx="4917" cy="2069694"/>
          </a:xfrm>
          <a:prstGeom prst="curvedConnector3">
            <a:avLst>
              <a:gd name="adj1" fmla="val 1174793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77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2,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{1,4,3,2,5}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646331"/>
              </a:xfrm>
              <a:prstGeom prst="rect">
                <a:avLst/>
              </a:prstGeom>
              <a:blipFill>
                <a:blip r:embed="rId7"/>
                <a:stretch>
                  <a:fillRect l="-867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508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dirty="0"/>
                  <a:t>Merge n3, n1</a:t>
                </a:r>
              </a:p>
              <a:p>
                <a:endParaRPr lang="en-IN" b="0" dirty="0"/>
              </a:p>
              <a:p>
                <a:r>
                  <a:rPr lang="en-IN" dirty="0"/>
                  <a:t>n0 = Find(n3)</a:t>
                </a:r>
              </a:p>
              <a:p>
                <a:r>
                  <a:rPr lang="en-IN" b="0" dirty="0"/>
                  <a:t>n1 = Find(n1)</a:t>
                </a:r>
              </a:p>
              <a:p>
                <a:endParaRPr lang="en-IN" b="0" dirty="0"/>
              </a:p>
              <a:p>
                <a:r>
                  <a:rPr lang="en-IN" dirty="0"/>
                  <a:t>ccpar_n0 = {1,4,3}</a:t>
                </a:r>
              </a:p>
              <a:p>
                <a:r>
                  <a:rPr lang="en-IN" b="0" dirty="0"/>
                  <a:t>ccpar_n1 = {2,5}</a:t>
                </a:r>
              </a:p>
              <a:p>
                <a:endParaRPr lang="en-IN" dirty="0"/>
              </a:p>
              <a:p>
                <a:r>
                  <a:rPr lang="en-IN" b="0" dirty="0"/>
                  <a:t>n1.cc = 0</a:t>
                </a:r>
              </a:p>
              <a:p>
                <a:r>
                  <a:rPr lang="en-IN" b="0" dirty="0"/>
                  <a:t>n1.ccpar = {}</a:t>
                </a:r>
              </a:p>
              <a:p>
                <a:r>
                  <a:rPr lang="en-IN" dirty="0"/>
                  <a:t>n0.ccpar = {1,4,3,2,5}</a:t>
                </a:r>
              </a:p>
              <a:p>
                <a:endParaRPr lang="en-IN" b="0" dirty="0"/>
              </a:p>
              <a:p>
                <a:r>
                  <a:rPr lang="en-IN" dirty="0"/>
                  <a:t>Find(1) == Find(2) &amp;&amp; Find(1) == Find(5) &amp;&amp; Find(4) == Find(2) &amp;&amp; Find(4) == Find(5) &amp;&amp;</a:t>
                </a:r>
              </a:p>
              <a:p>
                <a:r>
                  <a:rPr lang="en-IN" dirty="0"/>
                  <a:t>Find(3) == Find(2) &amp;&amp; Find(3) == Find(5)</a:t>
                </a:r>
              </a:p>
              <a:p>
                <a:r>
                  <a:rPr lang="en-IN" dirty="0"/>
                  <a:t>no new merge, return to caller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5081391"/>
              </a:xfrm>
              <a:prstGeom prst="rect">
                <a:avLst/>
              </a:prstGeom>
              <a:blipFill>
                <a:blip r:embed="rId8"/>
                <a:stretch>
                  <a:fillRect l="-1289" r="-2149" b="-10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47B0AF-7EDC-7797-985A-E5A08D45A27B}"/>
              </a:ext>
            </a:extLst>
          </p:cNvPr>
          <p:cNvCxnSpPr>
            <a:stCxn id="6" idx="2"/>
            <a:endCxn id="12" idx="2"/>
          </p:cNvCxnSpPr>
          <p:nvPr/>
        </p:nvCxnSpPr>
        <p:spPr>
          <a:xfrm rot="10800000" flipH="1" flipV="1">
            <a:off x="5176686" y="2035275"/>
            <a:ext cx="54073" cy="2836611"/>
          </a:xfrm>
          <a:prstGeom prst="curvedConnector3">
            <a:avLst>
              <a:gd name="adj1" fmla="val -17319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2D08E9-B3DB-1B2D-244D-CCBBECC57B71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10800000" flipH="1" flipV="1">
            <a:off x="5152108" y="1096294"/>
            <a:ext cx="93402" cy="2807114"/>
          </a:xfrm>
          <a:prstGeom prst="curvedConnector3">
            <a:avLst>
              <a:gd name="adj1" fmla="val -81319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04459EA-79A2-40C2-0208-13CED287D453}"/>
              </a:ext>
            </a:extLst>
          </p:cNvPr>
          <p:cNvCxnSpPr>
            <a:stCxn id="10" idx="2"/>
            <a:endCxn id="14" idx="2"/>
          </p:cNvCxnSpPr>
          <p:nvPr/>
        </p:nvCxnSpPr>
        <p:spPr>
          <a:xfrm rot="10800000" flipV="1">
            <a:off x="5240594" y="3903408"/>
            <a:ext cx="4917" cy="2069694"/>
          </a:xfrm>
          <a:prstGeom prst="curvedConnector3">
            <a:avLst>
              <a:gd name="adj1" fmla="val 1174793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D66C685-BC41-CF20-120E-52A305E2580F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 rot="5400000">
            <a:off x="4833571" y="5490959"/>
            <a:ext cx="889166" cy="75121"/>
          </a:xfrm>
          <a:prstGeom prst="curvedConnector4">
            <a:avLst>
              <a:gd name="adj1" fmla="val 12717"/>
              <a:gd name="adj2" fmla="val 4043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2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2,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{1,4,3,2,5}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646331"/>
              </a:xfrm>
              <a:prstGeom prst="rect">
                <a:avLst/>
              </a:prstGeom>
              <a:blipFill>
                <a:blip r:embed="rId7"/>
                <a:stretch>
                  <a:fillRect l="-867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494506"/>
                <a:ext cx="4257368" cy="535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Merge n5, n0</a:t>
                </a:r>
              </a:p>
              <a:p>
                <a:endParaRPr lang="en-IN" b="0" dirty="0"/>
              </a:p>
              <a:p>
                <a:r>
                  <a:rPr lang="en-IN" dirty="0"/>
                  <a:t>n2 = Find(n5)</a:t>
                </a:r>
              </a:p>
              <a:p>
                <a:r>
                  <a:rPr lang="en-IN" b="0" dirty="0"/>
                  <a:t>n0 = Find(n0)</a:t>
                </a:r>
              </a:p>
              <a:p>
                <a:endParaRPr lang="en-IN" b="0" dirty="0"/>
              </a:p>
              <a:p>
                <a:r>
                  <a:rPr lang="en-IN" dirty="0"/>
                  <a:t>ccpar_n2 = {3}</a:t>
                </a:r>
              </a:p>
              <a:p>
                <a:r>
                  <a:rPr lang="en-IN" b="0" dirty="0"/>
                  <a:t>ccpar_n0 = {1,4}</a:t>
                </a:r>
              </a:p>
              <a:p>
                <a:endParaRPr lang="en-IN" dirty="0"/>
              </a:p>
              <a:p>
                <a:r>
                  <a:rPr lang="en-IN" b="0" dirty="0"/>
                  <a:t>n2.cc = 0</a:t>
                </a:r>
              </a:p>
              <a:p>
                <a:r>
                  <a:rPr lang="en-IN" b="0" dirty="0"/>
                  <a:t>n2.ccpar = {}</a:t>
                </a:r>
              </a:p>
              <a:p>
                <a:r>
                  <a:rPr lang="en-IN" dirty="0"/>
                  <a:t>n0.ccpar = {1,4,3}</a:t>
                </a:r>
              </a:p>
              <a:p>
                <a:endParaRPr lang="en-IN" b="0" dirty="0"/>
              </a:p>
              <a:p>
                <a:r>
                  <a:rPr lang="en-IN" dirty="0"/>
                  <a:t>Find(3) != Find(1) &amp;&amp; Congruent(3, 1)</a:t>
                </a:r>
              </a:p>
              <a:p>
                <a:r>
                  <a:rPr lang="en-IN" b="0" dirty="0"/>
                  <a:t>   Merge</a:t>
                </a:r>
                <a:r>
                  <a:rPr lang="en-IN" dirty="0"/>
                  <a:t>(3, 1) // done</a:t>
                </a:r>
              </a:p>
              <a:p>
                <a:r>
                  <a:rPr lang="en-IN" dirty="0"/>
                  <a:t>Find(3) == Find(4)</a:t>
                </a:r>
              </a:p>
              <a:p>
                <a:r>
                  <a:rPr lang="en-IN" dirty="0"/>
                  <a:t>// No merge needed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494506"/>
                <a:ext cx="4257368" cy="5358390"/>
              </a:xfrm>
              <a:prstGeom prst="rect">
                <a:avLst/>
              </a:prstGeom>
              <a:blipFill>
                <a:blip r:embed="rId8"/>
                <a:stretch>
                  <a:fillRect l="-1289" b="-1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47B0AF-7EDC-7797-985A-E5A08D45A27B}"/>
              </a:ext>
            </a:extLst>
          </p:cNvPr>
          <p:cNvCxnSpPr>
            <a:stCxn id="6" idx="2"/>
            <a:endCxn id="12" idx="2"/>
          </p:cNvCxnSpPr>
          <p:nvPr/>
        </p:nvCxnSpPr>
        <p:spPr>
          <a:xfrm rot="10800000" flipH="1" flipV="1">
            <a:off x="5176686" y="2035275"/>
            <a:ext cx="54073" cy="2836611"/>
          </a:xfrm>
          <a:prstGeom prst="curvedConnector3">
            <a:avLst>
              <a:gd name="adj1" fmla="val -17319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2D08E9-B3DB-1B2D-244D-CCBBECC57B71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10800000" flipH="1" flipV="1">
            <a:off x="5152108" y="1096294"/>
            <a:ext cx="93402" cy="2807114"/>
          </a:xfrm>
          <a:prstGeom prst="curvedConnector3">
            <a:avLst>
              <a:gd name="adj1" fmla="val -81319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04459EA-79A2-40C2-0208-13CED287D453}"/>
              </a:ext>
            </a:extLst>
          </p:cNvPr>
          <p:cNvCxnSpPr>
            <a:stCxn id="10" idx="2"/>
            <a:endCxn id="14" idx="2"/>
          </p:cNvCxnSpPr>
          <p:nvPr/>
        </p:nvCxnSpPr>
        <p:spPr>
          <a:xfrm rot="10800000" flipV="1">
            <a:off x="5240594" y="3903408"/>
            <a:ext cx="4917" cy="2069694"/>
          </a:xfrm>
          <a:prstGeom prst="curvedConnector3">
            <a:avLst>
              <a:gd name="adj1" fmla="val 1174793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D66C685-BC41-CF20-120E-52A305E2580F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 rot="5400000">
            <a:off x="4833571" y="5490959"/>
            <a:ext cx="889166" cy="75121"/>
          </a:xfrm>
          <a:prstGeom prst="curvedConnector4">
            <a:avLst>
              <a:gd name="adj1" fmla="val 12717"/>
              <a:gd name="adj2" fmla="val 4043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0833E-58A0-4970-343E-185A5AB4A4A9}"/>
              </a:ext>
            </a:extLst>
          </p:cNvPr>
          <p:cNvSpPr/>
          <p:nvPr/>
        </p:nvSpPr>
        <p:spPr>
          <a:xfrm>
            <a:off x="5152108" y="796410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/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5,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={4}, cc = 2,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611239-4B55-AFCD-0CE1-5DE1E4E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41" y="904565"/>
                <a:ext cx="5624052" cy="369332"/>
              </a:xfrm>
              <a:prstGeom prst="rect">
                <a:avLst/>
              </a:prstGeom>
              <a:blipFill>
                <a:blip r:embed="rId2"/>
                <a:stretch>
                  <a:fillRect l="-9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2845A38-3F33-53E5-B1B6-1A113C50EED1}"/>
              </a:ext>
            </a:extLst>
          </p:cNvPr>
          <p:cNvSpPr/>
          <p:nvPr/>
        </p:nvSpPr>
        <p:spPr>
          <a:xfrm>
            <a:off x="5176687" y="173539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/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4,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={3},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72B8-F753-B59C-7655-071AB0E3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84" y="1843549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288FEA-8AFE-A65E-B76C-68D10092D4CE}"/>
              </a:ext>
            </a:extLst>
          </p:cNvPr>
          <p:cNvSpPr/>
          <p:nvPr/>
        </p:nvSpPr>
        <p:spPr>
          <a:xfrm>
            <a:off x="5220932" y="273336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/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3,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={2},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1947C-72BF-2D86-0421-7A81B79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4" y="2890685"/>
                <a:ext cx="5624052" cy="369332"/>
              </a:xfrm>
              <a:prstGeom prst="rect">
                <a:avLst/>
              </a:prstGeom>
              <a:blipFill>
                <a:blip r:embed="rId4"/>
                <a:stretch>
                  <a:fillRect l="-86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D20F3A0-53BB-3C54-C744-841349CF543A}"/>
              </a:ext>
            </a:extLst>
          </p:cNvPr>
          <p:cNvSpPr/>
          <p:nvPr/>
        </p:nvSpPr>
        <p:spPr>
          <a:xfrm>
            <a:off x="5245510" y="3603524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/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2,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={1},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C1A74-20C0-9978-A4FC-9FFFB699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73" y="3731344"/>
                <a:ext cx="5624052" cy="369332"/>
              </a:xfrm>
              <a:prstGeom prst="rect">
                <a:avLst/>
              </a:prstGeom>
              <a:blipFill>
                <a:blip r:embed="rId5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EB95C5F-C701-1080-BD6B-69D2FE459BD6}"/>
              </a:ext>
            </a:extLst>
          </p:cNvPr>
          <p:cNvSpPr/>
          <p:nvPr/>
        </p:nvSpPr>
        <p:spPr>
          <a:xfrm>
            <a:off x="5230760" y="457200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/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1, </a:t>
                </a:r>
                <a:r>
                  <a:rPr lang="en-IN" dirty="0" err="1"/>
                  <a:t>args</a:t>
                </a:r>
                <a:r>
                  <a:rPr lang="en-IN" dirty="0"/>
                  <a:t>={0},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1CBAB-C141-65ED-F8B7-CB783D6E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0" y="4709654"/>
                <a:ext cx="5624052" cy="369332"/>
              </a:xfrm>
              <a:prstGeom prst="rect">
                <a:avLst/>
              </a:prstGeom>
              <a:blipFill>
                <a:blip r:embed="rId6"/>
                <a:stretch>
                  <a:fillRect l="-97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6959CB-F2E2-FB4B-C6FE-B7CED4AE8B53}"/>
              </a:ext>
            </a:extLst>
          </p:cNvPr>
          <p:cNvSpPr/>
          <p:nvPr/>
        </p:nvSpPr>
        <p:spPr>
          <a:xfrm>
            <a:off x="5240593" y="5673218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/>
              <p:nvPr/>
            </p:nvSpPr>
            <p:spPr>
              <a:xfrm>
                <a:off x="5889521" y="5791205"/>
                <a:ext cx="5624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0, </a:t>
                </a:r>
                <a:r>
                  <a:rPr lang="en-IN" dirty="0" err="1"/>
                  <a:t>fn</a:t>
                </a:r>
                <a:r>
                  <a:rPr lang="en-IN" dirty="0"/>
                  <a:t> = “a”, </a:t>
                </a:r>
                <a:r>
                  <a:rPr lang="en-IN" dirty="0" err="1"/>
                  <a:t>n_args</a:t>
                </a:r>
                <a:r>
                  <a:rPr lang="en-IN" dirty="0"/>
                  <a:t> = 0, </a:t>
                </a:r>
                <a:r>
                  <a:rPr lang="en-IN" dirty="0" err="1"/>
                  <a:t>args</a:t>
                </a:r>
                <a:r>
                  <a:rPr lang="en-IN" dirty="0"/>
                  <a:t>={}, cc = 0,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{1,4,3,2,5}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15EA3D-A3C0-0FA0-49DD-1A003943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1" y="5791205"/>
                <a:ext cx="5624052" cy="646331"/>
              </a:xfrm>
              <a:prstGeom prst="rect">
                <a:avLst/>
              </a:prstGeom>
              <a:blipFill>
                <a:blip r:embed="rId7"/>
                <a:stretch>
                  <a:fillRect l="-867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98B36D-7F5D-16D6-7BBE-0BC1078775D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42160" y="1396177"/>
            <a:ext cx="24579" cy="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50012-D6B6-EB6B-4A22-C79FA532D73E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466739" y="2335159"/>
            <a:ext cx="44245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1FE13-5D9D-4601-7369-01001A51FB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510984" y="3333135"/>
            <a:ext cx="24578" cy="27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BAB20-2B46-BFA9-F140-383A6B85683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520812" y="4203291"/>
            <a:ext cx="14750" cy="3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772FA7-F25A-C166-E381-1D52F8982CFD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520812" y="5171770"/>
            <a:ext cx="9833" cy="50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/>
              <p:nvPr/>
            </p:nvSpPr>
            <p:spPr>
              <a:xfrm>
                <a:off x="285134" y="1612490"/>
                <a:ext cx="4257368" cy="175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b="1" dirty="0"/>
                  <a:t>:</a:t>
                </a:r>
              </a:p>
              <a:p>
                <a:r>
                  <a:rPr lang="en-IN" dirty="0"/>
                  <a:t>Check Find(1) != Find(0)</a:t>
                </a:r>
              </a:p>
              <a:p>
                <a:r>
                  <a:rPr lang="en-IN" b="0" dirty="0"/>
                  <a:t>which is not true.</a:t>
                </a:r>
              </a:p>
              <a:p>
                <a:r>
                  <a:rPr lang="en-IN" dirty="0"/>
                  <a:t>Therefore, the formula is not-satisfiable.</a:t>
                </a:r>
                <a:endParaRPr lang="en-IN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FBD92E-D726-EC4F-094A-E0B8FAB7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4" y="1612490"/>
                <a:ext cx="4257368" cy="1757404"/>
              </a:xfrm>
              <a:prstGeom prst="rect">
                <a:avLst/>
              </a:prstGeom>
              <a:blipFill>
                <a:blip r:embed="rId8"/>
                <a:stretch>
                  <a:fillRect l="-1289" b="-4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BCD4A82-1E18-F442-F28A-04A6B3E51FE9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H="1" flipV="1">
            <a:off x="5220931" y="3033252"/>
            <a:ext cx="19661" cy="2939850"/>
          </a:xfrm>
          <a:prstGeom prst="curvedConnector3">
            <a:avLst>
              <a:gd name="adj1" fmla="val -45633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47B0AF-7EDC-7797-985A-E5A08D45A27B}"/>
              </a:ext>
            </a:extLst>
          </p:cNvPr>
          <p:cNvCxnSpPr>
            <a:stCxn id="6" idx="2"/>
            <a:endCxn id="12" idx="2"/>
          </p:cNvCxnSpPr>
          <p:nvPr/>
        </p:nvCxnSpPr>
        <p:spPr>
          <a:xfrm rot="10800000" flipH="1" flipV="1">
            <a:off x="5176686" y="2035275"/>
            <a:ext cx="54073" cy="2836611"/>
          </a:xfrm>
          <a:prstGeom prst="curvedConnector3">
            <a:avLst>
              <a:gd name="adj1" fmla="val -17319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2D08E9-B3DB-1B2D-244D-CCBBECC57B71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10800000" flipH="1" flipV="1">
            <a:off x="5152108" y="1096294"/>
            <a:ext cx="93402" cy="2807114"/>
          </a:xfrm>
          <a:prstGeom prst="curvedConnector3">
            <a:avLst>
              <a:gd name="adj1" fmla="val -81319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04459EA-79A2-40C2-0208-13CED287D453}"/>
              </a:ext>
            </a:extLst>
          </p:cNvPr>
          <p:cNvCxnSpPr>
            <a:stCxn id="10" idx="2"/>
            <a:endCxn id="14" idx="2"/>
          </p:cNvCxnSpPr>
          <p:nvPr/>
        </p:nvCxnSpPr>
        <p:spPr>
          <a:xfrm rot="10800000" flipV="1">
            <a:off x="5240594" y="3903408"/>
            <a:ext cx="4917" cy="2069694"/>
          </a:xfrm>
          <a:prstGeom prst="curvedConnector3">
            <a:avLst>
              <a:gd name="adj1" fmla="val 1174793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D66C685-BC41-CF20-120E-52A305E2580F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 rot="5400000">
            <a:off x="4833571" y="5490959"/>
            <a:ext cx="889166" cy="75121"/>
          </a:xfrm>
          <a:prstGeom prst="curvedConnector4">
            <a:avLst>
              <a:gd name="adj1" fmla="val 12717"/>
              <a:gd name="adj2" fmla="val 4043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06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26D-ECB4-7128-2271-0C2DF3B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057A7-B034-7228-B710-9F8E0D0C2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Check the satisfiability of the following formula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)∧¬(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057A7-B034-7228-B710-9F8E0D0C2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17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B225-CCAD-5DB3-5554-2622FDEB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DFD2-8181-0D1B-E28D-9F4FB85A61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struct list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struct list *n;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int data;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int mul3(struct list *in)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int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 err="1">
                <a:latin typeface="Consolas" panose="020B0609020204030204" pitchFamily="49" charset="0"/>
              </a:rPr>
              <a:t>out_a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struct list *a;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a = in;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</a:t>
            </a:r>
            <a:r>
              <a:rPr lang="en-IN" dirty="0" err="1">
                <a:latin typeface="Consolas" panose="020B0609020204030204" pitchFamily="49" charset="0"/>
              </a:rPr>
              <a:t>out_a</a:t>
            </a:r>
            <a:r>
              <a:rPr lang="en-IN" dirty="0">
                <a:latin typeface="Consolas" panose="020B0609020204030204" pitchFamily="49" charset="0"/>
              </a:rPr>
              <a:t> = in-&gt;data;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for (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= 0;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&lt; 2;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a = a-&gt;n;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</a:t>
            </a:r>
            <a:r>
              <a:rPr lang="en-IN" dirty="0" err="1">
                <a:latin typeface="Consolas" panose="020B0609020204030204" pitchFamily="49" charset="0"/>
              </a:rPr>
              <a:t>out_a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out_a</a:t>
            </a:r>
            <a:r>
              <a:rPr lang="en-IN" dirty="0">
                <a:latin typeface="Consolas" panose="020B0609020204030204" pitchFamily="49" charset="0"/>
              </a:rPr>
              <a:t> * a-&gt;data;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return </a:t>
            </a:r>
            <a:r>
              <a:rPr lang="en-IN" dirty="0" err="1">
                <a:latin typeface="Consolas" panose="020B0609020204030204" pitchFamily="49" charset="0"/>
              </a:rPr>
              <a:t>out_a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0FD72-7592-1436-4E9F-85BDDF90E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struct list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struct list *n;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int data;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int mul3_new(struct list *in)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int </a:t>
            </a:r>
            <a:r>
              <a:rPr lang="en-IN" dirty="0" err="1">
                <a:latin typeface="Consolas" panose="020B0609020204030204" pitchFamily="49" charset="0"/>
              </a:rPr>
              <a:t>out_b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</a:t>
            </a:r>
            <a:r>
              <a:rPr lang="en-IN" dirty="0" err="1">
                <a:latin typeface="Consolas" panose="020B0609020204030204" pitchFamily="49" charset="0"/>
              </a:rPr>
              <a:t>out_b</a:t>
            </a:r>
            <a:r>
              <a:rPr lang="en-IN" dirty="0">
                <a:latin typeface="Consolas" panose="020B0609020204030204" pitchFamily="49" charset="0"/>
              </a:rPr>
              <a:t> = in-&gt;data * in-&gt;n-&gt;data *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   in-&gt;n-&gt;n-&gt;data;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return </a:t>
            </a:r>
            <a:r>
              <a:rPr lang="en-IN" dirty="0" err="1">
                <a:latin typeface="Consolas" panose="020B0609020204030204" pitchFamily="49" charset="0"/>
              </a:rPr>
              <a:t>out_b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383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02E4-E760-7171-4C8B-EC1A6865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9390A-EF52-3245-F874-A83A2A4F0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Uninterpreted functions ease the task of validation; however, it’s not always sufficient because we lose information</a:t>
                </a:r>
              </a:p>
              <a:p>
                <a:pPr lvl="1"/>
                <a:r>
                  <a:rPr lang="en-IN" dirty="0"/>
                  <a:t>For example, we can’t prove the validity of “a + b = b + a” using uninterpreted functions</a:t>
                </a:r>
              </a:p>
              <a:p>
                <a:endParaRPr lang="en-IN" dirty="0"/>
              </a:p>
              <a:p>
                <a:r>
                  <a:rPr lang="en-IN" dirty="0"/>
                  <a:t>Sometimes additional constraints concerning the uninterpreted functions help check the validity of a formula, e.g., we can add the following constraint for the addition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𝐴𝑑𝑑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𝐴𝑑𝑑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9390A-EF52-3245-F874-A83A2A4F0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66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5D48-EEC1-0193-51DB-B0F1872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B62F-F761-B110-3863-8F1CC518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Additional constraints make the uninterpreted function partially interpreted</a:t>
            </a:r>
          </a:p>
          <a:p>
            <a:endParaRPr lang="en-IN" dirty="0"/>
          </a:p>
          <a:p>
            <a:r>
              <a:rPr lang="en-US" dirty="0"/>
              <a:t>The reason we use uninterpreted functions is that they make the formula simpler, thus making it computationally feasible to find a solution</a:t>
            </a:r>
          </a:p>
          <a:p>
            <a:endParaRPr lang="en-IN" dirty="0"/>
          </a:p>
          <a:p>
            <a:r>
              <a:rPr lang="en-IN" dirty="0"/>
              <a:t>The goal of the abstract refinement is to find the right level of abstraction that is sufficient to validate the formula</a:t>
            </a:r>
          </a:p>
        </p:txBody>
      </p:sp>
    </p:spTree>
    <p:extLst>
      <p:ext uri="{BB962C8B-B14F-4D97-AF65-F5344CB8AC3E}">
        <p14:creationId xmlns:p14="http://schemas.microsoft.com/office/powerpoint/2010/main" val="1453745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3162-8572-E3C4-F050-6F606E18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DCD6-BB71-FE59-1DAC-61208C8D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right level of abstraction can be discovered using a trial-and-error process</a:t>
            </a:r>
          </a:p>
          <a:p>
            <a:endParaRPr lang="en-IN" dirty="0"/>
          </a:p>
          <a:p>
            <a:r>
              <a:rPr lang="en-US" dirty="0"/>
              <a:t>This process is also called the abstraction-refinement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16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0B25-45FB-3174-2E9F-A046A6A1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A2B41-1EA9-6A11-73D7-BD01BACA8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Microsoft Himalaya" panose="01010100010101010101" pitchFamily="2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ABSTRACTION_REFINEMENT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Input: Formula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</m:oMath>
                </a14:m>
                <a:endParaRPr lang="en-IN" sz="2400" b="0" dirty="0">
                  <a:latin typeface="+mj-lt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Output: “Valid” if the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is valid; otherwise, “Invalid”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𝜙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𝜏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           //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𝜏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is an abstraction function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′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is valid return “Valid”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′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return “Invalid”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Refine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′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by adding more constraints. In the worst case, it can reach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.</m:t>
                    </m:r>
                  </m:oMath>
                </a14:m>
                <a:endParaRPr lang="en-IN" sz="2400" dirty="0">
                  <a:latin typeface="+mj-lt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Return to step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A2B41-1EA9-6A11-73D7-BD01BACA8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27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12A1-E4C5-4EA3-2F82-6F688140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 logic with uninterpreted functions (EUF)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780A7-1976-D10B-5FC1-E4B2AE363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𝑓𝑜𝑟𝑚𝑢𝑙𝑎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𝑓𝑜𝑟𝑚𝑢𝑙𝑎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𝑎𝑡𝑜𝑚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𝑎𝑡𝑜𝑚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predicate</m:t>
                      </m:r>
                      <m:r>
                        <m:rPr>
                          <m:lit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symbol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list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terms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𝑖𝑑𝑒𝑛𝑡𝑖𝑓𝑖𝑒𝑟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m:rPr>
                          <m:lit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𝑠𝑦𝑚𝑏𝑜𝑙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780A7-1976-D10B-5FC1-E4B2AE363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97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8BAD-1D7D-7C2C-780E-86B49FB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axioms for EUF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377B1-3177-DF7C-654C-1A99941EE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rule</a:t>
                </a:r>
              </a:p>
              <a:p>
                <a:pPr marL="0" indent="0">
                  <a:buNone/>
                </a:pPr>
                <a:endParaRPr lang="en-I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…,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Sup>
                                <m:sSub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…,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→(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Sup>
                                <m:sSub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377B1-3177-DF7C-654C-1A99941EE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66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B241-E512-D607-8CBA-F0E807FA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6B9B-487E-C93C-CAD2-273F7A2F6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346-82EF-ED10-4A5C-8C00377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DAG of all </a:t>
            </a:r>
            <a:r>
              <a:rPr lang="en-IN" dirty="0" err="1"/>
              <a:t>subterms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dirty="0"/>
                  <a:t> = {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IN" dirty="0"/>
                  <a:t>}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A162F2D-E5E1-0307-E77F-094051EB35E4}"/>
              </a:ext>
            </a:extLst>
          </p:cNvPr>
          <p:cNvSpPr/>
          <p:nvPr/>
        </p:nvSpPr>
        <p:spPr>
          <a:xfrm>
            <a:off x="3057832" y="306766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2F77A9-0A74-4E52-920B-FB19AA15ABA1}"/>
              </a:ext>
            </a:extLst>
          </p:cNvPr>
          <p:cNvSpPr/>
          <p:nvPr/>
        </p:nvSpPr>
        <p:spPr>
          <a:xfrm>
            <a:off x="2207338" y="399681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65FA9C-C4AD-A6EC-C01C-936BA44EAC13}"/>
              </a:ext>
            </a:extLst>
          </p:cNvPr>
          <p:cNvSpPr/>
          <p:nvPr/>
        </p:nvSpPr>
        <p:spPr>
          <a:xfrm>
            <a:off x="1347014" y="491613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0E37F-81B4-0FAA-78B6-EBC73805585E}"/>
              </a:ext>
            </a:extLst>
          </p:cNvPr>
          <p:cNvSpPr/>
          <p:nvPr/>
        </p:nvSpPr>
        <p:spPr>
          <a:xfrm>
            <a:off x="2993918" y="494071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96BEE-D035-B7A7-986F-42A9A523BC5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637066" y="4508748"/>
            <a:ext cx="655226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63F959-5B01-BE76-ACF3-370B903A364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2702487" y="4508748"/>
            <a:ext cx="581483" cy="43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C1C6DE-84A1-7E49-1DB9-C2BE0D7227F1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497390" y="3579598"/>
            <a:ext cx="645396" cy="4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56C3C-4215-410C-C16B-F905FE3FEB07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283970" y="3667432"/>
            <a:ext cx="63914" cy="1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0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17B5-1CA1-2516-1C7B-4AA8DF7C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2BCC-A5A9-E073-D181-5AEA73D8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a directed acyclic graph of all the terms in the formula</a:t>
            </a:r>
          </a:p>
          <a:p>
            <a:endParaRPr lang="en-IN" dirty="0"/>
          </a:p>
          <a:p>
            <a:r>
              <a:rPr lang="en-IN" dirty="0"/>
              <a:t>DAG node structure</a:t>
            </a:r>
          </a:p>
          <a:p>
            <a:pPr marL="0" indent="0">
              <a:buNone/>
            </a:pPr>
            <a:r>
              <a:rPr lang="en-IN" dirty="0"/>
              <a:t>struct DAG {</a:t>
            </a:r>
          </a:p>
          <a:p>
            <a:pPr marL="0" indent="0">
              <a:buNone/>
            </a:pPr>
            <a:r>
              <a:rPr lang="en-IN" dirty="0"/>
              <a:t>    int id;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fn</a:t>
            </a:r>
            <a:r>
              <a:rPr lang="en-IN" dirty="0"/>
              <a:t>[32];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n_args</a:t>
            </a:r>
            <a:r>
              <a:rPr lang="en-IN" dirty="0"/>
              <a:t>; // number of children</a:t>
            </a:r>
          </a:p>
          <a:p>
            <a:pPr marL="0" indent="0">
              <a:buNone/>
            </a:pPr>
            <a:r>
              <a:rPr lang="en-IN" dirty="0"/>
              <a:t>    int *</a:t>
            </a:r>
            <a:r>
              <a:rPr lang="en-IN" dirty="0" err="1"/>
              <a:t>args</a:t>
            </a:r>
            <a:r>
              <a:rPr lang="en-IN" dirty="0"/>
              <a:t>;   // array of arguments’ ids</a:t>
            </a:r>
          </a:p>
          <a:p>
            <a:pPr marL="0" indent="0">
              <a:buNone/>
            </a:pPr>
            <a:r>
              <a:rPr lang="en-IN" dirty="0"/>
              <a:t>    int cc;          // congruence class</a:t>
            </a:r>
          </a:p>
          <a:p>
            <a:pPr marL="0" indent="0">
              <a:buNone/>
            </a:pPr>
            <a:r>
              <a:rPr lang="en-IN" dirty="0"/>
              <a:t>    int *</a:t>
            </a:r>
            <a:r>
              <a:rPr lang="en-IN" dirty="0" err="1"/>
              <a:t>ccpar</a:t>
            </a:r>
            <a:r>
              <a:rPr lang="en-IN" dirty="0"/>
              <a:t>;  // array of parents’ ids of all nodes in the congruence class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62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346-82EF-ED10-4A5C-8C00377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DAG of all </a:t>
            </a:r>
            <a:r>
              <a:rPr lang="en-IN" dirty="0" err="1"/>
              <a:t>subterms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dirty="0"/>
                  <a:t> = {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IN" dirty="0"/>
                  <a:t>}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B4890-69FB-0D9B-E098-6B9F181AF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A162F2D-E5E1-0307-E77F-094051EB35E4}"/>
              </a:ext>
            </a:extLst>
          </p:cNvPr>
          <p:cNvSpPr/>
          <p:nvPr/>
        </p:nvSpPr>
        <p:spPr>
          <a:xfrm>
            <a:off x="3057832" y="306766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2F77A9-0A74-4E52-920B-FB19AA15ABA1}"/>
              </a:ext>
            </a:extLst>
          </p:cNvPr>
          <p:cNvSpPr/>
          <p:nvPr/>
        </p:nvSpPr>
        <p:spPr>
          <a:xfrm>
            <a:off x="2207338" y="3996815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65FA9C-C4AD-A6EC-C01C-936BA44EAC13}"/>
              </a:ext>
            </a:extLst>
          </p:cNvPr>
          <p:cNvSpPr/>
          <p:nvPr/>
        </p:nvSpPr>
        <p:spPr>
          <a:xfrm>
            <a:off x="1347014" y="4916132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0E37F-81B4-0FAA-78B6-EBC73805585E}"/>
              </a:ext>
            </a:extLst>
          </p:cNvPr>
          <p:cNvSpPr/>
          <p:nvPr/>
        </p:nvSpPr>
        <p:spPr>
          <a:xfrm>
            <a:off x="2993918" y="4940713"/>
            <a:ext cx="580103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96BEE-D035-B7A7-986F-42A9A523BC5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637066" y="4508748"/>
            <a:ext cx="655226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63F959-5B01-BE76-ACF3-370B903A364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2702487" y="4508748"/>
            <a:ext cx="581483" cy="43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C1C6DE-84A1-7E49-1DB9-C2BE0D7227F1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497390" y="3579598"/>
            <a:ext cx="645396" cy="4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56C3C-4215-410C-C16B-F905FE3FEB07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283970" y="3667432"/>
            <a:ext cx="63914" cy="1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/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{id = 1, </a:t>
                </a:r>
                <a:r>
                  <a:rPr lang="en-IN" dirty="0" err="1"/>
                  <a:t>fn</a:t>
                </a:r>
                <a:r>
                  <a:rPr lang="en-IN" dirty="0"/>
                  <a:t> = “f”, </a:t>
                </a:r>
                <a:r>
                  <a:rPr lang="en-IN" dirty="0" err="1"/>
                  <a:t>n_args</a:t>
                </a:r>
                <a:r>
                  <a:rPr lang="en-IN" dirty="0"/>
                  <a:t> = 2, </a:t>
                </a:r>
                <a:r>
                  <a:rPr lang="en-IN" dirty="0" err="1"/>
                  <a:t>args</a:t>
                </a:r>
                <a:r>
                  <a:rPr lang="en-IN" dirty="0"/>
                  <a:t>={2, 4}, cc = 1, </a:t>
                </a:r>
                <a:r>
                  <a:rPr lang="en-IN" dirty="0" err="1"/>
                  <a:t>ccpar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13CAB-F892-14C9-E338-CC531D77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75" y="3067665"/>
                <a:ext cx="5624052" cy="369332"/>
              </a:xfrm>
              <a:prstGeom prst="rect">
                <a:avLst/>
              </a:prstGeom>
              <a:blipFill>
                <a:blip r:embed="rId3"/>
                <a:stretch>
                  <a:fillRect l="-97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6F0756D-B6E3-FAD5-7816-80D222C6882A}"/>
              </a:ext>
            </a:extLst>
          </p:cNvPr>
          <p:cNvSpPr txBox="1"/>
          <p:nvPr/>
        </p:nvSpPr>
        <p:spPr>
          <a:xfrm>
            <a:off x="2925093" y="4104971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2, </a:t>
            </a:r>
            <a:r>
              <a:rPr lang="en-IN" dirty="0" err="1"/>
              <a:t>fn</a:t>
            </a:r>
            <a:r>
              <a:rPr lang="en-IN" dirty="0"/>
              <a:t> = “f”, </a:t>
            </a:r>
            <a:r>
              <a:rPr lang="en-IN" dirty="0" err="1"/>
              <a:t>n_args</a:t>
            </a:r>
            <a:r>
              <a:rPr lang="en-IN" dirty="0"/>
              <a:t> = 2, </a:t>
            </a:r>
            <a:r>
              <a:rPr lang="en-IN" dirty="0" err="1"/>
              <a:t>args</a:t>
            </a:r>
            <a:r>
              <a:rPr lang="en-IN" dirty="0"/>
              <a:t>={3, 4}, cc = 2, </a:t>
            </a:r>
            <a:r>
              <a:rPr lang="en-IN" dirty="0" err="1"/>
              <a:t>ccpar</a:t>
            </a:r>
            <a:r>
              <a:rPr lang="en-IN" dirty="0"/>
              <a:t> = {1}}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0FE04-510A-B93D-D97A-E49FAB0B2F86}"/>
              </a:ext>
            </a:extLst>
          </p:cNvPr>
          <p:cNvSpPr txBox="1"/>
          <p:nvPr/>
        </p:nvSpPr>
        <p:spPr>
          <a:xfrm>
            <a:off x="167137" y="5889528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3, </a:t>
            </a:r>
            <a:r>
              <a:rPr lang="en-IN" dirty="0" err="1"/>
              <a:t>fn</a:t>
            </a:r>
            <a:r>
              <a:rPr lang="en-IN" dirty="0"/>
              <a:t> = “a”,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3, </a:t>
            </a:r>
            <a:r>
              <a:rPr lang="en-IN" dirty="0" err="1"/>
              <a:t>ccpar</a:t>
            </a:r>
            <a:r>
              <a:rPr lang="en-IN" dirty="0"/>
              <a:t> = {2}}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3EEAF-D047-7F6E-D00D-7C1AB17D4BE2}"/>
              </a:ext>
            </a:extLst>
          </p:cNvPr>
          <p:cNvSpPr txBox="1"/>
          <p:nvPr/>
        </p:nvSpPr>
        <p:spPr>
          <a:xfrm>
            <a:off x="3642851" y="5058700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{id = 4, </a:t>
            </a:r>
            <a:r>
              <a:rPr lang="en-IN" dirty="0" err="1"/>
              <a:t>fn</a:t>
            </a:r>
            <a:r>
              <a:rPr lang="en-IN" dirty="0"/>
              <a:t> = “b”, </a:t>
            </a:r>
            <a:r>
              <a:rPr lang="en-IN" dirty="0" err="1"/>
              <a:t>n_args</a:t>
            </a:r>
            <a:r>
              <a:rPr lang="en-IN" dirty="0"/>
              <a:t> = 0, </a:t>
            </a:r>
            <a:r>
              <a:rPr lang="en-IN" dirty="0" err="1"/>
              <a:t>args</a:t>
            </a:r>
            <a:r>
              <a:rPr lang="en-IN" dirty="0"/>
              <a:t>={}, cc = 4, </a:t>
            </a:r>
            <a:r>
              <a:rPr lang="en-IN" dirty="0" err="1"/>
              <a:t>ccpar</a:t>
            </a:r>
            <a:r>
              <a:rPr lang="en-IN" dirty="0"/>
              <a:t> = {1, 2}}</a:t>
            </a:r>
          </a:p>
        </p:txBody>
      </p:sp>
    </p:spTree>
    <p:extLst>
      <p:ext uri="{BB962C8B-B14F-4D97-AF65-F5344CB8AC3E}">
        <p14:creationId xmlns:p14="http://schemas.microsoft.com/office/powerpoint/2010/main" val="322848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5226</Words>
  <Application>Microsoft Office PowerPoint</Application>
  <PresentationFormat>Widescreen</PresentationFormat>
  <Paragraphs>539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Microsoft Himalaya</vt:lpstr>
      <vt:lpstr>Office Theme</vt:lpstr>
      <vt:lpstr>PowerPoint Presentation</vt:lpstr>
      <vt:lpstr>References</vt:lpstr>
      <vt:lpstr>Theory of equality</vt:lpstr>
      <vt:lpstr>Equality logic with uninterpreted functions (EUF)</vt:lpstr>
      <vt:lpstr>Additional axioms for EUF</vt:lpstr>
      <vt:lpstr>Implementation</vt:lpstr>
      <vt:lpstr>Create a DAG of all subterms</vt:lpstr>
      <vt:lpstr>Implementation</vt:lpstr>
      <vt:lpstr>Create a DAG of all subterms</vt:lpstr>
      <vt:lpstr>Basic operations</vt:lpstr>
      <vt:lpstr>Basic operations</vt:lpstr>
      <vt:lpstr>Basic operations</vt:lpstr>
      <vt:lpstr>Basic operations</vt:lpstr>
      <vt:lpstr>Decision procedure for EUF formulae</vt:lpstr>
      <vt:lpstr>STEP-1, creating DAG</vt:lpstr>
      <vt:lpstr>STEP-2a, merge 2, 3</vt:lpstr>
      <vt:lpstr>STEP-2b, merge 2, 3</vt:lpstr>
      <vt:lpstr>STEP-3, find 1, 3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Checking equivalence</vt:lpstr>
      <vt:lpstr>Abstraction refinement</vt:lpstr>
      <vt:lpstr>Abstraction refinement</vt:lpstr>
      <vt:lpstr>Abstraction refinement</vt:lpstr>
      <vt:lpstr>Abstraction refinement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35</cp:revision>
  <dcterms:created xsi:type="dcterms:W3CDTF">2023-08-23T06:42:54Z</dcterms:created>
  <dcterms:modified xsi:type="dcterms:W3CDTF">2023-09-06T14:03:22Z</dcterms:modified>
</cp:coreProperties>
</file>