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27" r:id="rId3"/>
    <p:sldId id="431" r:id="rId4"/>
    <p:sldId id="374" r:id="rId5"/>
    <p:sldId id="372" r:id="rId6"/>
    <p:sldId id="472" r:id="rId7"/>
    <p:sldId id="473" r:id="rId8"/>
    <p:sldId id="443" r:id="rId9"/>
    <p:sldId id="474" r:id="rId10"/>
    <p:sldId id="475" r:id="rId11"/>
    <p:sldId id="476" r:id="rId12"/>
    <p:sldId id="470" r:id="rId13"/>
    <p:sldId id="403" r:id="rId14"/>
    <p:sldId id="456" r:id="rId15"/>
    <p:sldId id="457" r:id="rId16"/>
    <p:sldId id="436" r:id="rId17"/>
    <p:sldId id="458" r:id="rId18"/>
    <p:sldId id="464" r:id="rId19"/>
    <p:sldId id="459" r:id="rId20"/>
    <p:sldId id="468" r:id="rId21"/>
    <p:sldId id="460" r:id="rId22"/>
    <p:sldId id="466" r:id="rId23"/>
    <p:sldId id="469" r:id="rId24"/>
    <p:sldId id="467" r:id="rId25"/>
    <p:sldId id="477" r:id="rId26"/>
    <p:sldId id="478" r:id="rId27"/>
    <p:sldId id="480" r:id="rId28"/>
    <p:sldId id="479" r:id="rId29"/>
    <p:sldId id="481" r:id="rId30"/>
    <p:sldId id="482" r:id="rId31"/>
    <p:sldId id="512" r:id="rId32"/>
    <p:sldId id="483" r:id="rId33"/>
    <p:sldId id="484" r:id="rId34"/>
    <p:sldId id="485" r:id="rId35"/>
    <p:sldId id="486" r:id="rId36"/>
    <p:sldId id="487" r:id="rId37"/>
    <p:sldId id="488" r:id="rId38"/>
    <p:sldId id="489" r:id="rId39"/>
    <p:sldId id="490" r:id="rId40"/>
    <p:sldId id="491" r:id="rId41"/>
    <p:sldId id="492" r:id="rId42"/>
    <p:sldId id="493" r:id="rId43"/>
    <p:sldId id="510" r:id="rId44"/>
    <p:sldId id="513" r:id="rId45"/>
    <p:sldId id="514" r:id="rId46"/>
    <p:sldId id="502" r:id="rId47"/>
    <p:sldId id="501" r:id="rId48"/>
    <p:sldId id="500" r:id="rId49"/>
    <p:sldId id="499" r:id="rId50"/>
    <p:sldId id="498" r:id="rId51"/>
    <p:sldId id="497" r:id="rId52"/>
    <p:sldId id="503" r:id="rId53"/>
    <p:sldId id="505" r:id="rId54"/>
    <p:sldId id="504" r:id="rId55"/>
    <p:sldId id="506" r:id="rId56"/>
    <p:sldId id="511" r:id="rId57"/>
    <p:sldId id="507" r:id="rId58"/>
    <p:sldId id="526" r:id="rId59"/>
    <p:sldId id="508" r:id="rId60"/>
    <p:sldId id="515" r:id="rId61"/>
    <p:sldId id="516" r:id="rId62"/>
    <p:sldId id="517" r:id="rId63"/>
    <p:sldId id="518" r:id="rId64"/>
    <p:sldId id="519" r:id="rId65"/>
    <p:sldId id="520" r:id="rId66"/>
    <p:sldId id="524" r:id="rId67"/>
    <p:sldId id="521" r:id="rId68"/>
    <p:sldId id="522" r:id="rId69"/>
    <p:sldId id="5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488C-0A4A-4A6A-9C86-07571DBEABED}" type="datetimeFigureOut">
              <a:rPr lang="en-IN" smtClean="0"/>
              <a:t>22-11-2023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3E96-60C1-4CDB-9968-F936E6005563}" type="slidenum">
              <a:rPr lang="en-IN" smtClean="0"/>
              <a:t>‹#›</a:t>
            </a:fld>
            <a:endParaRPr lang="en-IN"/>
          </a:p>
        </p:txBody>
      </p:sp>
    </p:spTree>
    <p:extLst>
      <p:ext uri="{BB962C8B-B14F-4D97-AF65-F5344CB8AC3E}">
        <p14:creationId xmlns:p14="http://schemas.microsoft.com/office/powerpoint/2010/main" val="41034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ADD-0D1B-AAE1-FCD7-A1AC6A3C9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5BA1E-A79E-0752-203B-B1B283146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B7E6E-91BE-1A41-45C1-E9ADB005FBFE}"/>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63F65139-2C36-6A53-FB2F-BE4D8AA26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572D-B3DC-3A6A-3FF3-14C5A2BDB89E}"/>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2654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9E8-92A4-62DC-5186-54D6513DD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DA9A-6387-47A0-1B79-DD39DC667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81930-24E1-4B89-1607-C87618B5D7E2}"/>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8E553289-8F58-D096-03A2-6EADF071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903F6-C4DE-6134-1E65-8640752DBC95}"/>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202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4EA98-E1EB-5B88-FCD0-225A51F4C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A3EBC-5118-E457-EC15-95B7D9E1A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15A68-553B-8AF9-F115-439F132C628B}"/>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ECC6FEA9-9740-2A50-77E5-15793C949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E1F84-1CF0-4B7B-FEE2-9662B04B0E6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891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5384-E1F3-8766-7480-C7CEEE51F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B72E6-FEF2-DA6E-0E03-F3C7C5A4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1D9CF-CF87-A155-DD3C-1FFA15456F24}"/>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2D1CF7FC-5A0B-D831-2C58-4455CB44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418A-2953-0D92-29D7-7E51F220B60B}"/>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2196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5302-3C5A-2765-7315-51F71119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0A2E6-DDB4-C877-7F9E-6BD2A157E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77F58-B3C3-B608-8916-ABFFC4D260E0}"/>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9A7602D3-A72C-C74D-3FA8-2228F5A82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95A14-49D7-11B6-0FC9-31A5F5A4ADD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76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0A3-841F-CC7F-E6A5-B6552126D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82E7-5B6F-BEF9-1FBB-1825F98C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EC029-6F4B-9BE4-8CCE-C1A6F7A9E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E7043-529D-4CF7-B592-1CC8F9B0F0E5}"/>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6" name="Footer Placeholder 5">
            <a:extLst>
              <a:ext uri="{FF2B5EF4-FFF2-40B4-BE49-F238E27FC236}">
                <a16:creationId xmlns:a16="http://schemas.microsoft.com/office/drawing/2014/main" id="{C3BE34D0-DF42-9C84-E697-89575D10C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3CEFF-A12A-8C20-FAAE-DB975CBC040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7536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8B6-9520-1420-8BDF-3DCF34970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C152-34A0-1D04-C503-AD17F666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D5F6-3EC1-5E56-DDDF-FFF479810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6CE8-801A-A67F-E89D-0C1623E44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5A919-5AF1-0EEB-E9E3-57B3D23DC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1D261-699A-22F8-4CC4-5B1DA47D60B2}"/>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8" name="Footer Placeholder 7">
            <a:extLst>
              <a:ext uri="{FF2B5EF4-FFF2-40B4-BE49-F238E27FC236}">
                <a16:creationId xmlns:a16="http://schemas.microsoft.com/office/drawing/2014/main" id="{E6D7A1B6-E475-79F7-5573-A1FF7492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A01376-6FA0-D8DC-5989-FD89679815E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5319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3364-A770-0D1A-14C3-F820131C6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5CED-8211-C595-0816-45758CDD5B62}"/>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4" name="Footer Placeholder 3">
            <a:extLst>
              <a:ext uri="{FF2B5EF4-FFF2-40B4-BE49-F238E27FC236}">
                <a16:creationId xmlns:a16="http://schemas.microsoft.com/office/drawing/2014/main" id="{55D00D33-E32F-32DB-29E8-D47DCA9F1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D08C3-34BF-4E87-2313-CEB0A722D607}"/>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160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9D30-5FC7-35B9-6EB9-6EEC6A416B4C}"/>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3" name="Footer Placeholder 2">
            <a:extLst>
              <a:ext uri="{FF2B5EF4-FFF2-40B4-BE49-F238E27FC236}">
                <a16:creationId xmlns:a16="http://schemas.microsoft.com/office/drawing/2014/main" id="{A0B781C5-0E9F-7A36-6144-1FB9C9B8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FEBC0-49E1-67B2-2B41-0631D5A9B969}"/>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6853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E2F6-B92D-FB91-CD23-302B7E3C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2C02-0FBE-151D-46A1-0C2148F7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B262F-1E30-ED83-8541-CAB8F4550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11A-B6CA-78E5-F179-69233122E7D7}"/>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6" name="Footer Placeholder 5">
            <a:extLst>
              <a:ext uri="{FF2B5EF4-FFF2-40B4-BE49-F238E27FC236}">
                <a16:creationId xmlns:a16="http://schemas.microsoft.com/office/drawing/2014/main" id="{9813B12D-91A3-5341-8D70-36579562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504B-9FC3-FBD6-0739-629E8B272832}"/>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42896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328-E7FA-1B04-3878-ECC7F1BC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4ACF23-745C-A59A-95B7-47EF4938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EBCAC-27C9-EF10-BA42-31F19224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49650-BD3A-2F37-C369-DCDFAFB6C3F5}"/>
              </a:ext>
            </a:extLst>
          </p:cNvPr>
          <p:cNvSpPr>
            <a:spLocks noGrp="1"/>
          </p:cNvSpPr>
          <p:nvPr>
            <p:ph type="dt" sz="half" idx="10"/>
          </p:nvPr>
        </p:nvSpPr>
        <p:spPr/>
        <p:txBody>
          <a:bodyPr/>
          <a:lstStyle/>
          <a:p>
            <a:fld id="{0BCD61D5-6525-4A0E-A841-C2E6D7471AE5}" type="datetimeFigureOut">
              <a:rPr lang="en-IN" smtClean="0"/>
              <a:t>22-11-2023</a:t>
            </a:fld>
            <a:endParaRPr lang="en-IN"/>
          </a:p>
        </p:txBody>
      </p:sp>
      <p:sp>
        <p:nvSpPr>
          <p:cNvPr id="6" name="Footer Placeholder 5">
            <a:extLst>
              <a:ext uri="{FF2B5EF4-FFF2-40B4-BE49-F238E27FC236}">
                <a16:creationId xmlns:a16="http://schemas.microsoft.com/office/drawing/2014/main" id="{4048C1AB-7D69-7A6A-0DB0-1079121D7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3F6D1-5D98-6970-D00C-D2A1909F5330}"/>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89031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AF5B0-AD10-8879-1B5C-8BE5C9B5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D079F-B5F8-03CC-9ECC-4295B9F2B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BB91-7F03-BF77-3578-F45DBA1BA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61D5-6525-4A0E-A841-C2E6D7471AE5}" type="datetimeFigureOut">
              <a:rPr lang="en-IN" smtClean="0"/>
              <a:t>22-11-2023</a:t>
            </a:fld>
            <a:endParaRPr lang="en-IN"/>
          </a:p>
        </p:txBody>
      </p:sp>
      <p:sp>
        <p:nvSpPr>
          <p:cNvPr id="5" name="Footer Placeholder 4">
            <a:extLst>
              <a:ext uri="{FF2B5EF4-FFF2-40B4-BE49-F238E27FC236}">
                <a16:creationId xmlns:a16="http://schemas.microsoft.com/office/drawing/2014/main" id="{454CAF10-E380-B331-4A15-CD77B22DD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806C74-1086-8393-DA17-16F2E9BDF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0226B-52A4-4EB9-AAAC-A0F2C070F914}" type="slidenum">
              <a:rPr lang="en-IN" smtClean="0"/>
              <a:t>‹#›</a:t>
            </a:fld>
            <a:endParaRPr lang="en-IN"/>
          </a:p>
        </p:txBody>
      </p:sp>
    </p:spTree>
    <p:extLst>
      <p:ext uri="{BB962C8B-B14F-4D97-AF65-F5344CB8AC3E}">
        <p14:creationId xmlns:p14="http://schemas.microsoft.com/office/powerpoint/2010/main" val="7600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dafny.org/dafny/OnlineTutorial/Terminat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CD1E-83B9-D58D-4D0B-43AA2313D6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9C1839-834C-2691-74BD-EA0D5C6394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0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3970318"/>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b="0" dirty="0">
                <a:effectLst/>
                <a:latin typeface="Consolas" panose="020B0609020204030204" pitchFamily="49" charset="0"/>
              </a:rPr>
              <a:t>    r := div(x + x + x + x,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1200329"/>
          </a:xfrm>
          <a:prstGeom prst="rect">
            <a:avLst/>
          </a:prstGeom>
          <a:noFill/>
        </p:spPr>
        <p:txBody>
          <a:bodyPr wrap="square" rtlCol="0">
            <a:spAutoFit/>
          </a:bodyPr>
          <a:lstStyle/>
          <a:p>
            <a:r>
              <a:rPr lang="en-IN" dirty="0"/>
              <a:t>To compute the strongest postcondition of a method call, first transform the code as shown in the next slide.</a:t>
            </a:r>
          </a:p>
        </p:txBody>
      </p:sp>
    </p:spTree>
    <p:extLst>
      <p:ext uri="{BB962C8B-B14F-4D97-AF65-F5344CB8AC3E}">
        <p14:creationId xmlns:p14="http://schemas.microsoft.com/office/powerpoint/2010/main" val="341033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5078313"/>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4247317"/>
          </a:xfrm>
          <a:prstGeom prst="rect">
            <a:avLst/>
          </a:prstGeom>
          <a:noFill/>
        </p:spPr>
        <p:txBody>
          <a:bodyPr wrap="square" rtlCol="0">
            <a:spAutoFit/>
          </a:bodyPr>
          <a:lstStyle/>
          <a:p>
            <a:r>
              <a:rPr lang="en-IN" dirty="0"/>
              <a:t>Remove the function call. </a:t>
            </a:r>
          </a:p>
          <a:p>
            <a:endParaRPr lang="en-IN" dirty="0"/>
          </a:p>
          <a:p>
            <a:r>
              <a:rPr lang="en-IN" dirty="0"/>
              <a:t>Create fresh variables for arguments and the return values for the function call, i.e., x’, y’, and r’ in this example.</a:t>
            </a:r>
          </a:p>
          <a:p>
            <a:endParaRPr lang="en-IN" dirty="0"/>
          </a:p>
          <a:p>
            <a:r>
              <a:rPr lang="en-IN" dirty="0"/>
              <a:t>Write preconditions and postconditions in terms of fresh variables x’, y’, and r’.</a:t>
            </a:r>
          </a:p>
          <a:p>
            <a:endParaRPr lang="en-IN" dirty="0"/>
          </a:p>
          <a:p>
            <a:r>
              <a:rPr lang="en-IN" dirty="0"/>
              <a:t>Assert that the precondition holds.</a:t>
            </a:r>
          </a:p>
          <a:p>
            <a:r>
              <a:rPr lang="en-IN" dirty="0"/>
              <a:t>Assume that the postcondition holds.</a:t>
            </a:r>
          </a:p>
          <a:p>
            <a:endParaRPr lang="en-IN" dirty="0"/>
          </a:p>
          <a:p>
            <a:r>
              <a:rPr lang="en-IN" dirty="0"/>
              <a:t>The return value of the function is r’.</a:t>
            </a:r>
          </a:p>
        </p:txBody>
      </p:sp>
    </p:spTree>
    <p:extLst>
      <p:ext uri="{BB962C8B-B14F-4D97-AF65-F5344CB8AC3E}">
        <p14:creationId xmlns:p14="http://schemas.microsoft.com/office/powerpoint/2010/main" val="188190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5882163" y="353497"/>
            <a:ext cx="6260690" cy="6186309"/>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923330"/>
          </a:xfrm>
          <a:prstGeom prst="rect">
            <a:avLst/>
          </a:prstGeom>
          <a:noFill/>
        </p:spPr>
        <p:txBody>
          <a:bodyPr wrap="square" rtlCol="0">
            <a:spAutoFit/>
          </a:bodyPr>
          <a:lstStyle/>
          <a:p>
            <a:r>
              <a:rPr lang="en-IN" dirty="0"/>
              <a:t>Compute the strongest postconditions at each program point.</a:t>
            </a:r>
          </a:p>
        </p:txBody>
      </p:sp>
    </p:spTree>
    <p:extLst>
      <p:ext uri="{BB962C8B-B14F-4D97-AF65-F5344CB8AC3E}">
        <p14:creationId xmlns:p14="http://schemas.microsoft.com/office/powerpoint/2010/main" val="114917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614219" y="353497"/>
                <a:ext cx="6528634" cy="6186309"/>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validity: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b="0" i="0" dirty="0">
                    <a:latin typeface="+mj-lt"/>
                  </a:rPr>
                  <a:t>∃</a:t>
                </a:r>
                <a:r>
                  <a:rPr lang="en-IN" i="0" dirty="0">
                    <a:latin typeface="+mj-lt"/>
                  </a:rPr>
                  <a:t>r</a:t>
                </a:r>
                <a:r>
                  <a:rPr lang="en-IN" i="0" baseline="-25000" dirty="0">
                    <a:latin typeface="+mj-lt"/>
                  </a:rPr>
                  <a:t>0</a:t>
                </a:r>
                <a:r>
                  <a:rPr lang="en-IN" i="0" dirty="0">
                    <a:latin typeface="+mj-lt"/>
                  </a:rPr>
                  <a:t>. 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614219" y="353497"/>
                <a:ext cx="6528634" cy="6186309"/>
              </a:xfrm>
              <a:prstGeom prst="rect">
                <a:avLst/>
              </a:prstGeom>
              <a:blipFill>
                <a:blip r:embed="rId2"/>
                <a:stretch>
                  <a:fillRect l="-840" t="-59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923330"/>
          </a:xfrm>
          <a:prstGeom prst="rect">
            <a:avLst/>
          </a:prstGeom>
          <a:noFill/>
        </p:spPr>
        <p:txBody>
          <a:bodyPr wrap="square" rtlCol="0">
            <a:spAutoFit/>
          </a:bodyPr>
          <a:lstStyle/>
          <a:p>
            <a:r>
              <a:rPr lang="en-IN" dirty="0"/>
              <a:t>Compute the strongest postconditions at each program point.</a:t>
            </a:r>
          </a:p>
        </p:txBody>
      </p:sp>
    </p:spTree>
    <p:extLst>
      <p:ext uri="{BB962C8B-B14F-4D97-AF65-F5344CB8AC3E}">
        <p14:creationId xmlns:p14="http://schemas.microsoft.com/office/powerpoint/2010/main" val="380952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882163" y="353497"/>
                <a:ext cx="6260690" cy="6463308"/>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validity: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p>
              <a:p>
                <a:pPr marL="342900" indent="-342900">
                  <a:buFont typeface="+mj-lt"/>
                  <a:buAutoNum type="arabicPeriod"/>
                </a:pPr>
                <a:r>
                  <a:rPr lang="en-IN" b="0" i="0" dirty="0">
                    <a:latin typeface="+mj-lt"/>
                  </a:rPr>
                  <a:t>∃</a:t>
                </a:r>
                <a:r>
                  <a:rPr lang="en-IN" i="0" dirty="0">
                    <a:latin typeface="+mj-lt"/>
                  </a:rPr>
                  <a:t>r</a:t>
                </a:r>
                <a:r>
                  <a:rPr lang="en-IN" i="0" baseline="-25000" dirty="0">
                    <a:latin typeface="+mj-lt"/>
                  </a:rPr>
                  <a:t>0</a:t>
                </a:r>
                <a:r>
                  <a:rPr lang="en-IN" i="0" dirty="0">
                    <a:latin typeface="+mj-lt"/>
                  </a:rPr>
                  <a:t>. 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882163" y="353497"/>
                <a:ext cx="6260690" cy="6463308"/>
              </a:xfrm>
              <a:prstGeom prst="rect">
                <a:avLst/>
              </a:prstGeom>
              <a:blipFill>
                <a:blip r:embed="rId2"/>
                <a:stretch>
                  <a:fillRect l="-876" t="-566"/>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1754326"/>
          </a:xfrm>
          <a:prstGeom prst="rect">
            <a:avLst/>
          </a:prstGeom>
          <a:noFill/>
        </p:spPr>
        <p:txBody>
          <a:bodyPr wrap="square" rtlCol="0">
            <a:spAutoFit/>
          </a:bodyPr>
          <a:lstStyle/>
          <a:p>
            <a:r>
              <a:rPr lang="en-IN" dirty="0"/>
              <a:t>Is this program valid?</a:t>
            </a:r>
          </a:p>
          <a:p>
            <a:endParaRPr lang="en-IN" dirty="0"/>
          </a:p>
          <a:p>
            <a:r>
              <a:rPr lang="en-IN" dirty="0"/>
              <a:t>First, check the validity of:</a:t>
            </a:r>
          </a:p>
          <a:p>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p>
          <a:p>
            <a:endParaRPr lang="en-IN" dirty="0">
              <a:solidFill>
                <a:schemeClr val="accent1"/>
              </a:solidFill>
              <a:latin typeface="+mj-lt"/>
            </a:endParaRPr>
          </a:p>
          <a:p>
            <a:r>
              <a:rPr lang="en-IN" dirty="0"/>
              <a:t>which is not valid.</a:t>
            </a:r>
          </a:p>
        </p:txBody>
      </p:sp>
    </p:spTree>
    <p:extLst>
      <p:ext uri="{BB962C8B-B14F-4D97-AF65-F5344CB8AC3E}">
        <p14:creationId xmlns:p14="http://schemas.microsoft.com/office/powerpoint/2010/main" val="186251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250426" y="-464"/>
                <a:ext cx="6892427" cy="6740307"/>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dirty="0">
                    <a:latin typeface="Consolas" panose="020B0609020204030204" pitchFamily="49" charset="0"/>
                  </a:rPr>
                  <a:t>  requires y != 0</a:t>
                </a:r>
                <a:endParaRPr lang="en-IN" b="0" dirty="0">
                  <a:effectLst/>
                  <a:latin typeface="Consolas" panose="020B0609020204030204" pitchFamily="49" charset="0"/>
                </a:endParaRP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dirty="0">
                    <a:solidFill>
                      <a:srgbClr val="FF0000"/>
                    </a:solidFill>
                    <a:latin typeface="Consolas" panose="020B0609020204030204" pitchFamily="49" charset="0"/>
                  </a:rPr>
                  <a:t>y != 0</a:t>
                </a:r>
                <a:endParaRPr lang="en-IN" b="0" dirty="0">
                  <a:solidFill>
                    <a:srgbClr val="FF0000"/>
                  </a:solidFill>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y != 0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y != 0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a:t>
                </a:r>
                <a:r>
                  <a:rPr lang="en-IN" dirty="0" err="1">
                    <a:latin typeface="Consolas" panose="020B0609020204030204" pitchFamily="49" charset="0"/>
                  </a:rPr>
                  <a:t>validity:</a:t>
                </a:r>
                <a:r>
                  <a:rPr lang="en-IN" i="0" dirty="0" err="1">
                    <a:solidFill>
                      <a:schemeClr val="accent1"/>
                    </a:solidFill>
                    <a:latin typeface="+mj-lt"/>
                  </a:rPr>
                  <a:t>y</a:t>
                </a:r>
                <a:r>
                  <a:rPr lang="en-IN" i="0" dirty="0">
                    <a:solidFill>
                      <a:schemeClr val="accent1"/>
                    </a:solidFill>
                    <a:latin typeface="+mj-lt"/>
                  </a:rPr>
                  <a:t> != 0 </a:t>
                </a:r>
                <a:r>
                  <a:rPr lang="en-IN" b="0" i="0" dirty="0">
                    <a:solidFill>
                      <a:schemeClr val="accent1"/>
                    </a:solidFill>
                    <a:latin typeface="+mj-lt"/>
                  </a:rPr>
                  <a:t>∧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y != 0 </a:t>
                </a:r>
                <a:r>
                  <a:rPr lang="en-IN" b="0" i="0" dirty="0">
                    <a:latin typeface="+mj-lt"/>
                  </a:rPr>
                  <a:t>∧</a:t>
                </a:r>
                <a:r>
                  <a:rPr lang="en-IN" b="0" i="0"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y != 0 </a:t>
                </a:r>
                <a:r>
                  <a:rPr lang="en-IN" b="0" i="0" dirty="0">
                    <a:latin typeface="+mj-lt"/>
                  </a:rPr>
                  <a:t>∧</a:t>
                </a:r>
                <a:r>
                  <a:rPr lang="en-IN" b="0" i="0"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p>
              <a:p>
                <a:pPr marL="342900" indent="-342900">
                  <a:buFont typeface="+mj-lt"/>
                  <a:buAutoNum type="arabicPeriod"/>
                </a:pPr>
                <a:r>
                  <a:rPr lang="en-IN" b="0" i="0" dirty="0">
                    <a:latin typeface="+mj-lt"/>
                  </a:rPr>
                  <a:t>∃</a:t>
                </a:r>
                <a:r>
                  <a:rPr lang="en-IN" i="0" dirty="0">
                    <a:latin typeface="+mj-lt"/>
                  </a:rPr>
                  <a:t>r</a:t>
                </a:r>
                <a:r>
                  <a:rPr lang="en-IN" i="0" baseline="-25000" dirty="0">
                    <a:latin typeface="+mj-lt"/>
                  </a:rPr>
                  <a:t>0</a:t>
                </a:r>
                <a:r>
                  <a:rPr lang="en-IN" i="0" dirty="0">
                    <a:latin typeface="+mj-lt"/>
                  </a:rPr>
                  <a:t>. y != 0 </a:t>
                </a:r>
                <a:r>
                  <a:rPr lang="en-IN" b="0" i="0" dirty="0">
                    <a:latin typeface="+mj-lt"/>
                  </a:rPr>
                  <a:t>∧</a:t>
                </a:r>
                <a:r>
                  <a:rPr lang="en-IN" b="0" i="0" dirty="0">
                    <a:latin typeface="Consolas" panose="020B0609020204030204" pitchFamily="49" charset="0"/>
                  </a:rPr>
                  <a:t> </a:t>
                </a:r>
                <a:r>
                  <a:rPr lang="en-IN" i="0" dirty="0">
                    <a:latin typeface="+mj-lt"/>
                  </a:rPr>
                  <a:t>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250426" y="-464"/>
                <a:ext cx="6892427" cy="6740307"/>
              </a:xfrm>
              <a:prstGeom prst="rect">
                <a:avLst/>
              </a:prstGeom>
              <a:blipFill>
                <a:blip r:embed="rId2"/>
                <a:stretch>
                  <a:fillRect l="-707" t="-5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4168902" cy="3693319"/>
              </a:xfrm>
              <a:prstGeom prst="rect">
                <a:avLst/>
              </a:prstGeom>
              <a:noFill/>
            </p:spPr>
            <p:txBody>
              <a:bodyPr wrap="square" rtlCol="0">
                <a:spAutoFit/>
              </a:bodyPr>
              <a:lstStyle/>
              <a:p>
                <a:r>
                  <a:rPr lang="en-IN" dirty="0"/>
                  <a:t>Is this program valid?</a:t>
                </a:r>
              </a:p>
              <a:p>
                <a:endParaRPr lang="en-IN" dirty="0"/>
              </a:p>
              <a:p>
                <a:r>
                  <a:rPr lang="en-IN" dirty="0"/>
                  <a:t>First, check the validity of:</a:t>
                </a:r>
              </a:p>
              <a:p>
                <a:r>
                  <a:rPr lang="en-IN" i="0" dirty="0">
                    <a:solidFill>
                      <a:schemeClr val="accent1"/>
                    </a:solidFill>
                    <a:latin typeface="+mj-lt"/>
                  </a:rPr>
                  <a:t>(y != 0 </a:t>
                </a:r>
                <a14:m>
                  <m:oMath xmlns:m="http://schemas.openxmlformats.org/officeDocument/2006/math">
                    <m:r>
                      <a:rPr lang="en-IN" b="0" i="1" smtClean="0">
                        <a:solidFill>
                          <a:schemeClr val="accent1"/>
                        </a:solidFill>
                        <a:latin typeface="Cambria Math" panose="02040503050406030204" pitchFamily="18" charset="0"/>
                      </a:rPr>
                      <m:t>∧</m:t>
                    </m:r>
                  </m:oMath>
                </a14:m>
                <a:r>
                  <a:rPr lang="en-IN" i="0" dirty="0">
                    <a:solidFill>
                      <a:schemeClr val="accent1"/>
                    </a:solidFill>
                    <a:latin typeface="+mj-lt"/>
                  </a:rPr>
                  <a:t> 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p>
              <a:p>
                <a:endParaRPr lang="en-IN" dirty="0">
                  <a:solidFill>
                    <a:schemeClr val="accent1"/>
                  </a:solidFill>
                  <a:latin typeface="+mj-lt"/>
                </a:endParaRPr>
              </a:p>
              <a:p>
                <a:r>
                  <a:rPr lang="en-IN" dirty="0"/>
                  <a:t>which is valid.</a:t>
                </a:r>
              </a:p>
              <a:p>
                <a:endParaRPr lang="en-IN" dirty="0"/>
              </a:p>
              <a:p>
                <a:r>
                  <a:rPr lang="en-IN" dirty="0"/>
                  <a:t>Afterward, check the validity of:</a:t>
                </a:r>
              </a:p>
              <a:p>
                <a:endParaRPr lang="en-IN" dirty="0"/>
              </a:p>
              <a:p>
                <a:r>
                  <a:rPr lang="en-IN" b="0" i="0" dirty="0">
                    <a:solidFill>
                      <a:schemeClr val="accent1"/>
                    </a:solidFill>
                    <a:latin typeface="+mj-lt"/>
                  </a:rPr>
                  <a:t>(∃</a:t>
                </a:r>
                <a:r>
                  <a:rPr lang="en-IN" i="0" dirty="0">
                    <a:solidFill>
                      <a:schemeClr val="accent1"/>
                    </a:solidFill>
                    <a:latin typeface="+mj-lt"/>
                  </a:rPr>
                  <a:t>r</a:t>
                </a:r>
                <a:r>
                  <a:rPr lang="en-IN" i="0" baseline="-25000" dirty="0">
                    <a:solidFill>
                      <a:schemeClr val="accent1"/>
                    </a:solidFill>
                    <a:latin typeface="+mj-lt"/>
                  </a:rPr>
                  <a:t>0</a:t>
                </a:r>
                <a:r>
                  <a:rPr lang="en-IN" i="0" dirty="0">
                    <a:solidFill>
                      <a:schemeClr val="accent1"/>
                    </a:solidFill>
                    <a:latin typeface="+mj-lt"/>
                  </a:rPr>
                  <a:t>. y != 0 </a:t>
                </a:r>
                <a:r>
                  <a:rPr lang="en-IN" b="0" i="0" dirty="0">
                    <a:solidFill>
                      <a:schemeClr val="accent1"/>
                    </a:solidFill>
                    <a:latin typeface="+mj-lt"/>
                  </a:rPr>
                  <a:t>∧ </a:t>
                </a:r>
                <a:r>
                  <a:rPr lang="en-IN" i="0" dirty="0">
                    <a:solidFill>
                      <a:schemeClr val="accent1"/>
                    </a:solidFill>
                    <a:latin typeface="+mj-lt"/>
                  </a:rPr>
                  <a:t>x’ = x+x+x+x </a:t>
                </a:r>
                <a:r>
                  <a:rPr lang="en-IN" b="0" i="0" dirty="0">
                    <a:solidFill>
                      <a:schemeClr val="accent1"/>
                    </a:solidFill>
                    <a:latin typeface="+mj-lt"/>
                  </a:rPr>
                  <a:t>∧</a:t>
                </a:r>
                <a:r>
                  <a:rPr lang="en-IN" b="0" i="0" dirty="0">
                    <a:solidFill>
                      <a:schemeClr val="accent1"/>
                    </a:solidFill>
                    <a:effectLst/>
                    <a:latin typeface="+mj-lt"/>
                  </a:rPr>
                  <a:t> y’ = 2∗y ∧</a:t>
                </a:r>
                <a:r>
                  <a:rPr lang="en-IN" i="0" dirty="0">
                    <a:solidFill>
                      <a:schemeClr val="accent1"/>
                    </a:solidFill>
                    <a:latin typeface="+mj-lt"/>
                  </a:rPr>
                  <a:t> r’∗y’ &lt;= x’ </a:t>
                </a:r>
                <a:r>
                  <a:rPr lang="en-IN" b="0" i="0" dirty="0">
                    <a:solidFill>
                      <a:schemeClr val="accent1"/>
                    </a:solidFill>
                    <a:latin typeface="+mj-lt"/>
                  </a:rPr>
                  <a:t>∧</a:t>
                </a:r>
                <a:r>
                  <a:rPr lang="en-IN" b="0" i="0" dirty="0">
                    <a:solidFill>
                      <a:schemeClr val="accent1"/>
                    </a:solidFill>
                    <a:effectLst/>
                    <a:latin typeface="+mj-lt"/>
                  </a:rPr>
                  <a:t> r</a:t>
                </a:r>
                <a:r>
                  <a:rPr lang="en-IN" b="0" i="0" baseline="-25000" dirty="0">
                    <a:solidFill>
                      <a:schemeClr val="accent1"/>
                    </a:solidFill>
                    <a:effectLst/>
                    <a:latin typeface="+mj-lt"/>
                  </a:rPr>
                  <a:t>0</a:t>
                </a:r>
                <a:r>
                  <a:rPr lang="en-IN" b="0" i="0" dirty="0">
                    <a:solidFill>
                      <a:schemeClr val="accent1"/>
                    </a:solidFill>
                    <a:effectLst/>
                    <a:latin typeface="+mj-lt"/>
                  </a:rPr>
                  <a:t> = r’</a:t>
                </a:r>
                <a:r>
                  <a:rPr lang="en-IN" i="0" dirty="0">
                    <a:solidFill>
                      <a:schemeClr val="accent1"/>
                    </a:solidFill>
                    <a:latin typeface="+mj-lt"/>
                  </a:rPr>
                  <a:t> </a:t>
                </a:r>
                <a:r>
                  <a:rPr lang="en-IN" b="0" i="0" dirty="0">
                    <a:solidFill>
                      <a:schemeClr val="accent1"/>
                    </a:solidFill>
                    <a:latin typeface="+mj-lt"/>
                  </a:rPr>
                  <a:t>∧</a:t>
                </a:r>
                <a:r>
                  <a:rPr lang="en-IN" i="0" dirty="0">
                    <a:solidFill>
                      <a:schemeClr val="accent1"/>
                    </a:solidFill>
                    <a:latin typeface="+mj-lt"/>
                  </a:rPr>
                  <a:t> r = r</a:t>
                </a:r>
                <a:r>
                  <a:rPr lang="en-IN" i="0" baseline="-25000" dirty="0">
                    <a:solidFill>
                      <a:schemeClr val="accent1"/>
                    </a:solidFill>
                    <a:latin typeface="+mj-lt"/>
                  </a:rPr>
                  <a:t>0</a:t>
                </a:r>
                <a:r>
                  <a:rPr lang="en-IN" i="0" dirty="0">
                    <a:solidFill>
                      <a:schemeClr val="accent1"/>
                    </a:solidFill>
                    <a:latin typeface="+mj-lt"/>
                  </a:rPr>
                  <a:t>∗ y) </a:t>
                </a:r>
                <a:r>
                  <a:rPr lang="en-IN" b="0" i="0" dirty="0">
                    <a:solidFill>
                      <a:schemeClr val="accent1"/>
                    </a:solidFill>
                    <a:latin typeface="+mj-lt"/>
                  </a:rPr>
                  <a:t>→</a:t>
                </a:r>
                <a:r>
                  <a:rPr lang="en-IN" b="0" i="0" dirty="0">
                    <a:solidFill>
                      <a:schemeClr val="accent1"/>
                    </a:solidFill>
                    <a:effectLst/>
                    <a:latin typeface="+mj-lt"/>
                  </a:rPr>
                  <a:t> r  &lt;= 2 * x</a:t>
                </a:r>
                <a:endParaRPr lang="en-IN" b="0" dirty="0">
                  <a:solidFill>
                    <a:schemeClr val="accent1"/>
                  </a:solidFill>
                  <a:effectLst/>
                  <a:latin typeface="Consolas" panose="020B0609020204030204" pitchFamily="49" charset="0"/>
                </a:endParaRPr>
              </a:p>
              <a:p>
                <a:endParaRPr lang="en-IN" dirty="0"/>
              </a:p>
              <a:p>
                <a:endParaRPr lang="en-IN" dirty="0"/>
              </a:p>
            </p:txBody>
          </p:sp>
        </mc:Choice>
        <mc:Fallback xmlns="">
          <p:sp>
            <p:nvSpPr>
              <p:cNvPr id="5" name="TextBox 4">
                <a:extLst>
                  <a:ext uri="{FF2B5EF4-FFF2-40B4-BE49-F238E27FC236}">
                    <a16:creationId xmlns:a16="http://schemas.microsoft.com/office/drawing/2014/main" id="{FDB06AB0-574A-256A-C53C-B7B3A4967A2C}"/>
                  </a:ext>
                </a:extLst>
              </p:cNvPr>
              <p:cNvSpPr txBox="1">
                <a:spLocks noRot="1" noChangeAspect="1" noMove="1" noResize="1" noEditPoints="1" noAdjustHandles="1" noChangeArrowheads="1" noChangeShapeType="1" noTextEdit="1"/>
              </p:cNvSpPr>
              <p:nvPr/>
            </p:nvSpPr>
            <p:spPr>
              <a:xfrm>
                <a:off x="875046" y="1858297"/>
                <a:ext cx="4168902" cy="3693319"/>
              </a:xfrm>
              <a:prstGeom prst="rect">
                <a:avLst/>
              </a:prstGeom>
              <a:blipFill>
                <a:blip r:embed="rId3"/>
                <a:stretch>
                  <a:fillRect l="-1318" t="-990" r="-1171"/>
                </a:stretch>
              </a:blipFill>
            </p:spPr>
            <p:txBody>
              <a:bodyPr/>
              <a:lstStyle/>
              <a:p>
                <a:r>
                  <a:rPr lang="en-IN">
                    <a:noFill/>
                  </a:rPr>
                  <a:t> </a:t>
                </a:r>
              </a:p>
            </p:txBody>
          </p:sp>
        </mc:Fallback>
      </mc:AlternateContent>
    </p:spTree>
    <p:extLst>
      <p:ext uri="{BB962C8B-B14F-4D97-AF65-F5344CB8AC3E}">
        <p14:creationId xmlns:p14="http://schemas.microsoft.com/office/powerpoint/2010/main" val="228035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B18A-3C71-4765-41E2-F4115DF43EE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1A32A-668C-DA4F-E1D5-316C63CF9F95}"/>
                  </a:ext>
                </a:extLst>
              </p:cNvPr>
              <p:cNvSpPr>
                <a:spLocks noGrp="1"/>
              </p:cNvSpPr>
              <p:nvPr>
                <p:ph idx="1"/>
              </p:nvPr>
            </p:nvSpPr>
            <p:spPr/>
            <p:txBody>
              <a:bodyPr>
                <a:normAutofit lnSpcReduction="10000"/>
              </a:bodyPr>
              <a:lstStyle/>
              <a:p>
                <a:pPr marL="0" indent="0">
                  <a:buNone/>
                </a:pPr>
                <a:r>
                  <a:rPr lang="en-IN" dirty="0">
                    <a:latin typeface="Cambria Math" panose="02040503050406030204" pitchFamily="18" charset="0"/>
                  </a:rPr>
                  <a:t>For method M which is defined as follows</a:t>
                </a:r>
              </a:p>
              <a:p>
                <a:pPr marL="0" indent="0">
                  <a:buNone/>
                </a:pPr>
                <a:r>
                  <a:rPr lang="en-IN" b="0" dirty="0"/>
                  <a:t>method </a:t>
                </a:r>
                <a14:m>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oMath>
                </a14:m>
                <a:r>
                  <a:rPr lang="en-IN" dirty="0">
                    <a:latin typeface="Cambria Math" panose="02040503050406030204" pitchFamily="18" charset="0"/>
                  </a:rPr>
                  <a:t> returns (r)</a:t>
                </a:r>
              </a:p>
              <a:p>
                <a:pPr marL="0" indent="0">
                  <a:buNone/>
                </a:pPr>
                <a:r>
                  <a:rPr lang="en-IN" dirty="0">
                    <a:latin typeface="Cambria Math" panose="02040503050406030204" pitchFamily="18" charset="0"/>
                  </a:rPr>
                  <a:t>    requires P(</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latin typeface="Cambria Math" panose="02040503050406030204" pitchFamily="18" charset="0"/>
                  </a:rPr>
                  <a:t>)</a:t>
                </a:r>
              </a:p>
              <a:p>
                <a:pPr marL="0" indent="0">
                  <a:buNone/>
                </a:pPr>
                <a:r>
                  <a:rPr lang="en-IN" dirty="0">
                    <a:latin typeface="Cambria Math" panose="02040503050406030204" pitchFamily="18" charset="0"/>
                  </a:rPr>
                  <a:t>    ensures R(</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𝑟</m:t>
                    </m:r>
                  </m:oMath>
                </a14:m>
                <a:r>
                  <a:rPr lang="en-IN" dirty="0">
                    <a:latin typeface="Cambria Math" panose="02040503050406030204" pitchFamily="18" charset="0"/>
                  </a:rPr>
                  <a:t>)</a:t>
                </a:r>
              </a:p>
              <a:p>
                <a:pPr marL="0" indent="0">
                  <a:buNone/>
                </a:pPr>
                <a:endParaRPr lang="en-IN" b="0" i="1" dirty="0">
                  <a:latin typeface="Cambria Math" panose="02040503050406030204" pitchFamily="18" charset="0"/>
                </a:endParaRPr>
              </a:p>
              <a:p>
                <a:pPr marL="0" indent="0">
                  <a:lnSpc>
                    <a:spcPct val="100000"/>
                  </a:lnSpc>
                  <a:buNone/>
                </a:pPr>
                <a:r>
                  <a:rPr lang="en-IN" sz="2000" dirty="0">
                    <a:solidFill>
                      <a:srgbClr val="FF0000"/>
                    </a:solidFill>
                  </a:rPr>
                  <a:t>SP</a:t>
                </a:r>
                <a14:m>
                  <m:oMath xmlns:m="http://schemas.openxmlformats.org/officeDocument/2006/math">
                    <m:r>
                      <a:rPr lang="en-IN" sz="2000" i="1">
                        <a:solidFill>
                          <a:srgbClr val="FF0000"/>
                        </a:solidFill>
                        <a:latin typeface="Cambria Math" panose="02040503050406030204" pitchFamily="18" charset="0"/>
                      </a:rPr>
                      <m:t>[</m:t>
                    </m:r>
                    <m:r>
                      <a:rPr lang="en-IN" sz="2000" i="1">
                        <a:solidFill>
                          <a:srgbClr val="FF0000"/>
                        </a:solidFill>
                        <a:latin typeface="Cambria Math" panose="02040503050406030204" pitchFamily="18" charset="0"/>
                      </a:rPr>
                      <m:t>𝑡</m:t>
                    </m:r>
                    <m:r>
                      <a:rPr lang="en-IN" sz="2000" i="1">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𝑀</m:t>
                    </m:r>
                    <m:d>
                      <m:dPr>
                        <m:ctrlPr>
                          <a:rPr lang="en-IN" sz="2000" i="1">
                            <a:solidFill>
                              <a:srgbClr val="FF0000"/>
                            </a:solidFill>
                            <a:latin typeface="Cambria Math" panose="02040503050406030204" pitchFamily="18" charset="0"/>
                          </a:rPr>
                        </m:ctrlPr>
                      </m:dPr>
                      <m:e>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1</m:t>
                            </m:r>
                          </m:sub>
                        </m:sSub>
                        <m:r>
                          <a:rPr lang="en-IN" sz="2000" i="1">
                            <a:solidFill>
                              <a:srgbClr val="FF0000"/>
                            </a:solidFill>
                            <a:latin typeface="Cambria Math" panose="02040503050406030204" pitchFamily="18" charset="0"/>
                          </a:rPr>
                          <m:t>,…,</m:t>
                        </m:r>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𝑛</m:t>
                            </m:r>
                          </m:sub>
                        </m:sSub>
                      </m:e>
                    </m:d>
                    <m:r>
                      <a:rPr lang="en-IN" sz="2000" i="1">
                        <a:solidFill>
                          <a:srgbClr val="FF0000"/>
                        </a:solidFill>
                        <a:latin typeface="Cambria Math" panose="02040503050406030204" pitchFamily="18" charset="0"/>
                      </a:rPr>
                      <m:t>, </m:t>
                    </m:r>
                    <m:r>
                      <a:rPr lang="en-IN" sz="2000" b="0" i="1" smtClean="0">
                        <a:solidFill>
                          <a:srgbClr val="FF0000"/>
                        </a:solidFill>
                        <a:latin typeface="Cambria Math" panose="02040503050406030204" pitchFamily="18" charset="0"/>
                      </a:rPr>
                      <m:t>𝑃</m:t>
                    </m:r>
                    <m:r>
                      <a:rPr lang="en-IN" sz="2000" b="0" i="1" smtClean="0">
                        <a:solidFill>
                          <a:srgbClr val="FF0000"/>
                        </a:solidFill>
                        <a:latin typeface="Cambria Math" panose="02040503050406030204" pitchFamily="18" charset="0"/>
                      </a:rPr>
                      <m:t>] =</m:t>
                    </m:r>
                  </m:oMath>
                </a14:m>
                <a:endParaRPr lang="en-IN" sz="2000" b="0" dirty="0"/>
              </a:p>
              <a:p>
                <a:pPr marL="0" indent="0">
                  <a:lnSpc>
                    <a:spcPct val="100000"/>
                  </a:lnSpc>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    </m:t>
                      </m:r>
                      <m:r>
                        <a:rPr lang="en-IN" sz="2000" b="0" i="1" smtClean="0">
                          <a:solidFill>
                            <a:schemeClr val="accent1"/>
                          </a:solidFill>
                          <a:latin typeface="Cambria Math" panose="02040503050406030204" pitchFamily="18" charset="0"/>
                        </a:rPr>
                        <m:t>𝑆𝑃</m:t>
                      </m:r>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1</m:t>
                          </m:r>
                        </m:sub>
                      </m:sSub>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𝑛</m:t>
                          </m:r>
                        </m:sub>
                      </m:sSub>
                      <m:r>
                        <a:rPr lang="en-IN" sz="2000" b="0" i="1" smtClean="0">
                          <a:solidFill>
                            <a:schemeClr val="accent1"/>
                          </a:solidFill>
                          <a:latin typeface="Cambria Math" panose="02040503050406030204" pitchFamily="18" charset="0"/>
                        </a:rPr>
                        <m:t>; </m:t>
                      </m:r>
                      <m:r>
                        <a:rPr lang="en-IN" sz="2000" b="0" i="1" smtClean="0">
                          <a:solidFill>
                            <a:schemeClr val="accent1"/>
                          </a:solidFill>
                          <a:latin typeface="Cambria Math" panose="02040503050406030204" pitchFamily="18" charset="0"/>
                        </a:rPr>
                        <m:t>𝑎𝑠𝑠𝑢𝑚𝑒</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𝑅</m:t>
                      </m:r>
                      <m:d>
                        <m:dPr>
                          <m:ctrlPr>
                            <a:rPr lang="en-IN" sz="2000" b="0" i="1" smtClean="0">
                              <a:solidFill>
                                <a:schemeClr val="accent1"/>
                              </a:solidFill>
                              <a:latin typeface="Cambria Math" panose="02040503050406030204" pitchFamily="18" charset="0"/>
                            </a:rPr>
                          </m:ctrlPr>
                        </m:dPr>
                        <m:e>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 </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e>
                      </m:d>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𝑡</m:t>
                      </m:r>
                      <m:r>
                        <a:rPr lang="en-IN" sz="2000" b="0" i="1" smtClean="0">
                          <a:solidFill>
                            <a:schemeClr val="accent1"/>
                          </a:solidFill>
                          <a:latin typeface="Cambria Math" panose="02040503050406030204" pitchFamily="18" charset="0"/>
                        </a:rPr>
                        <m:t>≔</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𝑃</m:t>
                      </m:r>
                      <m:r>
                        <a:rPr lang="en-IN" sz="2000" b="0" i="1" smtClean="0">
                          <a:solidFill>
                            <a:schemeClr val="accent1"/>
                          </a:solidFill>
                          <a:latin typeface="Cambria Math" panose="02040503050406030204" pitchFamily="18" charset="0"/>
                        </a:rPr>
                        <m:t>]</m:t>
                      </m:r>
                    </m:oMath>
                  </m:oMathPara>
                </a14:m>
                <a:endParaRPr lang="en-IN" sz="2000" dirty="0"/>
              </a:p>
              <a:p>
                <a:pPr marL="0" indent="0">
                  <a:lnSpc>
                    <a:spcPct val="100000"/>
                  </a:lnSpc>
                  <a:buNone/>
                </a:pPr>
                <a:r>
                  <a:rPr lang="en-IN" sz="2000" dirty="0"/>
                  <a:t> </a:t>
                </a:r>
              </a:p>
              <a:p>
                <a:pPr marL="0" indent="0">
                  <a:lnSpc>
                    <a:spcPct val="100000"/>
                  </a:lnSpc>
                  <a:buNone/>
                </a:pPr>
                <a:r>
                  <a:rPr lang="en-IN" sz="2000" dirty="0"/>
                  <a:t>Also, check the validity of </a:t>
                </a:r>
                <a14:m>
                  <m:oMath xmlns:m="http://schemas.openxmlformats.org/officeDocument/2006/math">
                    <m:r>
                      <a:rPr lang="en-IN" sz="2000" b="0" i="1" smtClean="0">
                        <a:solidFill>
                          <a:schemeClr val="accent1"/>
                        </a:solidFill>
                        <a:latin typeface="Cambria Math" panose="02040503050406030204" pitchFamily="18" charset="0"/>
                      </a:rPr>
                      <m:t>𝑆𝑃</m:t>
                    </m:r>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1</m:t>
                        </m:r>
                      </m:sub>
                    </m:sSub>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𝑛</m:t>
                        </m:r>
                      </m:sub>
                    </m:sSub>
                    <m:r>
                      <a:rPr lang="en-IN" sz="2000" b="0" i="1" smtClean="0">
                        <a:solidFill>
                          <a:schemeClr val="accent1"/>
                        </a:solidFill>
                        <a:latin typeface="Cambria Math" panose="02040503050406030204" pitchFamily="18" charset="0"/>
                      </a:rPr>
                      <m:t>; </m:t>
                    </m:r>
                  </m:oMath>
                </a14:m>
                <a:r>
                  <a:rPr lang="en-IN" sz="2000" dirty="0">
                    <a:solidFill>
                      <a:schemeClr val="accent1"/>
                    </a:solidFill>
                  </a:rPr>
                  <a:t>, P] </a:t>
                </a:r>
                <a14:m>
                  <m:oMath xmlns:m="http://schemas.openxmlformats.org/officeDocument/2006/math">
                    <m:r>
                      <a:rPr lang="en-IN" sz="2000" b="0" i="1" smtClean="0">
                        <a:solidFill>
                          <a:schemeClr val="accent1"/>
                        </a:solidFill>
                        <a:latin typeface="Cambria Math" panose="02040503050406030204" pitchFamily="18" charset="0"/>
                      </a:rPr>
                      <m:t>→</m:t>
                    </m:r>
                  </m:oMath>
                </a14:m>
                <a:r>
                  <a:rPr lang="en-IN" sz="2000" dirty="0">
                    <a:solidFill>
                      <a:schemeClr val="accent1"/>
                    </a:solidFill>
                  </a:rPr>
                  <a:t> P(</a:t>
                </a:r>
                <a14:m>
                  <m:oMath xmlns:m="http://schemas.openxmlformats.org/officeDocument/2006/math">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oMath>
                </a14:m>
                <a:r>
                  <a:rPr lang="en-IN" sz="2000" dirty="0">
                    <a:solidFill>
                      <a:schemeClr val="accent1"/>
                    </a:solidFill>
                  </a:rPr>
                  <a:t>)</a:t>
                </a:r>
              </a:p>
              <a:p>
                <a:pPr marL="0" indent="0">
                  <a:lnSpc>
                    <a:spcPct val="100000"/>
                  </a:lnSpc>
                  <a:buNone/>
                </a:pPr>
                <a:r>
                  <a:rPr lang="en-IN" sz="2000" dirty="0"/>
                  <a:t>where </a:t>
                </a:r>
                <a14:m>
                  <m:oMath xmlns:m="http://schemas.openxmlformats.org/officeDocument/2006/math">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  </m:t>
                    </m:r>
                    <m:r>
                      <a:rPr lang="en-IN" sz="2000" b="0" i="1" smtClean="0">
                        <a:latin typeface="Cambria Math" panose="02040503050406030204" pitchFamily="18" charset="0"/>
                      </a:rPr>
                      <m:t>𝑎𝑛𝑑</m:t>
                    </m:r>
                    <m:r>
                      <a:rPr lang="en-IN" sz="2000" b="0" i="1"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m:t>
                        </m:r>
                      </m:sup>
                    </m:sSup>
                  </m:oMath>
                </a14:m>
                <a:r>
                  <a:rPr lang="en-IN" sz="2000" dirty="0"/>
                  <a:t> are fresh variables not appearing anywhere else in the program.</a:t>
                </a:r>
              </a:p>
            </p:txBody>
          </p:sp>
        </mc:Choice>
        <mc:Fallback xmlns="">
          <p:sp>
            <p:nvSpPr>
              <p:cNvPr id="3" name="Content Placeholder 2">
                <a:extLst>
                  <a:ext uri="{FF2B5EF4-FFF2-40B4-BE49-F238E27FC236}">
                    <a16:creationId xmlns:a16="http://schemas.microsoft.com/office/drawing/2014/main" id="{E031A32A-668C-DA4F-E1D5-316C63CF9F95}"/>
                  </a:ext>
                </a:extLst>
              </p:cNvPr>
              <p:cNvSpPr>
                <a:spLocks noGrp="1" noRot="1" noChangeAspect="1" noMove="1" noResize="1" noEditPoints="1" noAdjustHandles="1" noChangeArrowheads="1" noChangeShapeType="1" noTextEdit="1"/>
              </p:cNvSpPr>
              <p:nvPr>
                <p:ph idx="1"/>
              </p:nvPr>
            </p:nvSpPr>
            <p:spPr>
              <a:blipFill>
                <a:blip r:embed="rId2"/>
                <a:stretch>
                  <a:fillRect l="-1217" t="-3361"/>
                </a:stretch>
              </a:blipFill>
            </p:spPr>
            <p:txBody>
              <a:bodyPr/>
              <a:lstStyle/>
              <a:p>
                <a:r>
                  <a:rPr lang="en-IN">
                    <a:noFill/>
                  </a:rPr>
                  <a:t> </a:t>
                </a:r>
              </a:p>
            </p:txBody>
          </p:sp>
        </mc:Fallback>
      </mc:AlternateContent>
    </p:spTree>
    <p:extLst>
      <p:ext uri="{BB962C8B-B14F-4D97-AF65-F5344CB8AC3E}">
        <p14:creationId xmlns:p14="http://schemas.microsoft.com/office/powerpoint/2010/main" val="152542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690404"/>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 (2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 ∧</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690404"/>
              </a:xfrm>
              <a:prstGeom prst="rect">
                <a:avLst/>
              </a:prstGeom>
              <a:blipFill>
                <a:blip r:embed="rId2"/>
                <a:stretch>
                  <a:fillRect l="-838" t="-2677" b="-578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7" y="1825625"/>
            <a:ext cx="4375355" cy="1200329"/>
          </a:xfrm>
          <a:prstGeom prst="rect">
            <a:avLst/>
          </a:prstGeom>
          <a:noFill/>
        </p:spPr>
        <p:txBody>
          <a:bodyPr wrap="square" rtlCol="0">
            <a:spAutoFit/>
          </a:bodyPr>
          <a:lstStyle/>
          <a:p>
            <a:r>
              <a:rPr lang="en-IN" dirty="0"/>
              <a:t>The loop invariant is F4.</a:t>
            </a:r>
          </a:p>
          <a:p>
            <a:endParaRPr lang="en-IN" dirty="0"/>
          </a:p>
          <a:p>
            <a:r>
              <a:rPr lang="en-IN" dirty="0"/>
              <a:t>Moving loop body and loop skipping to foo_inv1 and foo_inv2.</a:t>
            </a:r>
          </a:p>
        </p:txBody>
      </p:sp>
      <p:sp>
        <p:nvSpPr>
          <p:cNvPr id="6" name="TextBox 5">
            <a:extLst>
              <a:ext uri="{FF2B5EF4-FFF2-40B4-BE49-F238E27FC236}">
                <a16:creationId xmlns:a16="http://schemas.microsoft.com/office/drawing/2014/main" id="{26A15841-C281-261D-7E5F-FB1BD7EE6CB7}"/>
              </a:ext>
            </a:extLst>
          </p:cNvPr>
          <p:cNvSpPr txBox="1"/>
          <p:nvPr/>
        </p:nvSpPr>
        <p:spPr>
          <a:xfrm>
            <a:off x="226139" y="3091339"/>
            <a:ext cx="5633886" cy="2031325"/>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foo_inv1</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F4 &amp;&amp;</a:t>
            </a:r>
            <a:r>
              <a:rPr lang="pt-BR" dirty="0">
                <a:latin typeface="Consolas" panose="020B0609020204030204" pitchFamily="49" charset="0"/>
              </a:rPr>
              <a:t> i &lt; n</a:t>
            </a:r>
          </a:p>
          <a:p>
            <a:pPr marL="342900" indent="-342900">
              <a:buFont typeface="+mj-lt"/>
              <a:buAutoNum type="arabicPeriod"/>
            </a:pPr>
            <a:r>
              <a:rPr lang="pt-BR" dirty="0">
                <a:latin typeface="Consolas" panose="020B0609020204030204" pitchFamily="49" charset="0"/>
              </a:rPr>
              <a:t>  ensures F4</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b="0" dirty="0">
                <a:effectLst/>
                <a:latin typeface="Consolas" panose="020B0609020204030204" pitchFamily="49" charset="0"/>
              </a:rPr>
              <a:t>}</a:t>
            </a:r>
          </a:p>
        </p:txBody>
      </p:sp>
      <p:sp>
        <p:nvSpPr>
          <p:cNvPr id="7" name="TextBox 6">
            <a:extLst>
              <a:ext uri="{FF2B5EF4-FFF2-40B4-BE49-F238E27FC236}">
                <a16:creationId xmlns:a16="http://schemas.microsoft.com/office/drawing/2014/main" id="{EBC91177-BF74-5EC5-49EE-180E2BCA2303}"/>
              </a:ext>
            </a:extLst>
          </p:cNvPr>
          <p:cNvSpPr txBox="1"/>
          <p:nvPr/>
        </p:nvSpPr>
        <p:spPr>
          <a:xfrm>
            <a:off x="211390" y="5347846"/>
            <a:ext cx="5633886" cy="1200329"/>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foo_inv2</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F4 &amp;&amp;</a:t>
            </a:r>
            <a:r>
              <a:rPr lang="pt-BR" dirty="0">
                <a:latin typeface="Consolas" panose="020B0609020204030204" pitchFamily="49" charset="0"/>
              </a:rPr>
              <a:t> !(i &lt; n)</a:t>
            </a:r>
          </a:p>
          <a:p>
            <a:pPr marL="342900" indent="-342900">
              <a:buFont typeface="+mj-lt"/>
              <a:buAutoNum type="arabicPeriod"/>
            </a:pPr>
            <a:r>
              <a:rPr lang="pt-BR" dirty="0">
                <a:latin typeface="Consolas" panose="020B0609020204030204" pitchFamily="49" charset="0"/>
              </a:rPr>
              <a:t>  ensures F8</a:t>
            </a:r>
          </a:p>
          <a:p>
            <a:pPr marL="342900" indent="-342900">
              <a:buFont typeface="+mj-lt"/>
              <a:buAutoNum type="arabicPeriod"/>
            </a:pPr>
            <a:r>
              <a:rPr lang="pt-BR" b="0" dirty="0">
                <a:effectLst/>
                <a:latin typeface="Consolas" panose="020B0609020204030204" pitchFamily="49" charset="0"/>
              </a:rPr>
              <a:t>{}</a:t>
            </a:r>
          </a:p>
        </p:txBody>
      </p:sp>
    </p:spTree>
    <p:extLst>
      <p:ext uri="{BB962C8B-B14F-4D97-AF65-F5344CB8AC3E}">
        <p14:creationId xmlns:p14="http://schemas.microsoft.com/office/powerpoint/2010/main" val="294195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SP[while (B){</a:t>
            </a:r>
            <a:r>
              <a:rPr lang="en-IN" dirty="0" err="1"/>
              <a:t>Inv</a:t>
            </a:r>
            <a:r>
              <a:rPr lang="en-IN" dirty="0"/>
              <a:t>} {S}, P] =</a:t>
            </a:r>
          </a:p>
        </p:txBody>
      </p:sp>
    </p:spTree>
    <p:extLst>
      <p:ext uri="{BB962C8B-B14F-4D97-AF65-F5344CB8AC3E}">
        <p14:creationId xmlns:p14="http://schemas.microsoft.com/office/powerpoint/2010/main" val="3572184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SP[while (B){</a:t>
            </a:r>
            <a:r>
              <a:rPr lang="en-IN" dirty="0" err="1"/>
              <a:t>Inv</a:t>
            </a:r>
            <a:r>
              <a:rPr lang="en-IN" dirty="0"/>
              <a:t>} {S}, P] = </a:t>
            </a:r>
            <a:r>
              <a:rPr lang="en-IN" dirty="0" err="1"/>
              <a:t>Inv</a:t>
            </a:r>
            <a:r>
              <a:rPr lang="en-IN" dirty="0"/>
              <a:t> &amp;&amp; !B</a:t>
            </a:r>
          </a:p>
          <a:p>
            <a:pPr marL="0" indent="0">
              <a:buNone/>
            </a:pPr>
            <a:r>
              <a:rPr lang="en-IN" dirty="0"/>
              <a:t>Also, check the correctness of the following Hoare triples:</a:t>
            </a:r>
          </a:p>
          <a:p>
            <a:pPr marL="0" indent="0">
              <a:buNone/>
            </a:pPr>
            <a:r>
              <a:rPr lang="en-IN" dirty="0"/>
              <a:t>{P}skip{</a:t>
            </a:r>
            <a:r>
              <a:rPr lang="en-IN" dirty="0" err="1"/>
              <a:t>Inv</a:t>
            </a:r>
            <a:r>
              <a:rPr lang="en-IN" dirty="0"/>
              <a:t>}</a:t>
            </a:r>
          </a:p>
          <a:p>
            <a:pPr marL="0" indent="0">
              <a:buNone/>
            </a:pPr>
            <a:r>
              <a:rPr lang="en-IN" dirty="0"/>
              <a:t>{</a:t>
            </a:r>
            <a:r>
              <a:rPr lang="en-IN" dirty="0" err="1"/>
              <a:t>Inv</a:t>
            </a:r>
            <a:r>
              <a:rPr lang="en-IN" dirty="0"/>
              <a:t> &amp;&amp; B} S {</a:t>
            </a:r>
            <a:r>
              <a:rPr lang="en-IN" dirty="0" err="1"/>
              <a:t>Inv</a:t>
            </a:r>
            <a:r>
              <a:rPr lang="en-IN" dirty="0"/>
              <a:t>}</a:t>
            </a:r>
          </a:p>
        </p:txBody>
      </p:sp>
    </p:spTree>
    <p:extLst>
      <p:ext uri="{BB962C8B-B14F-4D97-AF65-F5344CB8AC3E}">
        <p14:creationId xmlns:p14="http://schemas.microsoft.com/office/powerpoint/2010/main" val="14756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7189-67DE-3937-F378-7BBDB7DAC686}"/>
              </a:ext>
            </a:extLst>
          </p:cNvPr>
          <p:cNvSpPr>
            <a:spLocks noGrp="1"/>
          </p:cNvSpPr>
          <p:nvPr>
            <p:ph type="title"/>
          </p:nvPr>
        </p:nvSpPr>
        <p:spPr/>
        <p:txBody>
          <a:bodyPr/>
          <a:lstStyle/>
          <a:p>
            <a:r>
              <a:rPr lang="en-IN" dirty="0"/>
              <a:t>Today’s lecture</a:t>
            </a:r>
          </a:p>
        </p:txBody>
      </p:sp>
      <p:sp>
        <p:nvSpPr>
          <p:cNvPr id="3" name="Content Placeholder 2">
            <a:extLst>
              <a:ext uri="{FF2B5EF4-FFF2-40B4-BE49-F238E27FC236}">
                <a16:creationId xmlns:a16="http://schemas.microsoft.com/office/drawing/2014/main" id="{461370D4-F32A-43B5-F608-77E24EA94791}"/>
              </a:ext>
            </a:extLst>
          </p:cNvPr>
          <p:cNvSpPr>
            <a:spLocks noGrp="1"/>
          </p:cNvSpPr>
          <p:nvPr>
            <p:ph idx="1"/>
          </p:nvPr>
        </p:nvSpPr>
        <p:spPr/>
        <p:txBody>
          <a:bodyPr/>
          <a:lstStyle/>
          <a:p>
            <a:r>
              <a:rPr lang="en-IN" dirty="0"/>
              <a:t>Strongest postcondition</a:t>
            </a:r>
          </a:p>
          <a:p>
            <a:r>
              <a:rPr lang="en-IN" dirty="0"/>
              <a:t>Termination</a:t>
            </a:r>
          </a:p>
          <a:p>
            <a:endParaRPr lang="en-IN" dirty="0"/>
          </a:p>
        </p:txBody>
      </p:sp>
    </p:spTree>
    <p:extLst>
      <p:ext uri="{BB962C8B-B14F-4D97-AF65-F5344CB8AC3E}">
        <p14:creationId xmlns:p14="http://schemas.microsoft.com/office/powerpoint/2010/main" val="119982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2062103"/>
          </a:xfrm>
          <a:prstGeom prst="rect">
            <a:avLst/>
          </a:prstGeom>
          <a:noFill/>
        </p:spPr>
        <p:txBody>
          <a:bodyPr wrap="square" rtlCol="0">
            <a:spAutoFit/>
          </a:bodyPr>
          <a:lstStyle/>
          <a:p>
            <a:r>
              <a:rPr lang="en-IN" sz="1600" dirty="0"/>
              <a:t>The strongest postcondition at line 5 sp1, and the loop invariant is F4. Prove that program is correct, assuming the loop invariant is correct.</a:t>
            </a:r>
          </a:p>
          <a:p>
            <a:endParaRPr lang="en-IN" sz="1600" dirty="0"/>
          </a:p>
          <a:p>
            <a:endParaRPr lang="en-IN"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58262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4371325"/>
              </a:xfrm>
              <a:prstGeom prst="rect">
                <a:avLst/>
              </a:prstGeom>
              <a:noFill/>
            </p:spPr>
            <p:txBody>
              <a:bodyPr wrap="square" rtlCol="0">
                <a:spAutoFit/>
              </a:bodyPr>
              <a:lstStyle/>
              <a:p>
                <a:r>
                  <a:rPr lang="en-IN" sz="1600" dirty="0"/>
                  <a:t>The strongest postcondition at line 5 sp1, and the loop invariant is F4. Prove that program is correct, assuming the loop invariant is correct.</a:t>
                </a:r>
              </a:p>
              <a:p>
                <a:endParaRPr lang="en-IN" sz="1600" dirty="0"/>
              </a:p>
              <a:p>
                <a:endParaRPr lang="en-IN" sz="1600" dirty="0"/>
              </a:p>
              <a:p>
                <a:r>
                  <a:rPr lang="en-IN" sz="1600" dirty="0"/>
                  <a:t>The program is correct if:</a:t>
                </a:r>
              </a:p>
              <a:p>
                <a:endParaRPr lang="en-IN" sz="1600" dirty="0"/>
              </a:p>
              <a:p>
                <a:r>
                  <a:rPr lang="pt-BR" sz="1600" i="0" dirty="0">
                    <a:solidFill>
                      <a:srgbClr val="FF0000"/>
                    </a:solidFill>
                    <a:latin typeface="+mj-lt"/>
                  </a:rPr>
                  <a:t>((1 &lt;= i </a:t>
                </a:r>
                <a:r>
                  <a:rPr lang="pt-BR" sz="1600" dirty="0">
                    <a:solidFill>
                      <a:srgbClr val="FF0000"/>
                    </a:solidFill>
                    <a:latin typeface="+mj-lt"/>
                  </a:rPr>
                  <a:t>&lt;</a:t>
                </a:r>
                <a:r>
                  <a:rPr lang="pt-BR" sz="1600" i="0" dirty="0">
                    <a:solidFill>
                      <a:srgbClr val="FF0000"/>
                    </a:solidFill>
                    <a:latin typeface="+mj-lt"/>
                  </a:rPr>
                  <a:t>=</a:t>
                </a:r>
                <a:r>
                  <a:rPr lang="pt-BR" sz="1600" dirty="0">
                    <a:solidFill>
                      <a:srgbClr val="FF0000"/>
                    </a:solidFill>
                    <a:latin typeface="+mj-lt"/>
                  </a:rPr>
                  <a:t>n</a:t>
                </a:r>
                <a:r>
                  <a:rPr lang="pt-BR" sz="1600" i="0" dirty="0">
                    <a:solidFill>
                      <a:srgbClr val="FF0000"/>
                    </a:solidFill>
                    <a:latin typeface="+mj-lt"/>
                  </a:rPr>
                  <a:t>)</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i="0" dirty="0">
                    <a:solidFill>
                      <a:srgbClr val="FF0000"/>
                    </a:solidFill>
                    <a:latin typeface="+mj-lt"/>
                  </a:rPr>
                  <a:t> (r == </a:t>
                </a:r>
                <a14:m>
                  <m:oMath xmlns:m="http://schemas.openxmlformats.org/officeDocument/2006/math">
                    <m:nary>
                      <m:naryPr>
                        <m:chr m:val="∑"/>
                        <m:ctrlPr>
                          <a:rPr lang="pt-BR" sz="1600" b="0" i="1" dirty="0" smtClean="0">
                            <a:solidFill>
                              <a:srgbClr val="FF0000"/>
                            </a:solidFill>
                            <a:effectLst/>
                            <a:latin typeface="Cambria Math" panose="02040503050406030204" pitchFamily="18" charset="0"/>
                          </a:rPr>
                        </m:ctrlPr>
                      </m:naryPr>
                      <m:sub>
                        <m:r>
                          <a:rPr lang="en-IN" sz="1600" b="0" i="1" dirty="0" smtClean="0">
                            <a:solidFill>
                              <a:srgbClr val="FF0000"/>
                            </a:solidFill>
                            <a:effectLst/>
                            <a:latin typeface="Cambria Math" panose="02040503050406030204" pitchFamily="18" charset="0"/>
                          </a:rPr>
                          <m:t>𝑗</m:t>
                        </m:r>
                        <m:r>
                          <a:rPr lang="en-IN" sz="1600" b="0" i="1" dirty="0" smtClean="0">
                            <a:solidFill>
                              <a:srgbClr val="FF0000"/>
                            </a:solidFill>
                            <a:effectLst/>
                            <a:latin typeface="Cambria Math" panose="02040503050406030204" pitchFamily="18" charset="0"/>
                          </a:rPr>
                          <m:t>=0</m:t>
                        </m:r>
                      </m:sub>
                      <m:sup>
                        <m:r>
                          <a:rPr lang="en-IN" sz="1600" b="0" i="1" dirty="0" smtClean="0">
                            <a:solidFill>
                              <a:srgbClr val="FF0000"/>
                            </a:solidFill>
                            <a:effectLst/>
                            <a:latin typeface="Cambria Math" panose="02040503050406030204" pitchFamily="18" charset="0"/>
                          </a:rPr>
                          <m:t>𝑖</m:t>
                        </m:r>
                        <m:r>
                          <a:rPr lang="en-IN" sz="1600" b="0" i="1" dirty="0" smtClean="0">
                            <a:solidFill>
                              <a:srgbClr val="FF0000"/>
                            </a:solidFill>
                            <a:effectLst/>
                            <a:latin typeface="Cambria Math" panose="02040503050406030204" pitchFamily="18" charset="0"/>
                          </a:rPr>
                          <m:t>−1</m:t>
                        </m:r>
                      </m:sup>
                      <m:e>
                        <m:r>
                          <a:rPr lang="en-IN" sz="1600" b="0" i="1" dirty="0" smtClean="0">
                            <a:solidFill>
                              <a:srgbClr val="FF0000"/>
                            </a:solidFill>
                            <a:effectLst/>
                            <a:latin typeface="Cambria Math" panose="02040503050406030204" pitchFamily="18" charset="0"/>
                          </a:rPr>
                          <m:t>𝑗</m:t>
                        </m:r>
                      </m:e>
                    </m:nary>
                  </m:oMath>
                </a14:m>
                <a:r>
                  <a:rPr lang="pt-BR" sz="1600" i="0" dirty="0">
                    <a:solidFill>
                      <a:srgbClr val="FF0000"/>
                    </a:solidFill>
                    <a:latin typeface="+mj-lt"/>
                  </a:rPr>
                  <a:t>)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b="0" dirty="0">
                    <a:solidFill>
                      <a:srgbClr val="FF0000"/>
                    </a:solidFill>
                    <a:effectLst/>
                    <a:latin typeface="Consolas" panose="020B0609020204030204" pitchFamily="49" charset="0"/>
                  </a:rPr>
                  <a:t> </a:t>
                </a:r>
                <a:r>
                  <a:rPr lang="pt-BR" sz="1600" i="0" dirty="0">
                    <a:solidFill>
                      <a:srgbClr val="FF0000"/>
                    </a:solidFill>
                    <a:latin typeface="+mj-lt"/>
                  </a:rPr>
                  <a:t>( i&gt;= n))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b="0" dirty="0">
                    <a:solidFill>
                      <a:srgbClr val="FF0000"/>
                    </a:solidFill>
                    <a:effectLst/>
                    <a:latin typeface="Consolas" panose="020B0609020204030204" pitchFamily="49" charset="0"/>
                  </a:rPr>
                  <a:t> </a:t>
                </a:r>
                <a:r>
                  <a:rPr lang="pt-BR" sz="1600" dirty="0">
                    <a:solidFill>
                      <a:srgbClr val="FF0000"/>
                    </a:solidFill>
                    <a:latin typeface="Consolas" panose="020B0609020204030204" pitchFamily="49" charset="0"/>
                  </a:rPr>
                  <a:t>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i="1" dirty="0">
                            <a:solidFill>
                              <a:srgbClr val="FF0000"/>
                            </a:solidFill>
                            <a:latin typeface="Cambria Math" panose="02040503050406030204" pitchFamily="18" charset="0"/>
                          </a:rPr>
                          <m:t>𝑗</m:t>
                        </m:r>
                        <m:r>
                          <a:rPr lang="en-IN" sz="1600" i="1" dirty="0">
                            <a:solidFill>
                              <a:srgbClr val="FF0000"/>
                            </a:solidFill>
                            <a:latin typeface="Cambria Math" panose="02040503050406030204" pitchFamily="18" charset="0"/>
                          </a:rPr>
                          <m:t>=0</m:t>
                        </m:r>
                      </m:sub>
                      <m:sup>
                        <m:r>
                          <a:rPr lang="en-IN" sz="1600" i="1" dirty="0">
                            <a:solidFill>
                              <a:srgbClr val="FF0000"/>
                            </a:solidFill>
                            <a:latin typeface="Cambria Math" panose="02040503050406030204" pitchFamily="18" charset="0"/>
                          </a:rPr>
                          <m:t>𝑛</m:t>
                        </m:r>
                        <m:r>
                          <a:rPr lang="en-IN" sz="1600" i="1" dirty="0">
                            <a:solidFill>
                              <a:srgbClr val="FF0000"/>
                            </a:solidFill>
                            <a:latin typeface="Cambria Math" panose="02040503050406030204" pitchFamily="18" charset="0"/>
                          </a:rPr>
                          <m:t>−1</m:t>
                        </m:r>
                      </m:sup>
                      <m:e>
                        <m:r>
                          <a:rPr lang="en-IN" sz="1600" i="1" dirty="0">
                            <a:solidFill>
                              <a:srgbClr val="FF0000"/>
                            </a:solidFill>
                            <a:latin typeface="Cambria Math" panose="02040503050406030204" pitchFamily="18" charset="0"/>
                          </a:rPr>
                          <m:t>𝑗</m:t>
                        </m:r>
                      </m:e>
                    </m:nary>
                  </m:oMath>
                </a14:m>
                <a:endParaRPr lang="pt-BR" sz="1600" b="0" dirty="0">
                  <a:solidFill>
                    <a:srgbClr val="FF0000"/>
                  </a:solidFill>
                  <a:effectLst/>
                  <a:latin typeface="Consolas" panose="020B0609020204030204" pitchFamily="49" charset="0"/>
                </a:endParaRPr>
              </a:p>
              <a:p>
                <a:endParaRPr lang="pt-BR" sz="1600" dirty="0">
                  <a:solidFill>
                    <a:srgbClr val="FF0000"/>
                  </a:solidFill>
                  <a:latin typeface="Consolas" panose="020B0609020204030204" pitchFamily="49" charset="0"/>
                </a:endParaRPr>
              </a:p>
              <a:p>
                <a:r>
                  <a:rPr lang="pt-BR" sz="1600" b="0" dirty="0">
                    <a:solidFill>
                      <a:schemeClr val="tx1"/>
                    </a:solidFill>
                    <a:effectLst/>
                    <a:latin typeface="Consolas" panose="020B0609020204030204" pitchFamily="49" charset="0"/>
                  </a:rPr>
                  <a:t>Simplifying LHS</a:t>
                </a:r>
              </a:p>
              <a:p>
                <a:r>
                  <a:rPr lang="pt-BR" sz="1600" dirty="0">
                    <a:solidFill>
                      <a:schemeClr val="tx1"/>
                    </a:solidFill>
                    <a:latin typeface="Consolas" panose="020B0609020204030204" pitchFamily="49" charset="0"/>
                  </a:rPr>
                  <a:t>(i = n)</a:t>
                </a:r>
                <a14:m>
                  <m:oMath xmlns:m="http://schemas.openxmlformats.org/officeDocument/2006/math">
                    <m:r>
                      <a:rPr lang="en-IN" sz="1600" b="0" i="1" smtClean="0">
                        <a:solidFill>
                          <a:schemeClr val="tx1"/>
                        </a:solidFill>
                        <a:latin typeface="Cambria Math" panose="02040503050406030204" pitchFamily="18" charset="0"/>
                      </a:rPr>
                      <m:t>∧ </m:t>
                    </m:r>
                  </m:oMath>
                </a14:m>
                <a:r>
                  <a:rPr lang="pt-BR" sz="1600" dirty="0">
                    <a:solidFill>
                      <a:schemeClr val="tx1"/>
                    </a:solidFill>
                  </a:rPr>
                  <a:t>(r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𝑛</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a:t>
                </a:r>
                <a:r>
                  <a:rPr lang="pt-BR" sz="1600" dirty="0">
                    <a:solidFill>
                      <a:schemeClr val="tx1"/>
                    </a:solidFill>
                    <a:latin typeface="Consolas" panose="020B0609020204030204" pitchFamily="49" charset="0"/>
                  </a:rPr>
                  <a:t>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𝑛</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endParaRPr lang="pt-BR" sz="1600" b="0" dirty="0">
                  <a:solidFill>
                    <a:schemeClr val="tx1"/>
                  </a:solidFill>
                  <a:effectLst/>
                  <a:latin typeface="Consolas" panose="020B0609020204030204" pitchFamily="49" charset="0"/>
                </a:endParaRPr>
              </a:p>
              <a:p>
                <a:r>
                  <a:rPr lang="pt-BR" sz="1600" dirty="0">
                    <a:solidFill>
                      <a:schemeClr val="tx1"/>
                    </a:solidFill>
                    <a:latin typeface="Consolas" panose="020B0609020204030204" pitchFamily="49" charset="0"/>
                  </a:rPr>
                  <a:t>i.e.,</a:t>
                </a:r>
              </a:p>
              <a:p>
                <a:r>
                  <a:rPr lang="pt-BR" sz="1600" b="0" dirty="0">
                    <a:solidFill>
                      <a:schemeClr val="tx1"/>
                    </a:solidFill>
                    <a:effectLst/>
                    <a:latin typeface="Consolas" panose="020B0609020204030204" pitchFamily="49" charset="0"/>
                  </a:rPr>
                  <a:t>(i = n) </a:t>
                </a:r>
                <a14:m>
                  <m:oMath xmlns:m="http://schemas.openxmlformats.org/officeDocument/2006/math">
                    <m:r>
                      <a:rPr lang="en-IN" sz="1600" b="0" i="1" smtClean="0">
                        <a:solidFill>
                          <a:schemeClr val="tx1"/>
                        </a:solidFill>
                        <a:effectLst/>
                        <a:latin typeface="Cambria Math" panose="02040503050406030204" pitchFamily="18" charset="0"/>
                      </a:rPr>
                      <m:t>∧ </m:t>
                    </m:r>
                  </m:oMath>
                </a14:m>
                <a:r>
                  <a:rPr lang="pt-BR" sz="1600" b="0" dirty="0">
                    <a:solidFill>
                      <a:schemeClr val="tx1"/>
                    </a:solidFill>
                    <a:effectLst/>
                    <a:latin typeface="Consolas" panose="020B0609020204030204" pitchFamily="49" charset="0"/>
                  </a:rPr>
                  <a:t>LHS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dirty="0">
                    <a:solidFill>
                      <a:schemeClr val="tx1"/>
                    </a:solidFill>
                    <a:effectLst/>
                    <a:latin typeface="Consolas" panose="020B0609020204030204" pitchFamily="49" charset="0"/>
                  </a:rPr>
                  <a:t> RHS</a:t>
                </a:r>
              </a:p>
              <a:p>
                <a:r>
                  <a:rPr lang="pt-BR" sz="1600" dirty="0">
                    <a:solidFill>
                      <a:schemeClr val="tx1"/>
                    </a:solidFill>
                    <a:latin typeface="Consolas" panose="020B0609020204030204" pitchFamily="49" charset="0"/>
                  </a:rPr>
                  <a:t>which is valid.</a:t>
                </a:r>
                <a:r>
                  <a:rPr lang="pt-BR" sz="1600" b="0" dirty="0">
                    <a:solidFill>
                      <a:schemeClr val="tx1"/>
                    </a:solidFill>
                    <a:effectLst/>
                    <a:latin typeface="Consolas" panose="020B0609020204030204" pitchFamily="49" charset="0"/>
                  </a:rPr>
                  <a:t> </a:t>
                </a:r>
              </a:p>
              <a:p>
                <a:endParaRPr lang="en-IN" sz="1600" dirty="0"/>
              </a:p>
              <a:p>
                <a:endParaRPr lang="en-IN" sz="1600" dirty="0"/>
              </a:p>
              <a:p>
                <a:endParaRPr lang="en-IN" sz="1600" dirty="0"/>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169309" cy="4371325"/>
              </a:xfrm>
              <a:prstGeom prst="rect">
                <a:avLst/>
              </a:prstGeom>
              <a:blipFill>
                <a:blip r:embed="rId3"/>
                <a:stretch>
                  <a:fillRect l="-708" t="-418"/>
                </a:stretch>
              </a:blipFill>
            </p:spPr>
            <p:txBody>
              <a:bodyPr/>
              <a:lstStyle/>
              <a:p>
                <a:r>
                  <a:rPr lang="en-IN">
                    <a:noFill/>
                  </a:rPr>
                  <a:t> </a:t>
                </a:r>
              </a:p>
            </p:txBody>
          </p:sp>
        </mc:Fallback>
      </mc:AlternateContent>
    </p:spTree>
    <p:extLst>
      <p:ext uri="{BB962C8B-B14F-4D97-AF65-F5344CB8AC3E}">
        <p14:creationId xmlns:p14="http://schemas.microsoft.com/office/powerpoint/2010/main" val="329105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348749" cy="1569660"/>
              </a:xfrm>
              <a:prstGeom prst="rect">
                <a:avLst/>
              </a:prstGeom>
              <a:noFill/>
            </p:spPr>
            <p:txBody>
              <a:bodyPr wrap="square" rtlCol="0">
                <a:spAutoFit/>
              </a:bodyPr>
              <a:lstStyle/>
              <a:p>
                <a:r>
                  <a:rPr lang="en-IN" sz="1600" dirty="0"/>
                  <a:t>Prove that the loop invariant, F4, is correct.</a:t>
                </a:r>
              </a:p>
              <a:p>
                <a:r>
                  <a:rPr lang="en-IN" sz="1600" dirty="0"/>
                  <a:t>F4 is correct if,</a:t>
                </a:r>
              </a:p>
              <a:p>
                <a:r>
                  <a:rPr lang="en-IN" sz="1600" dirty="0"/>
                  <a:t>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r>
                  <a:rPr lang="en-IN" sz="1600" dirty="0"/>
                  <a:t>and</a:t>
                </a:r>
              </a:p>
              <a:p>
                <a:r>
                  <a:rPr lang="en-IN" sz="1600" dirty="0"/>
                  <a:t>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b="0" i="1" smtClean="0">
                        <a:latin typeface="Cambria Math" panose="02040503050406030204" pitchFamily="18" charset="0"/>
                      </a:rPr>
                      <m:t>∧</m:t>
                    </m:r>
                  </m:oMath>
                </a14:m>
                <a:r>
                  <a:rPr lang="en-IN" sz="1600" dirty="0"/>
                  <a:t> F4]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348749" cy="1569660"/>
              </a:xfrm>
              <a:prstGeom prst="rect">
                <a:avLst/>
              </a:prstGeom>
              <a:blipFill>
                <a:blip r:embed="rId3"/>
                <a:stretch>
                  <a:fillRect l="-684" t="-1167"/>
                </a:stretch>
              </a:blipFill>
            </p:spPr>
            <p:txBody>
              <a:bodyPr/>
              <a:lstStyle/>
              <a:p>
                <a:r>
                  <a:rPr lang="en-IN">
                    <a:noFill/>
                  </a:rPr>
                  <a:t> </a:t>
                </a:r>
              </a:p>
            </p:txBody>
          </p:sp>
        </mc:Fallback>
      </mc:AlternateContent>
    </p:spTree>
    <p:extLst>
      <p:ext uri="{BB962C8B-B14F-4D97-AF65-F5344CB8AC3E}">
        <p14:creationId xmlns:p14="http://schemas.microsoft.com/office/powerpoint/2010/main" val="77548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348749" cy="5204758"/>
              </a:xfrm>
              <a:prstGeom prst="rect">
                <a:avLst/>
              </a:prstGeom>
              <a:noFill/>
            </p:spPr>
            <p:txBody>
              <a:bodyPr wrap="square" rtlCol="0">
                <a:spAutoFit/>
              </a:bodyPr>
              <a:lstStyle/>
              <a:p>
                <a:r>
                  <a:rPr lang="en-IN" sz="1600" dirty="0"/>
                  <a:t>Prove that the loop invariant, F4, is correct.</a:t>
                </a:r>
              </a:p>
              <a:p>
                <a:r>
                  <a:rPr lang="en-IN" sz="1600" dirty="0"/>
                  <a:t>F4 is correct if,</a:t>
                </a:r>
              </a:p>
              <a:p>
                <a:r>
                  <a:rPr lang="en-IN" sz="1600" dirty="0"/>
                  <a:t>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r>
                  <a:rPr lang="en-IN" sz="1600" dirty="0"/>
                  <a:t>and</a:t>
                </a:r>
              </a:p>
              <a:p>
                <a:r>
                  <a:rPr lang="en-IN" sz="1600" dirty="0"/>
                  <a:t>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b="0" i="1" smtClean="0">
                        <a:latin typeface="Cambria Math" panose="02040503050406030204" pitchFamily="18" charset="0"/>
                      </a:rPr>
                      <m:t>∧</m:t>
                    </m:r>
                  </m:oMath>
                </a14:m>
                <a:r>
                  <a:rPr lang="en-IN" sz="1600" dirty="0"/>
                  <a:t> F4]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a:p>
                <a:r>
                  <a:rPr lang="en-IN" sz="1600" dirty="0"/>
                  <a:t>First, check 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a:p>
                <a:r>
                  <a:rPr lang="pt-BR" sz="1600" dirty="0">
                    <a:solidFill>
                      <a:srgbClr val="FF0000"/>
                    </a:solidFill>
                    <a:latin typeface="Consolas" panose="020B0609020204030204" pitchFamily="49" charset="0"/>
                  </a:rPr>
                  <a:t>(n &gt;= 1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dirty="0">
                    <a:solidFill>
                      <a:srgbClr val="FF0000"/>
                    </a:solidFill>
                    <a:effectLst/>
                    <a:latin typeface="Consolas" panose="020B0609020204030204" pitchFamily="49" charset="0"/>
                  </a:rPr>
                  <a:t> r = 0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pt-BR" sz="1600" dirty="0">
                    <a:solidFill>
                      <a:srgbClr val="FF0000"/>
                    </a:solidFill>
                    <a:effectLst/>
                    <a:latin typeface="Consolas" panose="020B0609020204030204" pitchFamily="49" charset="0"/>
                  </a:rPr>
                  <a:t> i = 1)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en-IN" sz="1600" dirty="0"/>
                  <a:t> </a:t>
                </a:r>
                <a:r>
                  <a:rPr lang="pt-BR" sz="1600" dirty="0">
                    <a:solidFill>
                      <a:srgbClr val="FF0000"/>
                    </a:solidFill>
                  </a:rPr>
                  <a:t>(1 &lt;= i &lt;=n)</a:t>
                </a:r>
                <a14:m>
                  <m:oMath xmlns:m="http://schemas.openxmlformats.org/officeDocument/2006/math">
                    <m:r>
                      <a:rPr lang="en-IN" sz="1600" b="0" i="1">
                        <a:solidFill>
                          <a:srgbClr val="FF0000"/>
                        </a:solidFill>
                        <a:latin typeface="Cambria Math" panose="02040503050406030204" pitchFamily="18" charset="0"/>
                      </a:rPr>
                      <m:t>∧</m:t>
                    </m:r>
                  </m:oMath>
                </a14:m>
                <a:r>
                  <a:rPr lang="pt-BR" sz="1600" dirty="0">
                    <a:solidFill>
                      <a:srgbClr val="FF0000"/>
                    </a:solidFill>
                  </a:rPr>
                  <a:t> (r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b="0" i="1" dirty="0">
                            <a:solidFill>
                              <a:srgbClr val="FF0000"/>
                            </a:solidFill>
                            <a:latin typeface="Cambria Math" panose="02040503050406030204" pitchFamily="18" charset="0"/>
                          </a:rPr>
                          <m:t>𝑗</m:t>
                        </m:r>
                        <m:r>
                          <a:rPr lang="en-IN" sz="1600" b="0" i="1" dirty="0">
                            <a:solidFill>
                              <a:srgbClr val="FF0000"/>
                            </a:solidFill>
                            <a:latin typeface="Cambria Math" panose="02040503050406030204" pitchFamily="18" charset="0"/>
                          </a:rPr>
                          <m:t>=0</m:t>
                        </m:r>
                      </m:sub>
                      <m:sup>
                        <m:r>
                          <a:rPr lang="en-IN" sz="1600" b="0" i="1" dirty="0">
                            <a:solidFill>
                              <a:srgbClr val="FF0000"/>
                            </a:solidFill>
                            <a:latin typeface="Cambria Math" panose="02040503050406030204" pitchFamily="18" charset="0"/>
                          </a:rPr>
                          <m:t>𝑖</m:t>
                        </m:r>
                        <m:r>
                          <a:rPr lang="en-IN" sz="1600" b="0" i="1" dirty="0">
                            <a:solidFill>
                              <a:srgbClr val="FF0000"/>
                            </a:solidFill>
                            <a:latin typeface="Cambria Math" panose="02040503050406030204" pitchFamily="18" charset="0"/>
                          </a:rPr>
                          <m:t>−1</m:t>
                        </m:r>
                      </m:sup>
                      <m:e>
                        <m:r>
                          <a:rPr lang="en-IN" sz="1600" b="0" i="1" dirty="0">
                            <a:solidFill>
                              <a:srgbClr val="FF0000"/>
                            </a:solidFill>
                            <a:latin typeface="Cambria Math" panose="02040503050406030204" pitchFamily="18" charset="0"/>
                          </a:rPr>
                          <m:t>𝑗</m:t>
                        </m:r>
                      </m:e>
                    </m:nary>
                  </m:oMath>
                </a14:m>
                <a:r>
                  <a:rPr lang="pt-BR" sz="1600" dirty="0">
                    <a:solidFill>
                      <a:srgbClr val="FF0000"/>
                    </a:solidFill>
                  </a:rPr>
                  <a:t>)</a:t>
                </a:r>
              </a:p>
              <a:p>
                <a:r>
                  <a:rPr lang="pt-BR" sz="1600" dirty="0">
                    <a:solidFill>
                      <a:schemeClr val="tx1"/>
                    </a:solidFill>
                    <a:latin typeface="Consolas" panose="020B0609020204030204" pitchFamily="49" charset="0"/>
                  </a:rPr>
                  <a:t>Check the satisfiability of:</a:t>
                </a: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 i &lt;=n)</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𝑖</m:t>
                        </m:r>
                        <m:r>
                          <a:rPr lang="en-IN" sz="1600" b="0" i="1" dirty="0" smtClean="0">
                            <a:solidFill>
                              <a:schemeClr val="tx1"/>
                            </a:solidFill>
                            <a:latin typeface="Cambria Math" panose="02040503050406030204" pitchFamily="18" charset="0"/>
                          </a:rPr>
                          <m:t>−1</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a:t>
                </a:r>
              </a:p>
              <a:p>
                <a:endParaRPr lang="pt-BR" sz="1600" dirty="0">
                  <a:solidFill>
                    <a:schemeClr val="tx1"/>
                  </a:solidFill>
                </a:endParaRPr>
              </a:p>
              <a:p>
                <a:r>
                  <a:rPr lang="pt-BR" sz="1600" dirty="0">
                    <a:solidFill>
                      <a:schemeClr val="tx1"/>
                    </a:solidFill>
                  </a:rPr>
                  <a:t>Substituting r = 0 and i = 1</a:t>
                </a: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&lt;=n)</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(0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0</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tx1"/>
                    </a:solidFill>
                  </a:rPr>
                  <a:t>Substituting (0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0</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 with True</a:t>
                </a:r>
              </a:p>
              <a:p>
                <a:endParaRPr lang="pt-BR" sz="1600" dirty="0">
                  <a:solidFill>
                    <a:schemeClr val="tx1"/>
                  </a:solidFill>
                </a:endParaRP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&lt;=n)</a:t>
                </a:r>
              </a:p>
              <a:p>
                <a:r>
                  <a:rPr lang="pt-BR" sz="1600" dirty="0">
                    <a:solidFill>
                      <a:schemeClr val="tx1"/>
                    </a:solidFill>
                  </a:rPr>
                  <a:t>which is contradictory and thus not satisfiable. Thus, the loop invariant holds on entry. </a:t>
                </a: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348749" cy="5204758"/>
              </a:xfrm>
              <a:prstGeom prst="rect">
                <a:avLst/>
              </a:prstGeom>
              <a:blipFill>
                <a:blip r:embed="rId3"/>
                <a:stretch>
                  <a:fillRect l="-5245" t="-351" r="-2965" b="-585"/>
                </a:stretch>
              </a:blipFill>
            </p:spPr>
            <p:txBody>
              <a:bodyPr/>
              <a:lstStyle/>
              <a:p>
                <a:r>
                  <a:rPr lang="en-IN">
                    <a:noFill/>
                  </a:rPr>
                  <a:t> </a:t>
                </a:r>
              </a:p>
            </p:txBody>
          </p:sp>
        </mc:Fallback>
      </mc:AlternateContent>
    </p:spTree>
    <p:extLst>
      <p:ext uri="{BB962C8B-B14F-4D97-AF65-F5344CB8AC3E}">
        <p14:creationId xmlns:p14="http://schemas.microsoft.com/office/powerpoint/2010/main" val="3728317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6292648" y="491610"/>
                <a:ext cx="5820697" cy="6289158"/>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r>
                  <a:rPr lang="pt-BR" i="0" dirty="0">
                    <a:solidFill>
                      <a:srgbClr val="FF0000"/>
                    </a:solidFill>
                    <a:latin typeface="Consolas" panose="020B0609020204030204" pitchFamily="49" charset="0"/>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(i &lt; n)</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r</a:t>
                </a:r>
                <a:r>
                  <a:rPr lang="pt-BR" i="0" baseline="-25000" dirty="0">
                    <a:solidFill>
                      <a:srgbClr val="FF0000"/>
                    </a:solidFill>
                    <a:latin typeface="+mj-lt"/>
                  </a:rPr>
                  <a:t>0.</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a:t>
                </a:r>
                <a:r>
                  <a:rPr lang="pt-BR" baseline="-25000" dirty="0">
                    <a:solidFill>
                      <a:srgbClr val="FF0000"/>
                    </a:solidFill>
                    <a:latin typeface="+mj-lt"/>
                  </a:rPr>
                  <a:t>0</a:t>
                </a:r>
                <a:r>
                  <a:rPr lang="pt-BR" i="0" dirty="0">
                    <a:solidFill>
                      <a:srgbClr val="FF0000"/>
                    </a:solidFill>
                    <a:latin typeface="+mj-lt"/>
                  </a:rPr>
                  <a:t>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 &lt; n) </a:t>
                </a:r>
                <a:r>
                  <a:rPr lang="en-IN" b="0" i="0" dirty="0">
                    <a:solidFill>
                      <a:srgbClr val="FF0000"/>
                    </a:solidFill>
                    <a:effectLst/>
                    <a:latin typeface="+mj-lt"/>
                  </a:rPr>
                  <a:t>∧</a:t>
                </a:r>
                <a:r>
                  <a:rPr lang="pt-BR" b="0" i="0" dirty="0">
                    <a:solidFill>
                      <a:srgbClr val="FF0000"/>
                    </a:solidFill>
                    <a:effectLst/>
                    <a:latin typeface="+mj-lt"/>
                  </a:rPr>
                  <a:t> r = r</a:t>
                </a:r>
                <a:r>
                  <a:rPr lang="pt-BR" b="0" i="0" baseline="-25000" dirty="0">
                    <a:solidFill>
                      <a:srgbClr val="FF0000"/>
                    </a:solidFill>
                    <a:effectLst/>
                    <a:latin typeface="+mj-lt"/>
                  </a:rPr>
                  <a:t>0</a:t>
                </a:r>
                <a:r>
                  <a:rPr lang="pt-BR" b="0" i="0" dirty="0">
                    <a:solidFill>
                      <a:srgbClr val="FF0000"/>
                    </a:solidFill>
                    <a:effectLst/>
                    <a:latin typeface="+mj-lt"/>
                  </a:rPr>
                  <a:t> + i</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r>
                  <a:rPr lang="en-IN" b="0" i="0" dirty="0">
                    <a:solidFill>
                      <a:srgbClr val="FF0000"/>
                    </a:solidFill>
                    <a:latin typeface="+mj-lt"/>
                  </a:rPr>
                  <a:t>∃</a:t>
                </a:r>
                <a:r>
                  <a:rPr lang="pt-BR" i="0" dirty="0">
                    <a:solidFill>
                      <a:srgbClr val="FF0000"/>
                    </a:solidFill>
                    <a:latin typeface="+mj-lt"/>
                  </a:rPr>
                  <a:t>i</a:t>
                </a:r>
                <a:r>
                  <a:rPr lang="pt-BR" i="0" baseline="-25000" dirty="0">
                    <a:solidFill>
                      <a:srgbClr val="FF0000"/>
                    </a:solidFill>
                    <a:latin typeface="+mj-lt"/>
                  </a:rPr>
                  <a:t>0</a:t>
                </a:r>
                <a:r>
                  <a:rPr lang="pt-BR" i="0" dirty="0">
                    <a:solidFill>
                      <a:srgbClr val="FF0000"/>
                    </a:solidFill>
                    <a:latin typeface="+mj-lt"/>
                  </a:rPr>
                  <a:t>.</a:t>
                </a:r>
                <a:r>
                  <a:rPr lang="en-IN" b="0" i="0" dirty="0">
                    <a:solidFill>
                      <a:srgbClr val="FF0000"/>
                    </a:solidFill>
                    <a:latin typeface="+mj-lt"/>
                  </a:rPr>
                  <a:t>∃</a:t>
                </a:r>
                <a:r>
                  <a:rPr lang="pt-BR" i="0" dirty="0">
                    <a:solidFill>
                      <a:srgbClr val="FF0000"/>
                    </a:solidFill>
                    <a:latin typeface="+mj-lt"/>
                  </a:rPr>
                  <a:t>r</a:t>
                </a:r>
                <a:r>
                  <a:rPr lang="pt-BR" i="0" baseline="-25000" dirty="0">
                    <a:solidFill>
                      <a:srgbClr val="FF0000"/>
                    </a:solidFill>
                    <a:latin typeface="+mj-lt"/>
                  </a:rPr>
                  <a:t>0</a:t>
                </a:r>
                <a:r>
                  <a:rPr lang="pt-BR" i="0" dirty="0">
                    <a:solidFill>
                      <a:srgbClr val="FF0000"/>
                    </a:solidFill>
                    <a:latin typeface="+mj-lt"/>
                  </a:rPr>
                  <a:t>. (1 &lt;= i</a:t>
                </a:r>
                <a:r>
                  <a:rPr lang="pt-BR" i="0" baseline="-25000" dirty="0">
                    <a:solidFill>
                      <a:srgbClr val="FF0000"/>
                    </a:solidFill>
                    <a:latin typeface="+mj-lt"/>
                  </a:rPr>
                  <a:t>0</a:t>
                </a:r>
                <a:r>
                  <a:rPr lang="pt-BR" i="0" dirty="0">
                    <a:solidFill>
                      <a:srgbClr val="FF0000"/>
                    </a:solidFill>
                    <a:latin typeface="+mj-lt"/>
                  </a:rPr>
                  <a:t> &lt;=n)</a:t>
                </a:r>
                <a:r>
                  <a:rPr lang="en-IN" b="0" i="0" dirty="0">
                    <a:solidFill>
                      <a:srgbClr val="FF0000"/>
                    </a:solidFill>
                    <a:latin typeface="+mj-lt"/>
                  </a:rPr>
                  <a:t>∧</a:t>
                </a:r>
                <a:r>
                  <a:rPr lang="pt-BR" i="0" dirty="0">
                    <a:solidFill>
                      <a:srgbClr val="FF0000"/>
                    </a:solidFill>
                    <a:latin typeface="+mj-lt"/>
                  </a:rPr>
                  <a:t> (r</a:t>
                </a:r>
                <a:r>
                  <a:rPr lang="pt-BR" baseline="-25000" dirty="0">
                    <a:solidFill>
                      <a:srgbClr val="FF0000"/>
                    </a:solidFill>
                    <a:latin typeface="+mj-lt"/>
                  </a:rPr>
                  <a:t>0</a:t>
                </a:r>
                <a:r>
                  <a:rPr lang="pt-BR" i="0" dirty="0">
                    <a:solidFill>
                      <a:srgbClr val="FF0000"/>
                    </a:solidFill>
                    <a:latin typeface="+mj-lt"/>
                  </a:rPr>
                  <a:t>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sSub>
                          <m:sSubPr>
                            <m:ctrlPr>
                              <a:rPr lang="en-IN" b="0" i="1" dirty="0" smtClean="0">
                                <a:solidFill>
                                  <a:srgbClr val="FF0000"/>
                                </a:solidFill>
                                <a:effectLst/>
                                <a:latin typeface="Cambria Math" panose="02040503050406030204" pitchFamily="18" charset="0"/>
                              </a:rPr>
                            </m:ctrlPr>
                          </m:sSubPr>
                          <m:e>
                            <m:r>
                              <a:rPr lang="en-IN" b="0" i="1" dirty="0" smtClean="0">
                                <a:solidFill>
                                  <a:srgbClr val="FF0000"/>
                                </a:solidFill>
                                <a:effectLst/>
                                <a:latin typeface="Cambria Math" panose="02040503050406030204" pitchFamily="18" charset="0"/>
                              </a:rPr>
                              <m:t>𝑖</m:t>
                            </m:r>
                          </m:e>
                          <m:sub>
                            <m:r>
                              <a:rPr lang="en-IN" b="0" i="1" dirty="0" smtClean="0">
                                <a:solidFill>
                                  <a:srgbClr val="FF0000"/>
                                </a:solidFill>
                                <a:effectLst/>
                                <a:latin typeface="Cambria Math" panose="02040503050406030204" pitchFamily="18" charset="0"/>
                              </a:rPr>
                              <m:t>0</m:t>
                            </m:r>
                          </m:sub>
                        </m:sSub>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a:t>
                </a:r>
                <a:r>
                  <a:rPr lang="pt-BR" b="0" i="0" baseline="-25000" dirty="0">
                    <a:solidFill>
                      <a:srgbClr val="FF0000"/>
                    </a:solidFill>
                    <a:effectLst/>
                    <a:latin typeface="+mj-lt"/>
                  </a:rPr>
                  <a:t>0</a:t>
                </a:r>
                <a:r>
                  <a:rPr lang="pt-BR" b="0" i="0" dirty="0">
                    <a:solidFill>
                      <a:srgbClr val="FF0000"/>
                    </a:solidFill>
                    <a:effectLst/>
                    <a:latin typeface="+mj-lt"/>
                  </a:rPr>
                  <a:t> &lt; n) </a:t>
                </a:r>
                <a:r>
                  <a:rPr lang="en-IN" b="0" i="0" dirty="0">
                    <a:solidFill>
                      <a:srgbClr val="FF0000"/>
                    </a:solidFill>
                    <a:effectLst/>
                    <a:latin typeface="+mj-lt"/>
                  </a:rPr>
                  <a:t>∧</a:t>
                </a:r>
                <a:r>
                  <a:rPr lang="pt-BR" b="0" i="0" dirty="0">
                    <a:solidFill>
                      <a:srgbClr val="FF0000"/>
                    </a:solidFill>
                    <a:effectLst/>
                    <a:latin typeface="+mj-lt"/>
                  </a:rPr>
                  <a:t> (r = r</a:t>
                </a:r>
                <a:r>
                  <a:rPr lang="pt-BR" b="0" i="0" baseline="-25000" dirty="0">
                    <a:solidFill>
                      <a:srgbClr val="FF0000"/>
                    </a:solidFill>
                    <a:effectLst/>
                    <a:latin typeface="+mj-lt"/>
                  </a:rPr>
                  <a:t>0</a:t>
                </a:r>
                <a:r>
                  <a:rPr lang="pt-BR" b="0" i="0" dirty="0">
                    <a:solidFill>
                      <a:srgbClr val="FF0000"/>
                    </a:solidFill>
                    <a:effectLst/>
                    <a:latin typeface="+mj-lt"/>
                  </a:rPr>
                  <a:t> + i</a:t>
                </a:r>
                <a:r>
                  <a:rPr lang="pt-BR" b="0" i="0" baseline="-25000" dirty="0">
                    <a:solidFill>
                      <a:srgbClr val="FF0000"/>
                    </a:solidFill>
                    <a:effectLst/>
                    <a:latin typeface="+mj-lt"/>
                  </a:rPr>
                  <a:t>0</a:t>
                </a:r>
                <a:r>
                  <a:rPr lang="pt-BR" b="0" i="0" dirty="0">
                    <a:solidFill>
                      <a:srgbClr val="FF0000"/>
                    </a:solidFill>
                    <a:effectLst/>
                    <a:latin typeface="+mj-lt"/>
                  </a:rPr>
                  <a:t>)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b="0" i="0" dirty="0">
                    <a:solidFill>
                      <a:srgbClr val="FF0000"/>
                    </a:solidFill>
                    <a:effectLst/>
                    <a:latin typeface="+mj-lt"/>
                  </a:rPr>
                  <a:t>i = i</a:t>
                </a:r>
                <a:r>
                  <a:rPr lang="pt-BR" b="0" i="0" baseline="-25000" dirty="0">
                    <a:solidFill>
                      <a:srgbClr val="FF0000"/>
                    </a:solidFill>
                    <a:effectLst/>
                    <a:latin typeface="+mj-lt"/>
                  </a:rPr>
                  <a:t>0</a:t>
                </a:r>
                <a:r>
                  <a:rPr lang="pt-BR" b="0" i="0" dirty="0">
                    <a:solidFill>
                      <a:srgbClr val="FF0000"/>
                    </a:solidFill>
                    <a:effectLst/>
                    <a:latin typeface="+mj-lt"/>
                  </a:rPr>
                  <a:t>+1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6292648" y="491610"/>
                <a:ext cx="5820697" cy="6289158"/>
              </a:xfrm>
              <a:prstGeom prst="rect">
                <a:avLst/>
              </a:prstGeom>
              <a:blipFill>
                <a:blip r:embed="rId2"/>
                <a:stretch>
                  <a:fillRect l="-838" t="-582" r="-628" b="-52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07688"/>
                <a:ext cx="5928854" cy="5561138"/>
              </a:xfrm>
              <a:prstGeom prst="rect">
                <a:avLst/>
              </a:prstGeom>
              <a:noFill/>
            </p:spPr>
            <p:txBody>
              <a:bodyPr wrap="square" rtlCol="0">
                <a:spAutoFit/>
              </a:bodyPr>
              <a:lstStyle/>
              <a:p>
                <a:r>
                  <a:rPr lang="en-IN" sz="1600" dirty="0"/>
                  <a:t>Next, check 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i="1">
                        <a:latin typeface="Cambria Math" panose="02040503050406030204" pitchFamily="18" charset="0"/>
                      </a:rPr>
                      <m:t>∧</m:t>
                    </m:r>
                  </m:oMath>
                </a14:m>
                <a:r>
                  <a:rPr lang="en-IN" sz="1600" dirty="0"/>
                  <a:t> F4] </a:t>
                </a:r>
                <a14:m>
                  <m:oMath xmlns:m="http://schemas.openxmlformats.org/officeDocument/2006/math">
                    <m:r>
                      <a:rPr lang="en-IN" sz="1600" i="1">
                        <a:latin typeface="Cambria Math" panose="02040503050406030204" pitchFamily="18" charset="0"/>
                      </a:rPr>
                      <m:t>→</m:t>
                    </m:r>
                  </m:oMath>
                </a14:m>
                <a:r>
                  <a:rPr lang="en-IN" sz="1600" dirty="0"/>
                  <a:t> F4 is valid.</a:t>
                </a:r>
              </a:p>
              <a:p>
                <a:r>
                  <a:rPr lang="en-IN" sz="1600" dirty="0"/>
                  <a:t>Computing strongest postconditions in the loop body.</a:t>
                </a:r>
              </a:p>
              <a:p>
                <a:endParaRPr lang="en-IN" sz="1600" dirty="0"/>
              </a:p>
              <a:p>
                <a:r>
                  <a:rPr lang="en-IN" sz="1600" dirty="0"/>
                  <a:t>Check validity of</a:t>
                </a:r>
              </a:p>
              <a:p>
                <a:r>
                  <a:rPr lang="en-IN" sz="1600" b="0" i="0" dirty="0">
                    <a:solidFill>
                      <a:srgbClr val="FF0000"/>
                    </a:solidFill>
                    <a:latin typeface="+mj-lt"/>
                  </a:rPr>
                  <a:t>(∃</a:t>
                </a:r>
                <a:r>
                  <a:rPr lang="pt-BR" sz="1600" i="0" dirty="0">
                    <a:solidFill>
                      <a:srgbClr val="FF0000"/>
                    </a:solidFill>
                    <a:latin typeface="+mj-lt"/>
                  </a:rPr>
                  <a:t>i</a:t>
                </a:r>
                <a:r>
                  <a:rPr lang="pt-BR" sz="1600" i="0" baseline="-25000" dirty="0">
                    <a:solidFill>
                      <a:srgbClr val="FF0000"/>
                    </a:solidFill>
                    <a:latin typeface="+mj-lt"/>
                  </a:rPr>
                  <a:t>0</a:t>
                </a:r>
                <a:r>
                  <a:rPr lang="pt-BR" sz="1600" i="0" dirty="0">
                    <a:solidFill>
                      <a:srgbClr val="FF0000"/>
                    </a:solidFill>
                    <a:latin typeface="+mj-lt"/>
                  </a:rPr>
                  <a:t>.</a:t>
                </a:r>
                <a:r>
                  <a:rPr lang="en-IN" sz="1600" b="0" i="0" dirty="0">
                    <a:solidFill>
                      <a:srgbClr val="FF0000"/>
                    </a:solidFill>
                    <a:latin typeface="+mj-lt"/>
                  </a:rPr>
                  <a:t>∃</a:t>
                </a:r>
                <a:r>
                  <a:rPr lang="pt-BR" sz="1600" i="0" dirty="0">
                    <a:solidFill>
                      <a:srgbClr val="FF0000"/>
                    </a:solidFill>
                    <a:latin typeface="+mj-lt"/>
                  </a:rPr>
                  <a:t>r</a:t>
                </a:r>
                <a:r>
                  <a:rPr lang="pt-BR" sz="1600" i="0" baseline="-25000" dirty="0">
                    <a:solidFill>
                      <a:srgbClr val="FF0000"/>
                    </a:solidFill>
                    <a:latin typeface="+mj-lt"/>
                  </a:rPr>
                  <a:t>0</a:t>
                </a:r>
                <a:r>
                  <a:rPr lang="pt-BR" sz="1600" i="0" dirty="0">
                    <a:solidFill>
                      <a:srgbClr val="FF0000"/>
                    </a:solidFill>
                    <a:latin typeface="+mj-lt"/>
                  </a:rPr>
                  <a:t>. (1 &lt;= i</a:t>
                </a:r>
                <a:r>
                  <a:rPr lang="pt-BR" sz="1600" i="0" baseline="-25000" dirty="0">
                    <a:solidFill>
                      <a:srgbClr val="FF0000"/>
                    </a:solidFill>
                    <a:latin typeface="+mj-lt"/>
                  </a:rPr>
                  <a:t>0</a:t>
                </a:r>
                <a:r>
                  <a:rPr lang="pt-BR" sz="1600" i="0" dirty="0">
                    <a:solidFill>
                      <a:srgbClr val="FF0000"/>
                    </a:solidFill>
                    <a:latin typeface="+mj-lt"/>
                  </a:rPr>
                  <a:t> &lt;=n)</a:t>
                </a:r>
                <a:r>
                  <a:rPr lang="en-IN" sz="1600" b="0" i="0" dirty="0">
                    <a:solidFill>
                      <a:srgbClr val="FF0000"/>
                    </a:solidFill>
                    <a:latin typeface="+mj-lt"/>
                  </a:rPr>
                  <a:t>∧</a:t>
                </a:r>
                <a:r>
                  <a:rPr lang="pt-BR" sz="1600" i="0" dirty="0">
                    <a:solidFill>
                      <a:srgbClr val="FF0000"/>
                    </a:solidFill>
                    <a:latin typeface="+mj-lt"/>
                  </a:rPr>
                  <a:t> (r</a:t>
                </a:r>
                <a:r>
                  <a:rPr lang="pt-BR" sz="1600" baseline="-25000" dirty="0">
                    <a:solidFill>
                      <a:srgbClr val="FF0000"/>
                    </a:solidFill>
                    <a:latin typeface="+mj-lt"/>
                  </a:rPr>
                  <a:t>0</a:t>
                </a:r>
                <a:r>
                  <a:rPr lang="pt-BR" sz="1600" i="0" dirty="0">
                    <a:solidFill>
                      <a:srgbClr val="FF0000"/>
                    </a:solidFill>
                    <a:latin typeface="+mj-lt"/>
                  </a:rPr>
                  <a:t> = </a:t>
                </a:r>
                <a14:m>
                  <m:oMath xmlns:m="http://schemas.openxmlformats.org/officeDocument/2006/math">
                    <m:nary>
                      <m:naryPr>
                        <m:chr m:val="∑"/>
                        <m:ctrlPr>
                          <a:rPr lang="pt-BR" sz="1600" b="0" i="1" dirty="0" smtClean="0">
                            <a:solidFill>
                              <a:srgbClr val="FF0000"/>
                            </a:solidFill>
                            <a:effectLst/>
                            <a:latin typeface="Cambria Math" panose="02040503050406030204" pitchFamily="18" charset="0"/>
                          </a:rPr>
                        </m:ctrlPr>
                      </m:naryPr>
                      <m:sub>
                        <m:r>
                          <a:rPr lang="en-IN" sz="1600" b="0" i="1" dirty="0" smtClean="0">
                            <a:solidFill>
                              <a:srgbClr val="FF0000"/>
                            </a:solidFill>
                            <a:effectLst/>
                            <a:latin typeface="Cambria Math" panose="02040503050406030204" pitchFamily="18" charset="0"/>
                          </a:rPr>
                          <m:t>𝑗</m:t>
                        </m:r>
                        <m:r>
                          <a:rPr lang="en-IN" sz="1600" b="0" i="1" dirty="0" smtClean="0">
                            <a:solidFill>
                              <a:srgbClr val="FF0000"/>
                            </a:solidFill>
                            <a:effectLst/>
                            <a:latin typeface="Cambria Math" panose="02040503050406030204" pitchFamily="18" charset="0"/>
                          </a:rPr>
                          <m:t>=0</m:t>
                        </m:r>
                      </m:sub>
                      <m:sup>
                        <m:sSub>
                          <m:sSubPr>
                            <m:ctrlPr>
                              <a:rPr lang="en-IN" sz="1600" b="0" i="1" dirty="0" smtClean="0">
                                <a:solidFill>
                                  <a:srgbClr val="FF0000"/>
                                </a:solidFill>
                                <a:effectLst/>
                                <a:latin typeface="Cambria Math" panose="02040503050406030204" pitchFamily="18" charset="0"/>
                              </a:rPr>
                            </m:ctrlPr>
                          </m:sSubPr>
                          <m:e>
                            <m:r>
                              <a:rPr lang="en-IN" sz="1600" b="0" i="1" dirty="0" smtClean="0">
                                <a:solidFill>
                                  <a:srgbClr val="FF0000"/>
                                </a:solidFill>
                                <a:effectLst/>
                                <a:latin typeface="Cambria Math" panose="02040503050406030204" pitchFamily="18" charset="0"/>
                              </a:rPr>
                              <m:t>𝑖</m:t>
                            </m:r>
                          </m:e>
                          <m:sub>
                            <m:r>
                              <a:rPr lang="en-IN" sz="1600" b="0" i="1" dirty="0" smtClean="0">
                                <a:solidFill>
                                  <a:srgbClr val="FF0000"/>
                                </a:solidFill>
                                <a:effectLst/>
                                <a:latin typeface="Cambria Math" panose="02040503050406030204" pitchFamily="18" charset="0"/>
                              </a:rPr>
                              <m:t>0</m:t>
                            </m:r>
                          </m:sub>
                        </m:sSub>
                        <m:r>
                          <a:rPr lang="en-IN" sz="1600" b="0" i="1" dirty="0" smtClean="0">
                            <a:solidFill>
                              <a:srgbClr val="FF0000"/>
                            </a:solidFill>
                            <a:effectLst/>
                            <a:latin typeface="Cambria Math" panose="02040503050406030204" pitchFamily="18" charset="0"/>
                          </a:rPr>
                          <m:t>−1</m:t>
                        </m:r>
                      </m:sup>
                      <m:e>
                        <m:r>
                          <a:rPr lang="en-IN" sz="1600" b="0" i="1" dirty="0" smtClean="0">
                            <a:solidFill>
                              <a:srgbClr val="FF0000"/>
                            </a:solidFill>
                            <a:effectLst/>
                            <a:latin typeface="Cambria Math" panose="02040503050406030204" pitchFamily="18" charset="0"/>
                          </a:rPr>
                          <m:t>𝑗</m:t>
                        </m:r>
                      </m:e>
                    </m:nary>
                  </m:oMath>
                </a14:m>
                <a:r>
                  <a:rPr lang="pt-BR" sz="1600" i="0" dirty="0">
                    <a:solidFill>
                      <a:srgbClr val="FF0000"/>
                    </a:solidFill>
                    <a:latin typeface="+mj-lt"/>
                  </a:rPr>
                  <a:t>) </a:t>
                </a:r>
                <a:r>
                  <a:rPr lang="en-IN" sz="1600" b="0" i="0" dirty="0">
                    <a:solidFill>
                      <a:srgbClr val="FF0000"/>
                    </a:solidFill>
                    <a:latin typeface="+mj-lt"/>
                  </a:rPr>
                  <a:t>∧</a:t>
                </a:r>
                <a:r>
                  <a:rPr lang="pt-BR" sz="1600" b="0" i="0" dirty="0">
                    <a:solidFill>
                      <a:srgbClr val="FF0000"/>
                    </a:solidFill>
                    <a:effectLst/>
                    <a:latin typeface="+mj-lt"/>
                  </a:rPr>
                  <a:t> (i</a:t>
                </a:r>
                <a:r>
                  <a:rPr lang="pt-BR" sz="1600" b="0" i="0" baseline="-25000" dirty="0">
                    <a:solidFill>
                      <a:srgbClr val="FF0000"/>
                    </a:solidFill>
                    <a:effectLst/>
                    <a:latin typeface="+mj-lt"/>
                  </a:rPr>
                  <a:t>0</a:t>
                </a:r>
                <a:r>
                  <a:rPr lang="pt-BR" sz="1600" b="0" i="0" dirty="0">
                    <a:solidFill>
                      <a:srgbClr val="FF0000"/>
                    </a:solidFill>
                    <a:effectLst/>
                    <a:latin typeface="+mj-lt"/>
                  </a:rPr>
                  <a:t> &lt; n) </a:t>
                </a:r>
                <a:r>
                  <a:rPr lang="en-IN" sz="1600" b="0" i="0" dirty="0">
                    <a:solidFill>
                      <a:srgbClr val="FF0000"/>
                    </a:solidFill>
                    <a:effectLst/>
                    <a:latin typeface="+mj-lt"/>
                  </a:rPr>
                  <a:t>∧</a:t>
                </a:r>
                <a:r>
                  <a:rPr lang="pt-BR" sz="1600" b="0" i="0" dirty="0">
                    <a:solidFill>
                      <a:srgbClr val="FF0000"/>
                    </a:solidFill>
                    <a:effectLst/>
                    <a:latin typeface="+mj-lt"/>
                  </a:rPr>
                  <a:t> (r = r</a:t>
                </a:r>
                <a:r>
                  <a:rPr lang="pt-BR" sz="1600" b="0" i="0" baseline="-25000" dirty="0">
                    <a:solidFill>
                      <a:srgbClr val="FF0000"/>
                    </a:solidFill>
                    <a:effectLst/>
                    <a:latin typeface="+mj-lt"/>
                  </a:rPr>
                  <a:t>0</a:t>
                </a:r>
                <a:r>
                  <a:rPr lang="pt-BR" sz="1600" b="0" i="0" dirty="0">
                    <a:solidFill>
                      <a:srgbClr val="FF0000"/>
                    </a:solidFill>
                    <a:effectLst/>
                    <a:latin typeface="+mj-lt"/>
                  </a:rPr>
                  <a:t> + i</a:t>
                </a:r>
                <a:r>
                  <a:rPr lang="pt-BR" sz="1600" b="0" i="0" baseline="-25000" dirty="0">
                    <a:solidFill>
                      <a:srgbClr val="FF0000"/>
                    </a:solidFill>
                    <a:effectLst/>
                    <a:latin typeface="+mj-lt"/>
                  </a:rPr>
                  <a:t>0</a:t>
                </a:r>
                <a:r>
                  <a:rPr lang="pt-BR" sz="1600" b="0" i="0" dirty="0">
                    <a:solidFill>
                      <a:srgbClr val="FF0000"/>
                    </a:solidFill>
                    <a:effectLst/>
                    <a:latin typeface="+mj-lt"/>
                  </a:rPr>
                  <a:t>)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pt-BR" sz="1600" b="0" i="0" dirty="0">
                    <a:solidFill>
                      <a:srgbClr val="FF0000"/>
                    </a:solidFill>
                    <a:effectLst/>
                    <a:latin typeface="+mj-lt"/>
                  </a:rPr>
                  <a:t> (i = i</a:t>
                </a:r>
                <a:r>
                  <a:rPr lang="pt-BR" sz="1600" baseline="-25000" dirty="0">
                    <a:solidFill>
                      <a:srgbClr val="FF0000"/>
                    </a:solidFill>
                    <a:latin typeface="+mj-lt"/>
                  </a:rPr>
                  <a:t>0</a:t>
                </a:r>
                <a:r>
                  <a:rPr lang="pt-BR" sz="1600" b="0" i="0" dirty="0">
                    <a:solidFill>
                      <a:srgbClr val="FF0000"/>
                    </a:solidFill>
                    <a:effectLst/>
                    <a:latin typeface="+mj-lt"/>
                  </a:rPr>
                  <a:t>+1))</a:t>
                </a:r>
              </a:p>
              <a:p>
                <a14:m>
                  <m:oMath xmlns:m="http://schemas.openxmlformats.org/officeDocument/2006/math">
                    <m:r>
                      <a:rPr lang="en-IN" sz="1600" b="0" i="1" smtClean="0">
                        <a:solidFill>
                          <a:srgbClr val="FF0000"/>
                        </a:solidFill>
                        <a:latin typeface="Cambria Math" panose="02040503050406030204" pitchFamily="18" charset="0"/>
                      </a:rPr>
                      <m:t>→</m:t>
                    </m:r>
                  </m:oMath>
                </a14:m>
                <a:r>
                  <a:rPr lang="en-IN" sz="1600" dirty="0">
                    <a:solidFill>
                      <a:srgbClr val="FF0000"/>
                    </a:solidFill>
                  </a:rPr>
                  <a:t> </a:t>
                </a:r>
                <a:r>
                  <a:rPr lang="pt-BR" sz="1600" dirty="0">
                    <a:solidFill>
                      <a:srgbClr val="FF0000"/>
                    </a:solidFill>
                  </a:rPr>
                  <a:t>(1 &lt;= i &lt;=n)</a:t>
                </a:r>
                <a14:m>
                  <m:oMath xmlns:m="http://schemas.openxmlformats.org/officeDocument/2006/math">
                    <m:r>
                      <a:rPr lang="en-IN" sz="1600" i="1">
                        <a:solidFill>
                          <a:srgbClr val="FF0000"/>
                        </a:solidFill>
                        <a:latin typeface="Cambria Math" panose="02040503050406030204" pitchFamily="18" charset="0"/>
                      </a:rPr>
                      <m:t>∧</m:t>
                    </m:r>
                  </m:oMath>
                </a14:m>
                <a:r>
                  <a:rPr lang="pt-BR" sz="1600" dirty="0">
                    <a:solidFill>
                      <a:srgbClr val="FF0000"/>
                    </a:solidFill>
                  </a:rPr>
                  <a:t> (r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i="1" dirty="0">
                            <a:solidFill>
                              <a:srgbClr val="FF0000"/>
                            </a:solidFill>
                            <a:latin typeface="Cambria Math" panose="02040503050406030204" pitchFamily="18" charset="0"/>
                          </a:rPr>
                          <m:t>𝑗</m:t>
                        </m:r>
                        <m:r>
                          <a:rPr lang="en-IN" sz="1600" i="1" dirty="0">
                            <a:solidFill>
                              <a:srgbClr val="FF0000"/>
                            </a:solidFill>
                            <a:latin typeface="Cambria Math" panose="02040503050406030204" pitchFamily="18" charset="0"/>
                          </a:rPr>
                          <m:t>=0</m:t>
                        </m:r>
                      </m:sub>
                      <m:sup>
                        <m:r>
                          <a:rPr lang="en-IN" sz="1600" i="1" dirty="0">
                            <a:solidFill>
                              <a:srgbClr val="FF0000"/>
                            </a:solidFill>
                            <a:latin typeface="Cambria Math" panose="02040503050406030204" pitchFamily="18" charset="0"/>
                          </a:rPr>
                          <m:t>𝑖</m:t>
                        </m:r>
                        <m:r>
                          <a:rPr lang="en-IN" sz="1600" i="1" dirty="0">
                            <a:solidFill>
                              <a:srgbClr val="FF0000"/>
                            </a:solidFill>
                            <a:latin typeface="Cambria Math" panose="02040503050406030204" pitchFamily="18" charset="0"/>
                          </a:rPr>
                          <m:t>−1</m:t>
                        </m:r>
                      </m:sup>
                      <m:e>
                        <m:r>
                          <a:rPr lang="en-IN" sz="1600" i="1" dirty="0">
                            <a:solidFill>
                              <a:srgbClr val="FF0000"/>
                            </a:solidFill>
                            <a:latin typeface="Cambria Math" panose="02040503050406030204" pitchFamily="18" charset="0"/>
                          </a:rPr>
                          <m:t>𝑗</m:t>
                        </m:r>
                      </m:e>
                    </m:nary>
                  </m:oMath>
                </a14:m>
                <a:r>
                  <a:rPr lang="pt-BR" sz="1600" dirty="0">
                    <a:solidFill>
                      <a:srgbClr val="FF0000"/>
                    </a:solidFill>
                  </a:rPr>
                  <a:t>)</a:t>
                </a:r>
              </a:p>
              <a:p>
                <a:r>
                  <a:rPr lang="pt-BR" sz="1600" dirty="0">
                    <a:solidFill>
                      <a:schemeClr val="accent1"/>
                    </a:solidFill>
                  </a:rPr>
                  <a:t>Skolemization:</a:t>
                </a: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(i</a:t>
                </a:r>
                <a:r>
                  <a:rPr lang="pt-BR" sz="1600" b="0" i="0" baseline="-25000" dirty="0">
                    <a:solidFill>
                      <a:schemeClr val="tx1"/>
                    </a:solidFill>
                    <a:effectLst/>
                    <a:latin typeface="+mj-lt"/>
                  </a:rPr>
                  <a:t>0</a:t>
                </a:r>
                <a:r>
                  <a:rPr lang="pt-BR" sz="1600" b="0" i="0" dirty="0">
                    <a:solidFill>
                      <a:schemeClr val="tx1"/>
                    </a:solidFill>
                    <a:effectLst/>
                    <a:latin typeface="+mj-lt"/>
                  </a:rPr>
                  <a:t> &lt; n) </a:t>
                </a:r>
                <a:r>
                  <a:rPr lang="en-IN" sz="1600" b="0" i="0" dirty="0">
                    <a:solidFill>
                      <a:schemeClr val="tx1"/>
                    </a:solidFill>
                    <a:effectLst/>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r>
                  <a:rPr lang="pt-BR" sz="1600" dirty="0">
                    <a:solidFill>
                      <a:schemeClr val="tx1"/>
                    </a:solidFill>
                  </a:rPr>
                  <a:t>(1 &lt;= i &lt;=n)</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𝑖</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accent1"/>
                    </a:solidFill>
                  </a:rPr>
                  <a:t>Check the satisfiability of:</a:t>
                </a: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(i</a:t>
                </a:r>
                <a:r>
                  <a:rPr lang="pt-BR" sz="1600" b="0" i="0" baseline="-25000" dirty="0">
                    <a:solidFill>
                      <a:schemeClr val="tx1"/>
                    </a:solidFill>
                    <a:effectLst/>
                    <a:latin typeface="+mj-lt"/>
                  </a:rPr>
                  <a:t>0</a:t>
                </a:r>
                <a:r>
                  <a:rPr lang="pt-BR" sz="1600" b="0" i="0" dirty="0">
                    <a:solidFill>
                      <a:schemeClr val="tx1"/>
                    </a:solidFill>
                    <a:effectLst/>
                    <a:latin typeface="+mj-lt"/>
                  </a:rPr>
                  <a:t> &lt; n) </a:t>
                </a:r>
                <a:r>
                  <a:rPr lang="en-IN" sz="1600" b="0" i="0" dirty="0">
                    <a:solidFill>
                      <a:schemeClr val="tx1"/>
                    </a:solidFill>
                    <a:effectLst/>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 i &lt;=n)</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𝑖</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accent1"/>
                    </a:solidFill>
                  </a:rPr>
                  <a:t>Substituting i = i</a:t>
                </a:r>
                <a:r>
                  <a:rPr lang="pt-BR" sz="1600" baseline="-25000" dirty="0">
                    <a:solidFill>
                      <a:schemeClr val="accent1"/>
                    </a:solidFill>
                  </a:rPr>
                  <a:t>0</a:t>
                </a:r>
                <a:r>
                  <a:rPr lang="pt-BR" sz="1600" dirty="0">
                    <a:solidFill>
                      <a:schemeClr val="accent1"/>
                    </a:solidFill>
                  </a:rPr>
                  <a:t> + 1 and merging </a:t>
                </a:r>
                <a:r>
                  <a:rPr lang="pt-BR" sz="1600" b="0" i="0" dirty="0">
                    <a:solidFill>
                      <a:schemeClr val="accent1"/>
                    </a:solidFill>
                    <a:effectLst/>
                    <a:latin typeface="+mj-lt"/>
                  </a:rPr>
                  <a:t>(i</a:t>
                </a:r>
                <a:r>
                  <a:rPr lang="pt-BR" sz="1600" b="0" i="0" baseline="-25000" dirty="0">
                    <a:solidFill>
                      <a:schemeClr val="accent1"/>
                    </a:solidFill>
                    <a:effectLst/>
                    <a:latin typeface="+mj-lt"/>
                  </a:rPr>
                  <a:t>0</a:t>
                </a:r>
                <a:r>
                  <a:rPr lang="pt-BR" sz="1600" b="0" i="0" dirty="0">
                    <a:solidFill>
                      <a:schemeClr val="accent1"/>
                    </a:solidFill>
                    <a:effectLst/>
                    <a:latin typeface="+mj-lt"/>
                  </a:rPr>
                  <a:t> &lt; n)  and </a:t>
                </a:r>
                <a:r>
                  <a:rPr lang="pt-BR" sz="1600" i="0" dirty="0">
                    <a:solidFill>
                      <a:schemeClr val="accent1"/>
                    </a:solidFill>
                    <a:latin typeface="+mj-lt"/>
                  </a:rPr>
                  <a:t>(1 &lt;= i</a:t>
                </a:r>
                <a:r>
                  <a:rPr lang="pt-BR" sz="1600" i="0" baseline="-25000" dirty="0">
                    <a:solidFill>
                      <a:schemeClr val="accent1"/>
                    </a:solidFill>
                    <a:latin typeface="+mj-lt"/>
                  </a:rPr>
                  <a:t>0</a:t>
                </a:r>
                <a:r>
                  <a:rPr lang="pt-BR" sz="1600" i="0" dirty="0">
                    <a:solidFill>
                      <a:schemeClr val="accent1"/>
                    </a:solidFill>
                    <a:latin typeface="+mj-lt"/>
                  </a:rPr>
                  <a:t> &lt;=n)</a:t>
                </a:r>
                <a:endParaRPr lang="pt-BR" sz="1600" dirty="0">
                  <a:solidFill>
                    <a:schemeClr val="accent1"/>
                  </a:solidFill>
                  <a:latin typeface="Consolas" panose="020B0609020204030204" pitchFamily="49" charset="0"/>
                </a:endParaRP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(0 &lt;= i</a:t>
                </a:r>
                <a:r>
                  <a:rPr lang="pt-BR" sz="1600" baseline="-25000" dirty="0">
                    <a:solidFill>
                      <a:schemeClr val="tx1"/>
                    </a:solidFill>
                  </a:rPr>
                  <a:t>0</a:t>
                </a:r>
                <a:r>
                  <a:rPr lang="pt-BR" sz="1600" dirty="0">
                    <a:solidFill>
                      <a:schemeClr val="tx1"/>
                    </a:solidFill>
                  </a:rPr>
                  <a:t> &lt;=n-1)</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sSub>
                          <m:sSubPr>
                            <m:ctrlPr>
                              <a:rPr lang="en-IN" sz="1600" b="0" i="1" dirty="0" smtClean="0">
                                <a:solidFill>
                                  <a:schemeClr val="tx1"/>
                                </a:solidFill>
                                <a:latin typeface="Cambria Math" panose="02040503050406030204" pitchFamily="18" charset="0"/>
                              </a:rPr>
                            </m:ctrlPr>
                          </m:sSubPr>
                          <m:e>
                            <m:r>
                              <a:rPr lang="en-IN" sz="1600" i="1" dirty="0" smtClean="0">
                                <a:solidFill>
                                  <a:schemeClr val="tx1"/>
                                </a:solidFill>
                                <a:latin typeface="Cambria Math" panose="02040503050406030204" pitchFamily="18" charset="0"/>
                              </a:rPr>
                              <m:t>𝑖</m:t>
                            </m:r>
                          </m:e>
                          <m:sub>
                            <m:r>
                              <a:rPr lang="en-IN" sz="1600" b="0" i="1" dirty="0" smtClean="0">
                                <a:solidFill>
                                  <a:schemeClr val="tx1"/>
                                </a:solidFill>
                                <a:latin typeface="Cambria Math" panose="02040503050406030204" pitchFamily="18" charset="0"/>
                              </a:rPr>
                              <m:t>0</m:t>
                            </m:r>
                          </m:sub>
                        </m:sSub>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i="0" dirty="0">
                    <a:solidFill>
                      <a:schemeClr val="accent1"/>
                    </a:solidFill>
                    <a:latin typeface="+mj-lt"/>
                  </a:rPr>
                  <a:t>Substituting r</a:t>
                </a:r>
                <a:r>
                  <a:rPr lang="pt-BR" sz="1600" baseline="-25000" dirty="0">
                    <a:solidFill>
                      <a:schemeClr val="accent1"/>
                    </a:solidFill>
                    <a:latin typeface="+mj-lt"/>
                  </a:rPr>
                  <a:t>0</a:t>
                </a:r>
                <a:r>
                  <a:rPr lang="pt-BR" sz="1600" i="0" dirty="0">
                    <a:solidFill>
                      <a:schemeClr val="accent1"/>
                    </a:solidFill>
                    <a:latin typeface="+mj-lt"/>
                  </a:rPr>
                  <a:t>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sSub>
                          <m:sSubPr>
                            <m:ctrlPr>
                              <a:rPr lang="en-IN" sz="1600" b="0" i="1" dirty="0" smtClean="0">
                                <a:solidFill>
                                  <a:schemeClr val="accent1"/>
                                </a:solidFill>
                                <a:effectLst/>
                                <a:latin typeface="Cambria Math" panose="02040503050406030204" pitchFamily="18" charset="0"/>
                              </a:rPr>
                            </m:ctrlPr>
                          </m:sSubPr>
                          <m:e>
                            <m:r>
                              <a:rPr lang="en-IN" sz="1600" b="0" i="1" dirty="0" smtClean="0">
                                <a:solidFill>
                                  <a:schemeClr val="accent1"/>
                                </a:solidFill>
                                <a:effectLst/>
                                <a:latin typeface="Cambria Math" panose="02040503050406030204" pitchFamily="18" charset="0"/>
                              </a:rPr>
                              <m:t>𝑖</m:t>
                            </m:r>
                          </m:e>
                          <m:sub>
                            <m:r>
                              <a:rPr lang="en-IN" sz="1600" b="0" i="1" dirty="0" smtClean="0">
                                <a:solidFill>
                                  <a:schemeClr val="accent1"/>
                                </a:solidFill>
                                <a:effectLst/>
                                <a:latin typeface="Cambria Math" panose="02040503050406030204" pitchFamily="18" charset="0"/>
                              </a:rPr>
                              <m:t>0</m:t>
                            </m:r>
                          </m:sub>
                        </m:sSub>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endParaRPr lang="pt-BR" sz="1600" dirty="0">
                  <a:solidFill>
                    <a:schemeClr val="accent1"/>
                  </a:solidFill>
                </a:endParaRP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i="0" baseline="-25000" dirty="0">
                    <a:solidFill>
                      <a:schemeClr val="tx1"/>
                    </a:solidFill>
                    <a:latin typeface="+mj-lt"/>
                  </a:rPr>
                  <a:t>0</a:t>
                </a:r>
                <a:r>
                  <a:rPr lang="pt-BR" sz="1600" b="0" i="0" dirty="0">
                    <a:solidFill>
                      <a:schemeClr val="tx1"/>
                    </a:solidFill>
                    <a:effectLst/>
                    <a:latin typeface="+mj-lt"/>
                  </a:rPr>
                  <a:t>+1) </a:t>
                </a:r>
                <a:r>
                  <a:rPr lang="en-IN" sz="1600" b="0" i="0" dirty="0">
                    <a:solidFill>
                      <a:schemeClr val="tx1"/>
                    </a:solidFill>
                    <a:latin typeface="+mj-lt"/>
                  </a:rPr>
                  <a:t>∧</a:t>
                </a:r>
                <a:r>
                  <a:rPr lang="en-IN" sz="1600" i="0" dirty="0">
                    <a:solidFill>
                      <a:schemeClr val="tx1"/>
                    </a:solidFill>
                    <a:latin typeface="+mj-lt"/>
                  </a:rPr>
                  <a:t> </a:t>
                </a:r>
                <a:r>
                  <a:rPr lang="en-IN" sz="1600" b="0" i="0" dirty="0">
                    <a:solidFill>
                      <a:schemeClr val="tx1"/>
                    </a:solidFill>
                    <a:latin typeface="+mj-lt"/>
                  </a:rPr>
                  <a:t>¬(</a:t>
                </a:r>
                <a:r>
                  <a:rPr lang="pt-BR" sz="1600" i="0" dirty="0">
                    <a:solidFill>
                      <a:schemeClr val="tx1"/>
                    </a:solidFill>
                    <a:latin typeface="+mj-lt"/>
                  </a:rPr>
                  <a:t>(0 &lt;= i</a:t>
                </a:r>
                <a:r>
                  <a:rPr lang="pt-BR" sz="1600" i="0" baseline="-25000" dirty="0">
                    <a:solidFill>
                      <a:schemeClr val="tx1"/>
                    </a:solidFill>
                    <a:latin typeface="+mj-lt"/>
                  </a:rPr>
                  <a:t>0</a:t>
                </a:r>
                <a:r>
                  <a:rPr lang="pt-BR" sz="1600" i="0" dirty="0">
                    <a:solidFill>
                      <a:schemeClr val="tx1"/>
                    </a:solidFill>
                    <a:latin typeface="+mj-lt"/>
                  </a:rPr>
                  <a:t> &lt;=n-1)</a:t>
                </a:r>
                <a:r>
                  <a:rPr lang="en-IN" sz="1600" i="0" dirty="0">
                    <a:solidFill>
                      <a:schemeClr val="tx1"/>
                    </a:solidFill>
                    <a:latin typeface="+mj-lt"/>
                  </a:rPr>
                  <a:t>∧</a:t>
                </a:r>
                <a:r>
                  <a:rPr lang="pt-BR" sz="1600" i="0" dirty="0">
                    <a:solidFill>
                      <a:schemeClr val="tx1"/>
                    </a:solidFill>
                    <a:latin typeface="+mj-lt"/>
                  </a:rPr>
                  <a:t> (r = r</a:t>
                </a:r>
                <a:r>
                  <a:rPr lang="pt-BR" sz="1600" i="0" baseline="-25000" dirty="0">
                    <a:solidFill>
                      <a:schemeClr val="tx1"/>
                    </a:solidFill>
                    <a:latin typeface="+mj-lt"/>
                  </a:rPr>
                  <a:t>0</a:t>
                </a:r>
                <a:r>
                  <a:rPr lang="pt-BR" sz="1600" i="0" dirty="0">
                    <a:solidFill>
                      <a:schemeClr val="tx1"/>
                    </a:solidFill>
                    <a:latin typeface="+mj-lt"/>
                  </a:rPr>
                  <a:t> + i</a:t>
                </a:r>
                <a:r>
                  <a:rPr lang="pt-BR" sz="1600" i="0" baseline="-25000" dirty="0">
                    <a:solidFill>
                      <a:schemeClr val="tx1"/>
                    </a:solidFill>
                    <a:latin typeface="+mj-lt"/>
                  </a:rPr>
                  <a:t>0</a:t>
                </a:r>
                <a:r>
                  <a:rPr lang="pt-BR" sz="1600" i="0" dirty="0">
                    <a:solidFill>
                      <a:schemeClr val="tx1"/>
                    </a:solidFill>
                    <a:latin typeface="+mj-lt"/>
                  </a:rPr>
                  <a:t>))</a:t>
                </a:r>
                <a:endParaRPr lang="pt-BR" sz="1600" dirty="0">
                  <a:solidFill>
                    <a:schemeClr val="tx1"/>
                  </a:solidFill>
                  <a:latin typeface="+mj-lt"/>
                </a:endParaRPr>
              </a:p>
              <a:p>
                <a:r>
                  <a:rPr lang="pt-BR" sz="1600" dirty="0">
                    <a:solidFill>
                      <a:schemeClr val="accent1"/>
                    </a:solidFill>
                    <a:latin typeface="+mj-lt"/>
                  </a:rPr>
                  <a:t>Which is unsatisfiable, and thus, the loop invariant is valid.</a:t>
                </a:r>
                <a:endParaRPr lang="pt-BR" sz="1600" dirty="0">
                  <a:solidFill>
                    <a:schemeClr val="accent1"/>
                  </a:solidFill>
                </a:endParaRP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07688"/>
                <a:ext cx="5928854" cy="5561138"/>
              </a:xfrm>
              <a:prstGeom prst="rect">
                <a:avLst/>
              </a:prstGeom>
              <a:blipFill>
                <a:blip r:embed="rId3"/>
                <a:stretch>
                  <a:fillRect l="-617" t="-329" b="-548"/>
                </a:stretch>
              </a:blipFill>
            </p:spPr>
            <p:txBody>
              <a:bodyPr/>
              <a:lstStyle/>
              <a:p>
                <a:r>
                  <a:rPr lang="en-IN">
                    <a:noFill/>
                  </a:rPr>
                  <a:t> </a:t>
                </a:r>
              </a:p>
            </p:txBody>
          </p:sp>
        </mc:Fallback>
      </mc:AlternateContent>
    </p:spTree>
    <p:extLst>
      <p:ext uri="{BB962C8B-B14F-4D97-AF65-F5344CB8AC3E}">
        <p14:creationId xmlns:p14="http://schemas.microsoft.com/office/powerpoint/2010/main" val="280551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FCE7-98D9-436F-7DA0-207D9FCCB9A9}"/>
              </a:ext>
            </a:extLst>
          </p:cNvPr>
          <p:cNvSpPr>
            <a:spLocks noGrp="1"/>
          </p:cNvSpPr>
          <p:nvPr>
            <p:ph type="title"/>
          </p:nvPr>
        </p:nvSpPr>
        <p:spPr/>
        <p:txBody>
          <a:bodyPr/>
          <a:lstStyle/>
          <a:p>
            <a:r>
              <a:rPr lang="en-IN" dirty="0"/>
              <a:t>Termination</a:t>
            </a:r>
          </a:p>
        </p:txBody>
      </p:sp>
      <p:sp>
        <p:nvSpPr>
          <p:cNvPr id="3" name="Text Placeholder 2">
            <a:extLst>
              <a:ext uri="{FF2B5EF4-FFF2-40B4-BE49-F238E27FC236}">
                <a16:creationId xmlns:a16="http://schemas.microsoft.com/office/drawing/2014/main" id="{8089364C-5DCA-72D0-BAA9-5A2467107CF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83645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D24E-8BFE-E8C7-499E-81208897147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970BE6B-F7CB-F557-E810-81B94766BD62}"/>
              </a:ext>
            </a:extLst>
          </p:cNvPr>
          <p:cNvSpPr>
            <a:spLocks noGrp="1"/>
          </p:cNvSpPr>
          <p:nvPr>
            <p:ph idx="1"/>
          </p:nvPr>
        </p:nvSpPr>
        <p:spPr/>
        <p:txBody>
          <a:bodyPr/>
          <a:lstStyle/>
          <a:p>
            <a:r>
              <a:rPr lang="en-IN" dirty="0"/>
              <a:t>Read Chapter-3 from the Program Proofs book</a:t>
            </a:r>
          </a:p>
          <a:p>
            <a:r>
              <a:rPr lang="en-IN" dirty="0"/>
              <a:t>Read Chapter-4.3 from the COC book</a:t>
            </a:r>
          </a:p>
        </p:txBody>
      </p:sp>
    </p:spTree>
    <p:extLst>
      <p:ext uri="{BB962C8B-B14F-4D97-AF65-F5344CB8AC3E}">
        <p14:creationId xmlns:p14="http://schemas.microsoft.com/office/powerpoint/2010/main" val="406983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01D8-40C4-01D9-D621-1CA5C1801577}"/>
              </a:ext>
            </a:extLst>
          </p:cNvPr>
          <p:cNvSpPr>
            <a:spLocks noGrp="1"/>
          </p:cNvSpPr>
          <p:nvPr>
            <p:ph type="title"/>
          </p:nvPr>
        </p:nvSpPr>
        <p:spPr/>
        <p:txBody>
          <a:bodyPr/>
          <a:lstStyle/>
          <a:p>
            <a:r>
              <a:rPr lang="en-IN" dirty="0"/>
              <a:t>Background</a:t>
            </a:r>
          </a:p>
        </p:txBody>
      </p:sp>
      <p:sp>
        <p:nvSpPr>
          <p:cNvPr id="3" name="Text Placeholder 2">
            <a:extLst>
              <a:ext uri="{FF2B5EF4-FFF2-40B4-BE49-F238E27FC236}">
                <a16:creationId xmlns:a16="http://schemas.microsoft.com/office/drawing/2014/main" id="{580C7ADD-9E1F-72D6-E36C-F9FCF55BF7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1058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2F56-D6D3-2BA6-3F74-EC5A5950D1D6}"/>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507D86-94D9-F52B-615A-9625A0F37DA9}"/>
                  </a:ext>
                </a:extLst>
              </p:cNvPr>
              <p:cNvSpPr>
                <a:spLocks noGrp="1"/>
              </p:cNvSpPr>
              <p:nvPr>
                <p:ph idx="1"/>
              </p:nvPr>
            </p:nvSpPr>
            <p:spPr/>
            <p:txBody>
              <a:bodyPr/>
              <a:lstStyle/>
              <a:p>
                <a:r>
                  <a:rPr lang="en-IN" dirty="0"/>
                  <a:t>A binary relation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is well-founded if</a:t>
                </a:r>
              </a:p>
              <a:p>
                <a:pPr lvl="1"/>
                <a:r>
                  <a:rPr lang="en-IN" dirty="0"/>
                  <a:t>It is irreflexive, i.e.,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𝑎</m:t>
                    </m:r>
                  </m:oMath>
                </a14:m>
                <a:r>
                  <a:rPr lang="en-IN" dirty="0"/>
                  <a:t> never holds for any </a:t>
                </a:r>
                <a14:m>
                  <m:oMath xmlns:m="http://schemas.openxmlformats.org/officeDocument/2006/math">
                    <m:r>
                      <a:rPr lang="en-IN" b="0" i="1" smtClean="0">
                        <a:latin typeface="Cambria Math" panose="02040503050406030204" pitchFamily="18" charset="0"/>
                      </a:rPr>
                      <m:t>𝑎</m:t>
                    </m:r>
                  </m:oMath>
                </a14:m>
                <a:endParaRPr lang="en-IN" dirty="0"/>
              </a:p>
              <a:p>
                <a:pPr lvl="1"/>
                <a:r>
                  <a:rPr lang="en-IN" dirty="0"/>
                  <a:t>It is transitive, i.e., if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then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for any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𝑐</m:t>
                    </m:r>
                  </m:oMath>
                </a14:m>
                <a:endParaRPr lang="en-IN" dirty="0"/>
              </a:p>
              <a:p>
                <a:pPr lvl="1"/>
                <a:r>
                  <a:rPr lang="en-IN" dirty="0"/>
                  <a:t>It satisfies the descending chain condition, i.e., there is no infinite sequence of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oMath>
                </a14:m>
                <a:r>
                  <a:rPr lang="en-IN" dirty="0"/>
                  <a:t>, …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𝑜</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dirty="0"/>
              </a:p>
              <a:p>
                <a:pPr lvl="1"/>
                <a:r>
                  <a:rPr lang="en-IN" dirty="0"/>
                  <a:t>It is possible that two elements are not related, i.e., neither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nor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oMath>
                </a14:m>
                <a:r>
                  <a:rPr lang="en-IN" dirty="0"/>
                  <a:t> holds for some </a:t>
                </a:r>
                <a14:m>
                  <m:oMath xmlns:m="http://schemas.openxmlformats.org/officeDocument/2006/math">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𝑏</m:t>
                    </m:r>
                  </m:oMath>
                </a14:m>
                <a:r>
                  <a:rPr lang="en-IN" dirty="0"/>
                  <a:t> </a:t>
                </a:r>
              </a:p>
            </p:txBody>
          </p:sp>
        </mc:Choice>
        <mc:Fallback xmlns="">
          <p:sp>
            <p:nvSpPr>
              <p:cNvPr id="3" name="Content Placeholder 2">
                <a:extLst>
                  <a:ext uri="{FF2B5EF4-FFF2-40B4-BE49-F238E27FC236}">
                    <a16:creationId xmlns:a16="http://schemas.microsoft.com/office/drawing/2014/main" id="{49507D86-94D9-F52B-615A-9625A0F37DA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177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integers</a:t>
                </a:r>
                <a:r>
                  <a:rPr lang="en-IN" dirty="0"/>
                  <a:t> a well-founded relation?</a:t>
                </a:r>
              </a:p>
              <a:p>
                <a:pPr lvl="1"/>
                <a:r>
                  <a:rPr lang="en-IN" dirty="0"/>
                  <a:t>No, because there is an infinite sequence </a:t>
                </a:r>
                <a14:m>
                  <m:oMath xmlns:m="http://schemas.openxmlformats.org/officeDocument/2006/math">
                    <m:r>
                      <a:rPr lang="en-IN" b="0" i="1" smtClean="0">
                        <a:latin typeface="Cambria Math" panose="02040503050406030204" pitchFamily="18" charset="0"/>
                      </a:rPr>
                      <m:t>1&gt;0&gt;−1&gt;…&gt;−∞</m:t>
                    </m:r>
                  </m:oMath>
                </a14:m>
                <a:r>
                  <a:rPr lang="en-IN" dirty="0"/>
                  <a:t>  </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5321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DE91-E751-1541-E29F-22219BBA813B}"/>
              </a:ext>
            </a:extLst>
          </p:cNvPr>
          <p:cNvSpPr>
            <a:spLocks noGrp="1"/>
          </p:cNvSpPr>
          <p:nvPr>
            <p:ph type="title"/>
          </p:nvPr>
        </p:nvSpPr>
        <p:spPr/>
        <p:txBody>
          <a:bodyPr/>
          <a:lstStyle/>
          <a:p>
            <a:r>
              <a:rPr lang="en-IN" dirty="0"/>
              <a:t>Strongest postcondition</a:t>
            </a:r>
          </a:p>
        </p:txBody>
      </p:sp>
      <p:sp>
        <p:nvSpPr>
          <p:cNvPr id="3" name="Text Placeholder 2">
            <a:extLst>
              <a:ext uri="{FF2B5EF4-FFF2-40B4-BE49-F238E27FC236}">
                <a16:creationId xmlns:a16="http://schemas.microsoft.com/office/drawing/2014/main" id="{ACB2EF6D-F07B-7E08-F6A1-227ACBE992B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386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natural numbers</a:t>
                </a:r>
                <a:r>
                  <a:rPr lang="en-IN" dirty="0"/>
                  <a:t> a well-founded relation?</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57405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natural numbers </a:t>
                </a:r>
                <a:r>
                  <a:rPr lang="en-IN" dirty="0"/>
                  <a:t>a well-founded relation?</a:t>
                </a:r>
              </a:p>
              <a:p>
                <a:pPr lvl="1"/>
                <a:r>
                  <a:rPr lang="en-IN" dirty="0"/>
                  <a:t>Yes, because all sequences </a:t>
                </a:r>
                <a14:m>
                  <m:oMath xmlns:m="http://schemas.openxmlformats.org/officeDocument/2006/math">
                    <m:sSub>
                      <m:sSubPr>
                        <m:ctrlPr>
                          <a:rPr lang="en-IN" b="0" i="1" smtClean="0">
                            <a:solidFill>
                              <a:schemeClr val="accent1"/>
                            </a:solidFill>
                            <a:latin typeface="Cambria Math" panose="02040503050406030204" pitchFamily="18" charset="0"/>
                          </a:rPr>
                        </m:ctrlPr>
                      </m:sSubPr>
                      <m:e>
                        <m:r>
                          <m:rPr>
                            <m:sty m:val="p"/>
                          </m:rPr>
                          <a:rPr lang="en-IN" b="0" i="0" smtClean="0">
                            <a:solidFill>
                              <a:schemeClr val="accent1"/>
                            </a:solidFill>
                            <a:latin typeface="Cambria Math" panose="02040503050406030204" pitchFamily="18" charset="0"/>
                          </a:rPr>
                          <m:t>a</m:t>
                        </m:r>
                      </m:e>
                      <m:sub>
                        <m:r>
                          <a:rPr lang="en-IN" b="0" i="0" smtClean="0">
                            <a:solidFill>
                              <a:schemeClr val="accent1"/>
                            </a:solidFill>
                            <a:latin typeface="Cambria Math" panose="02040503050406030204" pitchFamily="18" charset="0"/>
                          </a:rPr>
                          <m:t>0</m:t>
                        </m:r>
                      </m:sub>
                    </m:sSub>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&gt;…&gt;0</m:t>
                    </m:r>
                  </m:oMath>
                </a14:m>
                <a:r>
                  <a:rPr lang="en-IN" dirty="0">
                    <a:solidFill>
                      <a:schemeClr val="accent1"/>
                    </a:solidFill>
                  </a:rPr>
                  <a:t> </a:t>
                </a:r>
                <a:r>
                  <a:rPr lang="en-IN" dirty="0"/>
                  <a:t>ends at zero </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36469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9AAF-253E-81F9-A38A-7BF1F57D7A5A}"/>
              </a:ext>
            </a:extLst>
          </p:cNvPr>
          <p:cNvSpPr>
            <a:spLocks noGrp="1"/>
          </p:cNvSpPr>
          <p:nvPr>
            <p:ph type="title"/>
          </p:nvPr>
        </p:nvSpPr>
        <p:spPr/>
        <p:txBody>
          <a:bodyPr/>
          <a:lstStyle/>
          <a:p>
            <a:r>
              <a:rPr lang="en-IN" dirty="0"/>
              <a:t>Lexicographic Tuples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D1341D-467E-D299-2D22-9F4F0A15E215}"/>
                  </a:ext>
                </a:extLst>
              </p:cNvPr>
              <p:cNvSpPr>
                <a:spLocks noGrp="1"/>
              </p:cNvSpPr>
              <p:nvPr>
                <p:ph idx="1"/>
              </p:nvPr>
            </p:nvSpPr>
            <p:spPr/>
            <p:txBody>
              <a:bodyPr>
                <a:normAutofit fontScale="85000" lnSpcReduction="10000"/>
              </a:bodyPr>
              <a:lstStyle/>
              <a:p>
                <a:r>
                  <a:rPr lang="en-IN" dirty="0"/>
                  <a:t>A tuple is a list of values</a:t>
                </a:r>
              </a:p>
              <a:p>
                <a:endParaRPr lang="en-IN" dirty="0"/>
              </a:p>
              <a:p>
                <a:r>
                  <a:rPr lang="en-IN" dirty="0"/>
                  <a:t>A lexicographic order on a tuple is a component-wise comparison in which the earlier components are considered more significant than the other, e.g.,</a:t>
                </a:r>
              </a:p>
              <a:p>
                <a:pPr lvl="1"/>
                <a:r>
                  <a:rPr lang="en-IN" dirty="0"/>
                  <a:t>[4, 12] &gt; [4, 11] &gt; [3, 123456] </a:t>
                </a:r>
              </a:p>
              <a:p>
                <a:pPr lvl="1"/>
                <a:endParaRPr lang="en-IN" dirty="0"/>
              </a:p>
              <a:p>
                <a:r>
                  <a:rPr lang="en-IN" dirty="0"/>
                  <a:t>For tuples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of lengths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[0:</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represents the first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oMath>
                </a14:m>
                <a:r>
                  <a:rPr lang="en-IN" dirty="0"/>
                  <a:t> components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0" smtClean="0">
                        <a:latin typeface="Cambria Math" panose="02040503050406030204" pitchFamily="18" charset="0"/>
                      </a:rPr>
                      <m:t>&lt;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t</m:t>
                        </m:r>
                      </m:e>
                      <m:sub>
                        <m:r>
                          <a:rPr lang="en-IN" b="0" i="0" smtClean="0">
                            <a:latin typeface="Cambria Math" panose="02040503050406030204" pitchFamily="18" charset="0"/>
                          </a:rPr>
                          <m:t>1</m:t>
                        </m:r>
                      </m:sub>
                    </m:sSub>
                  </m:oMath>
                </a14:m>
                <a:r>
                  <a:rPr lang="en-IN" dirty="0"/>
                  <a:t> is true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endParaRPr lang="en-IN" dirty="0"/>
              </a:p>
              <a:p>
                <a:pPr lvl="1"/>
                <a:r>
                  <a:rPr lang="en-IN" dirty="0"/>
                  <a:t>Otherwise,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endParaRPr lang="en-IN" dirty="0"/>
              </a:p>
              <a:p>
                <a:pPr lvl="1"/>
                <a:r>
                  <a:rPr lang="en-IN" dirty="0"/>
                  <a:t>For example,</a:t>
                </a:r>
              </a:p>
              <a:p>
                <a:pPr lvl="2"/>
                <a:r>
                  <a:rPr lang="en-IN" dirty="0"/>
                  <a:t>[4, 6, 0] &gt; [4, 6, 0, 0]</a:t>
                </a:r>
              </a:p>
              <a:p>
                <a:pPr lvl="2"/>
                <a:r>
                  <a:rPr lang="en-IN" dirty="0"/>
                  <a:t>[4, 6, 1, 2] </a:t>
                </a:r>
                <a14:m>
                  <m:oMath xmlns:m="http://schemas.openxmlformats.org/officeDocument/2006/math">
                    <m:r>
                      <a:rPr lang="en-IN" b="0" i="1" smtClean="0">
                        <a:latin typeface="Cambria Math" panose="02040503050406030204" pitchFamily="18" charset="0"/>
                      </a:rPr>
                      <m:t>&gt;</m:t>
                    </m:r>
                  </m:oMath>
                </a14:m>
                <a:r>
                  <a:rPr lang="en-IN" dirty="0"/>
                  <a:t> [4, 6, 0]</a:t>
                </a:r>
              </a:p>
            </p:txBody>
          </p:sp>
        </mc:Choice>
        <mc:Fallback xmlns="">
          <p:sp>
            <p:nvSpPr>
              <p:cNvPr id="3" name="Content Placeholder 2">
                <a:extLst>
                  <a:ext uri="{FF2B5EF4-FFF2-40B4-BE49-F238E27FC236}">
                    <a16:creationId xmlns:a16="http://schemas.microsoft.com/office/drawing/2014/main" id="{85D1341D-467E-D299-2D22-9F4F0A15E215}"/>
                  </a:ext>
                </a:extLst>
              </p:cNvPr>
              <p:cNvSpPr>
                <a:spLocks noGrp="1" noRot="1" noChangeAspect="1" noMove="1" noResize="1" noEditPoints="1" noAdjustHandles="1" noChangeArrowheads="1" noChangeShapeType="1" noTextEdit="1"/>
              </p:cNvSpPr>
              <p:nvPr>
                <p:ph idx="1"/>
              </p:nvPr>
            </p:nvSpPr>
            <p:spPr>
              <a:blipFill>
                <a:blip r:embed="rId2"/>
                <a:stretch>
                  <a:fillRect l="-812" t="-2661" b="-980"/>
                </a:stretch>
              </a:blipFill>
            </p:spPr>
            <p:txBody>
              <a:bodyPr/>
              <a:lstStyle/>
              <a:p>
                <a:r>
                  <a:rPr lang="en-IN">
                    <a:noFill/>
                  </a:rPr>
                  <a:t> </a:t>
                </a:r>
              </a:p>
            </p:txBody>
          </p:sp>
        </mc:Fallback>
      </mc:AlternateContent>
    </p:spTree>
    <p:extLst>
      <p:ext uri="{BB962C8B-B14F-4D97-AF65-F5344CB8AC3E}">
        <p14:creationId xmlns:p14="http://schemas.microsoft.com/office/powerpoint/2010/main" val="164073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2DC8-5A71-D36E-4827-506F55839ED8}"/>
              </a:ext>
            </a:extLst>
          </p:cNvPr>
          <p:cNvSpPr>
            <a:spLocks noGrp="1"/>
          </p:cNvSpPr>
          <p:nvPr>
            <p:ph type="title"/>
          </p:nvPr>
        </p:nvSpPr>
        <p:spPr/>
        <p:txBody>
          <a:bodyPr/>
          <a:lstStyle/>
          <a:p>
            <a:r>
              <a:rPr lang="en-IN" dirty="0"/>
              <a:t>Lexicographic Tuples</a:t>
            </a:r>
          </a:p>
        </p:txBody>
      </p:sp>
      <p:sp>
        <p:nvSpPr>
          <p:cNvPr id="3" name="Content Placeholder 2">
            <a:extLst>
              <a:ext uri="{FF2B5EF4-FFF2-40B4-BE49-F238E27FC236}">
                <a16:creationId xmlns:a16="http://schemas.microsoft.com/office/drawing/2014/main" id="{E2060BA2-89C6-2287-F9F1-0FA75207556D}"/>
              </a:ext>
            </a:extLst>
          </p:cNvPr>
          <p:cNvSpPr>
            <a:spLocks noGrp="1"/>
          </p:cNvSpPr>
          <p:nvPr>
            <p:ph idx="1"/>
          </p:nvPr>
        </p:nvSpPr>
        <p:spPr/>
        <p:txBody>
          <a:bodyPr/>
          <a:lstStyle/>
          <a:p>
            <a:r>
              <a:rPr lang="en-IN" dirty="0"/>
              <a:t>If the component-wise comparison operator, say </a:t>
            </a:r>
            <a:r>
              <a:rPr lang="en-IN" dirty="0">
                <a:solidFill>
                  <a:schemeClr val="accent1"/>
                </a:solidFill>
              </a:rPr>
              <a:t>op</a:t>
            </a:r>
            <a:r>
              <a:rPr lang="en-IN" dirty="0"/>
              <a:t>, is well-founded, then </a:t>
            </a:r>
            <a:r>
              <a:rPr lang="en-IN" dirty="0">
                <a:solidFill>
                  <a:schemeClr val="accent1"/>
                </a:solidFill>
              </a:rPr>
              <a:t>op</a:t>
            </a:r>
            <a:r>
              <a:rPr lang="en-IN" dirty="0"/>
              <a:t> is a well-founded relation for finite-length lexicographic tuples</a:t>
            </a:r>
          </a:p>
        </p:txBody>
      </p:sp>
    </p:spTree>
    <p:extLst>
      <p:ext uri="{BB962C8B-B14F-4D97-AF65-F5344CB8AC3E}">
        <p14:creationId xmlns:p14="http://schemas.microsoft.com/office/powerpoint/2010/main" val="161151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65A3-5772-AAFE-4472-CA6E1E389F81}"/>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543EAF9C-781A-BE04-64DC-F545A39F8ECA}"/>
              </a:ext>
            </a:extLst>
          </p:cNvPr>
          <p:cNvSpPr>
            <a:spLocks noGrp="1"/>
          </p:cNvSpPr>
          <p:nvPr>
            <p:ph idx="1"/>
          </p:nvPr>
        </p:nvSpPr>
        <p:spPr/>
        <p:txBody>
          <a:bodyPr/>
          <a:lstStyle/>
          <a:p>
            <a:r>
              <a:rPr lang="en-IN" dirty="0"/>
              <a:t>Can we use a well-founded relation to prove that the following function will eventually terminate?</a:t>
            </a:r>
          </a:p>
          <a:p>
            <a:endParaRPr lang="en-IN" dirty="0"/>
          </a:p>
          <a:p>
            <a:pPr marL="0" indent="0">
              <a:buNone/>
            </a:pPr>
            <a:r>
              <a:rPr lang="en-IN" dirty="0"/>
              <a:t>function Fib(n: </a:t>
            </a:r>
            <a:r>
              <a:rPr lang="en-IN" dirty="0" err="1"/>
              <a:t>nat</a:t>
            </a:r>
            <a:r>
              <a:rPr lang="en-IN" dirty="0"/>
              <a:t>): </a:t>
            </a:r>
            <a:r>
              <a:rPr lang="en-IN" dirty="0" err="1"/>
              <a:t>nat</a:t>
            </a:r>
            <a:r>
              <a:rPr lang="en-IN" dirty="0"/>
              <a:t> {</a:t>
            </a:r>
          </a:p>
          <a:p>
            <a:pPr marL="0" indent="0">
              <a:buNone/>
            </a:pPr>
            <a:r>
              <a:rPr lang="en-IN" dirty="0"/>
              <a:t>   if n &lt; 2 then n else Fib(n-2) + Fib(n-1)</a:t>
            </a:r>
          </a:p>
          <a:p>
            <a:pPr marL="0" indent="0">
              <a:buNone/>
            </a:pPr>
            <a:r>
              <a:rPr lang="en-IN" dirty="0"/>
              <a:t>}</a:t>
            </a:r>
          </a:p>
        </p:txBody>
      </p:sp>
    </p:spTree>
    <p:extLst>
      <p:ext uri="{BB962C8B-B14F-4D97-AF65-F5344CB8AC3E}">
        <p14:creationId xmlns:p14="http://schemas.microsoft.com/office/powerpoint/2010/main" val="3948211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65A3-5772-AAFE-4472-CA6E1E389F81}"/>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543EAF9C-781A-BE04-64DC-F545A39F8ECA}"/>
              </a:ext>
            </a:extLst>
          </p:cNvPr>
          <p:cNvSpPr>
            <a:spLocks noGrp="1"/>
          </p:cNvSpPr>
          <p:nvPr>
            <p:ph idx="1"/>
          </p:nvPr>
        </p:nvSpPr>
        <p:spPr/>
        <p:txBody>
          <a:bodyPr>
            <a:normAutofit lnSpcReduction="10000"/>
          </a:bodyPr>
          <a:lstStyle/>
          <a:p>
            <a:r>
              <a:rPr lang="en-IN" dirty="0"/>
              <a:t>Can we use a well-founded relation to prove that the following function will eventually terminate?</a:t>
            </a:r>
          </a:p>
          <a:p>
            <a:endParaRPr lang="en-IN" dirty="0"/>
          </a:p>
          <a:p>
            <a:pPr marL="0" indent="0">
              <a:buNone/>
            </a:pPr>
            <a:r>
              <a:rPr lang="en-IN" dirty="0"/>
              <a:t>function Fib(n: </a:t>
            </a:r>
            <a:r>
              <a:rPr lang="en-IN" dirty="0" err="1"/>
              <a:t>nat</a:t>
            </a:r>
            <a:r>
              <a:rPr lang="en-IN" dirty="0"/>
              <a:t>): </a:t>
            </a:r>
            <a:r>
              <a:rPr lang="en-IN" dirty="0" err="1"/>
              <a:t>nat</a:t>
            </a:r>
            <a:r>
              <a:rPr lang="en-IN" dirty="0"/>
              <a:t> {</a:t>
            </a:r>
          </a:p>
          <a:p>
            <a:pPr marL="0" indent="0">
              <a:buNone/>
            </a:pPr>
            <a:r>
              <a:rPr lang="en-IN" dirty="0"/>
              <a:t>   if n &lt; 2 then n else Fib(n-2) + Fib(n-1)</a:t>
            </a:r>
          </a:p>
          <a:p>
            <a:pPr marL="0" indent="0">
              <a:buNone/>
            </a:pPr>
            <a:r>
              <a:rPr lang="en-IN" dirty="0"/>
              <a:t>}</a:t>
            </a:r>
          </a:p>
          <a:p>
            <a:pPr marL="0" indent="0">
              <a:buNone/>
            </a:pPr>
            <a:r>
              <a:rPr lang="en-US" dirty="0"/>
              <a:t>For each recursive call, if we can prove that some argument(s) always decrease using a well-defined relation, we can conclude that the program eventually terminates because a well-defined relation can’t decrease forever.</a:t>
            </a:r>
            <a:endParaRPr lang="en-IN" dirty="0"/>
          </a:p>
        </p:txBody>
      </p:sp>
    </p:spTree>
    <p:extLst>
      <p:ext uri="{BB962C8B-B14F-4D97-AF65-F5344CB8AC3E}">
        <p14:creationId xmlns:p14="http://schemas.microsoft.com/office/powerpoint/2010/main" val="1490013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0A06-C325-7AF4-97E6-9BCE21439313}"/>
              </a:ext>
            </a:extLst>
          </p:cNvPr>
          <p:cNvSpPr>
            <a:spLocks noGrp="1"/>
          </p:cNvSpPr>
          <p:nvPr>
            <p:ph type="title"/>
          </p:nvPr>
        </p:nvSpPr>
        <p:spPr/>
        <p:txBody>
          <a:bodyPr/>
          <a:lstStyle/>
          <a:p>
            <a:r>
              <a:rPr lang="en-IN" dirty="0"/>
              <a:t>Decrease clause</a:t>
            </a:r>
          </a:p>
        </p:txBody>
      </p:sp>
      <p:sp>
        <p:nvSpPr>
          <p:cNvPr id="3" name="Content Placeholder 2">
            <a:extLst>
              <a:ext uri="{FF2B5EF4-FFF2-40B4-BE49-F238E27FC236}">
                <a16:creationId xmlns:a16="http://schemas.microsoft.com/office/drawing/2014/main" id="{8FA8F57C-C0F1-C42E-D158-EFACC5076304}"/>
              </a:ext>
            </a:extLst>
          </p:cNvPr>
          <p:cNvSpPr>
            <a:spLocks noGrp="1"/>
          </p:cNvSpPr>
          <p:nvPr>
            <p:ph idx="1"/>
          </p:nvPr>
        </p:nvSpPr>
        <p:spPr/>
        <p:txBody>
          <a:bodyPr>
            <a:normAutofit/>
          </a:bodyPr>
          <a:lstStyle/>
          <a:p>
            <a:r>
              <a:rPr lang="en-US" dirty="0"/>
              <a:t>The decrease clause in </a:t>
            </a:r>
            <a:r>
              <a:rPr lang="en-US" dirty="0" err="1"/>
              <a:t>Dafny</a:t>
            </a:r>
            <a:r>
              <a:rPr lang="en-US" dirty="0"/>
              <a:t> is followed by an expression consisting of argument(s) that says that the value of the expression decreases (but not infinitely) at every recursive call.</a:t>
            </a:r>
          </a:p>
          <a:p>
            <a:endParaRPr lang="en-US" dirty="0"/>
          </a:p>
          <a:p>
            <a:r>
              <a:rPr lang="en-US" dirty="0"/>
              <a:t>Decrease is not trusted. </a:t>
            </a:r>
            <a:r>
              <a:rPr lang="en-US" dirty="0" err="1"/>
              <a:t>Dafny</a:t>
            </a:r>
            <a:r>
              <a:rPr lang="en-US" dirty="0"/>
              <a:t> proves that the value of decreased expression indeed becomes less at every recursive call. </a:t>
            </a:r>
          </a:p>
          <a:p>
            <a:endParaRPr lang="en-IN" dirty="0"/>
          </a:p>
          <a:p>
            <a:r>
              <a:rPr lang="en-IN" dirty="0" err="1"/>
              <a:t>Dafny</a:t>
            </a:r>
            <a:r>
              <a:rPr lang="en-IN" dirty="0"/>
              <a:t> also proves that there is indeed a lower bound for all possible values of the decrease expression at the recursive call site.</a:t>
            </a:r>
          </a:p>
          <a:p>
            <a:endParaRPr lang="en-IN" dirty="0"/>
          </a:p>
          <a:p>
            <a:pPr marL="0" indent="0">
              <a:buNone/>
            </a:pPr>
            <a:endParaRPr lang="en-IN" dirty="0"/>
          </a:p>
        </p:txBody>
      </p:sp>
    </p:spTree>
    <p:extLst>
      <p:ext uri="{BB962C8B-B14F-4D97-AF65-F5344CB8AC3E}">
        <p14:creationId xmlns:p14="http://schemas.microsoft.com/office/powerpoint/2010/main" val="3992005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0A06-C325-7AF4-97E6-9BCE21439313}"/>
              </a:ext>
            </a:extLst>
          </p:cNvPr>
          <p:cNvSpPr>
            <a:spLocks noGrp="1"/>
          </p:cNvSpPr>
          <p:nvPr>
            <p:ph type="title"/>
          </p:nvPr>
        </p:nvSpPr>
        <p:spPr/>
        <p:txBody>
          <a:bodyPr/>
          <a:lstStyle/>
          <a:p>
            <a:r>
              <a:rPr lang="en-IN" dirty="0"/>
              <a:t>Decrease clause</a:t>
            </a:r>
          </a:p>
        </p:txBody>
      </p:sp>
      <p:sp>
        <p:nvSpPr>
          <p:cNvPr id="3" name="Content Placeholder 2">
            <a:extLst>
              <a:ext uri="{FF2B5EF4-FFF2-40B4-BE49-F238E27FC236}">
                <a16:creationId xmlns:a16="http://schemas.microsoft.com/office/drawing/2014/main" id="{8FA8F57C-C0F1-C42E-D158-EFACC5076304}"/>
              </a:ext>
            </a:extLst>
          </p:cNvPr>
          <p:cNvSpPr>
            <a:spLocks noGrp="1"/>
          </p:cNvSpPr>
          <p:nvPr>
            <p:ph idx="1"/>
          </p:nvPr>
        </p:nvSpPr>
        <p:spPr/>
        <p:txBody>
          <a:bodyPr>
            <a:normAutofit/>
          </a:bodyPr>
          <a:lstStyle/>
          <a:p>
            <a:pPr marL="0" indent="0">
              <a:buNone/>
            </a:pPr>
            <a:endParaRPr lang="en-IN" dirty="0"/>
          </a:p>
          <a:p>
            <a:pPr marL="0" indent="0">
              <a:buNone/>
            </a:pPr>
            <a:r>
              <a:rPr lang="en-IN" dirty="0"/>
              <a:t>function Fib(n: </a:t>
            </a:r>
            <a:r>
              <a:rPr lang="en-IN" dirty="0" err="1"/>
              <a:t>nat</a:t>
            </a:r>
            <a:r>
              <a:rPr lang="en-IN" dirty="0"/>
              <a:t>): </a:t>
            </a:r>
            <a:r>
              <a:rPr lang="en-IN" dirty="0" err="1"/>
              <a:t>nat</a:t>
            </a:r>
            <a:endParaRPr lang="en-IN" dirty="0"/>
          </a:p>
          <a:p>
            <a:pPr marL="0" indent="0">
              <a:buNone/>
            </a:pPr>
            <a:r>
              <a:rPr lang="en-IN" dirty="0"/>
              <a:t>    decreases n </a:t>
            </a:r>
          </a:p>
          <a:p>
            <a:pPr marL="0" indent="0">
              <a:buNone/>
            </a:pPr>
            <a:r>
              <a:rPr lang="en-IN" dirty="0"/>
              <a:t>{</a:t>
            </a:r>
          </a:p>
          <a:p>
            <a:pPr marL="0" indent="0">
              <a:buNone/>
            </a:pPr>
            <a:r>
              <a:rPr lang="en-IN" dirty="0"/>
              <a:t>   if n &lt; 2 then n else Fib(n-2) + Fib(n-1)</a:t>
            </a:r>
          </a:p>
          <a:p>
            <a:pPr marL="0" indent="0">
              <a:buNone/>
            </a:pPr>
            <a:r>
              <a:rPr lang="en-IN" dirty="0"/>
              <a:t>}</a:t>
            </a:r>
          </a:p>
          <a:p>
            <a:pPr marL="0" indent="0">
              <a:buNone/>
            </a:pPr>
            <a:r>
              <a:rPr lang="en-US" dirty="0"/>
              <a:t>To prove that Fib terminates, we need to prove that </a:t>
            </a:r>
            <a:r>
              <a:rPr lang="en-US" dirty="0">
                <a:solidFill>
                  <a:schemeClr val="accent1"/>
                </a:solidFill>
              </a:rPr>
              <a:t>n ≻n-2 </a:t>
            </a:r>
            <a:r>
              <a:rPr lang="en-US" dirty="0"/>
              <a:t>and </a:t>
            </a:r>
            <a:r>
              <a:rPr lang="en-US" dirty="0">
                <a:solidFill>
                  <a:schemeClr val="accent1"/>
                </a:solidFill>
              </a:rPr>
              <a:t>n≻n-1 </a:t>
            </a:r>
            <a:r>
              <a:rPr lang="en-US" dirty="0"/>
              <a:t>hold for both recursive calls. The termination condition indeed holds because </a:t>
            </a:r>
            <a:r>
              <a:rPr lang="en-US" dirty="0">
                <a:solidFill>
                  <a:schemeClr val="accent1"/>
                </a:solidFill>
              </a:rPr>
              <a:t>n</a:t>
            </a:r>
            <a:r>
              <a:rPr lang="en-US" dirty="0"/>
              <a:t> is a natural number.</a:t>
            </a:r>
            <a:endParaRPr lang="en-IN" dirty="0"/>
          </a:p>
        </p:txBody>
      </p:sp>
    </p:spTree>
    <p:extLst>
      <p:ext uri="{BB962C8B-B14F-4D97-AF65-F5344CB8AC3E}">
        <p14:creationId xmlns:p14="http://schemas.microsoft.com/office/powerpoint/2010/main" val="3727246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fontScale="92500"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lnSpc>
                <a:spcPct val="110000"/>
              </a:lnSpc>
              <a:buNone/>
            </a:pPr>
            <a:r>
              <a:rPr lang="en-US" dirty="0"/>
              <a:t>In this case, </a:t>
            </a:r>
            <a:r>
              <a:rPr lang="en-US" b="1" dirty="0">
                <a:solidFill>
                  <a:schemeClr val="accent1"/>
                </a:solidFill>
              </a:rPr>
              <a:t>decrease x</a:t>
            </a:r>
            <a:r>
              <a:rPr lang="en-US" dirty="0"/>
              <a:t> is not sufficient to prove termination because </a:t>
            </a:r>
            <a:r>
              <a:rPr lang="en-US" dirty="0">
                <a:solidFill>
                  <a:schemeClr val="accent1"/>
                </a:solidFill>
              </a:rPr>
              <a:t>x</a:t>
            </a:r>
            <a:r>
              <a:rPr lang="en-US" dirty="0"/>
              <a:t> is an integer. The decrease expression must always be greater than or equal to a lower limit before the recursive call for well-</a:t>
            </a:r>
            <a:r>
              <a:rPr lang="en-US" dirty="0" err="1"/>
              <a:t>foundness</a:t>
            </a:r>
            <a:r>
              <a:rPr lang="en-US" dirty="0"/>
              <a:t>. In this case,                </a:t>
            </a:r>
            <a:r>
              <a:rPr lang="en-US" dirty="0">
                <a:solidFill>
                  <a:schemeClr val="accent1"/>
                </a:solidFill>
              </a:rPr>
              <a:t>x &gt;= -1000</a:t>
            </a:r>
            <a:r>
              <a:rPr lang="en-US" dirty="0"/>
              <a:t> holds before the recursive call.</a:t>
            </a:r>
            <a:endParaRPr lang="en-IN" dirty="0"/>
          </a:p>
        </p:txBody>
      </p:sp>
    </p:spTree>
    <p:extLst>
      <p:ext uri="{BB962C8B-B14F-4D97-AF65-F5344CB8AC3E}">
        <p14:creationId xmlns:p14="http://schemas.microsoft.com/office/powerpoint/2010/main" val="2086143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B10B-4F2F-98EB-344B-325D862B3D80}"/>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9621B57B-CCEC-9E7F-70F6-BD403427BCE6}"/>
              </a:ext>
            </a:extLst>
          </p:cNvPr>
          <p:cNvSpPr>
            <a:spLocks noGrp="1"/>
          </p:cNvSpPr>
          <p:nvPr>
            <p:ph idx="1"/>
          </p:nvPr>
        </p:nvSpPr>
        <p:spPr/>
        <p:txBody>
          <a:bodyPr/>
          <a:lstStyle/>
          <a:p>
            <a:r>
              <a:rPr lang="en-US" dirty="0"/>
              <a:t>To prove the termination using a decrease expression that evaluates to an integer value, by default, </a:t>
            </a:r>
            <a:r>
              <a:rPr lang="en-US" dirty="0" err="1"/>
              <a:t>Dafny</a:t>
            </a:r>
            <a:r>
              <a:rPr lang="en-US" dirty="0"/>
              <a:t> tries to prove that the value of the decrease expression is always greater than or equal to zero before all recursive calls. Termination is guaranteed if the proof for the lower bound (i.e., zero) is successful and the decrease clause is valid.</a:t>
            </a:r>
            <a:endParaRPr lang="en-IN" dirty="0"/>
          </a:p>
        </p:txBody>
      </p:sp>
    </p:spTree>
    <p:extLst>
      <p:ext uri="{BB962C8B-B14F-4D97-AF65-F5344CB8AC3E}">
        <p14:creationId xmlns:p14="http://schemas.microsoft.com/office/powerpoint/2010/main" val="314576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FB09-CA3B-0EB3-97A8-BF62383DCE11}"/>
              </a:ext>
            </a:extLst>
          </p:cNvPr>
          <p:cNvSpPr>
            <a:spLocks noGrp="1"/>
          </p:cNvSpPr>
          <p:nvPr>
            <p:ph type="title"/>
          </p:nvPr>
        </p:nvSpPr>
        <p:spPr/>
        <p:txBody>
          <a:bodyPr/>
          <a:lstStyle/>
          <a:p>
            <a:r>
              <a:rPr lang="en-IN" dirty="0"/>
              <a:t>Assertion</a:t>
            </a:r>
          </a:p>
        </p:txBody>
      </p:sp>
      <p:sp>
        <p:nvSpPr>
          <p:cNvPr id="3" name="Content Placeholder 2">
            <a:extLst>
              <a:ext uri="{FF2B5EF4-FFF2-40B4-BE49-F238E27FC236}">
                <a16:creationId xmlns:a16="http://schemas.microsoft.com/office/drawing/2014/main" id="{F5430FD2-A59E-7002-88D8-1AC4D53E77EB}"/>
              </a:ext>
            </a:extLst>
          </p:cNvPr>
          <p:cNvSpPr>
            <a:spLocks noGrp="1"/>
          </p:cNvSpPr>
          <p:nvPr>
            <p:ph idx="1"/>
          </p:nvPr>
        </p:nvSpPr>
        <p:spPr/>
        <p:txBody>
          <a:bodyPr/>
          <a:lstStyle/>
          <a:p>
            <a:r>
              <a:rPr lang="en-US" dirty="0">
                <a:solidFill>
                  <a:schemeClr val="accent1"/>
                </a:solidFill>
              </a:rPr>
              <a:t>assert(E) </a:t>
            </a:r>
            <a:r>
              <a:rPr lang="en-US" dirty="0"/>
              <a:t>aborts the program if the </a:t>
            </a:r>
            <a:r>
              <a:rPr lang="en-US" dirty="0">
                <a:solidFill>
                  <a:schemeClr val="accent1"/>
                </a:solidFill>
              </a:rPr>
              <a:t>E</a:t>
            </a:r>
            <a:r>
              <a:rPr lang="en-US" dirty="0"/>
              <a:t> doesn’t hold</a:t>
            </a:r>
          </a:p>
          <a:p>
            <a:endParaRPr lang="en-IN" dirty="0"/>
          </a:p>
          <a:p>
            <a:r>
              <a:rPr lang="en-US" dirty="0"/>
              <a:t>Because the strongest postcondition assumes that the program will successfully terminate, i.e., crash-free execution and no infinite loop, the semantics of </a:t>
            </a:r>
            <a:r>
              <a:rPr lang="en-US" dirty="0">
                <a:solidFill>
                  <a:schemeClr val="accent1"/>
                </a:solidFill>
              </a:rPr>
              <a:t>assert</a:t>
            </a:r>
            <a:r>
              <a:rPr lang="en-US" dirty="0"/>
              <a:t> is the same as </a:t>
            </a:r>
            <a:r>
              <a:rPr lang="en-US" dirty="0">
                <a:solidFill>
                  <a:schemeClr val="accent1"/>
                </a:solidFill>
              </a:rPr>
              <a:t>assume</a:t>
            </a:r>
            <a:r>
              <a:rPr lang="en-US" dirty="0"/>
              <a:t> for the strongest precondition</a:t>
            </a:r>
            <a:endParaRPr lang="en-IN" dirty="0"/>
          </a:p>
        </p:txBody>
      </p:sp>
    </p:spTree>
    <p:extLst>
      <p:ext uri="{BB962C8B-B14F-4D97-AF65-F5344CB8AC3E}">
        <p14:creationId xmlns:p14="http://schemas.microsoft.com/office/powerpoint/2010/main" val="2358682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Why is x not a correct decrease expression?</a:t>
            </a:r>
          </a:p>
        </p:txBody>
      </p:sp>
    </p:spTree>
    <p:extLst>
      <p:ext uri="{BB962C8B-B14F-4D97-AF65-F5344CB8AC3E}">
        <p14:creationId xmlns:p14="http://schemas.microsoft.com/office/powerpoint/2010/main" val="114247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Why is </a:t>
                </a:r>
                <a14:m>
                  <m:oMath xmlns:m="http://schemas.openxmlformats.org/officeDocument/2006/math">
                    <m:r>
                      <a:rPr lang="en-IN" i="1" dirty="0" smtClean="0">
                        <a:solidFill>
                          <a:srgbClr val="FF0000"/>
                        </a:solidFill>
                        <a:latin typeface="Cambria Math" panose="02040503050406030204" pitchFamily="18" charset="0"/>
                      </a:rPr>
                      <m:t>𝑥</m:t>
                    </m:r>
                  </m:oMath>
                </a14:m>
                <a:r>
                  <a:rPr lang="en-IN" dirty="0">
                    <a:solidFill>
                      <a:srgbClr val="FF0000"/>
                    </a:solidFill>
                  </a:rPr>
                  <a:t> not a correct decrease expression?</a:t>
                </a:r>
              </a:p>
              <a:p>
                <a:pPr marL="0" indent="0">
                  <a:buNone/>
                </a:pPr>
                <a14:m>
                  <m:oMath xmlns:m="http://schemas.openxmlformats.org/officeDocument/2006/math">
                    <m:r>
                      <a:rPr lang="en-IN" i="1" dirty="0" smtClean="0">
                        <a:solidFill>
                          <a:schemeClr val="accent1"/>
                        </a:solidFill>
                        <a:latin typeface="Cambria Math" panose="02040503050406030204" pitchFamily="18" charset="0"/>
                      </a:rPr>
                      <m:t>𝑥</m:t>
                    </m:r>
                  </m:oMath>
                </a14:m>
                <a:r>
                  <a:rPr lang="en-IN" dirty="0">
                    <a:solidFill>
                      <a:schemeClr val="accent1"/>
                    </a:solidFill>
                  </a:rPr>
                  <a:t> doesn’t work because although </a:t>
                </a:r>
                <a14:m>
                  <m:oMath xmlns:m="http://schemas.openxmlformats.org/officeDocument/2006/math">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&gt;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m:t>
                    </m:r>
                  </m:oMath>
                </a14:m>
                <a:r>
                  <a:rPr lang="en-IN" dirty="0">
                    <a:solidFill>
                      <a:schemeClr val="accent1"/>
                    </a:solidFill>
                  </a:rPr>
                  <a:t> at each recursive call, </a:t>
                </a:r>
                <a14:m>
                  <m:oMath xmlns:m="http://schemas.openxmlformats.org/officeDocument/2006/math">
                    <m:r>
                      <a:rPr lang="en-IN" b="0" i="1" smtClean="0">
                        <a:solidFill>
                          <a:schemeClr val="accent1"/>
                        </a:solidFill>
                        <a:latin typeface="Cambria Math" panose="02040503050406030204" pitchFamily="18" charset="0"/>
                      </a:rPr>
                      <m:t>𝑥</m:t>
                    </m:r>
                  </m:oMath>
                </a14:m>
                <a:r>
                  <a:rPr lang="en-IN" dirty="0">
                    <a:solidFill>
                      <a:schemeClr val="accent1"/>
                    </a:solidFill>
                  </a:rPr>
                  <a:t> can be less than 0 before the recursive call.</a:t>
                </a:r>
              </a:p>
            </p:txBody>
          </p:sp>
        </mc:Choice>
        <mc:Fallback xmlns="">
          <p:sp>
            <p:nvSpPr>
              <p:cNvPr id="3" name="Content Placeholder 2">
                <a:extLst>
                  <a:ext uri="{FF2B5EF4-FFF2-40B4-BE49-F238E27FC236}">
                    <a16:creationId xmlns:a16="http://schemas.microsoft.com/office/drawing/2014/main" id="{746D0C16-5DE3-E184-302F-9DA489B1C221}"/>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IN">
                    <a:noFill/>
                  </a:rPr>
                  <a:t> </a:t>
                </a:r>
              </a:p>
            </p:txBody>
          </p:sp>
        </mc:Fallback>
      </mc:AlternateContent>
    </p:spTree>
    <p:extLst>
      <p:ext uri="{BB962C8B-B14F-4D97-AF65-F5344CB8AC3E}">
        <p14:creationId xmlns:p14="http://schemas.microsoft.com/office/powerpoint/2010/main" val="130535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What would be a correct decrease expression?</a:t>
            </a:r>
          </a:p>
        </p:txBody>
      </p:sp>
    </p:spTree>
    <p:extLst>
      <p:ext uri="{BB962C8B-B14F-4D97-AF65-F5344CB8AC3E}">
        <p14:creationId xmlns:p14="http://schemas.microsoft.com/office/powerpoint/2010/main" val="256162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fontScale="92500"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What would be a correct decrease expression?</a:t>
                </a:r>
              </a:p>
              <a:p>
                <a:pPr marL="0" indent="0">
                  <a:buNone/>
                </a:pPr>
                <a14:m>
                  <m:oMath xmlns:m="http://schemas.openxmlformats.org/officeDocument/2006/math">
                    <m:r>
                      <a:rPr lang="en-IN" b="0"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𝑥</m:t>
                    </m:r>
                    <m:r>
                      <a:rPr lang="en-IN" i="1" dirty="0" smtClean="0">
                        <a:solidFill>
                          <a:schemeClr val="accent1"/>
                        </a:solidFill>
                        <a:latin typeface="Cambria Math" panose="02040503050406030204" pitchFamily="18" charset="0"/>
                      </a:rPr>
                      <m:t> + 1000 &gt; </m:t>
                    </m:r>
                    <m:r>
                      <a:rPr lang="en-IN" i="1" dirty="0" smtClean="0">
                        <a:solidFill>
                          <a:schemeClr val="accent1"/>
                        </a:solidFill>
                        <a:latin typeface="Cambria Math" panose="02040503050406030204" pitchFamily="18" charset="0"/>
                      </a:rPr>
                      <m:t>𝑥</m:t>
                    </m:r>
                    <m:r>
                      <a:rPr lang="en-IN" i="1" dirty="0" smtClean="0">
                        <a:solidFill>
                          <a:schemeClr val="accent1"/>
                        </a:solidFill>
                        <a:latin typeface="Cambria Math" panose="02040503050406030204" pitchFamily="18" charset="0"/>
                      </a:rPr>
                      <m:t> – 1 + 1000)</m:t>
                    </m:r>
                  </m:oMath>
                </a14:m>
                <a:r>
                  <a:rPr lang="en-IN" dirty="0">
                    <a:solidFill>
                      <a:schemeClr val="accent1"/>
                    </a:solidFill>
                  </a:rPr>
                  <a:t> </a:t>
                </a:r>
                <a14:m>
                  <m:oMath xmlns:m="http://schemas.openxmlformats.org/officeDocument/2006/math">
                    <m:r>
                      <a:rPr lang="en-IN" b="0" i="1" dirty="0"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r>
                      <a:rPr lang="en-IN" b="0" i="0"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𝑥</m:t>
                    </m:r>
                    <m:r>
                      <a:rPr lang="en-IN" b="0" i="1" dirty="0" smtClean="0">
                        <a:solidFill>
                          <a:schemeClr val="accent1"/>
                        </a:solidFill>
                        <a:latin typeface="Cambria Math" panose="02040503050406030204" pitchFamily="18" charset="0"/>
                      </a:rPr>
                      <m:t>+1000≥0)</m:t>
                    </m:r>
                  </m:oMath>
                </a14:m>
                <a:r>
                  <a:rPr lang="en-IN" dirty="0">
                    <a:solidFill>
                      <a:schemeClr val="accent1"/>
                    </a:solidFill>
                  </a:rPr>
                  <a:t> holds before every recursive call and can be proved by </a:t>
                </a:r>
                <a:r>
                  <a:rPr lang="en-IN" dirty="0" err="1">
                    <a:solidFill>
                      <a:schemeClr val="accent1"/>
                    </a:solidFill>
                  </a:rPr>
                  <a:t>Dafny</a:t>
                </a:r>
                <a:r>
                  <a:rPr lang="en-IN" dirty="0">
                    <a:solidFill>
                      <a:schemeClr val="accent1"/>
                    </a:solidFill>
                  </a:rPr>
                  <a:t>; therefore, </a:t>
                </a:r>
                <a14:m>
                  <m:oMath xmlns:m="http://schemas.openxmlformats.org/officeDocument/2006/math">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+1000</m:t>
                    </m:r>
                  </m:oMath>
                </a14:m>
                <a:r>
                  <a:rPr lang="en-IN" dirty="0">
                    <a:solidFill>
                      <a:schemeClr val="accent1"/>
                    </a:solidFill>
                  </a:rPr>
                  <a:t> is a valid decrease clause.</a:t>
                </a:r>
              </a:p>
            </p:txBody>
          </p:sp>
        </mc:Choice>
        <mc:Fallback xmlns="">
          <p:sp>
            <p:nvSpPr>
              <p:cNvPr id="3" name="Content Placeholder 2">
                <a:extLst>
                  <a:ext uri="{FF2B5EF4-FFF2-40B4-BE49-F238E27FC236}">
                    <a16:creationId xmlns:a16="http://schemas.microsoft.com/office/drawing/2014/main" id="{746D0C16-5DE3-E184-302F-9DA489B1C221}"/>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IN">
                    <a:noFill/>
                  </a:rPr>
                  <a:t> </a:t>
                </a:r>
              </a:p>
            </p:txBody>
          </p:sp>
        </mc:Fallback>
      </mc:AlternateContent>
    </p:spTree>
    <p:extLst>
      <p:ext uri="{BB962C8B-B14F-4D97-AF65-F5344CB8AC3E}">
        <p14:creationId xmlns:p14="http://schemas.microsoft.com/office/powerpoint/2010/main" val="2659314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5BE5-9607-9DE4-32A3-3E17FF5AFDF5}"/>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4E74BF1D-60C0-C819-C64A-D211D440A722}"/>
              </a:ext>
            </a:extLst>
          </p:cNvPr>
          <p:cNvSpPr>
            <a:spLocks noGrp="1"/>
          </p:cNvSpPr>
          <p:nvPr>
            <p:ph idx="1"/>
          </p:nvPr>
        </p:nvSpPr>
        <p:spPr/>
        <p:txBody>
          <a:bodyPr>
            <a:normAutofit/>
          </a:bodyPr>
          <a:lstStyle/>
          <a:p>
            <a:pPr marL="0" indent="0">
              <a:buNone/>
            </a:pPr>
            <a:r>
              <a:rPr lang="en-US" b="0" dirty="0">
                <a:effectLst/>
              </a:rPr>
              <a:t>function Sum(a: array&lt;int&gt;, lo: int, hi: int): int</a:t>
            </a:r>
          </a:p>
          <a:p>
            <a:pPr marL="0" indent="0">
              <a:buNone/>
            </a:pPr>
            <a:r>
              <a:rPr lang="en-US" b="0" dirty="0">
                <a:effectLst/>
              </a:rPr>
              <a:t>  requires 0 &lt;= lo &lt;= hi &lt;= </a:t>
            </a:r>
            <a:r>
              <a:rPr lang="en-US" b="0" dirty="0" err="1">
                <a:effectLst/>
              </a:rPr>
              <a:t>a.Length</a:t>
            </a:r>
            <a:endParaRPr lang="en-US" b="0" dirty="0">
              <a:effectLst/>
            </a:endParaRPr>
          </a:p>
          <a:p>
            <a:pPr marL="0" indent="0">
              <a:buNone/>
            </a:pPr>
            <a:r>
              <a:rPr lang="en-US" b="0" dirty="0">
                <a:effectLst/>
              </a:rPr>
              <a:t>  decreases </a:t>
            </a:r>
          </a:p>
          <a:p>
            <a:pPr marL="0" indent="0">
              <a:buNone/>
            </a:pPr>
            <a:r>
              <a:rPr lang="en-US" b="0" dirty="0">
                <a:effectLst/>
              </a:rPr>
              <a:t>{</a:t>
            </a:r>
          </a:p>
          <a:p>
            <a:pPr marL="0" indent="0">
              <a:buNone/>
            </a:pPr>
            <a:r>
              <a:rPr lang="en-US" b="0" dirty="0">
                <a:effectLst/>
              </a:rPr>
              <a:t>  if lo == hi then 0 else </a:t>
            </a:r>
            <a:r>
              <a:rPr lang="en-US" dirty="0"/>
              <a:t>Sum</a:t>
            </a:r>
            <a:r>
              <a:rPr lang="en-US" b="0" dirty="0">
                <a:effectLst/>
              </a:rPr>
              <a:t>(a, lo + 1, hi)</a:t>
            </a:r>
          </a:p>
          <a:p>
            <a:pPr marL="0" indent="0">
              <a:buNone/>
            </a:pPr>
            <a:r>
              <a:rPr lang="en-US" b="0" dirty="0">
                <a:effectLst/>
              </a:rPr>
              <a:t>}</a:t>
            </a:r>
          </a:p>
          <a:p>
            <a:endParaRPr lang="en-IN" dirty="0"/>
          </a:p>
          <a:p>
            <a:pPr marL="0" indent="0">
              <a:buNone/>
            </a:pPr>
            <a:r>
              <a:rPr lang="en-IN" dirty="0">
                <a:solidFill>
                  <a:srgbClr val="FF0000"/>
                </a:solidFill>
              </a:rPr>
              <a:t>What would be a correct decrease expression?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704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5BE5-9607-9DE4-32A3-3E17FF5AFDF5}"/>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74BF1D-60C0-C819-C64A-D211D440A722}"/>
                  </a:ext>
                </a:extLst>
              </p:cNvPr>
              <p:cNvSpPr>
                <a:spLocks noGrp="1"/>
              </p:cNvSpPr>
              <p:nvPr>
                <p:ph idx="1"/>
              </p:nvPr>
            </p:nvSpPr>
            <p:spPr/>
            <p:txBody>
              <a:bodyPr>
                <a:normAutofit fontScale="92500" lnSpcReduction="10000"/>
              </a:bodyPr>
              <a:lstStyle/>
              <a:p>
                <a:pPr marL="0" indent="0">
                  <a:buNone/>
                </a:pPr>
                <a:r>
                  <a:rPr lang="en-US" b="0" dirty="0">
                    <a:effectLst/>
                  </a:rPr>
                  <a:t>function Sum(a: array&lt;int&gt;, lo: int, hi: int): int</a:t>
                </a:r>
              </a:p>
              <a:p>
                <a:pPr marL="0" indent="0">
                  <a:buNone/>
                </a:pPr>
                <a:r>
                  <a:rPr lang="en-US" b="0" dirty="0">
                    <a:effectLst/>
                  </a:rPr>
                  <a:t>  requires 0 &lt;= lo &lt;= hi &lt;= </a:t>
                </a:r>
                <a:r>
                  <a:rPr lang="en-US" b="0" dirty="0" err="1">
                    <a:effectLst/>
                  </a:rPr>
                  <a:t>a.Length</a:t>
                </a:r>
                <a:endParaRPr lang="en-US" b="0" dirty="0">
                  <a:effectLst/>
                </a:endParaRPr>
              </a:p>
              <a:p>
                <a:pPr marL="0" indent="0">
                  <a:buNone/>
                </a:pPr>
                <a:r>
                  <a:rPr lang="en-US" b="0" dirty="0">
                    <a:effectLst/>
                  </a:rPr>
                  <a:t>  decreases hi – lo </a:t>
                </a:r>
              </a:p>
              <a:p>
                <a:pPr marL="0" indent="0">
                  <a:buNone/>
                </a:pPr>
                <a:r>
                  <a:rPr lang="en-US" b="0" dirty="0">
                    <a:effectLst/>
                  </a:rPr>
                  <a:t>{</a:t>
                </a:r>
              </a:p>
              <a:p>
                <a:pPr marL="0" indent="0">
                  <a:buNone/>
                </a:pPr>
                <a:r>
                  <a:rPr lang="en-US" b="0" dirty="0">
                    <a:effectLst/>
                  </a:rPr>
                  <a:t>  if lo == hi then 0 else </a:t>
                </a:r>
                <a:r>
                  <a:rPr lang="en-US" dirty="0"/>
                  <a:t>Sum</a:t>
                </a:r>
                <a:r>
                  <a:rPr lang="en-US" b="0" dirty="0">
                    <a:effectLst/>
                  </a:rPr>
                  <a:t>(a, lo + 1, hi)</a:t>
                </a:r>
              </a:p>
              <a:p>
                <a:pPr marL="0" indent="0">
                  <a:buNone/>
                </a:pPr>
                <a:r>
                  <a:rPr lang="en-US" b="0" dirty="0">
                    <a:effectLst/>
                  </a:rPr>
                  <a:t>}</a:t>
                </a:r>
              </a:p>
              <a:p>
                <a:endParaRPr lang="en-IN" dirty="0"/>
              </a:p>
              <a:p>
                <a:pPr marL="0" indent="0">
                  <a:buNone/>
                </a:pPr>
                <a:r>
                  <a:rPr lang="en-IN" dirty="0">
                    <a:solidFill>
                      <a:srgbClr val="FF0000"/>
                    </a:solidFill>
                  </a:rPr>
                  <a:t>What would be a correct decrease expression?</a:t>
                </a:r>
              </a:p>
              <a:p>
                <a:pPr marL="0" indent="0">
                  <a:buNone/>
                </a:pPr>
                <a14:m>
                  <m:oMath xmlns:m="http://schemas.openxmlformats.org/officeDocument/2006/math">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i="1" dirty="0" smtClean="0">
                        <a:solidFill>
                          <a:schemeClr val="accent1"/>
                        </a:solidFill>
                        <a:latin typeface="Cambria Math" panose="02040503050406030204" pitchFamily="18" charset="0"/>
                      </a:rPr>
                      <m:t> &gt;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b="0" i="1" dirty="0" smtClean="0">
                        <a:solidFill>
                          <a:schemeClr val="accent1"/>
                        </a:solidFill>
                        <a:latin typeface="Cambria Math" panose="02040503050406030204" pitchFamily="18" charset="0"/>
                      </a:rPr>
                      <m:t>+1))</m:t>
                    </m:r>
                  </m:oMath>
                </a14:m>
                <a:r>
                  <a:rPr lang="en-IN" dirty="0">
                    <a:solidFill>
                      <a:schemeClr val="accent1"/>
                    </a:solidFill>
                  </a:rPr>
                  <a:t> </a:t>
                </a:r>
                <a14:m>
                  <m:oMath xmlns:m="http://schemas.openxmlformats.org/officeDocument/2006/math">
                    <m:r>
                      <a:rPr lang="en-IN" b="0" i="1" dirty="0"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r>
                      <a:rPr lang="en-IN" b="0" i="0"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b="0" i="1" dirty="0" smtClean="0">
                        <a:solidFill>
                          <a:schemeClr val="accent1"/>
                        </a:solidFill>
                        <a:latin typeface="Cambria Math" panose="02040503050406030204" pitchFamily="18" charset="0"/>
                      </a:rPr>
                      <m:t>≥0)</m:t>
                    </m:r>
                  </m:oMath>
                </a14:m>
                <a:r>
                  <a:rPr lang="en-IN" dirty="0">
                    <a:solidFill>
                      <a:schemeClr val="accent1"/>
                    </a:solidFill>
                  </a:rPr>
                  <a:t> holds before every recursive call and can be proved by </a:t>
                </a:r>
                <a:r>
                  <a:rPr lang="en-IN" dirty="0" err="1">
                    <a:solidFill>
                      <a:schemeClr val="accent1"/>
                    </a:solidFill>
                  </a:rPr>
                  <a:t>Dafny</a:t>
                </a:r>
                <a:r>
                  <a:rPr lang="en-IN" dirty="0">
                    <a:solidFill>
                      <a:schemeClr val="accent1"/>
                    </a:solidFill>
                  </a:rPr>
                  <a:t>; therefore, </a:t>
                </a:r>
                <a14:m>
                  <m:oMath xmlns:m="http://schemas.openxmlformats.org/officeDocument/2006/math">
                    <m:r>
                      <a:rPr lang="en-IN" b="0" i="1" smtClean="0">
                        <a:solidFill>
                          <a:schemeClr val="accent1"/>
                        </a:solidFill>
                        <a:latin typeface="Cambria Math" panose="02040503050406030204" pitchFamily="18" charset="0"/>
                      </a:rPr>
                      <m:t>h𝑖</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𝑙𝑜</m:t>
                    </m:r>
                  </m:oMath>
                </a14:m>
                <a:r>
                  <a:rPr lang="en-IN" dirty="0">
                    <a:solidFill>
                      <a:schemeClr val="accent1"/>
                    </a:solidFill>
                  </a:rPr>
                  <a:t> is a valid decrease clause.</a:t>
                </a:r>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E74BF1D-60C0-C819-C64A-D211D440A722}"/>
                  </a:ext>
                </a:extLst>
              </p:cNvPr>
              <p:cNvSpPr>
                <a:spLocks noGrp="1" noRot="1" noChangeAspect="1" noMove="1" noResize="1" noEditPoints="1" noAdjustHandles="1" noChangeArrowheads="1" noChangeShapeType="1" noTextEdit="1"/>
              </p:cNvSpPr>
              <p:nvPr>
                <p:ph idx="1"/>
              </p:nvPr>
            </p:nvSpPr>
            <p:spPr>
              <a:blipFill>
                <a:blip r:embed="rId2"/>
                <a:stretch>
                  <a:fillRect l="-1043" t="-2801" r="-116" b="-2241"/>
                </a:stretch>
              </a:blipFill>
            </p:spPr>
            <p:txBody>
              <a:bodyPr/>
              <a:lstStyle/>
              <a:p>
                <a:r>
                  <a:rPr lang="en-IN">
                    <a:noFill/>
                  </a:rPr>
                  <a:t> </a:t>
                </a:r>
              </a:p>
            </p:txBody>
          </p:sp>
        </mc:Fallback>
      </mc:AlternateContent>
    </p:spTree>
    <p:extLst>
      <p:ext uri="{BB962C8B-B14F-4D97-AF65-F5344CB8AC3E}">
        <p14:creationId xmlns:p14="http://schemas.microsoft.com/office/powerpoint/2010/main" val="1855740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1631216"/>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endParaRPr lang="en-IN" sz="2000" dirty="0"/>
          </a:p>
          <a:p>
            <a:endParaRPr lang="en-IN" sz="2000" dirty="0"/>
          </a:p>
        </p:txBody>
      </p:sp>
    </p:spTree>
    <p:extLst>
      <p:ext uri="{BB962C8B-B14F-4D97-AF65-F5344CB8AC3E}">
        <p14:creationId xmlns:p14="http://schemas.microsoft.com/office/powerpoint/2010/main" val="40872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t>
            </a:r>
            <a:r>
              <a:rPr lang="en-IN" dirty="0">
                <a:solidFill>
                  <a:schemeClr val="accent1"/>
                </a:solidFill>
              </a:rPr>
              <a:t>Ack(m, n - 1)</a:t>
            </a:r>
            <a:r>
              <a:rPr lang="en-IN" dirty="0"/>
              <a:t>)</a:t>
            </a:r>
            <a:r>
              <a:rPr lang="en-IN" dirty="0">
                <a:solidFill>
                  <a:schemeClr val="accent1"/>
                </a:solidFill>
              </a:rPr>
              <a:t>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2246769"/>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2246769"/>
              </a:xfrm>
              <a:prstGeom prst="rect">
                <a:avLst/>
              </a:prstGeom>
              <a:blipFill>
                <a:blip r:embed="rId2"/>
                <a:stretch>
                  <a:fillRect l="-1005" t="-1630"/>
                </a:stretch>
              </a:blipFill>
            </p:spPr>
            <p:txBody>
              <a:bodyPr/>
              <a:lstStyle/>
              <a:p>
                <a:r>
                  <a:rPr lang="en-IN">
                    <a:noFill/>
                  </a:rPr>
                  <a:t> </a:t>
                </a:r>
              </a:p>
            </p:txBody>
          </p:sp>
        </mc:Fallback>
      </mc:AlternateContent>
    </p:spTree>
    <p:extLst>
      <p:ext uri="{BB962C8B-B14F-4D97-AF65-F5344CB8AC3E}">
        <p14:creationId xmlns:p14="http://schemas.microsoft.com/office/powerpoint/2010/main" val="20771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3170099"/>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3170099"/>
              </a:xfrm>
              <a:prstGeom prst="rect">
                <a:avLst/>
              </a:prstGeom>
              <a:blipFill>
                <a:blip r:embed="rId2"/>
                <a:stretch>
                  <a:fillRect l="-1005" t="-1154"/>
                </a:stretch>
              </a:blipFill>
            </p:spPr>
            <p:txBody>
              <a:bodyPr/>
              <a:lstStyle/>
              <a:p>
                <a:r>
                  <a:rPr lang="en-IN">
                    <a:noFill/>
                  </a:rPr>
                  <a:t> </a:t>
                </a:r>
              </a:p>
            </p:txBody>
          </p:sp>
        </mc:Fallback>
      </mc:AlternateContent>
    </p:spTree>
    <p:extLst>
      <p:ext uri="{BB962C8B-B14F-4D97-AF65-F5344CB8AC3E}">
        <p14:creationId xmlns:p14="http://schemas.microsoft.com/office/powerpoint/2010/main" val="3631873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solidFill>
                  <a:schemeClr val="accent1"/>
                </a:solidFill>
              </a:rPr>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3785652"/>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3785652"/>
              </a:xfrm>
              <a:prstGeom prst="rect">
                <a:avLst/>
              </a:prstGeom>
              <a:blipFill>
                <a:blip r:embed="rId2"/>
                <a:stretch>
                  <a:fillRect l="-1005" t="-966"/>
                </a:stretch>
              </a:blipFill>
            </p:spPr>
            <p:txBody>
              <a:bodyPr/>
              <a:lstStyle/>
              <a:p>
                <a:r>
                  <a:rPr lang="en-IN">
                    <a:noFill/>
                  </a:rPr>
                  <a:t> </a:t>
                </a:r>
              </a:p>
            </p:txBody>
          </p:sp>
        </mc:Fallback>
      </mc:AlternateContent>
    </p:spTree>
    <p:extLst>
      <p:ext uri="{BB962C8B-B14F-4D97-AF65-F5344CB8AC3E}">
        <p14:creationId xmlns:p14="http://schemas.microsoft.com/office/powerpoint/2010/main" val="26926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624226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4093428"/>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r>
                  <a:rPr lang="en-IN" sz="2000" dirty="0"/>
                  <a:t>Is the tuple </a:t>
                </a:r>
                <a:r>
                  <a:rPr lang="en-IN" sz="2000" b="1" dirty="0">
                    <a:solidFill>
                      <a:schemeClr val="accent1"/>
                    </a:solidFill>
                  </a:rPr>
                  <a:t>m, n </a:t>
                </a:r>
                <a:r>
                  <a:rPr lang="en-IN" sz="2000" dirty="0"/>
                  <a:t>a valid decrease clause?</a:t>
                </a:r>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4093428"/>
              </a:xfrm>
              <a:prstGeom prst="rect">
                <a:avLst/>
              </a:prstGeom>
              <a:blipFill>
                <a:blip r:embed="rId2"/>
                <a:stretch>
                  <a:fillRect l="-1005" t="-894"/>
                </a:stretch>
              </a:blipFill>
            </p:spPr>
            <p:txBody>
              <a:bodyPr/>
              <a:lstStyle/>
              <a:p>
                <a:r>
                  <a:rPr lang="en-IN">
                    <a:noFill/>
                  </a:rPr>
                  <a:t> </a:t>
                </a:r>
              </a:p>
            </p:txBody>
          </p:sp>
        </mc:Fallback>
      </mc:AlternateContent>
    </p:spTree>
    <p:extLst>
      <p:ext uri="{BB962C8B-B14F-4D97-AF65-F5344CB8AC3E}">
        <p14:creationId xmlns:p14="http://schemas.microsoft.com/office/powerpoint/2010/main" val="2618526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t>
            </a:r>
            <a:r>
              <a:rPr lang="en-IN" dirty="0">
                <a:solidFill>
                  <a:schemeClr val="accent1"/>
                </a:solidFill>
              </a:rPr>
              <a:t>Ack(m – 1, 1)</a:t>
            </a:r>
          </a:p>
          <a:p>
            <a:pPr marL="514350" indent="-514350">
              <a:buFont typeface="+mj-lt"/>
              <a:buAutoNum type="arabicPeriod"/>
            </a:pPr>
            <a:r>
              <a:rPr lang="en-IN" dirty="0"/>
              <a:t>    else</a:t>
            </a:r>
          </a:p>
          <a:p>
            <a:pPr marL="514350" indent="-514350">
              <a:buFont typeface="+mj-lt"/>
              <a:buAutoNum type="arabicPeriod"/>
            </a:pPr>
            <a:r>
              <a:rPr lang="en-IN" dirty="0"/>
              <a:t>        </a:t>
            </a:r>
            <a:r>
              <a:rPr lang="en-IN" dirty="0">
                <a:solidFill>
                  <a:schemeClr val="accent1"/>
                </a:solidFill>
              </a:rPr>
              <a:t>Ack(m-1, </a:t>
            </a:r>
            <a:r>
              <a:rPr lang="en-IN" b="1" dirty="0">
                <a:solidFill>
                  <a:schemeClr val="accent1"/>
                </a:solidFill>
              </a:rPr>
              <a:t>Ack(m, n - 1)</a:t>
            </a:r>
            <a:r>
              <a:rPr lang="en-IN" dirty="0">
                <a:solidFill>
                  <a:schemeClr val="accent1"/>
                </a:solidFill>
              </a:rPr>
              <a:t>)</a:t>
            </a:r>
            <a:r>
              <a:rPr lang="en-IN" b="1" dirty="0">
                <a:solidFill>
                  <a:schemeClr val="accent1"/>
                </a:solidFill>
              </a:rPr>
              <a:t>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5632311"/>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r>
                  <a:rPr lang="en-IN" sz="2000" dirty="0"/>
                  <a:t>Is the tuple </a:t>
                </a:r>
                <a:r>
                  <a:rPr lang="en-IN" sz="2000" b="1" dirty="0">
                    <a:solidFill>
                      <a:schemeClr val="accent1"/>
                    </a:solidFill>
                  </a:rPr>
                  <a:t>m, n </a:t>
                </a:r>
                <a:r>
                  <a:rPr lang="en-IN" sz="2000" dirty="0"/>
                  <a:t>a valid decrease clause?</a:t>
                </a:r>
              </a:p>
              <a:p>
                <a:r>
                  <a:rPr lang="en-IN" sz="2000" dirty="0"/>
                  <a:t>Yes. Condition for termination at recursive calls:</a:t>
                </a:r>
              </a:p>
              <a:p>
                <a:r>
                  <a:rPr lang="en-IN" sz="2000" dirty="0"/>
                  <a:t>Ack(m – 1, 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−1,1</m:t>
                    </m:r>
                  </m:oMath>
                </a14:m>
                <a:endParaRPr lang="en-IN" sz="2000" dirty="0"/>
              </a:p>
              <a:p>
                <a:r>
                  <a:rPr lang="en-IN" sz="2000" dirty="0"/>
                  <a:t>Ack(m – 1, Ack(m,n-1))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−1, </m:t>
                    </m:r>
                    <m:r>
                      <a:rPr lang="en-IN" sz="2000" b="0" i="1" smtClean="0">
                        <a:solidFill>
                          <a:schemeClr val="accent1"/>
                        </a:solidFill>
                        <a:latin typeface="Cambria Math" panose="02040503050406030204" pitchFamily="18" charset="0"/>
                      </a:rPr>
                      <m:t>𝐴𝑐𝑘</m:t>
                    </m:r>
                    <m:d>
                      <m:dPr>
                        <m:ctrlPr>
                          <a:rPr lang="en-IN" sz="2000" b="0" i="1" smtClean="0">
                            <a:solidFill>
                              <a:schemeClr val="accent1"/>
                            </a:solidFill>
                            <a:latin typeface="Cambria Math" panose="02040503050406030204" pitchFamily="18" charset="0"/>
                          </a:rPr>
                        </m:ctrlPr>
                      </m:dPr>
                      <m:e>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−1</m:t>
                        </m:r>
                      </m:e>
                    </m:d>
                  </m:oMath>
                </a14:m>
                <a:endParaRPr lang="en-IN" sz="2000" b="0" dirty="0"/>
              </a:p>
              <a:p>
                <a:r>
                  <a:rPr lang="en-IN" sz="2000" dirty="0"/>
                  <a:t>Ack(m, n-1)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−1</m:t>
                    </m:r>
                  </m:oMath>
                </a14:m>
                <a:endParaRPr lang="en-IN" sz="2000" dirty="0">
                  <a:solidFill>
                    <a:schemeClr val="accent1"/>
                  </a:solidFill>
                </a:endParaRPr>
              </a:p>
              <a:p>
                <a:r>
                  <a:rPr lang="en-IN" sz="2000" dirty="0"/>
                  <a:t>All of them are valid.</a:t>
                </a:r>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5632311"/>
              </a:xfrm>
              <a:prstGeom prst="rect">
                <a:avLst/>
              </a:prstGeom>
              <a:blipFill>
                <a:blip r:embed="rId2"/>
                <a:stretch>
                  <a:fillRect l="-1005" t="-649"/>
                </a:stretch>
              </a:blipFill>
            </p:spPr>
            <p:txBody>
              <a:bodyPr/>
              <a:lstStyle/>
              <a:p>
                <a:r>
                  <a:rPr lang="en-IN">
                    <a:noFill/>
                  </a:rPr>
                  <a:t> </a:t>
                </a:r>
              </a:p>
            </p:txBody>
          </p:sp>
        </mc:Fallback>
      </mc:AlternateContent>
    </p:spTree>
    <p:extLst>
      <p:ext uri="{BB962C8B-B14F-4D97-AF65-F5344CB8AC3E}">
        <p14:creationId xmlns:p14="http://schemas.microsoft.com/office/powerpoint/2010/main" val="3848122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Termination</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7236542" y="1573161"/>
            <a:ext cx="3765755" cy="646331"/>
          </a:xfrm>
          <a:prstGeom prst="rect">
            <a:avLst/>
          </a:prstGeom>
          <a:noFill/>
        </p:spPr>
        <p:txBody>
          <a:bodyPr wrap="square" rtlCol="0">
            <a:spAutoFit/>
          </a:bodyPr>
          <a:lstStyle/>
          <a:p>
            <a:r>
              <a:rPr lang="en-IN" dirty="0"/>
              <a:t>What could be a suitable value of the decrease clause?</a:t>
            </a:r>
          </a:p>
        </p:txBody>
      </p:sp>
    </p:spTree>
    <p:extLst>
      <p:ext uri="{BB962C8B-B14F-4D97-AF65-F5344CB8AC3E}">
        <p14:creationId xmlns:p14="http://schemas.microsoft.com/office/powerpoint/2010/main" val="332254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Termination</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 n, h</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7236542" y="1573161"/>
            <a:ext cx="3765755" cy="923330"/>
          </a:xfrm>
          <a:prstGeom prst="rect">
            <a:avLst/>
          </a:prstGeom>
          <a:noFill/>
        </p:spPr>
        <p:txBody>
          <a:bodyPr wrap="square" rtlCol="0">
            <a:spAutoFit/>
          </a:bodyPr>
          <a:lstStyle/>
          <a:p>
            <a:r>
              <a:rPr lang="en-IN" dirty="0"/>
              <a:t>What could be a suitable value of the decrease clause?</a:t>
            </a:r>
          </a:p>
          <a:p>
            <a:r>
              <a:rPr lang="en-IN" dirty="0"/>
              <a:t>The tuple n, h.</a:t>
            </a:r>
          </a:p>
        </p:txBody>
      </p:sp>
    </p:spTree>
    <p:extLst>
      <p:ext uri="{BB962C8B-B14F-4D97-AF65-F5344CB8AC3E}">
        <p14:creationId xmlns:p14="http://schemas.microsoft.com/office/powerpoint/2010/main" val="1131993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Bonus assignment</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6646606" y="1573161"/>
            <a:ext cx="5476568" cy="3693319"/>
          </a:xfrm>
          <a:prstGeom prst="rect">
            <a:avLst/>
          </a:prstGeom>
          <a:noFill/>
        </p:spPr>
        <p:txBody>
          <a:bodyPr wrap="square" rtlCol="0">
            <a:spAutoFit/>
          </a:bodyPr>
          <a:lstStyle/>
          <a:p>
            <a:r>
              <a:rPr lang="en-IN" dirty="0"/>
              <a:t>Suppose the university cracks down on professors to limit the required study time for a course to 200 hours. That is, the postcondition of the </a:t>
            </a:r>
            <a:r>
              <a:rPr lang="en-IN" dirty="0" err="1"/>
              <a:t>RequiredStudyTime</a:t>
            </a:r>
            <a:r>
              <a:rPr lang="en-IN" dirty="0"/>
              <a:t> is defined as follows.</a:t>
            </a:r>
          </a:p>
          <a:p>
            <a:endParaRPr lang="en-IN" dirty="0"/>
          </a:p>
          <a:p>
            <a:r>
              <a:rPr lang="en-IN" b="1" dirty="0"/>
              <a:t>method </a:t>
            </a:r>
            <a:r>
              <a:rPr lang="en-IN" b="1" dirty="0" err="1"/>
              <a:t>RequiredStudyTime</a:t>
            </a:r>
            <a:r>
              <a:rPr lang="en-IN" b="1" dirty="0"/>
              <a:t>(c: </a:t>
            </a:r>
            <a:r>
              <a:rPr lang="en-IN" b="1" dirty="0" err="1"/>
              <a:t>nat</a:t>
            </a:r>
            <a:r>
              <a:rPr lang="en-IN" b="1" dirty="0"/>
              <a:t>) returns (hours: </a:t>
            </a:r>
            <a:r>
              <a:rPr lang="en-IN" b="1" dirty="0" err="1"/>
              <a:t>nat</a:t>
            </a:r>
            <a:r>
              <a:rPr lang="en-IN" b="1" dirty="0"/>
              <a:t>)</a:t>
            </a:r>
          </a:p>
          <a:p>
            <a:r>
              <a:rPr lang="en-IN" b="1" dirty="0"/>
              <a:t>    ensures hours &lt;= 200</a:t>
            </a:r>
          </a:p>
          <a:p>
            <a:endParaRPr lang="en-IN" dirty="0"/>
          </a:p>
          <a:p>
            <a:r>
              <a:rPr lang="en-IN" dirty="0"/>
              <a:t>In this case, we can write the decrease clause without using a lexicographic tuple. Suggest a valid value for the decrease clause that doesn’t use a lexicographic tuple.</a:t>
            </a:r>
          </a:p>
          <a:p>
            <a:endParaRPr lang="en-IN" dirty="0"/>
          </a:p>
          <a:p>
            <a:endParaRPr lang="en-IN" dirty="0"/>
          </a:p>
        </p:txBody>
      </p:sp>
    </p:spTree>
    <p:extLst>
      <p:ext uri="{BB962C8B-B14F-4D97-AF65-F5344CB8AC3E}">
        <p14:creationId xmlns:p14="http://schemas.microsoft.com/office/powerpoint/2010/main" val="1866034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CC66-A539-E9B5-905D-F8344183BBF5}"/>
              </a:ext>
            </a:extLst>
          </p:cNvPr>
          <p:cNvSpPr>
            <a:spLocks noGrp="1"/>
          </p:cNvSpPr>
          <p:nvPr>
            <p:ph type="title"/>
          </p:nvPr>
        </p:nvSpPr>
        <p:spPr/>
        <p:txBody>
          <a:bodyPr/>
          <a:lstStyle/>
          <a:p>
            <a:r>
              <a:rPr lang="en-IN" dirty="0"/>
              <a:t>Mutually recursive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A2D547-5421-1E38-FDD9-54ED630D52E7}"/>
                  </a:ext>
                </a:extLst>
              </p:cNvPr>
              <p:cNvSpPr>
                <a:spLocks noGrp="1"/>
              </p:cNvSpPr>
              <p:nvPr>
                <p:ph idx="1"/>
              </p:nvPr>
            </p:nvSpPr>
            <p:spPr/>
            <p:txBody>
              <a:bodyPr/>
              <a:lstStyle/>
              <a:p>
                <a:r>
                  <a:rPr lang="en-IN" dirty="0"/>
                  <a:t>If </a:t>
                </a:r>
                <a:r>
                  <a:rPr lang="en-IN" dirty="0">
                    <a:solidFill>
                      <a:schemeClr val="accent1"/>
                    </a:solidFill>
                  </a:rPr>
                  <a:t>A calls B </a:t>
                </a:r>
                <a:r>
                  <a:rPr lang="en-IN" dirty="0"/>
                  <a:t>and </a:t>
                </a:r>
                <a:r>
                  <a:rPr lang="en-IN" dirty="0">
                    <a:solidFill>
                      <a:schemeClr val="accent1"/>
                    </a:solidFill>
                  </a:rPr>
                  <a:t>B calls A</a:t>
                </a:r>
                <a:r>
                  <a:rPr lang="en-IN" dirty="0"/>
                  <a:t>, then A and B are </a:t>
                </a:r>
                <a:r>
                  <a:rPr lang="en-IN" dirty="0">
                    <a:solidFill>
                      <a:schemeClr val="accent1"/>
                    </a:solidFill>
                  </a:rPr>
                  <a:t>mutually recursive methods</a:t>
                </a:r>
              </a:p>
              <a:p>
                <a:endParaRPr lang="en-IN" dirty="0"/>
              </a:p>
              <a:p>
                <a:r>
                  <a:rPr lang="en-IN" dirty="0"/>
                  <a:t>Let’s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oMath>
                </a14:m>
                <a:r>
                  <a:rPr lang="en-IN" dirty="0"/>
                  <a:t> are the decrease expressions of mutually recursive methods </a:t>
                </a:r>
                <a14:m>
                  <m:oMath xmlns:m="http://schemas.openxmlformats.org/officeDocument/2006/math">
                    <m:r>
                      <a:rPr lang="en-IN" i="1" dirty="0" smtClean="0">
                        <a:latin typeface="Cambria Math" panose="02040503050406030204" pitchFamily="18" charset="0"/>
                      </a:rPr>
                      <m:t>𝐴</m:t>
                    </m:r>
                  </m:oMath>
                </a14:m>
                <a:r>
                  <a:rPr lang="en-IN" dirty="0"/>
                  <a:t> and </a:t>
                </a:r>
                <a14:m>
                  <m:oMath xmlns:m="http://schemas.openxmlformats.org/officeDocument/2006/math">
                    <m:r>
                      <a:rPr lang="en-IN" i="1" dirty="0" smtClean="0">
                        <a:latin typeface="Cambria Math" panose="02040503050406030204" pitchFamily="18" charset="0"/>
                      </a:rPr>
                      <m:t>𝐵</m:t>
                    </m:r>
                  </m:oMath>
                </a14:m>
                <a:r>
                  <a:rPr lang="en-IN" dirty="0"/>
                  <a:t>, </a:t>
                </a:r>
                <a14:m>
                  <m:oMath xmlns:m="http://schemas.openxmlformats.org/officeDocument/2006/math">
                    <m:r>
                      <a:rPr lang="en-IN" i="1" dirty="0" smtClean="0">
                        <a:solidFill>
                          <a:schemeClr val="accent1"/>
                        </a:solidFill>
                        <a:latin typeface="Cambria Math" panose="02040503050406030204" pitchFamily="18" charset="0"/>
                      </a:rPr>
                      <m:t>𝑖</m:t>
                    </m:r>
                  </m:oMath>
                </a14:m>
                <a:r>
                  <a:rPr lang="en-IN" dirty="0"/>
                  <a:t> in </a:t>
                </a:r>
                <a14:m>
                  <m:oMath xmlns:m="http://schemas.openxmlformats.org/officeDocument/2006/math">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𝑖</m:t>
                    </m:r>
                  </m:oMath>
                </a14:m>
                <a:r>
                  <a:rPr lang="en-IN" dirty="0">
                    <a:solidFill>
                      <a:schemeClr val="accent1"/>
                    </a:solidFill>
                  </a:rPr>
                  <a:t> </a:t>
                </a:r>
                <a:r>
                  <a:rPr lang="en-IN" dirty="0"/>
                  <a:t>represents the depth of the recursive call</a:t>
                </a:r>
              </a:p>
              <a:p>
                <a:pPr lvl="1"/>
                <a:r>
                  <a:rPr lang="en-IN" dirty="0"/>
                  <a:t>When </a:t>
                </a:r>
                <a14:m>
                  <m:oMath xmlns:m="http://schemas.openxmlformats.org/officeDocument/2006/math">
                    <m:r>
                      <a:rPr lang="en-IN" i="1" dirty="0" smtClean="0">
                        <a:latin typeface="Cambria Math" panose="02040503050406030204" pitchFamily="18" charset="0"/>
                      </a:rPr>
                      <m:t>𝐴</m:t>
                    </m:r>
                  </m:oMath>
                </a14:m>
                <a:r>
                  <a:rPr lang="en-IN" dirty="0"/>
                  <a:t> calls </a:t>
                </a:r>
                <a14:m>
                  <m:oMath xmlns:m="http://schemas.openxmlformats.org/officeDocument/2006/math">
                    <m:r>
                      <a:rPr lang="en-IN" i="1" dirty="0" smtClean="0">
                        <a:latin typeface="Cambria Math" panose="02040503050406030204" pitchFamily="18" charset="0"/>
                      </a:rPr>
                      <m:t>𝐵</m:t>
                    </m:r>
                  </m:oMath>
                </a14:m>
                <a:r>
                  <a:rPr lang="en-IN" dirty="0"/>
                  <a:t>, we need to prove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:1</m:t>
                        </m:r>
                      </m:e>
                    </m:d>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:2)</m:t>
                    </m:r>
                  </m:oMath>
                </a14:m>
                <a:endParaRPr lang="en-IN" dirty="0"/>
              </a:p>
              <a:p>
                <a:pPr lvl="1"/>
                <a:r>
                  <a:rPr lang="en-IN" dirty="0"/>
                  <a:t>When </a:t>
                </a:r>
                <a14:m>
                  <m:oMath xmlns:m="http://schemas.openxmlformats.org/officeDocument/2006/math">
                    <m:r>
                      <a:rPr lang="en-IN" i="1" dirty="0" smtClean="0">
                        <a:latin typeface="Cambria Math" panose="02040503050406030204" pitchFamily="18" charset="0"/>
                      </a:rPr>
                      <m:t>𝐵</m:t>
                    </m:r>
                  </m:oMath>
                </a14:m>
                <a:r>
                  <a:rPr lang="en-IN" dirty="0"/>
                  <a:t> calls </a:t>
                </a:r>
                <a14:m>
                  <m:oMath xmlns:m="http://schemas.openxmlformats.org/officeDocument/2006/math">
                    <m:r>
                      <a:rPr lang="en-IN" i="1" dirty="0" smtClean="0">
                        <a:latin typeface="Cambria Math" panose="02040503050406030204" pitchFamily="18" charset="0"/>
                      </a:rPr>
                      <m:t>𝐴</m:t>
                    </m:r>
                  </m:oMath>
                </a14:m>
                <a:r>
                  <a:rPr lang="en-IN" dirty="0"/>
                  <a:t>, we need to prove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𝐵</m:t>
                        </m:r>
                        <m:r>
                          <a:rPr lang="en-IN" b="0" i="1" smtClean="0">
                            <a:latin typeface="Cambria Math" panose="02040503050406030204" pitchFamily="18" charset="0"/>
                          </a:rPr>
                          <m:t>:2</m:t>
                        </m:r>
                      </m:e>
                    </m:d>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:3)</m:t>
                    </m:r>
                  </m:oMath>
                </a14:m>
                <a:endParaRPr lang="en-IN" dirty="0"/>
              </a:p>
              <a:p>
                <a:pPr lvl="1"/>
                <a:r>
                  <a:rPr lang="en-IN" dirty="0"/>
                  <a:t>From the transitive property of well-defined relations</a:t>
                </a:r>
              </a:p>
              <a:p>
                <a:pPr lvl="2"/>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𝑒</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:1</m:t>
                        </m:r>
                      </m:e>
                    </m:d>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𝑒</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:3)</m:t>
                    </m:r>
                  </m:oMath>
                </a14:m>
                <a:r>
                  <a:rPr lang="en-IN" dirty="0">
                    <a:solidFill>
                      <a:schemeClr val="accent1"/>
                    </a:solidFill>
                  </a:rPr>
                  <a:t>, </a:t>
                </a:r>
                <a:r>
                  <a:rPr lang="en-IN" dirty="0"/>
                  <a:t>i.e., the value of the decrease expression during the </a:t>
                </a:r>
                <a:r>
                  <a:rPr lang="en-IN" dirty="0">
                    <a:solidFill>
                      <a:schemeClr val="accent1"/>
                    </a:solidFill>
                  </a:rPr>
                  <a:t>first call </a:t>
                </a:r>
                <a:r>
                  <a:rPr lang="en-IN" dirty="0"/>
                  <a:t>to A is </a:t>
                </a:r>
                <a:r>
                  <a:rPr lang="en-IN" dirty="0">
                    <a:solidFill>
                      <a:schemeClr val="accent1"/>
                    </a:solidFill>
                  </a:rPr>
                  <a:t>greater than </a:t>
                </a:r>
                <a:r>
                  <a:rPr lang="en-IN" dirty="0"/>
                  <a:t>the value of the decrease expression during the </a:t>
                </a:r>
                <a:r>
                  <a:rPr lang="en-IN" dirty="0">
                    <a:solidFill>
                      <a:schemeClr val="accent1"/>
                    </a:solidFill>
                  </a:rPr>
                  <a:t>second call</a:t>
                </a:r>
                <a:r>
                  <a:rPr lang="en-IN" dirty="0"/>
                  <a:t>, which is sufficient to prove termination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oMath>
                </a14:m>
                <a:r>
                  <a:rPr lang="en-IN" dirty="0"/>
                  <a:t> have lower bounds</a:t>
                </a:r>
              </a:p>
              <a:p>
                <a:pPr lvl="2"/>
                <a:endParaRPr lang="en-IN" dirty="0"/>
              </a:p>
            </p:txBody>
          </p:sp>
        </mc:Choice>
        <mc:Fallback xmlns="">
          <p:sp>
            <p:nvSpPr>
              <p:cNvPr id="3" name="Content Placeholder 2">
                <a:extLst>
                  <a:ext uri="{FF2B5EF4-FFF2-40B4-BE49-F238E27FC236}">
                    <a16:creationId xmlns:a16="http://schemas.microsoft.com/office/drawing/2014/main" id="{47A2D547-5421-1E38-FDD9-54ED630D52E7}"/>
                  </a:ext>
                </a:extLst>
              </p:cNvPr>
              <p:cNvSpPr>
                <a:spLocks noGrp="1" noRot="1" noChangeAspect="1" noMove="1" noResize="1" noEditPoints="1" noAdjustHandles="1" noChangeArrowheads="1" noChangeShapeType="1" noTextEdit="1"/>
              </p:cNvSpPr>
              <p:nvPr>
                <p:ph idx="1"/>
              </p:nvPr>
            </p:nvSpPr>
            <p:spPr>
              <a:blipFill>
                <a:blip r:embed="rId2"/>
                <a:stretch>
                  <a:fillRect l="-1043" t="-2241" r="-1043"/>
                </a:stretch>
              </a:blipFill>
            </p:spPr>
            <p:txBody>
              <a:bodyPr/>
              <a:lstStyle/>
              <a:p>
                <a:r>
                  <a:rPr lang="en-IN">
                    <a:noFill/>
                  </a:rPr>
                  <a:t> </a:t>
                </a:r>
              </a:p>
            </p:txBody>
          </p:sp>
        </mc:Fallback>
      </mc:AlternateContent>
    </p:spTree>
    <p:extLst>
      <p:ext uri="{BB962C8B-B14F-4D97-AF65-F5344CB8AC3E}">
        <p14:creationId xmlns:p14="http://schemas.microsoft.com/office/powerpoint/2010/main" val="3578478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normAutofit/>
          </a:bodyPr>
          <a:lstStyle/>
          <a:p>
            <a:r>
              <a:rPr lang="en-IN" sz="3600" dirty="0"/>
              <a:t>Mutually recursive methods</a:t>
            </a:r>
          </a:p>
        </p:txBody>
      </p:sp>
      <p:sp>
        <p:nvSpPr>
          <p:cNvPr id="4" name="TextBox 3">
            <a:extLst>
              <a:ext uri="{FF2B5EF4-FFF2-40B4-BE49-F238E27FC236}">
                <a16:creationId xmlns:a16="http://schemas.microsoft.com/office/drawing/2014/main" id="{2B7CC2C5-A083-C8CC-289C-74E857EFF1D1}"/>
              </a:ext>
            </a:extLst>
          </p:cNvPr>
          <p:cNvSpPr txBox="1"/>
          <p:nvPr/>
        </p:nvSpPr>
        <p:spPr>
          <a:xfrm>
            <a:off x="6774444" y="501445"/>
            <a:ext cx="4984955" cy="5909310"/>
          </a:xfrm>
          <a:prstGeom prst="rect">
            <a:avLst/>
          </a:prstGeom>
          <a:noFill/>
        </p:spPr>
        <p:txBody>
          <a:bodyPr wrap="square" rtlCol="0">
            <a:spAutoFit/>
          </a:bodyPr>
          <a:lstStyle/>
          <a:p>
            <a:r>
              <a:rPr lang="en-IN" dirty="0"/>
              <a:t>// Time simulator</a:t>
            </a:r>
          </a:p>
          <a:p>
            <a:r>
              <a:rPr lang="en-IN" dirty="0"/>
              <a:t>method </a:t>
            </a:r>
            <a:r>
              <a:rPr lang="en-IN" dirty="0" err="1"/>
              <a:t>StudyPlan</a:t>
            </a:r>
            <a:r>
              <a:rPr lang="en-IN" dirty="0"/>
              <a:t>(n: </a:t>
            </a:r>
            <a:r>
              <a:rPr lang="en-IN" dirty="0" err="1"/>
              <a:t>nat</a:t>
            </a:r>
            <a:r>
              <a:rPr lang="en-IN" dirty="0"/>
              <a:t>, h: </a:t>
            </a:r>
            <a:r>
              <a:rPr lang="en-IN" dirty="0" err="1"/>
              <a:t>nat</a:t>
            </a:r>
            <a:r>
              <a:rPr lang="en-IN" dirty="0"/>
              <a:t>)</a:t>
            </a:r>
          </a:p>
          <a:p>
            <a:r>
              <a:rPr lang="en-IN" dirty="0"/>
              <a:t>    requires n &lt;= 40 </a:t>
            </a:r>
          </a:p>
          <a:p>
            <a:r>
              <a:rPr lang="en-IN" dirty="0"/>
              <a:t>    decreases 40 - n</a:t>
            </a:r>
          </a:p>
          <a:p>
            <a:r>
              <a:rPr lang="en-IN" dirty="0"/>
              <a:t>{</a:t>
            </a:r>
          </a:p>
          <a:p>
            <a:r>
              <a:rPr lang="en-IN" dirty="0"/>
              <a:t>    if n != 40 {</a:t>
            </a:r>
          </a:p>
          <a:p>
            <a:r>
              <a:rPr lang="en-IN" dirty="0"/>
              <a:t>       var hours := </a:t>
            </a:r>
            <a:r>
              <a:rPr lang="en-IN" dirty="0" err="1"/>
              <a:t>RequiredStudyTime</a:t>
            </a:r>
            <a:r>
              <a:rPr lang="en-IN" dirty="0"/>
              <a:t>(n);</a:t>
            </a:r>
          </a:p>
          <a:p>
            <a:r>
              <a:rPr lang="en-IN" dirty="0"/>
              <a:t>       Learn(n, hours);</a:t>
            </a:r>
          </a:p>
          <a:p>
            <a:r>
              <a:rPr lang="en-IN" dirty="0"/>
              <a:t>    }</a:t>
            </a:r>
          </a:p>
          <a:p>
            <a:r>
              <a:rPr lang="en-IN" dirty="0"/>
              <a:t>}</a:t>
            </a:r>
          </a:p>
          <a:p>
            <a:endParaRPr lang="en-IN" dirty="0"/>
          </a:p>
          <a:p>
            <a:r>
              <a:rPr lang="en-IN" dirty="0"/>
              <a:t>method Learn(n: </a:t>
            </a:r>
            <a:r>
              <a:rPr lang="en-IN" dirty="0" err="1"/>
              <a:t>nat</a:t>
            </a:r>
            <a:r>
              <a:rPr lang="en-IN" dirty="0"/>
              <a:t>, h: </a:t>
            </a:r>
            <a:r>
              <a:rPr lang="en-IN" dirty="0" err="1"/>
              <a:t>nat</a:t>
            </a:r>
            <a:r>
              <a:rPr lang="en-IN" dirty="0"/>
              <a:t>)</a:t>
            </a:r>
          </a:p>
          <a:p>
            <a:r>
              <a:rPr lang="en-IN" dirty="0"/>
              <a:t>    requires n &lt; 40</a:t>
            </a:r>
          </a:p>
          <a:p>
            <a:r>
              <a:rPr lang="en-IN" dirty="0"/>
              <a:t>    decreases 40 – n, h</a:t>
            </a:r>
          </a:p>
          <a:p>
            <a:r>
              <a:rPr lang="en-IN" dirty="0"/>
              <a:t>{</a:t>
            </a:r>
          </a:p>
          <a:p>
            <a:r>
              <a:rPr lang="en-IN" dirty="0"/>
              <a:t>    if h == 0 {</a:t>
            </a:r>
          </a:p>
          <a:p>
            <a:r>
              <a:rPr lang="en-IN" dirty="0"/>
              <a:t>       </a:t>
            </a:r>
            <a:r>
              <a:rPr lang="en-IN" dirty="0" err="1"/>
              <a:t>StudyPlan</a:t>
            </a:r>
            <a:r>
              <a:rPr lang="en-IN" dirty="0"/>
              <a:t>(n+1);</a:t>
            </a:r>
          </a:p>
          <a:p>
            <a:r>
              <a:rPr lang="en-IN" dirty="0"/>
              <a:t>    } else {</a:t>
            </a:r>
          </a:p>
          <a:p>
            <a:r>
              <a:rPr lang="en-IN" dirty="0"/>
              <a:t>       Learn(n, h - 1);</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294945" y="1573161"/>
            <a:ext cx="5476568" cy="923330"/>
          </a:xfrm>
          <a:prstGeom prst="rect">
            <a:avLst/>
          </a:prstGeom>
          <a:noFill/>
        </p:spPr>
        <p:txBody>
          <a:bodyPr wrap="square" rtlCol="0">
            <a:spAutoFit/>
          </a:bodyPr>
          <a:lstStyle/>
          <a:p>
            <a:r>
              <a:rPr lang="en-IN" dirty="0"/>
              <a:t>StudyPlan and Learn are mutually recursive methods. </a:t>
            </a:r>
          </a:p>
          <a:p>
            <a:endParaRPr lang="en-IN" dirty="0"/>
          </a:p>
          <a:p>
            <a:r>
              <a:rPr lang="en-IN" dirty="0"/>
              <a:t>Proof obligations for termination:</a:t>
            </a:r>
          </a:p>
        </p:txBody>
      </p:sp>
    </p:spTree>
    <p:extLst>
      <p:ext uri="{BB962C8B-B14F-4D97-AF65-F5344CB8AC3E}">
        <p14:creationId xmlns:p14="http://schemas.microsoft.com/office/powerpoint/2010/main" val="3165391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normAutofit/>
          </a:bodyPr>
          <a:lstStyle/>
          <a:p>
            <a:r>
              <a:rPr lang="en-IN" sz="3600" dirty="0"/>
              <a:t>Mutually recursive methods</a:t>
            </a:r>
          </a:p>
        </p:txBody>
      </p:sp>
      <p:sp>
        <p:nvSpPr>
          <p:cNvPr id="4" name="TextBox 3">
            <a:extLst>
              <a:ext uri="{FF2B5EF4-FFF2-40B4-BE49-F238E27FC236}">
                <a16:creationId xmlns:a16="http://schemas.microsoft.com/office/drawing/2014/main" id="{2B7CC2C5-A083-C8CC-289C-74E857EFF1D1}"/>
              </a:ext>
            </a:extLst>
          </p:cNvPr>
          <p:cNvSpPr txBox="1"/>
          <p:nvPr/>
        </p:nvSpPr>
        <p:spPr>
          <a:xfrm>
            <a:off x="6774444" y="501445"/>
            <a:ext cx="4984955" cy="5909310"/>
          </a:xfrm>
          <a:prstGeom prst="rect">
            <a:avLst/>
          </a:prstGeom>
          <a:noFill/>
        </p:spPr>
        <p:txBody>
          <a:bodyPr wrap="square" rtlCol="0">
            <a:spAutoFit/>
          </a:bodyPr>
          <a:lstStyle/>
          <a:p>
            <a:r>
              <a:rPr lang="en-IN" dirty="0"/>
              <a:t>// Time simulator</a:t>
            </a:r>
          </a:p>
          <a:p>
            <a:r>
              <a:rPr lang="en-IN" dirty="0"/>
              <a:t>method </a:t>
            </a:r>
            <a:r>
              <a:rPr lang="en-IN" dirty="0" err="1"/>
              <a:t>StudyPlan</a:t>
            </a:r>
            <a:r>
              <a:rPr lang="en-IN" dirty="0"/>
              <a:t>(n: </a:t>
            </a:r>
            <a:r>
              <a:rPr lang="en-IN" dirty="0" err="1"/>
              <a:t>nat</a:t>
            </a:r>
            <a:r>
              <a:rPr lang="en-IN" dirty="0"/>
              <a:t>, h: </a:t>
            </a:r>
            <a:r>
              <a:rPr lang="en-IN" dirty="0" err="1"/>
              <a:t>nat</a:t>
            </a:r>
            <a:r>
              <a:rPr lang="en-IN" dirty="0"/>
              <a:t>)</a:t>
            </a:r>
          </a:p>
          <a:p>
            <a:r>
              <a:rPr lang="en-IN" dirty="0"/>
              <a:t>    requires n &lt;= 40 </a:t>
            </a:r>
          </a:p>
          <a:p>
            <a:r>
              <a:rPr lang="en-IN" dirty="0"/>
              <a:t>    decreases 40 - n</a:t>
            </a:r>
          </a:p>
          <a:p>
            <a:r>
              <a:rPr lang="en-IN" dirty="0"/>
              <a:t>{</a:t>
            </a:r>
          </a:p>
          <a:p>
            <a:r>
              <a:rPr lang="en-IN" dirty="0"/>
              <a:t>    if n != 40 {</a:t>
            </a:r>
          </a:p>
          <a:p>
            <a:r>
              <a:rPr lang="en-IN" dirty="0"/>
              <a:t>       var hours := </a:t>
            </a:r>
            <a:r>
              <a:rPr lang="en-IN" dirty="0" err="1"/>
              <a:t>RequiredStudyTime</a:t>
            </a:r>
            <a:r>
              <a:rPr lang="en-IN" dirty="0"/>
              <a:t>(n);</a:t>
            </a:r>
          </a:p>
          <a:p>
            <a:r>
              <a:rPr lang="en-IN" dirty="0"/>
              <a:t>       Learn(n, hours);</a:t>
            </a:r>
          </a:p>
          <a:p>
            <a:r>
              <a:rPr lang="en-IN" dirty="0"/>
              <a:t>    }</a:t>
            </a:r>
          </a:p>
          <a:p>
            <a:r>
              <a:rPr lang="en-IN" dirty="0"/>
              <a:t>}</a:t>
            </a:r>
          </a:p>
          <a:p>
            <a:endParaRPr lang="en-IN" dirty="0"/>
          </a:p>
          <a:p>
            <a:r>
              <a:rPr lang="en-IN" dirty="0"/>
              <a:t>method Learn(n: </a:t>
            </a:r>
            <a:r>
              <a:rPr lang="en-IN" dirty="0" err="1"/>
              <a:t>nat</a:t>
            </a:r>
            <a:r>
              <a:rPr lang="en-IN" dirty="0"/>
              <a:t>, h: </a:t>
            </a:r>
            <a:r>
              <a:rPr lang="en-IN" dirty="0" err="1"/>
              <a:t>nat</a:t>
            </a:r>
            <a:r>
              <a:rPr lang="en-IN" dirty="0"/>
              <a:t>)</a:t>
            </a:r>
          </a:p>
          <a:p>
            <a:r>
              <a:rPr lang="en-IN" dirty="0"/>
              <a:t>    requires n &lt; 40</a:t>
            </a:r>
          </a:p>
          <a:p>
            <a:r>
              <a:rPr lang="en-IN" dirty="0"/>
              <a:t>    decreases 40 – n, h</a:t>
            </a:r>
          </a:p>
          <a:p>
            <a:r>
              <a:rPr lang="en-IN" dirty="0"/>
              <a:t>{</a:t>
            </a:r>
          </a:p>
          <a:p>
            <a:r>
              <a:rPr lang="en-IN" dirty="0"/>
              <a:t>    if h == 0 {</a:t>
            </a:r>
          </a:p>
          <a:p>
            <a:r>
              <a:rPr lang="en-IN" dirty="0"/>
              <a:t>       </a:t>
            </a:r>
            <a:r>
              <a:rPr lang="en-IN" dirty="0" err="1"/>
              <a:t>StudyPlan</a:t>
            </a:r>
            <a:r>
              <a:rPr lang="en-IN" dirty="0"/>
              <a:t>(n+1);</a:t>
            </a:r>
          </a:p>
          <a:p>
            <a:r>
              <a:rPr lang="en-IN" dirty="0"/>
              <a:t>    } else {</a:t>
            </a:r>
          </a:p>
          <a:p>
            <a:r>
              <a:rPr lang="en-IN" dirty="0"/>
              <a:t>       Learn(n, h - 1);</a:t>
            </a:r>
          </a:p>
          <a:p>
            <a:r>
              <a:rPr lang="en-IN" dirty="0"/>
              <a:t>    }</a:t>
            </a:r>
          </a:p>
          <a:p>
            <a:r>
              <a:rPr lang="en-IN"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8DF799F-628E-9073-BC60-1C6C2E5EF551}"/>
                  </a:ext>
                </a:extLst>
              </p:cNvPr>
              <p:cNvSpPr txBox="1"/>
              <p:nvPr/>
            </p:nvSpPr>
            <p:spPr>
              <a:xfrm>
                <a:off x="294945" y="1573161"/>
                <a:ext cx="5476568" cy="2308324"/>
              </a:xfrm>
              <a:prstGeom prst="rect">
                <a:avLst/>
              </a:prstGeom>
              <a:noFill/>
            </p:spPr>
            <p:txBody>
              <a:bodyPr wrap="square" rtlCol="0">
                <a:spAutoFit/>
              </a:bodyPr>
              <a:lstStyle/>
              <a:p>
                <a:r>
                  <a:rPr lang="en-IN" dirty="0"/>
                  <a:t>StudyPlan and Learn are mutually recursive methods. </a:t>
                </a:r>
              </a:p>
              <a:p>
                <a:endParaRPr lang="en-IN" dirty="0"/>
              </a:p>
              <a:p>
                <a:r>
                  <a:rPr lang="en-IN" dirty="0"/>
                  <a:t>Proof obligations for termination:</a:t>
                </a:r>
              </a:p>
              <a:p>
                <a:r>
                  <a:rPr lang="en-IN" dirty="0" err="1"/>
                  <a:t>StudyPlan</a:t>
                </a:r>
                <a:r>
                  <a:rPr lang="en-IN" dirty="0"/>
                  <a:t> calls Learn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 ≻40−</m:t>
                    </m:r>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h𝑜𝑢𝑟𝑠</m:t>
                    </m:r>
                  </m:oMath>
                </a14:m>
                <a:endParaRPr lang="en-IN" dirty="0"/>
              </a:p>
              <a:p>
                <a:r>
                  <a:rPr lang="en-IN" dirty="0"/>
                  <a:t>Learn calls </a:t>
                </a:r>
                <a:r>
                  <a:rPr lang="en-IN" dirty="0" err="1"/>
                  <a:t>StudyPlan</a:t>
                </a:r>
                <a:r>
                  <a:rPr lang="en-IN" dirty="0"/>
                  <a:t>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≻40−</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+1</m:t>
                        </m:r>
                      </m:e>
                    </m:d>
                  </m:oMath>
                </a14:m>
                <a:endParaRPr lang="en-IN" b="0" dirty="0"/>
              </a:p>
              <a:p>
                <a:r>
                  <a:rPr lang="en-IN" dirty="0"/>
                  <a:t>Learn calls Learn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h</m:t>
                    </m:r>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−1</m:t>
                    </m:r>
                  </m:oMath>
                </a14:m>
                <a:endParaRPr lang="en-IN" dirty="0"/>
              </a:p>
              <a:p>
                <a:endParaRPr lang="en-IN" dirty="0"/>
              </a:p>
              <a:p>
                <a:r>
                  <a:rPr lang="en-IN" dirty="0"/>
                  <a:t>All of these holds; therefore, the program terminates.</a:t>
                </a:r>
              </a:p>
            </p:txBody>
          </p:sp>
        </mc:Choice>
        <mc:Fallback xmlns="">
          <p:sp>
            <p:nvSpPr>
              <p:cNvPr id="5" name="TextBox 4">
                <a:extLst>
                  <a:ext uri="{FF2B5EF4-FFF2-40B4-BE49-F238E27FC236}">
                    <a16:creationId xmlns:a16="http://schemas.microsoft.com/office/drawing/2014/main" id="{68DF799F-628E-9073-BC60-1C6C2E5EF551}"/>
                  </a:ext>
                </a:extLst>
              </p:cNvPr>
              <p:cNvSpPr txBox="1">
                <a:spLocks noRot="1" noChangeAspect="1" noMove="1" noResize="1" noEditPoints="1" noAdjustHandles="1" noChangeArrowheads="1" noChangeShapeType="1" noTextEdit="1"/>
              </p:cNvSpPr>
              <p:nvPr/>
            </p:nvSpPr>
            <p:spPr>
              <a:xfrm>
                <a:off x="294945" y="1573161"/>
                <a:ext cx="5476568" cy="2308324"/>
              </a:xfrm>
              <a:prstGeom prst="rect">
                <a:avLst/>
              </a:prstGeom>
              <a:blipFill>
                <a:blip r:embed="rId2"/>
                <a:stretch>
                  <a:fillRect l="-890" t="-1319" b="-3166"/>
                </a:stretch>
              </a:blipFill>
            </p:spPr>
            <p:txBody>
              <a:bodyPr/>
              <a:lstStyle/>
              <a:p>
                <a:r>
                  <a:rPr lang="en-IN">
                    <a:noFill/>
                  </a:rPr>
                  <a:t> </a:t>
                </a:r>
              </a:p>
            </p:txBody>
          </p:sp>
        </mc:Fallback>
      </mc:AlternateContent>
    </p:spTree>
    <p:extLst>
      <p:ext uri="{BB962C8B-B14F-4D97-AF65-F5344CB8AC3E}">
        <p14:creationId xmlns:p14="http://schemas.microsoft.com/office/powerpoint/2010/main" val="218513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5029-2B53-0AB1-4E57-02B7F56E90BA}"/>
              </a:ext>
            </a:extLst>
          </p:cNvPr>
          <p:cNvSpPr>
            <a:spLocks noGrp="1"/>
          </p:cNvSpPr>
          <p:nvPr>
            <p:ph type="title"/>
          </p:nvPr>
        </p:nvSpPr>
        <p:spPr/>
        <p:txBody>
          <a:bodyPr/>
          <a:lstStyle/>
          <a:p>
            <a:r>
              <a:rPr lang="en-IN" dirty="0" err="1"/>
              <a:t>Collatz</a:t>
            </a:r>
            <a:r>
              <a:rPr lang="en-IN" dirty="0"/>
              <a:t> conjecture</a:t>
            </a:r>
          </a:p>
        </p:txBody>
      </p:sp>
      <p:sp>
        <p:nvSpPr>
          <p:cNvPr id="3" name="Content Placeholder 2">
            <a:extLst>
              <a:ext uri="{FF2B5EF4-FFF2-40B4-BE49-F238E27FC236}">
                <a16:creationId xmlns:a16="http://schemas.microsoft.com/office/drawing/2014/main" id="{AC6946E2-CD57-D48A-4955-0BBFDF6A084A}"/>
              </a:ext>
            </a:extLst>
          </p:cNvPr>
          <p:cNvSpPr>
            <a:spLocks noGrp="1"/>
          </p:cNvSpPr>
          <p:nvPr>
            <p:ph idx="1"/>
          </p:nvPr>
        </p:nvSpPr>
        <p:spPr/>
        <p:txBody>
          <a:bodyPr/>
          <a:lstStyle/>
          <a:p>
            <a:pPr marL="0" indent="0" rtl="0">
              <a:spcBef>
                <a:spcPts val="0"/>
              </a:spcBef>
              <a:spcAft>
                <a:spcPts val="0"/>
              </a:spcAft>
              <a:buNone/>
            </a:pPr>
            <a:r>
              <a:rPr lang="en-IN" sz="1800" b="0" i="0" u="none" strike="noStrike" dirty="0">
                <a:effectLst/>
                <a:latin typeface="Roboto Mono" panose="020F0502020204030204" pitchFamily="49" charset="0"/>
              </a:rPr>
              <a:t>method</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hail(N:</a:t>
            </a:r>
            <a:r>
              <a:rPr lang="en-IN" sz="1800" b="0" i="0" u="none" strike="noStrike" dirty="0">
                <a:effectLst/>
                <a:latin typeface="Arial" panose="020B0604020202020204" pitchFamily="34" charset="0"/>
              </a:rPr>
              <a:t> </a:t>
            </a:r>
            <a:r>
              <a:rPr lang="en-IN" sz="1800" b="0" i="0" u="none" strike="noStrike" dirty="0" err="1">
                <a:effectLst/>
                <a:latin typeface="Roboto Mono" panose="020F0502020204030204" pitchFamily="49" charset="0"/>
              </a:rPr>
              <a:t>nat</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decreases</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var</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while</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1</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&lt;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decreases</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if</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2</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0</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then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2</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else</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3</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1;</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Roboto Mono" panose="020F0502020204030204" pitchFamily="49" charset="0"/>
              </a:rPr>
              <a:t>}</a:t>
            </a:r>
            <a:endParaRPr lang="en-IN" dirty="0">
              <a:effectLst/>
            </a:endParaRP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C86C9EEE-8D8A-7D7F-AF77-E55DBF81380E}"/>
              </a:ext>
            </a:extLst>
          </p:cNvPr>
          <p:cNvSpPr txBox="1"/>
          <p:nvPr/>
        </p:nvSpPr>
        <p:spPr>
          <a:xfrm>
            <a:off x="1208314" y="4582887"/>
            <a:ext cx="9002486" cy="1938992"/>
          </a:xfrm>
          <a:prstGeom prst="rect">
            <a:avLst/>
          </a:prstGeom>
          <a:noFill/>
        </p:spPr>
        <p:txBody>
          <a:bodyPr wrap="square" rtlCol="0">
            <a:spAutoFit/>
          </a:bodyPr>
          <a:lstStyle/>
          <a:p>
            <a:r>
              <a:rPr lang="en-IN" sz="2000" dirty="0"/>
              <a:t>Sometimes, we can’t prove termination. For example, the code shown on this slide implements the </a:t>
            </a:r>
            <a:r>
              <a:rPr lang="en-IN" sz="2000" dirty="0" err="1"/>
              <a:t>Collatz</a:t>
            </a:r>
            <a:r>
              <a:rPr lang="en-IN" sz="2000" dirty="0"/>
              <a:t> conjecture, whose termination depends on whether the conjecture is true. This is still an open problem in mathematics. In such cases, we can use decreases * annotation to disable the check for termination.</a:t>
            </a:r>
          </a:p>
          <a:p>
            <a:endParaRPr lang="en-IN" sz="2000" dirty="0"/>
          </a:p>
          <a:p>
            <a:r>
              <a:rPr lang="en-IN" sz="2000" dirty="0"/>
              <a:t>Reference: </a:t>
            </a:r>
            <a:r>
              <a:rPr lang="en-IN" sz="2000" dirty="0">
                <a:hlinkClick r:id="rId2"/>
              </a:rPr>
              <a:t>https://dafny.org/dafny/OnlineTutorial/Termination</a:t>
            </a:r>
            <a:endParaRPr lang="en-IN" sz="2000" dirty="0"/>
          </a:p>
        </p:txBody>
      </p:sp>
    </p:spTree>
    <p:extLst>
      <p:ext uri="{BB962C8B-B14F-4D97-AF65-F5344CB8AC3E}">
        <p14:creationId xmlns:p14="http://schemas.microsoft.com/office/powerpoint/2010/main" val="2039361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CC38-8051-F5E7-6C5C-73D18F38F793}"/>
              </a:ext>
            </a:extLst>
          </p:cNvPr>
          <p:cNvSpPr>
            <a:spLocks noGrp="1"/>
          </p:cNvSpPr>
          <p:nvPr>
            <p:ph type="title"/>
          </p:nvPr>
        </p:nvSpPr>
        <p:spPr/>
        <p:txBody>
          <a:bodyPr/>
          <a:lstStyle/>
          <a:p>
            <a:r>
              <a:rPr lang="en-IN" dirty="0"/>
              <a:t>Other applications</a:t>
            </a:r>
          </a:p>
        </p:txBody>
      </p:sp>
      <p:sp>
        <p:nvSpPr>
          <p:cNvPr id="3" name="Text Placeholder 2">
            <a:extLst>
              <a:ext uri="{FF2B5EF4-FFF2-40B4-BE49-F238E27FC236}">
                <a16:creationId xmlns:a16="http://schemas.microsoft.com/office/drawing/2014/main" id="{34741271-3D90-1822-393E-32846B601BC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892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 </a:t>
                </a:r>
                <a:r>
                  <a:rPr lang="en-IN" dirty="0">
                    <a:solidFill>
                      <a:schemeClr val="accent1"/>
                    </a:solidFill>
                  </a:rPr>
                  <a:t>E &amp;&amp; P</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964084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618271"/>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451127"/>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2856273" y="3308559"/>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473412" y="3151241"/>
            <a:ext cx="2158150" cy="1200329"/>
          </a:xfrm>
          <a:prstGeom prst="rect">
            <a:avLst/>
          </a:prstGeom>
          <a:solidFill>
            <a:schemeClr val="accent1">
              <a:lumMod val="40000"/>
              <a:lumOff val="60000"/>
            </a:schemeClr>
          </a:solidFill>
        </p:spPr>
        <p:txBody>
          <a:bodyPr wrap="square" rtlCol="0">
            <a:spAutoFit/>
          </a:bodyPr>
          <a:lstStyle/>
          <a:p>
            <a:r>
              <a:rPr lang="en-IN" dirty="0"/>
              <a:t>AN IMPLEMENTATION THAT MATCHES THE SPECIFICATION</a:t>
            </a:r>
          </a:p>
        </p:txBody>
      </p:sp>
    </p:spTree>
    <p:extLst>
      <p:ext uri="{BB962C8B-B14F-4D97-AF65-F5344CB8AC3E}">
        <p14:creationId xmlns:p14="http://schemas.microsoft.com/office/powerpoint/2010/main" val="1474062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8918-C730-D166-E6B6-A6CEA8C744A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D4C85D6-30D3-8970-B00C-47C954EB72E8}"/>
              </a:ext>
            </a:extLst>
          </p:cNvPr>
          <p:cNvSpPr>
            <a:spLocks noGrp="1"/>
          </p:cNvSpPr>
          <p:nvPr>
            <p:ph idx="1"/>
          </p:nvPr>
        </p:nvSpPr>
        <p:spPr/>
        <p:txBody>
          <a:bodyPr/>
          <a:lstStyle/>
          <a:p>
            <a:r>
              <a:rPr lang="en-IN" dirty="0"/>
              <a:t>Naïve approach: Generate all possible programs. Check the correctness using the techniques discussed in this course.</a:t>
            </a:r>
          </a:p>
          <a:p>
            <a:endParaRPr lang="en-IN" dirty="0"/>
          </a:p>
          <a:p>
            <a:r>
              <a:rPr lang="en-IN" dirty="0"/>
              <a:t>Optimization: Checking correctness using an SMT solver is expensive. If a formula is satisfiable, the SMT solver also returns a model that satisfies the formula. Construct a test case using the model returned by the SMT solver. Before checking the correctness of a newly generated program using the SMT solver, check if it passes the test cases obtained using previous failed attempts.</a:t>
            </a:r>
          </a:p>
        </p:txBody>
      </p:sp>
    </p:spTree>
    <p:extLst>
      <p:ext uri="{BB962C8B-B14F-4D97-AF65-F5344CB8AC3E}">
        <p14:creationId xmlns:p14="http://schemas.microsoft.com/office/powerpoint/2010/main" val="255602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234813"/>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077501"/>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3161074" y="3554364"/>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552069" y="3161073"/>
            <a:ext cx="2158150" cy="1200329"/>
          </a:xfrm>
          <a:prstGeom prst="rect">
            <a:avLst/>
          </a:prstGeom>
          <a:noFill/>
        </p:spPr>
        <p:txBody>
          <a:bodyPr wrap="square" rtlCol="0">
            <a:spAutoFit/>
          </a:bodyPr>
          <a:lstStyle/>
          <a:p>
            <a:r>
              <a:rPr lang="en-IN" dirty="0"/>
              <a:t>AN IMPLEMENTATION THAT MATCHES THE SPECIFICATION</a:t>
            </a:r>
          </a:p>
        </p:txBody>
      </p:sp>
      <p:sp>
        <p:nvSpPr>
          <p:cNvPr id="11" name="Arrow: Right 10">
            <a:extLst>
              <a:ext uri="{FF2B5EF4-FFF2-40B4-BE49-F238E27FC236}">
                <a16:creationId xmlns:a16="http://schemas.microsoft.com/office/drawing/2014/main" id="{AC545F56-C487-B381-CD94-67FBF98CE045}"/>
              </a:ext>
            </a:extLst>
          </p:cNvPr>
          <p:cNvSpPr/>
          <p:nvPr/>
        </p:nvSpPr>
        <p:spPr>
          <a:xfrm>
            <a:off x="2836606" y="4016479"/>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01BB5A-0D3A-C29F-3743-E76A3FD2ED8F}"/>
              </a:ext>
            </a:extLst>
          </p:cNvPr>
          <p:cNvSpPr txBox="1"/>
          <p:nvPr/>
        </p:nvSpPr>
        <p:spPr>
          <a:xfrm>
            <a:off x="1145455" y="3868999"/>
            <a:ext cx="1691148" cy="646331"/>
          </a:xfrm>
          <a:prstGeom prst="rect">
            <a:avLst/>
          </a:prstGeom>
          <a:solidFill>
            <a:schemeClr val="accent1">
              <a:lumMod val="40000"/>
              <a:lumOff val="60000"/>
            </a:schemeClr>
          </a:solidFill>
        </p:spPr>
        <p:txBody>
          <a:bodyPr wrap="square" rtlCol="0">
            <a:spAutoFit/>
          </a:bodyPr>
          <a:lstStyle/>
          <a:p>
            <a:r>
              <a:rPr lang="en-IN" dirty="0"/>
              <a:t>SUBSET OF GRAMMAR</a:t>
            </a:r>
          </a:p>
        </p:txBody>
      </p:sp>
      <p:sp>
        <p:nvSpPr>
          <p:cNvPr id="13" name="TextBox 12">
            <a:extLst>
              <a:ext uri="{FF2B5EF4-FFF2-40B4-BE49-F238E27FC236}">
                <a16:creationId xmlns:a16="http://schemas.microsoft.com/office/drawing/2014/main" id="{AF47906C-DD9A-5EA1-90F2-D395AE1130AD}"/>
              </a:ext>
            </a:extLst>
          </p:cNvPr>
          <p:cNvSpPr txBox="1"/>
          <p:nvPr/>
        </p:nvSpPr>
        <p:spPr>
          <a:xfrm>
            <a:off x="2477729" y="5073445"/>
            <a:ext cx="7266039" cy="646331"/>
          </a:xfrm>
          <a:prstGeom prst="rect">
            <a:avLst/>
          </a:prstGeom>
          <a:noFill/>
        </p:spPr>
        <p:txBody>
          <a:bodyPr wrap="square" rtlCol="0">
            <a:spAutoFit/>
          </a:bodyPr>
          <a:lstStyle/>
          <a:p>
            <a:r>
              <a:rPr lang="en-IN" dirty="0"/>
              <a:t>Generate programs using the restricted grammar; thus, the search space (i.e., all possible programs) is smaller. </a:t>
            </a:r>
          </a:p>
        </p:txBody>
      </p:sp>
    </p:spTree>
    <p:extLst>
      <p:ext uri="{BB962C8B-B14F-4D97-AF65-F5344CB8AC3E}">
        <p14:creationId xmlns:p14="http://schemas.microsoft.com/office/powerpoint/2010/main" val="2674065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234813"/>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077501"/>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3161074" y="3554364"/>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552069" y="3161073"/>
            <a:ext cx="2158150" cy="1200329"/>
          </a:xfrm>
          <a:prstGeom prst="rect">
            <a:avLst/>
          </a:prstGeom>
          <a:solidFill>
            <a:schemeClr val="accent1">
              <a:lumMod val="40000"/>
              <a:lumOff val="60000"/>
            </a:schemeClr>
          </a:solidFill>
        </p:spPr>
        <p:txBody>
          <a:bodyPr wrap="square" rtlCol="0">
            <a:spAutoFit/>
          </a:bodyPr>
          <a:lstStyle/>
          <a:p>
            <a:r>
              <a:rPr lang="en-IN" dirty="0"/>
              <a:t>AN IMPLEMENTATION THAT MATCHES THE SPECIFICATION</a:t>
            </a:r>
          </a:p>
        </p:txBody>
      </p:sp>
      <p:sp>
        <p:nvSpPr>
          <p:cNvPr id="11" name="Arrow: Right 10">
            <a:extLst>
              <a:ext uri="{FF2B5EF4-FFF2-40B4-BE49-F238E27FC236}">
                <a16:creationId xmlns:a16="http://schemas.microsoft.com/office/drawing/2014/main" id="{AC545F56-C487-B381-CD94-67FBF98CE045}"/>
              </a:ext>
            </a:extLst>
          </p:cNvPr>
          <p:cNvSpPr/>
          <p:nvPr/>
        </p:nvSpPr>
        <p:spPr>
          <a:xfrm>
            <a:off x="2836606" y="4016479"/>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01BB5A-0D3A-C29F-3743-E76A3FD2ED8F}"/>
              </a:ext>
            </a:extLst>
          </p:cNvPr>
          <p:cNvSpPr txBox="1"/>
          <p:nvPr/>
        </p:nvSpPr>
        <p:spPr>
          <a:xfrm>
            <a:off x="1047133" y="3868999"/>
            <a:ext cx="1907445" cy="646331"/>
          </a:xfrm>
          <a:prstGeom prst="rect">
            <a:avLst/>
          </a:prstGeom>
          <a:solidFill>
            <a:schemeClr val="accent1">
              <a:lumMod val="40000"/>
              <a:lumOff val="60000"/>
            </a:schemeClr>
          </a:solidFill>
        </p:spPr>
        <p:txBody>
          <a:bodyPr wrap="square" rtlCol="0">
            <a:spAutoFit/>
          </a:bodyPr>
          <a:lstStyle/>
          <a:p>
            <a:r>
              <a:rPr lang="en-IN" dirty="0"/>
              <a:t>PARTIAL</a:t>
            </a:r>
          </a:p>
          <a:p>
            <a:r>
              <a:rPr lang="en-IN" dirty="0"/>
              <a:t>IMPLEMENTATION</a:t>
            </a:r>
          </a:p>
        </p:txBody>
      </p:sp>
      <p:sp>
        <p:nvSpPr>
          <p:cNvPr id="13" name="TextBox 12">
            <a:extLst>
              <a:ext uri="{FF2B5EF4-FFF2-40B4-BE49-F238E27FC236}">
                <a16:creationId xmlns:a16="http://schemas.microsoft.com/office/drawing/2014/main" id="{AF47906C-DD9A-5EA1-90F2-D395AE1130AD}"/>
              </a:ext>
            </a:extLst>
          </p:cNvPr>
          <p:cNvSpPr txBox="1"/>
          <p:nvPr/>
        </p:nvSpPr>
        <p:spPr>
          <a:xfrm>
            <a:off x="2477729" y="5073445"/>
            <a:ext cx="7266039" cy="923330"/>
          </a:xfrm>
          <a:prstGeom prst="rect">
            <a:avLst/>
          </a:prstGeom>
          <a:noFill/>
        </p:spPr>
        <p:txBody>
          <a:bodyPr wrap="square" rtlCol="0">
            <a:spAutoFit/>
          </a:bodyPr>
          <a:lstStyle/>
          <a:p>
            <a:r>
              <a:rPr lang="en-IN" dirty="0"/>
              <a:t>The partial implementation misses some parts of the implementation (some fill-in-the-blanks). Synthesize code for the blanks. Thus, the search space is smaller than synthesizing the whole program.</a:t>
            </a:r>
          </a:p>
        </p:txBody>
      </p:sp>
    </p:spTree>
    <p:extLst>
      <p:ext uri="{BB962C8B-B14F-4D97-AF65-F5344CB8AC3E}">
        <p14:creationId xmlns:p14="http://schemas.microsoft.com/office/powerpoint/2010/main" val="188533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AE7A-0E46-846F-021A-AA3976112157}"/>
              </a:ext>
            </a:extLst>
          </p:cNvPr>
          <p:cNvSpPr>
            <a:spLocks noGrp="1"/>
          </p:cNvSpPr>
          <p:nvPr>
            <p:ph type="title"/>
          </p:nvPr>
        </p:nvSpPr>
        <p:spPr/>
        <p:txBody>
          <a:bodyPr/>
          <a:lstStyle/>
          <a:p>
            <a:r>
              <a:rPr lang="en-IN" dirty="0"/>
              <a:t>Input-output driven program synthesis</a:t>
            </a:r>
          </a:p>
        </p:txBody>
      </p:sp>
      <p:sp>
        <p:nvSpPr>
          <p:cNvPr id="4" name="Rectangle 3">
            <a:extLst>
              <a:ext uri="{FF2B5EF4-FFF2-40B4-BE49-F238E27FC236}">
                <a16:creationId xmlns:a16="http://schemas.microsoft.com/office/drawing/2014/main" id="{14BC9568-A2DC-8CD2-1A13-91E735F839C5}"/>
              </a:ext>
            </a:extLst>
          </p:cNvPr>
          <p:cNvSpPr/>
          <p:nvPr/>
        </p:nvSpPr>
        <p:spPr>
          <a:xfrm>
            <a:off x="2231921" y="3883746"/>
            <a:ext cx="2089376" cy="136668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C354723E-0AF1-6E4B-706D-3C7A2765FE4B}"/>
              </a:ext>
            </a:extLst>
          </p:cNvPr>
          <p:cNvSpPr/>
          <p:nvPr/>
        </p:nvSpPr>
        <p:spPr>
          <a:xfrm>
            <a:off x="1504338" y="4385190"/>
            <a:ext cx="658760" cy="3392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630081F-B167-B31F-4E70-3421E8B6665F}"/>
              </a:ext>
            </a:extLst>
          </p:cNvPr>
          <p:cNvSpPr txBox="1"/>
          <p:nvPr/>
        </p:nvSpPr>
        <p:spPr>
          <a:xfrm>
            <a:off x="216308" y="4247546"/>
            <a:ext cx="1337195" cy="646331"/>
          </a:xfrm>
          <a:prstGeom prst="rect">
            <a:avLst/>
          </a:prstGeom>
          <a:solidFill>
            <a:schemeClr val="accent1"/>
          </a:solidFill>
        </p:spPr>
        <p:txBody>
          <a:bodyPr wrap="square" rtlCol="0">
            <a:spAutoFit/>
          </a:bodyPr>
          <a:lstStyle/>
          <a:p>
            <a:pPr algn="ctr"/>
            <a:r>
              <a:rPr lang="en-IN" b="1" dirty="0"/>
              <a:t>I/O</a:t>
            </a:r>
          </a:p>
          <a:p>
            <a:pPr algn="ctr"/>
            <a:r>
              <a:rPr lang="en-IN" b="1" dirty="0"/>
              <a:t>EXAMPLES</a:t>
            </a:r>
          </a:p>
        </p:txBody>
      </p:sp>
      <p:sp>
        <p:nvSpPr>
          <p:cNvPr id="7" name="Arrow: Right 6">
            <a:extLst>
              <a:ext uri="{FF2B5EF4-FFF2-40B4-BE49-F238E27FC236}">
                <a16:creationId xmlns:a16="http://schemas.microsoft.com/office/drawing/2014/main" id="{83085B24-E2EF-80C9-1A73-64CE200F6A2C}"/>
              </a:ext>
            </a:extLst>
          </p:cNvPr>
          <p:cNvSpPr/>
          <p:nvPr/>
        </p:nvSpPr>
        <p:spPr>
          <a:xfrm>
            <a:off x="4331126" y="4409771"/>
            <a:ext cx="887347" cy="339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775177-DF30-636C-5556-778288647C60}"/>
              </a:ext>
            </a:extLst>
          </p:cNvPr>
          <p:cNvSpPr txBox="1"/>
          <p:nvPr/>
        </p:nvSpPr>
        <p:spPr>
          <a:xfrm>
            <a:off x="5228322" y="3982070"/>
            <a:ext cx="1909904" cy="1200329"/>
          </a:xfrm>
          <a:prstGeom prst="rect">
            <a:avLst/>
          </a:prstGeom>
          <a:solidFill>
            <a:srgbClr val="00B050"/>
          </a:solidFill>
          <a:ln w="19050">
            <a:solidFill>
              <a:schemeClr val="tx1"/>
            </a:solidFill>
          </a:ln>
        </p:spPr>
        <p:txBody>
          <a:bodyPr wrap="square" rtlCol="0">
            <a:spAutoFit/>
          </a:bodyPr>
          <a:lstStyle/>
          <a:p>
            <a:r>
              <a:rPr lang="en-IN" dirty="0"/>
              <a:t>PROGRAM, </a:t>
            </a:r>
            <a:r>
              <a:rPr lang="en-IN" b="1" dirty="0"/>
              <a:t>P</a:t>
            </a:r>
            <a:r>
              <a:rPr lang="en-IN" dirty="0"/>
              <a:t>, THAT WORKS FOR INPUT OUTPUT EXAMPLES</a:t>
            </a:r>
          </a:p>
        </p:txBody>
      </p:sp>
      <p:sp>
        <p:nvSpPr>
          <p:cNvPr id="10" name="Arrow: Right 9">
            <a:extLst>
              <a:ext uri="{FF2B5EF4-FFF2-40B4-BE49-F238E27FC236}">
                <a16:creationId xmlns:a16="http://schemas.microsoft.com/office/drawing/2014/main" id="{56D2D2C7-F81E-3F54-6D9C-482974EBEFD8}"/>
              </a:ext>
            </a:extLst>
          </p:cNvPr>
          <p:cNvSpPr/>
          <p:nvPr/>
        </p:nvSpPr>
        <p:spPr>
          <a:xfrm>
            <a:off x="7148075" y="4395022"/>
            <a:ext cx="476856" cy="358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C44F937-2A1C-36BC-2C16-40D9B02CB171}"/>
              </a:ext>
            </a:extLst>
          </p:cNvPr>
          <p:cNvSpPr txBox="1"/>
          <p:nvPr/>
        </p:nvSpPr>
        <p:spPr>
          <a:xfrm>
            <a:off x="5751872" y="1951705"/>
            <a:ext cx="2276173" cy="1200329"/>
          </a:xfrm>
          <a:prstGeom prst="rect">
            <a:avLst/>
          </a:prstGeom>
          <a:solidFill>
            <a:srgbClr val="00B050"/>
          </a:solidFill>
          <a:ln w="19050">
            <a:solidFill>
              <a:schemeClr val="tx1"/>
            </a:solidFill>
          </a:ln>
        </p:spPr>
        <p:txBody>
          <a:bodyPr wrap="square" rtlCol="0">
            <a:spAutoFit/>
          </a:bodyPr>
          <a:lstStyle/>
          <a:p>
            <a:r>
              <a:rPr lang="en-IN" dirty="0"/>
              <a:t>GENERATE AN INPUT, </a:t>
            </a:r>
            <a:r>
              <a:rPr lang="en-IN" b="1" dirty="0"/>
              <a:t>I</a:t>
            </a:r>
            <a:r>
              <a:rPr lang="en-IN" dirty="0"/>
              <a:t>, FOR WHICH</a:t>
            </a:r>
          </a:p>
          <a:p>
            <a:r>
              <a:rPr lang="en-IN" b="1" dirty="0"/>
              <a:t>Q</a:t>
            </a:r>
            <a:r>
              <a:rPr lang="en-IN" dirty="0"/>
              <a:t> GIVES A DIFFERENT OUTPUT THAN </a:t>
            </a:r>
            <a:r>
              <a:rPr lang="en-IN" b="1" dirty="0"/>
              <a:t>P</a:t>
            </a:r>
            <a:r>
              <a:rPr lang="en-IN" dirty="0"/>
              <a:t> </a:t>
            </a:r>
          </a:p>
        </p:txBody>
      </p:sp>
      <p:sp>
        <p:nvSpPr>
          <p:cNvPr id="12" name="TextBox 11">
            <a:extLst>
              <a:ext uri="{FF2B5EF4-FFF2-40B4-BE49-F238E27FC236}">
                <a16:creationId xmlns:a16="http://schemas.microsoft.com/office/drawing/2014/main" id="{2D8D8506-2F44-6132-E10E-AF7E208AE168}"/>
              </a:ext>
            </a:extLst>
          </p:cNvPr>
          <p:cNvSpPr txBox="1"/>
          <p:nvPr/>
        </p:nvSpPr>
        <p:spPr>
          <a:xfrm>
            <a:off x="7624931" y="3986982"/>
            <a:ext cx="2010685" cy="1200329"/>
          </a:xfrm>
          <a:prstGeom prst="rect">
            <a:avLst/>
          </a:prstGeom>
          <a:solidFill>
            <a:srgbClr val="00B050"/>
          </a:solidFill>
          <a:ln w="19050">
            <a:solidFill>
              <a:schemeClr val="tx1"/>
            </a:solidFill>
          </a:ln>
        </p:spPr>
        <p:txBody>
          <a:bodyPr wrap="square" rtlCol="0">
            <a:spAutoFit/>
          </a:bodyPr>
          <a:lstStyle/>
          <a:p>
            <a:r>
              <a:rPr lang="en-IN" dirty="0"/>
              <a:t>GENERATE PROGRAM </a:t>
            </a:r>
            <a:r>
              <a:rPr lang="en-IN" b="1" dirty="0"/>
              <a:t>Q</a:t>
            </a:r>
            <a:r>
              <a:rPr lang="en-IN" dirty="0"/>
              <a:t> THAT IS SEMANTICALLY DIFFERENT FROM </a:t>
            </a:r>
            <a:r>
              <a:rPr lang="en-IN" b="1" dirty="0"/>
              <a:t>P</a:t>
            </a:r>
          </a:p>
        </p:txBody>
      </p:sp>
      <p:sp>
        <p:nvSpPr>
          <p:cNvPr id="13" name="Flowchart: Decision 12">
            <a:extLst>
              <a:ext uri="{FF2B5EF4-FFF2-40B4-BE49-F238E27FC236}">
                <a16:creationId xmlns:a16="http://schemas.microsoft.com/office/drawing/2014/main" id="{E723BDAF-C424-F346-2BD5-EFB5AB2BF326}"/>
              </a:ext>
            </a:extLst>
          </p:cNvPr>
          <p:cNvSpPr/>
          <p:nvPr/>
        </p:nvSpPr>
        <p:spPr>
          <a:xfrm>
            <a:off x="10097727" y="3959943"/>
            <a:ext cx="2010685" cy="120032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SUCCESS</a:t>
            </a:r>
          </a:p>
        </p:txBody>
      </p:sp>
      <p:sp>
        <p:nvSpPr>
          <p:cNvPr id="14" name="Arrow: Right 13">
            <a:extLst>
              <a:ext uri="{FF2B5EF4-FFF2-40B4-BE49-F238E27FC236}">
                <a16:creationId xmlns:a16="http://schemas.microsoft.com/office/drawing/2014/main" id="{7C2B1F0D-1307-CA2B-D6C9-12E3444E442E}"/>
              </a:ext>
            </a:extLst>
          </p:cNvPr>
          <p:cNvSpPr/>
          <p:nvPr/>
        </p:nvSpPr>
        <p:spPr>
          <a:xfrm>
            <a:off x="9630726" y="4390104"/>
            <a:ext cx="476856" cy="358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Connector: Elbow 15">
            <a:extLst>
              <a:ext uri="{FF2B5EF4-FFF2-40B4-BE49-F238E27FC236}">
                <a16:creationId xmlns:a16="http://schemas.microsoft.com/office/drawing/2014/main" id="{62BC11CD-593D-9745-E645-F892C17875AF}"/>
              </a:ext>
            </a:extLst>
          </p:cNvPr>
          <p:cNvCxnSpPr>
            <a:cxnSpLocks/>
            <a:endCxn id="11" idx="3"/>
          </p:cNvCxnSpPr>
          <p:nvPr/>
        </p:nvCxnSpPr>
        <p:spPr>
          <a:xfrm rot="16200000" flipV="1">
            <a:off x="8861523" y="1718393"/>
            <a:ext cx="1408073" cy="307502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B1F06FF-FF48-4AF5-EE69-DA2FA1B30508}"/>
              </a:ext>
            </a:extLst>
          </p:cNvPr>
          <p:cNvSpPr txBox="1"/>
          <p:nvPr/>
        </p:nvSpPr>
        <p:spPr>
          <a:xfrm>
            <a:off x="2738276" y="1946788"/>
            <a:ext cx="2276173" cy="1200329"/>
          </a:xfrm>
          <a:prstGeom prst="rect">
            <a:avLst/>
          </a:prstGeom>
          <a:solidFill>
            <a:srgbClr val="00B050"/>
          </a:solidFill>
          <a:ln w="19050">
            <a:solidFill>
              <a:schemeClr val="tx1"/>
            </a:solidFill>
          </a:ln>
        </p:spPr>
        <p:txBody>
          <a:bodyPr wrap="square" rtlCol="0">
            <a:spAutoFit/>
          </a:bodyPr>
          <a:lstStyle/>
          <a:p>
            <a:r>
              <a:rPr lang="en-IN" dirty="0"/>
              <a:t>OBTAIN THE CORRECT OUTPUT </a:t>
            </a:r>
            <a:r>
              <a:rPr lang="en-IN" b="1" dirty="0"/>
              <a:t>O</a:t>
            </a:r>
            <a:r>
              <a:rPr lang="en-IN" dirty="0"/>
              <a:t> FOR THE INPUT </a:t>
            </a:r>
            <a:r>
              <a:rPr lang="en-IN" b="1" dirty="0"/>
              <a:t>I</a:t>
            </a:r>
            <a:r>
              <a:rPr lang="en-IN" dirty="0"/>
              <a:t> USING AN ORACLE</a:t>
            </a:r>
          </a:p>
        </p:txBody>
      </p:sp>
      <p:sp>
        <p:nvSpPr>
          <p:cNvPr id="24" name="Arrow: Right 23">
            <a:extLst>
              <a:ext uri="{FF2B5EF4-FFF2-40B4-BE49-F238E27FC236}">
                <a16:creationId xmlns:a16="http://schemas.microsoft.com/office/drawing/2014/main" id="{0404EA46-5544-0DAD-838C-AD4374F33CF6}"/>
              </a:ext>
            </a:extLst>
          </p:cNvPr>
          <p:cNvSpPr/>
          <p:nvPr/>
        </p:nvSpPr>
        <p:spPr>
          <a:xfrm flipH="1">
            <a:off x="5014449" y="2345393"/>
            <a:ext cx="737423" cy="2404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Connector: Elbow 27">
            <a:extLst>
              <a:ext uri="{FF2B5EF4-FFF2-40B4-BE49-F238E27FC236}">
                <a16:creationId xmlns:a16="http://schemas.microsoft.com/office/drawing/2014/main" id="{567C5483-8394-6172-23E4-E5BC8F169E7F}"/>
              </a:ext>
            </a:extLst>
          </p:cNvPr>
          <p:cNvCxnSpPr>
            <a:stCxn id="23" idx="1"/>
            <a:endCxn id="6" idx="0"/>
          </p:cNvCxnSpPr>
          <p:nvPr/>
        </p:nvCxnSpPr>
        <p:spPr>
          <a:xfrm rot="10800000" flipV="1">
            <a:off x="884906" y="2546952"/>
            <a:ext cx="1853370" cy="170059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C8A5F56-DB66-B17C-A426-45C6E225379E}"/>
              </a:ext>
            </a:extLst>
          </p:cNvPr>
          <p:cNvSpPr txBox="1"/>
          <p:nvPr/>
        </p:nvSpPr>
        <p:spPr>
          <a:xfrm>
            <a:off x="983227" y="3038165"/>
            <a:ext cx="1445330" cy="646331"/>
          </a:xfrm>
          <a:prstGeom prst="rect">
            <a:avLst/>
          </a:prstGeom>
          <a:noFill/>
        </p:spPr>
        <p:txBody>
          <a:bodyPr wrap="square" rtlCol="0">
            <a:spAutoFit/>
          </a:bodyPr>
          <a:lstStyle/>
          <a:p>
            <a:r>
              <a:rPr lang="en-IN" dirty="0"/>
              <a:t>Add </a:t>
            </a:r>
            <a:r>
              <a:rPr lang="en-IN" b="1" dirty="0">
                <a:solidFill>
                  <a:srgbClr val="FF0000"/>
                </a:solidFill>
              </a:rPr>
              <a:t>I, O</a:t>
            </a:r>
            <a:r>
              <a:rPr lang="en-IN" b="1" dirty="0"/>
              <a:t> </a:t>
            </a:r>
            <a:r>
              <a:rPr lang="en-IN" dirty="0"/>
              <a:t>to </a:t>
            </a:r>
            <a:r>
              <a:rPr lang="en-IN" b="1" dirty="0">
                <a:solidFill>
                  <a:srgbClr val="FF0000"/>
                </a:solidFill>
              </a:rPr>
              <a:t>I/O</a:t>
            </a:r>
            <a:r>
              <a:rPr lang="en-IN" b="1" dirty="0"/>
              <a:t> </a:t>
            </a:r>
            <a:r>
              <a:rPr lang="en-IN" dirty="0"/>
              <a:t>Examples</a:t>
            </a:r>
          </a:p>
        </p:txBody>
      </p:sp>
      <p:sp>
        <p:nvSpPr>
          <p:cNvPr id="30" name="TextBox 29">
            <a:extLst>
              <a:ext uri="{FF2B5EF4-FFF2-40B4-BE49-F238E27FC236}">
                <a16:creationId xmlns:a16="http://schemas.microsoft.com/office/drawing/2014/main" id="{08814C6C-1F59-1DA3-394D-0F106206580D}"/>
              </a:ext>
            </a:extLst>
          </p:cNvPr>
          <p:cNvSpPr txBox="1"/>
          <p:nvPr/>
        </p:nvSpPr>
        <p:spPr>
          <a:xfrm>
            <a:off x="9227605" y="2669454"/>
            <a:ext cx="1445330" cy="369332"/>
          </a:xfrm>
          <a:prstGeom prst="rect">
            <a:avLst/>
          </a:prstGeom>
          <a:noFill/>
        </p:spPr>
        <p:txBody>
          <a:bodyPr wrap="square" rtlCol="0">
            <a:spAutoFit/>
          </a:bodyPr>
          <a:lstStyle/>
          <a:p>
            <a:r>
              <a:rPr lang="en-IN" dirty="0"/>
              <a:t>YES</a:t>
            </a:r>
          </a:p>
        </p:txBody>
      </p:sp>
      <p:sp>
        <p:nvSpPr>
          <p:cNvPr id="31" name="TextBox 30">
            <a:extLst>
              <a:ext uri="{FF2B5EF4-FFF2-40B4-BE49-F238E27FC236}">
                <a16:creationId xmlns:a16="http://schemas.microsoft.com/office/drawing/2014/main" id="{96B26A1D-287F-02E2-D6C9-6B7B1FD1C8DD}"/>
              </a:ext>
            </a:extLst>
          </p:cNvPr>
          <p:cNvSpPr txBox="1"/>
          <p:nvPr/>
        </p:nvSpPr>
        <p:spPr>
          <a:xfrm>
            <a:off x="10392697" y="5864952"/>
            <a:ext cx="1484671" cy="461665"/>
          </a:xfrm>
          <a:prstGeom prst="rect">
            <a:avLst/>
          </a:prstGeom>
          <a:solidFill>
            <a:srgbClr val="00B050"/>
          </a:solidFill>
          <a:ln w="19050">
            <a:solidFill>
              <a:schemeClr val="tx1"/>
            </a:solidFill>
          </a:ln>
        </p:spPr>
        <p:txBody>
          <a:bodyPr wrap="square" rtlCol="0">
            <a:spAutoFit/>
          </a:bodyPr>
          <a:lstStyle/>
          <a:p>
            <a:r>
              <a:rPr lang="en-IN" sz="2400" dirty="0"/>
              <a:t>OUTPUT </a:t>
            </a:r>
            <a:r>
              <a:rPr lang="en-IN" sz="2400" b="1" dirty="0"/>
              <a:t>P</a:t>
            </a:r>
          </a:p>
        </p:txBody>
      </p:sp>
      <p:sp>
        <p:nvSpPr>
          <p:cNvPr id="32" name="Arrow: Down 31">
            <a:extLst>
              <a:ext uri="{FF2B5EF4-FFF2-40B4-BE49-F238E27FC236}">
                <a16:creationId xmlns:a16="http://schemas.microsoft.com/office/drawing/2014/main" id="{6357CFCC-0878-0B93-CCB3-D1F8DDA6418C}"/>
              </a:ext>
            </a:extLst>
          </p:cNvPr>
          <p:cNvSpPr/>
          <p:nvPr/>
        </p:nvSpPr>
        <p:spPr>
          <a:xfrm>
            <a:off x="11004751" y="5160272"/>
            <a:ext cx="223688" cy="6899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A304D1F-9D2C-E50B-B881-6CA4B51D5B06}"/>
              </a:ext>
            </a:extLst>
          </p:cNvPr>
          <p:cNvSpPr txBox="1"/>
          <p:nvPr/>
        </p:nvSpPr>
        <p:spPr>
          <a:xfrm>
            <a:off x="10272635" y="5282024"/>
            <a:ext cx="1445330" cy="369332"/>
          </a:xfrm>
          <a:prstGeom prst="rect">
            <a:avLst/>
          </a:prstGeom>
          <a:noFill/>
        </p:spPr>
        <p:txBody>
          <a:bodyPr wrap="square" rtlCol="0">
            <a:spAutoFit/>
          </a:bodyPr>
          <a:lstStyle/>
          <a:p>
            <a:r>
              <a:rPr lang="en-IN" dirty="0"/>
              <a:t>NO</a:t>
            </a:r>
          </a:p>
        </p:txBody>
      </p:sp>
    </p:spTree>
    <p:extLst>
      <p:ext uri="{BB962C8B-B14F-4D97-AF65-F5344CB8AC3E}">
        <p14:creationId xmlns:p14="http://schemas.microsoft.com/office/powerpoint/2010/main" val="197730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75E7-0B78-8AB8-2695-CE4120667955}"/>
              </a:ext>
            </a:extLst>
          </p:cNvPr>
          <p:cNvSpPr>
            <a:spLocks noGrp="1"/>
          </p:cNvSpPr>
          <p:nvPr>
            <p:ph type="title"/>
          </p:nvPr>
        </p:nvSpPr>
        <p:spPr/>
        <p:txBody>
          <a:bodyPr/>
          <a:lstStyle/>
          <a:p>
            <a:r>
              <a:rPr lang="en-IN" dirty="0"/>
              <a:t>Further reading</a:t>
            </a:r>
          </a:p>
        </p:txBody>
      </p:sp>
      <p:sp>
        <p:nvSpPr>
          <p:cNvPr id="3" name="Content Placeholder 2">
            <a:extLst>
              <a:ext uri="{FF2B5EF4-FFF2-40B4-BE49-F238E27FC236}">
                <a16:creationId xmlns:a16="http://schemas.microsoft.com/office/drawing/2014/main" id="{1760D147-7E24-D6ED-DFB6-649FDBF82466}"/>
              </a:ext>
            </a:extLst>
          </p:cNvPr>
          <p:cNvSpPr>
            <a:spLocks noGrp="1"/>
          </p:cNvSpPr>
          <p:nvPr>
            <p:ph idx="1"/>
          </p:nvPr>
        </p:nvSpPr>
        <p:spPr/>
        <p:txBody>
          <a:bodyPr/>
          <a:lstStyle/>
          <a:p>
            <a:r>
              <a:rPr lang="en-IN" dirty="0"/>
              <a:t>Syntax-Guided Synthesis, Alur et. al.</a:t>
            </a:r>
          </a:p>
          <a:p>
            <a:endParaRPr lang="en-IN" dirty="0"/>
          </a:p>
          <a:p>
            <a:r>
              <a:rPr lang="en-IN" dirty="0"/>
              <a:t>Oracle-Guided Component-Based Program Synthesis, Jha et. al.</a:t>
            </a:r>
          </a:p>
        </p:txBody>
      </p:sp>
    </p:spTree>
    <p:extLst>
      <p:ext uri="{BB962C8B-B14F-4D97-AF65-F5344CB8AC3E}">
        <p14:creationId xmlns:p14="http://schemas.microsoft.com/office/powerpoint/2010/main" val="2567409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DD5-3C60-C3E1-579C-C99B08C80366}"/>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DA871A64-0B90-ABFE-2CF5-A531B00A7C6B}"/>
              </a:ext>
            </a:extLst>
          </p:cNvPr>
          <p:cNvSpPr>
            <a:spLocks noGrp="1"/>
          </p:cNvSpPr>
          <p:nvPr>
            <p:ph idx="1"/>
          </p:nvPr>
        </p:nvSpPr>
        <p:spPr/>
        <p:txBody>
          <a:bodyPr>
            <a:normAutofit fontScale="92500" lnSpcReduction="10000"/>
          </a:bodyPr>
          <a:lstStyle/>
          <a:p>
            <a:r>
              <a:rPr lang="en-IN" dirty="0"/>
              <a:t>Writing preconditions, postconditions, and loop invariants is hard</a:t>
            </a:r>
          </a:p>
          <a:p>
            <a:endParaRPr lang="en-IN" dirty="0"/>
          </a:p>
          <a:p>
            <a:r>
              <a:rPr lang="en-US" dirty="0"/>
              <a:t>The static analysis tools that are used widely try to find bugs in the programs, such as assertion failures</a:t>
            </a:r>
          </a:p>
          <a:p>
            <a:endParaRPr lang="en-IN" dirty="0"/>
          </a:p>
          <a:p>
            <a:r>
              <a:rPr lang="en-US" dirty="0"/>
              <a:t>Symbolic execution is one such technique that tries to find the counterexamples to prove that an assertion may not hold at runtime</a:t>
            </a:r>
          </a:p>
          <a:p>
            <a:endParaRPr lang="en-IN" dirty="0"/>
          </a:p>
          <a:p>
            <a:r>
              <a:rPr lang="en-US" dirty="0"/>
              <a:t>However, this technique is not complete because it doesn’t guarantee that the assertions for which it couldn’t find a counterexample always hold</a:t>
            </a:r>
            <a:endParaRPr lang="en-IN" dirty="0"/>
          </a:p>
        </p:txBody>
      </p:sp>
    </p:spTree>
    <p:extLst>
      <p:ext uri="{BB962C8B-B14F-4D97-AF65-F5344CB8AC3E}">
        <p14:creationId xmlns:p14="http://schemas.microsoft.com/office/powerpoint/2010/main" val="1977513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DD5-3C60-C3E1-579C-C99B08C80366}"/>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DA871A64-0B90-ABFE-2CF5-A531B00A7C6B}"/>
              </a:ext>
            </a:extLst>
          </p:cNvPr>
          <p:cNvSpPr>
            <a:spLocks noGrp="1"/>
          </p:cNvSpPr>
          <p:nvPr>
            <p:ph idx="1"/>
          </p:nvPr>
        </p:nvSpPr>
        <p:spPr/>
        <p:txBody>
          <a:bodyPr>
            <a:normAutofit fontScale="92500" lnSpcReduction="20000"/>
          </a:bodyPr>
          <a:lstStyle/>
          <a:p>
            <a:r>
              <a:rPr lang="en-US" dirty="0"/>
              <a:t>Symbolic execution statically analyzes a subset of program paths possible during the execution</a:t>
            </a:r>
          </a:p>
          <a:p>
            <a:endParaRPr lang="en-IN" dirty="0"/>
          </a:p>
          <a:p>
            <a:r>
              <a:rPr lang="en-IN" dirty="0"/>
              <a:t>However, there can be infinitely many paths possible due to the presence of loops</a:t>
            </a:r>
          </a:p>
          <a:p>
            <a:endParaRPr lang="en-IN" dirty="0"/>
          </a:p>
          <a:p>
            <a:pPr marL="0" indent="0">
              <a:buNone/>
            </a:pPr>
            <a:r>
              <a:rPr lang="en-IN" dirty="0"/>
              <a:t>for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loop-body</a:t>
            </a:r>
          </a:p>
          <a:p>
            <a:pPr marL="0" indent="0">
              <a:buNone/>
            </a:pPr>
            <a:endParaRPr lang="en-IN" dirty="0"/>
          </a:p>
          <a:p>
            <a:pPr marL="0" indent="0">
              <a:buNone/>
            </a:pPr>
            <a:r>
              <a:rPr lang="en-IN" dirty="0"/>
              <a:t>Here, the number of iterations depends on the value of n. To limit the total number of paths to </a:t>
            </a:r>
            <a:r>
              <a:rPr lang="en-IN" dirty="0" err="1"/>
              <a:t>analyze</a:t>
            </a:r>
            <a:r>
              <a:rPr lang="en-IN" dirty="0"/>
              <a:t>, the symbolic execution engine restricts the input such that all loops execute at most k times, where k is a constant.</a:t>
            </a:r>
          </a:p>
        </p:txBody>
      </p:sp>
    </p:spTree>
    <p:extLst>
      <p:ext uri="{BB962C8B-B14F-4D97-AF65-F5344CB8AC3E}">
        <p14:creationId xmlns:p14="http://schemas.microsoft.com/office/powerpoint/2010/main" val="2659079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8207-321F-6EC3-1975-48107DAA5C92}"/>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22FF6E65-7026-F38E-D73F-0F55AE7BA45A}"/>
              </a:ext>
            </a:extLst>
          </p:cNvPr>
          <p:cNvSpPr>
            <a:spLocks noGrp="1"/>
          </p:cNvSpPr>
          <p:nvPr>
            <p:ph idx="1"/>
          </p:nvPr>
        </p:nvSpPr>
        <p:spPr/>
        <p:txBody>
          <a:bodyPr/>
          <a:lstStyle/>
          <a:p>
            <a:pPr marL="0" indent="0">
              <a:buNone/>
            </a:pPr>
            <a:r>
              <a:rPr lang="en-IN" dirty="0"/>
              <a:t>for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loop-body</a:t>
            </a:r>
          </a:p>
          <a:p>
            <a:pPr marL="0" indent="0">
              <a:buNone/>
            </a:pPr>
            <a:endParaRPr lang="en-IN" dirty="0"/>
          </a:p>
          <a:p>
            <a:pPr marL="0" indent="0">
              <a:buNone/>
            </a:pPr>
            <a:r>
              <a:rPr lang="en-IN" dirty="0"/>
              <a:t>In this example, the constraint n == k ensures that the loop executes k times.</a:t>
            </a:r>
          </a:p>
        </p:txBody>
      </p:sp>
    </p:spTree>
    <p:extLst>
      <p:ext uri="{BB962C8B-B14F-4D97-AF65-F5344CB8AC3E}">
        <p14:creationId xmlns:p14="http://schemas.microsoft.com/office/powerpoint/2010/main" val="1313769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796A-00D6-063C-5459-0D2088E898D8}"/>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6F82B476-D2DC-89DC-6C4D-8E673AEDD166}"/>
              </a:ext>
            </a:extLst>
          </p:cNvPr>
          <p:cNvSpPr>
            <a:spLocks noGrp="1"/>
          </p:cNvSpPr>
          <p:nvPr>
            <p:ph idx="1"/>
          </p:nvPr>
        </p:nvSpPr>
        <p:spPr/>
        <p:txBody>
          <a:bodyPr/>
          <a:lstStyle/>
          <a:p>
            <a:r>
              <a:rPr lang="en-IN" dirty="0"/>
              <a:t>Generate constraints for each path using rules similar to strongest postconditions, called path constraints</a:t>
            </a:r>
          </a:p>
          <a:p>
            <a:endParaRPr lang="en-IN" dirty="0"/>
          </a:p>
          <a:p>
            <a:r>
              <a:rPr lang="en-IN" dirty="0"/>
              <a:t>For function calls, symbolically execute the target function</a:t>
            </a:r>
          </a:p>
          <a:p>
            <a:endParaRPr lang="en-IN" dirty="0"/>
          </a:p>
          <a:p>
            <a:r>
              <a:rPr lang="en-US" dirty="0"/>
              <a:t>If a path reaches an assertion, check if the assertion condition can be implied by the path constraint; if not, then the counterexample can be used to demonstrate how the assertion can fail during the actual execution</a:t>
            </a:r>
            <a:endParaRPr lang="en-IN" dirty="0"/>
          </a:p>
        </p:txBody>
      </p:sp>
    </p:spTree>
    <p:extLst>
      <p:ext uri="{BB962C8B-B14F-4D97-AF65-F5344CB8AC3E}">
        <p14:creationId xmlns:p14="http://schemas.microsoft.com/office/powerpoint/2010/main" val="232759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pPr marL="0" indent="0">
              <a:buNone/>
            </a:pPr>
            <a:endParaRPr lang="en-IN" dirty="0"/>
          </a:p>
        </p:txBody>
      </p:sp>
    </p:spTree>
    <p:extLst>
      <p:ext uri="{BB962C8B-B14F-4D97-AF65-F5344CB8AC3E}">
        <p14:creationId xmlns:p14="http://schemas.microsoft.com/office/powerpoint/2010/main" val="46243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endParaRPr lang="en-IN" dirty="0"/>
              </a:p>
              <a:p>
                <a:r>
                  <a:rPr lang="en-IN" dirty="0"/>
                  <a:t>We can prove that </a:t>
                </a:r>
                <a:r>
                  <a:rPr lang="en-IN" dirty="0">
                    <a:solidFill>
                      <a:schemeClr val="accent1"/>
                    </a:solidFill>
                  </a:rPr>
                  <a:t>assert(E)</a:t>
                </a:r>
                <a:r>
                  <a:rPr lang="en-IN" dirty="0"/>
                  <a:t> always holds by checking the validity of </a:t>
                </a:r>
                <a14:m>
                  <m:oMath xmlns:m="http://schemas.openxmlformats.org/officeDocument/2006/math">
                    <m:r>
                      <a:rPr lang="en-IN" b="0" i="1" smtClean="0">
                        <a:solidFill>
                          <a:schemeClr val="accent1"/>
                        </a:solidFill>
                        <a:latin typeface="Cambria Math" panose="02040503050406030204" pitchFamily="18" charset="0"/>
                      </a:rPr>
                      <m:t>𝑃</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𝐸</m:t>
                    </m:r>
                    <m:r>
                      <a:rPr lang="en-IN" b="0" i="0" smtClean="0">
                        <a:latin typeface="Cambria Math" panose="02040503050406030204" pitchFamily="18" charset="0"/>
                      </a:rPr>
                      <m:t>,</m:t>
                    </m:r>
                  </m:oMath>
                </a14:m>
                <a:r>
                  <a:rPr lang="en-IN" dirty="0"/>
                  <a:t> where </a:t>
                </a:r>
                <a:r>
                  <a:rPr lang="en-IN" dirty="0">
                    <a:solidFill>
                      <a:schemeClr val="accent1"/>
                    </a:solidFill>
                  </a:rPr>
                  <a:t>P</a:t>
                </a:r>
                <a:r>
                  <a:rPr lang="en-IN" dirty="0"/>
                  <a:t> is the precondition of the assert statement.</a:t>
                </a:r>
              </a:p>
              <a:p>
                <a:pPr lvl="1"/>
                <a:r>
                  <a:rPr lang="en-IN" dirty="0"/>
                  <a:t>If </a:t>
                </a:r>
                <a:r>
                  <a:rPr lang="en-IN" dirty="0">
                    <a:solidFill>
                      <a:schemeClr val="accent1"/>
                    </a:solidFill>
                  </a:rPr>
                  <a:t>P</a:t>
                </a:r>
                <a:r>
                  <a:rPr lang="en-IN" dirty="0"/>
                  <a:t> is the precondition of </a:t>
                </a:r>
                <a:r>
                  <a:rPr lang="en-IN" dirty="0">
                    <a:solidFill>
                      <a:schemeClr val="accent1"/>
                    </a:solidFill>
                  </a:rPr>
                  <a:t>assert(E)</a:t>
                </a:r>
                <a:r>
                  <a:rPr lang="en-IN" dirty="0"/>
                  <a:t> computed using the strongest postcondition rules, then all the states before the assertion must satisfy </a:t>
                </a:r>
                <a:r>
                  <a:rPr lang="en-IN" dirty="0">
                    <a:solidFill>
                      <a:schemeClr val="accent1"/>
                    </a:solidFill>
                  </a:rPr>
                  <a:t>P</a:t>
                </a:r>
                <a:r>
                  <a:rPr lang="en-IN" dirty="0"/>
                  <a:t>. For </a:t>
                </a:r>
                <a:r>
                  <a:rPr lang="en-IN" dirty="0">
                    <a:solidFill>
                      <a:schemeClr val="accent1"/>
                    </a:solidFill>
                  </a:rPr>
                  <a:t>assert(E) </a:t>
                </a:r>
                <a:r>
                  <a:rPr lang="en-IN" dirty="0"/>
                  <a:t>to be true, all possible valid states before the assertion must satisfy </a:t>
                </a:r>
                <a:r>
                  <a:rPr lang="en-IN" dirty="0">
                    <a:solidFill>
                      <a:schemeClr val="accent1"/>
                    </a:solidFill>
                  </a:rPr>
                  <a:t>E</a:t>
                </a:r>
                <a:r>
                  <a:rPr lang="en-IN" dirty="0"/>
                  <a:t>, which is true if and only if </a:t>
                </a:r>
                <a:r>
                  <a:rPr lang="en-IN" dirty="0">
                    <a:solidFill>
                      <a:schemeClr val="accent1"/>
                    </a:solidFill>
                  </a:rPr>
                  <a:t>E</a:t>
                </a:r>
                <a:r>
                  <a:rPr lang="en-IN" dirty="0"/>
                  <a:t> can be </a:t>
                </a:r>
                <a:r>
                  <a:rPr lang="en-IN" dirty="0">
                    <a:solidFill>
                      <a:schemeClr val="accent1"/>
                    </a:solidFill>
                  </a:rPr>
                  <a:t>implied from P</a:t>
                </a:r>
                <a:r>
                  <a:rPr lang="en-IN" dirty="0"/>
                  <a:t>.</a:t>
                </a:r>
              </a:p>
            </p:txBody>
          </p:sp>
        </mc:Choice>
        <mc:Fallback xmlns="">
          <p:sp>
            <p:nvSpPr>
              <p:cNvPr id="3" name="Content Placeholder 2">
                <a:extLst>
                  <a:ext uri="{FF2B5EF4-FFF2-40B4-BE49-F238E27FC236}">
                    <a16:creationId xmlns:a16="http://schemas.microsoft.com/office/drawing/2014/main" id="{92822B53-F051-25FD-89A1-BB83DA671FA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IN">
                    <a:noFill/>
                  </a:rPr>
                  <a:t> </a:t>
                </a:r>
              </a:p>
            </p:txBody>
          </p:sp>
        </mc:Fallback>
      </mc:AlternateContent>
    </p:spTree>
    <p:extLst>
      <p:ext uri="{BB962C8B-B14F-4D97-AF65-F5344CB8AC3E}">
        <p14:creationId xmlns:p14="http://schemas.microsoft.com/office/powerpoint/2010/main" val="280979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D215-1178-98B0-EF29-42851370350A}"/>
              </a:ext>
            </a:extLst>
          </p:cNvPr>
          <p:cNvSpPr>
            <a:spLocks noGrp="1"/>
          </p:cNvSpPr>
          <p:nvPr>
            <p:ph type="title"/>
          </p:nvPr>
        </p:nvSpPr>
        <p:spPr/>
        <p:txBody>
          <a:bodyPr/>
          <a:lstStyle/>
          <a:p>
            <a:r>
              <a:rPr lang="en-IN" dirty="0" err="1"/>
              <a:t>assert_nocrash</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12CCE-0295-8220-D717-7813FD3B1A2D}"/>
                  </a:ext>
                </a:extLst>
              </p:cNvPr>
              <p:cNvSpPr>
                <a:spLocks noGrp="1"/>
              </p:cNvSpPr>
              <p:nvPr>
                <p:ph idx="1"/>
              </p:nvPr>
            </p:nvSpPr>
            <p:spPr/>
            <p:txBody>
              <a:bodyPr/>
              <a:lstStyle/>
              <a:p>
                <a:r>
                  <a:rPr lang="en-IN" dirty="0" err="1">
                    <a:solidFill>
                      <a:schemeClr val="accent1"/>
                    </a:solidFill>
                  </a:rPr>
                  <a:t>assert_nocrash</a:t>
                </a:r>
                <a:r>
                  <a:rPr lang="en-IN" dirty="0">
                    <a:solidFill>
                      <a:schemeClr val="accent1"/>
                    </a:solidFill>
                  </a:rPr>
                  <a:t>(E) </a:t>
                </a:r>
                <a:r>
                  <a:rPr lang="en-IN" dirty="0"/>
                  <a:t>is the predicate that must be valid for the crash-free execution of the Hoare triple </a:t>
                </a:r>
                <a14:m>
                  <m:oMath xmlns:m="http://schemas.openxmlformats.org/officeDocument/2006/math">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𝑃</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𝑎𝑠𝑠𝑒𝑟𝑡</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𝐸</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𝑄</m:t>
                    </m:r>
                    <m:r>
                      <a:rPr lang="en-IN" i="1" dirty="0" smtClean="0">
                        <a:solidFill>
                          <a:schemeClr val="accent1"/>
                        </a:solidFill>
                        <a:latin typeface="Cambria Math" panose="02040503050406030204" pitchFamily="18" charset="0"/>
                      </a:rPr>
                      <m:t>}</m:t>
                    </m:r>
                  </m:oMath>
                </a14:m>
                <a:endParaRPr lang="en-IN" dirty="0">
                  <a:solidFill>
                    <a:schemeClr val="accent1"/>
                  </a:solidFill>
                </a:endParaRPr>
              </a:p>
              <a:p>
                <a:endParaRPr lang="en-IN" dirty="0">
                  <a:solidFill>
                    <a:schemeClr val="accent1"/>
                  </a:solidFill>
                </a:endParaRPr>
              </a:p>
              <a:p>
                <a:pPr marL="0" indent="0">
                  <a:buNone/>
                </a:pPr>
                <a:endParaRPr lang="en-IN" dirty="0">
                  <a:solidFill>
                    <a:schemeClr val="accent1"/>
                  </a:solidFill>
                </a:endParaRPr>
              </a:p>
              <a:p>
                <a:pPr marL="0" indent="0">
                  <a:buNone/>
                </a:pPr>
                <a:r>
                  <a:rPr lang="en-IN" dirty="0" err="1"/>
                  <a:t>assert_nocrash</a:t>
                </a:r>
                <a:r>
                  <a:rPr lang="en-IN" dirty="0"/>
                  <a:t>(E) =</a:t>
                </a:r>
                <a:r>
                  <a:rPr lang="en-IN" dirty="0">
                    <a:solidFill>
                      <a:schemeClr val="accent1"/>
                    </a:solidFill>
                  </a:rPr>
                  <a: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E</a:t>
                </a:r>
                <a:endParaRPr lang="en-IN" dirty="0"/>
              </a:p>
            </p:txBody>
          </p:sp>
        </mc:Choice>
        <mc:Fallback xmlns="">
          <p:sp>
            <p:nvSpPr>
              <p:cNvPr id="3" name="Content Placeholder 2">
                <a:extLst>
                  <a:ext uri="{FF2B5EF4-FFF2-40B4-BE49-F238E27FC236}">
                    <a16:creationId xmlns:a16="http://schemas.microsoft.com/office/drawing/2014/main" id="{C7312CCE-0295-8220-D717-7813FD3B1A2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15077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3907</TotalTime>
  <Words>6994</Words>
  <Application>Microsoft Office PowerPoint</Application>
  <PresentationFormat>Widescreen</PresentationFormat>
  <Paragraphs>845</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Cambria Math</vt:lpstr>
      <vt:lpstr>Consolas</vt:lpstr>
      <vt:lpstr>Roboto Mono</vt:lpstr>
      <vt:lpstr>Office Theme</vt:lpstr>
      <vt:lpstr>PowerPoint Presentation</vt:lpstr>
      <vt:lpstr>Today’s lecture</vt:lpstr>
      <vt:lpstr>Strongest postcondition</vt:lpstr>
      <vt:lpstr>Assertion</vt:lpstr>
      <vt:lpstr>Assertion</vt:lpstr>
      <vt:lpstr>Assertion</vt:lpstr>
      <vt:lpstr>Strongest postcondition</vt:lpstr>
      <vt:lpstr>Strongest postcondition</vt:lpstr>
      <vt:lpstr>assert_nocrash</vt:lpstr>
      <vt:lpstr>Method call</vt:lpstr>
      <vt:lpstr>Method call</vt:lpstr>
      <vt:lpstr>Method call</vt:lpstr>
      <vt:lpstr>Method call</vt:lpstr>
      <vt:lpstr>Method call</vt:lpstr>
      <vt:lpstr>Method call</vt:lpstr>
      <vt:lpstr>Method call</vt:lpstr>
      <vt:lpstr>Loop invariant</vt:lpstr>
      <vt:lpstr>Loop invariant</vt:lpstr>
      <vt:lpstr>Loop invariant</vt:lpstr>
      <vt:lpstr>Loop invariant</vt:lpstr>
      <vt:lpstr>Loop invariant</vt:lpstr>
      <vt:lpstr>Loop invariant</vt:lpstr>
      <vt:lpstr>Loop invariant</vt:lpstr>
      <vt:lpstr>Loop invariant</vt:lpstr>
      <vt:lpstr>Termination</vt:lpstr>
      <vt:lpstr>References</vt:lpstr>
      <vt:lpstr>Background</vt:lpstr>
      <vt:lpstr>Well-Founded relations</vt:lpstr>
      <vt:lpstr>Well-founded relations</vt:lpstr>
      <vt:lpstr>Well-founded relations</vt:lpstr>
      <vt:lpstr>Well-founded relations</vt:lpstr>
      <vt:lpstr>Lexicographic Tuples</vt:lpstr>
      <vt:lpstr>Lexicographic Tuples</vt:lpstr>
      <vt:lpstr>Termination</vt:lpstr>
      <vt:lpstr>Termination</vt:lpstr>
      <vt:lpstr>Decrease clause</vt:lpstr>
      <vt:lpstr>Decrease clause</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Bonus assignment</vt:lpstr>
      <vt:lpstr>Mutually recursive methods</vt:lpstr>
      <vt:lpstr>Mutually recursive methods</vt:lpstr>
      <vt:lpstr>Mutually recursive methods</vt:lpstr>
      <vt:lpstr>Collatz conjecture</vt:lpstr>
      <vt:lpstr>Other applications</vt:lpstr>
      <vt:lpstr>Program synthesis</vt:lpstr>
      <vt:lpstr>Approach</vt:lpstr>
      <vt:lpstr>Program synthesis</vt:lpstr>
      <vt:lpstr>Program synthesis</vt:lpstr>
      <vt:lpstr>Input-output driven program synthesis</vt:lpstr>
      <vt:lpstr>Further reading</vt:lpstr>
      <vt:lpstr>Symbolic execution</vt:lpstr>
      <vt:lpstr>Symbolic execution</vt:lpstr>
      <vt:lpstr>Symbolic execution</vt:lpstr>
      <vt:lpstr>Symbolic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74</cp:revision>
  <dcterms:created xsi:type="dcterms:W3CDTF">2023-10-27T15:11:13Z</dcterms:created>
  <dcterms:modified xsi:type="dcterms:W3CDTF">2023-11-22T15:58:41Z</dcterms:modified>
</cp:coreProperties>
</file>