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6" r:id="rId10"/>
    <p:sldId id="265" r:id="rId11"/>
    <p:sldId id="267" r:id="rId12"/>
    <p:sldId id="268" r:id="rId13"/>
    <p:sldId id="295" r:id="rId14"/>
    <p:sldId id="294" r:id="rId15"/>
    <p:sldId id="293" r:id="rId16"/>
    <p:sldId id="296" r:id="rId17"/>
    <p:sldId id="326" r:id="rId18"/>
    <p:sldId id="272" r:id="rId19"/>
    <p:sldId id="297" r:id="rId20"/>
    <p:sldId id="298" r:id="rId21"/>
    <p:sldId id="299" r:id="rId22"/>
    <p:sldId id="300" r:id="rId23"/>
    <p:sldId id="301" r:id="rId24"/>
    <p:sldId id="303" r:id="rId25"/>
    <p:sldId id="30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EADD-0D1B-AAE1-FCD7-A1AC6A3C9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35BA1E-A79E-0752-203B-B1B283146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BB7E6E-91BE-1A41-45C1-E9ADB005FBFE}"/>
              </a:ext>
            </a:extLst>
          </p:cNvPr>
          <p:cNvSpPr>
            <a:spLocks noGrp="1"/>
          </p:cNvSpPr>
          <p:nvPr>
            <p:ph type="dt" sz="half" idx="10"/>
          </p:nvPr>
        </p:nvSpPr>
        <p:spPr/>
        <p:txBody>
          <a:bodyPr/>
          <a:lstStyle/>
          <a:p>
            <a:fld id="{0BCD61D5-6525-4A0E-A841-C2E6D7471AE5}" type="datetimeFigureOut">
              <a:rPr lang="en-IN" smtClean="0"/>
              <a:t>06-11-2023</a:t>
            </a:fld>
            <a:endParaRPr lang="en-IN"/>
          </a:p>
        </p:txBody>
      </p:sp>
      <p:sp>
        <p:nvSpPr>
          <p:cNvPr id="5" name="Footer Placeholder 4">
            <a:extLst>
              <a:ext uri="{FF2B5EF4-FFF2-40B4-BE49-F238E27FC236}">
                <a16:creationId xmlns:a16="http://schemas.microsoft.com/office/drawing/2014/main" id="{63F65139-2C36-6A53-FB2F-BE4D8AA26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0572D-B3DC-3A6A-3FF3-14C5A2BDB89E}"/>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26546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09E8-92A4-62DC-5186-54D6513DD6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2DA9A-6387-47A0-1B79-DD39DC667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681930-24E1-4B89-1607-C87618B5D7E2}"/>
              </a:ext>
            </a:extLst>
          </p:cNvPr>
          <p:cNvSpPr>
            <a:spLocks noGrp="1"/>
          </p:cNvSpPr>
          <p:nvPr>
            <p:ph type="dt" sz="half" idx="10"/>
          </p:nvPr>
        </p:nvSpPr>
        <p:spPr/>
        <p:txBody>
          <a:bodyPr/>
          <a:lstStyle/>
          <a:p>
            <a:fld id="{0BCD61D5-6525-4A0E-A841-C2E6D7471AE5}" type="datetimeFigureOut">
              <a:rPr lang="en-IN" smtClean="0"/>
              <a:t>06-11-2023</a:t>
            </a:fld>
            <a:endParaRPr lang="en-IN"/>
          </a:p>
        </p:txBody>
      </p:sp>
      <p:sp>
        <p:nvSpPr>
          <p:cNvPr id="5" name="Footer Placeholder 4">
            <a:extLst>
              <a:ext uri="{FF2B5EF4-FFF2-40B4-BE49-F238E27FC236}">
                <a16:creationId xmlns:a16="http://schemas.microsoft.com/office/drawing/2014/main" id="{8E553289-8F58-D096-03A2-6EADF0719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903F6-C4DE-6134-1E65-8640752DBC95}"/>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62023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4EA98-E1EB-5B88-FCD0-225A51F4CD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A3EBC-5118-E457-EC15-95B7D9E1A1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15A68-553B-8AF9-F115-439F132C628B}"/>
              </a:ext>
            </a:extLst>
          </p:cNvPr>
          <p:cNvSpPr>
            <a:spLocks noGrp="1"/>
          </p:cNvSpPr>
          <p:nvPr>
            <p:ph type="dt" sz="half" idx="10"/>
          </p:nvPr>
        </p:nvSpPr>
        <p:spPr/>
        <p:txBody>
          <a:bodyPr/>
          <a:lstStyle/>
          <a:p>
            <a:fld id="{0BCD61D5-6525-4A0E-A841-C2E6D7471AE5}" type="datetimeFigureOut">
              <a:rPr lang="en-IN" smtClean="0"/>
              <a:t>06-11-2023</a:t>
            </a:fld>
            <a:endParaRPr lang="en-IN"/>
          </a:p>
        </p:txBody>
      </p:sp>
      <p:sp>
        <p:nvSpPr>
          <p:cNvPr id="5" name="Footer Placeholder 4">
            <a:extLst>
              <a:ext uri="{FF2B5EF4-FFF2-40B4-BE49-F238E27FC236}">
                <a16:creationId xmlns:a16="http://schemas.microsoft.com/office/drawing/2014/main" id="{ECC6FEA9-9740-2A50-77E5-15793C949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E1F84-1CF0-4B7B-FEE2-9662B04B0E68}"/>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289129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5384-E1F3-8766-7480-C7CEEE51F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AB72E6-FEF2-DA6E-0E03-F3C7C5A46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1D9CF-CF87-A155-DD3C-1FFA15456F24}"/>
              </a:ext>
            </a:extLst>
          </p:cNvPr>
          <p:cNvSpPr>
            <a:spLocks noGrp="1"/>
          </p:cNvSpPr>
          <p:nvPr>
            <p:ph type="dt" sz="half" idx="10"/>
          </p:nvPr>
        </p:nvSpPr>
        <p:spPr/>
        <p:txBody>
          <a:bodyPr/>
          <a:lstStyle/>
          <a:p>
            <a:fld id="{0BCD61D5-6525-4A0E-A841-C2E6D7471AE5}" type="datetimeFigureOut">
              <a:rPr lang="en-IN" smtClean="0"/>
              <a:t>06-11-2023</a:t>
            </a:fld>
            <a:endParaRPr lang="en-IN"/>
          </a:p>
        </p:txBody>
      </p:sp>
      <p:sp>
        <p:nvSpPr>
          <p:cNvPr id="5" name="Footer Placeholder 4">
            <a:extLst>
              <a:ext uri="{FF2B5EF4-FFF2-40B4-BE49-F238E27FC236}">
                <a16:creationId xmlns:a16="http://schemas.microsoft.com/office/drawing/2014/main" id="{2D1CF7FC-5A0B-D831-2C58-4455CB44B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9418A-2953-0D92-29D7-7E51F220B60B}"/>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21969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5302-3C5A-2765-7315-51F71119F6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50A2E6-DDB4-C877-7F9E-6BD2A157E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F77F58-B3C3-B608-8916-ABFFC4D260E0}"/>
              </a:ext>
            </a:extLst>
          </p:cNvPr>
          <p:cNvSpPr>
            <a:spLocks noGrp="1"/>
          </p:cNvSpPr>
          <p:nvPr>
            <p:ph type="dt" sz="half" idx="10"/>
          </p:nvPr>
        </p:nvSpPr>
        <p:spPr/>
        <p:txBody>
          <a:bodyPr/>
          <a:lstStyle/>
          <a:p>
            <a:fld id="{0BCD61D5-6525-4A0E-A841-C2E6D7471AE5}" type="datetimeFigureOut">
              <a:rPr lang="en-IN" smtClean="0"/>
              <a:t>06-11-2023</a:t>
            </a:fld>
            <a:endParaRPr lang="en-IN"/>
          </a:p>
        </p:txBody>
      </p:sp>
      <p:sp>
        <p:nvSpPr>
          <p:cNvPr id="5" name="Footer Placeholder 4">
            <a:extLst>
              <a:ext uri="{FF2B5EF4-FFF2-40B4-BE49-F238E27FC236}">
                <a16:creationId xmlns:a16="http://schemas.microsoft.com/office/drawing/2014/main" id="{9A7602D3-A72C-C74D-3FA8-2228F5A82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95A14-49D7-11B6-0FC9-31A5F5A4ADD1}"/>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6765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E0A3-841F-CC7F-E6A5-B6552126DC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1882E7-5B6F-BEF9-1FBB-1825F98C7C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8EC029-6F4B-9BE4-8CCE-C1A6F7A9E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5E7043-529D-4CF7-B592-1CC8F9B0F0E5}"/>
              </a:ext>
            </a:extLst>
          </p:cNvPr>
          <p:cNvSpPr>
            <a:spLocks noGrp="1"/>
          </p:cNvSpPr>
          <p:nvPr>
            <p:ph type="dt" sz="half" idx="10"/>
          </p:nvPr>
        </p:nvSpPr>
        <p:spPr/>
        <p:txBody>
          <a:bodyPr/>
          <a:lstStyle/>
          <a:p>
            <a:fld id="{0BCD61D5-6525-4A0E-A841-C2E6D7471AE5}" type="datetimeFigureOut">
              <a:rPr lang="en-IN" smtClean="0"/>
              <a:t>06-11-2023</a:t>
            </a:fld>
            <a:endParaRPr lang="en-IN"/>
          </a:p>
        </p:txBody>
      </p:sp>
      <p:sp>
        <p:nvSpPr>
          <p:cNvPr id="6" name="Footer Placeholder 5">
            <a:extLst>
              <a:ext uri="{FF2B5EF4-FFF2-40B4-BE49-F238E27FC236}">
                <a16:creationId xmlns:a16="http://schemas.microsoft.com/office/drawing/2014/main" id="{C3BE34D0-DF42-9C84-E697-89575D10C5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C3CEFF-A12A-8C20-FAAE-DB975CBC0408}"/>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75361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A8B6-9520-1420-8BDF-3DCF34970F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15C152-34A0-1D04-C503-AD17F6667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1D5F6-3EC1-5E56-DDDF-FFF479810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5C6CE8-801A-A67F-E89D-0C1623E44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35A919-5AF1-0EEB-E9E3-57B3D23DC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11D261-699A-22F8-4CC4-5B1DA47D60B2}"/>
              </a:ext>
            </a:extLst>
          </p:cNvPr>
          <p:cNvSpPr>
            <a:spLocks noGrp="1"/>
          </p:cNvSpPr>
          <p:nvPr>
            <p:ph type="dt" sz="half" idx="10"/>
          </p:nvPr>
        </p:nvSpPr>
        <p:spPr/>
        <p:txBody>
          <a:bodyPr/>
          <a:lstStyle/>
          <a:p>
            <a:fld id="{0BCD61D5-6525-4A0E-A841-C2E6D7471AE5}" type="datetimeFigureOut">
              <a:rPr lang="en-IN" smtClean="0"/>
              <a:t>06-11-2023</a:t>
            </a:fld>
            <a:endParaRPr lang="en-IN"/>
          </a:p>
        </p:txBody>
      </p:sp>
      <p:sp>
        <p:nvSpPr>
          <p:cNvPr id="8" name="Footer Placeholder 7">
            <a:extLst>
              <a:ext uri="{FF2B5EF4-FFF2-40B4-BE49-F238E27FC236}">
                <a16:creationId xmlns:a16="http://schemas.microsoft.com/office/drawing/2014/main" id="{E6D7A1B6-E475-79F7-5573-A1FF749213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A01376-6FA0-D8DC-5989-FD89679815E1}"/>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253196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3364-A770-0D1A-14C3-F820131C60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9F5CED-8211-C595-0816-45758CDD5B62}"/>
              </a:ext>
            </a:extLst>
          </p:cNvPr>
          <p:cNvSpPr>
            <a:spLocks noGrp="1"/>
          </p:cNvSpPr>
          <p:nvPr>
            <p:ph type="dt" sz="half" idx="10"/>
          </p:nvPr>
        </p:nvSpPr>
        <p:spPr/>
        <p:txBody>
          <a:bodyPr/>
          <a:lstStyle/>
          <a:p>
            <a:fld id="{0BCD61D5-6525-4A0E-A841-C2E6D7471AE5}" type="datetimeFigureOut">
              <a:rPr lang="en-IN" smtClean="0"/>
              <a:t>06-11-2023</a:t>
            </a:fld>
            <a:endParaRPr lang="en-IN"/>
          </a:p>
        </p:txBody>
      </p:sp>
      <p:sp>
        <p:nvSpPr>
          <p:cNvPr id="4" name="Footer Placeholder 3">
            <a:extLst>
              <a:ext uri="{FF2B5EF4-FFF2-40B4-BE49-F238E27FC236}">
                <a16:creationId xmlns:a16="http://schemas.microsoft.com/office/drawing/2014/main" id="{55D00D33-E32F-32DB-29E8-D47DCA9F15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8D08C3-34BF-4E87-2313-CEB0A722D607}"/>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16077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99D30-5FC7-35B9-6EB9-6EEC6A416B4C}"/>
              </a:ext>
            </a:extLst>
          </p:cNvPr>
          <p:cNvSpPr>
            <a:spLocks noGrp="1"/>
          </p:cNvSpPr>
          <p:nvPr>
            <p:ph type="dt" sz="half" idx="10"/>
          </p:nvPr>
        </p:nvSpPr>
        <p:spPr/>
        <p:txBody>
          <a:bodyPr/>
          <a:lstStyle/>
          <a:p>
            <a:fld id="{0BCD61D5-6525-4A0E-A841-C2E6D7471AE5}" type="datetimeFigureOut">
              <a:rPr lang="en-IN" smtClean="0"/>
              <a:t>06-11-2023</a:t>
            </a:fld>
            <a:endParaRPr lang="en-IN"/>
          </a:p>
        </p:txBody>
      </p:sp>
      <p:sp>
        <p:nvSpPr>
          <p:cNvPr id="3" name="Footer Placeholder 2">
            <a:extLst>
              <a:ext uri="{FF2B5EF4-FFF2-40B4-BE49-F238E27FC236}">
                <a16:creationId xmlns:a16="http://schemas.microsoft.com/office/drawing/2014/main" id="{A0B781C5-0E9F-7A36-6144-1FB9C9B8ED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AFEBC0-49E1-67B2-2B41-0631D5A9B969}"/>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6853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E2F6-B92D-FB91-CD23-302B7E3C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022C02-0FBE-151D-46A1-0C2148F79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5B262F-1E30-ED83-8541-CAB8F4550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EE11A-B6CA-78E5-F179-69233122E7D7}"/>
              </a:ext>
            </a:extLst>
          </p:cNvPr>
          <p:cNvSpPr>
            <a:spLocks noGrp="1"/>
          </p:cNvSpPr>
          <p:nvPr>
            <p:ph type="dt" sz="half" idx="10"/>
          </p:nvPr>
        </p:nvSpPr>
        <p:spPr/>
        <p:txBody>
          <a:bodyPr/>
          <a:lstStyle/>
          <a:p>
            <a:fld id="{0BCD61D5-6525-4A0E-A841-C2E6D7471AE5}" type="datetimeFigureOut">
              <a:rPr lang="en-IN" smtClean="0"/>
              <a:t>06-11-2023</a:t>
            </a:fld>
            <a:endParaRPr lang="en-IN"/>
          </a:p>
        </p:txBody>
      </p:sp>
      <p:sp>
        <p:nvSpPr>
          <p:cNvPr id="6" name="Footer Placeholder 5">
            <a:extLst>
              <a:ext uri="{FF2B5EF4-FFF2-40B4-BE49-F238E27FC236}">
                <a16:creationId xmlns:a16="http://schemas.microsoft.com/office/drawing/2014/main" id="{9813B12D-91A3-5341-8D70-365795628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4504B-9FC3-FBD6-0739-629E8B272832}"/>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428962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328-E7FA-1B04-3878-ECC7F1BCB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4ACF23-745C-A59A-95B7-47EF49387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AEBCAC-27C9-EF10-BA42-31F19224C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49650-BD3A-2F37-C369-DCDFAFB6C3F5}"/>
              </a:ext>
            </a:extLst>
          </p:cNvPr>
          <p:cNvSpPr>
            <a:spLocks noGrp="1"/>
          </p:cNvSpPr>
          <p:nvPr>
            <p:ph type="dt" sz="half" idx="10"/>
          </p:nvPr>
        </p:nvSpPr>
        <p:spPr/>
        <p:txBody>
          <a:bodyPr/>
          <a:lstStyle/>
          <a:p>
            <a:fld id="{0BCD61D5-6525-4A0E-A841-C2E6D7471AE5}" type="datetimeFigureOut">
              <a:rPr lang="en-IN" smtClean="0"/>
              <a:t>06-11-2023</a:t>
            </a:fld>
            <a:endParaRPr lang="en-IN"/>
          </a:p>
        </p:txBody>
      </p:sp>
      <p:sp>
        <p:nvSpPr>
          <p:cNvPr id="6" name="Footer Placeholder 5">
            <a:extLst>
              <a:ext uri="{FF2B5EF4-FFF2-40B4-BE49-F238E27FC236}">
                <a16:creationId xmlns:a16="http://schemas.microsoft.com/office/drawing/2014/main" id="{4048C1AB-7D69-7A6A-0DB0-1079121D7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3F6D1-5D98-6970-D00C-D2A1909F5330}"/>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89031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EAF5B0-AD10-8879-1B5C-8BE5C9B51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D079F-B5F8-03CC-9ECC-4295B9F2B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8BB91-7F03-BF77-3578-F45DBA1BA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D61D5-6525-4A0E-A841-C2E6D7471AE5}" type="datetimeFigureOut">
              <a:rPr lang="en-IN" smtClean="0"/>
              <a:t>06-11-2023</a:t>
            </a:fld>
            <a:endParaRPr lang="en-IN"/>
          </a:p>
        </p:txBody>
      </p:sp>
      <p:sp>
        <p:nvSpPr>
          <p:cNvPr id="5" name="Footer Placeholder 4">
            <a:extLst>
              <a:ext uri="{FF2B5EF4-FFF2-40B4-BE49-F238E27FC236}">
                <a16:creationId xmlns:a16="http://schemas.microsoft.com/office/drawing/2014/main" id="{454CAF10-E380-B331-4A15-CD77B22DD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806C74-1086-8393-DA17-16F2E9BDF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0226B-52A4-4EB9-AAAC-A0F2C070F914}" type="slidenum">
              <a:rPr lang="en-IN" smtClean="0"/>
              <a:t>‹#›</a:t>
            </a:fld>
            <a:endParaRPr lang="en-IN"/>
          </a:p>
        </p:txBody>
      </p:sp>
    </p:spTree>
    <p:extLst>
      <p:ext uri="{BB962C8B-B14F-4D97-AF65-F5344CB8AC3E}">
        <p14:creationId xmlns:p14="http://schemas.microsoft.com/office/powerpoint/2010/main" val="76004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CD1E-83B9-D58D-4D0B-43AA2313D6E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A9C1839-834C-2691-74BD-EA0D5C6394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0309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C612-8CB5-306F-8951-C7BD1B7EE00C}"/>
              </a:ext>
            </a:extLst>
          </p:cNvPr>
          <p:cNvSpPr>
            <a:spLocks noGrp="1"/>
          </p:cNvSpPr>
          <p:nvPr>
            <p:ph type="title"/>
          </p:nvPr>
        </p:nvSpPr>
        <p:spPr/>
        <p:txBody>
          <a:bodyPr/>
          <a:lstStyle/>
          <a:p>
            <a:r>
              <a:rPr lang="en-IN" dirty="0"/>
              <a:t>Assertions</a:t>
            </a:r>
          </a:p>
        </p:txBody>
      </p:sp>
      <p:sp>
        <p:nvSpPr>
          <p:cNvPr id="3" name="Content Placeholder 2">
            <a:extLst>
              <a:ext uri="{FF2B5EF4-FFF2-40B4-BE49-F238E27FC236}">
                <a16:creationId xmlns:a16="http://schemas.microsoft.com/office/drawing/2014/main" id="{23D46677-488A-73A9-9801-2FC5E14BEF54}"/>
              </a:ext>
            </a:extLst>
          </p:cNvPr>
          <p:cNvSpPr>
            <a:spLocks noGrp="1"/>
          </p:cNvSpPr>
          <p:nvPr>
            <p:ph idx="1"/>
          </p:nvPr>
        </p:nvSpPr>
        <p:spPr/>
        <p:txBody>
          <a:bodyPr/>
          <a:lstStyle/>
          <a:p>
            <a:r>
              <a:rPr lang="en-US" dirty="0"/>
              <a:t>The programmers can also write assertions in </a:t>
            </a:r>
            <a:r>
              <a:rPr lang="en-US" dirty="0" err="1"/>
              <a:t>Dafny</a:t>
            </a:r>
            <a:r>
              <a:rPr lang="en-US" dirty="0"/>
              <a:t>. An assertion is a predicate that must hold at a given program point. Assertions are not trusted. </a:t>
            </a:r>
            <a:r>
              <a:rPr lang="en-US" dirty="0" err="1"/>
              <a:t>Dafny</a:t>
            </a:r>
            <a:r>
              <a:rPr lang="en-US" dirty="0"/>
              <a:t> verifies that the assertions must hold for all possible inputs. During the actual code generation, the assertions are removed because they are statically proven to be true.</a:t>
            </a:r>
            <a:endParaRPr lang="en-IN" dirty="0"/>
          </a:p>
        </p:txBody>
      </p:sp>
    </p:spTree>
    <p:extLst>
      <p:ext uri="{BB962C8B-B14F-4D97-AF65-F5344CB8AC3E}">
        <p14:creationId xmlns:p14="http://schemas.microsoft.com/office/powerpoint/2010/main" val="404839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763B-7033-A365-B68F-3C5D3BBB04FD}"/>
              </a:ext>
            </a:extLst>
          </p:cNvPr>
          <p:cNvSpPr>
            <a:spLocks noGrp="1"/>
          </p:cNvSpPr>
          <p:nvPr>
            <p:ph type="title"/>
          </p:nvPr>
        </p:nvSpPr>
        <p:spPr/>
        <p:txBody>
          <a:bodyPr/>
          <a:lstStyle/>
          <a:p>
            <a:r>
              <a:rPr lang="en-IN" dirty="0"/>
              <a:t>Assertions</a:t>
            </a:r>
          </a:p>
        </p:txBody>
      </p:sp>
      <p:sp>
        <p:nvSpPr>
          <p:cNvPr id="4" name="TextBox 3">
            <a:extLst>
              <a:ext uri="{FF2B5EF4-FFF2-40B4-BE49-F238E27FC236}">
                <a16:creationId xmlns:a16="http://schemas.microsoft.com/office/drawing/2014/main" id="{09FAF496-6D3A-9AC9-2516-6F88A81C4B7E}"/>
              </a:ext>
            </a:extLst>
          </p:cNvPr>
          <p:cNvSpPr txBox="1"/>
          <p:nvPr/>
        </p:nvSpPr>
        <p:spPr>
          <a:xfrm>
            <a:off x="1061885" y="1543663"/>
            <a:ext cx="10756490" cy="5078313"/>
          </a:xfrm>
          <a:prstGeom prst="rect">
            <a:avLst/>
          </a:prstGeom>
          <a:solidFill>
            <a:schemeClr val="tx1"/>
          </a:solidFill>
        </p:spPr>
        <p:txBody>
          <a:bodyPr wrap="square" rtlCol="0">
            <a:spAutoFit/>
          </a:bodyPr>
          <a:lstStyle/>
          <a:p>
            <a:r>
              <a:rPr lang="en-IN" b="0" dirty="0">
                <a:solidFill>
                  <a:srgbClr val="569CD6"/>
                </a:solidFill>
                <a:effectLst/>
                <a:latin typeface="Consolas" panose="020B0609020204030204" pitchFamily="49" charset="0"/>
              </a:rPr>
              <a:t>method</a:t>
            </a:r>
            <a:r>
              <a:rPr lang="en-IN" b="0" dirty="0">
                <a:solidFill>
                  <a:srgbClr val="D4D4D4"/>
                </a:solidFill>
                <a:effectLst/>
                <a:latin typeface="Consolas" panose="020B0609020204030204" pitchFamily="49" charset="0"/>
              </a:rPr>
              <a:t> </a:t>
            </a:r>
            <a:r>
              <a:rPr lang="en-IN" b="0" dirty="0" err="1">
                <a:solidFill>
                  <a:srgbClr val="C8C8C8"/>
                </a:solidFill>
                <a:effectLst/>
                <a:latin typeface="Consolas" panose="020B0609020204030204" pitchFamily="49" charset="0"/>
              </a:rPr>
              <a:t>LinearSearch</a:t>
            </a:r>
            <a:r>
              <a:rPr lang="en-IN" b="0" dirty="0">
                <a:solidFill>
                  <a:srgbClr val="D4D4D4"/>
                </a:solidFill>
                <a:effectLst/>
                <a:latin typeface="Consolas" panose="020B0609020204030204" pitchFamily="49" charset="0"/>
              </a:rPr>
              <a:t>(a: </a:t>
            </a:r>
            <a:r>
              <a:rPr lang="en-IN" b="0" dirty="0">
                <a:solidFill>
                  <a:srgbClr val="569CD6"/>
                </a:solidFill>
                <a:effectLst/>
                <a:latin typeface="Consolas" panose="020B0609020204030204" pitchFamily="49" charset="0"/>
              </a:rPr>
              <a:t>array</a:t>
            </a:r>
            <a:r>
              <a:rPr lang="en-IN" b="0" dirty="0">
                <a:solidFill>
                  <a:srgbClr val="D4D4D4"/>
                </a:solidFill>
                <a:effectLst/>
                <a:latin typeface="Consolas" panose="020B0609020204030204" pitchFamily="49" charset="0"/>
              </a:rPr>
              <a:t>&lt;</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&gt;, lo: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hi: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v: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returns</a:t>
            </a:r>
            <a:r>
              <a:rPr lang="en-IN" b="0" dirty="0">
                <a:solidFill>
                  <a:srgbClr val="D4D4D4"/>
                </a:solidFill>
                <a:effectLst/>
                <a:latin typeface="Consolas" panose="020B0609020204030204" pitchFamily="49" charset="0"/>
              </a:rPr>
              <a:t> (r: </a:t>
            </a:r>
            <a:r>
              <a:rPr lang="en-IN" b="0" dirty="0">
                <a:solidFill>
                  <a:srgbClr val="569CD6"/>
                </a:solidFill>
                <a:effectLst/>
                <a:latin typeface="Consolas" panose="020B0609020204030204" pitchFamily="49" charset="0"/>
              </a:rPr>
              <a:t>bool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requires</a:t>
            </a:r>
            <a:r>
              <a:rPr lang="en-IN" b="0" dirty="0">
                <a:solidFill>
                  <a:srgbClr val="D4D4D4"/>
                </a:solidFill>
                <a:effectLst/>
                <a:latin typeface="Consolas" panose="020B0609020204030204" pitchFamily="49" charset="0"/>
              </a:rPr>
              <a:t> 0 &lt;= lo &lt;= hi &lt; </a:t>
            </a:r>
            <a:r>
              <a:rPr lang="en-IN" b="0" dirty="0" err="1">
                <a:solidFill>
                  <a:srgbClr val="D4D4D4"/>
                </a:solidFill>
                <a:effectLst/>
                <a:latin typeface="Consolas" panose="020B0609020204030204" pitchFamily="49" charset="0"/>
              </a:rPr>
              <a:t>a.Length</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precondition</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ensures</a:t>
            </a:r>
            <a:r>
              <a:rPr lang="en-IN" b="0" dirty="0">
                <a:solidFill>
                  <a:srgbClr val="D4D4D4"/>
                </a:solidFill>
                <a:effectLst/>
                <a:latin typeface="Consolas" panose="020B0609020204030204" pitchFamily="49" charset="0"/>
              </a:rPr>
              <a:t> r &lt;==&gt; </a:t>
            </a:r>
            <a:r>
              <a:rPr lang="en-IN" b="0" dirty="0">
                <a:solidFill>
                  <a:srgbClr val="569CD6"/>
                </a:solidFill>
                <a:effectLst/>
                <a:latin typeface="Consolas" panose="020B0609020204030204" pitchFamily="49" charset="0"/>
              </a:rPr>
              <a:t>exists</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lo &lt;=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&lt;= hi &amp;&amp; a[</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v   </a:t>
            </a:r>
            <a:r>
              <a:rPr lang="en-IN" b="0" dirty="0">
                <a:solidFill>
                  <a:srgbClr val="6A9955"/>
                </a:solidFill>
                <a:effectLst/>
                <a:latin typeface="Consolas" panose="020B0609020204030204" pitchFamily="49" charset="0"/>
              </a:rPr>
              <a:t>// postcondition</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lo;</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while</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&lt;= hi</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invariant</a:t>
            </a:r>
            <a:r>
              <a:rPr lang="en-IN" b="0" dirty="0">
                <a:solidFill>
                  <a:srgbClr val="D4D4D4"/>
                </a:solidFill>
                <a:effectLst/>
                <a:latin typeface="Consolas" panose="020B0609020204030204" pitchFamily="49" charset="0"/>
              </a:rPr>
              <a:t> lo &lt;=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&lt;= hi+1      </a:t>
            </a:r>
            <a:r>
              <a:rPr lang="en-IN" b="0" dirty="0">
                <a:solidFill>
                  <a:srgbClr val="6A9955"/>
                </a:solidFill>
                <a:effectLst/>
                <a:latin typeface="Consolas" panose="020B0609020204030204" pitchFamily="49" charset="0"/>
              </a:rPr>
              <a:t>// loop invariant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invariant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&lt;= hi+1 ==&gt; </a:t>
            </a:r>
            <a:r>
              <a:rPr lang="en-IN" b="0" dirty="0" err="1">
                <a:solidFill>
                  <a:srgbClr val="569CD6"/>
                </a:solidFill>
                <a:effectLst/>
                <a:latin typeface="Consolas" panose="020B0609020204030204" pitchFamily="49" charset="0"/>
              </a:rPr>
              <a:t>forall</a:t>
            </a:r>
            <a:r>
              <a:rPr lang="en-IN" b="0" dirty="0">
                <a:solidFill>
                  <a:srgbClr val="D4D4D4"/>
                </a:solidFill>
                <a:effectLst/>
                <a:latin typeface="Consolas" panose="020B0609020204030204" pitchFamily="49" charset="0"/>
              </a:rPr>
              <a:t> k :: lo &lt;= k &lt;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==&gt; a[k] != v  </a:t>
            </a:r>
            <a:r>
              <a:rPr lang="en-IN" b="0" dirty="0">
                <a:solidFill>
                  <a:srgbClr val="6A9955"/>
                </a:solidFill>
                <a:effectLst/>
                <a:latin typeface="Consolas" panose="020B0609020204030204" pitchFamily="49" charset="0"/>
              </a:rPr>
              <a:t>// loop invariant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if</a:t>
            </a:r>
            <a:r>
              <a:rPr lang="en-IN" b="0" dirty="0">
                <a:solidFill>
                  <a:srgbClr val="D4D4D4"/>
                </a:solidFill>
                <a:effectLst/>
                <a:latin typeface="Consolas" panose="020B0609020204030204" pitchFamily="49" charset="0"/>
              </a:rPr>
              <a:t> (a[</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v) {</a:t>
            </a:r>
          </a:p>
          <a:p>
            <a:r>
              <a:rPr lang="en-IN" b="0" dirty="0">
                <a:solidFill>
                  <a:srgbClr val="D4D4D4"/>
                </a:solidFill>
                <a:effectLst/>
                <a:latin typeface="Consolas" panose="020B0609020204030204" pitchFamily="49" charset="0"/>
              </a:rPr>
              <a:t>      r := </a:t>
            </a:r>
            <a:r>
              <a:rPr lang="en-IN" b="0" dirty="0">
                <a:solidFill>
                  <a:srgbClr val="569CD6"/>
                </a:solidFill>
                <a:effectLst/>
                <a:latin typeface="Consolas" panose="020B0609020204030204" pitchFamily="49" charset="0"/>
              </a:rPr>
              <a:t>true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return</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+ 1;</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assert</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hi + 1);    </a:t>
            </a:r>
            <a:r>
              <a:rPr lang="en-IN" b="0" dirty="0">
                <a:solidFill>
                  <a:srgbClr val="6A9955"/>
                </a:solidFill>
                <a:effectLst/>
                <a:latin typeface="Consolas" panose="020B0609020204030204" pitchFamily="49" charset="0"/>
              </a:rPr>
              <a:t>// assertion</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r := </a:t>
            </a:r>
            <a:r>
              <a:rPr lang="en-IN" b="0" dirty="0">
                <a:solidFill>
                  <a:srgbClr val="569CD6"/>
                </a:solidFill>
                <a:effectLst/>
                <a:latin typeface="Consolas" panose="020B0609020204030204" pitchFamily="49" charset="0"/>
              </a:rPr>
              <a:t>false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5098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10C8-0D0D-9538-78D1-69F33B9E3229}"/>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7A38443B-4A29-2F21-26E5-D2F819A4403C}"/>
              </a:ext>
            </a:extLst>
          </p:cNvPr>
          <p:cNvSpPr>
            <a:spLocks noGrp="1"/>
          </p:cNvSpPr>
          <p:nvPr>
            <p:ph idx="1"/>
          </p:nvPr>
        </p:nvSpPr>
        <p:spPr/>
        <p:txBody>
          <a:bodyPr/>
          <a:lstStyle/>
          <a:p>
            <a:r>
              <a:rPr lang="en-IN" dirty="0"/>
              <a:t>The program state at a given program point consists of the values of all live variables at that point (assuming no dynamic allocation)</a:t>
            </a:r>
          </a:p>
          <a:p>
            <a:endParaRPr lang="en-IN" dirty="0"/>
          </a:p>
          <a:p>
            <a:pPr marL="0" indent="0">
              <a:buNone/>
            </a:pPr>
            <a:endParaRPr lang="en-IN" dirty="0"/>
          </a:p>
        </p:txBody>
      </p:sp>
      <p:sp>
        <p:nvSpPr>
          <p:cNvPr id="4" name="TextBox 3">
            <a:extLst>
              <a:ext uri="{FF2B5EF4-FFF2-40B4-BE49-F238E27FC236}">
                <a16:creationId xmlns:a16="http://schemas.microsoft.com/office/drawing/2014/main" id="{E0E28B16-6F08-5553-5EF6-1C1898EEB6F4}"/>
              </a:ext>
            </a:extLst>
          </p:cNvPr>
          <p:cNvSpPr txBox="1"/>
          <p:nvPr/>
        </p:nvSpPr>
        <p:spPr>
          <a:xfrm>
            <a:off x="1278194" y="2959510"/>
            <a:ext cx="5299587" cy="3139321"/>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  else {</a:t>
            </a: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236615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10C8-0D0D-9538-78D1-69F33B9E3229}"/>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7A38443B-4A29-2F21-26E5-D2F819A4403C}"/>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E0E28B16-6F08-5553-5EF6-1C1898EEB6F4}"/>
              </a:ext>
            </a:extLst>
          </p:cNvPr>
          <p:cNvSpPr txBox="1"/>
          <p:nvPr/>
        </p:nvSpPr>
        <p:spPr>
          <a:xfrm>
            <a:off x="1278194" y="2182760"/>
            <a:ext cx="5299587" cy="3139321"/>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  else {</a:t>
            </a: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a:t>
            </a:r>
          </a:p>
        </p:txBody>
      </p:sp>
      <p:sp>
        <p:nvSpPr>
          <p:cNvPr id="5" name="TextBox 4">
            <a:extLst>
              <a:ext uri="{FF2B5EF4-FFF2-40B4-BE49-F238E27FC236}">
                <a16:creationId xmlns:a16="http://schemas.microsoft.com/office/drawing/2014/main" id="{0740426E-AB33-D3F3-4138-770F7B0937E7}"/>
              </a:ext>
            </a:extLst>
          </p:cNvPr>
          <p:cNvSpPr txBox="1"/>
          <p:nvPr/>
        </p:nvSpPr>
        <p:spPr>
          <a:xfrm>
            <a:off x="7541340" y="1661650"/>
            <a:ext cx="4252454" cy="4247317"/>
          </a:xfrm>
          <a:prstGeom prst="rect">
            <a:avLst/>
          </a:prstGeom>
          <a:noFill/>
        </p:spPr>
        <p:txBody>
          <a:bodyPr wrap="square" rtlCol="0">
            <a:spAutoFit/>
          </a:bodyPr>
          <a:lstStyle/>
          <a:p>
            <a:r>
              <a:rPr lang="en-IN" dirty="0"/>
              <a:t>Let’s say x = 20 at Line-4.</a:t>
            </a:r>
          </a:p>
          <a:p>
            <a:r>
              <a:rPr lang="en-IN" dirty="0"/>
              <a:t>What is the program state before Line-6?</a:t>
            </a:r>
          </a:p>
          <a:p>
            <a:endParaRPr lang="en-IN" dirty="0"/>
          </a:p>
          <a:p>
            <a:endParaRPr lang="en-IN" dirty="0"/>
          </a:p>
          <a:p>
            <a:r>
              <a:rPr lang="en-IN" dirty="0"/>
              <a:t>What is the program state after Line-6?</a:t>
            </a:r>
          </a:p>
          <a:p>
            <a:endParaRPr lang="en-IN" dirty="0"/>
          </a:p>
          <a:p>
            <a:endParaRPr lang="en-IN" dirty="0"/>
          </a:p>
          <a:p>
            <a:r>
              <a:rPr lang="en-IN" dirty="0"/>
              <a:t>What is the program state before Line-9?</a:t>
            </a:r>
          </a:p>
          <a:p>
            <a:endParaRPr lang="en-IN" dirty="0"/>
          </a:p>
          <a:p>
            <a:endParaRPr lang="en-IN" dirty="0"/>
          </a:p>
          <a:p>
            <a:r>
              <a:rPr lang="en-IN" dirty="0"/>
              <a:t>What is the program state before Line-9?</a:t>
            </a:r>
          </a:p>
          <a:p>
            <a:endParaRPr lang="en-IN" dirty="0"/>
          </a:p>
          <a:p>
            <a:endParaRPr lang="en-IN" dirty="0"/>
          </a:p>
          <a:p>
            <a:r>
              <a:rPr lang="en-IN" dirty="0"/>
              <a:t>What is the program state before Line-11?</a:t>
            </a:r>
          </a:p>
          <a:p>
            <a:endParaRPr lang="en-IN" dirty="0"/>
          </a:p>
        </p:txBody>
      </p:sp>
    </p:spTree>
    <p:extLst>
      <p:ext uri="{BB962C8B-B14F-4D97-AF65-F5344CB8AC3E}">
        <p14:creationId xmlns:p14="http://schemas.microsoft.com/office/powerpoint/2010/main" val="113024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10C8-0D0D-9538-78D1-69F33B9E3229}"/>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7A38443B-4A29-2F21-26E5-D2F819A4403C}"/>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E0E28B16-6F08-5553-5EF6-1C1898EEB6F4}"/>
              </a:ext>
            </a:extLst>
          </p:cNvPr>
          <p:cNvSpPr txBox="1"/>
          <p:nvPr/>
        </p:nvSpPr>
        <p:spPr>
          <a:xfrm>
            <a:off x="1278194" y="2182760"/>
            <a:ext cx="5299587" cy="3139321"/>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  else {</a:t>
            </a: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a:t>
            </a:r>
          </a:p>
        </p:txBody>
      </p:sp>
      <p:sp>
        <p:nvSpPr>
          <p:cNvPr id="5" name="TextBox 4">
            <a:extLst>
              <a:ext uri="{FF2B5EF4-FFF2-40B4-BE49-F238E27FC236}">
                <a16:creationId xmlns:a16="http://schemas.microsoft.com/office/drawing/2014/main" id="{0740426E-AB33-D3F3-4138-770F7B0937E7}"/>
              </a:ext>
            </a:extLst>
          </p:cNvPr>
          <p:cNvSpPr txBox="1"/>
          <p:nvPr/>
        </p:nvSpPr>
        <p:spPr>
          <a:xfrm>
            <a:off x="7541340" y="1661650"/>
            <a:ext cx="4252454" cy="4247317"/>
          </a:xfrm>
          <a:prstGeom prst="rect">
            <a:avLst/>
          </a:prstGeom>
          <a:noFill/>
        </p:spPr>
        <p:txBody>
          <a:bodyPr wrap="square" rtlCol="0">
            <a:spAutoFit/>
          </a:bodyPr>
          <a:lstStyle/>
          <a:p>
            <a:r>
              <a:rPr lang="en-IN" dirty="0"/>
              <a:t>Let’s say x = 20 at Line-4.</a:t>
            </a:r>
          </a:p>
          <a:p>
            <a:r>
              <a:rPr lang="en-IN" dirty="0"/>
              <a:t>What is the program state before Line-6?</a:t>
            </a:r>
          </a:p>
          <a:p>
            <a:r>
              <a:rPr lang="en-IN" dirty="0"/>
              <a:t>x = 20, r =_</a:t>
            </a:r>
          </a:p>
          <a:p>
            <a:endParaRPr lang="en-IN" dirty="0"/>
          </a:p>
          <a:p>
            <a:r>
              <a:rPr lang="en-IN" dirty="0"/>
              <a:t>What is the program state after Line-6?</a:t>
            </a:r>
          </a:p>
          <a:p>
            <a:r>
              <a:rPr lang="en-IN" dirty="0"/>
              <a:t>x = 20, r = 40</a:t>
            </a:r>
          </a:p>
          <a:p>
            <a:endParaRPr lang="en-IN" dirty="0"/>
          </a:p>
          <a:p>
            <a:r>
              <a:rPr lang="en-IN" dirty="0"/>
              <a:t>What is the program state before Line-9?</a:t>
            </a:r>
          </a:p>
          <a:p>
            <a:r>
              <a:rPr lang="en-IN" dirty="0"/>
              <a:t>Not reachable</a:t>
            </a:r>
          </a:p>
          <a:p>
            <a:endParaRPr lang="en-IN" dirty="0"/>
          </a:p>
          <a:p>
            <a:r>
              <a:rPr lang="en-IN" dirty="0"/>
              <a:t>What is the program state before Line-9?</a:t>
            </a:r>
          </a:p>
          <a:p>
            <a:r>
              <a:rPr lang="en-IN" dirty="0"/>
              <a:t>Not reachable</a:t>
            </a:r>
          </a:p>
          <a:p>
            <a:endParaRPr lang="en-IN" dirty="0"/>
          </a:p>
          <a:p>
            <a:r>
              <a:rPr lang="en-IN" dirty="0"/>
              <a:t>What is the program state before Line-11?</a:t>
            </a:r>
          </a:p>
          <a:p>
            <a:r>
              <a:rPr lang="en-IN" dirty="0"/>
              <a:t>x = 20, r = 40</a:t>
            </a:r>
          </a:p>
        </p:txBody>
      </p:sp>
    </p:spTree>
    <p:extLst>
      <p:ext uri="{BB962C8B-B14F-4D97-AF65-F5344CB8AC3E}">
        <p14:creationId xmlns:p14="http://schemas.microsoft.com/office/powerpoint/2010/main" val="94656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10C8-0D0D-9538-78D1-69F33B9E3229}"/>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7A38443B-4A29-2F21-26E5-D2F819A4403C}"/>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E0E28B16-6F08-5553-5EF6-1C1898EEB6F4}"/>
              </a:ext>
            </a:extLst>
          </p:cNvPr>
          <p:cNvSpPr txBox="1"/>
          <p:nvPr/>
        </p:nvSpPr>
        <p:spPr>
          <a:xfrm>
            <a:off x="1278194" y="2182760"/>
            <a:ext cx="5299587" cy="3139321"/>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  else {</a:t>
            </a: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a:t>
            </a:r>
          </a:p>
        </p:txBody>
      </p:sp>
      <p:sp>
        <p:nvSpPr>
          <p:cNvPr id="5" name="TextBox 4">
            <a:extLst>
              <a:ext uri="{FF2B5EF4-FFF2-40B4-BE49-F238E27FC236}">
                <a16:creationId xmlns:a16="http://schemas.microsoft.com/office/drawing/2014/main" id="{0740426E-AB33-D3F3-4138-770F7B0937E7}"/>
              </a:ext>
            </a:extLst>
          </p:cNvPr>
          <p:cNvSpPr txBox="1"/>
          <p:nvPr/>
        </p:nvSpPr>
        <p:spPr>
          <a:xfrm>
            <a:off x="7148050" y="1490262"/>
            <a:ext cx="4645743" cy="4247317"/>
          </a:xfrm>
          <a:prstGeom prst="rect">
            <a:avLst/>
          </a:prstGeom>
          <a:noFill/>
        </p:spPr>
        <p:txBody>
          <a:bodyPr wrap="square" rtlCol="0">
            <a:spAutoFit/>
          </a:bodyPr>
          <a:lstStyle/>
          <a:p>
            <a:r>
              <a:rPr lang="en-IN" dirty="0"/>
              <a:t>Let’s say x = 100 at Line-4.</a:t>
            </a:r>
          </a:p>
          <a:p>
            <a:r>
              <a:rPr lang="en-IN" dirty="0"/>
              <a:t>What is the program state before Line-6?</a:t>
            </a:r>
          </a:p>
          <a:p>
            <a:endParaRPr lang="en-IN" dirty="0"/>
          </a:p>
          <a:p>
            <a:endParaRPr lang="en-IN" dirty="0"/>
          </a:p>
          <a:p>
            <a:r>
              <a:rPr lang="en-IN" dirty="0"/>
              <a:t>What is the program state after Line-6?</a:t>
            </a:r>
          </a:p>
          <a:p>
            <a:endParaRPr lang="en-IN" dirty="0"/>
          </a:p>
          <a:p>
            <a:endParaRPr lang="en-IN" dirty="0"/>
          </a:p>
          <a:p>
            <a:r>
              <a:rPr lang="en-IN" dirty="0"/>
              <a:t>What is the program state before Line-9?</a:t>
            </a:r>
          </a:p>
          <a:p>
            <a:endParaRPr lang="en-IN" dirty="0"/>
          </a:p>
          <a:p>
            <a:endParaRPr lang="en-IN" dirty="0"/>
          </a:p>
          <a:p>
            <a:r>
              <a:rPr lang="en-IN" dirty="0"/>
              <a:t>What is the program state before Line-9?</a:t>
            </a:r>
          </a:p>
          <a:p>
            <a:endParaRPr lang="en-IN" dirty="0"/>
          </a:p>
          <a:p>
            <a:endParaRPr lang="en-IN" dirty="0"/>
          </a:p>
          <a:p>
            <a:r>
              <a:rPr lang="en-IN" dirty="0"/>
              <a:t>What is the program state before Line-11?</a:t>
            </a:r>
          </a:p>
          <a:p>
            <a:endParaRPr lang="en-IN" dirty="0"/>
          </a:p>
        </p:txBody>
      </p:sp>
    </p:spTree>
    <p:extLst>
      <p:ext uri="{BB962C8B-B14F-4D97-AF65-F5344CB8AC3E}">
        <p14:creationId xmlns:p14="http://schemas.microsoft.com/office/powerpoint/2010/main" val="4097769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10C8-0D0D-9538-78D1-69F33B9E3229}"/>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7A38443B-4A29-2F21-26E5-D2F819A4403C}"/>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E0E28B16-6F08-5553-5EF6-1C1898EEB6F4}"/>
              </a:ext>
            </a:extLst>
          </p:cNvPr>
          <p:cNvSpPr txBox="1"/>
          <p:nvPr/>
        </p:nvSpPr>
        <p:spPr>
          <a:xfrm>
            <a:off x="1278194" y="2182760"/>
            <a:ext cx="5299587" cy="3139321"/>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  else {</a:t>
            </a: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a:t>
            </a:r>
          </a:p>
        </p:txBody>
      </p:sp>
      <p:sp>
        <p:nvSpPr>
          <p:cNvPr id="5" name="TextBox 4">
            <a:extLst>
              <a:ext uri="{FF2B5EF4-FFF2-40B4-BE49-F238E27FC236}">
                <a16:creationId xmlns:a16="http://schemas.microsoft.com/office/drawing/2014/main" id="{0740426E-AB33-D3F3-4138-770F7B0937E7}"/>
              </a:ext>
            </a:extLst>
          </p:cNvPr>
          <p:cNvSpPr txBox="1"/>
          <p:nvPr/>
        </p:nvSpPr>
        <p:spPr>
          <a:xfrm>
            <a:off x="7148050" y="1490262"/>
            <a:ext cx="4645743" cy="4247317"/>
          </a:xfrm>
          <a:prstGeom prst="rect">
            <a:avLst/>
          </a:prstGeom>
          <a:noFill/>
        </p:spPr>
        <p:txBody>
          <a:bodyPr wrap="square" rtlCol="0">
            <a:spAutoFit/>
          </a:bodyPr>
          <a:lstStyle/>
          <a:p>
            <a:r>
              <a:rPr lang="en-IN" dirty="0"/>
              <a:t>Let’s say x = 100 at Line-4.</a:t>
            </a:r>
          </a:p>
          <a:p>
            <a:r>
              <a:rPr lang="en-IN" dirty="0"/>
              <a:t>What is the program state before Line-6?</a:t>
            </a:r>
          </a:p>
          <a:p>
            <a:r>
              <a:rPr lang="en-IN" dirty="0"/>
              <a:t>Not reachable</a:t>
            </a:r>
          </a:p>
          <a:p>
            <a:endParaRPr lang="en-IN" dirty="0"/>
          </a:p>
          <a:p>
            <a:r>
              <a:rPr lang="en-IN" dirty="0"/>
              <a:t>What is the program state after Line-6?</a:t>
            </a:r>
          </a:p>
          <a:p>
            <a:r>
              <a:rPr lang="en-IN" dirty="0"/>
              <a:t>Not reachable</a:t>
            </a:r>
          </a:p>
          <a:p>
            <a:endParaRPr lang="en-IN" dirty="0"/>
          </a:p>
          <a:p>
            <a:r>
              <a:rPr lang="en-IN" dirty="0"/>
              <a:t>What is the program state before Line-9?</a:t>
            </a:r>
          </a:p>
          <a:p>
            <a:r>
              <a:rPr lang="en-IN" dirty="0"/>
              <a:t>x = 100, r = _</a:t>
            </a:r>
          </a:p>
          <a:p>
            <a:endParaRPr lang="en-IN" dirty="0"/>
          </a:p>
          <a:p>
            <a:r>
              <a:rPr lang="en-IN" dirty="0"/>
              <a:t>What is the program state before Line-9?</a:t>
            </a:r>
          </a:p>
          <a:p>
            <a:r>
              <a:rPr lang="en-IN" dirty="0"/>
              <a:t>x = 100, r = 300</a:t>
            </a:r>
          </a:p>
          <a:p>
            <a:endParaRPr lang="en-IN" dirty="0"/>
          </a:p>
          <a:p>
            <a:r>
              <a:rPr lang="en-IN" dirty="0"/>
              <a:t>What is the program state before Line-11?</a:t>
            </a:r>
          </a:p>
          <a:p>
            <a:r>
              <a:rPr lang="en-IN" dirty="0"/>
              <a:t>x = 100, r = 300</a:t>
            </a:r>
          </a:p>
        </p:txBody>
      </p:sp>
    </p:spTree>
    <p:extLst>
      <p:ext uri="{BB962C8B-B14F-4D97-AF65-F5344CB8AC3E}">
        <p14:creationId xmlns:p14="http://schemas.microsoft.com/office/powerpoint/2010/main" val="3718009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7F84-9D77-9B04-EA57-364EF00805C4}"/>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A38F42E0-0AEC-ABD1-5391-981851CAECEF}"/>
              </a:ext>
            </a:extLst>
          </p:cNvPr>
          <p:cNvSpPr>
            <a:spLocks noGrp="1"/>
          </p:cNvSpPr>
          <p:nvPr>
            <p:ph idx="1"/>
          </p:nvPr>
        </p:nvSpPr>
        <p:spPr/>
        <p:txBody>
          <a:bodyPr/>
          <a:lstStyle/>
          <a:p>
            <a:r>
              <a:rPr lang="en-US" dirty="0"/>
              <a:t>We can remove uninitialized variables from the program state. Accessing an uninitialized variable is illegal and can be detected at compile time using a different static analysis</a:t>
            </a:r>
          </a:p>
          <a:p>
            <a:endParaRPr lang="en-IN" dirty="0"/>
          </a:p>
          <a:p>
            <a:r>
              <a:rPr lang="en-US" dirty="0"/>
              <a:t>We can assume that the program doesn’t access uninitialized variables in our future discussions</a:t>
            </a:r>
            <a:endParaRPr lang="en-IN" dirty="0"/>
          </a:p>
        </p:txBody>
      </p:sp>
    </p:spTree>
    <p:extLst>
      <p:ext uri="{BB962C8B-B14F-4D97-AF65-F5344CB8AC3E}">
        <p14:creationId xmlns:p14="http://schemas.microsoft.com/office/powerpoint/2010/main" val="1900532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fontScale="92500" lnSpcReduction="10000"/>
              </a:bodyPr>
              <a:lstStyle/>
              <a:p>
                <a:pPr marL="0" indent="0">
                  <a:buNone/>
                </a:pPr>
                <a:r>
                  <a:rPr lang="en-IN" dirty="0"/>
                  <a:t>For correctness check, we need to derive FOL formulas before and after each program point, e.g., F1, …, F6, that allow all program states that are possible during the actual execution</a:t>
                </a:r>
              </a:p>
              <a:p>
                <a:pPr marL="0" indent="0">
                  <a:buNone/>
                </a:pPr>
                <a:endParaRPr lang="en-IN" dirty="0"/>
              </a:p>
              <a:p>
                <a:pPr marL="0" indent="0">
                  <a:buNone/>
                </a:pPr>
                <a:r>
                  <a:rPr lang="en-IN" dirty="0"/>
                  <a:t>F1 must be implied from the precondition, i.e., 0 &lt; x &lt; 1000 </a:t>
                </a:r>
                <a14:m>
                  <m:oMath xmlns:m="http://schemas.openxmlformats.org/officeDocument/2006/math">
                    <m:r>
                      <a:rPr lang="en-IN" b="0" i="1" smtClean="0">
                        <a:latin typeface="Cambria Math" panose="02040503050406030204" pitchFamily="18" charset="0"/>
                      </a:rPr>
                      <m:t>→</m:t>
                    </m:r>
                  </m:oMath>
                </a14:m>
                <a:r>
                  <a:rPr lang="en-IN" dirty="0"/>
                  <a:t> F1</a:t>
                </a:r>
              </a:p>
              <a:p>
                <a:pPr marL="0" indent="0">
                  <a:buNone/>
                </a:pPr>
                <a:endParaRPr lang="en-IN" dirty="0"/>
              </a:p>
              <a:p>
                <a:pPr marL="0" indent="0">
                  <a:buNone/>
                </a:pPr>
                <a:r>
                  <a:rPr lang="en-IN" dirty="0"/>
                  <a:t>F6 must imply the postcondition, i.e., F6 </a:t>
                </a:r>
                <a14:m>
                  <m:oMath xmlns:m="http://schemas.openxmlformats.org/officeDocument/2006/math">
                    <m:r>
                      <a:rPr lang="en-IN" b="0" i="1" smtClean="0">
                        <a:latin typeface="Cambria Math" panose="02040503050406030204" pitchFamily="18" charset="0"/>
                      </a:rPr>
                      <m:t>→</m:t>
                    </m:r>
                  </m:oMath>
                </a14:m>
                <a:r>
                  <a:rPr lang="en-IN" dirty="0"/>
                  <a:t> r != 200</a:t>
                </a:r>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091" t="-2801" r="-1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3"/>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223397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IN" dirty="0"/>
              <a:t>Do F1, …, F6 correctly summarize all possible states at their respective points?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2"/>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292987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0124-7177-883B-9BBE-81BF1F281AB5}"/>
              </a:ext>
            </a:extLst>
          </p:cNvPr>
          <p:cNvSpPr>
            <a:spLocks noGrp="1"/>
          </p:cNvSpPr>
          <p:nvPr>
            <p:ph type="title"/>
          </p:nvPr>
        </p:nvSpPr>
        <p:spPr/>
        <p:txBody>
          <a:bodyPr/>
          <a:lstStyle/>
          <a:p>
            <a:r>
              <a:rPr lang="en-IN" dirty="0"/>
              <a:t>Method in </a:t>
            </a:r>
            <a:r>
              <a:rPr lang="en-IN" dirty="0" err="1"/>
              <a:t>Dafny</a:t>
            </a:r>
            <a:endParaRPr lang="en-IN" dirty="0"/>
          </a:p>
        </p:txBody>
      </p:sp>
      <p:sp>
        <p:nvSpPr>
          <p:cNvPr id="3" name="Content Placeholder 2">
            <a:extLst>
              <a:ext uri="{FF2B5EF4-FFF2-40B4-BE49-F238E27FC236}">
                <a16:creationId xmlns:a16="http://schemas.microsoft.com/office/drawing/2014/main" id="{BE0D86B2-866D-DA2F-4A68-DDB6886237BB}"/>
              </a:ext>
            </a:extLst>
          </p:cNvPr>
          <p:cNvSpPr>
            <a:spLocks noGrp="1"/>
          </p:cNvSpPr>
          <p:nvPr>
            <p:ph idx="1"/>
          </p:nvPr>
        </p:nvSpPr>
        <p:spPr/>
        <p:txBody>
          <a:bodyPr/>
          <a:lstStyle/>
          <a:p>
            <a:r>
              <a:rPr lang="en-IN" dirty="0"/>
              <a:t>Specification</a:t>
            </a:r>
          </a:p>
          <a:p>
            <a:pPr lvl="1"/>
            <a:r>
              <a:rPr lang="en-IN" dirty="0"/>
              <a:t>Precondition: A formula that must be true on entry</a:t>
            </a:r>
          </a:p>
          <a:p>
            <a:pPr lvl="2"/>
            <a:r>
              <a:rPr lang="en-IN" dirty="0"/>
              <a:t>Free variables in the formula only include the parameters</a:t>
            </a:r>
          </a:p>
          <a:p>
            <a:pPr lvl="1"/>
            <a:r>
              <a:rPr lang="en-IN" dirty="0"/>
              <a:t>Postcondition:  A formula that must be true on exit</a:t>
            </a:r>
          </a:p>
          <a:p>
            <a:pPr lvl="2"/>
            <a:r>
              <a:rPr lang="en-IN" dirty="0"/>
              <a:t>Free variables in the formula only include the parameters and a variable that stores the return value</a:t>
            </a:r>
          </a:p>
          <a:p>
            <a:r>
              <a:rPr lang="en-IN" dirty="0"/>
              <a:t>Implementation</a:t>
            </a:r>
          </a:p>
          <a:p>
            <a:pPr lvl="1"/>
            <a:r>
              <a:rPr lang="en-IN" dirty="0"/>
              <a:t>Method body</a:t>
            </a:r>
          </a:p>
          <a:p>
            <a:pPr marL="457200" lvl="1" indent="0">
              <a:buNone/>
            </a:pPr>
            <a:endParaRPr lang="en-IN" dirty="0"/>
          </a:p>
        </p:txBody>
      </p:sp>
    </p:spTree>
    <p:extLst>
      <p:ext uri="{BB962C8B-B14F-4D97-AF65-F5344CB8AC3E}">
        <p14:creationId xmlns:p14="http://schemas.microsoft.com/office/powerpoint/2010/main" val="558003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IN" dirty="0"/>
                  <a:t>Do F1, …, F6 correctly summarize all possible states at their respective points?</a:t>
                </a:r>
              </a:p>
              <a:p>
                <a:pPr marL="0" indent="0">
                  <a:buNone/>
                </a:pPr>
                <a:endParaRPr lang="en-IN" dirty="0"/>
              </a:p>
              <a:p>
                <a:pPr marL="0" indent="0">
                  <a:buNone/>
                </a:pPr>
                <a:r>
                  <a:rPr lang="en-IN" dirty="0"/>
                  <a:t>Does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rgbClr val="0070C0"/>
                    </a:solidFill>
                  </a:rPr>
                  <a:t> </a:t>
                </a:r>
                <a:r>
                  <a:rPr lang="en-IN" dirty="0"/>
                  <a:t>satisfy F6?</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439"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3"/>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3631699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IN" dirty="0"/>
                  <a:t>Do F1, …, F6 correctly summarize all possible states at their respective points?</a:t>
                </a:r>
              </a:p>
              <a:p>
                <a:pPr marL="0" indent="0">
                  <a:buNone/>
                </a:pPr>
                <a:endParaRPr lang="en-IN" dirty="0"/>
              </a:p>
              <a:p>
                <a:pPr marL="0" indent="0">
                  <a:buNone/>
                </a:pPr>
                <a:r>
                  <a:rPr lang="en-IN" dirty="0"/>
                  <a:t>Does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rgbClr val="0070C0"/>
                    </a:solidFill>
                  </a:rPr>
                  <a:t> </a:t>
                </a:r>
                <a:r>
                  <a:rPr lang="en-IN" dirty="0"/>
                  <a:t>satisfy F6?</a:t>
                </a:r>
              </a:p>
              <a:p>
                <a:pPr marL="0" indent="0">
                  <a:buNone/>
                </a:pPr>
                <a:r>
                  <a:rPr lang="en-IN" dirty="0"/>
                  <a:t>Yes.</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439"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3"/>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438655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lnSpcReduction="10000"/>
              </a:bodyPr>
              <a:lstStyle/>
              <a:p>
                <a:pPr marL="0" indent="0">
                  <a:buNone/>
                </a:pPr>
                <a:r>
                  <a:rPr lang="en-IN" dirty="0"/>
                  <a:t>Do F1, …, F6 correctly summarize all possible states at their respective points?</a:t>
                </a:r>
              </a:p>
              <a:p>
                <a:pPr marL="0" indent="0">
                  <a:buNone/>
                </a:pPr>
                <a:endParaRPr lang="en-IN" dirty="0"/>
              </a:p>
              <a:p>
                <a:pPr marL="0" indent="0">
                  <a:buNone/>
                </a:pPr>
                <a:r>
                  <a:rPr lang="en-IN" dirty="0"/>
                  <a:t>Does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rgbClr val="0070C0"/>
                    </a:solidFill>
                  </a:rPr>
                  <a:t> </a:t>
                </a:r>
                <a:r>
                  <a:rPr lang="en-IN" dirty="0"/>
                  <a:t>satisfy F6?</a:t>
                </a:r>
              </a:p>
              <a:p>
                <a:pPr marL="0" indent="0">
                  <a:buNone/>
                </a:pPr>
                <a:r>
                  <a:rPr lang="en-IN" dirty="0"/>
                  <a:t>Yes.</a:t>
                </a:r>
              </a:p>
              <a:p>
                <a:pPr marL="0" indent="0">
                  <a:buNone/>
                </a:pPr>
                <a:endParaRPr lang="en-IN" dirty="0"/>
              </a:p>
              <a:p>
                <a:pPr marL="0" indent="0">
                  <a:buNone/>
                </a:pPr>
                <a:r>
                  <a:rPr lang="en-IN" dirty="0"/>
                  <a:t>Is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chemeClr val="tx1"/>
                    </a:solidFill>
                  </a:rPr>
                  <a:t> a valid program state at line 15?</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439" t="-3081" r="-9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3"/>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224469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fontScale="92500" lnSpcReduction="10000"/>
              </a:bodyPr>
              <a:lstStyle/>
              <a:p>
                <a:pPr marL="0" indent="0">
                  <a:buNone/>
                </a:pPr>
                <a:r>
                  <a:rPr lang="en-IN" dirty="0"/>
                  <a:t>Do F1, …, F6 correctly summarize all possible states at their respective points?</a:t>
                </a:r>
              </a:p>
              <a:p>
                <a:pPr marL="0" indent="0">
                  <a:buNone/>
                </a:pPr>
                <a:endParaRPr lang="en-IN" dirty="0"/>
              </a:p>
              <a:p>
                <a:pPr marL="0" indent="0">
                  <a:buNone/>
                </a:pPr>
                <a:r>
                  <a:rPr lang="en-IN" dirty="0"/>
                  <a:t>Does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rgbClr val="0070C0"/>
                    </a:solidFill>
                  </a:rPr>
                  <a:t> </a:t>
                </a:r>
                <a:r>
                  <a:rPr lang="en-IN" dirty="0"/>
                  <a:t>satisfy F6?</a:t>
                </a:r>
              </a:p>
              <a:p>
                <a:pPr marL="0" indent="0">
                  <a:buNone/>
                </a:pPr>
                <a:r>
                  <a:rPr lang="en-IN" dirty="0"/>
                  <a:t>Yes.</a:t>
                </a:r>
              </a:p>
              <a:p>
                <a:pPr marL="0" indent="0">
                  <a:buNone/>
                </a:pPr>
                <a:endParaRPr lang="en-IN" dirty="0"/>
              </a:p>
              <a:p>
                <a:pPr marL="0" indent="0">
                  <a:buNone/>
                </a:pPr>
                <a:r>
                  <a:rPr lang="en-IN" dirty="0"/>
                  <a:t>Is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chemeClr val="tx1"/>
                    </a:solidFill>
                  </a:rPr>
                  <a:t> a valid program state at line 15?</a:t>
                </a:r>
              </a:p>
              <a:p>
                <a:pPr marL="0" indent="0">
                  <a:buNone/>
                </a:pPr>
                <a:r>
                  <a:rPr lang="en-IN" dirty="0"/>
                  <a:t>No.</a:t>
                </a:r>
                <a:endParaRPr lang="en-IN" dirty="0">
                  <a:solidFill>
                    <a:schemeClr val="tx1"/>
                  </a:solidFill>
                </a:endParaRP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091" t="-2801" r="-2323" b="-36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3"/>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4073238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US" dirty="0"/>
              <a:t>F1, ..., F6 should not allow a program state that is not feasible at their respective program points during execution.</a:t>
            </a:r>
          </a:p>
          <a:p>
            <a:pPr marL="0" indent="0">
              <a:buNone/>
            </a:pPr>
            <a:endParaRPr lang="en-US" dirty="0"/>
          </a:p>
          <a:p>
            <a:pPr marL="0" indent="0">
              <a:buNone/>
            </a:pPr>
            <a:r>
              <a:rPr lang="en-US" dirty="0"/>
              <a:t>What are the valid candidates for F1, …, F6 that allow only those program states that are feasible during execution?</a:t>
            </a:r>
            <a:endParaRPr lang="en-IN" dirty="0"/>
          </a:p>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2"/>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3536589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US" dirty="0"/>
              <a:t>F1, ..., F6 should not allow a program state that is not feasible at their respective program points during execution.</a:t>
            </a:r>
          </a:p>
          <a:p>
            <a:pPr marL="0" indent="0">
              <a:buNone/>
            </a:pPr>
            <a:endParaRPr lang="en-US" dirty="0"/>
          </a:p>
          <a:p>
            <a:pPr marL="0" indent="0">
              <a:buNone/>
            </a:pPr>
            <a:r>
              <a:rPr lang="en-US" dirty="0"/>
              <a:t>These are the valid candidates for F1, …, F6 that allow only those program states that are feasible during execution.</a:t>
            </a:r>
            <a:endParaRPr lang="en-IN" dirty="0"/>
          </a:p>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a:t>
                </a:r>
                <a:r>
                  <a:rPr lang="en-US" i="0" dirty="0">
                    <a:solidFill>
                      <a:srgbClr val="FF0000"/>
                    </a:solidFill>
                    <a:latin typeface="+mj-lt"/>
                  </a:rPr>
                  <a:t>(0 &lt; x &lt; 100 ∧ r == 2∗</a:t>
                </a:r>
                <a:r>
                  <a:rPr lang="en-IN" i="0" dirty="0">
                    <a:solidFill>
                      <a:srgbClr val="FF0000"/>
                    </a:solidFill>
                    <a:latin typeface="+mj-lt"/>
                  </a:rPr>
                  <a:t>x) ∨ </a:t>
                </a:r>
                <a:r>
                  <a:rPr lang="en-US" i="0" dirty="0">
                    <a:solidFill>
                      <a:srgbClr val="FF0000"/>
                    </a:solidFill>
                    <a:latin typeface="+mj-lt"/>
                  </a:rPr>
                  <a:t>(100 &lt;= x &lt; 1000 ∧ </a:t>
                </a:r>
                <a:r>
                  <a:rPr lang="en-IN" i="0" dirty="0">
                    <a:solidFill>
                      <a:srgbClr val="FF0000"/>
                    </a:solidFill>
                    <a:latin typeface="+mj-lt"/>
                  </a:rPr>
                  <a:t>r</a:t>
                </a:r>
                <a:r>
                  <a:rPr lang="en-US" i="0" dirty="0">
                    <a:solidFill>
                      <a:srgbClr val="FF0000"/>
                    </a:solidFill>
                    <a:latin typeface="+mj-lt"/>
                  </a:rPr>
                  <a:t> == 3 ∗ x)</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2"/>
                <a:stretch>
                  <a:fillRect l="-762" t="-673" b="-1077"/>
                </a:stretch>
              </a:blipFill>
            </p:spPr>
            <p:txBody>
              <a:bodyPr/>
              <a:lstStyle/>
              <a:p>
                <a:r>
                  <a:rPr lang="en-IN">
                    <a:noFill/>
                  </a:rPr>
                  <a:t> </a:t>
                </a:r>
              </a:p>
            </p:txBody>
          </p:sp>
        </mc:Fallback>
      </mc:AlternateContent>
    </p:spTree>
    <p:extLst>
      <p:ext uri="{BB962C8B-B14F-4D97-AF65-F5344CB8AC3E}">
        <p14:creationId xmlns:p14="http://schemas.microsoft.com/office/powerpoint/2010/main" val="324674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763B-7033-A365-B68F-3C5D3BBB04FD}"/>
              </a:ext>
            </a:extLst>
          </p:cNvPr>
          <p:cNvSpPr>
            <a:spLocks noGrp="1"/>
          </p:cNvSpPr>
          <p:nvPr>
            <p:ph type="title"/>
          </p:nvPr>
        </p:nvSpPr>
        <p:spPr/>
        <p:txBody>
          <a:bodyPr/>
          <a:lstStyle/>
          <a:p>
            <a:r>
              <a:rPr lang="en-IN" dirty="0"/>
              <a:t>Method</a:t>
            </a:r>
          </a:p>
        </p:txBody>
      </p:sp>
      <p:sp>
        <p:nvSpPr>
          <p:cNvPr id="4" name="TextBox 3">
            <a:extLst>
              <a:ext uri="{FF2B5EF4-FFF2-40B4-BE49-F238E27FC236}">
                <a16:creationId xmlns:a16="http://schemas.microsoft.com/office/drawing/2014/main" id="{09FAF496-6D3A-9AC9-2516-6F88A81C4B7E}"/>
              </a:ext>
            </a:extLst>
          </p:cNvPr>
          <p:cNvSpPr txBox="1"/>
          <p:nvPr/>
        </p:nvSpPr>
        <p:spPr>
          <a:xfrm>
            <a:off x="1061885" y="1543663"/>
            <a:ext cx="10756490" cy="4247317"/>
          </a:xfrm>
          <a:prstGeom prst="rect">
            <a:avLst/>
          </a:prstGeom>
          <a:solidFill>
            <a:schemeClr val="tx1"/>
          </a:solidFill>
        </p:spPr>
        <p:txBody>
          <a:bodyPr wrap="square" rtlCol="0">
            <a:spAutoFit/>
          </a:bodyPr>
          <a:lstStyle/>
          <a:p>
            <a:r>
              <a:rPr lang="en-IN" b="0" dirty="0">
                <a:solidFill>
                  <a:srgbClr val="569CD6"/>
                </a:solidFill>
                <a:effectLst/>
                <a:latin typeface="Consolas" panose="020B0609020204030204" pitchFamily="49" charset="0"/>
              </a:rPr>
              <a:t>method</a:t>
            </a:r>
            <a:r>
              <a:rPr lang="en-IN" b="0" dirty="0">
                <a:solidFill>
                  <a:srgbClr val="D4D4D4"/>
                </a:solidFill>
                <a:effectLst/>
                <a:latin typeface="Consolas" panose="020B0609020204030204" pitchFamily="49" charset="0"/>
              </a:rPr>
              <a:t> </a:t>
            </a:r>
            <a:r>
              <a:rPr lang="en-IN" b="0" dirty="0" err="1">
                <a:solidFill>
                  <a:srgbClr val="C8C8C8"/>
                </a:solidFill>
                <a:effectLst/>
                <a:latin typeface="Consolas" panose="020B0609020204030204" pitchFamily="49" charset="0"/>
              </a:rPr>
              <a:t>LinearSearch</a:t>
            </a:r>
            <a:r>
              <a:rPr lang="en-IN" b="0" dirty="0">
                <a:solidFill>
                  <a:srgbClr val="D4D4D4"/>
                </a:solidFill>
                <a:effectLst/>
                <a:latin typeface="Consolas" panose="020B0609020204030204" pitchFamily="49" charset="0"/>
              </a:rPr>
              <a:t>(a: </a:t>
            </a:r>
            <a:r>
              <a:rPr lang="en-IN" b="0" dirty="0">
                <a:solidFill>
                  <a:srgbClr val="569CD6"/>
                </a:solidFill>
                <a:effectLst/>
                <a:latin typeface="Consolas" panose="020B0609020204030204" pitchFamily="49" charset="0"/>
              </a:rPr>
              <a:t>array</a:t>
            </a:r>
            <a:r>
              <a:rPr lang="en-IN" b="0" dirty="0">
                <a:solidFill>
                  <a:srgbClr val="D4D4D4"/>
                </a:solidFill>
                <a:effectLst/>
                <a:latin typeface="Consolas" panose="020B0609020204030204" pitchFamily="49" charset="0"/>
              </a:rPr>
              <a:t>&lt;</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&gt;, lo: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hi: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v: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returns</a:t>
            </a:r>
            <a:r>
              <a:rPr lang="en-IN" b="0" dirty="0">
                <a:solidFill>
                  <a:srgbClr val="D4D4D4"/>
                </a:solidFill>
                <a:effectLst/>
                <a:latin typeface="Consolas" panose="020B0609020204030204" pitchFamily="49" charset="0"/>
              </a:rPr>
              <a:t> (r: </a:t>
            </a:r>
            <a:r>
              <a:rPr lang="en-IN" b="0" dirty="0">
                <a:solidFill>
                  <a:srgbClr val="569CD6"/>
                </a:solidFill>
                <a:effectLst/>
                <a:latin typeface="Consolas" panose="020B0609020204030204" pitchFamily="49" charset="0"/>
              </a:rPr>
              <a:t>bool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requires</a:t>
            </a:r>
            <a:r>
              <a:rPr lang="en-IN" b="0" dirty="0">
                <a:solidFill>
                  <a:srgbClr val="D4D4D4"/>
                </a:solidFill>
                <a:effectLst/>
                <a:latin typeface="Consolas" panose="020B0609020204030204" pitchFamily="49" charset="0"/>
              </a:rPr>
              <a:t> 0 &lt;= lo &lt;= hi &lt; </a:t>
            </a:r>
            <a:r>
              <a:rPr lang="en-IN" b="0" dirty="0" err="1">
                <a:solidFill>
                  <a:srgbClr val="D4D4D4"/>
                </a:solidFill>
                <a:effectLst/>
                <a:latin typeface="Consolas" panose="020B0609020204030204" pitchFamily="49" charset="0"/>
              </a:rPr>
              <a:t>a.Length</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precondition</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ensures</a:t>
            </a:r>
            <a:r>
              <a:rPr lang="en-IN" b="0" dirty="0">
                <a:solidFill>
                  <a:srgbClr val="D4D4D4"/>
                </a:solidFill>
                <a:effectLst/>
                <a:latin typeface="Consolas" panose="020B0609020204030204" pitchFamily="49" charset="0"/>
              </a:rPr>
              <a:t> r &lt;==&gt; </a:t>
            </a:r>
            <a:r>
              <a:rPr lang="en-IN" b="0" dirty="0">
                <a:solidFill>
                  <a:srgbClr val="569CD6"/>
                </a:solidFill>
                <a:effectLst/>
                <a:latin typeface="Consolas" panose="020B0609020204030204" pitchFamily="49" charset="0"/>
              </a:rPr>
              <a:t>exists</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lo &lt;=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&lt;= hi &amp;&amp; a[</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v   </a:t>
            </a:r>
            <a:r>
              <a:rPr lang="en-IN" b="0" dirty="0">
                <a:solidFill>
                  <a:srgbClr val="6A9955"/>
                </a:solidFill>
                <a:effectLst/>
                <a:latin typeface="Consolas" panose="020B0609020204030204" pitchFamily="49" charset="0"/>
              </a:rPr>
              <a:t>// postcondition</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lo;</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while</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&lt;= hi</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if</a:t>
            </a:r>
            <a:r>
              <a:rPr lang="en-IN" b="0" dirty="0">
                <a:solidFill>
                  <a:srgbClr val="D4D4D4"/>
                </a:solidFill>
                <a:effectLst/>
                <a:latin typeface="Consolas" panose="020B0609020204030204" pitchFamily="49" charset="0"/>
              </a:rPr>
              <a:t> (a[</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v) {</a:t>
            </a:r>
          </a:p>
          <a:p>
            <a:r>
              <a:rPr lang="en-IN" b="0" dirty="0">
                <a:solidFill>
                  <a:srgbClr val="D4D4D4"/>
                </a:solidFill>
                <a:effectLst/>
                <a:latin typeface="Consolas" panose="020B0609020204030204" pitchFamily="49" charset="0"/>
              </a:rPr>
              <a:t>      r := </a:t>
            </a:r>
            <a:r>
              <a:rPr lang="en-IN" b="0" dirty="0">
                <a:solidFill>
                  <a:srgbClr val="569CD6"/>
                </a:solidFill>
                <a:effectLst/>
                <a:latin typeface="Consolas" panose="020B0609020204030204" pitchFamily="49" charset="0"/>
              </a:rPr>
              <a:t>true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return</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+ 1;</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r := </a:t>
            </a:r>
            <a:r>
              <a:rPr lang="en-IN" b="0" dirty="0">
                <a:solidFill>
                  <a:srgbClr val="569CD6"/>
                </a:solidFill>
                <a:effectLst/>
                <a:latin typeface="Consolas" panose="020B0609020204030204" pitchFamily="49" charset="0"/>
              </a:rPr>
              <a:t>false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53517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0124-7177-883B-9BBE-81BF1F281AB5}"/>
              </a:ext>
            </a:extLst>
          </p:cNvPr>
          <p:cNvSpPr>
            <a:spLocks noGrp="1"/>
          </p:cNvSpPr>
          <p:nvPr>
            <p:ph type="title"/>
          </p:nvPr>
        </p:nvSpPr>
        <p:spPr/>
        <p:txBody>
          <a:bodyPr/>
          <a:lstStyle/>
          <a:p>
            <a:r>
              <a:rPr lang="en-IN" dirty="0"/>
              <a:t>Method in </a:t>
            </a:r>
            <a:r>
              <a:rPr lang="en-IN" dirty="0" err="1"/>
              <a:t>Dafny</a:t>
            </a:r>
            <a:endParaRPr lang="en-IN" dirty="0"/>
          </a:p>
        </p:txBody>
      </p:sp>
      <p:sp>
        <p:nvSpPr>
          <p:cNvPr id="3" name="Content Placeholder 2">
            <a:extLst>
              <a:ext uri="{FF2B5EF4-FFF2-40B4-BE49-F238E27FC236}">
                <a16:creationId xmlns:a16="http://schemas.microsoft.com/office/drawing/2014/main" id="{BE0D86B2-866D-DA2F-4A68-DDB6886237BB}"/>
              </a:ext>
            </a:extLst>
          </p:cNvPr>
          <p:cNvSpPr>
            <a:spLocks noGrp="1"/>
          </p:cNvSpPr>
          <p:nvPr>
            <p:ph idx="1"/>
          </p:nvPr>
        </p:nvSpPr>
        <p:spPr/>
        <p:txBody>
          <a:bodyPr/>
          <a:lstStyle/>
          <a:p>
            <a:r>
              <a:rPr lang="en-IN" dirty="0"/>
              <a:t>Specification</a:t>
            </a:r>
          </a:p>
          <a:p>
            <a:pPr lvl="1"/>
            <a:r>
              <a:rPr lang="en-IN" dirty="0"/>
              <a:t>Return variable: </a:t>
            </a:r>
            <a:r>
              <a:rPr lang="en-IN" b="1" dirty="0"/>
              <a:t>returns (r: bool)</a:t>
            </a:r>
            <a:endParaRPr lang="en-IN" dirty="0"/>
          </a:p>
          <a:p>
            <a:pPr lvl="1"/>
            <a:r>
              <a:rPr lang="en-IN" dirty="0"/>
              <a:t>Precondition: </a:t>
            </a:r>
            <a:r>
              <a:rPr lang="en-IN" b="1" dirty="0"/>
              <a:t>requires 0 &lt;= lo &lt;= hi &lt; </a:t>
            </a:r>
            <a:r>
              <a:rPr lang="en-IN" b="1" dirty="0" err="1"/>
              <a:t>a.Length</a:t>
            </a:r>
            <a:r>
              <a:rPr lang="en-IN" b="1" dirty="0"/>
              <a:t>   </a:t>
            </a:r>
            <a:endParaRPr lang="en-IN" b="1" dirty="0">
              <a:solidFill>
                <a:srgbClr val="D4D4D4"/>
              </a:solidFill>
              <a:effectLst/>
              <a:latin typeface="Consolas" panose="020B0609020204030204" pitchFamily="49" charset="0"/>
            </a:endParaRPr>
          </a:p>
          <a:p>
            <a:pPr lvl="1"/>
            <a:r>
              <a:rPr lang="en-IN" dirty="0"/>
              <a:t>Postcondition:  </a:t>
            </a:r>
            <a:r>
              <a:rPr lang="pt-BR" b="1" dirty="0"/>
              <a:t>ensures r &lt;==&gt; exists i :: lo &lt;= i &lt;= hi &amp;&amp; a[i] == v </a:t>
            </a:r>
          </a:p>
          <a:p>
            <a:pPr lvl="1"/>
            <a:endParaRPr lang="pt-BR" b="1" dirty="0"/>
          </a:p>
          <a:p>
            <a:r>
              <a:rPr lang="en-US" dirty="0" err="1"/>
              <a:t>Dafny</a:t>
            </a:r>
            <a:r>
              <a:rPr lang="en-US" dirty="0"/>
              <a:t> verifies that if the preconditions hold on the entry of the function, then the program terminates, and the postconditions hold upon exit</a:t>
            </a:r>
            <a:endParaRPr lang="en-IN" dirty="0"/>
          </a:p>
          <a:p>
            <a:pPr marL="457200" lvl="1" indent="0">
              <a:buNone/>
            </a:pPr>
            <a:endParaRPr lang="en-IN" dirty="0"/>
          </a:p>
        </p:txBody>
      </p:sp>
    </p:spTree>
    <p:extLst>
      <p:ext uri="{BB962C8B-B14F-4D97-AF65-F5344CB8AC3E}">
        <p14:creationId xmlns:p14="http://schemas.microsoft.com/office/powerpoint/2010/main" val="37472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9A65-F021-29E9-B786-5B665C91D1EB}"/>
              </a:ext>
            </a:extLst>
          </p:cNvPr>
          <p:cNvSpPr>
            <a:spLocks noGrp="1"/>
          </p:cNvSpPr>
          <p:nvPr>
            <p:ph type="title"/>
          </p:nvPr>
        </p:nvSpPr>
        <p:spPr/>
        <p:txBody>
          <a:bodyPr/>
          <a:lstStyle/>
          <a:p>
            <a:r>
              <a:rPr lang="en-IN" dirty="0"/>
              <a:t>Trusted and untrusted</a:t>
            </a:r>
          </a:p>
        </p:txBody>
      </p:sp>
      <p:sp>
        <p:nvSpPr>
          <p:cNvPr id="3" name="Content Placeholder 2">
            <a:extLst>
              <a:ext uri="{FF2B5EF4-FFF2-40B4-BE49-F238E27FC236}">
                <a16:creationId xmlns:a16="http://schemas.microsoft.com/office/drawing/2014/main" id="{DD9562BD-087E-9E98-5391-7340573E193A}"/>
              </a:ext>
            </a:extLst>
          </p:cNvPr>
          <p:cNvSpPr>
            <a:spLocks noGrp="1"/>
          </p:cNvSpPr>
          <p:nvPr>
            <p:ph idx="1"/>
          </p:nvPr>
        </p:nvSpPr>
        <p:spPr/>
        <p:txBody>
          <a:bodyPr/>
          <a:lstStyle/>
          <a:p>
            <a:r>
              <a:rPr lang="en-US" dirty="0"/>
              <a:t>The program specification is trusted, i.e., if there is any bug in the specification, then the software may not behave as expected</a:t>
            </a:r>
          </a:p>
          <a:p>
            <a:endParaRPr lang="en-IN" dirty="0"/>
          </a:p>
          <a:p>
            <a:r>
              <a:rPr lang="en-IN" dirty="0"/>
              <a:t>The implementation is not trusted. If there is any bug in the implementation, it will be caught by </a:t>
            </a:r>
            <a:r>
              <a:rPr lang="en-IN" dirty="0" err="1"/>
              <a:t>Dafny</a:t>
            </a:r>
            <a:r>
              <a:rPr lang="en-IN" dirty="0"/>
              <a:t>. </a:t>
            </a:r>
            <a:r>
              <a:rPr lang="en-IN" dirty="0" err="1"/>
              <a:t>Dafny</a:t>
            </a:r>
            <a:r>
              <a:rPr lang="en-IN" dirty="0"/>
              <a:t> ensures that the implementation is correct with respect to the specification.</a:t>
            </a:r>
          </a:p>
        </p:txBody>
      </p:sp>
    </p:spTree>
    <p:extLst>
      <p:ext uri="{BB962C8B-B14F-4D97-AF65-F5344CB8AC3E}">
        <p14:creationId xmlns:p14="http://schemas.microsoft.com/office/powerpoint/2010/main" val="134644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B4C4-170A-6048-E43B-25CA9721E89C}"/>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36C8EE65-92E1-1EA6-C93E-8E8EE370FD15}"/>
              </a:ext>
            </a:extLst>
          </p:cNvPr>
          <p:cNvSpPr>
            <a:spLocks noGrp="1"/>
          </p:cNvSpPr>
          <p:nvPr>
            <p:ph idx="1"/>
          </p:nvPr>
        </p:nvSpPr>
        <p:spPr/>
        <p:txBody>
          <a:bodyPr/>
          <a:lstStyle/>
          <a:p>
            <a:r>
              <a:rPr lang="en-IN" dirty="0"/>
              <a:t>A </a:t>
            </a:r>
            <a:r>
              <a:rPr lang="en-IN" dirty="0">
                <a:solidFill>
                  <a:schemeClr val="accent1"/>
                </a:solidFill>
              </a:rPr>
              <a:t>loop invariant </a:t>
            </a:r>
            <a:r>
              <a:rPr lang="en-IN" dirty="0"/>
              <a:t>is a formula that is inserted just before the loop condition, and it holds every time the loop condition executes, i.e., before and after every loop iteration</a:t>
            </a:r>
          </a:p>
          <a:p>
            <a:endParaRPr lang="en-IN" dirty="0"/>
          </a:p>
          <a:p>
            <a:r>
              <a:rPr lang="en-IN" dirty="0" err="1"/>
              <a:t>Dafny</a:t>
            </a:r>
            <a:r>
              <a:rPr lang="en-IN" dirty="0"/>
              <a:t> requires programmers to write loop invariants to help it generate the proof of correctness</a:t>
            </a:r>
          </a:p>
          <a:p>
            <a:endParaRPr lang="en-IN" dirty="0"/>
          </a:p>
          <a:p>
            <a:r>
              <a:rPr lang="en-IN" dirty="0"/>
              <a:t>Loop invariants are not trusted, i.e., </a:t>
            </a:r>
            <a:r>
              <a:rPr lang="en-IN" dirty="0" err="1"/>
              <a:t>Dafny</a:t>
            </a:r>
            <a:r>
              <a:rPr lang="en-IN" dirty="0"/>
              <a:t> verifies that the loop invariants always hold</a:t>
            </a:r>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45682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763B-7033-A365-B68F-3C5D3BBB04FD}"/>
              </a:ext>
            </a:extLst>
          </p:cNvPr>
          <p:cNvSpPr>
            <a:spLocks noGrp="1"/>
          </p:cNvSpPr>
          <p:nvPr>
            <p:ph type="title"/>
          </p:nvPr>
        </p:nvSpPr>
        <p:spPr/>
        <p:txBody>
          <a:bodyPr/>
          <a:lstStyle/>
          <a:p>
            <a:r>
              <a:rPr lang="en-IN" dirty="0"/>
              <a:t>Loop invariant</a:t>
            </a:r>
          </a:p>
        </p:txBody>
      </p:sp>
      <p:sp>
        <p:nvSpPr>
          <p:cNvPr id="4" name="TextBox 3">
            <a:extLst>
              <a:ext uri="{FF2B5EF4-FFF2-40B4-BE49-F238E27FC236}">
                <a16:creationId xmlns:a16="http://schemas.microsoft.com/office/drawing/2014/main" id="{09FAF496-6D3A-9AC9-2516-6F88A81C4B7E}"/>
              </a:ext>
            </a:extLst>
          </p:cNvPr>
          <p:cNvSpPr txBox="1"/>
          <p:nvPr/>
        </p:nvSpPr>
        <p:spPr>
          <a:xfrm>
            <a:off x="1061885" y="1543663"/>
            <a:ext cx="10756490" cy="4801314"/>
          </a:xfrm>
          <a:prstGeom prst="rect">
            <a:avLst/>
          </a:prstGeom>
          <a:solidFill>
            <a:schemeClr val="tx1"/>
          </a:solidFill>
        </p:spPr>
        <p:txBody>
          <a:bodyPr wrap="square" rtlCol="0">
            <a:spAutoFit/>
          </a:bodyPr>
          <a:lstStyle/>
          <a:p>
            <a:r>
              <a:rPr lang="en-IN" b="0" dirty="0">
                <a:solidFill>
                  <a:srgbClr val="569CD6"/>
                </a:solidFill>
                <a:effectLst/>
                <a:latin typeface="Consolas" panose="020B0609020204030204" pitchFamily="49" charset="0"/>
              </a:rPr>
              <a:t>method</a:t>
            </a:r>
            <a:r>
              <a:rPr lang="en-IN" b="0" dirty="0">
                <a:solidFill>
                  <a:srgbClr val="D4D4D4"/>
                </a:solidFill>
                <a:effectLst/>
                <a:latin typeface="Consolas" panose="020B0609020204030204" pitchFamily="49" charset="0"/>
              </a:rPr>
              <a:t> </a:t>
            </a:r>
            <a:r>
              <a:rPr lang="en-IN" b="0" dirty="0" err="1">
                <a:solidFill>
                  <a:srgbClr val="C8C8C8"/>
                </a:solidFill>
                <a:effectLst/>
                <a:latin typeface="Consolas" panose="020B0609020204030204" pitchFamily="49" charset="0"/>
              </a:rPr>
              <a:t>LinearSearch</a:t>
            </a:r>
            <a:r>
              <a:rPr lang="en-IN" b="0" dirty="0">
                <a:solidFill>
                  <a:srgbClr val="D4D4D4"/>
                </a:solidFill>
                <a:effectLst/>
                <a:latin typeface="Consolas" panose="020B0609020204030204" pitchFamily="49" charset="0"/>
              </a:rPr>
              <a:t>(a: </a:t>
            </a:r>
            <a:r>
              <a:rPr lang="en-IN" b="0" dirty="0">
                <a:solidFill>
                  <a:srgbClr val="569CD6"/>
                </a:solidFill>
                <a:effectLst/>
                <a:latin typeface="Consolas" panose="020B0609020204030204" pitchFamily="49" charset="0"/>
              </a:rPr>
              <a:t>array</a:t>
            </a:r>
            <a:r>
              <a:rPr lang="en-IN" b="0" dirty="0">
                <a:solidFill>
                  <a:srgbClr val="D4D4D4"/>
                </a:solidFill>
                <a:effectLst/>
                <a:latin typeface="Consolas" panose="020B0609020204030204" pitchFamily="49" charset="0"/>
              </a:rPr>
              <a:t>&lt;</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&gt;, lo: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hi: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v: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returns</a:t>
            </a:r>
            <a:r>
              <a:rPr lang="en-IN" b="0" dirty="0">
                <a:solidFill>
                  <a:srgbClr val="D4D4D4"/>
                </a:solidFill>
                <a:effectLst/>
                <a:latin typeface="Consolas" panose="020B0609020204030204" pitchFamily="49" charset="0"/>
              </a:rPr>
              <a:t> (r: </a:t>
            </a:r>
            <a:r>
              <a:rPr lang="en-IN" b="0" dirty="0">
                <a:solidFill>
                  <a:srgbClr val="569CD6"/>
                </a:solidFill>
                <a:effectLst/>
                <a:latin typeface="Consolas" panose="020B0609020204030204" pitchFamily="49" charset="0"/>
              </a:rPr>
              <a:t>bool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requires</a:t>
            </a:r>
            <a:r>
              <a:rPr lang="en-IN" b="0" dirty="0">
                <a:solidFill>
                  <a:srgbClr val="D4D4D4"/>
                </a:solidFill>
                <a:effectLst/>
                <a:latin typeface="Consolas" panose="020B0609020204030204" pitchFamily="49" charset="0"/>
              </a:rPr>
              <a:t> 0 &lt;= lo &lt;= hi &lt; </a:t>
            </a:r>
            <a:r>
              <a:rPr lang="en-IN" b="0" dirty="0" err="1">
                <a:solidFill>
                  <a:srgbClr val="D4D4D4"/>
                </a:solidFill>
                <a:effectLst/>
                <a:latin typeface="Consolas" panose="020B0609020204030204" pitchFamily="49" charset="0"/>
              </a:rPr>
              <a:t>a.Length</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precondition</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ensures</a:t>
            </a:r>
            <a:r>
              <a:rPr lang="en-IN" b="0" dirty="0">
                <a:solidFill>
                  <a:srgbClr val="D4D4D4"/>
                </a:solidFill>
                <a:effectLst/>
                <a:latin typeface="Consolas" panose="020B0609020204030204" pitchFamily="49" charset="0"/>
              </a:rPr>
              <a:t> r &lt;==&gt; </a:t>
            </a:r>
            <a:r>
              <a:rPr lang="en-IN" b="0" dirty="0">
                <a:solidFill>
                  <a:srgbClr val="569CD6"/>
                </a:solidFill>
                <a:effectLst/>
                <a:latin typeface="Consolas" panose="020B0609020204030204" pitchFamily="49" charset="0"/>
              </a:rPr>
              <a:t>exists</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lo &lt;=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&lt;= hi &amp;&amp; a[</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v   </a:t>
            </a:r>
            <a:r>
              <a:rPr lang="en-IN" b="0" dirty="0">
                <a:solidFill>
                  <a:srgbClr val="6A9955"/>
                </a:solidFill>
                <a:effectLst/>
                <a:latin typeface="Consolas" panose="020B0609020204030204" pitchFamily="49" charset="0"/>
              </a:rPr>
              <a:t>// postcondition</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lo;</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while</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&lt;= hi</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invariant</a:t>
            </a:r>
            <a:r>
              <a:rPr lang="en-IN" b="0" dirty="0">
                <a:solidFill>
                  <a:srgbClr val="D4D4D4"/>
                </a:solidFill>
                <a:effectLst/>
                <a:latin typeface="Consolas" panose="020B0609020204030204" pitchFamily="49" charset="0"/>
              </a:rPr>
              <a:t> lo &lt;=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&lt;= hi+1      </a:t>
            </a:r>
            <a:r>
              <a:rPr lang="en-IN" b="0" dirty="0">
                <a:solidFill>
                  <a:srgbClr val="6A9955"/>
                </a:solidFill>
                <a:effectLst/>
                <a:latin typeface="Consolas" panose="020B0609020204030204" pitchFamily="49" charset="0"/>
              </a:rPr>
              <a:t>// loop invariant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invariant</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forall</a:t>
            </a:r>
            <a:r>
              <a:rPr lang="en-IN" b="0" dirty="0">
                <a:solidFill>
                  <a:srgbClr val="D4D4D4"/>
                </a:solidFill>
                <a:effectLst/>
                <a:latin typeface="Consolas" panose="020B0609020204030204" pitchFamily="49" charset="0"/>
              </a:rPr>
              <a:t> k :: lo &lt;= k &lt;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==&gt; a[k] != v  </a:t>
            </a:r>
            <a:r>
              <a:rPr lang="en-IN" b="0" dirty="0">
                <a:solidFill>
                  <a:srgbClr val="6A9955"/>
                </a:solidFill>
                <a:effectLst/>
                <a:latin typeface="Consolas" panose="020B0609020204030204" pitchFamily="49" charset="0"/>
              </a:rPr>
              <a:t>// loop invariant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if</a:t>
            </a:r>
            <a:r>
              <a:rPr lang="en-IN" b="0" dirty="0">
                <a:solidFill>
                  <a:srgbClr val="D4D4D4"/>
                </a:solidFill>
                <a:effectLst/>
                <a:latin typeface="Consolas" panose="020B0609020204030204" pitchFamily="49" charset="0"/>
              </a:rPr>
              <a:t> (a[</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v) {</a:t>
            </a:r>
          </a:p>
          <a:p>
            <a:r>
              <a:rPr lang="en-IN" b="0" dirty="0">
                <a:solidFill>
                  <a:srgbClr val="D4D4D4"/>
                </a:solidFill>
                <a:effectLst/>
                <a:latin typeface="Consolas" panose="020B0609020204030204" pitchFamily="49" charset="0"/>
              </a:rPr>
              <a:t>      r := </a:t>
            </a:r>
            <a:r>
              <a:rPr lang="en-IN" b="0" dirty="0">
                <a:solidFill>
                  <a:srgbClr val="569CD6"/>
                </a:solidFill>
                <a:effectLst/>
                <a:latin typeface="Consolas" panose="020B0609020204030204" pitchFamily="49" charset="0"/>
              </a:rPr>
              <a:t>true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return</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 + 1;</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r := </a:t>
            </a:r>
            <a:r>
              <a:rPr lang="en-IN" b="0" dirty="0">
                <a:solidFill>
                  <a:srgbClr val="569CD6"/>
                </a:solidFill>
                <a:effectLst/>
                <a:latin typeface="Consolas" panose="020B0609020204030204" pitchFamily="49" charset="0"/>
              </a:rPr>
              <a:t>false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2685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E1DC-7DB0-0415-E070-8C6CC94E5BE8}"/>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FC7A00FD-8938-A573-B892-07010FAE8F99}"/>
              </a:ext>
            </a:extLst>
          </p:cNvPr>
          <p:cNvSpPr>
            <a:spLocks noGrp="1"/>
          </p:cNvSpPr>
          <p:nvPr>
            <p:ph idx="1"/>
          </p:nvPr>
        </p:nvSpPr>
        <p:spPr/>
        <p:txBody>
          <a:bodyPr>
            <a:normAutofit fontScale="92500" lnSpcReduction="10000"/>
          </a:bodyPr>
          <a:lstStyle/>
          <a:p>
            <a:r>
              <a:rPr lang="en-US" dirty="0"/>
              <a:t>The loop invariant </a:t>
            </a:r>
            <a:r>
              <a:rPr lang="en-US" dirty="0">
                <a:solidFill>
                  <a:schemeClr val="accent1"/>
                </a:solidFill>
              </a:rPr>
              <a:t>lo &lt;= </a:t>
            </a:r>
            <a:r>
              <a:rPr lang="en-US" dirty="0" err="1">
                <a:solidFill>
                  <a:schemeClr val="accent1"/>
                </a:solidFill>
              </a:rPr>
              <a:t>i</a:t>
            </a:r>
            <a:r>
              <a:rPr lang="en-US" dirty="0">
                <a:solidFill>
                  <a:schemeClr val="accent1"/>
                </a:solidFill>
              </a:rPr>
              <a:t> &lt;= hi+1</a:t>
            </a:r>
            <a:r>
              <a:rPr lang="en-US" dirty="0"/>
              <a:t> always holds before the loop condition is executed. </a:t>
            </a:r>
          </a:p>
          <a:p>
            <a:pPr lvl="1"/>
            <a:r>
              <a:rPr lang="en-US" dirty="0" err="1">
                <a:solidFill>
                  <a:schemeClr val="accent1"/>
                </a:solidFill>
              </a:rPr>
              <a:t>i</a:t>
            </a:r>
            <a:r>
              <a:rPr lang="en-US" dirty="0">
                <a:solidFill>
                  <a:schemeClr val="accent1"/>
                </a:solidFill>
              </a:rPr>
              <a:t> = lo </a:t>
            </a:r>
            <a:r>
              <a:rPr lang="en-US" dirty="0"/>
              <a:t>is true on entry </a:t>
            </a:r>
          </a:p>
          <a:p>
            <a:pPr lvl="1"/>
            <a:r>
              <a:rPr lang="en-US" dirty="0" err="1">
                <a:solidFill>
                  <a:schemeClr val="accent1"/>
                </a:solidFill>
              </a:rPr>
              <a:t>i</a:t>
            </a:r>
            <a:r>
              <a:rPr lang="en-US" dirty="0">
                <a:solidFill>
                  <a:schemeClr val="accent1"/>
                </a:solidFill>
              </a:rPr>
              <a:t> = hi + 1 </a:t>
            </a:r>
            <a:r>
              <a:rPr lang="en-US" dirty="0"/>
              <a:t>is true on exit</a:t>
            </a:r>
          </a:p>
          <a:p>
            <a:pPr lvl="1"/>
            <a:r>
              <a:rPr lang="en-US" dirty="0">
                <a:solidFill>
                  <a:schemeClr val="accent1"/>
                </a:solidFill>
              </a:rPr>
              <a:t>lo &lt;= </a:t>
            </a:r>
            <a:r>
              <a:rPr lang="en-US" dirty="0" err="1">
                <a:solidFill>
                  <a:schemeClr val="accent1"/>
                </a:solidFill>
              </a:rPr>
              <a:t>i</a:t>
            </a:r>
            <a:r>
              <a:rPr lang="en-US" dirty="0">
                <a:solidFill>
                  <a:schemeClr val="accent1"/>
                </a:solidFill>
              </a:rPr>
              <a:t> &lt;= hi </a:t>
            </a:r>
            <a:r>
              <a:rPr lang="en-US" dirty="0"/>
              <a:t>is true every time the loop body is executed</a:t>
            </a:r>
          </a:p>
          <a:p>
            <a:endParaRPr lang="it-IT" dirty="0"/>
          </a:p>
          <a:p>
            <a:r>
              <a:rPr lang="en-US" dirty="0"/>
              <a:t>The invariant </a:t>
            </a:r>
            <a:r>
              <a:rPr lang="en-US" dirty="0" err="1">
                <a:solidFill>
                  <a:schemeClr val="accent1"/>
                </a:solidFill>
              </a:rPr>
              <a:t>forall</a:t>
            </a:r>
            <a:r>
              <a:rPr lang="en-US" dirty="0">
                <a:solidFill>
                  <a:schemeClr val="accent1"/>
                </a:solidFill>
              </a:rPr>
              <a:t> k :: lo &lt;= k &lt; </a:t>
            </a:r>
            <a:r>
              <a:rPr lang="en-US" dirty="0" err="1">
                <a:solidFill>
                  <a:schemeClr val="accent1"/>
                </a:solidFill>
              </a:rPr>
              <a:t>i</a:t>
            </a:r>
            <a:r>
              <a:rPr lang="en-US" dirty="0">
                <a:solidFill>
                  <a:schemeClr val="accent1"/>
                </a:solidFill>
              </a:rPr>
              <a:t> ==&gt; a[k] != v </a:t>
            </a:r>
          </a:p>
          <a:p>
            <a:pPr lvl="1"/>
            <a:r>
              <a:rPr lang="en-US" dirty="0"/>
              <a:t>holds on entry because </a:t>
            </a:r>
            <a:r>
              <a:rPr lang="en-US" dirty="0" err="1">
                <a:solidFill>
                  <a:schemeClr val="accent1"/>
                </a:solidFill>
              </a:rPr>
              <a:t>i</a:t>
            </a:r>
            <a:r>
              <a:rPr lang="en-US" dirty="0">
                <a:solidFill>
                  <a:schemeClr val="accent1"/>
                </a:solidFill>
              </a:rPr>
              <a:t> = lo</a:t>
            </a:r>
            <a:r>
              <a:rPr lang="en-US" dirty="0"/>
              <a:t>, and </a:t>
            </a:r>
            <a:r>
              <a:rPr lang="en-US" dirty="0">
                <a:solidFill>
                  <a:schemeClr val="accent1"/>
                </a:solidFill>
              </a:rPr>
              <a:t>lo &lt;= k &lt; lo </a:t>
            </a:r>
            <a:r>
              <a:rPr lang="en-US" dirty="0"/>
              <a:t>is false.</a:t>
            </a:r>
            <a:endParaRPr lang="it-IT" dirty="0"/>
          </a:p>
          <a:p>
            <a:pPr lvl="1"/>
            <a:r>
              <a:rPr lang="it-IT" dirty="0"/>
              <a:t>holds after first iteration because </a:t>
            </a:r>
            <a:r>
              <a:rPr lang="it-IT" dirty="0">
                <a:solidFill>
                  <a:schemeClr val="accent1"/>
                </a:solidFill>
              </a:rPr>
              <a:t>i = lo+1</a:t>
            </a:r>
            <a:r>
              <a:rPr lang="it-IT" dirty="0"/>
              <a:t> and </a:t>
            </a:r>
            <a:r>
              <a:rPr lang="it-IT" dirty="0">
                <a:solidFill>
                  <a:schemeClr val="accent1"/>
                </a:solidFill>
              </a:rPr>
              <a:t>a[lo] != v</a:t>
            </a:r>
          </a:p>
          <a:p>
            <a:pPr lvl="1"/>
            <a:r>
              <a:rPr lang="it-IT" dirty="0"/>
              <a:t>holds after second iteration because </a:t>
            </a:r>
            <a:r>
              <a:rPr lang="it-IT" dirty="0">
                <a:solidFill>
                  <a:schemeClr val="accent1"/>
                </a:solidFill>
              </a:rPr>
              <a:t>i = lo+2 </a:t>
            </a:r>
            <a:r>
              <a:rPr lang="it-IT" dirty="0"/>
              <a:t>and </a:t>
            </a:r>
            <a:r>
              <a:rPr lang="it-IT" dirty="0">
                <a:solidFill>
                  <a:schemeClr val="accent1"/>
                </a:solidFill>
              </a:rPr>
              <a:t>a[lo] != v</a:t>
            </a:r>
            <a:r>
              <a:rPr lang="it-IT" dirty="0"/>
              <a:t>, </a:t>
            </a:r>
            <a:r>
              <a:rPr lang="it-IT" dirty="0">
                <a:solidFill>
                  <a:schemeClr val="accent1"/>
                </a:solidFill>
              </a:rPr>
              <a:t>a[lo+1] != v</a:t>
            </a:r>
          </a:p>
          <a:p>
            <a:pPr lvl="1"/>
            <a:r>
              <a:rPr lang="it-IT" dirty="0"/>
              <a:t>holds after kth iteration because </a:t>
            </a:r>
            <a:r>
              <a:rPr lang="it-IT" dirty="0">
                <a:solidFill>
                  <a:schemeClr val="accent1"/>
                </a:solidFill>
              </a:rPr>
              <a:t>i = lo + k </a:t>
            </a:r>
            <a:r>
              <a:rPr lang="it-IT" dirty="0"/>
              <a:t>and </a:t>
            </a:r>
            <a:r>
              <a:rPr lang="it-IT" dirty="0">
                <a:solidFill>
                  <a:schemeClr val="accent1"/>
                </a:solidFill>
              </a:rPr>
              <a:t>a[lo] != v</a:t>
            </a:r>
            <a:r>
              <a:rPr lang="it-IT" dirty="0"/>
              <a:t>, ..., </a:t>
            </a:r>
            <a:r>
              <a:rPr lang="it-IT" dirty="0">
                <a:solidFill>
                  <a:schemeClr val="accent1"/>
                </a:solidFill>
              </a:rPr>
              <a:t>a[lo+k-1] != v</a:t>
            </a:r>
          </a:p>
          <a:p>
            <a:pPr lvl="1"/>
            <a:r>
              <a:rPr lang="it-IT" dirty="0"/>
              <a:t>holds after the loop terminates, because </a:t>
            </a:r>
            <a:r>
              <a:rPr lang="it-IT" dirty="0">
                <a:solidFill>
                  <a:schemeClr val="accent1"/>
                </a:solidFill>
              </a:rPr>
              <a:t>i = hi + 1 </a:t>
            </a:r>
            <a:r>
              <a:rPr lang="it-IT" dirty="0"/>
              <a:t>and </a:t>
            </a:r>
            <a:r>
              <a:rPr lang="it-IT" dirty="0">
                <a:solidFill>
                  <a:schemeClr val="accent1"/>
                </a:solidFill>
              </a:rPr>
              <a:t>a[lo]!-v</a:t>
            </a:r>
            <a:r>
              <a:rPr lang="it-IT" dirty="0"/>
              <a:t>, ..., </a:t>
            </a:r>
            <a:r>
              <a:rPr lang="it-IT" dirty="0">
                <a:solidFill>
                  <a:schemeClr val="accent1"/>
                </a:solidFill>
              </a:rPr>
              <a:t>a[hi]!=v</a:t>
            </a:r>
          </a:p>
          <a:p>
            <a:pPr lvl="1"/>
            <a:endParaRPr lang="it-IT" dirty="0"/>
          </a:p>
          <a:p>
            <a:endParaRPr lang="it-IT" dirty="0"/>
          </a:p>
          <a:p>
            <a:endParaRPr lang="it-IT" dirty="0"/>
          </a:p>
          <a:p>
            <a:endParaRPr lang="en-IN" dirty="0"/>
          </a:p>
        </p:txBody>
      </p:sp>
    </p:spTree>
    <p:extLst>
      <p:ext uri="{BB962C8B-B14F-4D97-AF65-F5344CB8AC3E}">
        <p14:creationId xmlns:p14="http://schemas.microsoft.com/office/powerpoint/2010/main" val="186880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EB7D-CC40-1B0A-F4EE-6E8A2468761F}"/>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88DEED78-C493-C1CC-235E-C13DEF16C178}"/>
              </a:ext>
            </a:extLst>
          </p:cNvPr>
          <p:cNvSpPr>
            <a:spLocks noGrp="1"/>
          </p:cNvSpPr>
          <p:nvPr>
            <p:ph idx="1"/>
          </p:nvPr>
        </p:nvSpPr>
        <p:spPr/>
        <p:txBody>
          <a:bodyPr/>
          <a:lstStyle/>
          <a:p>
            <a:r>
              <a:rPr lang="en-US" dirty="0"/>
              <a:t>During the actual code generation, the loop invariants are removed because they are guaranteed to hold (can be checked statically) and thus don’t need to be checked explicitly at runtime</a:t>
            </a:r>
          </a:p>
          <a:p>
            <a:endParaRPr lang="en-US" dirty="0"/>
          </a:p>
          <a:p>
            <a:r>
              <a:rPr lang="en-US" dirty="0"/>
              <a:t>In other words, loop invariants are not trusted. If the loop invariant is incorrect, we can detect it at the compile time.</a:t>
            </a:r>
            <a:endParaRPr lang="en-IN" dirty="0"/>
          </a:p>
        </p:txBody>
      </p:sp>
    </p:spTree>
    <p:extLst>
      <p:ext uri="{BB962C8B-B14F-4D97-AF65-F5344CB8AC3E}">
        <p14:creationId xmlns:p14="http://schemas.microsoft.com/office/powerpoint/2010/main" val="310080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2970</Words>
  <Application>Microsoft Office PowerPoint</Application>
  <PresentationFormat>Widescreen</PresentationFormat>
  <Paragraphs>391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Consolas</vt:lpstr>
      <vt:lpstr>Office Theme</vt:lpstr>
      <vt:lpstr>PowerPoint Presentation</vt:lpstr>
      <vt:lpstr>Method in Dafny</vt:lpstr>
      <vt:lpstr>Method</vt:lpstr>
      <vt:lpstr>Method in Dafny</vt:lpstr>
      <vt:lpstr>Trusted and untrusted</vt:lpstr>
      <vt:lpstr>Loop invariant</vt:lpstr>
      <vt:lpstr>Loop invariant</vt:lpstr>
      <vt:lpstr>Loop invariant</vt:lpstr>
      <vt:lpstr>Loop invariant</vt:lpstr>
      <vt:lpstr>Assertions</vt:lpstr>
      <vt:lpstr>Assertions</vt:lpstr>
      <vt:lpstr>Program state</vt:lpstr>
      <vt:lpstr>Program state</vt:lpstr>
      <vt:lpstr>Program state</vt:lpstr>
      <vt:lpstr>Program state</vt:lpstr>
      <vt:lpstr>Program state</vt:lpstr>
      <vt:lpstr>Program state</vt:lpstr>
      <vt:lpstr>Correctness</vt:lpstr>
      <vt:lpstr>Correctness</vt:lpstr>
      <vt:lpstr>Correctness</vt:lpstr>
      <vt:lpstr>Correctness</vt:lpstr>
      <vt:lpstr>Correctness</vt:lpstr>
      <vt:lpstr>Correctness</vt:lpstr>
      <vt:lpstr>Correctness</vt:lpstr>
      <vt:lpstr>Correctness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16</cp:revision>
  <dcterms:created xsi:type="dcterms:W3CDTF">2023-10-27T15:11:13Z</dcterms:created>
  <dcterms:modified xsi:type="dcterms:W3CDTF">2023-11-06T15:08:52Z</dcterms:modified>
</cp:coreProperties>
</file>