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327" r:id="rId3"/>
    <p:sldId id="268" r:id="rId4"/>
    <p:sldId id="295" r:id="rId5"/>
    <p:sldId id="294" r:id="rId6"/>
    <p:sldId id="293" r:id="rId7"/>
    <p:sldId id="296" r:id="rId8"/>
    <p:sldId id="326" r:id="rId9"/>
    <p:sldId id="272" r:id="rId10"/>
    <p:sldId id="297" r:id="rId11"/>
    <p:sldId id="298" r:id="rId12"/>
    <p:sldId id="299" r:id="rId13"/>
    <p:sldId id="300" r:id="rId14"/>
    <p:sldId id="301" r:id="rId15"/>
    <p:sldId id="303" r:id="rId16"/>
    <p:sldId id="304" r:id="rId17"/>
    <p:sldId id="305" r:id="rId18"/>
    <p:sldId id="306" r:id="rId19"/>
    <p:sldId id="307" r:id="rId20"/>
    <p:sldId id="324" r:id="rId21"/>
    <p:sldId id="325" r:id="rId22"/>
    <p:sldId id="280" r:id="rId23"/>
    <p:sldId id="281" r:id="rId24"/>
    <p:sldId id="282" r:id="rId25"/>
    <p:sldId id="308" r:id="rId26"/>
    <p:sldId id="316" r:id="rId27"/>
    <p:sldId id="317" r:id="rId28"/>
    <p:sldId id="318" r:id="rId29"/>
    <p:sldId id="319" r:id="rId30"/>
    <p:sldId id="320" r:id="rId31"/>
    <p:sldId id="315" r:id="rId32"/>
    <p:sldId id="321" r:id="rId33"/>
    <p:sldId id="322" r:id="rId34"/>
    <p:sldId id="314" r:id="rId35"/>
    <p:sldId id="323" r:id="rId36"/>
    <p:sldId id="366" r:id="rId37"/>
    <p:sldId id="361" r:id="rId38"/>
    <p:sldId id="284" r:id="rId39"/>
    <p:sldId id="362" r:id="rId40"/>
    <p:sldId id="328" r:id="rId41"/>
    <p:sldId id="290" r:id="rId42"/>
    <p:sldId id="288" r:id="rId43"/>
    <p:sldId id="289" r:id="rId44"/>
    <p:sldId id="291" r:id="rId45"/>
    <p:sldId id="292" r:id="rId46"/>
    <p:sldId id="329" r:id="rId47"/>
    <p:sldId id="363" r:id="rId48"/>
    <p:sldId id="330" r:id="rId49"/>
    <p:sldId id="331" r:id="rId50"/>
    <p:sldId id="332" r:id="rId51"/>
    <p:sldId id="333" r:id="rId52"/>
    <p:sldId id="334" r:id="rId53"/>
    <p:sldId id="335" r:id="rId54"/>
    <p:sldId id="336"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3488C-0A4A-4A6A-9C86-07571DBEABED}" type="datetimeFigureOut">
              <a:rPr lang="en-IN" smtClean="0"/>
              <a:t>08-11-2023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0C3E96-60C1-4CDB-9968-F936E6005563}" type="slidenum">
              <a:rPr lang="en-IN" smtClean="0"/>
              <a:t>‹#›</a:t>
            </a:fld>
            <a:endParaRPr lang="en-IN"/>
          </a:p>
        </p:txBody>
      </p:sp>
    </p:spTree>
    <p:extLst>
      <p:ext uri="{BB962C8B-B14F-4D97-AF65-F5344CB8AC3E}">
        <p14:creationId xmlns:p14="http://schemas.microsoft.com/office/powerpoint/2010/main" val="4103470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1EADD-0D1B-AAE1-FCD7-A1AC6A3C90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35BA1E-A79E-0752-203B-B1B2831466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BB7E6E-91BE-1A41-45C1-E9ADB005FBFE}"/>
              </a:ext>
            </a:extLst>
          </p:cNvPr>
          <p:cNvSpPr>
            <a:spLocks noGrp="1"/>
          </p:cNvSpPr>
          <p:nvPr>
            <p:ph type="dt" sz="half" idx="10"/>
          </p:nvPr>
        </p:nvSpPr>
        <p:spPr/>
        <p:txBody>
          <a:bodyPr/>
          <a:lstStyle/>
          <a:p>
            <a:fld id="{0BCD61D5-6525-4A0E-A841-C2E6D7471AE5}" type="datetimeFigureOut">
              <a:rPr lang="en-IN" smtClean="0"/>
              <a:t>08-11-2023</a:t>
            </a:fld>
            <a:endParaRPr lang="en-IN"/>
          </a:p>
        </p:txBody>
      </p:sp>
      <p:sp>
        <p:nvSpPr>
          <p:cNvPr id="5" name="Footer Placeholder 4">
            <a:extLst>
              <a:ext uri="{FF2B5EF4-FFF2-40B4-BE49-F238E27FC236}">
                <a16:creationId xmlns:a16="http://schemas.microsoft.com/office/drawing/2014/main" id="{63F65139-2C36-6A53-FB2F-BE4D8AA264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C0572D-B3DC-3A6A-3FF3-14C5A2BDB89E}"/>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126546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09E8-92A4-62DC-5186-54D6513DD6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A2DA9A-6387-47A0-1B79-DD39DC6677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681930-24E1-4B89-1607-C87618B5D7E2}"/>
              </a:ext>
            </a:extLst>
          </p:cNvPr>
          <p:cNvSpPr>
            <a:spLocks noGrp="1"/>
          </p:cNvSpPr>
          <p:nvPr>
            <p:ph type="dt" sz="half" idx="10"/>
          </p:nvPr>
        </p:nvSpPr>
        <p:spPr/>
        <p:txBody>
          <a:bodyPr/>
          <a:lstStyle/>
          <a:p>
            <a:fld id="{0BCD61D5-6525-4A0E-A841-C2E6D7471AE5}" type="datetimeFigureOut">
              <a:rPr lang="en-IN" smtClean="0"/>
              <a:t>08-11-2023</a:t>
            </a:fld>
            <a:endParaRPr lang="en-IN"/>
          </a:p>
        </p:txBody>
      </p:sp>
      <p:sp>
        <p:nvSpPr>
          <p:cNvPr id="5" name="Footer Placeholder 4">
            <a:extLst>
              <a:ext uri="{FF2B5EF4-FFF2-40B4-BE49-F238E27FC236}">
                <a16:creationId xmlns:a16="http://schemas.microsoft.com/office/drawing/2014/main" id="{8E553289-8F58-D096-03A2-6EADF07191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6903F6-C4DE-6134-1E65-8640752DBC95}"/>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3620237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74EA98-E1EB-5B88-FCD0-225A51F4CD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DA3EBC-5118-E457-EC15-95B7D9E1A1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715A68-553B-8AF9-F115-439F132C628B}"/>
              </a:ext>
            </a:extLst>
          </p:cNvPr>
          <p:cNvSpPr>
            <a:spLocks noGrp="1"/>
          </p:cNvSpPr>
          <p:nvPr>
            <p:ph type="dt" sz="half" idx="10"/>
          </p:nvPr>
        </p:nvSpPr>
        <p:spPr/>
        <p:txBody>
          <a:bodyPr/>
          <a:lstStyle/>
          <a:p>
            <a:fld id="{0BCD61D5-6525-4A0E-A841-C2E6D7471AE5}" type="datetimeFigureOut">
              <a:rPr lang="en-IN" smtClean="0"/>
              <a:t>08-11-2023</a:t>
            </a:fld>
            <a:endParaRPr lang="en-IN"/>
          </a:p>
        </p:txBody>
      </p:sp>
      <p:sp>
        <p:nvSpPr>
          <p:cNvPr id="5" name="Footer Placeholder 4">
            <a:extLst>
              <a:ext uri="{FF2B5EF4-FFF2-40B4-BE49-F238E27FC236}">
                <a16:creationId xmlns:a16="http://schemas.microsoft.com/office/drawing/2014/main" id="{ECC6FEA9-9740-2A50-77E5-15793C949D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CE1F84-1CF0-4B7B-FEE2-9662B04B0E68}"/>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2891291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35384-E1F3-8766-7480-C7CEEE51FF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AB72E6-FEF2-DA6E-0E03-F3C7C5A46C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01D9CF-CF87-A155-DD3C-1FFA15456F24}"/>
              </a:ext>
            </a:extLst>
          </p:cNvPr>
          <p:cNvSpPr>
            <a:spLocks noGrp="1"/>
          </p:cNvSpPr>
          <p:nvPr>
            <p:ph type="dt" sz="half" idx="10"/>
          </p:nvPr>
        </p:nvSpPr>
        <p:spPr/>
        <p:txBody>
          <a:bodyPr/>
          <a:lstStyle/>
          <a:p>
            <a:fld id="{0BCD61D5-6525-4A0E-A841-C2E6D7471AE5}" type="datetimeFigureOut">
              <a:rPr lang="en-IN" smtClean="0"/>
              <a:t>08-11-2023</a:t>
            </a:fld>
            <a:endParaRPr lang="en-IN"/>
          </a:p>
        </p:txBody>
      </p:sp>
      <p:sp>
        <p:nvSpPr>
          <p:cNvPr id="5" name="Footer Placeholder 4">
            <a:extLst>
              <a:ext uri="{FF2B5EF4-FFF2-40B4-BE49-F238E27FC236}">
                <a16:creationId xmlns:a16="http://schemas.microsoft.com/office/drawing/2014/main" id="{2D1CF7FC-5A0B-D831-2C58-4455CB44BA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C9418A-2953-0D92-29D7-7E51F220B60B}"/>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3219698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95302-3C5A-2765-7315-51F71119F6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50A2E6-DDB4-C877-7F9E-6BD2A157EB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F77F58-B3C3-B608-8916-ABFFC4D260E0}"/>
              </a:ext>
            </a:extLst>
          </p:cNvPr>
          <p:cNvSpPr>
            <a:spLocks noGrp="1"/>
          </p:cNvSpPr>
          <p:nvPr>
            <p:ph type="dt" sz="half" idx="10"/>
          </p:nvPr>
        </p:nvSpPr>
        <p:spPr/>
        <p:txBody>
          <a:bodyPr/>
          <a:lstStyle/>
          <a:p>
            <a:fld id="{0BCD61D5-6525-4A0E-A841-C2E6D7471AE5}" type="datetimeFigureOut">
              <a:rPr lang="en-IN" smtClean="0"/>
              <a:t>08-11-2023</a:t>
            </a:fld>
            <a:endParaRPr lang="en-IN"/>
          </a:p>
        </p:txBody>
      </p:sp>
      <p:sp>
        <p:nvSpPr>
          <p:cNvPr id="5" name="Footer Placeholder 4">
            <a:extLst>
              <a:ext uri="{FF2B5EF4-FFF2-40B4-BE49-F238E27FC236}">
                <a16:creationId xmlns:a16="http://schemas.microsoft.com/office/drawing/2014/main" id="{9A7602D3-A72C-C74D-3FA8-2228F5A828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C95A14-49D7-11B6-0FC9-31A5F5A4ADD1}"/>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367659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FE0A3-841F-CC7F-E6A5-B6552126DC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1882E7-5B6F-BEF9-1FBB-1825F98C7C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8EC029-6F4B-9BE4-8CCE-C1A6F7A9E7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5E7043-529D-4CF7-B592-1CC8F9B0F0E5}"/>
              </a:ext>
            </a:extLst>
          </p:cNvPr>
          <p:cNvSpPr>
            <a:spLocks noGrp="1"/>
          </p:cNvSpPr>
          <p:nvPr>
            <p:ph type="dt" sz="half" idx="10"/>
          </p:nvPr>
        </p:nvSpPr>
        <p:spPr/>
        <p:txBody>
          <a:bodyPr/>
          <a:lstStyle/>
          <a:p>
            <a:fld id="{0BCD61D5-6525-4A0E-A841-C2E6D7471AE5}" type="datetimeFigureOut">
              <a:rPr lang="en-IN" smtClean="0"/>
              <a:t>08-11-2023</a:t>
            </a:fld>
            <a:endParaRPr lang="en-IN"/>
          </a:p>
        </p:txBody>
      </p:sp>
      <p:sp>
        <p:nvSpPr>
          <p:cNvPr id="6" name="Footer Placeholder 5">
            <a:extLst>
              <a:ext uri="{FF2B5EF4-FFF2-40B4-BE49-F238E27FC236}">
                <a16:creationId xmlns:a16="http://schemas.microsoft.com/office/drawing/2014/main" id="{C3BE34D0-DF42-9C84-E697-89575D10C5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C3CEFF-A12A-8C20-FAAE-DB975CBC0408}"/>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753615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0A8B6-9520-1420-8BDF-3DCF34970F7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15C152-34A0-1D04-C503-AD17F66672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C1D5F6-3EC1-5E56-DDDF-FFF4798100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75C6CE8-801A-A67F-E89D-0C1623E44B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35A919-5AF1-0EEB-E9E3-57B3D23DC7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111D261-699A-22F8-4CC4-5B1DA47D60B2}"/>
              </a:ext>
            </a:extLst>
          </p:cNvPr>
          <p:cNvSpPr>
            <a:spLocks noGrp="1"/>
          </p:cNvSpPr>
          <p:nvPr>
            <p:ph type="dt" sz="half" idx="10"/>
          </p:nvPr>
        </p:nvSpPr>
        <p:spPr/>
        <p:txBody>
          <a:bodyPr/>
          <a:lstStyle/>
          <a:p>
            <a:fld id="{0BCD61D5-6525-4A0E-A841-C2E6D7471AE5}" type="datetimeFigureOut">
              <a:rPr lang="en-IN" smtClean="0"/>
              <a:t>08-11-2023</a:t>
            </a:fld>
            <a:endParaRPr lang="en-IN"/>
          </a:p>
        </p:txBody>
      </p:sp>
      <p:sp>
        <p:nvSpPr>
          <p:cNvPr id="8" name="Footer Placeholder 7">
            <a:extLst>
              <a:ext uri="{FF2B5EF4-FFF2-40B4-BE49-F238E27FC236}">
                <a16:creationId xmlns:a16="http://schemas.microsoft.com/office/drawing/2014/main" id="{E6D7A1B6-E475-79F7-5573-A1FF749213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7A01376-6FA0-D8DC-5989-FD89679815E1}"/>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2531965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A3364-A770-0D1A-14C3-F820131C60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9F5CED-8211-C595-0816-45758CDD5B62}"/>
              </a:ext>
            </a:extLst>
          </p:cNvPr>
          <p:cNvSpPr>
            <a:spLocks noGrp="1"/>
          </p:cNvSpPr>
          <p:nvPr>
            <p:ph type="dt" sz="half" idx="10"/>
          </p:nvPr>
        </p:nvSpPr>
        <p:spPr/>
        <p:txBody>
          <a:bodyPr/>
          <a:lstStyle/>
          <a:p>
            <a:fld id="{0BCD61D5-6525-4A0E-A841-C2E6D7471AE5}" type="datetimeFigureOut">
              <a:rPr lang="en-IN" smtClean="0"/>
              <a:t>08-11-2023</a:t>
            </a:fld>
            <a:endParaRPr lang="en-IN"/>
          </a:p>
        </p:txBody>
      </p:sp>
      <p:sp>
        <p:nvSpPr>
          <p:cNvPr id="4" name="Footer Placeholder 3">
            <a:extLst>
              <a:ext uri="{FF2B5EF4-FFF2-40B4-BE49-F238E27FC236}">
                <a16:creationId xmlns:a16="http://schemas.microsoft.com/office/drawing/2014/main" id="{55D00D33-E32F-32DB-29E8-D47DCA9F151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88D08C3-34BF-4E87-2313-CEB0A722D607}"/>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1160775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899D30-5FC7-35B9-6EB9-6EEC6A416B4C}"/>
              </a:ext>
            </a:extLst>
          </p:cNvPr>
          <p:cNvSpPr>
            <a:spLocks noGrp="1"/>
          </p:cNvSpPr>
          <p:nvPr>
            <p:ph type="dt" sz="half" idx="10"/>
          </p:nvPr>
        </p:nvSpPr>
        <p:spPr/>
        <p:txBody>
          <a:bodyPr/>
          <a:lstStyle/>
          <a:p>
            <a:fld id="{0BCD61D5-6525-4A0E-A841-C2E6D7471AE5}" type="datetimeFigureOut">
              <a:rPr lang="en-IN" smtClean="0"/>
              <a:t>08-11-2023</a:t>
            </a:fld>
            <a:endParaRPr lang="en-IN"/>
          </a:p>
        </p:txBody>
      </p:sp>
      <p:sp>
        <p:nvSpPr>
          <p:cNvPr id="3" name="Footer Placeholder 2">
            <a:extLst>
              <a:ext uri="{FF2B5EF4-FFF2-40B4-BE49-F238E27FC236}">
                <a16:creationId xmlns:a16="http://schemas.microsoft.com/office/drawing/2014/main" id="{A0B781C5-0E9F-7A36-6144-1FB9C9B8ED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0AFEBC0-49E1-67B2-2B41-0631D5A9B969}"/>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168532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3E2F6-B92D-FB91-CD23-302B7E3C3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022C02-0FBE-151D-46A1-0C2148F79C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5B262F-1E30-ED83-8541-CAB8F4550A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8EE11A-B6CA-78E5-F179-69233122E7D7}"/>
              </a:ext>
            </a:extLst>
          </p:cNvPr>
          <p:cNvSpPr>
            <a:spLocks noGrp="1"/>
          </p:cNvSpPr>
          <p:nvPr>
            <p:ph type="dt" sz="half" idx="10"/>
          </p:nvPr>
        </p:nvSpPr>
        <p:spPr/>
        <p:txBody>
          <a:bodyPr/>
          <a:lstStyle/>
          <a:p>
            <a:fld id="{0BCD61D5-6525-4A0E-A841-C2E6D7471AE5}" type="datetimeFigureOut">
              <a:rPr lang="en-IN" smtClean="0"/>
              <a:t>08-11-2023</a:t>
            </a:fld>
            <a:endParaRPr lang="en-IN"/>
          </a:p>
        </p:txBody>
      </p:sp>
      <p:sp>
        <p:nvSpPr>
          <p:cNvPr id="6" name="Footer Placeholder 5">
            <a:extLst>
              <a:ext uri="{FF2B5EF4-FFF2-40B4-BE49-F238E27FC236}">
                <a16:creationId xmlns:a16="http://schemas.microsoft.com/office/drawing/2014/main" id="{9813B12D-91A3-5341-8D70-365795628A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D4504B-9FC3-FBD6-0739-629E8B272832}"/>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428962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0F328-E7FA-1B04-3878-ECC7F1BCB2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14ACF23-745C-A59A-95B7-47EF493873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AEBCAC-27C9-EF10-BA42-31F19224C1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449650-BD3A-2F37-C369-DCDFAFB6C3F5}"/>
              </a:ext>
            </a:extLst>
          </p:cNvPr>
          <p:cNvSpPr>
            <a:spLocks noGrp="1"/>
          </p:cNvSpPr>
          <p:nvPr>
            <p:ph type="dt" sz="half" idx="10"/>
          </p:nvPr>
        </p:nvSpPr>
        <p:spPr/>
        <p:txBody>
          <a:bodyPr/>
          <a:lstStyle/>
          <a:p>
            <a:fld id="{0BCD61D5-6525-4A0E-A841-C2E6D7471AE5}" type="datetimeFigureOut">
              <a:rPr lang="en-IN" smtClean="0"/>
              <a:t>08-11-2023</a:t>
            </a:fld>
            <a:endParaRPr lang="en-IN"/>
          </a:p>
        </p:txBody>
      </p:sp>
      <p:sp>
        <p:nvSpPr>
          <p:cNvPr id="6" name="Footer Placeholder 5">
            <a:extLst>
              <a:ext uri="{FF2B5EF4-FFF2-40B4-BE49-F238E27FC236}">
                <a16:creationId xmlns:a16="http://schemas.microsoft.com/office/drawing/2014/main" id="{4048C1AB-7D69-7A6A-0DB0-1079121D7B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A3F6D1-5D98-6970-D00C-D2A1909F5330}"/>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890317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EAF5B0-AD10-8879-1B5C-8BE5C9B51E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6D079F-B5F8-03CC-9ECC-4295B9F2BC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68BB91-7F03-BF77-3578-F45DBA1BA4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CD61D5-6525-4A0E-A841-C2E6D7471AE5}" type="datetimeFigureOut">
              <a:rPr lang="en-IN" smtClean="0"/>
              <a:t>08-11-2023</a:t>
            </a:fld>
            <a:endParaRPr lang="en-IN"/>
          </a:p>
        </p:txBody>
      </p:sp>
      <p:sp>
        <p:nvSpPr>
          <p:cNvPr id="5" name="Footer Placeholder 4">
            <a:extLst>
              <a:ext uri="{FF2B5EF4-FFF2-40B4-BE49-F238E27FC236}">
                <a16:creationId xmlns:a16="http://schemas.microsoft.com/office/drawing/2014/main" id="{454CAF10-E380-B331-4A15-CD77B22DDF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A806C74-1086-8393-DA17-16F2E9BDFC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0226B-52A4-4EB9-AAAC-A0F2C070F914}" type="slidenum">
              <a:rPr lang="en-IN" smtClean="0"/>
              <a:t>‹#›</a:t>
            </a:fld>
            <a:endParaRPr lang="en-IN"/>
          </a:p>
        </p:txBody>
      </p:sp>
    </p:spTree>
    <p:extLst>
      <p:ext uri="{BB962C8B-B14F-4D97-AF65-F5344CB8AC3E}">
        <p14:creationId xmlns:p14="http://schemas.microsoft.com/office/powerpoint/2010/main" val="760046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hyperlink" Target="https://en.wikipedia.org/wiki/Predicate_transformer_semantic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4CD1E-83B9-D58D-4D0B-43AA2313D6E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4A9C1839-834C-2691-74BD-EA0D5C6394B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03096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Correctness</a:t>
            </a:r>
          </a:p>
        </p:txBody>
      </p:sp>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314632" y="1825625"/>
            <a:ext cx="5250426" cy="4351338"/>
          </a:xfrm>
        </p:spPr>
        <p:txBody>
          <a:bodyPr>
            <a:normAutofit/>
          </a:bodyPr>
          <a:lstStyle/>
          <a:p>
            <a:pPr marL="0" indent="0">
              <a:buNone/>
            </a:pPr>
            <a:r>
              <a:rPr lang="en-IN" dirty="0"/>
              <a:t>Do F1, …, F6 correctly summarize all possible states at their respective points?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289BFA9-3277-29CE-E0F5-7C293D57EB27}"/>
                  </a:ext>
                </a:extLst>
              </p:cNvPr>
              <p:cNvSpPr txBox="1"/>
              <p:nvPr/>
            </p:nvSpPr>
            <p:spPr>
              <a:xfrm>
                <a:off x="5653550" y="1691149"/>
                <a:ext cx="6400800" cy="4524315"/>
              </a:xfrm>
              <a:prstGeom prst="rect">
                <a:avLst/>
              </a:prstGeom>
              <a:noFill/>
            </p:spPr>
            <p:txBody>
              <a:bodyPr wrap="square" rtlCol="0">
                <a:spAutoFit/>
              </a:bodyPr>
              <a:lstStyle/>
              <a:p>
                <a:pPr marL="342900" indent="-342900">
                  <a:buFont typeface="+mj-lt"/>
                  <a:buAutoNum type="arabicPeriod"/>
                </a:pPr>
                <a:r>
                  <a:rPr lang="en-US" b="0" dirty="0">
                    <a:effectLst/>
                    <a:latin typeface="Consolas" panose="020B0609020204030204" pitchFamily="49" charset="0"/>
                  </a:rPr>
                  <a:t>method test(x: int) returns (r: int)</a:t>
                </a:r>
              </a:p>
              <a:p>
                <a:pPr marL="342900" indent="-342900">
                  <a:buFont typeface="+mj-lt"/>
                  <a:buAutoNum type="arabicPeriod"/>
                </a:pPr>
                <a:r>
                  <a:rPr lang="en-US" dirty="0">
                    <a:latin typeface="Consolas" panose="020B0609020204030204" pitchFamily="49" charset="0"/>
                  </a:rPr>
                  <a:t>  requires 0 &lt; x &lt; 1000</a:t>
                </a:r>
                <a:endParaRPr lang="en-US" b="0" dirty="0">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ensures r != 200</a:t>
                </a:r>
              </a:p>
              <a:p>
                <a:pPr marL="342900" indent="-342900">
                  <a:buFont typeface="+mj-lt"/>
                  <a:buAutoNum type="arabicPeriod"/>
                </a:pPr>
                <a:r>
                  <a:rPr lang="en-US" b="0" dirty="0">
                    <a:effectLst/>
                    <a:latin typeface="Consolas" panose="020B0609020204030204" pitchFamily="49" charset="0"/>
                  </a:rPr>
                  <a:t>{</a:t>
                </a:r>
              </a:p>
              <a:p>
                <a:pPr marL="342900" indent="-342900">
                  <a:buFont typeface="+mj-lt"/>
                  <a:buAutoNum type="arabicPeriod"/>
                </a:pPr>
                <a:r>
                  <a:rPr lang="en-US" b="0" dirty="0">
                    <a:effectLst/>
                    <a:latin typeface="Consolas" panose="020B0609020204030204" pitchFamily="49" charset="0"/>
                  </a:rPr>
                  <a:t>  </a:t>
                </a:r>
                <a:r>
                  <a:rPr lang="en-US" dirty="0">
                    <a:solidFill>
                      <a:srgbClr val="FF0000"/>
                    </a:solidFill>
                    <a:latin typeface="Consolas" panose="020B0609020204030204" pitchFamily="49" charset="0"/>
                  </a:rPr>
                  <a:t>F1:</a:t>
                </a:r>
                <a:r>
                  <a:rPr lang="en-US" b="0" dirty="0">
                    <a:solidFill>
                      <a:srgbClr val="FF0000"/>
                    </a:solidFill>
                    <a:effectLst/>
                    <a:latin typeface="Consolas" panose="020B0609020204030204" pitchFamily="49" charset="0"/>
                  </a:rPr>
                  <a:t> 0 &lt; x &lt; 1000</a:t>
                </a:r>
              </a:p>
              <a:p>
                <a:pPr marL="342900" indent="-342900">
                  <a:buFont typeface="+mj-lt"/>
                  <a:buAutoNum type="arabicPeriod"/>
                </a:pPr>
                <a:r>
                  <a:rPr lang="en-US" b="0" dirty="0">
                    <a:effectLst/>
                    <a:latin typeface="Consolas" panose="020B0609020204030204" pitchFamily="49" charset="0"/>
                  </a:rPr>
                  <a:t>  if (x &lt; 100) {</a:t>
                </a:r>
              </a:p>
              <a:p>
                <a:pPr marL="342900" indent="-342900">
                  <a:buFont typeface="+mj-lt"/>
                  <a:buAutoNum type="arabicPeriod"/>
                </a:pPr>
                <a:r>
                  <a:rPr lang="en-US" dirty="0">
                    <a:solidFill>
                      <a:srgbClr val="FF0000"/>
                    </a:solidFill>
                    <a:latin typeface="Consolas" panose="020B0609020204030204" pitchFamily="49" charset="0"/>
                  </a:rPr>
                  <a:t>    F2: 0 &lt; x &lt; 100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x + x;</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F3: 0 &lt; x &lt; 100 </a:t>
                </a:r>
                <a14:m>
                  <m:oMath xmlns:m="http://schemas.openxmlformats.org/officeDocument/2006/math">
                    <m:r>
                      <a:rPr lang="en-IN" b="0" i="1" smtClean="0">
                        <a:solidFill>
                          <a:srgbClr val="FF0000"/>
                        </a:solidFill>
                        <a:latin typeface="Cambria Math" panose="02040503050406030204" pitchFamily="18" charset="0"/>
                      </a:rPr>
                      <m:t>∧</m:t>
                    </m:r>
                  </m:oMath>
                </a14:m>
                <a:r>
                  <a:rPr lang="en-US" b="0" dirty="0">
                    <a:solidFill>
                      <a:srgbClr val="FF0000"/>
                    </a:solidFill>
                    <a:effectLst/>
                    <a:latin typeface="Consolas" panose="020B0609020204030204" pitchFamily="49" charset="0"/>
                  </a:rPr>
                  <a:t> r == 2 * x</a:t>
                </a:r>
              </a:p>
              <a:p>
                <a:pPr marL="342900" indent="-342900">
                  <a:buFont typeface="+mj-lt"/>
                  <a:buAutoNum type="arabicPeriod"/>
                </a:pPr>
                <a:r>
                  <a:rPr lang="en-US" b="0" dirty="0">
                    <a:effectLst/>
                    <a:latin typeface="Consolas" panose="020B0609020204030204" pitchFamily="49" charset="0"/>
                  </a:rPr>
                  <a:t>  } else {</a:t>
                </a:r>
              </a:p>
              <a:p>
                <a:pPr marL="342900" indent="-342900">
                  <a:buFont typeface="+mj-lt"/>
                  <a:buAutoNum type="arabicPeriod"/>
                </a:pPr>
                <a:r>
                  <a:rPr lang="en-US" dirty="0">
                    <a:solidFill>
                      <a:srgbClr val="FF0000"/>
                    </a:solidFill>
                    <a:latin typeface="Consolas" panose="020B0609020204030204" pitchFamily="49" charset="0"/>
                  </a:rPr>
                  <a:t>    F4: 100 &lt;= x &lt; 1000 </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3 * x;</a:t>
                </a:r>
              </a:p>
              <a:p>
                <a:pPr marL="342900" indent="-342900">
                  <a:buFont typeface="+mj-lt"/>
                  <a:buAutoNum type="arabicPeriod"/>
                </a:pPr>
                <a:r>
                  <a:rPr lang="en-US" dirty="0">
                    <a:solidFill>
                      <a:srgbClr val="FF0000"/>
                    </a:solidFill>
                    <a:latin typeface="Consolas" panose="020B0609020204030204" pitchFamily="49" charset="0"/>
                  </a:rPr>
                  <a:t>    F5: 100 &lt;= x &lt; 1000 </a:t>
                </a:r>
                <a14:m>
                  <m:oMath xmlns:m="http://schemas.openxmlformats.org/officeDocument/2006/math">
                    <m:r>
                      <a:rPr lang="en-IN" b="0" i="1" smtClean="0">
                        <a:solidFill>
                          <a:srgbClr val="FF0000"/>
                        </a:solidFill>
                        <a:latin typeface="Cambria Math" panose="02040503050406030204" pitchFamily="18" charset="0"/>
                      </a:rPr>
                      <m:t>∧</m:t>
                    </m:r>
                  </m:oMath>
                </a14:m>
                <a:r>
                  <a:rPr lang="en-US" dirty="0">
                    <a:solidFill>
                      <a:srgbClr val="FF0000"/>
                    </a:solidFill>
                    <a:latin typeface="Consolas" panose="020B0609020204030204" pitchFamily="49" charset="0"/>
                  </a:rPr>
                  <a:t> r == 3 * x </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F6: (0 &lt; x &lt; 1000)</a:t>
                </a:r>
                <a14:m>
                  <m:oMath xmlns:m="http://schemas.openxmlformats.org/officeDocument/2006/math">
                    <m:r>
                      <a:rPr lang="en-IN" b="0" i="0"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m:t>
                    </m:r>
                  </m:oMath>
                </a14:m>
                <a:r>
                  <a:rPr lang="en-US" dirty="0">
                    <a:solidFill>
                      <a:srgbClr val="FF0000"/>
                    </a:solidFill>
                    <a:latin typeface="Consolas" panose="020B0609020204030204" pitchFamily="49" charset="0"/>
                  </a:rPr>
                  <a:t> (r == 2 * x </a:t>
                </a:r>
                <a14:m>
                  <m:oMath xmlns:m="http://schemas.openxmlformats.org/officeDocument/2006/math">
                    <m:r>
                      <a:rPr lang="en-IN" b="0" i="1" smtClean="0">
                        <a:solidFill>
                          <a:srgbClr val="FF0000"/>
                        </a:solidFill>
                        <a:latin typeface="Cambria Math" panose="02040503050406030204" pitchFamily="18" charset="0"/>
                      </a:rPr>
                      <m:t>∨</m:t>
                    </m:r>
                  </m:oMath>
                </a14:m>
                <a:r>
                  <a:rPr lang="en-US" b="0" dirty="0">
                    <a:solidFill>
                      <a:srgbClr val="FF0000"/>
                    </a:solidFill>
                    <a:effectLst/>
                    <a:latin typeface="Consolas" panose="020B0609020204030204" pitchFamily="49" charset="0"/>
                  </a:rPr>
                  <a:t> </a:t>
                </a:r>
                <a14:m>
                  <m:oMath xmlns:m="http://schemas.openxmlformats.org/officeDocument/2006/math">
                    <m:r>
                      <a:rPr lang="en-IN" b="0" i="1" dirty="0" smtClean="0">
                        <a:solidFill>
                          <a:srgbClr val="FF0000"/>
                        </a:solidFill>
                        <a:effectLst/>
                        <a:latin typeface="Cambria Math" panose="02040503050406030204" pitchFamily="18" charset="0"/>
                      </a:rPr>
                      <m:t>𝑟</m:t>
                    </m:r>
                  </m:oMath>
                </a14:m>
                <a:r>
                  <a:rPr lang="en-US" b="0" dirty="0">
                    <a:solidFill>
                      <a:srgbClr val="FF0000"/>
                    </a:solidFill>
                    <a:effectLst/>
                    <a:latin typeface="Consolas" panose="020B0609020204030204" pitchFamily="49" charset="0"/>
                  </a:rPr>
                  <a:t> == 3 * x) </a:t>
                </a:r>
              </a:p>
              <a:p>
                <a:pPr marL="342900" indent="-342900">
                  <a:buFont typeface="+mj-lt"/>
                  <a:buAutoNum type="arabicPeriod"/>
                </a:pPr>
                <a:r>
                  <a:rPr lang="en-US" b="0" dirty="0">
                    <a:effectLst/>
                    <a:latin typeface="Consolas" panose="020B0609020204030204" pitchFamily="49" charset="0"/>
                  </a:rPr>
                  <a:t>}</a:t>
                </a:r>
              </a:p>
            </p:txBody>
          </p:sp>
        </mc:Choice>
        <mc:Fallback xmlns="">
          <p:sp>
            <p:nvSpPr>
              <p:cNvPr id="5" name="TextBox 4">
                <a:extLst>
                  <a:ext uri="{FF2B5EF4-FFF2-40B4-BE49-F238E27FC236}">
                    <a16:creationId xmlns:a16="http://schemas.microsoft.com/office/drawing/2014/main" id="{0289BFA9-3277-29CE-E0F5-7C293D57EB27}"/>
                  </a:ext>
                </a:extLst>
              </p:cNvPr>
              <p:cNvSpPr txBox="1">
                <a:spLocks noRot="1" noChangeAspect="1" noMove="1" noResize="1" noEditPoints="1" noAdjustHandles="1" noChangeArrowheads="1" noChangeShapeType="1" noTextEdit="1"/>
              </p:cNvSpPr>
              <p:nvPr/>
            </p:nvSpPr>
            <p:spPr>
              <a:xfrm>
                <a:off x="5653550" y="1691149"/>
                <a:ext cx="6400800" cy="4524315"/>
              </a:xfrm>
              <a:prstGeom prst="rect">
                <a:avLst/>
              </a:prstGeom>
              <a:blipFill>
                <a:blip r:embed="rId2"/>
                <a:stretch>
                  <a:fillRect l="-762" t="-673" r="-2571" b="-1077"/>
                </a:stretch>
              </a:blipFill>
            </p:spPr>
            <p:txBody>
              <a:bodyPr/>
              <a:lstStyle/>
              <a:p>
                <a:r>
                  <a:rPr lang="en-IN">
                    <a:noFill/>
                  </a:rPr>
                  <a:t> </a:t>
                </a:r>
              </a:p>
            </p:txBody>
          </p:sp>
        </mc:Fallback>
      </mc:AlternateContent>
    </p:spTree>
    <p:extLst>
      <p:ext uri="{BB962C8B-B14F-4D97-AF65-F5344CB8AC3E}">
        <p14:creationId xmlns:p14="http://schemas.microsoft.com/office/powerpoint/2010/main" val="2929873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Correctness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314632" y="1825625"/>
                <a:ext cx="5250426" cy="4351338"/>
              </a:xfrm>
            </p:spPr>
            <p:txBody>
              <a:bodyPr>
                <a:normAutofit/>
              </a:bodyPr>
              <a:lstStyle/>
              <a:p>
                <a:pPr marL="0" indent="0">
                  <a:buNone/>
                </a:pPr>
                <a:r>
                  <a:rPr lang="en-IN" dirty="0"/>
                  <a:t>Do F1, …, F6 correctly summarize all possible states at their respective points?</a:t>
                </a:r>
              </a:p>
              <a:p>
                <a:pPr marL="0" indent="0">
                  <a:buNone/>
                </a:pPr>
                <a:endParaRPr lang="en-IN" dirty="0"/>
              </a:p>
              <a:p>
                <a:pPr marL="0" indent="0">
                  <a:buNone/>
                </a:pPr>
                <a:r>
                  <a:rPr lang="en-IN" dirty="0"/>
                  <a:t>Does </a:t>
                </a:r>
                <a:r>
                  <a:rPr lang="en-IN" dirty="0">
                    <a:solidFill>
                      <a:srgbClr val="0070C0"/>
                    </a:solidFill>
                  </a:rPr>
                  <a:t>(</a:t>
                </a:r>
                <a14:m>
                  <m:oMath xmlns:m="http://schemas.openxmlformats.org/officeDocument/2006/math">
                    <m:r>
                      <a:rPr lang="en-IN" b="0" i="1" smtClean="0">
                        <a:solidFill>
                          <a:srgbClr val="0070C0"/>
                        </a:solidFill>
                        <a:latin typeface="Cambria Math" panose="02040503050406030204" pitchFamily="18" charset="0"/>
                      </a:rPr>
                      <m:t>𝑥</m:t>
                    </m:r>
                    <m:r>
                      <a:rPr lang="en-IN" b="0" i="1" smtClean="0">
                        <a:solidFill>
                          <a:srgbClr val="0070C0"/>
                        </a:solidFill>
                        <a:latin typeface="Cambria Math" panose="02040503050406030204" pitchFamily="18" charset="0"/>
                      </a:rPr>
                      <m:t>==100</m:t>
                    </m:r>
                  </m:oMath>
                </a14:m>
                <a:r>
                  <a:rPr lang="en-IN" dirty="0">
                    <a:solidFill>
                      <a:srgbClr val="0070C0"/>
                    </a:solidFill>
                  </a:rPr>
                  <a:t>, </a:t>
                </a:r>
                <a14:m>
                  <m:oMath xmlns:m="http://schemas.openxmlformats.org/officeDocument/2006/math">
                    <m:r>
                      <a:rPr lang="en-IN" i="1" dirty="0" smtClean="0">
                        <a:solidFill>
                          <a:srgbClr val="0070C0"/>
                        </a:solidFill>
                        <a:latin typeface="Cambria Math" panose="02040503050406030204" pitchFamily="18" charset="0"/>
                      </a:rPr>
                      <m:t>𝑟</m:t>
                    </m:r>
                    <m:r>
                      <a:rPr lang="en-IN" i="1" dirty="0" smtClean="0">
                        <a:solidFill>
                          <a:srgbClr val="0070C0"/>
                        </a:solidFill>
                        <a:latin typeface="Cambria Math" panose="02040503050406030204" pitchFamily="18" charset="0"/>
                      </a:rPr>
                      <m:t> == 200)</m:t>
                    </m:r>
                  </m:oMath>
                </a14:m>
                <a:r>
                  <a:rPr lang="en-IN" dirty="0">
                    <a:solidFill>
                      <a:srgbClr val="0070C0"/>
                    </a:solidFill>
                  </a:rPr>
                  <a:t> </a:t>
                </a:r>
                <a:r>
                  <a:rPr lang="en-IN" dirty="0"/>
                  <a:t>satisfy F6?</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486E394D-B947-9D3D-6D62-8D11C633E8B6}"/>
                  </a:ext>
                </a:extLst>
              </p:cNvPr>
              <p:cNvSpPr>
                <a:spLocks noGrp="1" noRot="1" noChangeAspect="1" noMove="1" noResize="1" noEditPoints="1" noAdjustHandles="1" noChangeArrowheads="1" noChangeShapeType="1" noTextEdit="1"/>
              </p:cNvSpPr>
              <p:nvPr>
                <p:ph idx="1"/>
              </p:nvPr>
            </p:nvSpPr>
            <p:spPr>
              <a:xfrm>
                <a:off x="314632" y="1825625"/>
                <a:ext cx="5250426" cy="4351338"/>
              </a:xfrm>
              <a:blipFill>
                <a:blip r:embed="rId2"/>
                <a:stretch>
                  <a:fillRect l="-2439" t="-224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289BFA9-3277-29CE-E0F5-7C293D57EB27}"/>
                  </a:ext>
                </a:extLst>
              </p:cNvPr>
              <p:cNvSpPr txBox="1"/>
              <p:nvPr/>
            </p:nvSpPr>
            <p:spPr>
              <a:xfrm>
                <a:off x="5653550" y="1691149"/>
                <a:ext cx="6400800" cy="4524315"/>
              </a:xfrm>
              <a:prstGeom prst="rect">
                <a:avLst/>
              </a:prstGeom>
              <a:noFill/>
            </p:spPr>
            <p:txBody>
              <a:bodyPr wrap="square" rtlCol="0">
                <a:spAutoFit/>
              </a:bodyPr>
              <a:lstStyle/>
              <a:p>
                <a:pPr marL="342900" indent="-342900">
                  <a:buFont typeface="+mj-lt"/>
                  <a:buAutoNum type="arabicPeriod"/>
                </a:pPr>
                <a:r>
                  <a:rPr lang="en-US" b="0" dirty="0">
                    <a:effectLst/>
                    <a:latin typeface="Consolas" panose="020B0609020204030204" pitchFamily="49" charset="0"/>
                  </a:rPr>
                  <a:t>method test(x: int) returns (r: int)</a:t>
                </a:r>
              </a:p>
              <a:p>
                <a:pPr marL="342900" indent="-342900">
                  <a:buFont typeface="+mj-lt"/>
                  <a:buAutoNum type="arabicPeriod"/>
                </a:pPr>
                <a:r>
                  <a:rPr lang="en-US" dirty="0">
                    <a:latin typeface="Consolas" panose="020B0609020204030204" pitchFamily="49" charset="0"/>
                  </a:rPr>
                  <a:t>  requires 0 &lt; x &lt; 1000</a:t>
                </a:r>
                <a:endParaRPr lang="en-US" b="0" dirty="0">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ensures r != 200</a:t>
                </a:r>
              </a:p>
              <a:p>
                <a:pPr marL="342900" indent="-342900">
                  <a:buFont typeface="+mj-lt"/>
                  <a:buAutoNum type="arabicPeriod"/>
                </a:pPr>
                <a:r>
                  <a:rPr lang="en-US" b="0" dirty="0">
                    <a:effectLst/>
                    <a:latin typeface="Consolas" panose="020B0609020204030204" pitchFamily="49" charset="0"/>
                  </a:rPr>
                  <a:t>{</a:t>
                </a:r>
              </a:p>
              <a:p>
                <a:pPr marL="342900" indent="-342900">
                  <a:buFont typeface="+mj-lt"/>
                  <a:buAutoNum type="arabicPeriod"/>
                </a:pPr>
                <a:r>
                  <a:rPr lang="en-US" b="0" dirty="0">
                    <a:effectLst/>
                    <a:latin typeface="Consolas" panose="020B0609020204030204" pitchFamily="49" charset="0"/>
                  </a:rPr>
                  <a:t>  </a:t>
                </a:r>
                <a:r>
                  <a:rPr lang="en-US" dirty="0">
                    <a:solidFill>
                      <a:srgbClr val="FF0000"/>
                    </a:solidFill>
                    <a:latin typeface="Consolas" panose="020B0609020204030204" pitchFamily="49" charset="0"/>
                  </a:rPr>
                  <a:t>F1:</a:t>
                </a:r>
                <a:r>
                  <a:rPr lang="en-US" b="0" dirty="0">
                    <a:solidFill>
                      <a:srgbClr val="FF0000"/>
                    </a:solidFill>
                    <a:effectLst/>
                    <a:latin typeface="Consolas" panose="020B0609020204030204" pitchFamily="49" charset="0"/>
                  </a:rPr>
                  <a:t> 0 &lt; x &lt; 1000</a:t>
                </a:r>
              </a:p>
              <a:p>
                <a:pPr marL="342900" indent="-342900">
                  <a:buFont typeface="+mj-lt"/>
                  <a:buAutoNum type="arabicPeriod"/>
                </a:pPr>
                <a:r>
                  <a:rPr lang="en-US" b="0" dirty="0">
                    <a:effectLst/>
                    <a:latin typeface="Consolas" panose="020B0609020204030204" pitchFamily="49" charset="0"/>
                  </a:rPr>
                  <a:t>  if (x &lt; 100) {</a:t>
                </a:r>
              </a:p>
              <a:p>
                <a:pPr marL="342900" indent="-342900">
                  <a:buFont typeface="+mj-lt"/>
                  <a:buAutoNum type="arabicPeriod"/>
                </a:pPr>
                <a:r>
                  <a:rPr lang="en-US" dirty="0">
                    <a:solidFill>
                      <a:srgbClr val="FF0000"/>
                    </a:solidFill>
                    <a:latin typeface="Consolas" panose="020B0609020204030204" pitchFamily="49" charset="0"/>
                  </a:rPr>
                  <a:t>    F2: 0 &lt; x &lt; 100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x + x;</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F3: 0 &lt; x &lt; 100 </a:t>
                </a:r>
                <a14:m>
                  <m:oMath xmlns:m="http://schemas.openxmlformats.org/officeDocument/2006/math">
                    <m:r>
                      <a:rPr lang="en-IN" b="0" i="1" smtClean="0">
                        <a:solidFill>
                          <a:srgbClr val="FF0000"/>
                        </a:solidFill>
                        <a:latin typeface="Cambria Math" panose="02040503050406030204" pitchFamily="18" charset="0"/>
                      </a:rPr>
                      <m:t>∧</m:t>
                    </m:r>
                  </m:oMath>
                </a14:m>
                <a:r>
                  <a:rPr lang="en-US" b="0" dirty="0">
                    <a:solidFill>
                      <a:srgbClr val="FF0000"/>
                    </a:solidFill>
                    <a:effectLst/>
                    <a:latin typeface="Consolas" panose="020B0609020204030204" pitchFamily="49" charset="0"/>
                  </a:rPr>
                  <a:t> r == 2 * x</a:t>
                </a:r>
              </a:p>
              <a:p>
                <a:pPr marL="342900" indent="-342900">
                  <a:buFont typeface="+mj-lt"/>
                  <a:buAutoNum type="arabicPeriod"/>
                </a:pPr>
                <a:r>
                  <a:rPr lang="en-US" b="0" dirty="0">
                    <a:effectLst/>
                    <a:latin typeface="Consolas" panose="020B0609020204030204" pitchFamily="49" charset="0"/>
                  </a:rPr>
                  <a:t>  } else {</a:t>
                </a:r>
              </a:p>
              <a:p>
                <a:pPr marL="342900" indent="-342900">
                  <a:buFont typeface="+mj-lt"/>
                  <a:buAutoNum type="arabicPeriod"/>
                </a:pPr>
                <a:r>
                  <a:rPr lang="en-US" dirty="0">
                    <a:solidFill>
                      <a:srgbClr val="FF0000"/>
                    </a:solidFill>
                    <a:latin typeface="Consolas" panose="020B0609020204030204" pitchFamily="49" charset="0"/>
                  </a:rPr>
                  <a:t>    F4: 100 &lt;= x &lt; 1000 </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3 * x;</a:t>
                </a:r>
              </a:p>
              <a:p>
                <a:pPr marL="342900" indent="-342900">
                  <a:buFont typeface="+mj-lt"/>
                  <a:buAutoNum type="arabicPeriod"/>
                </a:pPr>
                <a:r>
                  <a:rPr lang="en-US" dirty="0">
                    <a:solidFill>
                      <a:srgbClr val="FF0000"/>
                    </a:solidFill>
                    <a:latin typeface="Consolas" panose="020B0609020204030204" pitchFamily="49" charset="0"/>
                  </a:rPr>
                  <a:t>    F5: 100 &lt;= x &lt; 1000 </a:t>
                </a:r>
                <a14:m>
                  <m:oMath xmlns:m="http://schemas.openxmlformats.org/officeDocument/2006/math">
                    <m:r>
                      <a:rPr lang="en-IN" b="0" i="1" smtClean="0">
                        <a:solidFill>
                          <a:srgbClr val="FF0000"/>
                        </a:solidFill>
                        <a:latin typeface="Cambria Math" panose="02040503050406030204" pitchFamily="18" charset="0"/>
                      </a:rPr>
                      <m:t>∧</m:t>
                    </m:r>
                  </m:oMath>
                </a14:m>
                <a:r>
                  <a:rPr lang="en-US" dirty="0">
                    <a:solidFill>
                      <a:srgbClr val="FF0000"/>
                    </a:solidFill>
                    <a:latin typeface="Consolas" panose="020B0609020204030204" pitchFamily="49" charset="0"/>
                  </a:rPr>
                  <a:t> r == 3 * x </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F6: (0 &lt; x &lt; 1000)</a:t>
                </a:r>
                <a14:m>
                  <m:oMath xmlns:m="http://schemas.openxmlformats.org/officeDocument/2006/math">
                    <m:r>
                      <a:rPr lang="en-IN" b="0" i="0"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m:t>
                    </m:r>
                  </m:oMath>
                </a14:m>
                <a:r>
                  <a:rPr lang="en-US" dirty="0">
                    <a:solidFill>
                      <a:srgbClr val="FF0000"/>
                    </a:solidFill>
                    <a:latin typeface="Consolas" panose="020B0609020204030204" pitchFamily="49" charset="0"/>
                  </a:rPr>
                  <a:t> (r == 2 * x </a:t>
                </a:r>
                <a14:m>
                  <m:oMath xmlns:m="http://schemas.openxmlformats.org/officeDocument/2006/math">
                    <m:r>
                      <a:rPr lang="en-IN" b="0" i="1" smtClean="0">
                        <a:solidFill>
                          <a:srgbClr val="FF0000"/>
                        </a:solidFill>
                        <a:latin typeface="Cambria Math" panose="02040503050406030204" pitchFamily="18" charset="0"/>
                      </a:rPr>
                      <m:t>∨</m:t>
                    </m:r>
                  </m:oMath>
                </a14:m>
                <a:r>
                  <a:rPr lang="en-US" b="0" dirty="0">
                    <a:solidFill>
                      <a:srgbClr val="FF0000"/>
                    </a:solidFill>
                    <a:effectLst/>
                    <a:latin typeface="Consolas" panose="020B0609020204030204" pitchFamily="49" charset="0"/>
                  </a:rPr>
                  <a:t> </a:t>
                </a:r>
                <a14:m>
                  <m:oMath xmlns:m="http://schemas.openxmlformats.org/officeDocument/2006/math">
                    <m:r>
                      <a:rPr lang="en-IN" b="0" i="1" dirty="0" smtClean="0">
                        <a:solidFill>
                          <a:srgbClr val="FF0000"/>
                        </a:solidFill>
                        <a:effectLst/>
                        <a:latin typeface="Cambria Math" panose="02040503050406030204" pitchFamily="18" charset="0"/>
                      </a:rPr>
                      <m:t>𝑟</m:t>
                    </m:r>
                  </m:oMath>
                </a14:m>
                <a:r>
                  <a:rPr lang="en-US" b="0" dirty="0">
                    <a:solidFill>
                      <a:srgbClr val="FF0000"/>
                    </a:solidFill>
                    <a:effectLst/>
                    <a:latin typeface="Consolas" panose="020B0609020204030204" pitchFamily="49" charset="0"/>
                  </a:rPr>
                  <a:t> == 3 * x) </a:t>
                </a:r>
              </a:p>
              <a:p>
                <a:pPr marL="342900" indent="-342900">
                  <a:buFont typeface="+mj-lt"/>
                  <a:buAutoNum type="arabicPeriod"/>
                </a:pPr>
                <a:r>
                  <a:rPr lang="en-US" b="0" dirty="0">
                    <a:effectLst/>
                    <a:latin typeface="Consolas" panose="020B0609020204030204" pitchFamily="49" charset="0"/>
                  </a:rPr>
                  <a:t>}</a:t>
                </a:r>
              </a:p>
            </p:txBody>
          </p:sp>
        </mc:Choice>
        <mc:Fallback xmlns="">
          <p:sp>
            <p:nvSpPr>
              <p:cNvPr id="5" name="TextBox 4">
                <a:extLst>
                  <a:ext uri="{FF2B5EF4-FFF2-40B4-BE49-F238E27FC236}">
                    <a16:creationId xmlns:a16="http://schemas.microsoft.com/office/drawing/2014/main" id="{0289BFA9-3277-29CE-E0F5-7C293D57EB27}"/>
                  </a:ext>
                </a:extLst>
              </p:cNvPr>
              <p:cNvSpPr txBox="1">
                <a:spLocks noRot="1" noChangeAspect="1" noMove="1" noResize="1" noEditPoints="1" noAdjustHandles="1" noChangeArrowheads="1" noChangeShapeType="1" noTextEdit="1"/>
              </p:cNvSpPr>
              <p:nvPr/>
            </p:nvSpPr>
            <p:spPr>
              <a:xfrm>
                <a:off x="5653550" y="1691149"/>
                <a:ext cx="6400800" cy="4524315"/>
              </a:xfrm>
              <a:prstGeom prst="rect">
                <a:avLst/>
              </a:prstGeom>
              <a:blipFill>
                <a:blip r:embed="rId3"/>
                <a:stretch>
                  <a:fillRect l="-762" t="-673" r="-2571" b="-1077"/>
                </a:stretch>
              </a:blipFill>
            </p:spPr>
            <p:txBody>
              <a:bodyPr/>
              <a:lstStyle/>
              <a:p>
                <a:r>
                  <a:rPr lang="en-IN">
                    <a:noFill/>
                  </a:rPr>
                  <a:t> </a:t>
                </a:r>
              </a:p>
            </p:txBody>
          </p:sp>
        </mc:Fallback>
      </mc:AlternateContent>
    </p:spTree>
    <p:extLst>
      <p:ext uri="{BB962C8B-B14F-4D97-AF65-F5344CB8AC3E}">
        <p14:creationId xmlns:p14="http://schemas.microsoft.com/office/powerpoint/2010/main" val="3631699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Correctness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314632" y="1825625"/>
                <a:ext cx="5250426" cy="4351338"/>
              </a:xfrm>
            </p:spPr>
            <p:txBody>
              <a:bodyPr>
                <a:normAutofit/>
              </a:bodyPr>
              <a:lstStyle/>
              <a:p>
                <a:pPr marL="0" indent="0">
                  <a:buNone/>
                </a:pPr>
                <a:r>
                  <a:rPr lang="en-IN" dirty="0"/>
                  <a:t>Do F1, …, F6 correctly summarize all possible states at their respective points?</a:t>
                </a:r>
              </a:p>
              <a:p>
                <a:pPr marL="0" indent="0">
                  <a:buNone/>
                </a:pPr>
                <a:endParaRPr lang="en-IN" dirty="0"/>
              </a:p>
              <a:p>
                <a:pPr marL="0" indent="0">
                  <a:buNone/>
                </a:pPr>
                <a:r>
                  <a:rPr lang="en-IN" dirty="0"/>
                  <a:t>Does </a:t>
                </a:r>
                <a:r>
                  <a:rPr lang="en-IN" dirty="0">
                    <a:solidFill>
                      <a:srgbClr val="0070C0"/>
                    </a:solidFill>
                  </a:rPr>
                  <a:t>(</a:t>
                </a:r>
                <a14:m>
                  <m:oMath xmlns:m="http://schemas.openxmlformats.org/officeDocument/2006/math">
                    <m:r>
                      <a:rPr lang="en-IN" b="0" i="1" smtClean="0">
                        <a:solidFill>
                          <a:srgbClr val="0070C0"/>
                        </a:solidFill>
                        <a:latin typeface="Cambria Math" panose="02040503050406030204" pitchFamily="18" charset="0"/>
                      </a:rPr>
                      <m:t>𝑥</m:t>
                    </m:r>
                    <m:r>
                      <a:rPr lang="en-IN" b="0" i="1" smtClean="0">
                        <a:solidFill>
                          <a:srgbClr val="0070C0"/>
                        </a:solidFill>
                        <a:latin typeface="Cambria Math" panose="02040503050406030204" pitchFamily="18" charset="0"/>
                      </a:rPr>
                      <m:t>==100</m:t>
                    </m:r>
                  </m:oMath>
                </a14:m>
                <a:r>
                  <a:rPr lang="en-IN" dirty="0">
                    <a:solidFill>
                      <a:srgbClr val="0070C0"/>
                    </a:solidFill>
                  </a:rPr>
                  <a:t>, </a:t>
                </a:r>
                <a14:m>
                  <m:oMath xmlns:m="http://schemas.openxmlformats.org/officeDocument/2006/math">
                    <m:r>
                      <a:rPr lang="en-IN" i="1" dirty="0" smtClean="0">
                        <a:solidFill>
                          <a:srgbClr val="0070C0"/>
                        </a:solidFill>
                        <a:latin typeface="Cambria Math" panose="02040503050406030204" pitchFamily="18" charset="0"/>
                      </a:rPr>
                      <m:t>𝑟</m:t>
                    </m:r>
                    <m:r>
                      <a:rPr lang="en-IN" i="1" dirty="0" smtClean="0">
                        <a:solidFill>
                          <a:srgbClr val="0070C0"/>
                        </a:solidFill>
                        <a:latin typeface="Cambria Math" panose="02040503050406030204" pitchFamily="18" charset="0"/>
                      </a:rPr>
                      <m:t> == 200)</m:t>
                    </m:r>
                  </m:oMath>
                </a14:m>
                <a:r>
                  <a:rPr lang="en-IN" dirty="0">
                    <a:solidFill>
                      <a:srgbClr val="0070C0"/>
                    </a:solidFill>
                  </a:rPr>
                  <a:t> </a:t>
                </a:r>
                <a:r>
                  <a:rPr lang="en-IN" dirty="0"/>
                  <a:t>satisfy F6?</a:t>
                </a:r>
              </a:p>
              <a:p>
                <a:pPr marL="0" indent="0">
                  <a:buNone/>
                </a:pPr>
                <a:r>
                  <a:rPr lang="en-IN" dirty="0"/>
                  <a:t>Yes.</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486E394D-B947-9D3D-6D62-8D11C633E8B6}"/>
                  </a:ext>
                </a:extLst>
              </p:cNvPr>
              <p:cNvSpPr>
                <a:spLocks noGrp="1" noRot="1" noChangeAspect="1" noMove="1" noResize="1" noEditPoints="1" noAdjustHandles="1" noChangeArrowheads="1" noChangeShapeType="1" noTextEdit="1"/>
              </p:cNvSpPr>
              <p:nvPr>
                <p:ph idx="1"/>
              </p:nvPr>
            </p:nvSpPr>
            <p:spPr>
              <a:xfrm>
                <a:off x="314632" y="1825625"/>
                <a:ext cx="5250426" cy="4351338"/>
              </a:xfrm>
              <a:blipFill>
                <a:blip r:embed="rId2"/>
                <a:stretch>
                  <a:fillRect l="-2439" t="-224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289BFA9-3277-29CE-E0F5-7C293D57EB27}"/>
                  </a:ext>
                </a:extLst>
              </p:cNvPr>
              <p:cNvSpPr txBox="1"/>
              <p:nvPr/>
            </p:nvSpPr>
            <p:spPr>
              <a:xfrm>
                <a:off x="5653550" y="1691149"/>
                <a:ext cx="6400800" cy="4524315"/>
              </a:xfrm>
              <a:prstGeom prst="rect">
                <a:avLst/>
              </a:prstGeom>
              <a:noFill/>
            </p:spPr>
            <p:txBody>
              <a:bodyPr wrap="square" rtlCol="0">
                <a:spAutoFit/>
              </a:bodyPr>
              <a:lstStyle/>
              <a:p>
                <a:pPr marL="342900" indent="-342900">
                  <a:buFont typeface="+mj-lt"/>
                  <a:buAutoNum type="arabicPeriod"/>
                </a:pPr>
                <a:r>
                  <a:rPr lang="en-US" b="0" dirty="0">
                    <a:effectLst/>
                    <a:latin typeface="Consolas" panose="020B0609020204030204" pitchFamily="49" charset="0"/>
                  </a:rPr>
                  <a:t>method test(x: int) returns (r: int)</a:t>
                </a:r>
              </a:p>
              <a:p>
                <a:pPr marL="342900" indent="-342900">
                  <a:buFont typeface="+mj-lt"/>
                  <a:buAutoNum type="arabicPeriod"/>
                </a:pPr>
                <a:r>
                  <a:rPr lang="en-US" dirty="0">
                    <a:latin typeface="Consolas" panose="020B0609020204030204" pitchFamily="49" charset="0"/>
                  </a:rPr>
                  <a:t>  requires 0 &lt; x &lt; 1000</a:t>
                </a:r>
                <a:endParaRPr lang="en-US" b="0" dirty="0">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ensures r != 200</a:t>
                </a:r>
              </a:p>
              <a:p>
                <a:pPr marL="342900" indent="-342900">
                  <a:buFont typeface="+mj-lt"/>
                  <a:buAutoNum type="arabicPeriod"/>
                </a:pPr>
                <a:r>
                  <a:rPr lang="en-US" b="0" dirty="0">
                    <a:effectLst/>
                    <a:latin typeface="Consolas" panose="020B0609020204030204" pitchFamily="49" charset="0"/>
                  </a:rPr>
                  <a:t>{</a:t>
                </a:r>
              </a:p>
              <a:p>
                <a:pPr marL="342900" indent="-342900">
                  <a:buFont typeface="+mj-lt"/>
                  <a:buAutoNum type="arabicPeriod"/>
                </a:pPr>
                <a:r>
                  <a:rPr lang="en-US" b="0" dirty="0">
                    <a:effectLst/>
                    <a:latin typeface="Consolas" panose="020B0609020204030204" pitchFamily="49" charset="0"/>
                  </a:rPr>
                  <a:t>  </a:t>
                </a:r>
                <a:r>
                  <a:rPr lang="en-US" dirty="0">
                    <a:solidFill>
                      <a:srgbClr val="FF0000"/>
                    </a:solidFill>
                    <a:latin typeface="Consolas" panose="020B0609020204030204" pitchFamily="49" charset="0"/>
                  </a:rPr>
                  <a:t>F1:</a:t>
                </a:r>
                <a:r>
                  <a:rPr lang="en-US" b="0" dirty="0">
                    <a:solidFill>
                      <a:srgbClr val="FF0000"/>
                    </a:solidFill>
                    <a:effectLst/>
                    <a:latin typeface="Consolas" panose="020B0609020204030204" pitchFamily="49" charset="0"/>
                  </a:rPr>
                  <a:t> 0 &lt; x &lt; 1000</a:t>
                </a:r>
              </a:p>
              <a:p>
                <a:pPr marL="342900" indent="-342900">
                  <a:buFont typeface="+mj-lt"/>
                  <a:buAutoNum type="arabicPeriod"/>
                </a:pPr>
                <a:r>
                  <a:rPr lang="en-US" b="0" dirty="0">
                    <a:effectLst/>
                    <a:latin typeface="Consolas" panose="020B0609020204030204" pitchFamily="49" charset="0"/>
                  </a:rPr>
                  <a:t>  if (x &lt; 100) {</a:t>
                </a:r>
              </a:p>
              <a:p>
                <a:pPr marL="342900" indent="-342900">
                  <a:buFont typeface="+mj-lt"/>
                  <a:buAutoNum type="arabicPeriod"/>
                </a:pPr>
                <a:r>
                  <a:rPr lang="en-US" dirty="0">
                    <a:solidFill>
                      <a:srgbClr val="FF0000"/>
                    </a:solidFill>
                    <a:latin typeface="Consolas" panose="020B0609020204030204" pitchFamily="49" charset="0"/>
                  </a:rPr>
                  <a:t>    F2: 0 &lt; x &lt; 100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x + x;</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F3: 0 &lt; x &lt; 100 </a:t>
                </a:r>
                <a14:m>
                  <m:oMath xmlns:m="http://schemas.openxmlformats.org/officeDocument/2006/math">
                    <m:r>
                      <a:rPr lang="en-IN" b="0" i="1" smtClean="0">
                        <a:solidFill>
                          <a:srgbClr val="FF0000"/>
                        </a:solidFill>
                        <a:latin typeface="Cambria Math" panose="02040503050406030204" pitchFamily="18" charset="0"/>
                      </a:rPr>
                      <m:t>∧</m:t>
                    </m:r>
                  </m:oMath>
                </a14:m>
                <a:r>
                  <a:rPr lang="en-US" b="0" dirty="0">
                    <a:solidFill>
                      <a:srgbClr val="FF0000"/>
                    </a:solidFill>
                    <a:effectLst/>
                    <a:latin typeface="Consolas" panose="020B0609020204030204" pitchFamily="49" charset="0"/>
                  </a:rPr>
                  <a:t> r == 2 * x</a:t>
                </a:r>
              </a:p>
              <a:p>
                <a:pPr marL="342900" indent="-342900">
                  <a:buFont typeface="+mj-lt"/>
                  <a:buAutoNum type="arabicPeriod"/>
                </a:pPr>
                <a:r>
                  <a:rPr lang="en-US" b="0" dirty="0">
                    <a:effectLst/>
                    <a:latin typeface="Consolas" panose="020B0609020204030204" pitchFamily="49" charset="0"/>
                  </a:rPr>
                  <a:t>  } else {</a:t>
                </a:r>
              </a:p>
              <a:p>
                <a:pPr marL="342900" indent="-342900">
                  <a:buFont typeface="+mj-lt"/>
                  <a:buAutoNum type="arabicPeriod"/>
                </a:pPr>
                <a:r>
                  <a:rPr lang="en-US" dirty="0">
                    <a:solidFill>
                      <a:srgbClr val="FF0000"/>
                    </a:solidFill>
                    <a:latin typeface="Consolas" panose="020B0609020204030204" pitchFamily="49" charset="0"/>
                  </a:rPr>
                  <a:t>    F4: 100 &lt;= x &lt; 1000 </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3 * x;</a:t>
                </a:r>
              </a:p>
              <a:p>
                <a:pPr marL="342900" indent="-342900">
                  <a:buFont typeface="+mj-lt"/>
                  <a:buAutoNum type="arabicPeriod"/>
                </a:pPr>
                <a:r>
                  <a:rPr lang="en-US" dirty="0">
                    <a:solidFill>
                      <a:srgbClr val="FF0000"/>
                    </a:solidFill>
                    <a:latin typeface="Consolas" panose="020B0609020204030204" pitchFamily="49" charset="0"/>
                  </a:rPr>
                  <a:t>    F5: 100 &lt;= x &lt; 1000 </a:t>
                </a:r>
                <a14:m>
                  <m:oMath xmlns:m="http://schemas.openxmlformats.org/officeDocument/2006/math">
                    <m:r>
                      <a:rPr lang="en-IN" b="0" i="1" smtClean="0">
                        <a:solidFill>
                          <a:srgbClr val="FF0000"/>
                        </a:solidFill>
                        <a:latin typeface="Cambria Math" panose="02040503050406030204" pitchFamily="18" charset="0"/>
                      </a:rPr>
                      <m:t>∧</m:t>
                    </m:r>
                  </m:oMath>
                </a14:m>
                <a:r>
                  <a:rPr lang="en-US" dirty="0">
                    <a:solidFill>
                      <a:srgbClr val="FF0000"/>
                    </a:solidFill>
                    <a:latin typeface="Consolas" panose="020B0609020204030204" pitchFamily="49" charset="0"/>
                  </a:rPr>
                  <a:t> r == 3 * x </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F6: (0 &lt; x &lt; 1000)</a:t>
                </a:r>
                <a14:m>
                  <m:oMath xmlns:m="http://schemas.openxmlformats.org/officeDocument/2006/math">
                    <m:r>
                      <a:rPr lang="en-IN" b="0" i="0"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m:t>
                    </m:r>
                  </m:oMath>
                </a14:m>
                <a:r>
                  <a:rPr lang="en-US" dirty="0">
                    <a:solidFill>
                      <a:srgbClr val="FF0000"/>
                    </a:solidFill>
                    <a:latin typeface="Consolas" panose="020B0609020204030204" pitchFamily="49" charset="0"/>
                  </a:rPr>
                  <a:t> (r == 2 * x </a:t>
                </a:r>
                <a14:m>
                  <m:oMath xmlns:m="http://schemas.openxmlformats.org/officeDocument/2006/math">
                    <m:r>
                      <a:rPr lang="en-IN" b="0" i="1" smtClean="0">
                        <a:solidFill>
                          <a:srgbClr val="FF0000"/>
                        </a:solidFill>
                        <a:latin typeface="Cambria Math" panose="02040503050406030204" pitchFamily="18" charset="0"/>
                      </a:rPr>
                      <m:t>∨</m:t>
                    </m:r>
                  </m:oMath>
                </a14:m>
                <a:r>
                  <a:rPr lang="en-US" b="0" dirty="0">
                    <a:solidFill>
                      <a:srgbClr val="FF0000"/>
                    </a:solidFill>
                    <a:effectLst/>
                    <a:latin typeface="Consolas" panose="020B0609020204030204" pitchFamily="49" charset="0"/>
                  </a:rPr>
                  <a:t> </a:t>
                </a:r>
                <a14:m>
                  <m:oMath xmlns:m="http://schemas.openxmlformats.org/officeDocument/2006/math">
                    <m:r>
                      <a:rPr lang="en-IN" b="0" i="1" dirty="0" smtClean="0">
                        <a:solidFill>
                          <a:srgbClr val="FF0000"/>
                        </a:solidFill>
                        <a:effectLst/>
                        <a:latin typeface="Cambria Math" panose="02040503050406030204" pitchFamily="18" charset="0"/>
                      </a:rPr>
                      <m:t>𝑟</m:t>
                    </m:r>
                  </m:oMath>
                </a14:m>
                <a:r>
                  <a:rPr lang="en-US" b="0" dirty="0">
                    <a:solidFill>
                      <a:srgbClr val="FF0000"/>
                    </a:solidFill>
                    <a:effectLst/>
                    <a:latin typeface="Consolas" panose="020B0609020204030204" pitchFamily="49" charset="0"/>
                  </a:rPr>
                  <a:t> == 3 * x) </a:t>
                </a:r>
              </a:p>
              <a:p>
                <a:pPr marL="342900" indent="-342900">
                  <a:buFont typeface="+mj-lt"/>
                  <a:buAutoNum type="arabicPeriod"/>
                </a:pPr>
                <a:r>
                  <a:rPr lang="en-US" b="0" dirty="0">
                    <a:effectLst/>
                    <a:latin typeface="Consolas" panose="020B0609020204030204" pitchFamily="49" charset="0"/>
                  </a:rPr>
                  <a:t>}</a:t>
                </a:r>
              </a:p>
            </p:txBody>
          </p:sp>
        </mc:Choice>
        <mc:Fallback xmlns="">
          <p:sp>
            <p:nvSpPr>
              <p:cNvPr id="5" name="TextBox 4">
                <a:extLst>
                  <a:ext uri="{FF2B5EF4-FFF2-40B4-BE49-F238E27FC236}">
                    <a16:creationId xmlns:a16="http://schemas.microsoft.com/office/drawing/2014/main" id="{0289BFA9-3277-29CE-E0F5-7C293D57EB27}"/>
                  </a:ext>
                </a:extLst>
              </p:cNvPr>
              <p:cNvSpPr txBox="1">
                <a:spLocks noRot="1" noChangeAspect="1" noMove="1" noResize="1" noEditPoints="1" noAdjustHandles="1" noChangeArrowheads="1" noChangeShapeType="1" noTextEdit="1"/>
              </p:cNvSpPr>
              <p:nvPr/>
            </p:nvSpPr>
            <p:spPr>
              <a:xfrm>
                <a:off x="5653550" y="1691149"/>
                <a:ext cx="6400800" cy="4524315"/>
              </a:xfrm>
              <a:prstGeom prst="rect">
                <a:avLst/>
              </a:prstGeom>
              <a:blipFill>
                <a:blip r:embed="rId3"/>
                <a:stretch>
                  <a:fillRect l="-762" t="-673" r="-2571" b="-1077"/>
                </a:stretch>
              </a:blipFill>
            </p:spPr>
            <p:txBody>
              <a:bodyPr/>
              <a:lstStyle/>
              <a:p>
                <a:r>
                  <a:rPr lang="en-IN">
                    <a:noFill/>
                  </a:rPr>
                  <a:t> </a:t>
                </a:r>
              </a:p>
            </p:txBody>
          </p:sp>
        </mc:Fallback>
      </mc:AlternateContent>
    </p:spTree>
    <p:extLst>
      <p:ext uri="{BB962C8B-B14F-4D97-AF65-F5344CB8AC3E}">
        <p14:creationId xmlns:p14="http://schemas.microsoft.com/office/powerpoint/2010/main" val="438655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Correctness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314632" y="1825625"/>
                <a:ext cx="5250426" cy="4351338"/>
              </a:xfrm>
            </p:spPr>
            <p:txBody>
              <a:bodyPr>
                <a:normAutofit lnSpcReduction="10000"/>
              </a:bodyPr>
              <a:lstStyle/>
              <a:p>
                <a:pPr marL="0" indent="0">
                  <a:buNone/>
                </a:pPr>
                <a:r>
                  <a:rPr lang="en-IN" dirty="0"/>
                  <a:t>Do F1, …, F6 correctly summarize all possible states at their respective points?</a:t>
                </a:r>
              </a:p>
              <a:p>
                <a:pPr marL="0" indent="0">
                  <a:buNone/>
                </a:pPr>
                <a:endParaRPr lang="en-IN" dirty="0"/>
              </a:p>
              <a:p>
                <a:pPr marL="0" indent="0">
                  <a:buNone/>
                </a:pPr>
                <a:r>
                  <a:rPr lang="en-IN" dirty="0"/>
                  <a:t>Does </a:t>
                </a:r>
                <a:r>
                  <a:rPr lang="en-IN" dirty="0">
                    <a:solidFill>
                      <a:srgbClr val="0070C0"/>
                    </a:solidFill>
                  </a:rPr>
                  <a:t>(</a:t>
                </a:r>
                <a14:m>
                  <m:oMath xmlns:m="http://schemas.openxmlformats.org/officeDocument/2006/math">
                    <m:r>
                      <a:rPr lang="en-IN" b="0" i="1" smtClean="0">
                        <a:solidFill>
                          <a:srgbClr val="0070C0"/>
                        </a:solidFill>
                        <a:latin typeface="Cambria Math" panose="02040503050406030204" pitchFamily="18" charset="0"/>
                      </a:rPr>
                      <m:t>𝑥</m:t>
                    </m:r>
                    <m:r>
                      <a:rPr lang="en-IN" b="0" i="1" smtClean="0">
                        <a:solidFill>
                          <a:srgbClr val="0070C0"/>
                        </a:solidFill>
                        <a:latin typeface="Cambria Math" panose="02040503050406030204" pitchFamily="18" charset="0"/>
                      </a:rPr>
                      <m:t>==100</m:t>
                    </m:r>
                  </m:oMath>
                </a14:m>
                <a:r>
                  <a:rPr lang="en-IN" dirty="0">
                    <a:solidFill>
                      <a:srgbClr val="0070C0"/>
                    </a:solidFill>
                  </a:rPr>
                  <a:t>, </a:t>
                </a:r>
                <a14:m>
                  <m:oMath xmlns:m="http://schemas.openxmlformats.org/officeDocument/2006/math">
                    <m:r>
                      <a:rPr lang="en-IN" i="1" dirty="0" smtClean="0">
                        <a:solidFill>
                          <a:srgbClr val="0070C0"/>
                        </a:solidFill>
                        <a:latin typeface="Cambria Math" panose="02040503050406030204" pitchFamily="18" charset="0"/>
                      </a:rPr>
                      <m:t>𝑟</m:t>
                    </m:r>
                    <m:r>
                      <a:rPr lang="en-IN" i="1" dirty="0" smtClean="0">
                        <a:solidFill>
                          <a:srgbClr val="0070C0"/>
                        </a:solidFill>
                        <a:latin typeface="Cambria Math" panose="02040503050406030204" pitchFamily="18" charset="0"/>
                      </a:rPr>
                      <m:t> == 200)</m:t>
                    </m:r>
                  </m:oMath>
                </a14:m>
                <a:r>
                  <a:rPr lang="en-IN" dirty="0">
                    <a:solidFill>
                      <a:srgbClr val="0070C0"/>
                    </a:solidFill>
                  </a:rPr>
                  <a:t> </a:t>
                </a:r>
                <a:r>
                  <a:rPr lang="en-IN" dirty="0"/>
                  <a:t>satisfy F6?</a:t>
                </a:r>
              </a:p>
              <a:p>
                <a:pPr marL="0" indent="0">
                  <a:buNone/>
                </a:pPr>
                <a:r>
                  <a:rPr lang="en-IN" dirty="0"/>
                  <a:t>Yes.</a:t>
                </a:r>
              </a:p>
              <a:p>
                <a:pPr marL="0" indent="0">
                  <a:buNone/>
                </a:pPr>
                <a:endParaRPr lang="en-IN" dirty="0"/>
              </a:p>
              <a:p>
                <a:pPr marL="0" indent="0">
                  <a:buNone/>
                </a:pPr>
                <a:r>
                  <a:rPr lang="en-IN" dirty="0"/>
                  <a:t>Is </a:t>
                </a:r>
                <a:r>
                  <a:rPr lang="en-IN" dirty="0">
                    <a:solidFill>
                      <a:srgbClr val="0070C0"/>
                    </a:solidFill>
                  </a:rPr>
                  <a:t>(</a:t>
                </a:r>
                <a14:m>
                  <m:oMath xmlns:m="http://schemas.openxmlformats.org/officeDocument/2006/math">
                    <m:r>
                      <a:rPr lang="en-IN" b="0" i="1" smtClean="0">
                        <a:solidFill>
                          <a:srgbClr val="0070C0"/>
                        </a:solidFill>
                        <a:latin typeface="Cambria Math" panose="02040503050406030204" pitchFamily="18" charset="0"/>
                      </a:rPr>
                      <m:t>𝑥</m:t>
                    </m:r>
                    <m:r>
                      <a:rPr lang="en-IN" b="0" i="1" smtClean="0">
                        <a:solidFill>
                          <a:srgbClr val="0070C0"/>
                        </a:solidFill>
                        <a:latin typeface="Cambria Math" panose="02040503050406030204" pitchFamily="18" charset="0"/>
                      </a:rPr>
                      <m:t>==100</m:t>
                    </m:r>
                  </m:oMath>
                </a14:m>
                <a:r>
                  <a:rPr lang="en-IN" dirty="0">
                    <a:solidFill>
                      <a:srgbClr val="0070C0"/>
                    </a:solidFill>
                  </a:rPr>
                  <a:t>, </a:t>
                </a:r>
                <a14:m>
                  <m:oMath xmlns:m="http://schemas.openxmlformats.org/officeDocument/2006/math">
                    <m:r>
                      <a:rPr lang="en-IN" i="1" dirty="0" smtClean="0">
                        <a:solidFill>
                          <a:srgbClr val="0070C0"/>
                        </a:solidFill>
                        <a:latin typeface="Cambria Math" panose="02040503050406030204" pitchFamily="18" charset="0"/>
                      </a:rPr>
                      <m:t>𝑟</m:t>
                    </m:r>
                    <m:r>
                      <a:rPr lang="en-IN" i="1" dirty="0" smtClean="0">
                        <a:solidFill>
                          <a:srgbClr val="0070C0"/>
                        </a:solidFill>
                        <a:latin typeface="Cambria Math" panose="02040503050406030204" pitchFamily="18" charset="0"/>
                      </a:rPr>
                      <m:t> == 200)</m:t>
                    </m:r>
                  </m:oMath>
                </a14:m>
                <a:r>
                  <a:rPr lang="en-IN" dirty="0">
                    <a:solidFill>
                      <a:schemeClr val="tx1"/>
                    </a:solidFill>
                  </a:rPr>
                  <a:t> a valid program state at line 15?</a:t>
                </a:r>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486E394D-B947-9D3D-6D62-8D11C633E8B6}"/>
                  </a:ext>
                </a:extLst>
              </p:cNvPr>
              <p:cNvSpPr>
                <a:spLocks noGrp="1" noRot="1" noChangeAspect="1" noMove="1" noResize="1" noEditPoints="1" noAdjustHandles="1" noChangeArrowheads="1" noChangeShapeType="1" noTextEdit="1"/>
              </p:cNvSpPr>
              <p:nvPr>
                <p:ph idx="1"/>
              </p:nvPr>
            </p:nvSpPr>
            <p:spPr>
              <a:xfrm>
                <a:off x="314632" y="1825625"/>
                <a:ext cx="5250426" cy="4351338"/>
              </a:xfrm>
              <a:blipFill>
                <a:blip r:embed="rId2"/>
                <a:stretch>
                  <a:fillRect l="-2439" t="-3081" r="-92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289BFA9-3277-29CE-E0F5-7C293D57EB27}"/>
                  </a:ext>
                </a:extLst>
              </p:cNvPr>
              <p:cNvSpPr txBox="1"/>
              <p:nvPr/>
            </p:nvSpPr>
            <p:spPr>
              <a:xfrm>
                <a:off x="5653550" y="1691149"/>
                <a:ext cx="6400800" cy="4524315"/>
              </a:xfrm>
              <a:prstGeom prst="rect">
                <a:avLst/>
              </a:prstGeom>
              <a:noFill/>
            </p:spPr>
            <p:txBody>
              <a:bodyPr wrap="square" rtlCol="0">
                <a:spAutoFit/>
              </a:bodyPr>
              <a:lstStyle/>
              <a:p>
                <a:pPr marL="342900" indent="-342900">
                  <a:buFont typeface="+mj-lt"/>
                  <a:buAutoNum type="arabicPeriod"/>
                </a:pPr>
                <a:r>
                  <a:rPr lang="en-US" b="0" dirty="0">
                    <a:effectLst/>
                    <a:latin typeface="Consolas" panose="020B0609020204030204" pitchFamily="49" charset="0"/>
                  </a:rPr>
                  <a:t>method test(x: int) returns (r: int)</a:t>
                </a:r>
              </a:p>
              <a:p>
                <a:pPr marL="342900" indent="-342900">
                  <a:buFont typeface="+mj-lt"/>
                  <a:buAutoNum type="arabicPeriod"/>
                </a:pPr>
                <a:r>
                  <a:rPr lang="en-US" dirty="0">
                    <a:latin typeface="Consolas" panose="020B0609020204030204" pitchFamily="49" charset="0"/>
                  </a:rPr>
                  <a:t>  requires 0 &lt; x &lt; 1000</a:t>
                </a:r>
                <a:endParaRPr lang="en-US" b="0" dirty="0">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ensures r != 200</a:t>
                </a:r>
              </a:p>
              <a:p>
                <a:pPr marL="342900" indent="-342900">
                  <a:buFont typeface="+mj-lt"/>
                  <a:buAutoNum type="arabicPeriod"/>
                </a:pPr>
                <a:r>
                  <a:rPr lang="en-US" b="0" dirty="0">
                    <a:effectLst/>
                    <a:latin typeface="Consolas" panose="020B0609020204030204" pitchFamily="49" charset="0"/>
                  </a:rPr>
                  <a:t>{</a:t>
                </a:r>
              </a:p>
              <a:p>
                <a:pPr marL="342900" indent="-342900">
                  <a:buFont typeface="+mj-lt"/>
                  <a:buAutoNum type="arabicPeriod"/>
                </a:pPr>
                <a:r>
                  <a:rPr lang="en-US" b="0" dirty="0">
                    <a:effectLst/>
                    <a:latin typeface="Consolas" panose="020B0609020204030204" pitchFamily="49" charset="0"/>
                  </a:rPr>
                  <a:t>  </a:t>
                </a:r>
                <a:r>
                  <a:rPr lang="en-US" dirty="0">
                    <a:solidFill>
                      <a:srgbClr val="FF0000"/>
                    </a:solidFill>
                    <a:latin typeface="Consolas" panose="020B0609020204030204" pitchFamily="49" charset="0"/>
                  </a:rPr>
                  <a:t>F1:</a:t>
                </a:r>
                <a:r>
                  <a:rPr lang="en-US" b="0" dirty="0">
                    <a:solidFill>
                      <a:srgbClr val="FF0000"/>
                    </a:solidFill>
                    <a:effectLst/>
                    <a:latin typeface="Consolas" panose="020B0609020204030204" pitchFamily="49" charset="0"/>
                  </a:rPr>
                  <a:t> 0 &lt; x &lt; 1000</a:t>
                </a:r>
              </a:p>
              <a:p>
                <a:pPr marL="342900" indent="-342900">
                  <a:buFont typeface="+mj-lt"/>
                  <a:buAutoNum type="arabicPeriod"/>
                </a:pPr>
                <a:r>
                  <a:rPr lang="en-US" b="0" dirty="0">
                    <a:effectLst/>
                    <a:latin typeface="Consolas" panose="020B0609020204030204" pitchFamily="49" charset="0"/>
                  </a:rPr>
                  <a:t>  if (x &lt; 100) {</a:t>
                </a:r>
              </a:p>
              <a:p>
                <a:pPr marL="342900" indent="-342900">
                  <a:buFont typeface="+mj-lt"/>
                  <a:buAutoNum type="arabicPeriod"/>
                </a:pPr>
                <a:r>
                  <a:rPr lang="en-US" dirty="0">
                    <a:solidFill>
                      <a:srgbClr val="FF0000"/>
                    </a:solidFill>
                    <a:latin typeface="Consolas" panose="020B0609020204030204" pitchFamily="49" charset="0"/>
                  </a:rPr>
                  <a:t>    F2: 0 &lt; x &lt; 100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x + x;</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F3: 0 &lt; x &lt; 100 </a:t>
                </a:r>
                <a14:m>
                  <m:oMath xmlns:m="http://schemas.openxmlformats.org/officeDocument/2006/math">
                    <m:r>
                      <a:rPr lang="en-IN" b="0" i="1" smtClean="0">
                        <a:solidFill>
                          <a:srgbClr val="FF0000"/>
                        </a:solidFill>
                        <a:latin typeface="Cambria Math" panose="02040503050406030204" pitchFamily="18" charset="0"/>
                      </a:rPr>
                      <m:t>∧</m:t>
                    </m:r>
                  </m:oMath>
                </a14:m>
                <a:r>
                  <a:rPr lang="en-US" b="0" dirty="0">
                    <a:solidFill>
                      <a:srgbClr val="FF0000"/>
                    </a:solidFill>
                    <a:effectLst/>
                    <a:latin typeface="Consolas" panose="020B0609020204030204" pitchFamily="49" charset="0"/>
                  </a:rPr>
                  <a:t> r == 2 * x</a:t>
                </a:r>
              </a:p>
              <a:p>
                <a:pPr marL="342900" indent="-342900">
                  <a:buFont typeface="+mj-lt"/>
                  <a:buAutoNum type="arabicPeriod"/>
                </a:pPr>
                <a:r>
                  <a:rPr lang="en-US" b="0" dirty="0">
                    <a:effectLst/>
                    <a:latin typeface="Consolas" panose="020B0609020204030204" pitchFamily="49" charset="0"/>
                  </a:rPr>
                  <a:t>  } else {</a:t>
                </a:r>
              </a:p>
              <a:p>
                <a:pPr marL="342900" indent="-342900">
                  <a:buFont typeface="+mj-lt"/>
                  <a:buAutoNum type="arabicPeriod"/>
                </a:pPr>
                <a:r>
                  <a:rPr lang="en-US" dirty="0">
                    <a:solidFill>
                      <a:srgbClr val="FF0000"/>
                    </a:solidFill>
                    <a:latin typeface="Consolas" panose="020B0609020204030204" pitchFamily="49" charset="0"/>
                  </a:rPr>
                  <a:t>    F4: 100 &lt;= x &lt; 1000 </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3 * x;</a:t>
                </a:r>
              </a:p>
              <a:p>
                <a:pPr marL="342900" indent="-342900">
                  <a:buFont typeface="+mj-lt"/>
                  <a:buAutoNum type="arabicPeriod"/>
                </a:pPr>
                <a:r>
                  <a:rPr lang="en-US" dirty="0">
                    <a:solidFill>
                      <a:srgbClr val="FF0000"/>
                    </a:solidFill>
                    <a:latin typeface="Consolas" panose="020B0609020204030204" pitchFamily="49" charset="0"/>
                  </a:rPr>
                  <a:t>    F5: 100 &lt;= x &lt; 1000 </a:t>
                </a:r>
                <a14:m>
                  <m:oMath xmlns:m="http://schemas.openxmlformats.org/officeDocument/2006/math">
                    <m:r>
                      <a:rPr lang="en-IN" b="0" i="1" smtClean="0">
                        <a:solidFill>
                          <a:srgbClr val="FF0000"/>
                        </a:solidFill>
                        <a:latin typeface="Cambria Math" panose="02040503050406030204" pitchFamily="18" charset="0"/>
                      </a:rPr>
                      <m:t>∧</m:t>
                    </m:r>
                  </m:oMath>
                </a14:m>
                <a:r>
                  <a:rPr lang="en-US" dirty="0">
                    <a:solidFill>
                      <a:srgbClr val="FF0000"/>
                    </a:solidFill>
                    <a:latin typeface="Consolas" panose="020B0609020204030204" pitchFamily="49" charset="0"/>
                  </a:rPr>
                  <a:t> r == 3 * x </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F6: (0 &lt; x &lt; 1000)</a:t>
                </a:r>
                <a14:m>
                  <m:oMath xmlns:m="http://schemas.openxmlformats.org/officeDocument/2006/math">
                    <m:r>
                      <a:rPr lang="en-IN" b="0" i="0"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m:t>
                    </m:r>
                  </m:oMath>
                </a14:m>
                <a:r>
                  <a:rPr lang="en-US" dirty="0">
                    <a:solidFill>
                      <a:srgbClr val="FF0000"/>
                    </a:solidFill>
                    <a:latin typeface="Consolas" panose="020B0609020204030204" pitchFamily="49" charset="0"/>
                  </a:rPr>
                  <a:t> (r == 2 * x </a:t>
                </a:r>
                <a14:m>
                  <m:oMath xmlns:m="http://schemas.openxmlformats.org/officeDocument/2006/math">
                    <m:r>
                      <a:rPr lang="en-IN" b="0" i="1" smtClean="0">
                        <a:solidFill>
                          <a:srgbClr val="FF0000"/>
                        </a:solidFill>
                        <a:latin typeface="Cambria Math" panose="02040503050406030204" pitchFamily="18" charset="0"/>
                      </a:rPr>
                      <m:t>∨</m:t>
                    </m:r>
                  </m:oMath>
                </a14:m>
                <a:r>
                  <a:rPr lang="en-US" b="0" dirty="0">
                    <a:solidFill>
                      <a:srgbClr val="FF0000"/>
                    </a:solidFill>
                    <a:effectLst/>
                    <a:latin typeface="Consolas" panose="020B0609020204030204" pitchFamily="49" charset="0"/>
                  </a:rPr>
                  <a:t> </a:t>
                </a:r>
                <a14:m>
                  <m:oMath xmlns:m="http://schemas.openxmlformats.org/officeDocument/2006/math">
                    <m:r>
                      <a:rPr lang="en-IN" b="0" i="1" dirty="0" smtClean="0">
                        <a:solidFill>
                          <a:srgbClr val="FF0000"/>
                        </a:solidFill>
                        <a:effectLst/>
                        <a:latin typeface="Cambria Math" panose="02040503050406030204" pitchFamily="18" charset="0"/>
                      </a:rPr>
                      <m:t>𝑟</m:t>
                    </m:r>
                  </m:oMath>
                </a14:m>
                <a:r>
                  <a:rPr lang="en-US" b="0" dirty="0">
                    <a:solidFill>
                      <a:srgbClr val="FF0000"/>
                    </a:solidFill>
                    <a:effectLst/>
                    <a:latin typeface="Consolas" panose="020B0609020204030204" pitchFamily="49" charset="0"/>
                  </a:rPr>
                  <a:t> == 3 * x) </a:t>
                </a:r>
              </a:p>
              <a:p>
                <a:pPr marL="342900" indent="-342900">
                  <a:buFont typeface="+mj-lt"/>
                  <a:buAutoNum type="arabicPeriod"/>
                </a:pPr>
                <a:r>
                  <a:rPr lang="en-US" b="0" dirty="0">
                    <a:effectLst/>
                    <a:latin typeface="Consolas" panose="020B0609020204030204" pitchFamily="49" charset="0"/>
                  </a:rPr>
                  <a:t>}</a:t>
                </a:r>
              </a:p>
            </p:txBody>
          </p:sp>
        </mc:Choice>
        <mc:Fallback xmlns="">
          <p:sp>
            <p:nvSpPr>
              <p:cNvPr id="5" name="TextBox 4">
                <a:extLst>
                  <a:ext uri="{FF2B5EF4-FFF2-40B4-BE49-F238E27FC236}">
                    <a16:creationId xmlns:a16="http://schemas.microsoft.com/office/drawing/2014/main" id="{0289BFA9-3277-29CE-E0F5-7C293D57EB27}"/>
                  </a:ext>
                </a:extLst>
              </p:cNvPr>
              <p:cNvSpPr txBox="1">
                <a:spLocks noRot="1" noChangeAspect="1" noMove="1" noResize="1" noEditPoints="1" noAdjustHandles="1" noChangeArrowheads="1" noChangeShapeType="1" noTextEdit="1"/>
              </p:cNvSpPr>
              <p:nvPr/>
            </p:nvSpPr>
            <p:spPr>
              <a:xfrm>
                <a:off x="5653550" y="1691149"/>
                <a:ext cx="6400800" cy="4524315"/>
              </a:xfrm>
              <a:prstGeom prst="rect">
                <a:avLst/>
              </a:prstGeom>
              <a:blipFill>
                <a:blip r:embed="rId3"/>
                <a:stretch>
                  <a:fillRect l="-762" t="-673" r="-2571" b="-1077"/>
                </a:stretch>
              </a:blipFill>
            </p:spPr>
            <p:txBody>
              <a:bodyPr/>
              <a:lstStyle/>
              <a:p>
                <a:r>
                  <a:rPr lang="en-IN">
                    <a:noFill/>
                  </a:rPr>
                  <a:t> </a:t>
                </a:r>
              </a:p>
            </p:txBody>
          </p:sp>
        </mc:Fallback>
      </mc:AlternateContent>
    </p:spTree>
    <p:extLst>
      <p:ext uri="{BB962C8B-B14F-4D97-AF65-F5344CB8AC3E}">
        <p14:creationId xmlns:p14="http://schemas.microsoft.com/office/powerpoint/2010/main" val="2244695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Correctness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314632" y="1825625"/>
                <a:ext cx="5250426" cy="4351338"/>
              </a:xfrm>
            </p:spPr>
            <p:txBody>
              <a:bodyPr>
                <a:normAutofit fontScale="92500" lnSpcReduction="10000"/>
              </a:bodyPr>
              <a:lstStyle/>
              <a:p>
                <a:pPr marL="0" indent="0">
                  <a:buNone/>
                </a:pPr>
                <a:r>
                  <a:rPr lang="en-IN" dirty="0"/>
                  <a:t>Do F1, …, F6 correctly summarize all possible states at their respective points?</a:t>
                </a:r>
              </a:p>
              <a:p>
                <a:pPr marL="0" indent="0">
                  <a:buNone/>
                </a:pPr>
                <a:endParaRPr lang="en-IN" dirty="0"/>
              </a:p>
              <a:p>
                <a:pPr marL="0" indent="0">
                  <a:buNone/>
                </a:pPr>
                <a:r>
                  <a:rPr lang="en-IN" dirty="0"/>
                  <a:t>Does </a:t>
                </a:r>
                <a:r>
                  <a:rPr lang="en-IN" dirty="0">
                    <a:solidFill>
                      <a:srgbClr val="0070C0"/>
                    </a:solidFill>
                  </a:rPr>
                  <a:t>(</a:t>
                </a:r>
                <a14:m>
                  <m:oMath xmlns:m="http://schemas.openxmlformats.org/officeDocument/2006/math">
                    <m:r>
                      <a:rPr lang="en-IN" b="0" i="1" smtClean="0">
                        <a:solidFill>
                          <a:srgbClr val="0070C0"/>
                        </a:solidFill>
                        <a:latin typeface="Cambria Math" panose="02040503050406030204" pitchFamily="18" charset="0"/>
                      </a:rPr>
                      <m:t>𝑥</m:t>
                    </m:r>
                    <m:r>
                      <a:rPr lang="en-IN" b="0" i="1" smtClean="0">
                        <a:solidFill>
                          <a:srgbClr val="0070C0"/>
                        </a:solidFill>
                        <a:latin typeface="Cambria Math" panose="02040503050406030204" pitchFamily="18" charset="0"/>
                      </a:rPr>
                      <m:t>==100</m:t>
                    </m:r>
                  </m:oMath>
                </a14:m>
                <a:r>
                  <a:rPr lang="en-IN" dirty="0">
                    <a:solidFill>
                      <a:srgbClr val="0070C0"/>
                    </a:solidFill>
                  </a:rPr>
                  <a:t>, </a:t>
                </a:r>
                <a14:m>
                  <m:oMath xmlns:m="http://schemas.openxmlformats.org/officeDocument/2006/math">
                    <m:r>
                      <a:rPr lang="en-IN" i="1" dirty="0" smtClean="0">
                        <a:solidFill>
                          <a:srgbClr val="0070C0"/>
                        </a:solidFill>
                        <a:latin typeface="Cambria Math" panose="02040503050406030204" pitchFamily="18" charset="0"/>
                      </a:rPr>
                      <m:t>𝑟</m:t>
                    </m:r>
                    <m:r>
                      <a:rPr lang="en-IN" i="1" dirty="0" smtClean="0">
                        <a:solidFill>
                          <a:srgbClr val="0070C0"/>
                        </a:solidFill>
                        <a:latin typeface="Cambria Math" panose="02040503050406030204" pitchFamily="18" charset="0"/>
                      </a:rPr>
                      <m:t> == 200)</m:t>
                    </m:r>
                  </m:oMath>
                </a14:m>
                <a:r>
                  <a:rPr lang="en-IN" dirty="0">
                    <a:solidFill>
                      <a:srgbClr val="0070C0"/>
                    </a:solidFill>
                  </a:rPr>
                  <a:t> </a:t>
                </a:r>
                <a:r>
                  <a:rPr lang="en-IN" dirty="0"/>
                  <a:t>satisfy F6?</a:t>
                </a:r>
              </a:p>
              <a:p>
                <a:pPr marL="0" indent="0">
                  <a:buNone/>
                </a:pPr>
                <a:r>
                  <a:rPr lang="en-IN" dirty="0"/>
                  <a:t>Yes.</a:t>
                </a:r>
              </a:p>
              <a:p>
                <a:pPr marL="0" indent="0">
                  <a:buNone/>
                </a:pPr>
                <a:endParaRPr lang="en-IN" dirty="0"/>
              </a:p>
              <a:p>
                <a:pPr marL="0" indent="0">
                  <a:buNone/>
                </a:pPr>
                <a:r>
                  <a:rPr lang="en-IN" dirty="0"/>
                  <a:t>Is </a:t>
                </a:r>
                <a:r>
                  <a:rPr lang="en-IN" dirty="0">
                    <a:solidFill>
                      <a:srgbClr val="0070C0"/>
                    </a:solidFill>
                  </a:rPr>
                  <a:t>(</a:t>
                </a:r>
                <a14:m>
                  <m:oMath xmlns:m="http://schemas.openxmlformats.org/officeDocument/2006/math">
                    <m:r>
                      <a:rPr lang="en-IN" b="0" i="1" smtClean="0">
                        <a:solidFill>
                          <a:srgbClr val="0070C0"/>
                        </a:solidFill>
                        <a:latin typeface="Cambria Math" panose="02040503050406030204" pitchFamily="18" charset="0"/>
                      </a:rPr>
                      <m:t>𝑥</m:t>
                    </m:r>
                    <m:r>
                      <a:rPr lang="en-IN" b="0" i="1" smtClean="0">
                        <a:solidFill>
                          <a:srgbClr val="0070C0"/>
                        </a:solidFill>
                        <a:latin typeface="Cambria Math" panose="02040503050406030204" pitchFamily="18" charset="0"/>
                      </a:rPr>
                      <m:t>==100</m:t>
                    </m:r>
                  </m:oMath>
                </a14:m>
                <a:r>
                  <a:rPr lang="en-IN" dirty="0">
                    <a:solidFill>
                      <a:srgbClr val="0070C0"/>
                    </a:solidFill>
                  </a:rPr>
                  <a:t>, </a:t>
                </a:r>
                <a14:m>
                  <m:oMath xmlns:m="http://schemas.openxmlformats.org/officeDocument/2006/math">
                    <m:r>
                      <a:rPr lang="en-IN" i="1" dirty="0" smtClean="0">
                        <a:solidFill>
                          <a:srgbClr val="0070C0"/>
                        </a:solidFill>
                        <a:latin typeface="Cambria Math" panose="02040503050406030204" pitchFamily="18" charset="0"/>
                      </a:rPr>
                      <m:t>𝑟</m:t>
                    </m:r>
                    <m:r>
                      <a:rPr lang="en-IN" i="1" dirty="0" smtClean="0">
                        <a:solidFill>
                          <a:srgbClr val="0070C0"/>
                        </a:solidFill>
                        <a:latin typeface="Cambria Math" panose="02040503050406030204" pitchFamily="18" charset="0"/>
                      </a:rPr>
                      <m:t> == 200)</m:t>
                    </m:r>
                  </m:oMath>
                </a14:m>
                <a:r>
                  <a:rPr lang="en-IN" dirty="0">
                    <a:solidFill>
                      <a:schemeClr val="tx1"/>
                    </a:solidFill>
                  </a:rPr>
                  <a:t> a valid program state at line 15?</a:t>
                </a:r>
              </a:p>
              <a:p>
                <a:pPr marL="0" indent="0">
                  <a:buNone/>
                </a:pPr>
                <a:r>
                  <a:rPr lang="en-IN" dirty="0"/>
                  <a:t>No.</a:t>
                </a:r>
                <a:endParaRPr lang="en-IN" dirty="0">
                  <a:solidFill>
                    <a:schemeClr val="tx1"/>
                  </a:solidFill>
                </a:endParaRPr>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486E394D-B947-9D3D-6D62-8D11C633E8B6}"/>
                  </a:ext>
                </a:extLst>
              </p:cNvPr>
              <p:cNvSpPr>
                <a:spLocks noGrp="1" noRot="1" noChangeAspect="1" noMove="1" noResize="1" noEditPoints="1" noAdjustHandles="1" noChangeArrowheads="1" noChangeShapeType="1" noTextEdit="1"/>
              </p:cNvSpPr>
              <p:nvPr>
                <p:ph idx="1"/>
              </p:nvPr>
            </p:nvSpPr>
            <p:spPr>
              <a:xfrm>
                <a:off x="314632" y="1825625"/>
                <a:ext cx="5250426" cy="4351338"/>
              </a:xfrm>
              <a:blipFill>
                <a:blip r:embed="rId2"/>
                <a:stretch>
                  <a:fillRect l="-2091" t="-2801" r="-2323" b="-364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289BFA9-3277-29CE-E0F5-7C293D57EB27}"/>
                  </a:ext>
                </a:extLst>
              </p:cNvPr>
              <p:cNvSpPr txBox="1"/>
              <p:nvPr/>
            </p:nvSpPr>
            <p:spPr>
              <a:xfrm>
                <a:off x="5653550" y="1691149"/>
                <a:ext cx="6400800" cy="4524315"/>
              </a:xfrm>
              <a:prstGeom prst="rect">
                <a:avLst/>
              </a:prstGeom>
              <a:noFill/>
            </p:spPr>
            <p:txBody>
              <a:bodyPr wrap="square" rtlCol="0">
                <a:spAutoFit/>
              </a:bodyPr>
              <a:lstStyle/>
              <a:p>
                <a:pPr marL="342900" indent="-342900">
                  <a:buFont typeface="+mj-lt"/>
                  <a:buAutoNum type="arabicPeriod"/>
                </a:pPr>
                <a:r>
                  <a:rPr lang="en-US" b="0" dirty="0">
                    <a:effectLst/>
                    <a:latin typeface="Consolas" panose="020B0609020204030204" pitchFamily="49" charset="0"/>
                  </a:rPr>
                  <a:t>method test(x: int) returns (r: int)</a:t>
                </a:r>
              </a:p>
              <a:p>
                <a:pPr marL="342900" indent="-342900">
                  <a:buFont typeface="+mj-lt"/>
                  <a:buAutoNum type="arabicPeriod"/>
                </a:pPr>
                <a:r>
                  <a:rPr lang="en-US" dirty="0">
                    <a:latin typeface="Consolas" panose="020B0609020204030204" pitchFamily="49" charset="0"/>
                  </a:rPr>
                  <a:t>  requires 0 &lt; x &lt; 1000</a:t>
                </a:r>
                <a:endParaRPr lang="en-US" b="0" dirty="0">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ensures r != 200</a:t>
                </a:r>
              </a:p>
              <a:p>
                <a:pPr marL="342900" indent="-342900">
                  <a:buFont typeface="+mj-lt"/>
                  <a:buAutoNum type="arabicPeriod"/>
                </a:pPr>
                <a:r>
                  <a:rPr lang="en-US" b="0" dirty="0">
                    <a:effectLst/>
                    <a:latin typeface="Consolas" panose="020B0609020204030204" pitchFamily="49" charset="0"/>
                  </a:rPr>
                  <a:t>{</a:t>
                </a:r>
              </a:p>
              <a:p>
                <a:pPr marL="342900" indent="-342900">
                  <a:buFont typeface="+mj-lt"/>
                  <a:buAutoNum type="arabicPeriod"/>
                </a:pPr>
                <a:r>
                  <a:rPr lang="en-US" b="0" dirty="0">
                    <a:effectLst/>
                    <a:latin typeface="Consolas" panose="020B0609020204030204" pitchFamily="49" charset="0"/>
                  </a:rPr>
                  <a:t>  </a:t>
                </a:r>
                <a:r>
                  <a:rPr lang="en-US" dirty="0">
                    <a:solidFill>
                      <a:srgbClr val="FF0000"/>
                    </a:solidFill>
                    <a:latin typeface="Consolas" panose="020B0609020204030204" pitchFamily="49" charset="0"/>
                  </a:rPr>
                  <a:t>F1:</a:t>
                </a:r>
                <a:r>
                  <a:rPr lang="en-US" b="0" dirty="0">
                    <a:solidFill>
                      <a:srgbClr val="FF0000"/>
                    </a:solidFill>
                    <a:effectLst/>
                    <a:latin typeface="Consolas" panose="020B0609020204030204" pitchFamily="49" charset="0"/>
                  </a:rPr>
                  <a:t> 0 &lt; x &lt; 1000</a:t>
                </a:r>
              </a:p>
              <a:p>
                <a:pPr marL="342900" indent="-342900">
                  <a:buFont typeface="+mj-lt"/>
                  <a:buAutoNum type="arabicPeriod"/>
                </a:pPr>
                <a:r>
                  <a:rPr lang="en-US" b="0" dirty="0">
                    <a:effectLst/>
                    <a:latin typeface="Consolas" panose="020B0609020204030204" pitchFamily="49" charset="0"/>
                  </a:rPr>
                  <a:t>  if (x &lt; 100) {</a:t>
                </a:r>
              </a:p>
              <a:p>
                <a:pPr marL="342900" indent="-342900">
                  <a:buFont typeface="+mj-lt"/>
                  <a:buAutoNum type="arabicPeriod"/>
                </a:pPr>
                <a:r>
                  <a:rPr lang="en-US" dirty="0">
                    <a:solidFill>
                      <a:srgbClr val="FF0000"/>
                    </a:solidFill>
                    <a:latin typeface="Consolas" panose="020B0609020204030204" pitchFamily="49" charset="0"/>
                  </a:rPr>
                  <a:t>    F2: 0 &lt; x &lt; 100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x + x;</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F3: 0 &lt; x &lt; 100 </a:t>
                </a:r>
                <a14:m>
                  <m:oMath xmlns:m="http://schemas.openxmlformats.org/officeDocument/2006/math">
                    <m:r>
                      <a:rPr lang="en-IN" b="0" i="1" smtClean="0">
                        <a:solidFill>
                          <a:srgbClr val="FF0000"/>
                        </a:solidFill>
                        <a:latin typeface="Cambria Math" panose="02040503050406030204" pitchFamily="18" charset="0"/>
                      </a:rPr>
                      <m:t>∧</m:t>
                    </m:r>
                  </m:oMath>
                </a14:m>
                <a:r>
                  <a:rPr lang="en-US" b="0" dirty="0">
                    <a:solidFill>
                      <a:srgbClr val="FF0000"/>
                    </a:solidFill>
                    <a:effectLst/>
                    <a:latin typeface="Consolas" panose="020B0609020204030204" pitchFamily="49" charset="0"/>
                  </a:rPr>
                  <a:t> r == 2 * x</a:t>
                </a:r>
              </a:p>
              <a:p>
                <a:pPr marL="342900" indent="-342900">
                  <a:buFont typeface="+mj-lt"/>
                  <a:buAutoNum type="arabicPeriod"/>
                </a:pPr>
                <a:r>
                  <a:rPr lang="en-US" b="0" dirty="0">
                    <a:effectLst/>
                    <a:latin typeface="Consolas" panose="020B0609020204030204" pitchFamily="49" charset="0"/>
                  </a:rPr>
                  <a:t>  } else {</a:t>
                </a:r>
              </a:p>
              <a:p>
                <a:pPr marL="342900" indent="-342900">
                  <a:buFont typeface="+mj-lt"/>
                  <a:buAutoNum type="arabicPeriod"/>
                </a:pPr>
                <a:r>
                  <a:rPr lang="en-US" dirty="0">
                    <a:solidFill>
                      <a:srgbClr val="FF0000"/>
                    </a:solidFill>
                    <a:latin typeface="Consolas" panose="020B0609020204030204" pitchFamily="49" charset="0"/>
                  </a:rPr>
                  <a:t>    F4: 100 &lt;= x &lt; 1000 </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3 * x;</a:t>
                </a:r>
              </a:p>
              <a:p>
                <a:pPr marL="342900" indent="-342900">
                  <a:buFont typeface="+mj-lt"/>
                  <a:buAutoNum type="arabicPeriod"/>
                </a:pPr>
                <a:r>
                  <a:rPr lang="en-US" dirty="0">
                    <a:solidFill>
                      <a:srgbClr val="FF0000"/>
                    </a:solidFill>
                    <a:latin typeface="Consolas" panose="020B0609020204030204" pitchFamily="49" charset="0"/>
                  </a:rPr>
                  <a:t>    F5: 100 &lt;= x &lt; 1000 </a:t>
                </a:r>
                <a14:m>
                  <m:oMath xmlns:m="http://schemas.openxmlformats.org/officeDocument/2006/math">
                    <m:r>
                      <a:rPr lang="en-IN" b="0" i="1" smtClean="0">
                        <a:solidFill>
                          <a:srgbClr val="FF0000"/>
                        </a:solidFill>
                        <a:latin typeface="Cambria Math" panose="02040503050406030204" pitchFamily="18" charset="0"/>
                      </a:rPr>
                      <m:t>∧</m:t>
                    </m:r>
                  </m:oMath>
                </a14:m>
                <a:r>
                  <a:rPr lang="en-US" dirty="0">
                    <a:solidFill>
                      <a:srgbClr val="FF0000"/>
                    </a:solidFill>
                    <a:latin typeface="Consolas" panose="020B0609020204030204" pitchFamily="49" charset="0"/>
                  </a:rPr>
                  <a:t> r == 3 * x </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F6: (0 &lt; x &lt; 1000)</a:t>
                </a:r>
                <a14:m>
                  <m:oMath xmlns:m="http://schemas.openxmlformats.org/officeDocument/2006/math">
                    <m:r>
                      <a:rPr lang="en-IN" b="0" i="0"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m:t>
                    </m:r>
                  </m:oMath>
                </a14:m>
                <a:r>
                  <a:rPr lang="en-US" dirty="0">
                    <a:solidFill>
                      <a:srgbClr val="FF0000"/>
                    </a:solidFill>
                    <a:latin typeface="Consolas" panose="020B0609020204030204" pitchFamily="49" charset="0"/>
                  </a:rPr>
                  <a:t> (r == 2 * x </a:t>
                </a:r>
                <a14:m>
                  <m:oMath xmlns:m="http://schemas.openxmlformats.org/officeDocument/2006/math">
                    <m:r>
                      <a:rPr lang="en-IN" b="0" i="1" smtClean="0">
                        <a:solidFill>
                          <a:srgbClr val="FF0000"/>
                        </a:solidFill>
                        <a:latin typeface="Cambria Math" panose="02040503050406030204" pitchFamily="18" charset="0"/>
                      </a:rPr>
                      <m:t>∨</m:t>
                    </m:r>
                  </m:oMath>
                </a14:m>
                <a:r>
                  <a:rPr lang="en-US" b="0" dirty="0">
                    <a:solidFill>
                      <a:srgbClr val="FF0000"/>
                    </a:solidFill>
                    <a:effectLst/>
                    <a:latin typeface="Consolas" panose="020B0609020204030204" pitchFamily="49" charset="0"/>
                  </a:rPr>
                  <a:t> </a:t>
                </a:r>
                <a14:m>
                  <m:oMath xmlns:m="http://schemas.openxmlformats.org/officeDocument/2006/math">
                    <m:r>
                      <a:rPr lang="en-IN" b="0" i="1" dirty="0" smtClean="0">
                        <a:solidFill>
                          <a:srgbClr val="FF0000"/>
                        </a:solidFill>
                        <a:effectLst/>
                        <a:latin typeface="Cambria Math" panose="02040503050406030204" pitchFamily="18" charset="0"/>
                      </a:rPr>
                      <m:t>𝑟</m:t>
                    </m:r>
                  </m:oMath>
                </a14:m>
                <a:r>
                  <a:rPr lang="en-US" b="0" dirty="0">
                    <a:solidFill>
                      <a:srgbClr val="FF0000"/>
                    </a:solidFill>
                    <a:effectLst/>
                    <a:latin typeface="Consolas" panose="020B0609020204030204" pitchFamily="49" charset="0"/>
                  </a:rPr>
                  <a:t> == 3 * x) </a:t>
                </a:r>
              </a:p>
              <a:p>
                <a:pPr marL="342900" indent="-342900">
                  <a:buFont typeface="+mj-lt"/>
                  <a:buAutoNum type="arabicPeriod"/>
                </a:pPr>
                <a:r>
                  <a:rPr lang="en-US" b="0" dirty="0">
                    <a:effectLst/>
                    <a:latin typeface="Consolas" panose="020B0609020204030204" pitchFamily="49" charset="0"/>
                  </a:rPr>
                  <a:t>}</a:t>
                </a:r>
              </a:p>
            </p:txBody>
          </p:sp>
        </mc:Choice>
        <mc:Fallback xmlns="">
          <p:sp>
            <p:nvSpPr>
              <p:cNvPr id="5" name="TextBox 4">
                <a:extLst>
                  <a:ext uri="{FF2B5EF4-FFF2-40B4-BE49-F238E27FC236}">
                    <a16:creationId xmlns:a16="http://schemas.microsoft.com/office/drawing/2014/main" id="{0289BFA9-3277-29CE-E0F5-7C293D57EB27}"/>
                  </a:ext>
                </a:extLst>
              </p:cNvPr>
              <p:cNvSpPr txBox="1">
                <a:spLocks noRot="1" noChangeAspect="1" noMove="1" noResize="1" noEditPoints="1" noAdjustHandles="1" noChangeArrowheads="1" noChangeShapeType="1" noTextEdit="1"/>
              </p:cNvSpPr>
              <p:nvPr/>
            </p:nvSpPr>
            <p:spPr>
              <a:xfrm>
                <a:off x="5653550" y="1691149"/>
                <a:ext cx="6400800" cy="4524315"/>
              </a:xfrm>
              <a:prstGeom prst="rect">
                <a:avLst/>
              </a:prstGeom>
              <a:blipFill>
                <a:blip r:embed="rId3"/>
                <a:stretch>
                  <a:fillRect l="-762" t="-673" r="-2571" b="-1077"/>
                </a:stretch>
              </a:blipFill>
            </p:spPr>
            <p:txBody>
              <a:bodyPr/>
              <a:lstStyle/>
              <a:p>
                <a:r>
                  <a:rPr lang="en-IN">
                    <a:noFill/>
                  </a:rPr>
                  <a:t> </a:t>
                </a:r>
              </a:p>
            </p:txBody>
          </p:sp>
        </mc:Fallback>
      </mc:AlternateContent>
    </p:spTree>
    <p:extLst>
      <p:ext uri="{BB962C8B-B14F-4D97-AF65-F5344CB8AC3E}">
        <p14:creationId xmlns:p14="http://schemas.microsoft.com/office/powerpoint/2010/main" val="4073238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Correctness</a:t>
            </a:r>
          </a:p>
        </p:txBody>
      </p:sp>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314632" y="1825625"/>
            <a:ext cx="5250426" cy="4351338"/>
          </a:xfrm>
        </p:spPr>
        <p:txBody>
          <a:bodyPr>
            <a:normAutofit/>
          </a:bodyPr>
          <a:lstStyle/>
          <a:p>
            <a:pPr marL="0" indent="0">
              <a:buNone/>
            </a:pPr>
            <a:r>
              <a:rPr lang="en-US" dirty="0"/>
              <a:t>F1, ..., F6 should not allow a program state that is not feasible at their respective program points during execution.</a:t>
            </a:r>
          </a:p>
          <a:p>
            <a:pPr marL="0" indent="0">
              <a:buNone/>
            </a:pPr>
            <a:endParaRPr lang="en-US" dirty="0"/>
          </a:p>
          <a:p>
            <a:pPr marL="0" indent="0">
              <a:buNone/>
            </a:pPr>
            <a:r>
              <a:rPr lang="en-US" dirty="0"/>
              <a:t>What are the valid candidates for F1, …, F6 that allow only those program states that are feasible during execution?</a:t>
            </a:r>
            <a:endParaRPr lang="en-IN" dirty="0"/>
          </a:p>
          <a:p>
            <a:pPr marL="0" indent="0">
              <a:buNone/>
            </a:pPr>
            <a:endParaRPr lang="en-IN" dirty="0"/>
          </a:p>
          <a:p>
            <a:pPr marL="0" indent="0">
              <a:buNone/>
            </a:pPr>
            <a:endParaRPr lang="en-IN"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289BFA9-3277-29CE-E0F5-7C293D57EB27}"/>
                  </a:ext>
                </a:extLst>
              </p:cNvPr>
              <p:cNvSpPr txBox="1"/>
              <p:nvPr/>
            </p:nvSpPr>
            <p:spPr>
              <a:xfrm>
                <a:off x="5653550" y="1691149"/>
                <a:ext cx="6400800" cy="4524315"/>
              </a:xfrm>
              <a:prstGeom prst="rect">
                <a:avLst/>
              </a:prstGeom>
              <a:noFill/>
            </p:spPr>
            <p:txBody>
              <a:bodyPr wrap="square" rtlCol="0">
                <a:spAutoFit/>
              </a:bodyPr>
              <a:lstStyle/>
              <a:p>
                <a:pPr marL="342900" indent="-342900">
                  <a:buFont typeface="+mj-lt"/>
                  <a:buAutoNum type="arabicPeriod"/>
                </a:pPr>
                <a:r>
                  <a:rPr lang="en-US" b="0" dirty="0">
                    <a:effectLst/>
                    <a:latin typeface="Consolas" panose="020B0609020204030204" pitchFamily="49" charset="0"/>
                  </a:rPr>
                  <a:t>method test(x: int) returns (r: int)</a:t>
                </a:r>
              </a:p>
              <a:p>
                <a:pPr marL="342900" indent="-342900">
                  <a:buFont typeface="+mj-lt"/>
                  <a:buAutoNum type="arabicPeriod"/>
                </a:pPr>
                <a:r>
                  <a:rPr lang="en-US" dirty="0">
                    <a:latin typeface="Consolas" panose="020B0609020204030204" pitchFamily="49" charset="0"/>
                  </a:rPr>
                  <a:t>  requires 0 &lt; x &lt; 1000</a:t>
                </a:r>
                <a:endParaRPr lang="en-US" b="0" dirty="0">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ensures r != 200</a:t>
                </a:r>
              </a:p>
              <a:p>
                <a:pPr marL="342900" indent="-342900">
                  <a:buFont typeface="+mj-lt"/>
                  <a:buAutoNum type="arabicPeriod"/>
                </a:pPr>
                <a:r>
                  <a:rPr lang="en-US" b="0" dirty="0">
                    <a:effectLst/>
                    <a:latin typeface="Consolas" panose="020B0609020204030204" pitchFamily="49" charset="0"/>
                  </a:rPr>
                  <a:t>{</a:t>
                </a:r>
              </a:p>
              <a:p>
                <a:pPr marL="342900" indent="-342900">
                  <a:buFont typeface="+mj-lt"/>
                  <a:buAutoNum type="arabicPeriod"/>
                </a:pPr>
                <a:r>
                  <a:rPr lang="en-US" b="0" dirty="0">
                    <a:effectLst/>
                    <a:latin typeface="Consolas" panose="020B0609020204030204" pitchFamily="49" charset="0"/>
                  </a:rPr>
                  <a:t>  </a:t>
                </a:r>
                <a:r>
                  <a:rPr lang="en-US" dirty="0">
                    <a:solidFill>
                      <a:srgbClr val="FF0000"/>
                    </a:solidFill>
                    <a:latin typeface="Consolas" panose="020B0609020204030204" pitchFamily="49" charset="0"/>
                  </a:rPr>
                  <a:t>F1:</a:t>
                </a:r>
                <a:r>
                  <a:rPr lang="en-US" b="0" dirty="0">
                    <a:solidFill>
                      <a:srgbClr val="FF0000"/>
                    </a:solidFill>
                    <a:effectLst/>
                    <a:latin typeface="Consolas" panose="020B0609020204030204" pitchFamily="49" charset="0"/>
                  </a:rPr>
                  <a:t> 0 &lt; x &lt; 1000</a:t>
                </a:r>
              </a:p>
              <a:p>
                <a:pPr marL="342900" indent="-342900">
                  <a:buFont typeface="+mj-lt"/>
                  <a:buAutoNum type="arabicPeriod"/>
                </a:pPr>
                <a:r>
                  <a:rPr lang="en-US" b="0" dirty="0">
                    <a:effectLst/>
                    <a:latin typeface="Consolas" panose="020B0609020204030204" pitchFamily="49" charset="0"/>
                  </a:rPr>
                  <a:t>  if (x &lt; 100) {</a:t>
                </a:r>
              </a:p>
              <a:p>
                <a:pPr marL="342900" indent="-342900">
                  <a:buFont typeface="+mj-lt"/>
                  <a:buAutoNum type="arabicPeriod"/>
                </a:pPr>
                <a:r>
                  <a:rPr lang="en-US" dirty="0">
                    <a:solidFill>
                      <a:srgbClr val="FF0000"/>
                    </a:solidFill>
                    <a:latin typeface="Consolas" panose="020B0609020204030204" pitchFamily="49" charset="0"/>
                  </a:rPr>
                  <a:t>    F2: 0 &lt; x &lt; 100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x + x;</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F3: 0 &lt; x &lt; 100 </a:t>
                </a:r>
                <a14:m>
                  <m:oMath xmlns:m="http://schemas.openxmlformats.org/officeDocument/2006/math">
                    <m:r>
                      <a:rPr lang="en-IN" b="0" i="1" smtClean="0">
                        <a:solidFill>
                          <a:srgbClr val="FF0000"/>
                        </a:solidFill>
                        <a:latin typeface="Cambria Math" panose="02040503050406030204" pitchFamily="18" charset="0"/>
                      </a:rPr>
                      <m:t>∧</m:t>
                    </m:r>
                  </m:oMath>
                </a14:m>
                <a:r>
                  <a:rPr lang="en-US" b="0" dirty="0">
                    <a:solidFill>
                      <a:srgbClr val="FF0000"/>
                    </a:solidFill>
                    <a:effectLst/>
                    <a:latin typeface="Consolas" panose="020B0609020204030204" pitchFamily="49" charset="0"/>
                  </a:rPr>
                  <a:t> r == 2 * x</a:t>
                </a:r>
              </a:p>
              <a:p>
                <a:pPr marL="342900" indent="-342900">
                  <a:buFont typeface="+mj-lt"/>
                  <a:buAutoNum type="arabicPeriod"/>
                </a:pPr>
                <a:r>
                  <a:rPr lang="en-US" b="0" dirty="0">
                    <a:effectLst/>
                    <a:latin typeface="Consolas" panose="020B0609020204030204" pitchFamily="49" charset="0"/>
                  </a:rPr>
                  <a:t>  } else {</a:t>
                </a:r>
              </a:p>
              <a:p>
                <a:pPr marL="342900" indent="-342900">
                  <a:buFont typeface="+mj-lt"/>
                  <a:buAutoNum type="arabicPeriod"/>
                </a:pPr>
                <a:r>
                  <a:rPr lang="en-US" dirty="0">
                    <a:solidFill>
                      <a:srgbClr val="FF0000"/>
                    </a:solidFill>
                    <a:latin typeface="Consolas" panose="020B0609020204030204" pitchFamily="49" charset="0"/>
                  </a:rPr>
                  <a:t>    F4: 100 &lt;= x &lt; 1000 </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3 * x;</a:t>
                </a:r>
              </a:p>
              <a:p>
                <a:pPr marL="342900" indent="-342900">
                  <a:buFont typeface="+mj-lt"/>
                  <a:buAutoNum type="arabicPeriod"/>
                </a:pPr>
                <a:r>
                  <a:rPr lang="en-US" dirty="0">
                    <a:solidFill>
                      <a:srgbClr val="FF0000"/>
                    </a:solidFill>
                    <a:latin typeface="Consolas" panose="020B0609020204030204" pitchFamily="49" charset="0"/>
                  </a:rPr>
                  <a:t>    F5: 100 &lt;= x &lt; 1000 </a:t>
                </a:r>
                <a14:m>
                  <m:oMath xmlns:m="http://schemas.openxmlformats.org/officeDocument/2006/math">
                    <m:r>
                      <a:rPr lang="en-IN" b="0" i="1" smtClean="0">
                        <a:solidFill>
                          <a:srgbClr val="FF0000"/>
                        </a:solidFill>
                        <a:latin typeface="Cambria Math" panose="02040503050406030204" pitchFamily="18" charset="0"/>
                      </a:rPr>
                      <m:t>∧</m:t>
                    </m:r>
                  </m:oMath>
                </a14:m>
                <a:r>
                  <a:rPr lang="en-US" dirty="0">
                    <a:solidFill>
                      <a:srgbClr val="FF0000"/>
                    </a:solidFill>
                    <a:latin typeface="Consolas" panose="020B0609020204030204" pitchFamily="49" charset="0"/>
                  </a:rPr>
                  <a:t> r == 3 * x </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F6: (0 &lt; x &lt; 1000)</a:t>
                </a:r>
                <a14:m>
                  <m:oMath xmlns:m="http://schemas.openxmlformats.org/officeDocument/2006/math">
                    <m:r>
                      <a:rPr lang="en-IN" b="0" i="0"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m:t>
                    </m:r>
                  </m:oMath>
                </a14:m>
                <a:r>
                  <a:rPr lang="en-US" dirty="0">
                    <a:solidFill>
                      <a:srgbClr val="FF0000"/>
                    </a:solidFill>
                    <a:latin typeface="Consolas" panose="020B0609020204030204" pitchFamily="49" charset="0"/>
                  </a:rPr>
                  <a:t> (r == 2 * x </a:t>
                </a:r>
                <a14:m>
                  <m:oMath xmlns:m="http://schemas.openxmlformats.org/officeDocument/2006/math">
                    <m:r>
                      <a:rPr lang="en-IN" b="0" i="1" smtClean="0">
                        <a:solidFill>
                          <a:srgbClr val="FF0000"/>
                        </a:solidFill>
                        <a:latin typeface="Cambria Math" panose="02040503050406030204" pitchFamily="18" charset="0"/>
                      </a:rPr>
                      <m:t>∨</m:t>
                    </m:r>
                  </m:oMath>
                </a14:m>
                <a:r>
                  <a:rPr lang="en-US" b="0" dirty="0">
                    <a:solidFill>
                      <a:srgbClr val="FF0000"/>
                    </a:solidFill>
                    <a:effectLst/>
                    <a:latin typeface="Consolas" panose="020B0609020204030204" pitchFamily="49" charset="0"/>
                  </a:rPr>
                  <a:t> </a:t>
                </a:r>
                <a14:m>
                  <m:oMath xmlns:m="http://schemas.openxmlformats.org/officeDocument/2006/math">
                    <m:r>
                      <a:rPr lang="en-IN" b="0" i="1" dirty="0" smtClean="0">
                        <a:solidFill>
                          <a:srgbClr val="FF0000"/>
                        </a:solidFill>
                        <a:effectLst/>
                        <a:latin typeface="Cambria Math" panose="02040503050406030204" pitchFamily="18" charset="0"/>
                      </a:rPr>
                      <m:t>𝑟</m:t>
                    </m:r>
                  </m:oMath>
                </a14:m>
                <a:r>
                  <a:rPr lang="en-US" b="0" dirty="0">
                    <a:solidFill>
                      <a:srgbClr val="FF0000"/>
                    </a:solidFill>
                    <a:effectLst/>
                    <a:latin typeface="Consolas" panose="020B0609020204030204" pitchFamily="49" charset="0"/>
                  </a:rPr>
                  <a:t> == 3 * x) </a:t>
                </a:r>
              </a:p>
              <a:p>
                <a:pPr marL="342900" indent="-342900">
                  <a:buFont typeface="+mj-lt"/>
                  <a:buAutoNum type="arabicPeriod"/>
                </a:pPr>
                <a:r>
                  <a:rPr lang="en-US" b="0" dirty="0">
                    <a:effectLst/>
                    <a:latin typeface="Consolas" panose="020B0609020204030204" pitchFamily="49" charset="0"/>
                  </a:rPr>
                  <a:t>}</a:t>
                </a:r>
              </a:p>
            </p:txBody>
          </p:sp>
        </mc:Choice>
        <mc:Fallback xmlns="">
          <p:sp>
            <p:nvSpPr>
              <p:cNvPr id="5" name="TextBox 4">
                <a:extLst>
                  <a:ext uri="{FF2B5EF4-FFF2-40B4-BE49-F238E27FC236}">
                    <a16:creationId xmlns:a16="http://schemas.microsoft.com/office/drawing/2014/main" id="{0289BFA9-3277-29CE-E0F5-7C293D57EB27}"/>
                  </a:ext>
                </a:extLst>
              </p:cNvPr>
              <p:cNvSpPr txBox="1">
                <a:spLocks noRot="1" noChangeAspect="1" noMove="1" noResize="1" noEditPoints="1" noAdjustHandles="1" noChangeArrowheads="1" noChangeShapeType="1" noTextEdit="1"/>
              </p:cNvSpPr>
              <p:nvPr/>
            </p:nvSpPr>
            <p:spPr>
              <a:xfrm>
                <a:off x="5653550" y="1691149"/>
                <a:ext cx="6400800" cy="4524315"/>
              </a:xfrm>
              <a:prstGeom prst="rect">
                <a:avLst/>
              </a:prstGeom>
              <a:blipFill>
                <a:blip r:embed="rId2"/>
                <a:stretch>
                  <a:fillRect l="-762" t="-673" r="-2571" b="-1077"/>
                </a:stretch>
              </a:blipFill>
            </p:spPr>
            <p:txBody>
              <a:bodyPr/>
              <a:lstStyle/>
              <a:p>
                <a:r>
                  <a:rPr lang="en-IN">
                    <a:noFill/>
                  </a:rPr>
                  <a:t> </a:t>
                </a:r>
              </a:p>
            </p:txBody>
          </p:sp>
        </mc:Fallback>
      </mc:AlternateContent>
    </p:spTree>
    <p:extLst>
      <p:ext uri="{BB962C8B-B14F-4D97-AF65-F5344CB8AC3E}">
        <p14:creationId xmlns:p14="http://schemas.microsoft.com/office/powerpoint/2010/main" val="3536589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Correctness</a:t>
            </a:r>
          </a:p>
        </p:txBody>
      </p:sp>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314632" y="1825625"/>
            <a:ext cx="5250426" cy="4351338"/>
          </a:xfrm>
        </p:spPr>
        <p:txBody>
          <a:bodyPr>
            <a:normAutofit/>
          </a:bodyPr>
          <a:lstStyle/>
          <a:p>
            <a:pPr marL="0" indent="0">
              <a:buNone/>
            </a:pPr>
            <a:r>
              <a:rPr lang="en-US" dirty="0"/>
              <a:t>F1, ..., F6 should not allow a program state that is not feasible at their respective program points during execution.</a:t>
            </a:r>
          </a:p>
          <a:p>
            <a:pPr marL="0" indent="0">
              <a:buNone/>
            </a:pPr>
            <a:endParaRPr lang="en-US" dirty="0"/>
          </a:p>
          <a:p>
            <a:pPr marL="0" indent="0">
              <a:buNone/>
            </a:pPr>
            <a:r>
              <a:rPr lang="en-US" dirty="0"/>
              <a:t>These are the valid candidates for F1, …, F6 that allow only those program states that are feasible during execution.</a:t>
            </a:r>
            <a:endParaRPr lang="en-IN" dirty="0"/>
          </a:p>
          <a:p>
            <a:pPr marL="0" indent="0">
              <a:buNone/>
            </a:pPr>
            <a:endParaRPr lang="en-IN" dirty="0"/>
          </a:p>
          <a:p>
            <a:pPr marL="0" indent="0">
              <a:buNone/>
            </a:pPr>
            <a:endParaRPr lang="en-IN"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289BFA9-3277-29CE-E0F5-7C293D57EB27}"/>
                  </a:ext>
                </a:extLst>
              </p:cNvPr>
              <p:cNvSpPr txBox="1"/>
              <p:nvPr/>
            </p:nvSpPr>
            <p:spPr>
              <a:xfrm>
                <a:off x="5653550" y="1691149"/>
                <a:ext cx="6400800" cy="4524315"/>
              </a:xfrm>
              <a:prstGeom prst="rect">
                <a:avLst/>
              </a:prstGeom>
              <a:noFill/>
            </p:spPr>
            <p:txBody>
              <a:bodyPr wrap="square" rtlCol="0">
                <a:spAutoFit/>
              </a:bodyPr>
              <a:lstStyle/>
              <a:p>
                <a:pPr marL="342900" indent="-342900">
                  <a:buFont typeface="+mj-lt"/>
                  <a:buAutoNum type="arabicPeriod"/>
                </a:pPr>
                <a:r>
                  <a:rPr lang="en-US" b="0" dirty="0">
                    <a:effectLst/>
                    <a:latin typeface="Consolas" panose="020B0609020204030204" pitchFamily="49" charset="0"/>
                  </a:rPr>
                  <a:t>method test(x: int) returns (r: int)</a:t>
                </a:r>
              </a:p>
              <a:p>
                <a:pPr marL="342900" indent="-342900">
                  <a:buFont typeface="+mj-lt"/>
                  <a:buAutoNum type="arabicPeriod"/>
                </a:pPr>
                <a:r>
                  <a:rPr lang="en-US" dirty="0">
                    <a:latin typeface="Consolas" panose="020B0609020204030204" pitchFamily="49" charset="0"/>
                  </a:rPr>
                  <a:t>  requires 0 &lt; x &lt; 1000</a:t>
                </a:r>
                <a:endParaRPr lang="en-US" b="0" dirty="0">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ensures r != 200</a:t>
                </a:r>
              </a:p>
              <a:p>
                <a:pPr marL="342900" indent="-342900">
                  <a:buFont typeface="+mj-lt"/>
                  <a:buAutoNum type="arabicPeriod"/>
                </a:pPr>
                <a:r>
                  <a:rPr lang="en-US" b="0" dirty="0">
                    <a:effectLst/>
                    <a:latin typeface="Consolas" panose="020B0609020204030204" pitchFamily="49" charset="0"/>
                  </a:rPr>
                  <a:t>{</a:t>
                </a:r>
              </a:p>
              <a:p>
                <a:pPr marL="342900" indent="-342900">
                  <a:buFont typeface="+mj-lt"/>
                  <a:buAutoNum type="arabicPeriod"/>
                </a:pPr>
                <a:r>
                  <a:rPr lang="en-US" b="0" dirty="0">
                    <a:effectLst/>
                    <a:latin typeface="Consolas" panose="020B0609020204030204" pitchFamily="49" charset="0"/>
                  </a:rPr>
                  <a:t>  </a:t>
                </a:r>
                <a:r>
                  <a:rPr lang="en-US" dirty="0">
                    <a:solidFill>
                      <a:srgbClr val="FF0000"/>
                    </a:solidFill>
                    <a:latin typeface="Consolas" panose="020B0609020204030204" pitchFamily="49" charset="0"/>
                  </a:rPr>
                  <a:t>F1:</a:t>
                </a:r>
                <a:r>
                  <a:rPr lang="en-US" b="0" dirty="0">
                    <a:solidFill>
                      <a:srgbClr val="FF0000"/>
                    </a:solidFill>
                    <a:effectLst/>
                    <a:latin typeface="Consolas" panose="020B0609020204030204" pitchFamily="49" charset="0"/>
                  </a:rPr>
                  <a:t> 0 &lt; x &lt; 1000</a:t>
                </a:r>
              </a:p>
              <a:p>
                <a:pPr marL="342900" indent="-342900">
                  <a:buFont typeface="+mj-lt"/>
                  <a:buAutoNum type="arabicPeriod"/>
                </a:pPr>
                <a:r>
                  <a:rPr lang="en-US" b="0" dirty="0">
                    <a:effectLst/>
                    <a:latin typeface="Consolas" panose="020B0609020204030204" pitchFamily="49" charset="0"/>
                  </a:rPr>
                  <a:t>  if (x &lt; 100) {</a:t>
                </a:r>
              </a:p>
              <a:p>
                <a:pPr marL="342900" indent="-342900">
                  <a:buFont typeface="+mj-lt"/>
                  <a:buAutoNum type="arabicPeriod"/>
                </a:pPr>
                <a:r>
                  <a:rPr lang="en-US" dirty="0">
                    <a:solidFill>
                      <a:srgbClr val="FF0000"/>
                    </a:solidFill>
                    <a:latin typeface="Consolas" panose="020B0609020204030204" pitchFamily="49" charset="0"/>
                  </a:rPr>
                  <a:t>    F2: 0 &lt; x &lt; 100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x + x;</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F3: 0 &lt; x &lt; 100 </a:t>
                </a:r>
                <a14:m>
                  <m:oMath xmlns:m="http://schemas.openxmlformats.org/officeDocument/2006/math">
                    <m:r>
                      <a:rPr lang="en-IN" b="0" i="1" smtClean="0">
                        <a:solidFill>
                          <a:srgbClr val="FF0000"/>
                        </a:solidFill>
                        <a:latin typeface="Cambria Math" panose="02040503050406030204" pitchFamily="18" charset="0"/>
                      </a:rPr>
                      <m:t>∧</m:t>
                    </m:r>
                  </m:oMath>
                </a14:m>
                <a:r>
                  <a:rPr lang="en-US" b="0" dirty="0">
                    <a:solidFill>
                      <a:srgbClr val="FF0000"/>
                    </a:solidFill>
                    <a:effectLst/>
                    <a:latin typeface="Consolas" panose="020B0609020204030204" pitchFamily="49" charset="0"/>
                  </a:rPr>
                  <a:t> r == 2 * x</a:t>
                </a:r>
              </a:p>
              <a:p>
                <a:pPr marL="342900" indent="-342900">
                  <a:buFont typeface="+mj-lt"/>
                  <a:buAutoNum type="arabicPeriod"/>
                </a:pPr>
                <a:r>
                  <a:rPr lang="en-US" b="0" dirty="0">
                    <a:effectLst/>
                    <a:latin typeface="Consolas" panose="020B0609020204030204" pitchFamily="49" charset="0"/>
                  </a:rPr>
                  <a:t>  } else {</a:t>
                </a:r>
              </a:p>
              <a:p>
                <a:pPr marL="342900" indent="-342900">
                  <a:buFont typeface="+mj-lt"/>
                  <a:buAutoNum type="arabicPeriod"/>
                </a:pPr>
                <a:r>
                  <a:rPr lang="en-US" dirty="0">
                    <a:solidFill>
                      <a:srgbClr val="FF0000"/>
                    </a:solidFill>
                    <a:latin typeface="Consolas" panose="020B0609020204030204" pitchFamily="49" charset="0"/>
                  </a:rPr>
                  <a:t>    F4: 100 &lt;= x &lt; 1000 </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3 * x;</a:t>
                </a:r>
              </a:p>
              <a:p>
                <a:pPr marL="342900" indent="-342900">
                  <a:buFont typeface="+mj-lt"/>
                  <a:buAutoNum type="arabicPeriod"/>
                </a:pPr>
                <a:r>
                  <a:rPr lang="en-US" dirty="0">
                    <a:solidFill>
                      <a:srgbClr val="FF0000"/>
                    </a:solidFill>
                    <a:latin typeface="Consolas" panose="020B0609020204030204" pitchFamily="49" charset="0"/>
                  </a:rPr>
                  <a:t>    F5: 100 &lt;= x &lt; 1000 </a:t>
                </a:r>
                <a14:m>
                  <m:oMath xmlns:m="http://schemas.openxmlformats.org/officeDocument/2006/math">
                    <m:r>
                      <a:rPr lang="en-IN" b="0" i="1" smtClean="0">
                        <a:solidFill>
                          <a:srgbClr val="FF0000"/>
                        </a:solidFill>
                        <a:latin typeface="Cambria Math" panose="02040503050406030204" pitchFamily="18" charset="0"/>
                      </a:rPr>
                      <m:t>∧</m:t>
                    </m:r>
                  </m:oMath>
                </a14:m>
                <a:r>
                  <a:rPr lang="en-US" dirty="0">
                    <a:solidFill>
                      <a:srgbClr val="FF0000"/>
                    </a:solidFill>
                    <a:latin typeface="Consolas" panose="020B0609020204030204" pitchFamily="49" charset="0"/>
                  </a:rPr>
                  <a:t> r == 3 * x </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F6: </a:t>
                </a:r>
                <a:r>
                  <a:rPr lang="en-US" i="0" dirty="0">
                    <a:solidFill>
                      <a:srgbClr val="FF0000"/>
                    </a:solidFill>
                    <a:latin typeface="+mj-lt"/>
                  </a:rPr>
                  <a:t>(0 &lt; x &lt; 100 ∧ r == 2∗</a:t>
                </a:r>
                <a:r>
                  <a:rPr lang="en-IN" i="0" dirty="0">
                    <a:solidFill>
                      <a:srgbClr val="FF0000"/>
                    </a:solidFill>
                    <a:latin typeface="+mj-lt"/>
                  </a:rPr>
                  <a:t>x) ∨ </a:t>
                </a:r>
                <a:r>
                  <a:rPr lang="en-US" i="0" dirty="0">
                    <a:solidFill>
                      <a:srgbClr val="FF0000"/>
                    </a:solidFill>
                    <a:latin typeface="+mj-lt"/>
                  </a:rPr>
                  <a:t>(100 &lt;= x &lt; 1000 ∧ </a:t>
                </a:r>
                <a:r>
                  <a:rPr lang="en-IN" i="0" dirty="0">
                    <a:solidFill>
                      <a:srgbClr val="FF0000"/>
                    </a:solidFill>
                    <a:latin typeface="+mj-lt"/>
                  </a:rPr>
                  <a:t>r</a:t>
                </a:r>
                <a:r>
                  <a:rPr lang="en-US" i="0" dirty="0">
                    <a:solidFill>
                      <a:srgbClr val="FF0000"/>
                    </a:solidFill>
                    <a:latin typeface="+mj-lt"/>
                  </a:rPr>
                  <a:t> == 3 ∗ x)</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a:t>
                </a:r>
              </a:p>
            </p:txBody>
          </p:sp>
        </mc:Choice>
        <mc:Fallback xmlns="">
          <p:sp>
            <p:nvSpPr>
              <p:cNvPr id="5" name="TextBox 4">
                <a:extLst>
                  <a:ext uri="{FF2B5EF4-FFF2-40B4-BE49-F238E27FC236}">
                    <a16:creationId xmlns:a16="http://schemas.microsoft.com/office/drawing/2014/main" id="{0289BFA9-3277-29CE-E0F5-7C293D57EB27}"/>
                  </a:ext>
                </a:extLst>
              </p:cNvPr>
              <p:cNvSpPr txBox="1">
                <a:spLocks noRot="1" noChangeAspect="1" noMove="1" noResize="1" noEditPoints="1" noAdjustHandles="1" noChangeArrowheads="1" noChangeShapeType="1" noTextEdit="1"/>
              </p:cNvSpPr>
              <p:nvPr/>
            </p:nvSpPr>
            <p:spPr>
              <a:xfrm>
                <a:off x="5653550" y="1691149"/>
                <a:ext cx="6400800" cy="4524315"/>
              </a:xfrm>
              <a:prstGeom prst="rect">
                <a:avLst/>
              </a:prstGeom>
              <a:blipFill>
                <a:blip r:embed="rId2"/>
                <a:stretch>
                  <a:fillRect l="-762" t="-673" b="-1077"/>
                </a:stretch>
              </a:blipFill>
            </p:spPr>
            <p:txBody>
              <a:bodyPr/>
              <a:lstStyle/>
              <a:p>
                <a:r>
                  <a:rPr lang="en-IN">
                    <a:noFill/>
                  </a:rPr>
                  <a:t> </a:t>
                </a:r>
              </a:p>
            </p:txBody>
          </p:sp>
        </mc:Fallback>
      </mc:AlternateContent>
    </p:spTree>
    <p:extLst>
      <p:ext uri="{BB962C8B-B14F-4D97-AF65-F5344CB8AC3E}">
        <p14:creationId xmlns:p14="http://schemas.microsoft.com/office/powerpoint/2010/main" val="3246740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Correctness</a:t>
            </a:r>
          </a:p>
        </p:txBody>
      </p:sp>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314632" y="1825625"/>
            <a:ext cx="5250426" cy="4351338"/>
          </a:xfrm>
        </p:spPr>
        <p:txBody>
          <a:bodyPr>
            <a:normAutofit fontScale="92500" lnSpcReduction="20000"/>
          </a:bodyPr>
          <a:lstStyle/>
          <a:p>
            <a:pPr marL="0" indent="0">
              <a:buNone/>
            </a:pPr>
            <a:r>
              <a:rPr lang="en-US" dirty="0"/>
              <a:t>F1, ..., F6 should not allow a program state that is not feasible at their respective program points during execution.</a:t>
            </a:r>
          </a:p>
          <a:p>
            <a:pPr marL="0" indent="0">
              <a:buNone/>
            </a:pPr>
            <a:endParaRPr lang="en-US" dirty="0"/>
          </a:p>
          <a:p>
            <a:pPr marL="0" indent="0">
              <a:buNone/>
            </a:pPr>
            <a:r>
              <a:rPr lang="en-IN" dirty="0"/>
              <a:t>The program is correct if the FOL formula before the return, F6, implies the postcondition.</a:t>
            </a:r>
          </a:p>
          <a:p>
            <a:pPr marL="0" indent="0">
              <a:buNone/>
            </a:pPr>
            <a:endParaRPr lang="en-IN" dirty="0"/>
          </a:p>
          <a:p>
            <a:pPr marL="0" indent="0">
              <a:lnSpc>
                <a:spcPct val="110000"/>
              </a:lnSpc>
              <a:buNone/>
            </a:pPr>
            <a:r>
              <a:rPr lang="en-IN" dirty="0"/>
              <a:t>The implementation is correct if </a:t>
            </a:r>
            <a:r>
              <a:rPr lang="en-US" i="0" dirty="0">
                <a:solidFill>
                  <a:srgbClr val="FF0000"/>
                </a:solidFill>
                <a:latin typeface="+mj-lt"/>
              </a:rPr>
              <a:t>(0 &lt; x &lt; 100 ∧ r = 2∗</a:t>
            </a:r>
            <a:r>
              <a:rPr lang="en-IN" i="0" dirty="0">
                <a:solidFill>
                  <a:srgbClr val="FF0000"/>
                </a:solidFill>
                <a:latin typeface="+mj-lt"/>
              </a:rPr>
              <a:t>x) ∨ </a:t>
            </a:r>
            <a:r>
              <a:rPr lang="en-US" i="0" dirty="0">
                <a:solidFill>
                  <a:srgbClr val="FF0000"/>
                </a:solidFill>
                <a:latin typeface="+mj-lt"/>
              </a:rPr>
              <a:t>(100 &lt;= x &lt; 1000 ∧ </a:t>
            </a:r>
            <a:r>
              <a:rPr lang="en-IN" i="0" dirty="0">
                <a:solidFill>
                  <a:srgbClr val="FF0000"/>
                </a:solidFill>
                <a:latin typeface="+mj-lt"/>
              </a:rPr>
              <a:t>r</a:t>
            </a:r>
            <a:r>
              <a:rPr lang="en-US" i="0" dirty="0">
                <a:solidFill>
                  <a:srgbClr val="FF0000"/>
                </a:solidFill>
                <a:latin typeface="+mj-lt"/>
              </a:rPr>
              <a:t> = 3 ∗ x) </a:t>
            </a:r>
            <a:r>
              <a:rPr lang="en-IN" b="0" i="0" dirty="0">
                <a:solidFill>
                  <a:srgbClr val="FF0000"/>
                </a:solidFill>
                <a:latin typeface="+mj-lt"/>
              </a:rPr>
              <a:t>→</a:t>
            </a:r>
            <a:r>
              <a:rPr lang="en-US" b="0" i="0" dirty="0">
                <a:solidFill>
                  <a:srgbClr val="FF0000"/>
                </a:solidFill>
                <a:effectLst/>
                <a:latin typeface="+mj-lt"/>
              </a:rPr>
              <a:t> r != 200 </a:t>
            </a:r>
            <a:r>
              <a:rPr lang="en-US" b="0" i="0" dirty="0">
                <a:effectLst/>
              </a:rPr>
              <a:t>is</a:t>
            </a:r>
            <a:r>
              <a:rPr lang="en-US" b="0" i="0" dirty="0">
                <a:solidFill>
                  <a:srgbClr val="FF0000"/>
                </a:solidFill>
                <a:effectLst/>
              </a:rPr>
              <a:t> </a:t>
            </a:r>
            <a:r>
              <a:rPr lang="en-US" b="0" i="0" dirty="0">
                <a:effectLst/>
              </a:rPr>
              <a:t>valid.</a:t>
            </a:r>
            <a:endParaRPr lang="en-US" b="0" dirty="0">
              <a:effectLst/>
            </a:endParaRPr>
          </a:p>
          <a:p>
            <a:pPr marL="0" indent="0">
              <a:buNone/>
            </a:pPr>
            <a:endParaRPr lang="en-IN" dirty="0"/>
          </a:p>
          <a:p>
            <a:pPr marL="0" indent="0">
              <a:buNone/>
            </a:pPr>
            <a:endParaRPr lang="en-IN"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289BFA9-3277-29CE-E0F5-7C293D57EB27}"/>
                  </a:ext>
                </a:extLst>
              </p:cNvPr>
              <p:cNvSpPr txBox="1"/>
              <p:nvPr/>
            </p:nvSpPr>
            <p:spPr>
              <a:xfrm>
                <a:off x="5653550" y="1691149"/>
                <a:ext cx="6400800" cy="4524315"/>
              </a:xfrm>
              <a:prstGeom prst="rect">
                <a:avLst/>
              </a:prstGeom>
              <a:noFill/>
            </p:spPr>
            <p:txBody>
              <a:bodyPr wrap="square" rtlCol="0">
                <a:spAutoFit/>
              </a:bodyPr>
              <a:lstStyle/>
              <a:p>
                <a:pPr marL="342900" indent="-342900">
                  <a:buFont typeface="+mj-lt"/>
                  <a:buAutoNum type="arabicPeriod"/>
                </a:pPr>
                <a:r>
                  <a:rPr lang="en-US" b="0" dirty="0">
                    <a:effectLst/>
                    <a:latin typeface="Consolas" panose="020B0609020204030204" pitchFamily="49" charset="0"/>
                  </a:rPr>
                  <a:t>method test(x: int) returns (r: int)</a:t>
                </a:r>
              </a:p>
              <a:p>
                <a:pPr marL="342900" indent="-342900">
                  <a:buFont typeface="+mj-lt"/>
                  <a:buAutoNum type="arabicPeriod"/>
                </a:pPr>
                <a:r>
                  <a:rPr lang="en-US" dirty="0">
                    <a:latin typeface="Consolas" panose="020B0609020204030204" pitchFamily="49" charset="0"/>
                  </a:rPr>
                  <a:t>  requires 0 &lt; x &lt; 1000</a:t>
                </a:r>
                <a:endParaRPr lang="en-US" b="0" dirty="0">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ensures r != 200</a:t>
                </a:r>
              </a:p>
              <a:p>
                <a:pPr marL="342900" indent="-342900">
                  <a:buFont typeface="+mj-lt"/>
                  <a:buAutoNum type="arabicPeriod"/>
                </a:pPr>
                <a:r>
                  <a:rPr lang="en-US" b="0" dirty="0">
                    <a:effectLst/>
                    <a:latin typeface="Consolas" panose="020B0609020204030204" pitchFamily="49" charset="0"/>
                  </a:rPr>
                  <a:t>{</a:t>
                </a:r>
              </a:p>
              <a:p>
                <a:pPr marL="342900" indent="-342900">
                  <a:buFont typeface="+mj-lt"/>
                  <a:buAutoNum type="arabicPeriod"/>
                </a:pPr>
                <a:r>
                  <a:rPr lang="en-US" b="0" dirty="0">
                    <a:effectLst/>
                    <a:latin typeface="Consolas" panose="020B0609020204030204" pitchFamily="49" charset="0"/>
                  </a:rPr>
                  <a:t>  </a:t>
                </a:r>
                <a:r>
                  <a:rPr lang="en-US" dirty="0">
                    <a:solidFill>
                      <a:srgbClr val="FF0000"/>
                    </a:solidFill>
                    <a:latin typeface="Consolas" panose="020B0609020204030204" pitchFamily="49" charset="0"/>
                  </a:rPr>
                  <a:t>F1:</a:t>
                </a:r>
                <a:r>
                  <a:rPr lang="en-US" b="0" dirty="0">
                    <a:solidFill>
                      <a:srgbClr val="FF0000"/>
                    </a:solidFill>
                    <a:effectLst/>
                    <a:latin typeface="Consolas" panose="020B0609020204030204" pitchFamily="49" charset="0"/>
                  </a:rPr>
                  <a:t> 0 &lt; x &lt; 1000</a:t>
                </a:r>
              </a:p>
              <a:p>
                <a:pPr marL="342900" indent="-342900">
                  <a:buFont typeface="+mj-lt"/>
                  <a:buAutoNum type="arabicPeriod"/>
                </a:pPr>
                <a:r>
                  <a:rPr lang="en-US" b="0" dirty="0">
                    <a:effectLst/>
                    <a:latin typeface="Consolas" panose="020B0609020204030204" pitchFamily="49" charset="0"/>
                  </a:rPr>
                  <a:t>  if (x &lt; 100) {</a:t>
                </a:r>
              </a:p>
              <a:p>
                <a:pPr marL="342900" indent="-342900">
                  <a:buFont typeface="+mj-lt"/>
                  <a:buAutoNum type="arabicPeriod"/>
                </a:pPr>
                <a:r>
                  <a:rPr lang="en-US" dirty="0">
                    <a:solidFill>
                      <a:srgbClr val="FF0000"/>
                    </a:solidFill>
                    <a:latin typeface="Consolas" panose="020B0609020204030204" pitchFamily="49" charset="0"/>
                  </a:rPr>
                  <a:t>    F2: 0 &lt; x &lt; 100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x + x;</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F3: 0 &lt; x &lt; 100 </a:t>
                </a:r>
                <a14:m>
                  <m:oMath xmlns:m="http://schemas.openxmlformats.org/officeDocument/2006/math">
                    <m:r>
                      <a:rPr lang="en-IN" b="0" i="1" smtClean="0">
                        <a:solidFill>
                          <a:srgbClr val="FF0000"/>
                        </a:solidFill>
                        <a:latin typeface="Cambria Math" panose="02040503050406030204" pitchFamily="18" charset="0"/>
                      </a:rPr>
                      <m:t>∧</m:t>
                    </m:r>
                  </m:oMath>
                </a14:m>
                <a:r>
                  <a:rPr lang="en-US" b="0" dirty="0">
                    <a:solidFill>
                      <a:srgbClr val="FF0000"/>
                    </a:solidFill>
                    <a:effectLst/>
                    <a:latin typeface="Consolas" panose="020B0609020204030204" pitchFamily="49" charset="0"/>
                  </a:rPr>
                  <a:t> r == 2 * x</a:t>
                </a:r>
              </a:p>
              <a:p>
                <a:pPr marL="342900" indent="-342900">
                  <a:buFont typeface="+mj-lt"/>
                  <a:buAutoNum type="arabicPeriod"/>
                </a:pPr>
                <a:r>
                  <a:rPr lang="en-US" b="0" dirty="0">
                    <a:effectLst/>
                    <a:latin typeface="Consolas" panose="020B0609020204030204" pitchFamily="49" charset="0"/>
                  </a:rPr>
                  <a:t>  } else {</a:t>
                </a:r>
              </a:p>
              <a:p>
                <a:pPr marL="342900" indent="-342900">
                  <a:buFont typeface="+mj-lt"/>
                  <a:buAutoNum type="arabicPeriod"/>
                </a:pPr>
                <a:r>
                  <a:rPr lang="en-US" dirty="0">
                    <a:solidFill>
                      <a:srgbClr val="FF0000"/>
                    </a:solidFill>
                    <a:latin typeface="Consolas" panose="020B0609020204030204" pitchFamily="49" charset="0"/>
                  </a:rPr>
                  <a:t>    F4: 100 &lt;= x &lt; 1000 </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3 * x;</a:t>
                </a:r>
              </a:p>
              <a:p>
                <a:pPr marL="342900" indent="-342900">
                  <a:buFont typeface="+mj-lt"/>
                  <a:buAutoNum type="arabicPeriod"/>
                </a:pPr>
                <a:r>
                  <a:rPr lang="en-US" dirty="0">
                    <a:solidFill>
                      <a:srgbClr val="FF0000"/>
                    </a:solidFill>
                    <a:latin typeface="Consolas" panose="020B0609020204030204" pitchFamily="49" charset="0"/>
                  </a:rPr>
                  <a:t>    F5: 100 &lt;= x &lt; 1000 </a:t>
                </a:r>
                <a14:m>
                  <m:oMath xmlns:m="http://schemas.openxmlformats.org/officeDocument/2006/math">
                    <m:r>
                      <a:rPr lang="en-IN" b="0" i="1" smtClean="0">
                        <a:solidFill>
                          <a:srgbClr val="FF0000"/>
                        </a:solidFill>
                        <a:latin typeface="Cambria Math" panose="02040503050406030204" pitchFamily="18" charset="0"/>
                      </a:rPr>
                      <m:t>∧</m:t>
                    </m:r>
                  </m:oMath>
                </a14:m>
                <a:r>
                  <a:rPr lang="en-US" dirty="0">
                    <a:solidFill>
                      <a:srgbClr val="FF0000"/>
                    </a:solidFill>
                    <a:latin typeface="Consolas" panose="020B0609020204030204" pitchFamily="49" charset="0"/>
                  </a:rPr>
                  <a:t> r == 3 * x </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F6: </a:t>
                </a:r>
                <a:r>
                  <a:rPr lang="en-US" i="0" dirty="0">
                    <a:solidFill>
                      <a:srgbClr val="FF0000"/>
                    </a:solidFill>
                    <a:latin typeface="+mj-lt"/>
                  </a:rPr>
                  <a:t>(0 &lt; x &lt; 100 ∧ r == 2∗</a:t>
                </a:r>
                <a:r>
                  <a:rPr lang="en-IN" i="0" dirty="0">
                    <a:solidFill>
                      <a:srgbClr val="FF0000"/>
                    </a:solidFill>
                    <a:latin typeface="+mj-lt"/>
                  </a:rPr>
                  <a:t>x) ∨ </a:t>
                </a:r>
                <a:r>
                  <a:rPr lang="en-US" i="0" dirty="0">
                    <a:solidFill>
                      <a:srgbClr val="FF0000"/>
                    </a:solidFill>
                    <a:latin typeface="+mj-lt"/>
                  </a:rPr>
                  <a:t>(100 &lt;= x &lt; 1000 ∧ </a:t>
                </a:r>
                <a:r>
                  <a:rPr lang="en-IN" i="0" dirty="0">
                    <a:solidFill>
                      <a:srgbClr val="FF0000"/>
                    </a:solidFill>
                    <a:latin typeface="+mj-lt"/>
                  </a:rPr>
                  <a:t>r</a:t>
                </a:r>
                <a:r>
                  <a:rPr lang="en-US" i="0" dirty="0">
                    <a:solidFill>
                      <a:srgbClr val="FF0000"/>
                    </a:solidFill>
                    <a:latin typeface="+mj-lt"/>
                  </a:rPr>
                  <a:t> == 3 ∗ x)</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a:t>
                </a:r>
              </a:p>
            </p:txBody>
          </p:sp>
        </mc:Choice>
        <mc:Fallback xmlns="">
          <p:sp>
            <p:nvSpPr>
              <p:cNvPr id="5" name="TextBox 4">
                <a:extLst>
                  <a:ext uri="{FF2B5EF4-FFF2-40B4-BE49-F238E27FC236}">
                    <a16:creationId xmlns:a16="http://schemas.microsoft.com/office/drawing/2014/main" id="{0289BFA9-3277-29CE-E0F5-7C293D57EB27}"/>
                  </a:ext>
                </a:extLst>
              </p:cNvPr>
              <p:cNvSpPr txBox="1">
                <a:spLocks noRot="1" noChangeAspect="1" noMove="1" noResize="1" noEditPoints="1" noAdjustHandles="1" noChangeArrowheads="1" noChangeShapeType="1" noTextEdit="1"/>
              </p:cNvSpPr>
              <p:nvPr/>
            </p:nvSpPr>
            <p:spPr>
              <a:xfrm>
                <a:off x="5653550" y="1691149"/>
                <a:ext cx="6400800" cy="4524315"/>
              </a:xfrm>
              <a:prstGeom prst="rect">
                <a:avLst/>
              </a:prstGeom>
              <a:blipFill>
                <a:blip r:embed="rId2"/>
                <a:stretch>
                  <a:fillRect l="-762" t="-673" b="-1077"/>
                </a:stretch>
              </a:blipFill>
            </p:spPr>
            <p:txBody>
              <a:bodyPr/>
              <a:lstStyle/>
              <a:p>
                <a:r>
                  <a:rPr lang="en-IN">
                    <a:noFill/>
                  </a:rPr>
                  <a:t> </a:t>
                </a:r>
              </a:p>
            </p:txBody>
          </p:sp>
        </mc:Fallback>
      </mc:AlternateContent>
    </p:spTree>
    <p:extLst>
      <p:ext uri="{BB962C8B-B14F-4D97-AF65-F5344CB8AC3E}">
        <p14:creationId xmlns:p14="http://schemas.microsoft.com/office/powerpoint/2010/main" val="3146624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A5ADB-E81C-469D-79C0-DC45E55E102E}"/>
              </a:ext>
            </a:extLst>
          </p:cNvPr>
          <p:cNvSpPr>
            <a:spLocks noGrp="1"/>
          </p:cNvSpPr>
          <p:nvPr>
            <p:ph type="title"/>
          </p:nvPr>
        </p:nvSpPr>
        <p:spPr/>
        <p:txBody>
          <a:bodyPr/>
          <a:lstStyle/>
          <a:p>
            <a:r>
              <a:rPr lang="en-IN" dirty="0"/>
              <a:t>Correctness</a:t>
            </a:r>
          </a:p>
        </p:txBody>
      </p:sp>
      <p:sp>
        <p:nvSpPr>
          <p:cNvPr id="3" name="Content Placeholder 2">
            <a:extLst>
              <a:ext uri="{FF2B5EF4-FFF2-40B4-BE49-F238E27FC236}">
                <a16:creationId xmlns:a16="http://schemas.microsoft.com/office/drawing/2014/main" id="{FB24DA1E-67C6-8987-4769-53F830DE336C}"/>
              </a:ext>
            </a:extLst>
          </p:cNvPr>
          <p:cNvSpPr>
            <a:spLocks noGrp="1"/>
          </p:cNvSpPr>
          <p:nvPr>
            <p:ph idx="1"/>
          </p:nvPr>
        </p:nvSpPr>
        <p:spPr/>
        <p:txBody>
          <a:bodyPr/>
          <a:lstStyle/>
          <a:p>
            <a:r>
              <a:rPr lang="en-IN" dirty="0"/>
              <a:t>Is </a:t>
            </a:r>
            <a:r>
              <a:rPr lang="en-US" i="0" dirty="0">
                <a:solidFill>
                  <a:srgbClr val="FF0000"/>
                </a:solidFill>
                <a:latin typeface="+mj-lt"/>
              </a:rPr>
              <a:t>(0 &lt; x &lt; 100 ∧ r = 2∗</a:t>
            </a:r>
            <a:r>
              <a:rPr lang="en-IN" i="0" dirty="0">
                <a:solidFill>
                  <a:srgbClr val="FF0000"/>
                </a:solidFill>
                <a:latin typeface="+mj-lt"/>
              </a:rPr>
              <a:t>x) ∨ </a:t>
            </a:r>
            <a:r>
              <a:rPr lang="en-US" i="0" dirty="0">
                <a:solidFill>
                  <a:srgbClr val="FF0000"/>
                </a:solidFill>
                <a:latin typeface="+mj-lt"/>
              </a:rPr>
              <a:t>(100 &lt;= x &lt; 1000 ∧ </a:t>
            </a:r>
            <a:r>
              <a:rPr lang="en-IN" i="0" dirty="0">
                <a:solidFill>
                  <a:srgbClr val="FF0000"/>
                </a:solidFill>
                <a:latin typeface="+mj-lt"/>
              </a:rPr>
              <a:t>r</a:t>
            </a:r>
            <a:r>
              <a:rPr lang="en-US" i="0" dirty="0">
                <a:solidFill>
                  <a:srgbClr val="FF0000"/>
                </a:solidFill>
                <a:latin typeface="+mj-lt"/>
              </a:rPr>
              <a:t> = 3 ∗ x) </a:t>
            </a:r>
            <a:r>
              <a:rPr lang="en-IN" b="0" i="0" dirty="0">
                <a:solidFill>
                  <a:srgbClr val="FF0000"/>
                </a:solidFill>
                <a:latin typeface="+mj-lt"/>
              </a:rPr>
              <a:t>→</a:t>
            </a:r>
            <a:r>
              <a:rPr lang="en-US" b="0" i="0" dirty="0">
                <a:solidFill>
                  <a:srgbClr val="FF0000"/>
                </a:solidFill>
                <a:effectLst/>
                <a:latin typeface="+mj-lt"/>
              </a:rPr>
              <a:t> r != 200 </a:t>
            </a:r>
            <a:r>
              <a:rPr lang="en-US" b="0" i="0" dirty="0">
                <a:effectLst/>
              </a:rPr>
              <a:t>valid?</a:t>
            </a:r>
            <a:endParaRPr lang="en-IN" dirty="0"/>
          </a:p>
        </p:txBody>
      </p:sp>
    </p:spTree>
    <p:extLst>
      <p:ext uri="{BB962C8B-B14F-4D97-AF65-F5344CB8AC3E}">
        <p14:creationId xmlns:p14="http://schemas.microsoft.com/office/powerpoint/2010/main" val="3465661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A5ADB-E81C-469D-79C0-DC45E55E102E}"/>
              </a:ext>
            </a:extLst>
          </p:cNvPr>
          <p:cNvSpPr>
            <a:spLocks noGrp="1"/>
          </p:cNvSpPr>
          <p:nvPr>
            <p:ph type="title"/>
          </p:nvPr>
        </p:nvSpPr>
        <p:spPr/>
        <p:txBody>
          <a:bodyPr/>
          <a:lstStyle/>
          <a:p>
            <a:r>
              <a:rPr lang="en-IN" dirty="0"/>
              <a:t>Correctness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24DA1E-67C6-8987-4769-53F830DE336C}"/>
                  </a:ext>
                </a:extLst>
              </p:cNvPr>
              <p:cNvSpPr>
                <a:spLocks noGrp="1"/>
              </p:cNvSpPr>
              <p:nvPr>
                <p:ph idx="1"/>
              </p:nvPr>
            </p:nvSpPr>
            <p:spPr/>
            <p:txBody>
              <a:bodyPr/>
              <a:lstStyle/>
              <a:p>
                <a:r>
                  <a:rPr lang="en-IN" dirty="0"/>
                  <a:t>Is </a:t>
                </a:r>
                <a:r>
                  <a:rPr lang="en-US" i="0" dirty="0">
                    <a:solidFill>
                      <a:srgbClr val="FF0000"/>
                    </a:solidFill>
                    <a:latin typeface="+mj-lt"/>
                  </a:rPr>
                  <a:t>(0 &lt; x &lt; 100 ∧ r = 2∗</a:t>
                </a:r>
                <a:r>
                  <a:rPr lang="en-IN" i="0" dirty="0">
                    <a:solidFill>
                      <a:srgbClr val="FF0000"/>
                    </a:solidFill>
                    <a:latin typeface="+mj-lt"/>
                  </a:rPr>
                  <a:t>x) ∨ </a:t>
                </a:r>
                <a:r>
                  <a:rPr lang="en-US" i="0" dirty="0">
                    <a:solidFill>
                      <a:srgbClr val="FF0000"/>
                    </a:solidFill>
                    <a:latin typeface="+mj-lt"/>
                  </a:rPr>
                  <a:t>(100 &lt;= x &lt; 1000 ∧ </a:t>
                </a:r>
                <a:r>
                  <a:rPr lang="en-IN" i="0" dirty="0">
                    <a:solidFill>
                      <a:srgbClr val="FF0000"/>
                    </a:solidFill>
                    <a:latin typeface="+mj-lt"/>
                  </a:rPr>
                  <a:t>r</a:t>
                </a:r>
                <a:r>
                  <a:rPr lang="en-US" i="0" dirty="0">
                    <a:solidFill>
                      <a:srgbClr val="FF0000"/>
                    </a:solidFill>
                    <a:latin typeface="+mj-lt"/>
                  </a:rPr>
                  <a:t> = 3 ∗ x) </a:t>
                </a:r>
                <a:r>
                  <a:rPr lang="en-IN" b="0" i="0" dirty="0">
                    <a:solidFill>
                      <a:srgbClr val="FF0000"/>
                    </a:solidFill>
                    <a:latin typeface="+mj-lt"/>
                  </a:rPr>
                  <a:t>→</a:t>
                </a:r>
                <a:r>
                  <a:rPr lang="en-US" b="0" i="0" dirty="0">
                    <a:solidFill>
                      <a:srgbClr val="FF0000"/>
                    </a:solidFill>
                    <a:effectLst/>
                    <a:latin typeface="+mj-lt"/>
                  </a:rPr>
                  <a:t> r != 200 </a:t>
                </a:r>
                <a:r>
                  <a:rPr lang="en-US" b="0" i="0" dirty="0">
                    <a:effectLst/>
                  </a:rPr>
                  <a:t>valid?</a:t>
                </a:r>
              </a:p>
              <a:p>
                <a:pPr marL="0" indent="0">
                  <a:buNone/>
                </a:pPr>
                <a:endParaRPr lang="en-IN" dirty="0"/>
              </a:p>
              <a:p>
                <a:pPr marL="0" indent="0">
                  <a:buNone/>
                </a:pPr>
                <a:r>
                  <a:rPr lang="en-IN" dirty="0"/>
                  <a:t>The above formula is not valid if</a:t>
                </a:r>
              </a:p>
              <a:p>
                <a:pPr marL="0" indent="0">
                  <a:buNone/>
                </a:pPr>
                <a:r>
                  <a:rPr lang="en-US" i="0" dirty="0">
                    <a:solidFill>
                      <a:schemeClr val="tx1"/>
                    </a:solidFill>
                    <a:latin typeface="+mj-lt"/>
                  </a:rPr>
                  <a:t>((0 &lt; x &lt; 100 ∧ r = 2∗</a:t>
                </a:r>
                <a:r>
                  <a:rPr lang="en-IN" i="0" dirty="0">
                    <a:solidFill>
                      <a:schemeClr val="tx1"/>
                    </a:solidFill>
                    <a:latin typeface="+mj-lt"/>
                  </a:rPr>
                  <a:t>x) ∨ </a:t>
                </a:r>
                <a:r>
                  <a:rPr lang="en-US" i="0" dirty="0">
                    <a:solidFill>
                      <a:schemeClr val="tx1"/>
                    </a:solidFill>
                    <a:latin typeface="+mj-lt"/>
                  </a:rPr>
                  <a:t>(100 &lt;= x &lt; 1000 ∧ </a:t>
                </a:r>
                <a:r>
                  <a:rPr lang="en-IN" i="0" dirty="0">
                    <a:solidFill>
                      <a:schemeClr val="tx1"/>
                    </a:solidFill>
                    <a:latin typeface="+mj-lt"/>
                  </a:rPr>
                  <a:t>r</a:t>
                </a:r>
                <a:r>
                  <a:rPr lang="en-US" i="0" dirty="0">
                    <a:solidFill>
                      <a:schemeClr val="tx1"/>
                    </a:solidFill>
                    <a:latin typeface="+mj-lt"/>
                  </a:rPr>
                  <a:t> = 3 ∗ x)) </a:t>
                </a:r>
                <a14:m>
                  <m:oMath xmlns:m="http://schemas.openxmlformats.org/officeDocument/2006/math">
                    <m:r>
                      <a:rPr lang="en-IN" b="0" i="1" smtClean="0">
                        <a:solidFill>
                          <a:schemeClr val="tx1"/>
                        </a:solidFill>
                        <a:latin typeface="Cambria Math" panose="02040503050406030204" pitchFamily="18" charset="0"/>
                      </a:rPr>
                      <m:t>∧</m:t>
                    </m:r>
                  </m:oMath>
                </a14:m>
                <a:r>
                  <a:rPr lang="en-US" b="0" i="0" dirty="0">
                    <a:solidFill>
                      <a:schemeClr val="tx1"/>
                    </a:solidFill>
                    <a:effectLst/>
                    <a:latin typeface="+mj-lt"/>
                  </a:rPr>
                  <a:t> r = 200</a:t>
                </a:r>
              </a:p>
              <a:p>
                <a:pPr marL="0" indent="0">
                  <a:buNone/>
                </a:pPr>
                <a:r>
                  <a:rPr lang="en-US" dirty="0"/>
                  <a:t>is satisfiable.</a:t>
                </a:r>
                <a:endParaRPr lang="en-IN" dirty="0">
                  <a:solidFill>
                    <a:schemeClr val="tx1"/>
                  </a:solidFill>
                </a:endParaRPr>
              </a:p>
            </p:txBody>
          </p:sp>
        </mc:Choice>
        <mc:Fallback xmlns="">
          <p:sp>
            <p:nvSpPr>
              <p:cNvPr id="3" name="Content Placeholder 2">
                <a:extLst>
                  <a:ext uri="{FF2B5EF4-FFF2-40B4-BE49-F238E27FC236}">
                    <a16:creationId xmlns:a16="http://schemas.microsoft.com/office/drawing/2014/main" id="{FB24DA1E-67C6-8987-4769-53F830DE336C}"/>
                  </a:ext>
                </a:extLst>
              </p:cNvPr>
              <p:cNvSpPr>
                <a:spLocks noGrp="1" noRot="1" noChangeAspect="1" noMove="1" noResize="1" noEditPoints="1" noAdjustHandles="1" noChangeArrowheads="1" noChangeShapeType="1" noTextEdit="1"/>
              </p:cNvSpPr>
              <p:nvPr>
                <p:ph idx="1"/>
              </p:nvPr>
            </p:nvSpPr>
            <p:spPr>
              <a:blipFill>
                <a:blip r:embed="rId2"/>
                <a:stretch>
                  <a:fillRect l="-1217" t="-2661"/>
                </a:stretch>
              </a:blipFill>
            </p:spPr>
            <p:txBody>
              <a:bodyPr/>
              <a:lstStyle/>
              <a:p>
                <a:r>
                  <a:rPr lang="en-IN">
                    <a:noFill/>
                  </a:rPr>
                  <a:t> </a:t>
                </a:r>
              </a:p>
            </p:txBody>
          </p:sp>
        </mc:Fallback>
      </mc:AlternateContent>
    </p:spTree>
    <p:extLst>
      <p:ext uri="{BB962C8B-B14F-4D97-AF65-F5344CB8AC3E}">
        <p14:creationId xmlns:p14="http://schemas.microsoft.com/office/powerpoint/2010/main" val="1329171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7189-67DE-3937-F378-7BBDB7DAC686}"/>
              </a:ext>
            </a:extLst>
          </p:cNvPr>
          <p:cNvSpPr>
            <a:spLocks noGrp="1"/>
          </p:cNvSpPr>
          <p:nvPr>
            <p:ph type="title"/>
          </p:nvPr>
        </p:nvSpPr>
        <p:spPr/>
        <p:txBody>
          <a:bodyPr/>
          <a:lstStyle/>
          <a:p>
            <a:r>
              <a:rPr lang="en-IN" dirty="0"/>
              <a:t>Today’s lecture</a:t>
            </a:r>
          </a:p>
        </p:txBody>
      </p:sp>
      <p:sp>
        <p:nvSpPr>
          <p:cNvPr id="3" name="Content Placeholder 2">
            <a:extLst>
              <a:ext uri="{FF2B5EF4-FFF2-40B4-BE49-F238E27FC236}">
                <a16:creationId xmlns:a16="http://schemas.microsoft.com/office/drawing/2014/main" id="{461370D4-F32A-43B5-F608-77E24EA94791}"/>
              </a:ext>
            </a:extLst>
          </p:cNvPr>
          <p:cNvSpPr>
            <a:spLocks noGrp="1"/>
          </p:cNvSpPr>
          <p:nvPr>
            <p:ph idx="1"/>
          </p:nvPr>
        </p:nvSpPr>
        <p:spPr/>
        <p:txBody>
          <a:bodyPr/>
          <a:lstStyle/>
          <a:p>
            <a:r>
              <a:rPr lang="en-IN" dirty="0"/>
              <a:t>Program correctness</a:t>
            </a:r>
          </a:p>
          <a:p>
            <a:r>
              <a:rPr lang="en-IN" dirty="0"/>
              <a:t>Hoare logic</a:t>
            </a:r>
          </a:p>
        </p:txBody>
      </p:sp>
    </p:spTree>
    <p:extLst>
      <p:ext uri="{BB962C8B-B14F-4D97-AF65-F5344CB8AC3E}">
        <p14:creationId xmlns:p14="http://schemas.microsoft.com/office/powerpoint/2010/main" val="1199829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Correctness</a:t>
            </a:r>
          </a:p>
        </p:txBody>
      </p:sp>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314632" y="1825625"/>
            <a:ext cx="5250426" cy="4351338"/>
          </a:xfrm>
        </p:spPr>
        <p:txBody>
          <a:bodyPr>
            <a:normAutofit/>
          </a:bodyPr>
          <a:lstStyle/>
          <a:p>
            <a:pPr marL="0" indent="0">
              <a:buNone/>
            </a:pPr>
            <a:r>
              <a:rPr lang="en-IN" dirty="0"/>
              <a:t>Try this.</a:t>
            </a:r>
            <a:endParaRPr lang="en-US" b="0" dirty="0">
              <a:effectLst/>
            </a:endParaRPr>
          </a:p>
          <a:p>
            <a:pPr marL="0" indent="0">
              <a:buNone/>
            </a:pPr>
            <a:endParaRPr lang="en-IN" dirty="0"/>
          </a:p>
          <a:p>
            <a:pPr marL="0" indent="0">
              <a:buNone/>
            </a:pPr>
            <a:endParaRPr lang="en-IN" dirty="0"/>
          </a:p>
        </p:txBody>
      </p:sp>
      <p:sp>
        <p:nvSpPr>
          <p:cNvPr id="5" name="TextBox 4">
            <a:extLst>
              <a:ext uri="{FF2B5EF4-FFF2-40B4-BE49-F238E27FC236}">
                <a16:creationId xmlns:a16="http://schemas.microsoft.com/office/drawing/2014/main" id="{0289BFA9-3277-29CE-E0F5-7C293D57EB27}"/>
              </a:ext>
            </a:extLst>
          </p:cNvPr>
          <p:cNvSpPr txBox="1"/>
          <p:nvPr/>
        </p:nvSpPr>
        <p:spPr>
          <a:xfrm>
            <a:off x="5653550" y="1691149"/>
            <a:ext cx="6400800" cy="4524315"/>
          </a:xfrm>
          <a:prstGeom prst="rect">
            <a:avLst/>
          </a:prstGeom>
          <a:noFill/>
        </p:spPr>
        <p:txBody>
          <a:bodyPr wrap="square" rtlCol="0">
            <a:spAutoFit/>
          </a:bodyPr>
          <a:lstStyle/>
          <a:p>
            <a:pPr marL="342900" indent="-342900">
              <a:buFont typeface="+mj-lt"/>
              <a:buAutoNum type="arabicPeriod"/>
            </a:pPr>
            <a:r>
              <a:rPr lang="en-US" b="0" dirty="0">
                <a:effectLst/>
                <a:latin typeface="Consolas" panose="020B0609020204030204" pitchFamily="49" charset="0"/>
              </a:rPr>
              <a:t>method test(x: int) returns (r: int)</a:t>
            </a:r>
          </a:p>
          <a:p>
            <a:pPr marL="342900" indent="-342900">
              <a:buFont typeface="+mj-lt"/>
              <a:buAutoNum type="arabicPeriod"/>
            </a:pPr>
            <a:r>
              <a:rPr lang="en-US" dirty="0">
                <a:latin typeface="Consolas" panose="020B0609020204030204" pitchFamily="49" charset="0"/>
              </a:rPr>
              <a:t>  requires 0 &lt; x &lt; 1000</a:t>
            </a:r>
            <a:endParaRPr lang="en-US" b="0" dirty="0">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ensures r != 200</a:t>
            </a:r>
          </a:p>
          <a:p>
            <a:pPr marL="342900" indent="-342900">
              <a:buFont typeface="+mj-lt"/>
              <a:buAutoNum type="arabicPeriod"/>
            </a:pPr>
            <a:r>
              <a:rPr lang="en-US" b="0" dirty="0">
                <a:effectLst/>
                <a:latin typeface="Consolas" panose="020B0609020204030204" pitchFamily="49" charset="0"/>
              </a:rPr>
              <a:t>{</a:t>
            </a:r>
          </a:p>
          <a:p>
            <a:pPr marL="342900" indent="-342900">
              <a:buFont typeface="+mj-lt"/>
              <a:buAutoNum type="arabicPeriod"/>
            </a:pPr>
            <a:r>
              <a:rPr lang="en-US" b="0" dirty="0">
                <a:effectLst/>
                <a:latin typeface="Consolas" panose="020B0609020204030204" pitchFamily="49" charset="0"/>
              </a:rPr>
              <a:t>  </a:t>
            </a:r>
            <a:r>
              <a:rPr lang="en-US" dirty="0">
                <a:solidFill>
                  <a:srgbClr val="FF0000"/>
                </a:solidFill>
                <a:latin typeface="Consolas" panose="020B0609020204030204" pitchFamily="49" charset="0"/>
              </a:rPr>
              <a:t>F1:</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if (x &lt; </a:t>
            </a:r>
            <a:r>
              <a:rPr lang="en-US" dirty="0">
                <a:latin typeface="Consolas" panose="020B0609020204030204" pitchFamily="49" charset="0"/>
              </a:rPr>
              <a:t>50</a:t>
            </a:r>
            <a:r>
              <a:rPr lang="en-US" b="0" dirty="0">
                <a:effectLst/>
                <a:latin typeface="Consolas" panose="020B0609020204030204" pitchFamily="49" charset="0"/>
              </a:rPr>
              <a:t>) {</a:t>
            </a:r>
          </a:p>
          <a:p>
            <a:pPr marL="342900" indent="-342900">
              <a:buFont typeface="+mj-lt"/>
              <a:buAutoNum type="arabicPeriod"/>
            </a:pPr>
            <a:r>
              <a:rPr lang="en-US" dirty="0">
                <a:solidFill>
                  <a:srgbClr val="FF0000"/>
                </a:solidFill>
                <a:latin typeface="Consolas" panose="020B0609020204030204" pitchFamily="49" charset="0"/>
              </a:rPr>
              <a:t>    F2:</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a:t>
            </a:r>
            <a:r>
              <a:rPr lang="en-US" dirty="0">
                <a:latin typeface="Consolas" panose="020B0609020204030204" pitchFamily="49" charset="0"/>
              </a:rPr>
              <a:t>4 *</a:t>
            </a:r>
            <a:r>
              <a:rPr lang="en-US" b="0" dirty="0">
                <a:effectLst/>
                <a:latin typeface="Consolas" panose="020B0609020204030204" pitchFamily="49" charset="0"/>
              </a:rPr>
              <a:t> x;</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F3:</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 else {</a:t>
            </a:r>
          </a:p>
          <a:p>
            <a:pPr marL="342900" indent="-342900">
              <a:buFont typeface="+mj-lt"/>
              <a:buAutoNum type="arabicPeriod"/>
            </a:pPr>
            <a:r>
              <a:rPr lang="en-US" dirty="0">
                <a:solidFill>
                  <a:srgbClr val="FF0000"/>
                </a:solidFill>
                <a:latin typeface="Consolas" panose="020B0609020204030204" pitchFamily="49" charset="0"/>
              </a:rPr>
              <a:t>    F4:</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x;</a:t>
            </a:r>
          </a:p>
          <a:p>
            <a:pPr marL="342900" indent="-342900">
              <a:buFont typeface="+mj-lt"/>
              <a:buAutoNum type="arabicPeriod"/>
            </a:pPr>
            <a:r>
              <a:rPr lang="en-US" dirty="0">
                <a:solidFill>
                  <a:srgbClr val="FF0000"/>
                </a:solidFill>
                <a:latin typeface="Consolas" panose="020B0609020204030204" pitchFamily="49" charset="0"/>
              </a:rPr>
              <a:t>    F5:</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F6:</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a:t>
            </a:r>
          </a:p>
        </p:txBody>
      </p:sp>
    </p:spTree>
    <p:extLst>
      <p:ext uri="{BB962C8B-B14F-4D97-AF65-F5344CB8AC3E}">
        <p14:creationId xmlns:p14="http://schemas.microsoft.com/office/powerpoint/2010/main" val="103474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Correctness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314632" y="1825625"/>
                <a:ext cx="5250426" cy="4351338"/>
              </a:xfrm>
            </p:spPr>
            <p:txBody>
              <a:bodyPr>
                <a:normAutofit fontScale="92500" lnSpcReduction="10000"/>
              </a:bodyPr>
              <a:lstStyle/>
              <a:p>
                <a:pPr marL="0" indent="0">
                  <a:buNone/>
                </a:pPr>
                <a:r>
                  <a:rPr lang="en-IN" dirty="0"/>
                  <a:t>The implementation is correct:</a:t>
                </a:r>
              </a:p>
              <a:p>
                <a:pPr marL="0" indent="0">
                  <a:buNone/>
                </a:pPr>
                <a:r>
                  <a:rPr lang="en-IN" dirty="0"/>
                  <a:t>if</a:t>
                </a:r>
              </a:p>
              <a:p>
                <a:pPr marL="0" indent="0">
                  <a:buNone/>
                </a:pPr>
                <a14:m>
                  <m:oMath xmlns:m="http://schemas.openxmlformats.org/officeDocument/2006/math">
                    <m:d>
                      <m:dPr>
                        <m:ctrlPr>
                          <a:rPr lang="en-US" sz="1600" b="0" i="1" dirty="0" smtClean="0">
                            <a:solidFill>
                              <a:schemeClr val="tx1"/>
                            </a:solidFill>
                            <a:latin typeface="Cambria Math" panose="02040503050406030204" pitchFamily="18" charset="0"/>
                          </a:rPr>
                        </m:ctrlPr>
                      </m:dPr>
                      <m:e>
                        <m:r>
                          <a:rPr lang="en-IN" sz="1600" b="0" i="1" dirty="0" smtClean="0">
                            <a:solidFill>
                              <a:schemeClr val="tx1"/>
                            </a:solidFill>
                            <a:latin typeface="Cambria Math" panose="02040503050406030204" pitchFamily="18" charset="0"/>
                          </a:rPr>
                          <m:t>0 &lt; </m:t>
                        </m:r>
                        <m:r>
                          <a:rPr lang="en-US" sz="1600" i="1" dirty="0" smtClean="0">
                            <a:solidFill>
                              <a:schemeClr val="tx1"/>
                            </a:solidFill>
                            <a:latin typeface="Cambria Math" panose="02040503050406030204" pitchFamily="18" charset="0"/>
                          </a:rPr>
                          <m:t>𝑥</m:t>
                        </m:r>
                        <m:r>
                          <a:rPr lang="en-US" sz="1600" i="1" dirty="0" smtClean="0">
                            <a:solidFill>
                              <a:schemeClr val="tx1"/>
                            </a:solidFill>
                            <a:latin typeface="Cambria Math" panose="02040503050406030204" pitchFamily="18" charset="0"/>
                          </a:rPr>
                          <m:t> &lt; 50 ∧ </m:t>
                        </m:r>
                        <m:r>
                          <a:rPr lang="en-US" sz="1600" b="0" i="1" dirty="0" smtClean="0">
                            <a:solidFill>
                              <a:schemeClr val="tx1"/>
                            </a:solidFill>
                            <a:effectLst/>
                            <a:latin typeface="Cambria Math" panose="02040503050406030204" pitchFamily="18" charset="0"/>
                          </a:rPr>
                          <m:t>𝑟</m:t>
                        </m:r>
                        <m:r>
                          <a:rPr lang="en-US" sz="1600" b="0" i="1" dirty="0" smtClean="0">
                            <a:solidFill>
                              <a:schemeClr val="tx1"/>
                            </a:solidFill>
                            <a:effectLst/>
                            <a:latin typeface="Cambria Math" panose="02040503050406030204" pitchFamily="18" charset="0"/>
                          </a:rPr>
                          <m:t> = 4 ∗ </m:t>
                        </m:r>
                        <m:r>
                          <a:rPr lang="en-US" sz="1600" b="0" i="1" dirty="0" smtClean="0">
                            <a:solidFill>
                              <a:schemeClr val="tx1"/>
                            </a:solidFill>
                            <a:effectLst/>
                            <a:latin typeface="Cambria Math" panose="02040503050406030204" pitchFamily="18" charset="0"/>
                          </a:rPr>
                          <m:t>𝑥</m:t>
                        </m:r>
                      </m:e>
                    </m:d>
                    <m:r>
                      <a:rPr lang="en-IN" sz="1600" b="0" i="1" dirty="0" smtClean="0">
                        <a:solidFill>
                          <a:schemeClr val="tx1"/>
                        </a:solidFill>
                        <a:effectLst/>
                        <a:latin typeface="Cambria Math" panose="02040503050406030204" pitchFamily="18" charset="0"/>
                      </a:rPr>
                      <m:t>∨(50≤</m:t>
                    </m:r>
                    <m:r>
                      <a:rPr lang="en-IN" sz="1600" b="0" i="1" dirty="0" smtClean="0">
                        <a:solidFill>
                          <a:schemeClr val="tx1"/>
                        </a:solidFill>
                        <a:effectLst/>
                        <a:latin typeface="Cambria Math" panose="02040503050406030204" pitchFamily="18" charset="0"/>
                      </a:rPr>
                      <m:t>𝑥</m:t>
                    </m:r>
                    <m:r>
                      <a:rPr lang="en-IN" sz="1600" b="0" i="1" dirty="0" smtClean="0">
                        <a:solidFill>
                          <a:schemeClr val="tx1"/>
                        </a:solidFill>
                        <a:effectLst/>
                        <a:latin typeface="Cambria Math" panose="02040503050406030204" pitchFamily="18" charset="0"/>
                      </a:rPr>
                      <m:t>&lt;1000∧</m:t>
                    </m:r>
                    <m:r>
                      <a:rPr lang="en-IN" sz="1600" b="0" i="1" dirty="0" smtClean="0">
                        <a:solidFill>
                          <a:schemeClr val="tx1"/>
                        </a:solidFill>
                        <a:effectLst/>
                        <a:latin typeface="Cambria Math" panose="02040503050406030204" pitchFamily="18" charset="0"/>
                      </a:rPr>
                      <m:t>𝑟</m:t>
                    </m:r>
                    <m:r>
                      <a:rPr lang="en-IN" sz="1600" b="0" i="1" dirty="0" smtClean="0">
                        <a:solidFill>
                          <a:schemeClr val="tx1"/>
                        </a:solidFill>
                        <a:effectLst/>
                        <a:latin typeface="Cambria Math" panose="02040503050406030204" pitchFamily="18" charset="0"/>
                      </a:rPr>
                      <m:t>=</m:t>
                    </m:r>
                    <m:r>
                      <a:rPr lang="en-IN" sz="1600" b="0" i="1" dirty="0" smtClean="0">
                        <a:solidFill>
                          <a:schemeClr val="tx1"/>
                        </a:solidFill>
                        <a:effectLst/>
                        <a:latin typeface="Cambria Math" panose="02040503050406030204" pitchFamily="18" charset="0"/>
                      </a:rPr>
                      <m:t>𝑥</m:t>
                    </m:r>
                    <m:r>
                      <a:rPr lang="en-IN" sz="1600" b="0" i="1" dirty="0" smtClean="0">
                        <a:solidFill>
                          <a:schemeClr val="tx1"/>
                        </a:solidFill>
                        <a:effectLst/>
                        <a:latin typeface="Cambria Math" panose="02040503050406030204" pitchFamily="18" charset="0"/>
                      </a:rPr>
                      <m:t>)→</m:t>
                    </m:r>
                    <m:r>
                      <a:rPr lang="en-IN" sz="1600" b="0" i="1" dirty="0" smtClean="0">
                        <a:solidFill>
                          <a:schemeClr val="tx1"/>
                        </a:solidFill>
                        <a:latin typeface="Cambria Math" panose="02040503050406030204" pitchFamily="18" charset="0"/>
                      </a:rPr>
                      <m:t>𝑟</m:t>
                    </m:r>
                    <m:r>
                      <a:rPr lang="en-IN" sz="1600" b="0" i="1" dirty="0" smtClean="0">
                        <a:solidFill>
                          <a:schemeClr val="tx1"/>
                        </a:solidFill>
                        <a:latin typeface="Cambria Math" panose="02040503050406030204" pitchFamily="18" charset="0"/>
                      </a:rPr>
                      <m:t> !=200</m:t>
                    </m:r>
                  </m:oMath>
                </a14:m>
                <a:r>
                  <a:rPr lang="en-US" sz="1600" b="0" dirty="0">
                    <a:solidFill>
                      <a:schemeClr val="tx1"/>
                    </a:solidFill>
                    <a:effectLst/>
                    <a:latin typeface="Consolas" panose="020B0609020204030204" pitchFamily="49" charset="0"/>
                  </a:rPr>
                  <a:t> </a:t>
                </a:r>
                <a:endParaRPr lang="en-US" sz="1600" b="0" dirty="0">
                  <a:solidFill>
                    <a:schemeClr val="tx1"/>
                  </a:solidFill>
                  <a:effectLst/>
                </a:endParaRPr>
              </a:p>
              <a:p>
                <a:pPr marL="0" indent="0">
                  <a:buNone/>
                </a:pPr>
                <a:r>
                  <a:rPr lang="en-US" dirty="0"/>
                  <a:t>is valid.</a:t>
                </a:r>
              </a:p>
              <a:p>
                <a:pPr marL="0" indent="0">
                  <a:buNone/>
                </a:pPr>
                <a:r>
                  <a:rPr lang="en-US" dirty="0"/>
                  <a:t>Or</a:t>
                </a:r>
              </a:p>
              <a:p>
                <a:pPr marL="0" indent="0">
                  <a:buNone/>
                </a:pPr>
                <a14:m>
                  <m:oMath xmlns:m="http://schemas.openxmlformats.org/officeDocument/2006/math">
                    <m:d>
                      <m:dPr>
                        <m:ctrlPr>
                          <a:rPr lang="en-US" sz="1600" b="0" i="1" dirty="0" smtClean="0">
                            <a:solidFill>
                              <a:schemeClr val="tx1"/>
                            </a:solidFill>
                            <a:latin typeface="Cambria Math" panose="02040503050406030204" pitchFamily="18" charset="0"/>
                          </a:rPr>
                        </m:ctrlPr>
                      </m:dPr>
                      <m:e>
                        <m:r>
                          <a:rPr lang="en-IN" sz="1600" b="0" i="1" dirty="0" smtClean="0">
                            <a:solidFill>
                              <a:schemeClr val="tx1"/>
                            </a:solidFill>
                            <a:latin typeface="Cambria Math" panose="02040503050406030204" pitchFamily="18" charset="0"/>
                          </a:rPr>
                          <m:t>0 &lt; </m:t>
                        </m:r>
                        <m:r>
                          <a:rPr lang="en-US" sz="1600" i="1" dirty="0" smtClean="0">
                            <a:solidFill>
                              <a:schemeClr val="tx1"/>
                            </a:solidFill>
                            <a:latin typeface="Cambria Math" panose="02040503050406030204" pitchFamily="18" charset="0"/>
                          </a:rPr>
                          <m:t>𝑥</m:t>
                        </m:r>
                        <m:r>
                          <a:rPr lang="en-US" sz="1600" i="1" dirty="0" smtClean="0">
                            <a:solidFill>
                              <a:schemeClr val="tx1"/>
                            </a:solidFill>
                            <a:latin typeface="Cambria Math" panose="02040503050406030204" pitchFamily="18" charset="0"/>
                          </a:rPr>
                          <m:t> &lt; 50 ∧ </m:t>
                        </m:r>
                        <m:r>
                          <a:rPr lang="en-US" sz="1600" b="0" i="1" dirty="0" smtClean="0">
                            <a:solidFill>
                              <a:schemeClr val="tx1"/>
                            </a:solidFill>
                            <a:effectLst/>
                            <a:latin typeface="Cambria Math" panose="02040503050406030204" pitchFamily="18" charset="0"/>
                          </a:rPr>
                          <m:t>𝑟</m:t>
                        </m:r>
                        <m:r>
                          <a:rPr lang="en-US" sz="1600" b="0" i="1" dirty="0" smtClean="0">
                            <a:solidFill>
                              <a:schemeClr val="tx1"/>
                            </a:solidFill>
                            <a:effectLst/>
                            <a:latin typeface="Cambria Math" panose="02040503050406030204" pitchFamily="18" charset="0"/>
                          </a:rPr>
                          <m:t> = 4 ∗ </m:t>
                        </m:r>
                        <m:r>
                          <a:rPr lang="en-US" sz="1600" b="0" i="1" dirty="0" smtClean="0">
                            <a:solidFill>
                              <a:schemeClr val="tx1"/>
                            </a:solidFill>
                            <a:effectLst/>
                            <a:latin typeface="Cambria Math" panose="02040503050406030204" pitchFamily="18" charset="0"/>
                          </a:rPr>
                          <m:t>𝑥</m:t>
                        </m:r>
                      </m:e>
                    </m:d>
                    <m:r>
                      <a:rPr lang="en-IN" sz="1600" b="0" i="1" dirty="0" smtClean="0">
                        <a:solidFill>
                          <a:schemeClr val="tx1"/>
                        </a:solidFill>
                        <a:effectLst/>
                        <a:latin typeface="Cambria Math" panose="02040503050406030204" pitchFamily="18" charset="0"/>
                      </a:rPr>
                      <m:t>∨</m:t>
                    </m:r>
                    <m:d>
                      <m:dPr>
                        <m:ctrlPr>
                          <a:rPr lang="en-IN" sz="1600" b="0" i="1" dirty="0" smtClean="0">
                            <a:solidFill>
                              <a:schemeClr val="tx1"/>
                            </a:solidFill>
                            <a:effectLst/>
                            <a:latin typeface="Cambria Math" panose="02040503050406030204" pitchFamily="18" charset="0"/>
                          </a:rPr>
                        </m:ctrlPr>
                      </m:dPr>
                      <m:e>
                        <m:r>
                          <a:rPr lang="en-IN" sz="1600" b="0" i="1" dirty="0" smtClean="0">
                            <a:solidFill>
                              <a:schemeClr val="tx1"/>
                            </a:solidFill>
                            <a:effectLst/>
                            <a:latin typeface="Cambria Math" panose="02040503050406030204" pitchFamily="18" charset="0"/>
                          </a:rPr>
                          <m:t>50≤</m:t>
                        </m:r>
                        <m:r>
                          <a:rPr lang="en-IN" sz="1600" b="0" i="1" dirty="0" smtClean="0">
                            <a:solidFill>
                              <a:schemeClr val="tx1"/>
                            </a:solidFill>
                            <a:effectLst/>
                            <a:latin typeface="Cambria Math" panose="02040503050406030204" pitchFamily="18" charset="0"/>
                          </a:rPr>
                          <m:t>𝑥</m:t>
                        </m:r>
                        <m:r>
                          <a:rPr lang="en-IN" sz="1600" b="0" i="1" dirty="0" smtClean="0">
                            <a:solidFill>
                              <a:schemeClr val="tx1"/>
                            </a:solidFill>
                            <a:effectLst/>
                            <a:latin typeface="Cambria Math" panose="02040503050406030204" pitchFamily="18" charset="0"/>
                          </a:rPr>
                          <m:t>&lt;1000∧</m:t>
                        </m:r>
                        <m:r>
                          <a:rPr lang="en-IN" sz="1600" b="0" i="1" dirty="0" smtClean="0">
                            <a:solidFill>
                              <a:schemeClr val="tx1"/>
                            </a:solidFill>
                            <a:effectLst/>
                            <a:latin typeface="Cambria Math" panose="02040503050406030204" pitchFamily="18" charset="0"/>
                          </a:rPr>
                          <m:t>𝑟</m:t>
                        </m:r>
                        <m:r>
                          <a:rPr lang="en-IN" sz="1600" b="0" i="1" dirty="0" smtClean="0">
                            <a:solidFill>
                              <a:schemeClr val="tx1"/>
                            </a:solidFill>
                            <a:effectLst/>
                            <a:latin typeface="Cambria Math" panose="02040503050406030204" pitchFamily="18" charset="0"/>
                          </a:rPr>
                          <m:t>=</m:t>
                        </m:r>
                        <m:r>
                          <a:rPr lang="en-IN" sz="1600" b="0" i="1" dirty="0" smtClean="0">
                            <a:solidFill>
                              <a:schemeClr val="tx1"/>
                            </a:solidFill>
                            <a:effectLst/>
                            <a:latin typeface="Cambria Math" panose="02040503050406030204" pitchFamily="18" charset="0"/>
                          </a:rPr>
                          <m:t>𝑥</m:t>
                        </m:r>
                      </m:e>
                    </m:d>
                    <m:r>
                      <a:rPr lang="en-IN" sz="1600" b="0" i="1" dirty="0" smtClean="0">
                        <a:solidFill>
                          <a:schemeClr val="tx1"/>
                        </a:solidFill>
                        <a:effectLst/>
                        <a:latin typeface="Cambria Math" panose="02040503050406030204" pitchFamily="18" charset="0"/>
                      </a:rPr>
                      <m:t>∧</m:t>
                    </m:r>
                    <m:r>
                      <a:rPr lang="en-IN" sz="1600" b="0" i="1" dirty="0" smtClean="0">
                        <a:solidFill>
                          <a:schemeClr val="tx1"/>
                        </a:solidFill>
                        <a:latin typeface="Cambria Math" panose="02040503050406030204" pitchFamily="18" charset="0"/>
                      </a:rPr>
                      <m:t>𝑟</m:t>
                    </m:r>
                    <m:r>
                      <a:rPr lang="en-IN" sz="1600" b="0" i="1" dirty="0" smtClean="0">
                        <a:solidFill>
                          <a:schemeClr val="tx1"/>
                        </a:solidFill>
                        <a:latin typeface="Cambria Math" panose="02040503050406030204" pitchFamily="18" charset="0"/>
                      </a:rPr>
                      <m:t> =200</m:t>
                    </m:r>
                  </m:oMath>
                </a14:m>
                <a:r>
                  <a:rPr lang="en-US" sz="1600" b="0" dirty="0">
                    <a:solidFill>
                      <a:schemeClr val="tx1"/>
                    </a:solidFill>
                    <a:effectLst/>
                    <a:latin typeface="Consolas" panose="020B0609020204030204" pitchFamily="49" charset="0"/>
                  </a:rPr>
                  <a:t> </a:t>
                </a:r>
              </a:p>
              <a:p>
                <a:pPr marL="0" indent="0">
                  <a:buNone/>
                </a:pPr>
                <a:r>
                  <a:rPr lang="en-US" sz="2800" b="0" dirty="0">
                    <a:solidFill>
                      <a:schemeClr val="tx1"/>
                    </a:solidFill>
                    <a:effectLst/>
                  </a:rPr>
                  <a:t>is unsatisfiable.</a:t>
                </a:r>
              </a:p>
              <a:p>
                <a:pPr marL="0" indent="0">
                  <a:buNone/>
                </a:pPr>
                <a:r>
                  <a:rPr lang="en-US" dirty="0"/>
                  <a:t>Because the above equation is satisfiable, the implementation is incorrect.</a:t>
                </a:r>
                <a:endParaRPr lang="en-US" sz="2800" b="0" dirty="0">
                  <a:solidFill>
                    <a:schemeClr val="tx1"/>
                  </a:solidFill>
                  <a:effectLst/>
                </a:endParaRPr>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486E394D-B947-9D3D-6D62-8D11C633E8B6}"/>
                  </a:ext>
                </a:extLst>
              </p:cNvPr>
              <p:cNvSpPr>
                <a:spLocks noGrp="1" noRot="1" noChangeAspect="1" noMove="1" noResize="1" noEditPoints="1" noAdjustHandles="1" noChangeArrowheads="1" noChangeShapeType="1" noTextEdit="1"/>
              </p:cNvSpPr>
              <p:nvPr>
                <p:ph idx="1"/>
              </p:nvPr>
            </p:nvSpPr>
            <p:spPr>
              <a:xfrm>
                <a:off x="314632" y="1825625"/>
                <a:ext cx="5250426" cy="4351338"/>
              </a:xfrm>
              <a:blipFill>
                <a:blip r:embed="rId2"/>
                <a:stretch>
                  <a:fillRect l="-2091" t="-2801" b="-126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289BFA9-3277-29CE-E0F5-7C293D57EB27}"/>
                  </a:ext>
                </a:extLst>
              </p:cNvPr>
              <p:cNvSpPr txBox="1"/>
              <p:nvPr/>
            </p:nvSpPr>
            <p:spPr>
              <a:xfrm>
                <a:off x="5653550" y="1691149"/>
                <a:ext cx="6400800" cy="4524315"/>
              </a:xfrm>
              <a:prstGeom prst="rect">
                <a:avLst/>
              </a:prstGeom>
              <a:noFill/>
            </p:spPr>
            <p:txBody>
              <a:bodyPr wrap="square" rtlCol="0">
                <a:spAutoFit/>
              </a:bodyPr>
              <a:lstStyle/>
              <a:p>
                <a:pPr marL="342900" indent="-342900">
                  <a:buFont typeface="+mj-lt"/>
                  <a:buAutoNum type="arabicPeriod"/>
                </a:pPr>
                <a:r>
                  <a:rPr lang="en-US" b="0" dirty="0">
                    <a:effectLst/>
                    <a:latin typeface="Consolas" panose="020B0609020204030204" pitchFamily="49" charset="0"/>
                  </a:rPr>
                  <a:t>method test(x: int) returns (r: int)</a:t>
                </a:r>
              </a:p>
              <a:p>
                <a:pPr marL="342900" indent="-342900">
                  <a:buFont typeface="+mj-lt"/>
                  <a:buAutoNum type="arabicPeriod"/>
                </a:pPr>
                <a:r>
                  <a:rPr lang="en-US" dirty="0">
                    <a:latin typeface="Consolas" panose="020B0609020204030204" pitchFamily="49" charset="0"/>
                  </a:rPr>
                  <a:t>  requires 0 &lt; x &lt; 1000</a:t>
                </a:r>
                <a:endParaRPr lang="en-US" b="0" dirty="0">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ensures r != 200</a:t>
                </a:r>
              </a:p>
              <a:p>
                <a:pPr marL="342900" indent="-342900">
                  <a:buFont typeface="+mj-lt"/>
                  <a:buAutoNum type="arabicPeriod"/>
                </a:pPr>
                <a:r>
                  <a:rPr lang="en-US" b="0" dirty="0">
                    <a:effectLst/>
                    <a:latin typeface="Consolas" panose="020B0609020204030204" pitchFamily="49" charset="0"/>
                  </a:rPr>
                  <a:t>{</a:t>
                </a:r>
              </a:p>
              <a:p>
                <a:pPr marL="342900" indent="-342900">
                  <a:buFont typeface="+mj-lt"/>
                  <a:buAutoNum type="arabicPeriod"/>
                </a:pPr>
                <a:r>
                  <a:rPr lang="en-US" b="0" dirty="0">
                    <a:effectLst/>
                    <a:latin typeface="Consolas" panose="020B0609020204030204" pitchFamily="49" charset="0"/>
                  </a:rPr>
                  <a:t>  </a:t>
                </a:r>
                <a:r>
                  <a:rPr lang="en-US" dirty="0">
                    <a:solidFill>
                      <a:srgbClr val="FF0000"/>
                    </a:solidFill>
                    <a:latin typeface="Consolas" panose="020B0609020204030204" pitchFamily="49" charset="0"/>
                  </a:rPr>
                  <a:t>F1:0 &lt; x &lt; 100 </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if (x &lt; </a:t>
                </a:r>
                <a:r>
                  <a:rPr lang="en-US" dirty="0">
                    <a:latin typeface="Consolas" panose="020B0609020204030204" pitchFamily="49" charset="0"/>
                  </a:rPr>
                  <a:t>50</a:t>
                </a:r>
                <a:r>
                  <a:rPr lang="en-US" b="0" dirty="0">
                    <a:effectLst/>
                    <a:latin typeface="Consolas" panose="020B0609020204030204" pitchFamily="49" charset="0"/>
                  </a:rPr>
                  <a:t>) {</a:t>
                </a:r>
              </a:p>
              <a:p>
                <a:pPr marL="342900" indent="-342900">
                  <a:buFont typeface="+mj-lt"/>
                  <a:buAutoNum type="arabicPeriod"/>
                </a:pPr>
                <a:r>
                  <a:rPr lang="en-US" dirty="0">
                    <a:solidFill>
                      <a:srgbClr val="FF0000"/>
                    </a:solidFill>
                    <a:latin typeface="Consolas" panose="020B0609020204030204" pitchFamily="49" charset="0"/>
                  </a:rPr>
                  <a:t>    F2: 0 &lt; x &lt; 50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a:t>
                </a:r>
                <a:r>
                  <a:rPr lang="en-US" dirty="0">
                    <a:latin typeface="Consolas" panose="020B0609020204030204" pitchFamily="49" charset="0"/>
                  </a:rPr>
                  <a:t>4 *</a:t>
                </a:r>
                <a:r>
                  <a:rPr lang="en-US" b="0" dirty="0">
                    <a:effectLst/>
                    <a:latin typeface="Consolas" panose="020B0609020204030204" pitchFamily="49" charset="0"/>
                  </a:rPr>
                  <a:t> x;</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F3: 0 &lt; x &lt; 50 </a:t>
                </a:r>
                <a14:m>
                  <m:oMath xmlns:m="http://schemas.openxmlformats.org/officeDocument/2006/math">
                    <m:r>
                      <a:rPr lang="en-IN" b="0" i="1" smtClean="0">
                        <a:solidFill>
                          <a:srgbClr val="FF0000"/>
                        </a:solidFill>
                        <a:latin typeface="Cambria Math" panose="02040503050406030204" pitchFamily="18" charset="0"/>
                      </a:rPr>
                      <m:t>∧</m:t>
                    </m:r>
                  </m:oMath>
                </a14:m>
                <a:r>
                  <a:rPr lang="en-US" b="0" dirty="0">
                    <a:solidFill>
                      <a:srgbClr val="FF0000"/>
                    </a:solidFill>
                    <a:effectLst/>
                    <a:latin typeface="Consolas" panose="020B0609020204030204" pitchFamily="49" charset="0"/>
                  </a:rPr>
                  <a:t> r == 4 * x</a:t>
                </a:r>
              </a:p>
              <a:p>
                <a:pPr marL="342900" indent="-342900">
                  <a:buFont typeface="+mj-lt"/>
                  <a:buAutoNum type="arabicPeriod"/>
                </a:pPr>
                <a:r>
                  <a:rPr lang="en-US" b="0" dirty="0">
                    <a:effectLst/>
                    <a:latin typeface="Consolas" panose="020B0609020204030204" pitchFamily="49" charset="0"/>
                  </a:rPr>
                  <a:t>  } else {</a:t>
                </a:r>
              </a:p>
              <a:p>
                <a:pPr marL="342900" indent="-342900">
                  <a:buFont typeface="+mj-lt"/>
                  <a:buAutoNum type="arabicPeriod"/>
                </a:pPr>
                <a:r>
                  <a:rPr lang="en-US" dirty="0">
                    <a:solidFill>
                      <a:srgbClr val="FF0000"/>
                    </a:solidFill>
                    <a:latin typeface="Consolas" panose="020B0609020204030204" pitchFamily="49" charset="0"/>
                  </a:rPr>
                  <a:t>    F4: 50 &lt;= x &lt; 1000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x;</a:t>
                </a:r>
              </a:p>
              <a:p>
                <a:pPr marL="342900" indent="-342900">
                  <a:buFont typeface="+mj-lt"/>
                  <a:buAutoNum type="arabicPeriod"/>
                </a:pPr>
                <a:r>
                  <a:rPr lang="en-US" dirty="0">
                    <a:solidFill>
                      <a:srgbClr val="FF0000"/>
                    </a:solidFill>
                    <a:latin typeface="Consolas" panose="020B0609020204030204" pitchFamily="49" charset="0"/>
                  </a:rPr>
                  <a:t>    F5: 50 &lt;= x &lt; 1000 </a:t>
                </a:r>
                <a14:m>
                  <m:oMath xmlns:m="http://schemas.openxmlformats.org/officeDocument/2006/math">
                    <m:r>
                      <a:rPr lang="en-IN" b="0" i="1" smtClean="0">
                        <a:solidFill>
                          <a:srgbClr val="FF0000"/>
                        </a:solidFill>
                        <a:latin typeface="Cambria Math" panose="02040503050406030204" pitchFamily="18" charset="0"/>
                      </a:rPr>
                      <m:t>∧</m:t>
                    </m:r>
                  </m:oMath>
                </a14:m>
                <a:r>
                  <a:rPr lang="en-US" b="0" dirty="0">
                    <a:solidFill>
                      <a:srgbClr val="FF0000"/>
                    </a:solidFill>
                    <a:effectLst/>
                    <a:latin typeface="Consolas" panose="020B0609020204030204" pitchFamily="49" charset="0"/>
                  </a:rPr>
                  <a:t> r == x</a:t>
                </a: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F6: </a:t>
                </a:r>
                <a:r>
                  <a:rPr lang="en-US" i="0" dirty="0">
                    <a:solidFill>
                      <a:srgbClr val="FF0000"/>
                    </a:solidFill>
                    <a:latin typeface="+mj-lt"/>
                  </a:rPr>
                  <a:t>(</a:t>
                </a:r>
                <a:r>
                  <a:rPr lang="en-IN" b="0" i="0" dirty="0">
                    <a:solidFill>
                      <a:srgbClr val="FF0000"/>
                    </a:solidFill>
                    <a:latin typeface="+mj-lt"/>
                  </a:rPr>
                  <a:t>0 &lt; </a:t>
                </a:r>
                <a:r>
                  <a:rPr lang="en-US" i="0" dirty="0">
                    <a:solidFill>
                      <a:srgbClr val="FF0000"/>
                    </a:solidFill>
                    <a:latin typeface="+mj-lt"/>
                  </a:rPr>
                  <a:t>x &lt; 50 </a:t>
                </a:r>
                <a:r>
                  <a:rPr lang="en-IN" b="0" i="0" dirty="0">
                    <a:solidFill>
                      <a:srgbClr val="FF0000"/>
                    </a:solidFill>
                    <a:latin typeface="+mj-lt"/>
                  </a:rPr>
                  <a:t>∧</a:t>
                </a:r>
                <a:r>
                  <a:rPr lang="en-US" b="0" i="0" dirty="0">
                    <a:solidFill>
                      <a:srgbClr val="FF0000"/>
                    </a:solidFill>
                    <a:effectLst/>
                    <a:latin typeface="+mj-lt"/>
                  </a:rPr>
                  <a:t> r == 4 ∗ x</a:t>
                </a:r>
                <a:r>
                  <a:rPr lang="en-US" i="0" dirty="0">
                    <a:solidFill>
                      <a:srgbClr val="FF0000"/>
                    </a:solidFill>
                    <a:latin typeface="+mj-lt"/>
                  </a:rPr>
                  <a:t>) </a:t>
                </a:r>
                <a:r>
                  <a:rPr lang="en-IN" b="0" i="0" dirty="0">
                    <a:solidFill>
                      <a:srgbClr val="FF0000"/>
                    </a:solidFill>
                    <a:latin typeface="+mj-lt"/>
                  </a:rPr>
                  <a:t>∨(50 ≤ </a:t>
                </a:r>
                <a:r>
                  <a:rPr lang="en-US" i="0" dirty="0">
                    <a:solidFill>
                      <a:srgbClr val="FF0000"/>
                    </a:solidFill>
                    <a:latin typeface="+mj-lt"/>
                  </a:rPr>
                  <a:t>x </a:t>
                </a:r>
                <a:r>
                  <a:rPr lang="en-IN" b="0" i="0" dirty="0">
                    <a:solidFill>
                      <a:srgbClr val="FF0000"/>
                    </a:solidFill>
                    <a:latin typeface="+mj-lt"/>
                  </a:rPr>
                  <a:t>&lt; 1000</a:t>
                </a:r>
                <a:r>
                  <a:rPr lang="en-US" i="0" dirty="0">
                    <a:solidFill>
                      <a:srgbClr val="FF0000"/>
                    </a:solidFill>
                    <a:latin typeface="+mj-lt"/>
                  </a:rPr>
                  <a:t> </a:t>
                </a:r>
                <a:r>
                  <a:rPr lang="en-IN" i="0" dirty="0">
                    <a:solidFill>
                      <a:srgbClr val="FF0000"/>
                    </a:solidFill>
                    <a:latin typeface="+mj-lt"/>
                  </a:rPr>
                  <a:t>∧</a:t>
                </a:r>
                <a:r>
                  <a:rPr lang="en-US" i="0" dirty="0">
                    <a:solidFill>
                      <a:srgbClr val="FF0000"/>
                    </a:solidFill>
                    <a:latin typeface="+mj-lt"/>
                  </a:rPr>
                  <a:t> r == x</a:t>
                </a:r>
                <a:r>
                  <a:rPr lang="en-IN" b="0" i="0" dirty="0">
                    <a:solidFill>
                      <a:srgbClr val="FF0000"/>
                    </a:solidFill>
                    <a:latin typeface="+mj-lt"/>
                  </a:rPr>
                  <a:t>)</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a:t>
                </a:r>
              </a:p>
            </p:txBody>
          </p:sp>
        </mc:Choice>
        <mc:Fallback xmlns="">
          <p:sp>
            <p:nvSpPr>
              <p:cNvPr id="5" name="TextBox 4">
                <a:extLst>
                  <a:ext uri="{FF2B5EF4-FFF2-40B4-BE49-F238E27FC236}">
                    <a16:creationId xmlns:a16="http://schemas.microsoft.com/office/drawing/2014/main" id="{0289BFA9-3277-29CE-E0F5-7C293D57EB27}"/>
                  </a:ext>
                </a:extLst>
              </p:cNvPr>
              <p:cNvSpPr txBox="1">
                <a:spLocks noRot="1" noChangeAspect="1" noMove="1" noResize="1" noEditPoints="1" noAdjustHandles="1" noChangeArrowheads="1" noChangeShapeType="1" noTextEdit="1"/>
              </p:cNvSpPr>
              <p:nvPr/>
            </p:nvSpPr>
            <p:spPr>
              <a:xfrm>
                <a:off x="5653550" y="1691149"/>
                <a:ext cx="6400800" cy="4524315"/>
              </a:xfrm>
              <a:prstGeom prst="rect">
                <a:avLst/>
              </a:prstGeom>
              <a:blipFill>
                <a:blip r:embed="rId3"/>
                <a:stretch>
                  <a:fillRect l="-762" t="-673" b="-1077"/>
                </a:stretch>
              </a:blipFill>
            </p:spPr>
            <p:txBody>
              <a:bodyPr/>
              <a:lstStyle/>
              <a:p>
                <a:r>
                  <a:rPr lang="en-IN">
                    <a:noFill/>
                  </a:rPr>
                  <a:t> </a:t>
                </a:r>
              </a:p>
            </p:txBody>
          </p:sp>
        </mc:Fallback>
      </mc:AlternateContent>
    </p:spTree>
    <p:extLst>
      <p:ext uri="{BB962C8B-B14F-4D97-AF65-F5344CB8AC3E}">
        <p14:creationId xmlns:p14="http://schemas.microsoft.com/office/powerpoint/2010/main" val="1139132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3DB55-91EE-2418-2CA3-2E323588F92B}"/>
              </a:ext>
            </a:extLst>
          </p:cNvPr>
          <p:cNvSpPr>
            <a:spLocks noGrp="1"/>
          </p:cNvSpPr>
          <p:nvPr>
            <p:ph type="title"/>
          </p:nvPr>
        </p:nvSpPr>
        <p:spPr/>
        <p:txBody>
          <a:bodyPr/>
          <a:lstStyle/>
          <a:p>
            <a:r>
              <a:rPr lang="en-IN" dirty="0"/>
              <a:t>Converting to FOL</a:t>
            </a:r>
          </a:p>
        </p:txBody>
      </p:sp>
      <p:sp>
        <p:nvSpPr>
          <p:cNvPr id="3" name="Content Placeholder 2">
            <a:extLst>
              <a:ext uri="{FF2B5EF4-FFF2-40B4-BE49-F238E27FC236}">
                <a16:creationId xmlns:a16="http://schemas.microsoft.com/office/drawing/2014/main" id="{0536C352-0425-F340-6D9B-3FC77C2E811A}"/>
              </a:ext>
            </a:extLst>
          </p:cNvPr>
          <p:cNvSpPr>
            <a:spLocks noGrp="1"/>
          </p:cNvSpPr>
          <p:nvPr>
            <p:ph idx="1"/>
          </p:nvPr>
        </p:nvSpPr>
        <p:spPr/>
        <p:txBody>
          <a:bodyPr/>
          <a:lstStyle/>
          <a:p>
            <a:r>
              <a:rPr lang="en-IN" dirty="0"/>
              <a:t>We can compute these FOL formulas both in the forward direction and the backward direction</a:t>
            </a:r>
          </a:p>
          <a:p>
            <a:endParaRPr lang="en-IN" dirty="0"/>
          </a:p>
        </p:txBody>
      </p:sp>
    </p:spTree>
    <p:extLst>
      <p:ext uri="{BB962C8B-B14F-4D97-AF65-F5344CB8AC3E}">
        <p14:creationId xmlns:p14="http://schemas.microsoft.com/office/powerpoint/2010/main" val="3744604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76DB5-7DD8-5FD6-446C-89F33C70397F}"/>
              </a:ext>
            </a:extLst>
          </p:cNvPr>
          <p:cNvSpPr>
            <a:spLocks noGrp="1"/>
          </p:cNvSpPr>
          <p:nvPr>
            <p:ph type="title"/>
          </p:nvPr>
        </p:nvSpPr>
        <p:spPr/>
        <p:txBody>
          <a:bodyPr/>
          <a:lstStyle/>
          <a:p>
            <a:r>
              <a:rPr lang="en-IN" dirty="0"/>
              <a:t>Forward direction</a:t>
            </a:r>
          </a:p>
        </p:txBody>
      </p:sp>
      <p:sp>
        <p:nvSpPr>
          <p:cNvPr id="3" name="Content Placeholder 2">
            <a:extLst>
              <a:ext uri="{FF2B5EF4-FFF2-40B4-BE49-F238E27FC236}">
                <a16:creationId xmlns:a16="http://schemas.microsoft.com/office/drawing/2014/main" id="{EF391DD9-F35E-3FDA-E553-2DFDA89D8D9B}"/>
              </a:ext>
            </a:extLst>
          </p:cNvPr>
          <p:cNvSpPr>
            <a:spLocks noGrp="1"/>
          </p:cNvSpPr>
          <p:nvPr>
            <p:ph idx="1"/>
          </p:nvPr>
        </p:nvSpPr>
        <p:spPr/>
        <p:txBody>
          <a:bodyPr>
            <a:normAutofit lnSpcReduction="10000"/>
          </a:bodyPr>
          <a:lstStyle/>
          <a:p>
            <a:r>
              <a:rPr lang="en-IN" dirty="0"/>
              <a:t>In this approach, we assume the precondition and generate FOL constraints in the forward direction</a:t>
            </a:r>
          </a:p>
          <a:p>
            <a:endParaRPr lang="en-IN" dirty="0"/>
          </a:p>
          <a:p>
            <a:r>
              <a:rPr lang="en-IN" dirty="0"/>
              <a:t>The question we ask is assuming that the precondition is true, what are all possible states after the successful execution of the next statement</a:t>
            </a:r>
          </a:p>
          <a:p>
            <a:endParaRPr lang="en-IN" dirty="0"/>
          </a:p>
          <a:p>
            <a:r>
              <a:rPr lang="en-IN" dirty="0"/>
              <a:t>The goal is to compute the postcondition of the next statement that will act as a precondition for the successors of the next statement</a:t>
            </a:r>
          </a:p>
          <a:p>
            <a:pPr lvl="1"/>
            <a:r>
              <a:rPr lang="en-IN" dirty="0"/>
              <a:t>A conditional statement can have multiple successors</a:t>
            </a:r>
          </a:p>
        </p:txBody>
      </p:sp>
    </p:spTree>
    <p:extLst>
      <p:ext uri="{BB962C8B-B14F-4D97-AF65-F5344CB8AC3E}">
        <p14:creationId xmlns:p14="http://schemas.microsoft.com/office/powerpoint/2010/main" val="416651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E057-7541-80B5-888F-6BCEBD604A80}"/>
              </a:ext>
            </a:extLst>
          </p:cNvPr>
          <p:cNvSpPr>
            <a:spLocks noGrp="1"/>
          </p:cNvSpPr>
          <p:nvPr>
            <p:ph type="title"/>
          </p:nvPr>
        </p:nvSpPr>
        <p:spPr/>
        <p:txBody>
          <a:bodyPr/>
          <a:lstStyle/>
          <a:p>
            <a:r>
              <a:rPr lang="en-IN" dirty="0"/>
              <a:t>Backward direction</a:t>
            </a:r>
          </a:p>
        </p:txBody>
      </p:sp>
      <p:sp>
        <p:nvSpPr>
          <p:cNvPr id="3" name="Content Placeholder 2">
            <a:extLst>
              <a:ext uri="{FF2B5EF4-FFF2-40B4-BE49-F238E27FC236}">
                <a16:creationId xmlns:a16="http://schemas.microsoft.com/office/drawing/2014/main" id="{37152F43-6366-FA74-B4D5-606BD2002549}"/>
              </a:ext>
            </a:extLst>
          </p:cNvPr>
          <p:cNvSpPr>
            <a:spLocks noGrp="1"/>
          </p:cNvSpPr>
          <p:nvPr>
            <p:ph idx="1"/>
          </p:nvPr>
        </p:nvSpPr>
        <p:spPr/>
        <p:txBody>
          <a:bodyPr>
            <a:normAutofit lnSpcReduction="10000"/>
          </a:bodyPr>
          <a:lstStyle/>
          <a:p>
            <a:r>
              <a:rPr lang="en-IN" dirty="0"/>
              <a:t>In this approach, we start from the postcondition and generate FOL constraints in the backward direction</a:t>
            </a:r>
          </a:p>
          <a:p>
            <a:endParaRPr lang="en-IN" dirty="0"/>
          </a:p>
          <a:p>
            <a:r>
              <a:rPr lang="en-IN" dirty="0"/>
              <a:t>The question we ask is assuming that the postcondition is true what all states are possible before the execution of the previous statement</a:t>
            </a:r>
          </a:p>
          <a:p>
            <a:endParaRPr lang="en-IN" dirty="0"/>
          </a:p>
          <a:p>
            <a:r>
              <a:rPr lang="en-IN" dirty="0"/>
              <a:t>The goal is to compute the precondition of the previous statement that will act as the postcondition of the predecessors of the previous statement</a:t>
            </a:r>
          </a:p>
          <a:p>
            <a:pPr lvl="1"/>
            <a:r>
              <a:rPr lang="en-IN" dirty="0"/>
              <a:t>A statement can have multiple predecessors if we can reach that statement from multiple paths, e.g., the next statement after the if-else body </a:t>
            </a:r>
          </a:p>
          <a:p>
            <a:pPr lvl="1"/>
            <a:endParaRPr lang="en-IN" dirty="0"/>
          </a:p>
        </p:txBody>
      </p:sp>
    </p:spTree>
    <p:extLst>
      <p:ext uri="{BB962C8B-B14F-4D97-AF65-F5344CB8AC3E}">
        <p14:creationId xmlns:p14="http://schemas.microsoft.com/office/powerpoint/2010/main" val="2504188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Backward direction</a:t>
            </a:r>
          </a:p>
        </p:txBody>
      </p:sp>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314632" y="1825625"/>
            <a:ext cx="5250426" cy="4351338"/>
          </a:xfrm>
        </p:spPr>
        <p:txBody>
          <a:bodyPr>
            <a:normAutofit/>
          </a:bodyPr>
          <a:lstStyle/>
          <a:p>
            <a:pPr marL="0" indent="0">
              <a:buNone/>
            </a:pPr>
            <a:r>
              <a:rPr lang="en-IN" dirty="0"/>
              <a:t>Do F1, …, F6 correctly summarize all possible states at their respective points?</a:t>
            </a:r>
          </a:p>
        </p:txBody>
      </p:sp>
      <p:sp>
        <p:nvSpPr>
          <p:cNvPr id="5" name="TextBox 4">
            <a:extLst>
              <a:ext uri="{FF2B5EF4-FFF2-40B4-BE49-F238E27FC236}">
                <a16:creationId xmlns:a16="http://schemas.microsoft.com/office/drawing/2014/main" id="{0289BFA9-3277-29CE-E0F5-7C293D57EB27}"/>
              </a:ext>
            </a:extLst>
          </p:cNvPr>
          <p:cNvSpPr txBox="1"/>
          <p:nvPr/>
        </p:nvSpPr>
        <p:spPr>
          <a:xfrm>
            <a:off x="5653550" y="1691149"/>
            <a:ext cx="6400800" cy="4524315"/>
          </a:xfrm>
          <a:prstGeom prst="rect">
            <a:avLst/>
          </a:prstGeom>
          <a:noFill/>
        </p:spPr>
        <p:txBody>
          <a:bodyPr wrap="square" rtlCol="0">
            <a:spAutoFit/>
          </a:bodyPr>
          <a:lstStyle/>
          <a:p>
            <a:pPr marL="342900" indent="-342900">
              <a:buFont typeface="+mj-lt"/>
              <a:buAutoNum type="arabicPeriod"/>
            </a:pPr>
            <a:r>
              <a:rPr lang="en-US" b="0" dirty="0">
                <a:effectLst/>
                <a:latin typeface="Consolas" panose="020B0609020204030204" pitchFamily="49" charset="0"/>
              </a:rPr>
              <a:t>method test(x: int) returns (r: int)</a:t>
            </a:r>
          </a:p>
          <a:p>
            <a:pPr marL="342900" indent="-342900">
              <a:buFont typeface="+mj-lt"/>
              <a:buAutoNum type="arabicPeriod"/>
            </a:pPr>
            <a:r>
              <a:rPr lang="en-US" dirty="0">
                <a:latin typeface="Consolas" panose="020B0609020204030204" pitchFamily="49" charset="0"/>
              </a:rPr>
              <a:t>  requires 0 &lt; x &lt; 1000</a:t>
            </a:r>
            <a:endParaRPr lang="en-US" b="0" dirty="0">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ensures 200 &lt; r </a:t>
            </a:r>
            <a:r>
              <a:rPr lang="en-US" dirty="0">
                <a:latin typeface="Consolas" panose="020B0609020204030204" pitchFamily="49" charset="0"/>
              </a:rPr>
              <a:t>&lt; 4</a:t>
            </a:r>
            <a:r>
              <a:rPr lang="en-US" b="0" dirty="0">
                <a:effectLst/>
                <a:latin typeface="Consolas" panose="020B0609020204030204" pitchFamily="49" charset="0"/>
              </a:rPr>
              <a:t>00</a:t>
            </a:r>
          </a:p>
          <a:p>
            <a:pPr marL="342900" indent="-342900">
              <a:buFont typeface="+mj-lt"/>
              <a:buAutoNum type="arabicPeriod"/>
            </a:pPr>
            <a:r>
              <a:rPr lang="en-US" b="0" dirty="0">
                <a:effectLst/>
                <a:latin typeface="Consolas" panose="020B0609020204030204" pitchFamily="49" charset="0"/>
              </a:rPr>
              <a:t>{</a:t>
            </a:r>
          </a:p>
          <a:p>
            <a:pPr marL="342900" indent="-342900">
              <a:buFont typeface="+mj-lt"/>
              <a:buAutoNum type="arabicPeriod"/>
            </a:pPr>
            <a:r>
              <a:rPr lang="en-US" b="0" dirty="0">
                <a:effectLst/>
                <a:latin typeface="Consolas" panose="020B0609020204030204" pitchFamily="49" charset="0"/>
              </a:rPr>
              <a:t>  </a:t>
            </a:r>
            <a:r>
              <a:rPr lang="en-US" dirty="0">
                <a:solidFill>
                  <a:srgbClr val="FF0000"/>
                </a:solidFill>
                <a:latin typeface="Consolas" panose="020B0609020204030204" pitchFamily="49" charset="0"/>
              </a:rPr>
              <a:t>F1:</a:t>
            </a:r>
            <a:r>
              <a:rPr lang="en-US" i="0" dirty="0">
                <a:solidFill>
                  <a:srgbClr val="FF0000"/>
                </a:solidFill>
                <a:latin typeface="+mj-lt"/>
              </a:rPr>
              <a:t>(x &lt; 100 ∧ 200 &lt; x + x &lt;400) ∨ (</a:t>
            </a:r>
            <a:r>
              <a:rPr lang="en-IN" i="0" dirty="0">
                <a:solidFill>
                  <a:srgbClr val="FF0000"/>
                </a:solidFill>
                <a:latin typeface="+mj-lt"/>
              </a:rPr>
              <a:t>x ≥ 100 ∧ 200&lt;3∗x &lt;400)</a:t>
            </a:r>
            <a:endParaRPr lang="en-US" dirty="0">
              <a:solidFill>
                <a:srgbClr val="FF0000"/>
              </a:solidFill>
              <a:latin typeface="Consolas" panose="020B0609020204030204" pitchFamily="49" charset="0"/>
            </a:endParaRPr>
          </a:p>
          <a:p>
            <a:pPr marL="342900" indent="-342900">
              <a:buFont typeface="+mj-lt"/>
              <a:buAutoNum type="arabicPeriod"/>
            </a:pPr>
            <a:r>
              <a:rPr lang="en-US" b="0" dirty="0">
                <a:solidFill>
                  <a:srgbClr val="FF0000"/>
                </a:solidFill>
                <a:effectLst/>
                <a:latin typeface="Consolas" panose="020B0609020204030204" pitchFamily="49" charset="0"/>
              </a:rPr>
              <a:t> </a:t>
            </a:r>
            <a:r>
              <a:rPr lang="en-US" b="0" dirty="0">
                <a:effectLst/>
                <a:latin typeface="Consolas" panose="020B0609020204030204" pitchFamily="49" charset="0"/>
              </a:rPr>
              <a:t>  if (x &lt; 100) {</a:t>
            </a:r>
          </a:p>
          <a:p>
            <a:pPr marL="342900" indent="-342900">
              <a:buFont typeface="+mj-lt"/>
              <a:buAutoNum type="arabicPeriod"/>
            </a:pPr>
            <a:r>
              <a:rPr lang="en-US" dirty="0">
                <a:solidFill>
                  <a:srgbClr val="FF0000"/>
                </a:solidFill>
                <a:latin typeface="Consolas" panose="020B0609020204030204" pitchFamily="49" charset="0"/>
              </a:rPr>
              <a:t>    F2: 200 &lt; x + x &lt; 400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x + x;</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F3: 200 &lt; r &lt; 400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 else {</a:t>
            </a:r>
          </a:p>
          <a:p>
            <a:pPr marL="342900" indent="-342900">
              <a:buFont typeface="+mj-lt"/>
              <a:buAutoNum type="arabicPeriod"/>
            </a:pPr>
            <a:r>
              <a:rPr lang="en-US" dirty="0">
                <a:solidFill>
                  <a:srgbClr val="FF0000"/>
                </a:solidFill>
                <a:latin typeface="Consolas" panose="020B0609020204030204" pitchFamily="49" charset="0"/>
              </a:rPr>
              <a:t>    F4: 200 &lt; 3 * x &lt; 400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3 * x;</a:t>
            </a:r>
          </a:p>
          <a:p>
            <a:pPr marL="342900" indent="-342900">
              <a:buFont typeface="+mj-lt"/>
              <a:buAutoNum type="arabicPeriod"/>
            </a:pPr>
            <a:r>
              <a:rPr lang="en-US" dirty="0">
                <a:solidFill>
                  <a:srgbClr val="FF0000"/>
                </a:solidFill>
                <a:latin typeface="Consolas" panose="020B0609020204030204" pitchFamily="49" charset="0"/>
              </a:rPr>
              <a:t>    F5: 200 &lt; r &lt; 400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F6: 200 &lt; r &lt; 400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a:t>
            </a:r>
          </a:p>
        </p:txBody>
      </p:sp>
    </p:spTree>
    <p:extLst>
      <p:ext uri="{BB962C8B-B14F-4D97-AF65-F5344CB8AC3E}">
        <p14:creationId xmlns:p14="http://schemas.microsoft.com/office/powerpoint/2010/main" val="1793750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Backward direction</a:t>
            </a:r>
          </a:p>
        </p:txBody>
      </p:sp>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314632" y="1825625"/>
            <a:ext cx="5250426" cy="4351338"/>
          </a:xfrm>
        </p:spPr>
        <p:txBody>
          <a:bodyPr>
            <a:normAutofit/>
          </a:bodyPr>
          <a:lstStyle/>
          <a:p>
            <a:pPr marL="0" indent="0">
              <a:buNone/>
            </a:pPr>
            <a:r>
              <a:rPr lang="en-IN" dirty="0"/>
              <a:t>Do F1, …, F6 correctly summarize all possible states at their respective points?</a:t>
            </a:r>
          </a:p>
          <a:p>
            <a:pPr marL="0" indent="0">
              <a:buNone/>
            </a:pPr>
            <a:endParaRPr lang="en-IN" dirty="0"/>
          </a:p>
          <a:p>
            <a:pPr marL="0" indent="0">
              <a:buNone/>
            </a:pPr>
            <a:r>
              <a:rPr lang="en-IN" dirty="0"/>
              <a:t>No.</a:t>
            </a:r>
          </a:p>
        </p:txBody>
      </p:sp>
      <p:sp>
        <p:nvSpPr>
          <p:cNvPr id="5" name="TextBox 4">
            <a:extLst>
              <a:ext uri="{FF2B5EF4-FFF2-40B4-BE49-F238E27FC236}">
                <a16:creationId xmlns:a16="http://schemas.microsoft.com/office/drawing/2014/main" id="{0289BFA9-3277-29CE-E0F5-7C293D57EB27}"/>
              </a:ext>
            </a:extLst>
          </p:cNvPr>
          <p:cNvSpPr txBox="1"/>
          <p:nvPr/>
        </p:nvSpPr>
        <p:spPr>
          <a:xfrm>
            <a:off x="5653550" y="1691149"/>
            <a:ext cx="6400800" cy="4524315"/>
          </a:xfrm>
          <a:prstGeom prst="rect">
            <a:avLst/>
          </a:prstGeom>
          <a:noFill/>
        </p:spPr>
        <p:txBody>
          <a:bodyPr wrap="square" rtlCol="0">
            <a:spAutoFit/>
          </a:bodyPr>
          <a:lstStyle/>
          <a:p>
            <a:pPr marL="342900" indent="-342900">
              <a:buFont typeface="+mj-lt"/>
              <a:buAutoNum type="arabicPeriod"/>
            </a:pPr>
            <a:r>
              <a:rPr lang="en-US" b="0" dirty="0">
                <a:effectLst/>
                <a:latin typeface="Consolas" panose="020B0609020204030204" pitchFamily="49" charset="0"/>
              </a:rPr>
              <a:t>method test(x: int) returns (r: int)</a:t>
            </a:r>
          </a:p>
          <a:p>
            <a:pPr marL="342900" indent="-342900">
              <a:buFont typeface="+mj-lt"/>
              <a:buAutoNum type="arabicPeriod"/>
            </a:pPr>
            <a:r>
              <a:rPr lang="en-US" dirty="0">
                <a:latin typeface="Consolas" panose="020B0609020204030204" pitchFamily="49" charset="0"/>
              </a:rPr>
              <a:t>  requires 0 &lt; x &lt; 1000</a:t>
            </a:r>
            <a:endParaRPr lang="en-US" b="0" dirty="0">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ensures 200 &lt; r </a:t>
            </a:r>
            <a:r>
              <a:rPr lang="en-US" dirty="0">
                <a:latin typeface="Consolas" panose="020B0609020204030204" pitchFamily="49" charset="0"/>
              </a:rPr>
              <a:t>&lt; 4</a:t>
            </a:r>
            <a:r>
              <a:rPr lang="en-US" b="0" dirty="0">
                <a:effectLst/>
                <a:latin typeface="Consolas" panose="020B0609020204030204" pitchFamily="49" charset="0"/>
              </a:rPr>
              <a:t>00</a:t>
            </a:r>
          </a:p>
          <a:p>
            <a:pPr marL="342900" indent="-342900">
              <a:buFont typeface="+mj-lt"/>
              <a:buAutoNum type="arabicPeriod"/>
            </a:pPr>
            <a:r>
              <a:rPr lang="en-US" b="0" dirty="0">
                <a:effectLst/>
                <a:latin typeface="Consolas" panose="020B0609020204030204" pitchFamily="49" charset="0"/>
              </a:rPr>
              <a:t>{</a:t>
            </a:r>
          </a:p>
          <a:p>
            <a:pPr marL="342900" indent="-342900">
              <a:buFont typeface="+mj-lt"/>
              <a:buAutoNum type="arabicPeriod"/>
            </a:pPr>
            <a:r>
              <a:rPr lang="en-US" b="0" dirty="0">
                <a:effectLst/>
                <a:latin typeface="Consolas" panose="020B0609020204030204" pitchFamily="49" charset="0"/>
              </a:rPr>
              <a:t>  </a:t>
            </a:r>
            <a:r>
              <a:rPr lang="en-US" dirty="0">
                <a:solidFill>
                  <a:srgbClr val="FF0000"/>
                </a:solidFill>
                <a:latin typeface="Consolas" panose="020B0609020204030204" pitchFamily="49" charset="0"/>
              </a:rPr>
              <a:t>F1:</a:t>
            </a:r>
            <a:r>
              <a:rPr lang="en-US" i="0" dirty="0">
                <a:solidFill>
                  <a:srgbClr val="FF0000"/>
                </a:solidFill>
                <a:latin typeface="+mj-lt"/>
              </a:rPr>
              <a:t>(x &lt; 100 ∧ 200 &lt; x + x &lt;400) ∨ (</a:t>
            </a:r>
            <a:r>
              <a:rPr lang="en-IN" i="0" dirty="0">
                <a:solidFill>
                  <a:srgbClr val="FF0000"/>
                </a:solidFill>
                <a:latin typeface="+mj-lt"/>
              </a:rPr>
              <a:t>x ≥ 100 ∧ 200&lt;3∗x &lt;400)</a:t>
            </a:r>
            <a:endParaRPr lang="en-US" dirty="0">
              <a:solidFill>
                <a:srgbClr val="FF0000"/>
              </a:solidFill>
              <a:latin typeface="Consolas" panose="020B0609020204030204" pitchFamily="49" charset="0"/>
            </a:endParaRPr>
          </a:p>
          <a:p>
            <a:pPr marL="342900" indent="-342900">
              <a:buFont typeface="+mj-lt"/>
              <a:buAutoNum type="arabicPeriod"/>
            </a:pPr>
            <a:r>
              <a:rPr lang="en-US" b="0" dirty="0">
                <a:solidFill>
                  <a:srgbClr val="FF0000"/>
                </a:solidFill>
                <a:effectLst/>
                <a:latin typeface="Consolas" panose="020B0609020204030204" pitchFamily="49" charset="0"/>
              </a:rPr>
              <a:t> </a:t>
            </a:r>
            <a:r>
              <a:rPr lang="en-US" b="0" dirty="0">
                <a:effectLst/>
                <a:latin typeface="Consolas" panose="020B0609020204030204" pitchFamily="49" charset="0"/>
              </a:rPr>
              <a:t>  if (x &lt; 100) {</a:t>
            </a:r>
          </a:p>
          <a:p>
            <a:pPr marL="342900" indent="-342900">
              <a:buFont typeface="+mj-lt"/>
              <a:buAutoNum type="arabicPeriod"/>
            </a:pPr>
            <a:r>
              <a:rPr lang="en-US" dirty="0">
                <a:solidFill>
                  <a:srgbClr val="FF0000"/>
                </a:solidFill>
                <a:latin typeface="Consolas" panose="020B0609020204030204" pitchFamily="49" charset="0"/>
              </a:rPr>
              <a:t>    F2: 200 &lt; x + x &lt; 400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x + x;</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F3: 200 &lt; r &lt; 400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 else {</a:t>
            </a:r>
          </a:p>
          <a:p>
            <a:pPr marL="342900" indent="-342900">
              <a:buFont typeface="+mj-lt"/>
              <a:buAutoNum type="arabicPeriod"/>
            </a:pPr>
            <a:r>
              <a:rPr lang="en-US" dirty="0">
                <a:solidFill>
                  <a:srgbClr val="FF0000"/>
                </a:solidFill>
                <a:latin typeface="Consolas" panose="020B0609020204030204" pitchFamily="49" charset="0"/>
              </a:rPr>
              <a:t>    F4: 200 &lt; 3 * x &lt; 400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3 * x;</a:t>
            </a:r>
          </a:p>
          <a:p>
            <a:pPr marL="342900" indent="-342900">
              <a:buFont typeface="+mj-lt"/>
              <a:buAutoNum type="arabicPeriod"/>
            </a:pPr>
            <a:r>
              <a:rPr lang="en-US" dirty="0">
                <a:solidFill>
                  <a:srgbClr val="FF0000"/>
                </a:solidFill>
                <a:latin typeface="Consolas" panose="020B0609020204030204" pitchFamily="49" charset="0"/>
              </a:rPr>
              <a:t>    F5: 200 &lt; r &lt; 400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F6: 200 &lt; r &lt; 400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a:t>
            </a:r>
          </a:p>
        </p:txBody>
      </p:sp>
    </p:spTree>
    <p:extLst>
      <p:ext uri="{BB962C8B-B14F-4D97-AF65-F5344CB8AC3E}">
        <p14:creationId xmlns:p14="http://schemas.microsoft.com/office/powerpoint/2010/main" val="4086134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Backward direction</a:t>
            </a:r>
          </a:p>
        </p:txBody>
      </p:sp>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314632" y="1825625"/>
            <a:ext cx="5250426" cy="4351338"/>
          </a:xfrm>
        </p:spPr>
        <p:txBody>
          <a:bodyPr>
            <a:normAutofit fontScale="92500" lnSpcReduction="10000"/>
          </a:bodyPr>
          <a:lstStyle/>
          <a:p>
            <a:pPr marL="0" indent="0">
              <a:buNone/>
            </a:pPr>
            <a:r>
              <a:rPr lang="en-US" dirty="0"/>
              <a:t>In the backward direction, the FOL formulas don’t try to satisfy all legal states. Instead, they just satisfy only those states that are needed to prove the postcondition.</a:t>
            </a:r>
          </a:p>
          <a:p>
            <a:pPr marL="0" indent="0">
              <a:buNone/>
            </a:pPr>
            <a:endParaRPr lang="en-US" dirty="0"/>
          </a:p>
          <a:p>
            <a:pPr marL="0" indent="0">
              <a:buNone/>
            </a:pPr>
            <a:r>
              <a:rPr lang="en-US" dirty="0"/>
              <a:t>In other words, the FOL formulas assume that the postcondition holds (even though that might not be true) and allow only those states that are feasible according to the postcondition.</a:t>
            </a:r>
            <a:endParaRPr lang="en-IN" dirty="0"/>
          </a:p>
        </p:txBody>
      </p:sp>
      <p:sp>
        <p:nvSpPr>
          <p:cNvPr id="5" name="TextBox 4">
            <a:extLst>
              <a:ext uri="{FF2B5EF4-FFF2-40B4-BE49-F238E27FC236}">
                <a16:creationId xmlns:a16="http://schemas.microsoft.com/office/drawing/2014/main" id="{0289BFA9-3277-29CE-E0F5-7C293D57EB27}"/>
              </a:ext>
            </a:extLst>
          </p:cNvPr>
          <p:cNvSpPr txBox="1"/>
          <p:nvPr/>
        </p:nvSpPr>
        <p:spPr>
          <a:xfrm>
            <a:off x="5653550" y="1691149"/>
            <a:ext cx="6400800" cy="4524315"/>
          </a:xfrm>
          <a:prstGeom prst="rect">
            <a:avLst/>
          </a:prstGeom>
          <a:noFill/>
        </p:spPr>
        <p:txBody>
          <a:bodyPr wrap="square" rtlCol="0">
            <a:spAutoFit/>
          </a:bodyPr>
          <a:lstStyle/>
          <a:p>
            <a:pPr marL="342900" indent="-342900">
              <a:buFont typeface="+mj-lt"/>
              <a:buAutoNum type="arabicPeriod"/>
            </a:pPr>
            <a:r>
              <a:rPr lang="en-US" b="0" dirty="0">
                <a:effectLst/>
                <a:latin typeface="Consolas" panose="020B0609020204030204" pitchFamily="49" charset="0"/>
              </a:rPr>
              <a:t>method test(x: int) returns (r: int)</a:t>
            </a:r>
          </a:p>
          <a:p>
            <a:pPr marL="342900" indent="-342900">
              <a:buFont typeface="+mj-lt"/>
              <a:buAutoNum type="arabicPeriod"/>
            </a:pPr>
            <a:r>
              <a:rPr lang="en-US" dirty="0">
                <a:latin typeface="Consolas" panose="020B0609020204030204" pitchFamily="49" charset="0"/>
              </a:rPr>
              <a:t>  requires 0 &lt; x &lt; 1000</a:t>
            </a:r>
            <a:endParaRPr lang="en-US" b="0" dirty="0">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ensures 200 &lt; r </a:t>
            </a:r>
            <a:r>
              <a:rPr lang="en-US" dirty="0">
                <a:latin typeface="Consolas" panose="020B0609020204030204" pitchFamily="49" charset="0"/>
              </a:rPr>
              <a:t>&lt; 4</a:t>
            </a:r>
            <a:r>
              <a:rPr lang="en-US" b="0" dirty="0">
                <a:effectLst/>
                <a:latin typeface="Consolas" panose="020B0609020204030204" pitchFamily="49" charset="0"/>
              </a:rPr>
              <a:t>00</a:t>
            </a:r>
          </a:p>
          <a:p>
            <a:pPr marL="342900" indent="-342900">
              <a:buFont typeface="+mj-lt"/>
              <a:buAutoNum type="arabicPeriod"/>
            </a:pPr>
            <a:r>
              <a:rPr lang="en-US" b="0" dirty="0">
                <a:effectLst/>
                <a:latin typeface="Consolas" panose="020B0609020204030204" pitchFamily="49" charset="0"/>
              </a:rPr>
              <a:t>{</a:t>
            </a:r>
          </a:p>
          <a:p>
            <a:pPr marL="342900" indent="-342900">
              <a:buFont typeface="+mj-lt"/>
              <a:buAutoNum type="arabicPeriod"/>
            </a:pPr>
            <a:r>
              <a:rPr lang="en-US" b="0" dirty="0">
                <a:effectLst/>
                <a:latin typeface="Consolas" panose="020B0609020204030204" pitchFamily="49" charset="0"/>
              </a:rPr>
              <a:t>  </a:t>
            </a:r>
            <a:r>
              <a:rPr lang="en-US" dirty="0">
                <a:solidFill>
                  <a:srgbClr val="FF0000"/>
                </a:solidFill>
                <a:latin typeface="Consolas" panose="020B0609020204030204" pitchFamily="49" charset="0"/>
              </a:rPr>
              <a:t>F1:</a:t>
            </a:r>
            <a:r>
              <a:rPr lang="en-US" i="0" dirty="0">
                <a:solidFill>
                  <a:srgbClr val="FF0000"/>
                </a:solidFill>
                <a:latin typeface="+mj-lt"/>
              </a:rPr>
              <a:t>(x &lt; 100 ∧ 200 &lt; x + x &lt;400) ∨ (</a:t>
            </a:r>
            <a:r>
              <a:rPr lang="en-IN" i="0" dirty="0">
                <a:solidFill>
                  <a:srgbClr val="FF0000"/>
                </a:solidFill>
                <a:latin typeface="+mj-lt"/>
              </a:rPr>
              <a:t>x ≥ 100 ∧ 200&lt;3∗x &lt;400)</a:t>
            </a:r>
            <a:endParaRPr lang="en-US" dirty="0">
              <a:solidFill>
                <a:srgbClr val="FF0000"/>
              </a:solidFill>
              <a:latin typeface="Consolas" panose="020B0609020204030204" pitchFamily="49" charset="0"/>
            </a:endParaRPr>
          </a:p>
          <a:p>
            <a:pPr marL="342900" indent="-342900">
              <a:buFont typeface="+mj-lt"/>
              <a:buAutoNum type="arabicPeriod"/>
            </a:pPr>
            <a:r>
              <a:rPr lang="en-US" b="0" dirty="0">
                <a:solidFill>
                  <a:srgbClr val="FF0000"/>
                </a:solidFill>
                <a:effectLst/>
                <a:latin typeface="Consolas" panose="020B0609020204030204" pitchFamily="49" charset="0"/>
              </a:rPr>
              <a:t> </a:t>
            </a:r>
            <a:r>
              <a:rPr lang="en-US" b="0" dirty="0">
                <a:effectLst/>
                <a:latin typeface="Consolas" panose="020B0609020204030204" pitchFamily="49" charset="0"/>
              </a:rPr>
              <a:t>  if (x &lt; 100) {</a:t>
            </a:r>
          </a:p>
          <a:p>
            <a:pPr marL="342900" indent="-342900">
              <a:buFont typeface="+mj-lt"/>
              <a:buAutoNum type="arabicPeriod"/>
            </a:pPr>
            <a:r>
              <a:rPr lang="en-US" dirty="0">
                <a:solidFill>
                  <a:srgbClr val="FF0000"/>
                </a:solidFill>
                <a:latin typeface="Consolas" panose="020B0609020204030204" pitchFamily="49" charset="0"/>
              </a:rPr>
              <a:t>    F2: 200 &lt; x + x &lt; 400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x + x;</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F3: 200 &lt; r &lt; 400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 else {</a:t>
            </a:r>
          </a:p>
          <a:p>
            <a:pPr marL="342900" indent="-342900">
              <a:buFont typeface="+mj-lt"/>
              <a:buAutoNum type="arabicPeriod"/>
            </a:pPr>
            <a:r>
              <a:rPr lang="en-US" dirty="0">
                <a:solidFill>
                  <a:srgbClr val="FF0000"/>
                </a:solidFill>
                <a:latin typeface="Consolas" panose="020B0609020204030204" pitchFamily="49" charset="0"/>
              </a:rPr>
              <a:t>    F4: 200 &lt; 3 * x &lt; 400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3 * x;</a:t>
            </a:r>
          </a:p>
          <a:p>
            <a:pPr marL="342900" indent="-342900">
              <a:buFont typeface="+mj-lt"/>
              <a:buAutoNum type="arabicPeriod"/>
            </a:pPr>
            <a:r>
              <a:rPr lang="en-US" dirty="0">
                <a:solidFill>
                  <a:srgbClr val="FF0000"/>
                </a:solidFill>
                <a:latin typeface="Consolas" panose="020B0609020204030204" pitchFamily="49" charset="0"/>
              </a:rPr>
              <a:t>    F5: 200 &lt; r &lt; 400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F6: 200 &lt; r &lt; 400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a:t>
            </a:r>
          </a:p>
        </p:txBody>
      </p:sp>
    </p:spTree>
    <p:extLst>
      <p:ext uri="{BB962C8B-B14F-4D97-AF65-F5344CB8AC3E}">
        <p14:creationId xmlns:p14="http://schemas.microsoft.com/office/powerpoint/2010/main" val="2896760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Backward direction</a:t>
            </a:r>
          </a:p>
        </p:txBody>
      </p:sp>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314632" y="1825625"/>
            <a:ext cx="5250426" cy="4351338"/>
          </a:xfrm>
        </p:spPr>
        <p:txBody>
          <a:bodyPr>
            <a:normAutofit/>
          </a:bodyPr>
          <a:lstStyle/>
          <a:p>
            <a:pPr marL="0" indent="0">
              <a:buNone/>
            </a:pPr>
            <a:r>
              <a:rPr lang="en-US" dirty="0"/>
              <a:t>Therefore, for different postconditions, the FOL formulas would be different, which is not the case with the forward direction that tries to prove all possible postconditions.</a:t>
            </a:r>
            <a:endParaRPr lang="en-IN" dirty="0"/>
          </a:p>
        </p:txBody>
      </p:sp>
      <p:sp>
        <p:nvSpPr>
          <p:cNvPr id="5" name="TextBox 4">
            <a:extLst>
              <a:ext uri="{FF2B5EF4-FFF2-40B4-BE49-F238E27FC236}">
                <a16:creationId xmlns:a16="http://schemas.microsoft.com/office/drawing/2014/main" id="{0289BFA9-3277-29CE-E0F5-7C293D57EB27}"/>
              </a:ext>
            </a:extLst>
          </p:cNvPr>
          <p:cNvSpPr txBox="1"/>
          <p:nvPr/>
        </p:nvSpPr>
        <p:spPr>
          <a:xfrm>
            <a:off x="5653550" y="1691149"/>
            <a:ext cx="6400800" cy="4524315"/>
          </a:xfrm>
          <a:prstGeom prst="rect">
            <a:avLst/>
          </a:prstGeom>
          <a:noFill/>
        </p:spPr>
        <p:txBody>
          <a:bodyPr wrap="square" rtlCol="0">
            <a:spAutoFit/>
          </a:bodyPr>
          <a:lstStyle/>
          <a:p>
            <a:pPr marL="342900" indent="-342900">
              <a:buFont typeface="+mj-lt"/>
              <a:buAutoNum type="arabicPeriod"/>
            </a:pPr>
            <a:r>
              <a:rPr lang="en-US" b="0" dirty="0">
                <a:effectLst/>
                <a:latin typeface="Consolas" panose="020B0609020204030204" pitchFamily="49" charset="0"/>
              </a:rPr>
              <a:t>method test(x: int) returns (r: int)</a:t>
            </a:r>
          </a:p>
          <a:p>
            <a:pPr marL="342900" indent="-342900">
              <a:buFont typeface="+mj-lt"/>
              <a:buAutoNum type="arabicPeriod"/>
            </a:pPr>
            <a:r>
              <a:rPr lang="en-US" dirty="0">
                <a:latin typeface="Consolas" panose="020B0609020204030204" pitchFamily="49" charset="0"/>
              </a:rPr>
              <a:t>  requires 0 &lt; x &lt; 1000</a:t>
            </a:r>
            <a:endParaRPr lang="en-US" b="0" dirty="0">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ensures 200 &lt; r </a:t>
            </a:r>
            <a:r>
              <a:rPr lang="en-US" dirty="0">
                <a:latin typeface="Consolas" panose="020B0609020204030204" pitchFamily="49" charset="0"/>
              </a:rPr>
              <a:t>&lt; 4</a:t>
            </a:r>
            <a:r>
              <a:rPr lang="en-US" b="0" dirty="0">
                <a:effectLst/>
                <a:latin typeface="Consolas" panose="020B0609020204030204" pitchFamily="49" charset="0"/>
              </a:rPr>
              <a:t>00</a:t>
            </a:r>
          </a:p>
          <a:p>
            <a:pPr marL="342900" indent="-342900">
              <a:buFont typeface="+mj-lt"/>
              <a:buAutoNum type="arabicPeriod"/>
            </a:pPr>
            <a:r>
              <a:rPr lang="en-US" b="0" dirty="0">
                <a:effectLst/>
                <a:latin typeface="Consolas" panose="020B0609020204030204" pitchFamily="49" charset="0"/>
              </a:rPr>
              <a:t>{</a:t>
            </a:r>
          </a:p>
          <a:p>
            <a:pPr marL="342900" indent="-342900">
              <a:buFont typeface="+mj-lt"/>
              <a:buAutoNum type="arabicPeriod"/>
            </a:pPr>
            <a:r>
              <a:rPr lang="en-US" b="0" dirty="0">
                <a:effectLst/>
                <a:latin typeface="Consolas" panose="020B0609020204030204" pitchFamily="49" charset="0"/>
              </a:rPr>
              <a:t>  </a:t>
            </a:r>
            <a:r>
              <a:rPr lang="en-US" dirty="0">
                <a:solidFill>
                  <a:srgbClr val="FF0000"/>
                </a:solidFill>
                <a:latin typeface="Consolas" panose="020B0609020204030204" pitchFamily="49" charset="0"/>
              </a:rPr>
              <a:t>F1:</a:t>
            </a:r>
            <a:r>
              <a:rPr lang="en-US" i="0" dirty="0">
                <a:solidFill>
                  <a:srgbClr val="FF0000"/>
                </a:solidFill>
                <a:latin typeface="+mj-lt"/>
              </a:rPr>
              <a:t>(x &lt; 100 ∧ 200 &lt; x + x &lt;400) ∨ (</a:t>
            </a:r>
            <a:r>
              <a:rPr lang="en-IN" i="0" dirty="0">
                <a:solidFill>
                  <a:srgbClr val="FF0000"/>
                </a:solidFill>
                <a:latin typeface="+mj-lt"/>
              </a:rPr>
              <a:t>x ≥ 100 ∧ 200&lt;3∗x &lt;400)</a:t>
            </a:r>
            <a:endParaRPr lang="en-US" dirty="0">
              <a:solidFill>
                <a:srgbClr val="FF0000"/>
              </a:solidFill>
              <a:latin typeface="Consolas" panose="020B0609020204030204" pitchFamily="49" charset="0"/>
            </a:endParaRPr>
          </a:p>
          <a:p>
            <a:pPr marL="342900" indent="-342900">
              <a:buFont typeface="+mj-lt"/>
              <a:buAutoNum type="arabicPeriod"/>
            </a:pPr>
            <a:r>
              <a:rPr lang="en-US" b="0" dirty="0">
                <a:solidFill>
                  <a:srgbClr val="FF0000"/>
                </a:solidFill>
                <a:effectLst/>
                <a:latin typeface="Consolas" panose="020B0609020204030204" pitchFamily="49" charset="0"/>
              </a:rPr>
              <a:t> </a:t>
            </a:r>
            <a:r>
              <a:rPr lang="en-US" b="0" dirty="0">
                <a:effectLst/>
                <a:latin typeface="Consolas" panose="020B0609020204030204" pitchFamily="49" charset="0"/>
              </a:rPr>
              <a:t>  if (x &lt; 100) {</a:t>
            </a:r>
          </a:p>
          <a:p>
            <a:pPr marL="342900" indent="-342900">
              <a:buFont typeface="+mj-lt"/>
              <a:buAutoNum type="arabicPeriod"/>
            </a:pPr>
            <a:r>
              <a:rPr lang="en-US" dirty="0">
                <a:solidFill>
                  <a:srgbClr val="FF0000"/>
                </a:solidFill>
                <a:latin typeface="Consolas" panose="020B0609020204030204" pitchFamily="49" charset="0"/>
              </a:rPr>
              <a:t>    F2: 200 &lt; x + x &lt; 400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x + x;</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F3: 200 &lt; r &lt; 400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 else {</a:t>
            </a:r>
          </a:p>
          <a:p>
            <a:pPr marL="342900" indent="-342900">
              <a:buFont typeface="+mj-lt"/>
              <a:buAutoNum type="arabicPeriod"/>
            </a:pPr>
            <a:r>
              <a:rPr lang="en-US" dirty="0">
                <a:solidFill>
                  <a:srgbClr val="FF0000"/>
                </a:solidFill>
                <a:latin typeface="Consolas" panose="020B0609020204030204" pitchFamily="49" charset="0"/>
              </a:rPr>
              <a:t>    F4: 200 &lt; 3 * x &lt; 400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3 * x;</a:t>
            </a:r>
          </a:p>
          <a:p>
            <a:pPr marL="342900" indent="-342900">
              <a:buFont typeface="+mj-lt"/>
              <a:buAutoNum type="arabicPeriod"/>
            </a:pPr>
            <a:r>
              <a:rPr lang="en-US" dirty="0">
                <a:solidFill>
                  <a:srgbClr val="FF0000"/>
                </a:solidFill>
                <a:latin typeface="Consolas" panose="020B0609020204030204" pitchFamily="49" charset="0"/>
              </a:rPr>
              <a:t>    F5: 200 &lt; r &lt; 400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F6: 200 &lt; r &lt; 400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a:t>
            </a:r>
          </a:p>
        </p:txBody>
      </p:sp>
    </p:spTree>
    <p:extLst>
      <p:ext uri="{BB962C8B-B14F-4D97-AF65-F5344CB8AC3E}">
        <p14:creationId xmlns:p14="http://schemas.microsoft.com/office/powerpoint/2010/main" val="3023389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Backward direction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314632" y="1825625"/>
                <a:ext cx="5250426" cy="4351338"/>
              </a:xfrm>
            </p:spPr>
            <p:txBody>
              <a:bodyPr>
                <a:normAutofit/>
              </a:bodyPr>
              <a:lstStyle/>
              <a:p>
                <a:pPr marL="0" indent="0">
                  <a:buNone/>
                </a:pPr>
                <a:r>
                  <a:rPr lang="en-US" dirty="0"/>
                  <a:t>F1, …, F6 should not allow a state that will make the postcondition false during execution.</a:t>
                </a:r>
              </a:p>
              <a:p>
                <a:pPr marL="0" indent="0">
                  <a:buNone/>
                </a:pPr>
                <a:endParaRPr lang="en-US" dirty="0"/>
              </a:p>
              <a:p>
                <a:pPr marL="0" indent="0">
                  <a:buNone/>
                </a:pPr>
                <a:r>
                  <a:rPr lang="en-US" dirty="0"/>
                  <a:t>Can we substitute </a:t>
                </a:r>
                <a14:m>
                  <m:oMath xmlns:m="http://schemas.openxmlformats.org/officeDocument/2006/math">
                    <m:r>
                      <a:rPr lang="en-US" i="1" dirty="0" smtClean="0">
                        <a:latin typeface="Cambria Math" panose="02040503050406030204" pitchFamily="18" charset="0"/>
                      </a:rPr>
                      <m:t>𝑥</m:t>
                    </m:r>
                  </m:oMath>
                </a14:m>
                <a:r>
                  <a:rPr lang="en-US" dirty="0"/>
                  <a:t> in F1, F2, and F4 with something that will make the postcondition incorrect?</a:t>
                </a:r>
                <a:endParaRPr lang="en-US" b="0" dirty="0">
                  <a:effectLst/>
                </a:endParaRPr>
              </a:p>
            </p:txBody>
          </p:sp>
        </mc:Choice>
        <mc:Fallback xmlns="">
          <p:sp>
            <p:nvSpPr>
              <p:cNvPr id="3" name="Content Placeholder 2">
                <a:extLst>
                  <a:ext uri="{FF2B5EF4-FFF2-40B4-BE49-F238E27FC236}">
                    <a16:creationId xmlns:a16="http://schemas.microsoft.com/office/drawing/2014/main" id="{486E394D-B947-9D3D-6D62-8D11C633E8B6}"/>
                  </a:ext>
                </a:extLst>
              </p:cNvPr>
              <p:cNvSpPr>
                <a:spLocks noGrp="1" noRot="1" noChangeAspect="1" noMove="1" noResize="1" noEditPoints="1" noAdjustHandles="1" noChangeArrowheads="1" noChangeShapeType="1" noTextEdit="1"/>
              </p:cNvSpPr>
              <p:nvPr>
                <p:ph idx="1"/>
              </p:nvPr>
            </p:nvSpPr>
            <p:spPr>
              <a:xfrm>
                <a:off x="314632" y="1825625"/>
                <a:ext cx="5250426" cy="4351338"/>
              </a:xfrm>
              <a:blipFill>
                <a:blip r:embed="rId2"/>
                <a:stretch>
                  <a:fillRect l="-2439" t="-2241" r="-116"/>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0289BFA9-3277-29CE-E0F5-7C293D57EB27}"/>
              </a:ext>
            </a:extLst>
          </p:cNvPr>
          <p:cNvSpPr txBox="1"/>
          <p:nvPr/>
        </p:nvSpPr>
        <p:spPr>
          <a:xfrm>
            <a:off x="5653550" y="1691149"/>
            <a:ext cx="6400800" cy="4524315"/>
          </a:xfrm>
          <a:prstGeom prst="rect">
            <a:avLst/>
          </a:prstGeom>
          <a:noFill/>
        </p:spPr>
        <p:txBody>
          <a:bodyPr wrap="square" rtlCol="0">
            <a:spAutoFit/>
          </a:bodyPr>
          <a:lstStyle/>
          <a:p>
            <a:pPr marL="342900" indent="-342900">
              <a:buFont typeface="+mj-lt"/>
              <a:buAutoNum type="arabicPeriod"/>
            </a:pPr>
            <a:r>
              <a:rPr lang="en-US" b="0" dirty="0">
                <a:effectLst/>
                <a:latin typeface="Consolas" panose="020B0609020204030204" pitchFamily="49" charset="0"/>
              </a:rPr>
              <a:t>method test(x: int) returns (r: int)</a:t>
            </a:r>
          </a:p>
          <a:p>
            <a:pPr marL="342900" indent="-342900">
              <a:buFont typeface="+mj-lt"/>
              <a:buAutoNum type="arabicPeriod"/>
            </a:pPr>
            <a:r>
              <a:rPr lang="en-US" dirty="0">
                <a:latin typeface="Consolas" panose="020B0609020204030204" pitchFamily="49" charset="0"/>
              </a:rPr>
              <a:t>  requires 0 &lt; x &lt; 1000</a:t>
            </a:r>
            <a:endParaRPr lang="en-US" b="0" dirty="0">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ensures 200 &lt; r </a:t>
            </a:r>
            <a:r>
              <a:rPr lang="en-US" dirty="0">
                <a:latin typeface="Consolas" panose="020B0609020204030204" pitchFamily="49" charset="0"/>
              </a:rPr>
              <a:t>&lt; 4</a:t>
            </a:r>
            <a:r>
              <a:rPr lang="en-US" b="0" dirty="0">
                <a:effectLst/>
                <a:latin typeface="Consolas" panose="020B0609020204030204" pitchFamily="49" charset="0"/>
              </a:rPr>
              <a:t>00</a:t>
            </a:r>
          </a:p>
          <a:p>
            <a:pPr marL="342900" indent="-342900">
              <a:buFont typeface="+mj-lt"/>
              <a:buAutoNum type="arabicPeriod"/>
            </a:pPr>
            <a:r>
              <a:rPr lang="en-US" b="0" dirty="0">
                <a:effectLst/>
                <a:latin typeface="Consolas" panose="020B0609020204030204" pitchFamily="49" charset="0"/>
              </a:rPr>
              <a:t>{</a:t>
            </a:r>
          </a:p>
          <a:p>
            <a:pPr marL="342900" indent="-342900">
              <a:buFont typeface="+mj-lt"/>
              <a:buAutoNum type="arabicPeriod"/>
            </a:pPr>
            <a:r>
              <a:rPr lang="en-US" b="0" dirty="0">
                <a:effectLst/>
                <a:latin typeface="Consolas" panose="020B0609020204030204" pitchFamily="49" charset="0"/>
              </a:rPr>
              <a:t>  </a:t>
            </a:r>
            <a:r>
              <a:rPr lang="en-US" dirty="0">
                <a:solidFill>
                  <a:srgbClr val="FF0000"/>
                </a:solidFill>
                <a:latin typeface="Consolas" panose="020B0609020204030204" pitchFamily="49" charset="0"/>
              </a:rPr>
              <a:t>F1:</a:t>
            </a:r>
            <a:r>
              <a:rPr lang="en-US" i="0" dirty="0">
                <a:solidFill>
                  <a:srgbClr val="FF0000"/>
                </a:solidFill>
                <a:latin typeface="+mj-lt"/>
              </a:rPr>
              <a:t>(x &lt; 100 ∧ 200 &lt; x + x &lt;400) ∨ (</a:t>
            </a:r>
            <a:r>
              <a:rPr lang="en-IN" i="0" dirty="0">
                <a:solidFill>
                  <a:srgbClr val="FF0000"/>
                </a:solidFill>
                <a:latin typeface="+mj-lt"/>
              </a:rPr>
              <a:t>x ≥ 100 ∧ 200&lt;3∗x &lt;400)</a:t>
            </a:r>
            <a:endParaRPr lang="en-US" dirty="0">
              <a:solidFill>
                <a:srgbClr val="FF0000"/>
              </a:solidFill>
              <a:latin typeface="Consolas" panose="020B0609020204030204" pitchFamily="49" charset="0"/>
            </a:endParaRPr>
          </a:p>
          <a:p>
            <a:pPr marL="342900" indent="-342900">
              <a:buFont typeface="+mj-lt"/>
              <a:buAutoNum type="arabicPeriod"/>
            </a:pPr>
            <a:r>
              <a:rPr lang="en-US" b="0" dirty="0">
                <a:solidFill>
                  <a:srgbClr val="FF0000"/>
                </a:solidFill>
                <a:effectLst/>
                <a:latin typeface="Consolas" panose="020B0609020204030204" pitchFamily="49" charset="0"/>
              </a:rPr>
              <a:t> </a:t>
            </a:r>
            <a:r>
              <a:rPr lang="en-US" b="0" dirty="0">
                <a:effectLst/>
                <a:latin typeface="Consolas" panose="020B0609020204030204" pitchFamily="49" charset="0"/>
              </a:rPr>
              <a:t>  if (x &lt; 100) {</a:t>
            </a:r>
          </a:p>
          <a:p>
            <a:pPr marL="342900" indent="-342900">
              <a:buFont typeface="+mj-lt"/>
              <a:buAutoNum type="arabicPeriod"/>
            </a:pPr>
            <a:r>
              <a:rPr lang="en-US" dirty="0">
                <a:solidFill>
                  <a:srgbClr val="FF0000"/>
                </a:solidFill>
                <a:latin typeface="Consolas" panose="020B0609020204030204" pitchFamily="49" charset="0"/>
              </a:rPr>
              <a:t>    F2: 200 &lt; x + x &lt; 400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x + x;</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F3: 200 &lt; r &lt; 400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 else {</a:t>
            </a:r>
          </a:p>
          <a:p>
            <a:pPr marL="342900" indent="-342900">
              <a:buFont typeface="+mj-lt"/>
              <a:buAutoNum type="arabicPeriod"/>
            </a:pPr>
            <a:r>
              <a:rPr lang="en-US" dirty="0">
                <a:solidFill>
                  <a:srgbClr val="FF0000"/>
                </a:solidFill>
                <a:latin typeface="Consolas" panose="020B0609020204030204" pitchFamily="49" charset="0"/>
              </a:rPr>
              <a:t>    F4: 200 &lt; 3 * x &lt; 400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3 * x;</a:t>
            </a:r>
          </a:p>
          <a:p>
            <a:pPr marL="342900" indent="-342900">
              <a:buFont typeface="+mj-lt"/>
              <a:buAutoNum type="arabicPeriod"/>
            </a:pPr>
            <a:r>
              <a:rPr lang="en-US" dirty="0">
                <a:solidFill>
                  <a:srgbClr val="FF0000"/>
                </a:solidFill>
                <a:latin typeface="Consolas" panose="020B0609020204030204" pitchFamily="49" charset="0"/>
              </a:rPr>
              <a:t>    F5: 200 &lt; r &lt; 400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F6: 200 &lt; r &lt; 400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a:t>
            </a:r>
          </a:p>
        </p:txBody>
      </p:sp>
    </p:spTree>
    <p:extLst>
      <p:ext uri="{BB962C8B-B14F-4D97-AF65-F5344CB8AC3E}">
        <p14:creationId xmlns:p14="http://schemas.microsoft.com/office/powerpoint/2010/main" val="712307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E10C8-0D0D-9538-78D1-69F33B9E3229}"/>
              </a:ext>
            </a:extLst>
          </p:cNvPr>
          <p:cNvSpPr>
            <a:spLocks noGrp="1"/>
          </p:cNvSpPr>
          <p:nvPr>
            <p:ph type="title"/>
          </p:nvPr>
        </p:nvSpPr>
        <p:spPr/>
        <p:txBody>
          <a:bodyPr/>
          <a:lstStyle/>
          <a:p>
            <a:r>
              <a:rPr lang="en-IN" dirty="0"/>
              <a:t>Program state</a:t>
            </a:r>
          </a:p>
        </p:txBody>
      </p:sp>
      <p:sp>
        <p:nvSpPr>
          <p:cNvPr id="3" name="Content Placeholder 2">
            <a:extLst>
              <a:ext uri="{FF2B5EF4-FFF2-40B4-BE49-F238E27FC236}">
                <a16:creationId xmlns:a16="http://schemas.microsoft.com/office/drawing/2014/main" id="{7A38443B-4A29-2F21-26E5-D2F819A4403C}"/>
              </a:ext>
            </a:extLst>
          </p:cNvPr>
          <p:cNvSpPr>
            <a:spLocks noGrp="1"/>
          </p:cNvSpPr>
          <p:nvPr>
            <p:ph idx="1"/>
          </p:nvPr>
        </p:nvSpPr>
        <p:spPr/>
        <p:txBody>
          <a:bodyPr/>
          <a:lstStyle/>
          <a:p>
            <a:r>
              <a:rPr lang="en-IN" dirty="0"/>
              <a:t>The program state at a given program point consists of the values of all live variables at that point (assuming no dynamic allocation)</a:t>
            </a:r>
          </a:p>
          <a:p>
            <a:endParaRPr lang="en-IN" dirty="0"/>
          </a:p>
          <a:p>
            <a:pPr marL="0" indent="0">
              <a:buNone/>
            </a:pPr>
            <a:endParaRPr lang="en-IN" dirty="0"/>
          </a:p>
        </p:txBody>
      </p:sp>
      <p:sp>
        <p:nvSpPr>
          <p:cNvPr id="4" name="TextBox 3">
            <a:extLst>
              <a:ext uri="{FF2B5EF4-FFF2-40B4-BE49-F238E27FC236}">
                <a16:creationId xmlns:a16="http://schemas.microsoft.com/office/drawing/2014/main" id="{E0E28B16-6F08-5553-5EF6-1C1898EEB6F4}"/>
              </a:ext>
            </a:extLst>
          </p:cNvPr>
          <p:cNvSpPr txBox="1"/>
          <p:nvPr/>
        </p:nvSpPr>
        <p:spPr>
          <a:xfrm>
            <a:off x="1278194" y="2959510"/>
            <a:ext cx="5299587" cy="3139321"/>
          </a:xfrm>
          <a:prstGeom prst="rect">
            <a:avLst/>
          </a:prstGeom>
          <a:noFill/>
        </p:spPr>
        <p:txBody>
          <a:bodyPr wrap="square" rtlCol="0">
            <a:spAutoFit/>
          </a:bodyPr>
          <a:lstStyle/>
          <a:p>
            <a:pPr marL="342900" indent="-342900">
              <a:buFont typeface="+mj-lt"/>
              <a:buAutoNum type="arabicPeriod"/>
            </a:pPr>
            <a:r>
              <a:rPr lang="en-US" b="0" dirty="0">
                <a:effectLst/>
                <a:latin typeface="Consolas" panose="020B0609020204030204" pitchFamily="49" charset="0"/>
              </a:rPr>
              <a:t>method test(x: int) returns (r: int)</a:t>
            </a:r>
          </a:p>
          <a:p>
            <a:pPr marL="342900" indent="-342900">
              <a:buFont typeface="+mj-lt"/>
              <a:buAutoNum type="arabicPeriod"/>
            </a:pPr>
            <a:r>
              <a:rPr lang="en-US" dirty="0">
                <a:latin typeface="Consolas" panose="020B0609020204030204" pitchFamily="49" charset="0"/>
              </a:rPr>
              <a:t>  requires 0 &lt; x &lt; 1000</a:t>
            </a:r>
            <a:endParaRPr lang="en-US" b="0" dirty="0">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ensures r != 200</a:t>
            </a:r>
          </a:p>
          <a:p>
            <a:pPr marL="342900" indent="-342900">
              <a:buFont typeface="+mj-lt"/>
              <a:buAutoNum type="arabicPeriod"/>
            </a:pPr>
            <a:r>
              <a:rPr lang="en-US" b="0" dirty="0">
                <a:effectLst/>
                <a:latin typeface="Consolas" panose="020B0609020204030204" pitchFamily="49" charset="0"/>
              </a:rPr>
              <a:t>{</a:t>
            </a:r>
          </a:p>
          <a:p>
            <a:pPr marL="342900" indent="-342900">
              <a:buFont typeface="+mj-lt"/>
              <a:buAutoNum type="arabicPeriod"/>
            </a:pPr>
            <a:r>
              <a:rPr lang="en-US" b="0" dirty="0">
                <a:effectLst/>
                <a:latin typeface="Consolas" panose="020B0609020204030204" pitchFamily="49" charset="0"/>
              </a:rPr>
              <a:t>  if (x &lt; 100) {</a:t>
            </a:r>
          </a:p>
          <a:p>
            <a:pPr marL="342900" indent="-342900">
              <a:buFont typeface="+mj-lt"/>
              <a:buAutoNum type="arabicPeriod"/>
            </a:pPr>
            <a:r>
              <a:rPr lang="en-US" b="0" dirty="0">
                <a:effectLst/>
                <a:latin typeface="Consolas" panose="020B0609020204030204" pitchFamily="49" charset="0"/>
              </a:rPr>
              <a:t>    r := x + x;</a:t>
            </a: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b="0" dirty="0">
                <a:effectLst/>
                <a:latin typeface="Consolas" panose="020B0609020204030204" pitchFamily="49" charset="0"/>
              </a:rPr>
              <a:t>  else {</a:t>
            </a:r>
          </a:p>
          <a:p>
            <a:pPr marL="342900" indent="-342900">
              <a:buFont typeface="+mj-lt"/>
              <a:buAutoNum type="arabicPeriod"/>
            </a:pPr>
            <a:r>
              <a:rPr lang="en-US" b="0" dirty="0">
                <a:effectLst/>
                <a:latin typeface="Consolas" panose="020B0609020204030204" pitchFamily="49" charset="0"/>
              </a:rPr>
              <a:t>    r := 3 * x;</a:t>
            </a: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b="0" dirty="0">
                <a:effectLst/>
                <a:latin typeface="Consolas" panose="020B0609020204030204" pitchFamily="49" charset="0"/>
              </a:rPr>
              <a:t>}</a:t>
            </a:r>
          </a:p>
        </p:txBody>
      </p:sp>
    </p:spTree>
    <p:extLst>
      <p:ext uri="{BB962C8B-B14F-4D97-AF65-F5344CB8AC3E}">
        <p14:creationId xmlns:p14="http://schemas.microsoft.com/office/powerpoint/2010/main" val="2366155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Backward direction</a:t>
            </a:r>
          </a:p>
        </p:txBody>
      </p:sp>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314632" y="1825625"/>
            <a:ext cx="5250426" cy="4351338"/>
          </a:xfrm>
        </p:spPr>
        <p:txBody>
          <a:bodyPr>
            <a:normAutofit/>
          </a:bodyPr>
          <a:lstStyle/>
          <a:p>
            <a:pPr marL="0" indent="0">
              <a:buNone/>
            </a:pPr>
            <a:r>
              <a:rPr lang="en-US" dirty="0"/>
              <a:t>F1, …, F6 should not allow a state that will make the postcondition false during execution.</a:t>
            </a:r>
          </a:p>
          <a:p>
            <a:pPr marL="0" indent="0">
              <a:buNone/>
            </a:pPr>
            <a:endParaRPr lang="en-US" dirty="0"/>
          </a:p>
          <a:p>
            <a:pPr marL="0" indent="0">
              <a:buNone/>
            </a:pPr>
            <a:r>
              <a:rPr lang="en-US" dirty="0"/>
              <a:t>Can we substitute x in F1, F2, and F4 with something that will make the postcondition incorrect?</a:t>
            </a:r>
          </a:p>
          <a:p>
            <a:pPr marL="0" indent="0">
              <a:buNone/>
            </a:pPr>
            <a:r>
              <a:rPr lang="en-US" b="0" dirty="0">
                <a:effectLst/>
              </a:rPr>
              <a:t>No.</a:t>
            </a:r>
          </a:p>
        </p:txBody>
      </p:sp>
      <p:sp>
        <p:nvSpPr>
          <p:cNvPr id="5" name="TextBox 4">
            <a:extLst>
              <a:ext uri="{FF2B5EF4-FFF2-40B4-BE49-F238E27FC236}">
                <a16:creationId xmlns:a16="http://schemas.microsoft.com/office/drawing/2014/main" id="{0289BFA9-3277-29CE-E0F5-7C293D57EB27}"/>
              </a:ext>
            </a:extLst>
          </p:cNvPr>
          <p:cNvSpPr txBox="1"/>
          <p:nvPr/>
        </p:nvSpPr>
        <p:spPr>
          <a:xfrm>
            <a:off x="5653550" y="1691149"/>
            <a:ext cx="6400800" cy="4524315"/>
          </a:xfrm>
          <a:prstGeom prst="rect">
            <a:avLst/>
          </a:prstGeom>
          <a:noFill/>
        </p:spPr>
        <p:txBody>
          <a:bodyPr wrap="square" rtlCol="0">
            <a:spAutoFit/>
          </a:bodyPr>
          <a:lstStyle/>
          <a:p>
            <a:pPr marL="342900" indent="-342900">
              <a:buFont typeface="+mj-lt"/>
              <a:buAutoNum type="arabicPeriod"/>
            </a:pPr>
            <a:r>
              <a:rPr lang="en-US" b="0" dirty="0">
                <a:effectLst/>
                <a:latin typeface="Consolas" panose="020B0609020204030204" pitchFamily="49" charset="0"/>
              </a:rPr>
              <a:t>method test(x: int) returns (r: int)</a:t>
            </a:r>
          </a:p>
          <a:p>
            <a:pPr marL="342900" indent="-342900">
              <a:buFont typeface="+mj-lt"/>
              <a:buAutoNum type="arabicPeriod"/>
            </a:pPr>
            <a:r>
              <a:rPr lang="en-US" dirty="0">
                <a:latin typeface="Consolas" panose="020B0609020204030204" pitchFamily="49" charset="0"/>
              </a:rPr>
              <a:t>  requires 0 &lt; x &lt; 1000</a:t>
            </a:r>
            <a:endParaRPr lang="en-US" b="0" dirty="0">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ensures 200 &lt; r </a:t>
            </a:r>
            <a:r>
              <a:rPr lang="en-US" dirty="0">
                <a:latin typeface="Consolas" panose="020B0609020204030204" pitchFamily="49" charset="0"/>
              </a:rPr>
              <a:t>&lt; 4</a:t>
            </a:r>
            <a:r>
              <a:rPr lang="en-US" b="0" dirty="0">
                <a:effectLst/>
                <a:latin typeface="Consolas" panose="020B0609020204030204" pitchFamily="49" charset="0"/>
              </a:rPr>
              <a:t>00</a:t>
            </a:r>
          </a:p>
          <a:p>
            <a:pPr marL="342900" indent="-342900">
              <a:buFont typeface="+mj-lt"/>
              <a:buAutoNum type="arabicPeriod"/>
            </a:pPr>
            <a:r>
              <a:rPr lang="en-US" b="0" dirty="0">
                <a:effectLst/>
                <a:latin typeface="Consolas" panose="020B0609020204030204" pitchFamily="49" charset="0"/>
              </a:rPr>
              <a:t>{</a:t>
            </a:r>
          </a:p>
          <a:p>
            <a:pPr marL="342900" indent="-342900">
              <a:buFont typeface="+mj-lt"/>
              <a:buAutoNum type="arabicPeriod"/>
            </a:pPr>
            <a:r>
              <a:rPr lang="en-US" b="0" dirty="0">
                <a:effectLst/>
                <a:latin typeface="Consolas" panose="020B0609020204030204" pitchFamily="49" charset="0"/>
              </a:rPr>
              <a:t>  </a:t>
            </a:r>
            <a:r>
              <a:rPr lang="en-US" dirty="0">
                <a:solidFill>
                  <a:srgbClr val="FF0000"/>
                </a:solidFill>
                <a:latin typeface="Consolas" panose="020B0609020204030204" pitchFamily="49" charset="0"/>
              </a:rPr>
              <a:t>F1:</a:t>
            </a:r>
            <a:r>
              <a:rPr lang="en-US" i="0" dirty="0">
                <a:solidFill>
                  <a:srgbClr val="FF0000"/>
                </a:solidFill>
                <a:latin typeface="+mj-lt"/>
              </a:rPr>
              <a:t>(x &lt; 100 ∧ 200 &lt; x + x &lt;400) ∨ (</a:t>
            </a:r>
            <a:r>
              <a:rPr lang="en-IN" i="0" dirty="0">
                <a:solidFill>
                  <a:srgbClr val="FF0000"/>
                </a:solidFill>
                <a:latin typeface="+mj-lt"/>
              </a:rPr>
              <a:t>x ≥ 100 ∧ 200&lt;3∗x &lt;400)</a:t>
            </a:r>
            <a:endParaRPr lang="en-US" dirty="0">
              <a:solidFill>
                <a:srgbClr val="FF0000"/>
              </a:solidFill>
              <a:latin typeface="Consolas" panose="020B0609020204030204" pitchFamily="49" charset="0"/>
            </a:endParaRPr>
          </a:p>
          <a:p>
            <a:pPr marL="342900" indent="-342900">
              <a:buFont typeface="+mj-lt"/>
              <a:buAutoNum type="arabicPeriod"/>
            </a:pPr>
            <a:r>
              <a:rPr lang="en-US" b="0" dirty="0">
                <a:solidFill>
                  <a:srgbClr val="FF0000"/>
                </a:solidFill>
                <a:effectLst/>
                <a:latin typeface="Consolas" panose="020B0609020204030204" pitchFamily="49" charset="0"/>
              </a:rPr>
              <a:t> </a:t>
            </a:r>
            <a:r>
              <a:rPr lang="en-US" b="0" dirty="0">
                <a:effectLst/>
                <a:latin typeface="Consolas" panose="020B0609020204030204" pitchFamily="49" charset="0"/>
              </a:rPr>
              <a:t>  if (x &lt; 100) {</a:t>
            </a:r>
          </a:p>
          <a:p>
            <a:pPr marL="342900" indent="-342900">
              <a:buFont typeface="+mj-lt"/>
              <a:buAutoNum type="arabicPeriod"/>
            </a:pPr>
            <a:r>
              <a:rPr lang="en-US" dirty="0">
                <a:solidFill>
                  <a:srgbClr val="FF0000"/>
                </a:solidFill>
                <a:latin typeface="Consolas" panose="020B0609020204030204" pitchFamily="49" charset="0"/>
              </a:rPr>
              <a:t>    F2: 200 &lt; x + x &lt; 400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x + x;</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F3: 200 &lt; r &lt; 400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 else {</a:t>
            </a:r>
          </a:p>
          <a:p>
            <a:pPr marL="342900" indent="-342900">
              <a:buFont typeface="+mj-lt"/>
              <a:buAutoNum type="arabicPeriod"/>
            </a:pPr>
            <a:r>
              <a:rPr lang="en-US" dirty="0">
                <a:solidFill>
                  <a:srgbClr val="FF0000"/>
                </a:solidFill>
                <a:latin typeface="Consolas" panose="020B0609020204030204" pitchFamily="49" charset="0"/>
              </a:rPr>
              <a:t>    F4: 200 &lt; 3 * x &lt; 400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3 * x;</a:t>
            </a:r>
          </a:p>
          <a:p>
            <a:pPr marL="342900" indent="-342900">
              <a:buFont typeface="+mj-lt"/>
              <a:buAutoNum type="arabicPeriod"/>
            </a:pPr>
            <a:r>
              <a:rPr lang="en-US" dirty="0">
                <a:solidFill>
                  <a:srgbClr val="FF0000"/>
                </a:solidFill>
                <a:latin typeface="Consolas" panose="020B0609020204030204" pitchFamily="49" charset="0"/>
              </a:rPr>
              <a:t>    F5: 200 &lt; r &lt; 400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F6: 200 &lt; r &lt; 400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a:t>
            </a:r>
          </a:p>
        </p:txBody>
      </p:sp>
    </p:spTree>
    <p:extLst>
      <p:ext uri="{BB962C8B-B14F-4D97-AF65-F5344CB8AC3E}">
        <p14:creationId xmlns:p14="http://schemas.microsoft.com/office/powerpoint/2010/main" val="2675544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Backward direction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314632" y="1825625"/>
                <a:ext cx="5250426" cy="4351338"/>
              </a:xfrm>
            </p:spPr>
            <p:txBody>
              <a:bodyPr>
                <a:normAutofit fontScale="85000" lnSpcReduction="20000"/>
              </a:bodyPr>
              <a:lstStyle/>
              <a:p>
                <a:pPr marL="0" indent="0">
                  <a:buNone/>
                </a:pPr>
                <a:r>
                  <a:rPr lang="en-US" dirty="0"/>
                  <a:t>F1, …, F6 should not allow a state that will make the postcondition false during execution.</a:t>
                </a:r>
              </a:p>
              <a:p>
                <a:pPr marL="0" indent="0">
                  <a:buNone/>
                </a:pPr>
                <a:endParaRPr lang="en-US" dirty="0"/>
              </a:p>
              <a:p>
                <a:pPr marL="0" indent="0">
                  <a:buNone/>
                </a:pPr>
                <a:r>
                  <a:rPr lang="en-IN" dirty="0"/>
                  <a:t>The program is correct if the FOL formula before the first statement, F1, is implied by the precondition.</a:t>
                </a:r>
              </a:p>
              <a:p>
                <a:pPr marL="0" indent="0">
                  <a:buNone/>
                </a:pPr>
                <a:endParaRPr lang="en-IN" dirty="0"/>
              </a:p>
              <a:p>
                <a:pPr marL="0" indent="0">
                  <a:lnSpc>
                    <a:spcPct val="110000"/>
                  </a:lnSpc>
                  <a:buNone/>
                </a:pPr>
                <a:r>
                  <a:rPr lang="en-IN" dirty="0"/>
                  <a:t>The implementation is correct if </a:t>
                </a:r>
                <a:r>
                  <a:rPr lang="en-US" i="0" dirty="0">
                    <a:solidFill>
                      <a:srgbClr val="FF0000"/>
                    </a:solidFill>
                    <a:latin typeface="+mj-lt"/>
                  </a:rPr>
                  <a:t>0&lt;x&lt;1000 </a:t>
                </a:r>
                <a14:m>
                  <m:oMath xmlns:m="http://schemas.openxmlformats.org/officeDocument/2006/math">
                    <m:r>
                      <a:rPr lang="en-IN" b="0" i="1" smtClean="0">
                        <a:solidFill>
                          <a:srgbClr val="FF0000"/>
                        </a:solidFill>
                        <a:latin typeface="Cambria Math" panose="02040503050406030204" pitchFamily="18" charset="0"/>
                      </a:rPr>
                      <m:t>→</m:t>
                    </m:r>
                  </m:oMath>
                </a14:m>
                <a:r>
                  <a:rPr lang="en-US" i="0" dirty="0">
                    <a:solidFill>
                      <a:srgbClr val="FF0000"/>
                    </a:solidFill>
                    <a:latin typeface="+mj-lt"/>
                  </a:rPr>
                  <a:t> (x &lt; 100 ∧ 200 &lt; x + x &lt;400) ∨ (</a:t>
                </a:r>
                <a:r>
                  <a:rPr lang="en-IN" i="0" dirty="0">
                    <a:solidFill>
                      <a:srgbClr val="FF0000"/>
                    </a:solidFill>
                    <a:latin typeface="+mj-lt"/>
                  </a:rPr>
                  <a:t>x ≥ 100 ∧ 200&lt;3∗x &lt;400)</a:t>
                </a:r>
                <a:endParaRPr lang="en-US" dirty="0">
                  <a:solidFill>
                    <a:srgbClr val="FF0000"/>
                  </a:solidFill>
                  <a:latin typeface="Consolas" panose="020B0609020204030204" pitchFamily="49" charset="0"/>
                </a:endParaRPr>
              </a:p>
              <a:p>
                <a:pPr marL="0" indent="0">
                  <a:lnSpc>
                    <a:spcPct val="110000"/>
                  </a:lnSpc>
                  <a:buNone/>
                </a:pPr>
                <a:r>
                  <a:rPr lang="en-US" b="0" i="0" dirty="0">
                    <a:effectLst/>
                  </a:rPr>
                  <a:t>is</a:t>
                </a:r>
                <a:r>
                  <a:rPr lang="en-US" b="0" i="0" dirty="0">
                    <a:solidFill>
                      <a:srgbClr val="FF0000"/>
                    </a:solidFill>
                    <a:effectLst/>
                  </a:rPr>
                  <a:t> </a:t>
                </a:r>
                <a:r>
                  <a:rPr lang="en-US" b="0" i="0" dirty="0">
                    <a:effectLst/>
                  </a:rPr>
                  <a:t>valid.</a:t>
                </a:r>
                <a:endParaRPr lang="en-US" b="0" dirty="0">
                  <a:effectLst/>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486E394D-B947-9D3D-6D62-8D11C633E8B6}"/>
                  </a:ext>
                </a:extLst>
              </p:cNvPr>
              <p:cNvSpPr>
                <a:spLocks noGrp="1" noRot="1" noChangeAspect="1" noMove="1" noResize="1" noEditPoints="1" noAdjustHandles="1" noChangeArrowheads="1" noChangeShapeType="1" noTextEdit="1"/>
              </p:cNvSpPr>
              <p:nvPr>
                <p:ph idx="1"/>
              </p:nvPr>
            </p:nvSpPr>
            <p:spPr>
              <a:xfrm>
                <a:off x="314632" y="1825625"/>
                <a:ext cx="5250426" cy="4351338"/>
              </a:xfrm>
              <a:blipFill>
                <a:blip r:embed="rId2"/>
                <a:stretch>
                  <a:fillRect l="-1858" t="-3221" r="-1510"/>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06B6CA87-C230-FF1B-917A-A946D136DBAF}"/>
              </a:ext>
            </a:extLst>
          </p:cNvPr>
          <p:cNvSpPr txBox="1"/>
          <p:nvPr/>
        </p:nvSpPr>
        <p:spPr>
          <a:xfrm>
            <a:off x="5653550" y="1691149"/>
            <a:ext cx="6400800" cy="4524315"/>
          </a:xfrm>
          <a:prstGeom prst="rect">
            <a:avLst/>
          </a:prstGeom>
          <a:noFill/>
        </p:spPr>
        <p:txBody>
          <a:bodyPr wrap="square" rtlCol="0">
            <a:spAutoFit/>
          </a:bodyPr>
          <a:lstStyle/>
          <a:p>
            <a:pPr marL="342900" indent="-342900">
              <a:buFont typeface="+mj-lt"/>
              <a:buAutoNum type="arabicPeriod"/>
            </a:pPr>
            <a:r>
              <a:rPr lang="en-US" b="0" dirty="0">
                <a:effectLst/>
                <a:latin typeface="Consolas" panose="020B0609020204030204" pitchFamily="49" charset="0"/>
              </a:rPr>
              <a:t>method test(x: int) returns (r: int)</a:t>
            </a:r>
          </a:p>
          <a:p>
            <a:pPr marL="342900" indent="-342900">
              <a:buFont typeface="+mj-lt"/>
              <a:buAutoNum type="arabicPeriod"/>
            </a:pPr>
            <a:r>
              <a:rPr lang="en-US" dirty="0">
                <a:latin typeface="Consolas" panose="020B0609020204030204" pitchFamily="49" charset="0"/>
              </a:rPr>
              <a:t>  requires 0 &lt; x &lt; 1000</a:t>
            </a:r>
            <a:endParaRPr lang="en-US" b="0" dirty="0">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ensures 200 &lt; r </a:t>
            </a:r>
            <a:r>
              <a:rPr lang="en-US" dirty="0">
                <a:latin typeface="Consolas" panose="020B0609020204030204" pitchFamily="49" charset="0"/>
              </a:rPr>
              <a:t>&lt; 4</a:t>
            </a:r>
            <a:r>
              <a:rPr lang="en-US" b="0" dirty="0">
                <a:effectLst/>
                <a:latin typeface="Consolas" panose="020B0609020204030204" pitchFamily="49" charset="0"/>
              </a:rPr>
              <a:t>00</a:t>
            </a:r>
          </a:p>
          <a:p>
            <a:pPr marL="342900" indent="-342900">
              <a:buFont typeface="+mj-lt"/>
              <a:buAutoNum type="arabicPeriod"/>
            </a:pPr>
            <a:r>
              <a:rPr lang="en-US" b="0" dirty="0">
                <a:effectLst/>
                <a:latin typeface="Consolas" panose="020B0609020204030204" pitchFamily="49" charset="0"/>
              </a:rPr>
              <a:t>{</a:t>
            </a:r>
          </a:p>
          <a:p>
            <a:pPr marL="342900" indent="-342900">
              <a:buFont typeface="+mj-lt"/>
              <a:buAutoNum type="arabicPeriod"/>
            </a:pPr>
            <a:r>
              <a:rPr lang="en-US" b="0" dirty="0">
                <a:effectLst/>
                <a:latin typeface="Consolas" panose="020B0609020204030204" pitchFamily="49" charset="0"/>
              </a:rPr>
              <a:t>  </a:t>
            </a:r>
            <a:r>
              <a:rPr lang="en-US" dirty="0">
                <a:solidFill>
                  <a:srgbClr val="FF0000"/>
                </a:solidFill>
                <a:latin typeface="Consolas" panose="020B0609020204030204" pitchFamily="49" charset="0"/>
              </a:rPr>
              <a:t>F1:</a:t>
            </a:r>
            <a:r>
              <a:rPr lang="en-US" i="0" dirty="0">
                <a:solidFill>
                  <a:srgbClr val="FF0000"/>
                </a:solidFill>
                <a:latin typeface="+mj-lt"/>
              </a:rPr>
              <a:t>(x &lt; 100 ∧ 200 &lt; x + x &lt;400) ∨ (</a:t>
            </a:r>
            <a:r>
              <a:rPr lang="en-IN" i="0" dirty="0">
                <a:solidFill>
                  <a:srgbClr val="FF0000"/>
                </a:solidFill>
                <a:latin typeface="+mj-lt"/>
              </a:rPr>
              <a:t>x ≥ 100 ∧ 200&lt;3∗x &lt;400)</a:t>
            </a:r>
            <a:endParaRPr lang="en-US" dirty="0">
              <a:solidFill>
                <a:srgbClr val="FF0000"/>
              </a:solidFill>
              <a:latin typeface="Consolas" panose="020B0609020204030204" pitchFamily="49" charset="0"/>
            </a:endParaRPr>
          </a:p>
          <a:p>
            <a:pPr marL="342900" indent="-342900">
              <a:buFont typeface="+mj-lt"/>
              <a:buAutoNum type="arabicPeriod"/>
            </a:pPr>
            <a:r>
              <a:rPr lang="en-US" b="0" dirty="0">
                <a:solidFill>
                  <a:srgbClr val="FF0000"/>
                </a:solidFill>
                <a:effectLst/>
                <a:latin typeface="Consolas" panose="020B0609020204030204" pitchFamily="49" charset="0"/>
              </a:rPr>
              <a:t> </a:t>
            </a:r>
            <a:r>
              <a:rPr lang="en-US" b="0" dirty="0">
                <a:effectLst/>
                <a:latin typeface="Consolas" panose="020B0609020204030204" pitchFamily="49" charset="0"/>
              </a:rPr>
              <a:t>  if (x &lt; 100) {</a:t>
            </a:r>
          </a:p>
          <a:p>
            <a:pPr marL="342900" indent="-342900">
              <a:buFont typeface="+mj-lt"/>
              <a:buAutoNum type="arabicPeriod"/>
            </a:pPr>
            <a:r>
              <a:rPr lang="en-US" dirty="0">
                <a:solidFill>
                  <a:srgbClr val="FF0000"/>
                </a:solidFill>
                <a:latin typeface="Consolas" panose="020B0609020204030204" pitchFamily="49" charset="0"/>
              </a:rPr>
              <a:t>    F2: 200 &lt; x + x &lt; 400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x + x;</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F3: 200 &lt; r &lt; 400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 else {</a:t>
            </a:r>
          </a:p>
          <a:p>
            <a:pPr marL="342900" indent="-342900">
              <a:buFont typeface="+mj-lt"/>
              <a:buAutoNum type="arabicPeriod"/>
            </a:pPr>
            <a:r>
              <a:rPr lang="en-US" dirty="0">
                <a:solidFill>
                  <a:srgbClr val="FF0000"/>
                </a:solidFill>
                <a:latin typeface="Consolas" panose="020B0609020204030204" pitchFamily="49" charset="0"/>
              </a:rPr>
              <a:t>    F4: 200 &lt; 3 * x &lt; 400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3 * x;</a:t>
            </a:r>
          </a:p>
          <a:p>
            <a:pPr marL="342900" indent="-342900">
              <a:buFont typeface="+mj-lt"/>
              <a:buAutoNum type="arabicPeriod"/>
            </a:pPr>
            <a:r>
              <a:rPr lang="en-US" dirty="0">
                <a:solidFill>
                  <a:srgbClr val="FF0000"/>
                </a:solidFill>
                <a:latin typeface="Consolas" panose="020B0609020204030204" pitchFamily="49" charset="0"/>
              </a:rPr>
              <a:t>    F5: 200 &lt; r &lt; 400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F6: 200 &lt; r &lt; 400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a:t>
            </a:r>
          </a:p>
        </p:txBody>
      </p:sp>
    </p:spTree>
    <p:extLst>
      <p:ext uri="{BB962C8B-B14F-4D97-AF65-F5344CB8AC3E}">
        <p14:creationId xmlns:p14="http://schemas.microsoft.com/office/powerpoint/2010/main" val="21348712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A5ADB-E81C-469D-79C0-DC45E55E102E}"/>
              </a:ext>
            </a:extLst>
          </p:cNvPr>
          <p:cNvSpPr>
            <a:spLocks noGrp="1"/>
          </p:cNvSpPr>
          <p:nvPr>
            <p:ph type="title"/>
          </p:nvPr>
        </p:nvSpPr>
        <p:spPr/>
        <p:txBody>
          <a:bodyPr/>
          <a:lstStyle/>
          <a:p>
            <a:r>
              <a:rPr lang="en-IN" dirty="0"/>
              <a:t>Correctness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24DA1E-67C6-8987-4769-53F830DE336C}"/>
                  </a:ext>
                </a:extLst>
              </p:cNvPr>
              <p:cNvSpPr>
                <a:spLocks noGrp="1"/>
              </p:cNvSpPr>
              <p:nvPr>
                <p:ph idx="1"/>
              </p:nvPr>
            </p:nvSpPr>
            <p:spPr/>
            <p:txBody>
              <a:bodyPr/>
              <a:lstStyle/>
              <a:p>
                <a:r>
                  <a:rPr lang="en-IN" dirty="0"/>
                  <a:t>Is </a:t>
                </a:r>
                <a:r>
                  <a:rPr lang="en-US" i="0" dirty="0">
                    <a:solidFill>
                      <a:srgbClr val="FF0000"/>
                    </a:solidFill>
                    <a:latin typeface="+mj-lt"/>
                  </a:rPr>
                  <a:t>0 &lt; x &lt; 1000 </a:t>
                </a:r>
                <a14:m>
                  <m:oMath xmlns:m="http://schemas.openxmlformats.org/officeDocument/2006/math">
                    <m:r>
                      <a:rPr lang="en-IN" b="0" i="1" smtClean="0">
                        <a:solidFill>
                          <a:srgbClr val="FF0000"/>
                        </a:solidFill>
                        <a:latin typeface="Cambria Math" panose="02040503050406030204" pitchFamily="18" charset="0"/>
                      </a:rPr>
                      <m:t>→</m:t>
                    </m:r>
                  </m:oMath>
                </a14:m>
                <a:r>
                  <a:rPr lang="en-US" i="0" dirty="0">
                    <a:solidFill>
                      <a:srgbClr val="FF0000"/>
                    </a:solidFill>
                    <a:latin typeface="+mj-lt"/>
                  </a:rPr>
                  <a:t> (x &lt; 100 ∧ 200 &lt; x + x &lt; 400) ∨ (</a:t>
                </a:r>
                <a:r>
                  <a:rPr lang="en-IN" i="0" dirty="0">
                    <a:solidFill>
                      <a:srgbClr val="FF0000"/>
                    </a:solidFill>
                    <a:latin typeface="+mj-lt"/>
                  </a:rPr>
                  <a:t>x ≥ 100 ∧ 200 &lt; 3 ∗ x &lt; 400)</a:t>
                </a:r>
                <a:r>
                  <a:rPr lang="en-US" dirty="0">
                    <a:solidFill>
                      <a:srgbClr val="FF0000"/>
                    </a:solidFill>
                    <a:latin typeface="Consolas" panose="020B0609020204030204" pitchFamily="49" charset="0"/>
                  </a:rPr>
                  <a:t> </a:t>
                </a:r>
                <a:r>
                  <a:rPr lang="en-US" b="0" i="0" dirty="0">
                    <a:effectLst/>
                  </a:rPr>
                  <a:t>valid?</a:t>
                </a:r>
              </a:p>
              <a:p>
                <a:pPr marL="0" indent="0">
                  <a:buNone/>
                </a:pPr>
                <a:endParaRPr lang="en-IN" dirty="0"/>
              </a:p>
              <a:p>
                <a:pPr marL="0" indent="0">
                  <a:buNone/>
                </a:pPr>
                <a:r>
                  <a:rPr lang="en-IN" dirty="0"/>
                  <a:t>The above formula is not valid if</a:t>
                </a:r>
              </a:p>
              <a:p>
                <a:pPr marL="0" indent="0">
                  <a:buNone/>
                </a:pPr>
                <a14:m>
                  <m:oMath xmlns:m="http://schemas.openxmlformats.org/officeDocument/2006/math">
                    <m:r>
                      <a:rPr lang="en-US" i="1" dirty="0" smtClean="0">
                        <a:solidFill>
                          <a:schemeClr val="tx1"/>
                        </a:solidFill>
                        <a:latin typeface="Cambria Math" panose="02040503050406030204" pitchFamily="18" charset="0"/>
                      </a:rPr>
                      <m:t>(0 &lt; </m:t>
                    </m:r>
                    <m:r>
                      <a:rPr lang="en-US" i="1" dirty="0" smtClean="0">
                        <a:solidFill>
                          <a:schemeClr val="tx1"/>
                        </a:solidFill>
                        <a:latin typeface="Cambria Math" panose="02040503050406030204" pitchFamily="18" charset="0"/>
                      </a:rPr>
                      <m:t>𝑥</m:t>
                    </m:r>
                    <m:r>
                      <a:rPr lang="en-US" i="1" dirty="0" smtClean="0">
                        <a:solidFill>
                          <a:schemeClr val="tx1"/>
                        </a:solidFill>
                        <a:latin typeface="Cambria Math" panose="02040503050406030204" pitchFamily="18" charset="0"/>
                      </a:rPr>
                      <m:t> &lt; 1000) ∧¬((</m:t>
                    </m:r>
                    <m:r>
                      <a:rPr lang="en-US" i="1" dirty="0" smtClean="0">
                        <a:solidFill>
                          <a:schemeClr val="tx1"/>
                        </a:solidFill>
                        <a:latin typeface="Cambria Math" panose="02040503050406030204" pitchFamily="18" charset="0"/>
                      </a:rPr>
                      <m:t>𝑥</m:t>
                    </m:r>
                    <m:r>
                      <a:rPr lang="en-US" i="1" dirty="0" smtClean="0">
                        <a:solidFill>
                          <a:schemeClr val="tx1"/>
                        </a:solidFill>
                        <a:latin typeface="Cambria Math" panose="02040503050406030204" pitchFamily="18" charset="0"/>
                      </a:rPr>
                      <m:t> &lt; 100 ∧ 200 &lt; </m:t>
                    </m:r>
                    <m:r>
                      <a:rPr lang="en-US" i="1" dirty="0" smtClean="0">
                        <a:solidFill>
                          <a:schemeClr val="tx1"/>
                        </a:solidFill>
                        <a:latin typeface="Cambria Math" panose="02040503050406030204" pitchFamily="18" charset="0"/>
                      </a:rPr>
                      <m:t>𝑥</m:t>
                    </m:r>
                    <m:r>
                      <a:rPr lang="en-US" i="1" dirty="0" smtClean="0">
                        <a:solidFill>
                          <a:schemeClr val="tx1"/>
                        </a:solidFill>
                        <a:latin typeface="Cambria Math" panose="02040503050406030204" pitchFamily="18" charset="0"/>
                      </a:rPr>
                      <m:t> + </m:t>
                    </m:r>
                    <m:r>
                      <a:rPr lang="en-US" i="1" dirty="0" smtClean="0">
                        <a:solidFill>
                          <a:schemeClr val="tx1"/>
                        </a:solidFill>
                        <a:latin typeface="Cambria Math" panose="02040503050406030204" pitchFamily="18" charset="0"/>
                      </a:rPr>
                      <m:t>𝑥</m:t>
                    </m:r>
                    <m:r>
                      <a:rPr lang="en-US" i="1" dirty="0" smtClean="0">
                        <a:solidFill>
                          <a:schemeClr val="tx1"/>
                        </a:solidFill>
                        <a:latin typeface="Cambria Math" panose="02040503050406030204" pitchFamily="18" charset="0"/>
                      </a:rPr>
                      <m:t> &lt; 400) ∨ (</m:t>
                    </m:r>
                    <m:r>
                      <a:rPr lang="en-IN" i="1" dirty="0" smtClean="0">
                        <a:solidFill>
                          <a:schemeClr val="tx1"/>
                        </a:solidFill>
                        <a:latin typeface="Cambria Math" panose="02040503050406030204" pitchFamily="18" charset="0"/>
                      </a:rPr>
                      <m:t>𝑥</m:t>
                    </m:r>
                    <m:r>
                      <a:rPr lang="en-IN" i="1" dirty="0" smtClean="0">
                        <a:solidFill>
                          <a:schemeClr val="tx1"/>
                        </a:solidFill>
                        <a:latin typeface="Cambria Math" panose="02040503050406030204" pitchFamily="18" charset="0"/>
                      </a:rPr>
                      <m:t> ≥ 100 ∧ 200 &lt; 3 ∗ </m:t>
                    </m:r>
                    <m:r>
                      <a:rPr lang="en-IN" i="1" dirty="0" smtClean="0">
                        <a:solidFill>
                          <a:schemeClr val="tx1"/>
                        </a:solidFill>
                        <a:latin typeface="Cambria Math" panose="02040503050406030204" pitchFamily="18" charset="0"/>
                      </a:rPr>
                      <m:t>𝑥</m:t>
                    </m:r>
                    <m:r>
                      <a:rPr lang="en-IN" i="1" dirty="0" smtClean="0">
                        <a:solidFill>
                          <a:schemeClr val="tx1"/>
                        </a:solidFill>
                        <a:latin typeface="Cambria Math" panose="02040503050406030204" pitchFamily="18" charset="0"/>
                      </a:rPr>
                      <m:t> &lt; 400)) </m:t>
                    </m:r>
                  </m:oMath>
                </a14:m>
                <a:r>
                  <a:rPr lang="en-US" dirty="0"/>
                  <a:t>is satisfiable.</a:t>
                </a:r>
                <a:endParaRPr lang="en-IN" dirty="0">
                  <a:solidFill>
                    <a:schemeClr val="tx1"/>
                  </a:solidFill>
                </a:endParaRPr>
              </a:p>
            </p:txBody>
          </p:sp>
        </mc:Choice>
        <mc:Fallback xmlns="">
          <p:sp>
            <p:nvSpPr>
              <p:cNvPr id="3" name="Content Placeholder 2">
                <a:extLst>
                  <a:ext uri="{FF2B5EF4-FFF2-40B4-BE49-F238E27FC236}">
                    <a16:creationId xmlns:a16="http://schemas.microsoft.com/office/drawing/2014/main" id="{FB24DA1E-67C6-8987-4769-53F830DE336C}"/>
                  </a:ext>
                </a:extLst>
              </p:cNvPr>
              <p:cNvSpPr>
                <a:spLocks noGrp="1" noRot="1" noChangeAspect="1" noMove="1" noResize="1" noEditPoints="1" noAdjustHandles="1" noChangeArrowheads="1" noChangeShapeType="1" noTextEdit="1"/>
              </p:cNvSpPr>
              <p:nvPr>
                <p:ph idx="1"/>
              </p:nvPr>
            </p:nvSpPr>
            <p:spPr>
              <a:blipFill>
                <a:blip r:embed="rId2"/>
                <a:stretch>
                  <a:fillRect l="-1217" t="-2661" r="-522"/>
                </a:stretch>
              </a:blipFill>
            </p:spPr>
            <p:txBody>
              <a:bodyPr/>
              <a:lstStyle/>
              <a:p>
                <a:r>
                  <a:rPr lang="en-IN">
                    <a:noFill/>
                  </a:rPr>
                  <a:t> </a:t>
                </a:r>
              </a:p>
            </p:txBody>
          </p:sp>
        </mc:Fallback>
      </mc:AlternateContent>
    </p:spTree>
    <p:extLst>
      <p:ext uri="{BB962C8B-B14F-4D97-AF65-F5344CB8AC3E}">
        <p14:creationId xmlns:p14="http://schemas.microsoft.com/office/powerpoint/2010/main" val="38379492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A5ADB-E81C-469D-79C0-DC45E55E102E}"/>
              </a:ext>
            </a:extLst>
          </p:cNvPr>
          <p:cNvSpPr>
            <a:spLocks noGrp="1"/>
          </p:cNvSpPr>
          <p:nvPr>
            <p:ph type="title"/>
          </p:nvPr>
        </p:nvSpPr>
        <p:spPr/>
        <p:txBody>
          <a:bodyPr/>
          <a:lstStyle/>
          <a:p>
            <a:r>
              <a:rPr lang="en-IN" dirty="0"/>
              <a:t>Correctness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24DA1E-67C6-8987-4769-53F830DE336C}"/>
                  </a:ext>
                </a:extLst>
              </p:cNvPr>
              <p:cNvSpPr>
                <a:spLocks noGrp="1"/>
              </p:cNvSpPr>
              <p:nvPr>
                <p:ph idx="1"/>
              </p:nvPr>
            </p:nvSpPr>
            <p:spPr/>
            <p:txBody>
              <a:bodyPr>
                <a:normAutofit fontScale="92500" lnSpcReduction="10000"/>
              </a:bodyPr>
              <a:lstStyle/>
              <a:p>
                <a:r>
                  <a:rPr lang="en-IN" dirty="0"/>
                  <a:t>Is </a:t>
                </a:r>
                <a:r>
                  <a:rPr lang="en-US" i="0" dirty="0">
                    <a:solidFill>
                      <a:srgbClr val="FF0000"/>
                    </a:solidFill>
                    <a:latin typeface="+mj-lt"/>
                  </a:rPr>
                  <a:t>0 &lt; x &lt; 1000 </a:t>
                </a:r>
                <a14:m>
                  <m:oMath xmlns:m="http://schemas.openxmlformats.org/officeDocument/2006/math">
                    <m:r>
                      <a:rPr lang="en-IN" b="0" i="1" smtClean="0">
                        <a:solidFill>
                          <a:srgbClr val="FF0000"/>
                        </a:solidFill>
                        <a:latin typeface="Cambria Math" panose="02040503050406030204" pitchFamily="18" charset="0"/>
                      </a:rPr>
                      <m:t>→</m:t>
                    </m:r>
                  </m:oMath>
                </a14:m>
                <a:r>
                  <a:rPr lang="en-US" i="0" dirty="0">
                    <a:solidFill>
                      <a:srgbClr val="FF0000"/>
                    </a:solidFill>
                    <a:latin typeface="+mj-lt"/>
                  </a:rPr>
                  <a:t> (x &lt; 100 ∧ 200 &lt; x + x &lt; 400) ∨ (</a:t>
                </a:r>
                <a:r>
                  <a:rPr lang="en-IN" i="0" dirty="0">
                    <a:solidFill>
                      <a:srgbClr val="FF0000"/>
                    </a:solidFill>
                    <a:latin typeface="+mj-lt"/>
                  </a:rPr>
                  <a:t>x ≥ 100 ∧ 200 &lt; 3 ∗ x &lt; 400)</a:t>
                </a:r>
                <a:r>
                  <a:rPr lang="en-US" dirty="0">
                    <a:solidFill>
                      <a:srgbClr val="FF0000"/>
                    </a:solidFill>
                    <a:latin typeface="Consolas" panose="020B0609020204030204" pitchFamily="49" charset="0"/>
                  </a:rPr>
                  <a:t> </a:t>
                </a:r>
                <a:r>
                  <a:rPr lang="en-US" b="0" i="0" dirty="0">
                    <a:effectLst/>
                  </a:rPr>
                  <a:t>valid?</a:t>
                </a:r>
              </a:p>
              <a:p>
                <a:pPr marL="0" indent="0">
                  <a:buNone/>
                </a:pPr>
                <a:endParaRPr lang="en-IN" dirty="0"/>
              </a:p>
              <a:p>
                <a:pPr marL="0" indent="0">
                  <a:buNone/>
                </a:pPr>
                <a:r>
                  <a:rPr lang="en-IN" dirty="0"/>
                  <a:t>The above formula is not valid if</a:t>
                </a:r>
              </a:p>
              <a:p>
                <a:pPr marL="0" indent="0">
                  <a:buNone/>
                </a:pPr>
                <a14:m>
                  <m:oMath xmlns:m="http://schemas.openxmlformats.org/officeDocument/2006/math">
                    <m:r>
                      <a:rPr lang="en-US" i="1" dirty="0" smtClean="0">
                        <a:solidFill>
                          <a:schemeClr val="tx1"/>
                        </a:solidFill>
                        <a:latin typeface="Cambria Math" panose="02040503050406030204" pitchFamily="18" charset="0"/>
                      </a:rPr>
                      <m:t>(0 &lt; </m:t>
                    </m:r>
                    <m:r>
                      <a:rPr lang="en-US" i="1" dirty="0" smtClean="0">
                        <a:solidFill>
                          <a:schemeClr val="tx1"/>
                        </a:solidFill>
                        <a:latin typeface="Cambria Math" panose="02040503050406030204" pitchFamily="18" charset="0"/>
                      </a:rPr>
                      <m:t>𝑥</m:t>
                    </m:r>
                    <m:r>
                      <a:rPr lang="en-US" i="1" dirty="0" smtClean="0">
                        <a:solidFill>
                          <a:schemeClr val="tx1"/>
                        </a:solidFill>
                        <a:latin typeface="Cambria Math" panose="02040503050406030204" pitchFamily="18" charset="0"/>
                      </a:rPr>
                      <m:t> &lt; 1000) ∧¬((</m:t>
                    </m:r>
                    <m:r>
                      <a:rPr lang="en-US" i="1" dirty="0" smtClean="0">
                        <a:solidFill>
                          <a:schemeClr val="tx1"/>
                        </a:solidFill>
                        <a:latin typeface="Cambria Math" panose="02040503050406030204" pitchFamily="18" charset="0"/>
                      </a:rPr>
                      <m:t>𝑥</m:t>
                    </m:r>
                    <m:r>
                      <a:rPr lang="en-US" i="1" dirty="0" smtClean="0">
                        <a:solidFill>
                          <a:schemeClr val="tx1"/>
                        </a:solidFill>
                        <a:latin typeface="Cambria Math" panose="02040503050406030204" pitchFamily="18" charset="0"/>
                      </a:rPr>
                      <m:t> &lt; 100 ∧ 200 &lt; </m:t>
                    </m:r>
                    <m:r>
                      <a:rPr lang="en-US" i="1" dirty="0" smtClean="0">
                        <a:solidFill>
                          <a:schemeClr val="tx1"/>
                        </a:solidFill>
                        <a:latin typeface="Cambria Math" panose="02040503050406030204" pitchFamily="18" charset="0"/>
                      </a:rPr>
                      <m:t>𝑥</m:t>
                    </m:r>
                    <m:r>
                      <a:rPr lang="en-US" i="1" dirty="0" smtClean="0">
                        <a:solidFill>
                          <a:schemeClr val="tx1"/>
                        </a:solidFill>
                        <a:latin typeface="Cambria Math" panose="02040503050406030204" pitchFamily="18" charset="0"/>
                      </a:rPr>
                      <m:t> + </m:t>
                    </m:r>
                    <m:r>
                      <a:rPr lang="en-US" i="1" dirty="0" smtClean="0">
                        <a:solidFill>
                          <a:schemeClr val="tx1"/>
                        </a:solidFill>
                        <a:latin typeface="Cambria Math" panose="02040503050406030204" pitchFamily="18" charset="0"/>
                      </a:rPr>
                      <m:t>𝑥</m:t>
                    </m:r>
                    <m:r>
                      <a:rPr lang="en-US" i="1" dirty="0" smtClean="0">
                        <a:solidFill>
                          <a:schemeClr val="tx1"/>
                        </a:solidFill>
                        <a:latin typeface="Cambria Math" panose="02040503050406030204" pitchFamily="18" charset="0"/>
                      </a:rPr>
                      <m:t> &lt; 400) ∨ (</m:t>
                    </m:r>
                    <m:r>
                      <a:rPr lang="en-IN" i="1" dirty="0" smtClean="0">
                        <a:solidFill>
                          <a:schemeClr val="tx1"/>
                        </a:solidFill>
                        <a:latin typeface="Cambria Math" panose="02040503050406030204" pitchFamily="18" charset="0"/>
                      </a:rPr>
                      <m:t>𝑥</m:t>
                    </m:r>
                    <m:r>
                      <a:rPr lang="en-IN" i="1" dirty="0" smtClean="0">
                        <a:solidFill>
                          <a:schemeClr val="tx1"/>
                        </a:solidFill>
                        <a:latin typeface="Cambria Math" panose="02040503050406030204" pitchFamily="18" charset="0"/>
                      </a:rPr>
                      <m:t> ≥ 100 ∧ 200 &lt; 3 ∗ </m:t>
                    </m:r>
                    <m:r>
                      <a:rPr lang="en-IN" i="1" dirty="0" smtClean="0">
                        <a:solidFill>
                          <a:schemeClr val="tx1"/>
                        </a:solidFill>
                        <a:latin typeface="Cambria Math" panose="02040503050406030204" pitchFamily="18" charset="0"/>
                      </a:rPr>
                      <m:t>𝑥</m:t>
                    </m:r>
                    <m:r>
                      <a:rPr lang="en-IN" i="1" dirty="0" smtClean="0">
                        <a:solidFill>
                          <a:schemeClr val="tx1"/>
                        </a:solidFill>
                        <a:latin typeface="Cambria Math" panose="02040503050406030204" pitchFamily="18" charset="0"/>
                      </a:rPr>
                      <m:t> &lt; 400)) </m:t>
                    </m:r>
                  </m:oMath>
                </a14:m>
                <a:r>
                  <a:rPr lang="en-US" dirty="0"/>
                  <a:t>is satisfiable.</a:t>
                </a:r>
              </a:p>
              <a:p>
                <a:pPr marL="0" indent="0">
                  <a:buNone/>
                </a:pPr>
                <a:r>
                  <a:rPr lang="en-US" dirty="0">
                    <a:solidFill>
                      <a:schemeClr val="tx1"/>
                    </a:solidFill>
                  </a:rPr>
                  <a:t>Simplification,</a:t>
                </a:r>
              </a:p>
              <a:p>
                <a:pPr marL="0" indent="0">
                  <a:buNone/>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(0 &lt; </m:t>
                      </m:r>
                      <m:r>
                        <a:rPr lang="en-US" i="1" dirty="0" smtClean="0">
                          <a:solidFill>
                            <a:schemeClr val="tx1"/>
                          </a:solidFill>
                          <a:latin typeface="Cambria Math" panose="02040503050406030204" pitchFamily="18" charset="0"/>
                        </a:rPr>
                        <m:t>𝑥</m:t>
                      </m:r>
                      <m:r>
                        <a:rPr lang="en-US" i="1" dirty="0" smtClean="0">
                          <a:solidFill>
                            <a:schemeClr val="tx1"/>
                          </a:solidFill>
                          <a:latin typeface="Cambria Math" panose="02040503050406030204" pitchFamily="18" charset="0"/>
                        </a:rPr>
                        <m:t> &lt; 1000) ∧¬((</m:t>
                      </m:r>
                      <m:r>
                        <a:rPr lang="en-US" i="1" dirty="0" smtClean="0">
                          <a:solidFill>
                            <a:schemeClr val="tx1"/>
                          </a:solidFill>
                          <a:latin typeface="Cambria Math" panose="02040503050406030204" pitchFamily="18" charset="0"/>
                        </a:rPr>
                        <m:t>𝑥</m:t>
                      </m:r>
                      <m:r>
                        <a:rPr lang="en-US" i="1" dirty="0" smtClean="0">
                          <a:solidFill>
                            <a:schemeClr val="tx1"/>
                          </a:solidFill>
                          <a:latin typeface="Cambria Math" panose="02040503050406030204" pitchFamily="18" charset="0"/>
                        </a:rPr>
                        <m:t> &lt; 100 ∧100 &lt; </m:t>
                      </m:r>
                      <m:r>
                        <a:rPr lang="en-US" i="1" dirty="0" smtClean="0">
                          <a:solidFill>
                            <a:schemeClr val="tx1"/>
                          </a:solidFill>
                          <a:latin typeface="Cambria Math" panose="02040503050406030204" pitchFamily="18" charset="0"/>
                        </a:rPr>
                        <m:t>𝑥</m:t>
                      </m:r>
                      <m:r>
                        <a:rPr lang="en-US" i="1" dirty="0" smtClean="0">
                          <a:solidFill>
                            <a:schemeClr val="tx1"/>
                          </a:solidFill>
                          <a:latin typeface="Cambria Math" panose="02040503050406030204" pitchFamily="18" charset="0"/>
                        </a:rPr>
                        <m:t>  &lt;200) ∨ (</m:t>
                      </m:r>
                      <m:r>
                        <a:rPr lang="en-IN" i="1" dirty="0" smtClean="0">
                          <a:solidFill>
                            <a:schemeClr val="tx1"/>
                          </a:solidFill>
                          <a:latin typeface="Cambria Math" panose="02040503050406030204" pitchFamily="18" charset="0"/>
                        </a:rPr>
                        <m:t>𝑥</m:t>
                      </m:r>
                      <m:r>
                        <a:rPr lang="en-IN" i="1" dirty="0" smtClean="0">
                          <a:solidFill>
                            <a:schemeClr val="tx1"/>
                          </a:solidFill>
                          <a:latin typeface="Cambria Math" panose="02040503050406030204" pitchFamily="18" charset="0"/>
                        </a:rPr>
                        <m:t> ≥ 100 ∧66&lt; </m:t>
                      </m:r>
                      <m:r>
                        <a:rPr lang="en-IN" i="1" dirty="0" smtClean="0">
                          <a:solidFill>
                            <a:schemeClr val="tx1"/>
                          </a:solidFill>
                          <a:latin typeface="Cambria Math" panose="02040503050406030204" pitchFamily="18" charset="0"/>
                        </a:rPr>
                        <m:t>𝑥</m:t>
                      </m:r>
                      <m:r>
                        <a:rPr lang="en-IN" b="0" i="1" dirty="0" smtClean="0">
                          <a:solidFill>
                            <a:schemeClr val="tx1"/>
                          </a:solidFill>
                          <a:latin typeface="Cambria Math" panose="02040503050406030204" pitchFamily="18" charset="0"/>
                        </a:rPr>
                        <m:t>&lt;134</m:t>
                      </m:r>
                      <m:r>
                        <a:rPr lang="en-IN" i="1" dirty="0" smtClean="0">
                          <a:solidFill>
                            <a:schemeClr val="tx1"/>
                          </a:solidFill>
                          <a:latin typeface="Cambria Math" panose="02040503050406030204" pitchFamily="18" charset="0"/>
                        </a:rPr>
                        <m:t>))</m:t>
                      </m:r>
                    </m:oMath>
                  </m:oMathPara>
                </a14:m>
                <a:endParaRPr lang="en-IN" dirty="0">
                  <a:solidFill>
                    <a:schemeClr val="tx1"/>
                  </a:solidFill>
                </a:endParaRPr>
              </a:p>
              <a:p>
                <a:pPr marL="0" indent="0">
                  <a:buNone/>
                </a:pPr>
                <a14:m>
                  <m:oMath xmlns:m="http://schemas.openxmlformats.org/officeDocument/2006/math">
                    <m:r>
                      <a:rPr lang="en-IN" b="0" i="1" smtClean="0">
                        <a:solidFill>
                          <a:schemeClr val="tx1"/>
                        </a:solidFill>
                        <a:latin typeface="Cambria Math" panose="02040503050406030204" pitchFamily="18" charset="0"/>
                      </a:rPr>
                      <m:t>𝑥</m:t>
                    </m:r>
                    <m:r>
                      <a:rPr lang="en-IN" b="0" i="1" smtClean="0">
                        <a:solidFill>
                          <a:schemeClr val="tx1"/>
                        </a:solidFill>
                        <a:latin typeface="Cambria Math" panose="02040503050406030204" pitchFamily="18" charset="0"/>
                      </a:rPr>
                      <m:t>=67</m:t>
                    </m:r>
                  </m:oMath>
                </a14:m>
                <a:r>
                  <a:rPr lang="en-IN" dirty="0">
                    <a:solidFill>
                      <a:schemeClr val="tx1"/>
                    </a:solidFill>
                  </a:rPr>
                  <a:t> satisfies the above formula, and therefore, the implementation is not correct.</a:t>
                </a:r>
              </a:p>
            </p:txBody>
          </p:sp>
        </mc:Choice>
        <mc:Fallback xmlns="">
          <p:sp>
            <p:nvSpPr>
              <p:cNvPr id="3" name="Content Placeholder 2">
                <a:extLst>
                  <a:ext uri="{FF2B5EF4-FFF2-40B4-BE49-F238E27FC236}">
                    <a16:creationId xmlns:a16="http://schemas.microsoft.com/office/drawing/2014/main" id="{FB24DA1E-67C6-8987-4769-53F830DE336C}"/>
                  </a:ext>
                </a:extLst>
              </p:cNvPr>
              <p:cNvSpPr>
                <a:spLocks noGrp="1" noRot="1" noChangeAspect="1" noMove="1" noResize="1" noEditPoints="1" noAdjustHandles="1" noChangeArrowheads="1" noChangeShapeType="1" noTextEdit="1"/>
              </p:cNvSpPr>
              <p:nvPr>
                <p:ph idx="1"/>
              </p:nvPr>
            </p:nvSpPr>
            <p:spPr>
              <a:blipFill>
                <a:blip r:embed="rId2"/>
                <a:stretch>
                  <a:fillRect l="-1043" t="-3221" r="-1391" b="-2241"/>
                </a:stretch>
              </a:blipFill>
            </p:spPr>
            <p:txBody>
              <a:bodyPr/>
              <a:lstStyle/>
              <a:p>
                <a:r>
                  <a:rPr lang="en-IN">
                    <a:noFill/>
                  </a:rPr>
                  <a:t> </a:t>
                </a:r>
              </a:p>
            </p:txBody>
          </p:sp>
        </mc:Fallback>
      </mc:AlternateContent>
    </p:spTree>
    <p:extLst>
      <p:ext uri="{BB962C8B-B14F-4D97-AF65-F5344CB8AC3E}">
        <p14:creationId xmlns:p14="http://schemas.microsoft.com/office/powerpoint/2010/main" val="21907367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Backward direction</a:t>
            </a:r>
          </a:p>
        </p:txBody>
      </p:sp>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314632" y="1825625"/>
            <a:ext cx="5250426" cy="4351338"/>
          </a:xfrm>
        </p:spPr>
        <p:txBody>
          <a:bodyPr>
            <a:normAutofit/>
          </a:bodyPr>
          <a:lstStyle/>
          <a:p>
            <a:pPr marL="0" indent="0">
              <a:buNone/>
            </a:pPr>
            <a:r>
              <a:rPr lang="en-US" dirty="0"/>
              <a:t>Try this specification.</a:t>
            </a:r>
          </a:p>
        </p:txBody>
      </p:sp>
      <p:sp>
        <p:nvSpPr>
          <p:cNvPr id="5" name="TextBox 4">
            <a:extLst>
              <a:ext uri="{FF2B5EF4-FFF2-40B4-BE49-F238E27FC236}">
                <a16:creationId xmlns:a16="http://schemas.microsoft.com/office/drawing/2014/main" id="{0289BFA9-3277-29CE-E0F5-7C293D57EB27}"/>
              </a:ext>
            </a:extLst>
          </p:cNvPr>
          <p:cNvSpPr txBox="1"/>
          <p:nvPr/>
        </p:nvSpPr>
        <p:spPr>
          <a:xfrm>
            <a:off x="5653550" y="1691149"/>
            <a:ext cx="6400800" cy="4524315"/>
          </a:xfrm>
          <a:prstGeom prst="rect">
            <a:avLst/>
          </a:prstGeom>
          <a:noFill/>
        </p:spPr>
        <p:txBody>
          <a:bodyPr wrap="square" rtlCol="0">
            <a:spAutoFit/>
          </a:bodyPr>
          <a:lstStyle/>
          <a:p>
            <a:pPr marL="342900" indent="-342900">
              <a:buFont typeface="+mj-lt"/>
              <a:buAutoNum type="arabicPeriod"/>
            </a:pPr>
            <a:r>
              <a:rPr lang="en-US" b="0" dirty="0">
                <a:effectLst/>
                <a:latin typeface="Consolas" panose="020B0609020204030204" pitchFamily="49" charset="0"/>
              </a:rPr>
              <a:t>method test(x: int) returns (r: int)</a:t>
            </a:r>
          </a:p>
          <a:p>
            <a:pPr marL="342900" indent="-342900">
              <a:buFont typeface="+mj-lt"/>
              <a:buAutoNum type="arabicPeriod"/>
            </a:pPr>
            <a:r>
              <a:rPr lang="en-US" dirty="0">
                <a:latin typeface="Consolas" panose="020B0609020204030204" pitchFamily="49" charset="0"/>
              </a:rPr>
              <a:t>  requires 0 &lt; x &lt; 1000</a:t>
            </a:r>
            <a:endParaRPr lang="en-US" b="0" dirty="0">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ensures r != 200</a:t>
            </a:r>
          </a:p>
          <a:p>
            <a:pPr marL="342900" indent="-342900">
              <a:buFont typeface="+mj-lt"/>
              <a:buAutoNum type="arabicPeriod"/>
            </a:pPr>
            <a:r>
              <a:rPr lang="en-US" b="0" dirty="0">
                <a:effectLst/>
                <a:latin typeface="Consolas" panose="020B0609020204030204" pitchFamily="49" charset="0"/>
              </a:rPr>
              <a:t>{</a:t>
            </a:r>
          </a:p>
          <a:p>
            <a:pPr marL="342900" indent="-342900">
              <a:buFont typeface="+mj-lt"/>
              <a:buAutoNum type="arabicPeriod"/>
            </a:pPr>
            <a:r>
              <a:rPr lang="en-US" b="0" dirty="0">
                <a:effectLst/>
                <a:latin typeface="Consolas" panose="020B0609020204030204" pitchFamily="49" charset="0"/>
              </a:rPr>
              <a:t>  </a:t>
            </a:r>
            <a:r>
              <a:rPr lang="en-US" dirty="0">
                <a:solidFill>
                  <a:srgbClr val="FF0000"/>
                </a:solidFill>
                <a:latin typeface="Consolas" panose="020B0609020204030204" pitchFamily="49" charset="0"/>
              </a:rPr>
              <a:t>F1:</a:t>
            </a:r>
          </a:p>
          <a:p>
            <a:pPr marL="342900" indent="-342900">
              <a:buFont typeface="+mj-lt"/>
              <a:buAutoNum type="arabicPeriod"/>
            </a:pPr>
            <a:r>
              <a:rPr lang="en-US" b="0" dirty="0">
                <a:solidFill>
                  <a:srgbClr val="FF0000"/>
                </a:solidFill>
                <a:effectLst/>
                <a:latin typeface="Consolas" panose="020B0609020204030204" pitchFamily="49" charset="0"/>
              </a:rPr>
              <a:t> </a:t>
            </a:r>
            <a:r>
              <a:rPr lang="en-US" b="0" dirty="0">
                <a:effectLst/>
                <a:latin typeface="Consolas" panose="020B0609020204030204" pitchFamily="49" charset="0"/>
              </a:rPr>
              <a:t>  if (x &lt; 100) {</a:t>
            </a:r>
          </a:p>
          <a:p>
            <a:pPr marL="342900" indent="-342900">
              <a:buFont typeface="+mj-lt"/>
              <a:buAutoNum type="arabicPeriod"/>
            </a:pPr>
            <a:r>
              <a:rPr lang="en-US" dirty="0">
                <a:solidFill>
                  <a:srgbClr val="FF0000"/>
                </a:solidFill>
                <a:latin typeface="Consolas" panose="020B0609020204030204" pitchFamily="49" charset="0"/>
              </a:rPr>
              <a:t>    F2:</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x + x;</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F3:</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 else {</a:t>
            </a:r>
          </a:p>
          <a:p>
            <a:pPr marL="342900" indent="-342900">
              <a:buFont typeface="+mj-lt"/>
              <a:buAutoNum type="arabicPeriod"/>
            </a:pPr>
            <a:r>
              <a:rPr lang="en-US" dirty="0">
                <a:solidFill>
                  <a:srgbClr val="FF0000"/>
                </a:solidFill>
                <a:latin typeface="Consolas" panose="020B0609020204030204" pitchFamily="49" charset="0"/>
              </a:rPr>
              <a:t>    F4:</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3 * x;</a:t>
            </a:r>
          </a:p>
          <a:p>
            <a:pPr marL="342900" indent="-342900">
              <a:buFont typeface="+mj-lt"/>
              <a:buAutoNum type="arabicPeriod"/>
            </a:pPr>
            <a:r>
              <a:rPr lang="en-US" dirty="0">
                <a:solidFill>
                  <a:srgbClr val="FF0000"/>
                </a:solidFill>
                <a:latin typeface="Consolas" panose="020B0609020204030204" pitchFamily="49" charset="0"/>
              </a:rPr>
              <a:t>    F5: </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F6: r != 200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a:t>
            </a:r>
          </a:p>
        </p:txBody>
      </p:sp>
    </p:spTree>
    <p:extLst>
      <p:ext uri="{BB962C8B-B14F-4D97-AF65-F5344CB8AC3E}">
        <p14:creationId xmlns:p14="http://schemas.microsoft.com/office/powerpoint/2010/main" val="11073758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Backward direction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314632" y="1825625"/>
                <a:ext cx="5250426" cy="4351338"/>
              </a:xfrm>
            </p:spPr>
            <p:txBody>
              <a:bodyPr>
                <a:normAutofit/>
              </a:bodyPr>
              <a:lstStyle/>
              <a:p>
                <a:pPr marL="0" indent="0">
                  <a:buNone/>
                </a:pPr>
                <a:r>
                  <a:rPr lang="en-US" dirty="0"/>
                  <a:t>Correctness condition:</a:t>
                </a:r>
              </a:p>
              <a:p>
                <a:pPr marL="0" indent="0">
                  <a:buNone/>
                </a:pPr>
                <a14:m>
                  <m:oMath xmlns:m="http://schemas.openxmlformats.org/officeDocument/2006/math">
                    <m:r>
                      <a:rPr lang="en-IN" sz="1600" b="0" i="1" dirty="0" smtClean="0">
                        <a:solidFill>
                          <a:schemeClr val="tx1"/>
                        </a:solidFill>
                        <a:latin typeface="Cambria Math" panose="02040503050406030204" pitchFamily="18" charset="0"/>
                      </a:rPr>
                      <m:t>0&lt;</m:t>
                    </m:r>
                    <m:r>
                      <a:rPr lang="en-IN" sz="1600" b="0" i="1" dirty="0" smtClean="0">
                        <a:solidFill>
                          <a:schemeClr val="tx1"/>
                        </a:solidFill>
                        <a:latin typeface="Cambria Math" panose="02040503050406030204" pitchFamily="18" charset="0"/>
                      </a:rPr>
                      <m:t>𝑥</m:t>
                    </m:r>
                    <m:r>
                      <a:rPr lang="en-IN" sz="1600" b="0" i="1" dirty="0" smtClean="0">
                        <a:solidFill>
                          <a:schemeClr val="tx1"/>
                        </a:solidFill>
                        <a:latin typeface="Cambria Math" panose="02040503050406030204" pitchFamily="18" charset="0"/>
                      </a:rPr>
                      <m:t>&lt;1000 → (</m:t>
                    </m:r>
                    <m:r>
                      <a:rPr lang="en-US" sz="1600" i="1" dirty="0">
                        <a:solidFill>
                          <a:schemeClr val="tx1"/>
                        </a:solidFill>
                        <a:latin typeface="Cambria Math" panose="02040503050406030204" pitchFamily="18" charset="0"/>
                      </a:rPr>
                      <m:t>𝑥</m:t>
                    </m:r>
                    <m:r>
                      <a:rPr lang="en-US" sz="1600" i="1" dirty="0">
                        <a:solidFill>
                          <a:schemeClr val="tx1"/>
                        </a:solidFill>
                        <a:latin typeface="Cambria Math" panose="02040503050406030204" pitchFamily="18" charset="0"/>
                      </a:rPr>
                      <m:t> &lt; 100 ∧ </m:t>
                    </m:r>
                    <m:r>
                      <a:rPr lang="en-US" sz="1600" i="1" dirty="0">
                        <a:solidFill>
                          <a:schemeClr val="tx1"/>
                        </a:solidFill>
                        <a:latin typeface="Cambria Math" panose="02040503050406030204" pitchFamily="18" charset="0"/>
                      </a:rPr>
                      <m:t>𝑥</m:t>
                    </m:r>
                    <m:r>
                      <a:rPr lang="en-US" sz="1600" i="1" dirty="0">
                        <a:solidFill>
                          <a:schemeClr val="tx1"/>
                        </a:solidFill>
                        <a:latin typeface="Cambria Math" panose="02040503050406030204" pitchFamily="18" charset="0"/>
                      </a:rPr>
                      <m:t> + </m:t>
                    </m:r>
                    <m:r>
                      <a:rPr lang="en-US" sz="1600" i="1" dirty="0">
                        <a:solidFill>
                          <a:schemeClr val="tx1"/>
                        </a:solidFill>
                        <a:latin typeface="Cambria Math" panose="02040503050406030204" pitchFamily="18" charset="0"/>
                      </a:rPr>
                      <m:t>𝑥</m:t>
                    </m:r>
                    <m:r>
                      <a:rPr lang="en-US" sz="1600" i="1" dirty="0">
                        <a:solidFill>
                          <a:schemeClr val="tx1"/>
                        </a:solidFill>
                        <a:latin typeface="Cambria Math" panose="02040503050406030204" pitchFamily="18" charset="0"/>
                      </a:rPr>
                      <m:t> != 200) ∨ (</m:t>
                    </m:r>
                    <m:r>
                      <a:rPr lang="en-IN" sz="1600" i="1" dirty="0">
                        <a:solidFill>
                          <a:schemeClr val="tx1"/>
                        </a:solidFill>
                        <a:latin typeface="Cambria Math" panose="02040503050406030204" pitchFamily="18" charset="0"/>
                      </a:rPr>
                      <m:t>𝑥</m:t>
                    </m:r>
                    <m:r>
                      <a:rPr lang="en-IN" sz="1600" i="1" dirty="0">
                        <a:solidFill>
                          <a:schemeClr val="tx1"/>
                        </a:solidFill>
                        <a:latin typeface="Cambria Math" panose="02040503050406030204" pitchFamily="18" charset="0"/>
                      </a:rPr>
                      <m:t> ≥ 100 ∧ 3∗</m:t>
                    </m:r>
                    <m:r>
                      <a:rPr lang="en-IN" sz="1600" i="1" dirty="0">
                        <a:solidFill>
                          <a:schemeClr val="tx1"/>
                        </a:solidFill>
                        <a:latin typeface="Cambria Math" panose="02040503050406030204" pitchFamily="18" charset="0"/>
                      </a:rPr>
                      <m:t>𝑥</m:t>
                    </m:r>
                    <m:r>
                      <a:rPr lang="en-IN" sz="1600" i="1" dirty="0">
                        <a:solidFill>
                          <a:schemeClr val="tx1"/>
                        </a:solidFill>
                        <a:latin typeface="Cambria Math" panose="02040503050406030204" pitchFamily="18" charset="0"/>
                      </a:rPr>
                      <m:t> != 200)</m:t>
                    </m:r>
                  </m:oMath>
                </a14:m>
                <a:r>
                  <a:rPr lang="en-US" sz="1600" dirty="0">
                    <a:solidFill>
                      <a:schemeClr val="tx1"/>
                    </a:solidFill>
                    <a:latin typeface="Consolas" panose="020B0609020204030204" pitchFamily="49" charset="0"/>
                  </a:rPr>
                  <a:t> is valid.</a:t>
                </a:r>
              </a:p>
              <a:p>
                <a:pPr marL="0" indent="0">
                  <a:buNone/>
                </a:pPr>
                <a:endParaRPr lang="en-US" dirty="0"/>
              </a:p>
              <a:p>
                <a:pPr marL="0" indent="0">
                  <a:buNone/>
                </a:pPr>
                <a14:m>
                  <m:oMath xmlns:m="http://schemas.openxmlformats.org/officeDocument/2006/math">
                    <m:r>
                      <a:rPr lang="en-IN" sz="1600" b="0" i="1" dirty="0" smtClean="0">
                        <a:solidFill>
                          <a:schemeClr val="tx1"/>
                        </a:solidFill>
                        <a:latin typeface="Cambria Math" panose="02040503050406030204" pitchFamily="18" charset="0"/>
                      </a:rPr>
                      <m:t>0&lt;</m:t>
                    </m:r>
                    <m:r>
                      <a:rPr lang="en-IN" sz="1600" b="0" i="1" dirty="0" smtClean="0">
                        <a:solidFill>
                          <a:schemeClr val="tx1"/>
                        </a:solidFill>
                        <a:latin typeface="Cambria Math" panose="02040503050406030204" pitchFamily="18" charset="0"/>
                      </a:rPr>
                      <m:t>𝑥</m:t>
                    </m:r>
                    <m:r>
                      <a:rPr lang="en-IN" sz="1600" b="0" i="1" dirty="0" smtClean="0">
                        <a:solidFill>
                          <a:schemeClr val="tx1"/>
                        </a:solidFill>
                        <a:latin typeface="Cambria Math" panose="02040503050406030204" pitchFamily="18" charset="0"/>
                      </a:rPr>
                      <m:t>&lt;1000∧¬(</m:t>
                    </m:r>
                    <m:d>
                      <m:dPr>
                        <m:ctrlPr>
                          <a:rPr lang="en-IN" sz="1600" b="0" i="1" dirty="0" smtClean="0">
                            <a:solidFill>
                              <a:schemeClr val="tx1"/>
                            </a:solidFill>
                            <a:latin typeface="Cambria Math" panose="02040503050406030204" pitchFamily="18" charset="0"/>
                          </a:rPr>
                        </m:ctrlPr>
                      </m:dPr>
                      <m:e>
                        <m:r>
                          <a:rPr lang="en-US" sz="1600" i="1" dirty="0">
                            <a:solidFill>
                              <a:schemeClr val="tx1"/>
                            </a:solidFill>
                            <a:latin typeface="Cambria Math" panose="02040503050406030204" pitchFamily="18" charset="0"/>
                          </a:rPr>
                          <m:t>𝑥</m:t>
                        </m:r>
                        <m:r>
                          <a:rPr lang="en-US" sz="1600" i="1" dirty="0">
                            <a:solidFill>
                              <a:schemeClr val="tx1"/>
                            </a:solidFill>
                            <a:latin typeface="Cambria Math" panose="02040503050406030204" pitchFamily="18" charset="0"/>
                          </a:rPr>
                          <m:t> &lt; 100 ∧ </m:t>
                        </m:r>
                        <m:r>
                          <a:rPr lang="en-US" sz="1600" i="1" dirty="0">
                            <a:solidFill>
                              <a:schemeClr val="tx1"/>
                            </a:solidFill>
                            <a:latin typeface="Cambria Math" panose="02040503050406030204" pitchFamily="18" charset="0"/>
                          </a:rPr>
                          <m:t>𝑥</m:t>
                        </m:r>
                        <m:r>
                          <a:rPr lang="en-US" sz="1600" i="1" dirty="0">
                            <a:solidFill>
                              <a:schemeClr val="tx1"/>
                            </a:solidFill>
                            <a:latin typeface="Cambria Math" panose="02040503050406030204" pitchFamily="18" charset="0"/>
                          </a:rPr>
                          <m:t> + </m:t>
                        </m:r>
                        <m:r>
                          <a:rPr lang="en-US" sz="1600" i="1" dirty="0">
                            <a:solidFill>
                              <a:schemeClr val="tx1"/>
                            </a:solidFill>
                            <a:latin typeface="Cambria Math" panose="02040503050406030204" pitchFamily="18" charset="0"/>
                          </a:rPr>
                          <m:t>𝑥</m:t>
                        </m:r>
                        <m:r>
                          <a:rPr lang="en-US" sz="1600" i="1" dirty="0">
                            <a:solidFill>
                              <a:schemeClr val="tx1"/>
                            </a:solidFill>
                            <a:latin typeface="Cambria Math" panose="02040503050406030204" pitchFamily="18" charset="0"/>
                          </a:rPr>
                          <m:t> != 200</m:t>
                        </m:r>
                      </m:e>
                    </m:d>
                    <m:r>
                      <a:rPr lang="en-US" sz="1600" i="1" dirty="0">
                        <a:solidFill>
                          <a:schemeClr val="tx1"/>
                        </a:solidFill>
                        <a:latin typeface="Cambria Math" panose="02040503050406030204" pitchFamily="18" charset="0"/>
                      </a:rPr>
                      <m:t>∨ </m:t>
                    </m:r>
                    <m:d>
                      <m:dPr>
                        <m:ctrlPr>
                          <a:rPr lang="en-US" sz="1600" i="1" dirty="0">
                            <a:solidFill>
                              <a:schemeClr val="tx1"/>
                            </a:solidFill>
                            <a:latin typeface="Cambria Math" panose="02040503050406030204" pitchFamily="18" charset="0"/>
                          </a:rPr>
                        </m:ctrlPr>
                      </m:dPr>
                      <m:e>
                        <m:r>
                          <a:rPr lang="en-IN" sz="1600" i="1" dirty="0">
                            <a:solidFill>
                              <a:schemeClr val="tx1"/>
                            </a:solidFill>
                            <a:latin typeface="Cambria Math" panose="02040503050406030204" pitchFamily="18" charset="0"/>
                          </a:rPr>
                          <m:t>𝑥</m:t>
                        </m:r>
                        <m:r>
                          <a:rPr lang="en-IN" sz="1600" i="1" dirty="0">
                            <a:solidFill>
                              <a:schemeClr val="tx1"/>
                            </a:solidFill>
                            <a:latin typeface="Cambria Math" panose="02040503050406030204" pitchFamily="18" charset="0"/>
                          </a:rPr>
                          <m:t> ≥ 100 ∧ 3∗</m:t>
                        </m:r>
                        <m:r>
                          <a:rPr lang="en-IN" sz="1600" i="1" dirty="0">
                            <a:solidFill>
                              <a:schemeClr val="tx1"/>
                            </a:solidFill>
                            <a:latin typeface="Cambria Math" panose="02040503050406030204" pitchFamily="18" charset="0"/>
                          </a:rPr>
                          <m:t>𝑥</m:t>
                        </m:r>
                        <m:r>
                          <a:rPr lang="en-IN" sz="1600" i="1" dirty="0">
                            <a:solidFill>
                              <a:schemeClr val="tx1"/>
                            </a:solidFill>
                            <a:latin typeface="Cambria Math" panose="02040503050406030204" pitchFamily="18" charset="0"/>
                          </a:rPr>
                          <m:t> != 200</m:t>
                        </m:r>
                      </m:e>
                    </m:d>
                    <m:r>
                      <a:rPr lang="en-IN" sz="1600" b="0" i="1" dirty="0" smtClean="0">
                        <a:solidFill>
                          <a:schemeClr val="tx1"/>
                        </a:solidFill>
                        <a:latin typeface="Cambria Math" panose="02040503050406030204" pitchFamily="18" charset="0"/>
                      </a:rPr>
                      <m:t>)</m:t>
                    </m:r>
                  </m:oMath>
                </a14:m>
                <a:r>
                  <a:rPr lang="en-US" sz="1600" dirty="0">
                    <a:solidFill>
                      <a:schemeClr val="tx1"/>
                    </a:solidFill>
                    <a:latin typeface="Consolas" panose="020B0609020204030204" pitchFamily="49" charset="0"/>
                  </a:rPr>
                  <a:t> is </a:t>
                </a:r>
                <a:r>
                  <a:rPr lang="en-US" sz="1600" dirty="0">
                    <a:latin typeface="Consolas" panose="020B0609020204030204" pitchFamily="49" charset="0"/>
                  </a:rPr>
                  <a:t>satisfiable</a:t>
                </a:r>
                <a:r>
                  <a:rPr lang="en-US" sz="1600" dirty="0">
                    <a:solidFill>
                      <a:schemeClr val="tx1"/>
                    </a:solidFill>
                    <a:latin typeface="Consolas" panose="020B0609020204030204" pitchFamily="49" charset="0"/>
                  </a:rPr>
                  <a:t>.</a:t>
                </a:r>
              </a:p>
              <a:p>
                <a:pPr marL="0" indent="0">
                  <a:buNone/>
                </a:pPr>
                <a:endParaRPr lang="en-US" dirty="0"/>
              </a:p>
              <a:p>
                <a:pPr marL="0" indent="0">
                  <a:buNone/>
                </a:pPr>
                <a:r>
                  <a:rPr lang="en-US" sz="1700" dirty="0"/>
                  <a:t>Simplification:</a:t>
                </a:r>
              </a:p>
              <a:p>
                <a:pPr marL="0" indent="0">
                  <a:buNone/>
                </a:pPr>
                <a14:m>
                  <m:oMathPara xmlns:m="http://schemas.openxmlformats.org/officeDocument/2006/math">
                    <m:oMathParaPr>
                      <m:jc m:val="left"/>
                    </m:oMathParaPr>
                    <m:oMath xmlns:m="http://schemas.openxmlformats.org/officeDocument/2006/math">
                      <m:r>
                        <a:rPr lang="en-IN" sz="1700" b="0" i="1" dirty="0" smtClean="0">
                          <a:solidFill>
                            <a:schemeClr val="tx1"/>
                          </a:solidFill>
                          <a:latin typeface="Cambria Math" panose="02040503050406030204" pitchFamily="18" charset="0"/>
                        </a:rPr>
                        <m:t>0&lt;</m:t>
                      </m:r>
                      <m:r>
                        <a:rPr lang="en-IN" sz="1700" b="0" i="1" dirty="0" smtClean="0">
                          <a:solidFill>
                            <a:schemeClr val="tx1"/>
                          </a:solidFill>
                          <a:latin typeface="Cambria Math" panose="02040503050406030204" pitchFamily="18" charset="0"/>
                        </a:rPr>
                        <m:t>𝑥</m:t>
                      </m:r>
                      <m:r>
                        <a:rPr lang="en-IN" sz="1700" b="0" i="1" dirty="0" smtClean="0">
                          <a:solidFill>
                            <a:schemeClr val="tx1"/>
                          </a:solidFill>
                          <a:latin typeface="Cambria Math" panose="02040503050406030204" pitchFamily="18" charset="0"/>
                        </a:rPr>
                        <m:t>&lt;1000∧</m:t>
                      </m:r>
                    </m:oMath>
                  </m:oMathPara>
                </a14:m>
                <a:endParaRPr lang="en-IN" sz="1700" b="0" i="1" dirty="0">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IN" sz="1600" b="0" i="1" dirty="0" smtClean="0">
                          <a:solidFill>
                            <a:schemeClr val="tx1"/>
                          </a:solidFill>
                          <a:latin typeface="Cambria Math" panose="02040503050406030204" pitchFamily="18" charset="0"/>
                        </a:rPr>
                        <m:t>¬((</m:t>
                      </m:r>
                      <m:r>
                        <a:rPr lang="en-IN" sz="1600" b="0" i="1" dirty="0" smtClean="0">
                          <a:solidFill>
                            <a:schemeClr val="tx1"/>
                          </a:solidFill>
                          <a:latin typeface="Cambria Math" panose="02040503050406030204" pitchFamily="18" charset="0"/>
                        </a:rPr>
                        <m:t>𝑥</m:t>
                      </m:r>
                      <m:r>
                        <a:rPr lang="en-IN" sz="1600" b="0" i="1" dirty="0" smtClean="0">
                          <a:solidFill>
                            <a:schemeClr val="tx1"/>
                          </a:solidFill>
                          <a:latin typeface="Cambria Math" panose="02040503050406030204" pitchFamily="18" charset="0"/>
                        </a:rPr>
                        <m:t>&lt;100∧</m:t>
                      </m:r>
                      <m:r>
                        <a:rPr lang="en-IN" sz="1600" b="0" i="1" dirty="0" smtClean="0">
                          <a:solidFill>
                            <a:schemeClr val="tx1"/>
                          </a:solidFill>
                          <a:latin typeface="Cambria Math" panose="02040503050406030204" pitchFamily="18" charset="0"/>
                        </a:rPr>
                        <m:t>𝑥</m:t>
                      </m:r>
                      <m:r>
                        <a:rPr lang="en-IN" sz="1600" b="0" i="1" dirty="0" smtClean="0">
                          <a:solidFill>
                            <a:schemeClr val="tx1"/>
                          </a:solidFill>
                          <a:latin typeface="Cambria Math" panose="02040503050406030204" pitchFamily="18" charset="0"/>
                        </a:rPr>
                        <m:t> !=100)∨ </m:t>
                      </m:r>
                      <m:d>
                        <m:dPr>
                          <m:ctrlPr>
                            <a:rPr lang="en-US" sz="1600" i="1" dirty="0" smtClean="0">
                              <a:solidFill>
                                <a:schemeClr val="accent1"/>
                              </a:solidFill>
                              <a:latin typeface="Cambria Math" panose="02040503050406030204" pitchFamily="18" charset="0"/>
                            </a:rPr>
                          </m:ctrlPr>
                        </m:dPr>
                        <m:e>
                          <m:r>
                            <a:rPr lang="en-IN" sz="1600" i="1" dirty="0">
                              <a:solidFill>
                                <a:schemeClr val="accent1"/>
                              </a:solidFill>
                              <a:latin typeface="Cambria Math" panose="02040503050406030204" pitchFamily="18" charset="0"/>
                            </a:rPr>
                            <m:t>𝑥</m:t>
                          </m:r>
                          <m:r>
                            <a:rPr lang="en-IN" sz="1600" i="1" dirty="0">
                              <a:solidFill>
                                <a:schemeClr val="accent1"/>
                              </a:solidFill>
                              <a:latin typeface="Cambria Math" panose="02040503050406030204" pitchFamily="18" charset="0"/>
                            </a:rPr>
                            <m:t> ≥ 100 ∧ 3∗</m:t>
                          </m:r>
                          <m:r>
                            <a:rPr lang="en-IN" sz="1600" i="1" dirty="0">
                              <a:solidFill>
                                <a:schemeClr val="accent1"/>
                              </a:solidFill>
                              <a:latin typeface="Cambria Math" panose="02040503050406030204" pitchFamily="18" charset="0"/>
                            </a:rPr>
                            <m:t>𝑥</m:t>
                          </m:r>
                          <m:r>
                            <a:rPr lang="en-IN" sz="1600" i="1" dirty="0">
                              <a:solidFill>
                                <a:schemeClr val="accent1"/>
                              </a:solidFill>
                              <a:latin typeface="Cambria Math" panose="02040503050406030204" pitchFamily="18" charset="0"/>
                            </a:rPr>
                            <m:t> != 200</m:t>
                          </m:r>
                        </m:e>
                      </m:d>
                      <m:r>
                        <a:rPr lang="en-IN" sz="1600" b="0" i="1" dirty="0" smtClean="0">
                          <a:solidFill>
                            <a:schemeClr val="tx1"/>
                          </a:solidFill>
                          <a:latin typeface="Cambria Math" panose="02040503050406030204" pitchFamily="18" charset="0"/>
                        </a:rPr>
                        <m:t>)</m:t>
                      </m:r>
                    </m:oMath>
                  </m:oMathPara>
                </a14:m>
                <a:endParaRPr lang="en-US" sz="1600" dirty="0">
                  <a:solidFill>
                    <a:schemeClr val="tx1"/>
                  </a:solidFill>
                  <a:latin typeface="Consolas" panose="020B0609020204030204" pitchFamily="49" charset="0"/>
                </a:endParaRPr>
              </a:p>
              <a:p>
                <a:pPr marL="0" indent="0">
                  <a:buNone/>
                </a:pPr>
                <a:r>
                  <a:rPr lang="en-US" sz="1700" dirty="0">
                    <a:latin typeface="Consolas" panose="020B0609020204030204" pitchFamily="49" charset="0"/>
                  </a:rPr>
                  <a:t>The blue part is always true, and therefore, the formula is unsatisfiable, and the implementation is correct. </a:t>
                </a:r>
                <a:endParaRPr lang="en-US" sz="1700" dirty="0">
                  <a:solidFill>
                    <a:schemeClr val="tx1"/>
                  </a:solidFill>
                  <a:latin typeface="Consolas" panose="020B0609020204030204" pitchFamily="49"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486E394D-B947-9D3D-6D62-8D11C633E8B6}"/>
                  </a:ext>
                </a:extLst>
              </p:cNvPr>
              <p:cNvSpPr>
                <a:spLocks noGrp="1" noRot="1" noChangeAspect="1" noMove="1" noResize="1" noEditPoints="1" noAdjustHandles="1" noChangeArrowheads="1" noChangeShapeType="1" noTextEdit="1"/>
              </p:cNvSpPr>
              <p:nvPr>
                <p:ph idx="1"/>
              </p:nvPr>
            </p:nvSpPr>
            <p:spPr>
              <a:xfrm>
                <a:off x="314632" y="1825625"/>
                <a:ext cx="5250426" cy="4351338"/>
              </a:xfrm>
              <a:blipFill>
                <a:blip r:embed="rId2"/>
                <a:stretch>
                  <a:fillRect l="-2439" t="-2241"/>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0289BFA9-3277-29CE-E0F5-7C293D57EB27}"/>
              </a:ext>
            </a:extLst>
          </p:cNvPr>
          <p:cNvSpPr txBox="1"/>
          <p:nvPr/>
        </p:nvSpPr>
        <p:spPr>
          <a:xfrm>
            <a:off x="5653550" y="1691149"/>
            <a:ext cx="6400800" cy="4524315"/>
          </a:xfrm>
          <a:prstGeom prst="rect">
            <a:avLst/>
          </a:prstGeom>
          <a:noFill/>
        </p:spPr>
        <p:txBody>
          <a:bodyPr wrap="square" rtlCol="0">
            <a:spAutoFit/>
          </a:bodyPr>
          <a:lstStyle/>
          <a:p>
            <a:pPr marL="342900" indent="-342900">
              <a:buFont typeface="+mj-lt"/>
              <a:buAutoNum type="arabicPeriod"/>
            </a:pPr>
            <a:r>
              <a:rPr lang="en-US" b="0" dirty="0">
                <a:effectLst/>
                <a:latin typeface="Consolas" panose="020B0609020204030204" pitchFamily="49" charset="0"/>
              </a:rPr>
              <a:t>method test(x: int) returns (r: int)</a:t>
            </a:r>
          </a:p>
          <a:p>
            <a:pPr marL="342900" indent="-342900">
              <a:buFont typeface="+mj-lt"/>
              <a:buAutoNum type="arabicPeriod"/>
            </a:pPr>
            <a:r>
              <a:rPr lang="en-US" dirty="0">
                <a:latin typeface="Consolas" panose="020B0609020204030204" pitchFamily="49" charset="0"/>
              </a:rPr>
              <a:t>  requires 0 &lt; x &lt; 1000</a:t>
            </a:r>
            <a:endParaRPr lang="en-US" b="0" dirty="0">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ensures r != 200</a:t>
            </a:r>
          </a:p>
          <a:p>
            <a:pPr marL="342900" indent="-342900">
              <a:buFont typeface="+mj-lt"/>
              <a:buAutoNum type="arabicPeriod"/>
            </a:pPr>
            <a:r>
              <a:rPr lang="en-US" b="0" dirty="0">
                <a:effectLst/>
                <a:latin typeface="Consolas" panose="020B0609020204030204" pitchFamily="49" charset="0"/>
              </a:rPr>
              <a:t>{</a:t>
            </a:r>
          </a:p>
          <a:p>
            <a:pPr marL="342900" indent="-342900">
              <a:buFont typeface="+mj-lt"/>
              <a:buAutoNum type="arabicPeriod"/>
            </a:pPr>
            <a:r>
              <a:rPr lang="en-US" b="0" dirty="0">
                <a:effectLst/>
                <a:latin typeface="Consolas" panose="020B0609020204030204" pitchFamily="49" charset="0"/>
              </a:rPr>
              <a:t>  </a:t>
            </a:r>
            <a:r>
              <a:rPr lang="en-US" dirty="0">
                <a:solidFill>
                  <a:srgbClr val="FF0000"/>
                </a:solidFill>
                <a:latin typeface="Consolas" panose="020B0609020204030204" pitchFamily="49" charset="0"/>
              </a:rPr>
              <a:t>F1:</a:t>
            </a:r>
            <a:r>
              <a:rPr lang="en-US" i="0" dirty="0">
                <a:solidFill>
                  <a:srgbClr val="FF0000"/>
                </a:solidFill>
                <a:latin typeface="+mj-lt"/>
              </a:rPr>
              <a:t>(x &lt; 100 ∧ x + x != 200) ∨ (</a:t>
            </a:r>
            <a:r>
              <a:rPr lang="en-IN" i="0" dirty="0">
                <a:solidFill>
                  <a:srgbClr val="FF0000"/>
                </a:solidFill>
                <a:latin typeface="+mj-lt"/>
              </a:rPr>
              <a:t>x ≥ 100 ∧ 3∗x != 200)</a:t>
            </a:r>
            <a:endParaRPr lang="en-US" dirty="0">
              <a:solidFill>
                <a:srgbClr val="FF0000"/>
              </a:solidFill>
              <a:latin typeface="Consolas" panose="020B0609020204030204" pitchFamily="49" charset="0"/>
            </a:endParaRPr>
          </a:p>
          <a:p>
            <a:pPr marL="342900" indent="-342900">
              <a:buFont typeface="+mj-lt"/>
              <a:buAutoNum type="arabicPeriod"/>
            </a:pPr>
            <a:r>
              <a:rPr lang="en-US" b="0" dirty="0">
                <a:solidFill>
                  <a:srgbClr val="FF0000"/>
                </a:solidFill>
                <a:effectLst/>
                <a:latin typeface="Consolas" panose="020B0609020204030204" pitchFamily="49" charset="0"/>
              </a:rPr>
              <a:t> </a:t>
            </a:r>
            <a:r>
              <a:rPr lang="en-US" b="0" dirty="0">
                <a:effectLst/>
                <a:latin typeface="Consolas" panose="020B0609020204030204" pitchFamily="49" charset="0"/>
              </a:rPr>
              <a:t>  if (x &lt; 100) {</a:t>
            </a:r>
          </a:p>
          <a:p>
            <a:pPr marL="342900" indent="-342900">
              <a:buFont typeface="+mj-lt"/>
              <a:buAutoNum type="arabicPeriod"/>
            </a:pPr>
            <a:r>
              <a:rPr lang="en-US" dirty="0">
                <a:solidFill>
                  <a:srgbClr val="FF0000"/>
                </a:solidFill>
                <a:latin typeface="Consolas" panose="020B0609020204030204" pitchFamily="49" charset="0"/>
              </a:rPr>
              <a:t>    F2: x + x != 200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x + x;</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F3: r != 200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 else {</a:t>
            </a:r>
          </a:p>
          <a:p>
            <a:pPr marL="342900" indent="-342900">
              <a:buFont typeface="+mj-lt"/>
              <a:buAutoNum type="arabicPeriod"/>
            </a:pPr>
            <a:r>
              <a:rPr lang="en-US" dirty="0">
                <a:solidFill>
                  <a:srgbClr val="FF0000"/>
                </a:solidFill>
                <a:latin typeface="Consolas" panose="020B0609020204030204" pitchFamily="49" charset="0"/>
              </a:rPr>
              <a:t>    F4: 3 * x != 200 </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3 * x;</a:t>
            </a:r>
          </a:p>
          <a:p>
            <a:pPr marL="342900" indent="-342900">
              <a:buFont typeface="+mj-lt"/>
              <a:buAutoNum type="arabicPeriod"/>
            </a:pPr>
            <a:r>
              <a:rPr lang="en-US" dirty="0">
                <a:solidFill>
                  <a:srgbClr val="FF0000"/>
                </a:solidFill>
                <a:latin typeface="Consolas" panose="020B0609020204030204" pitchFamily="49" charset="0"/>
              </a:rPr>
              <a:t>    F5: r != 200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F6: r != 200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a:t>
            </a:r>
          </a:p>
        </p:txBody>
      </p:sp>
    </p:spTree>
    <p:extLst>
      <p:ext uri="{BB962C8B-B14F-4D97-AF65-F5344CB8AC3E}">
        <p14:creationId xmlns:p14="http://schemas.microsoft.com/office/powerpoint/2010/main" val="2357861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405CD-6081-F8D9-AE8E-8C0C1EC82267}"/>
              </a:ext>
            </a:extLst>
          </p:cNvPr>
          <p:cNvSpPr>
            <a:spLocks noGrp="1"/>
          </p:cNvSpPr>
          <p:nvPr>
            <p:ph type="title"/>
          </p:nvPr>
        </p:nvSpPr>
        <p:spPr/>
        <p:txBody>
          <a:bodyPr/>
          <a:lstStyle/>
          <a:p>
            <a:r>
              <a:rPr lang="en-IN" dirty="0"/>
              <a:t>Forward vs. Backward</a:t>
            </a:r>
          </a:p>
        </p:txBody>
      </p:sp>
      <p:sp>
        <p:nvSpPr>
          <p:cNvPr id="3" name="Content Placeholder 2">
            <a:extLst>
              <a:ext uri="{FF2B5EF4-FFF2-40B4-BE49-F238E27FC236}">
                <a16:creationId xmlns:a16="http://schemas.microsoft.com/office/drawing/2014/main" id="{155447DD-DE33-D632-7909-0B5D0296AF79}"/>
              </a:ext>
            </a:extLst>
          </p:cNvPr>
          <p:cNvSpPr>
            <a:spLocks noGrp="1"/>
          </p:cNvSpPr>
          <p:nvPr>
            <p:ph idx="1"/>
          </p:nvPr>
        </p:nvSpPr>
        <p:spPr/>
        <p:txBody>
          <a:bodyPr/>
          <a:lstStyle/>
          <a:p>
            <a:r>
              <a:rPr lang="en-US" dirty="0"/>
              <a:t>The forward analysis tries to prove all possible postconditions and is more expensive than the backward analysis if the goal is just to prove a particular postcondition</a:t>
            </a:r>
          </a:p>
          <a:p>
            <a:endParaRPr lang="en-IN" dirty="0"/>
          </a:p>
          <a:p>
            <a:r>
              <a:rPr lang="en-IN" dirty="0"/>
              <a:t>However, forward analysis can be useful when there is no specific postcondition. E.g., </a:t>
            </a:r>
          </a:p>
          <a:p>
            <a:pPr lvl="1"/>
            <a:r>
              <a:rPr lang="en-IN" dirty="0"/>
              <a:t>Checking that the program can never go to a certain state</a:t>
            </a:r>
          </a:p>
          <a:p>
            <a:pPr lvl="1"/>
            <a:r>
              <a:rPr lang="en-IN" dirty="0"/>
              <a:t>Trying to find out the meaning of the program </a:t>
            </a:r>
          </a:p>
        </p:txBody>
      </p:sp>
    </p:spTree>
    <p:extLst>
      <p:ext uri="{BB962C8B-B14F-4D97-AF65-F5344CB8AC3E}">
        <p14:creationId xmlns:p14="http://schemas.microsoft.com/office/powerpoint/2010/main" val="42901710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Loop</a:t>
            </a:r>
          </a:p>
        </p:txBody>
      </p:sp>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838200" y="1825625"/>
            <a:ext cx="4726858" cy="4351338"/>
          </a:xfrm>
        </p:spPr>
        <p:txBody>
          <a:bodyPr>
            <a:normAutofit/>
          </a:bodyPr>
          <a:lstStyle/>
          <a:p>
            <a:pPr marL="0" indent="0">
              <a:buNone/>
            </a:pPr>
            <a:endParaRPr lang="en-IN" dirty="0"/>
          </a:p>
          <a:p>
            <a:pPr marL="0" indent="0">
              <a:buNone/>
            </a:pPr>
            <a:endParaRPr lang="en-IN" dirty="0"/>
          </a:p>
        </p:txBody>
      </p:sp>
      <p:sp>
        <p:nvSpPr>
          <p:cNvPr id="4" name="TextBox 3">
            <a:extLst>
              <a:ext uri="{FF2B5EF4-FFF2-40B4-BE49-F238E27FC236}">
                <a16:creationId xmlns:a16="http://schemas.microsoft.com/office/drawing/2014/main" id="{A1AF9705-BC63-DAF7-0552-DF358DD4DA6F}"/>
              </a:ext>
            </a:extLst>
          </p:cNvPr>
          <p:cNvSpPr txBox="1"/>
          <p:nvPr/>
        </p:nvSpPr>
        <p:spPr>
          <a:xfrm>
            <a:off x="4355690" y="983224"/>
            <a:ext cx="7718323" cy="5355312"/>
          </a:xfrm>
          <a:prstGeom prst="rect">
            <a:avLst/>
          </a:prstGeom>
          <a:noFill/>
        </p:spPr>
        <p:txBody>
          <a:bodyPr wrap="square" rtlCol="0">
            <a:spAutoFit/>
          </a:bodyPr>
          <a:lstStyle/>
          <a:p>
            <a:pPr marL="342900" indent="-342900">
              <a:buFont typeface="+mj-lt"/>
              <a:buAutoNum type="arabicPeriod"/>
            </a:pPr>
            <a:r>
              <a:rPr lang="pt-BR" b="0" dirty="0">
                <a:effectLst/>
                <a:latin typeface="Consolas" panose="020B0609020204030204" pitchFamily="49" charset="0"/>
              </a:rPr>
              <a:t>method foo</a:t>
            </a:r>
            <a:r>
              <a:rPr lang="pt-BR" dirty="0">
                <a:latin typeface="Consolas" panose="020B0609020204030204" pitchFamily="49" charset="0"/>
              </a:rPr>
              <a:t>(</a:t>
            </a:r>
            <a:r>
              <a:rPr lang="pt-BR" b="0" dirty="0">
                <a:effectLst/>
                <a:latin typeface="Consolas" panose="020B0609020204030204" pitchFamily="49" charset="0"/>
              </a:rPr>
              <a:t>) returns (r: int)</a:t>
            </a:r>
          </a:p>
          <a:p>
            <a:pPr marL="342900" indent="-342900">
              <a:buFont typeface="+mj-lt"/>
              <a:buAutoNum type="arabicPeriod"/>
            </a:pPr>
            <a:r>
              <a:rPr lang="pt-BR" b="0" dirty="0">
                <a:effectLst/>
                <a:latin typeface="Consolas" panose="020B0609020204030204" pitchFamily="49" charset="0"/>
              </a:rPr>
              <a:t>  ensures r == 45</a:t>
            </a:r>
          </a:p>
          <a:p>
            <a:pPr marL="342900" indent="-342900">
              <a:buFont typeface="+mj-lt"/>
              <a:buAutoNum type="arabicPeriod"/>
            </a:pPr>
            <a:r>
              <a:rPr lang="pt-BR" b="0" dirty="0">
                <a:effectLst/>
                <a:latin typeface="Consolas" panose="020B0609020204030204" pitchFamily="49" charset="0"/>
              </a:rPr>
              <a:t>{</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F1: </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0;</a:t>
            </a:r>
          </a:p>
          <a:p>
            <a:pPr marL="342900" indent="-342900">
              <a:buFont typeface="+mj-lt"/>
              <a:buAutoNum type="arabicPeriod"/>
            </a:pPr>
            <a:r>
              <a:rPr lang="pt-BR" dirty="0">
                <a:solidFill>
                  <a:srgbClr val="FF0000"/>
                </a:solidFill>
                <a:latin typeface="Consolas" panose="020B0609020204030204" pitchFamily="49" charset="0"/>
              </a:rPr>
              <a:t>  F2: </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var i := 1;</a:t>
            </a:r>
          </a:p>
          <a:p>
            <a:pPr marL="342900" indent="-342900">
              <a:buFont typeface="+mj-lt"/>
              <a:buAutoNum type="arabicPeriod"/>
            </a:pPr>
            <a:r>
              <a:rPr lang="pt-BR" dirty="0">
                <a:solidFill>
                  <a:srgbClr val="FF0000"/>
                </a:solidFill>
                <a:latin typeface="Consolas" panose="020B0609020204030204" pitchFamily="49" charset="0"/>
              </a:rPr>
              <a:t>  F3: </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while (i &lt; 10)</a:t>
            </a:r>
          </a:p>
          <a:p>
            <a:pPr marL="342900" indent="-342900">
              <a:buFont typeface="+mj-lt"/>
              <a:buAutoNum type="arabicPeriod"/>
            </a:pPr>
            <a:r>
              <a:rPr lang="pt-BR" i="0" dirty="0">
                <a:latin typeface="+mj-lt"/>
              </a:rPr>
              <a:t>     </a:t>
            </a:r>
            <a:r>
              <a:rPr lang="pt-BR" i="0" dirty="0">
                <a:solidFill>
                  <a:srgbClr val="FF0000"/>
                </a:solidFill>
                <a:latin typeface="+mj-lt"/>
              </a:rPr>
              <a:t>F4: </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F5:</a:t>
            </a:r>
            <a:r>
              <a:rPr lang="pt-BR" i="0" dirty="0">
                <a:solidFill>
                  <a:srgbClr val="FF0000"/>
                </a:solidFill>
                <a:latin typeface="+mj-lt"/>
              </a:rPr>
              <a:t> </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r + i;</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F6:</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i := i + 1;</a:t>
            </a:r>
          </a:p>
          <a:p>
            <a:pPr marL="342900" indent="-342900">
              <a:buFont typeface="+mj-lt"/>
              <a:buAutoNum type="arabicPeriod"/>
            </a:pPr>
            <a:r>
              <a:rPr lang="pt-BR" dirty="0">
                <a:solidFill>
                  <a:srgbClr val="FF0000"/>
                </a:solidFill>
                <a:latin typeface="Consolas" panose="020B0609020204030204" pitchFamily="49" charset="0"/>
              </a:rPr>
              <a:t>    F7:</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F8:</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p>
        </p:txBody>
      </p:sp>
      <p:sp>
        <p:nvSpPr>
          <p:cNvPr id="5" name="TextBox 4">
            <a:extLst>
              <a:ext uri="{FF2B5EF4-FFF2-40B4-BE49-F238E27FC236}">
                <a16:creationId xmlns:a16="http://schemas.microsoft.com/office/drawing/2014/main" id="{E55D2A47-6347-B205-434A-9C0F3C58EB91}"/>
              </a:ext>
            </a:extLst>
          </p:cNvPr>
          <p:cNvSpPr txBox="1"/>
          <p:nvPr/>
        </p:nvSpPr>
        <p:spPr>
          <a:xfrm>
            <a:off x="383458" y="1825625"/>
            <a:ext cx="3647768" cy="1477328"/>
          </a:xfrm>
          <a:prstGeom prst="rect">
            <a:avLst/>
          </a:prstGeom>
          <a:noFill/>
        </p:spPr>
        <p:txBody>
          <a:bodyPr wrap="square" rtlCol="0">
            <a:spAutoFit/>
          </a:bodyPr>
          <a:lstStyle/>
          <a:p>
            <a:r>
              <a:rPr lang="en-IN" dirty="0"/>
              <a:t>Write FOL formulas F1, …, F8 for the forward direction.</a:t>
            </a:r>
          </a:p>
          <a:p>
            <a:endParaRPr lang="en-IN" dirty="0"/>
          </a:p>
          <a:p>
            <a:r>
              <a:rPr lang="en-IN" dirty="0"/>
              <a:t>F4 is inserted just before the loop condition inside the loop.</a:t>
            </a:r>
          </a:p>
        </p:txBody>
      </p:sp>
    </p:spTree>
    <p:extLst>
      <p:ext uri="{BB962C8B-B14F-4D97-AF65-F5344CB8AC3E}">
        <p14:creationId xmlns:p14="http://schemas.microsoft.com/office/powerpoint/2010/main" val="35913665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Loop</a:t>
            </a:r>
          </a:p>
        </p:txBody>
      </p:sp>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838200" y="1825625"/>
            <a:ext cx="4726858" cy="4351338"/>
          </a:xfrm>
        </p:spPr>
        <p:txBody>
          <a:bodyPr>
            <a:normAutofit/>
          </a:bodyPr>
          <a:lstStyle/>
          <a:p>
            <a:pPr marL="0" indent="0">
              <a:buNone/>
            </a:pPr>
            <a:endParaRPr lang="en-IN" dirty="0"/>
          </a:p>
          <a:p>
            <a:pPr marL="0" indent="0">
              <a:buNone/>
            </a:pP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1AF9705-BC63-DAF7-0552-DF358DD4DA6F}"/>
                  </a:ext>
                </a:extLst>
              </p:cNvPr>
              <p:cNvSpPr txBox="1"/>
              <p:nvPr/>
            </p:nvSpPr>
            <p:spPr>
              <a:xfrm>
                <a:off x="4355690" y="983224"/>
                <a:ext cx="7718323" cy="5355312"/>
              </a:xfrm>
              <a:prstGeom prst="rect">
                <a:avLst/>
              </a:prstGeom>
              <a:noFill/>
            </p:spPr>
            <p:txBody>
              <a:bodyPr wrap="square" rtlCol="0">
                <a:spAutoFit/>
              </a:bodyPr>
              <a:lstStyle/>
              <a:p>
                <a:pPr marL="342900" indent="-342900">
                  <a:buFont typeface="+mj-lt"/>
                  <a:buAutoNum type="arabicPeriod"/>
                </a:pPr>
                <a:r>
                  <a:rPr lang="pt-BR" b="0" dirty="0">
                    <a:effectLst/>
                    <a:latin typeface="Consolas" panose="020B0609020204030204" pitchFamily="49" charset="0"/>
                  </a:rPr>
                  <a:t>method foo</a:t>
                </a:r>
                <a:r>
                  <a:rPr lang="pt-BR" dirty="0">
                    <a:latin typeface="Consolas" panose="020B0609020204030204" pitchFamily="49" charset="0"/>
                  </a:rPr>
                  <a:t>(</a:t>
                </a:r>
                <a:r>
                  <a:rPr lang="pt-BR" b="0" dirty="0">
                    <a:effectLst/>
                    <a:latin typeface="Consolas" panose="020B0609020204030204" pitchFamily="49" charset="0"/>
                  </a:rPr>
                  <a:t>) returns (r: int)</a:t>
                </a:r>
              </a:p>
              <a:p>
                <a:pPr marL="342900" indent="-342900">
                  <a:buFont typeface="+mj-lt"/>
                  <a:buAutoNum type="arabicPeriod"/>
                </a:pPr>
                <a:r>
                  <a:rPr lang="pt-BR" b="0" dirty="0">
                    <a:effectLst/>
                    <a:latin typeface="Consolas" panose="020B0609020204030204" pitchFamily="49" charset="0"/>
                  </a:rPr>
                  <a:t>  ensures r == 45</a:t>
                </a:r>
              </a:p>
              <a:p>
                <a:pPr marL="342900" indent="-342900">
                  <a:buFont typeface="+mj-lt"/>
                  <a:buAutoNum type="arabicPeriod"/>
                </a:pPr>
                <a:r>
                  <a:rPr lang="pt-BR" b="0" dirty="0">
                    <a:effectLst/>
                    <a:latin typeface="Consolas" panose="020B0609020204030204" pitchFamily="49" charset="0"/>
                  </a:rPr>
                  <a:t>{</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F1: r == _</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0;</a:t>
                </a:r>
              </a:p>
              <a:p>
                <a:pPr marL="342900" indent="-342900">
                  <a:buFont typeface="+mj-lt"/>
                  <a:buAutoNum type="arabicPeriod"/>
                </a:pPr>
                <a:r>
                  <a:rPr lang="pt-BR" dirty="0">
                    <a:solidFill>
                      <a:srgbClr val="FF0000"/>
                    </a:solidFill>
                    <a:latin typeface="Consolas" panose="020B0609020204030204" pitchFamily="49" charset="0"/>
                  </a:rPr>
                  <a:t>  F2: r == 0</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var i := 1;</a:t>
                </a:r>
              </a:p>
              <a:p>
                <a:pPr marL="342900" indent="-342900">
                  <a:buFont typeface="+mj-lt"/>
                  <a:buAutoNum type="arabicPeriod"/>
                </a:pPr>
                <a:r>
                  <a:rPr lang="pt-BR" dirty="0">
                    <a:solidFill>
                      <a:srgbClr val="FF0000"/>
                    </a:solidFill>
                    <a:latin typeface="Consolas" panose="020B0609020204030204" pitchFamily="49" charset="0"/>
                  </a:rPr>
                  <a:t>  F3: r == 0 </a:t>
                </a:r>
                <a14:m>
                  <m:oMath xmlns:m="http://schemas.openxmlformats.org/officeDocument/2006/math">
                    <m:r>
                      <a:rPr lang="en-IN" b="0" i="1" smtClean="0">
                        <a:solidFill>
                          <a:srgbClr val="FF0000"/>
                        </a:solidFill>
                        <a:latin typeface="Cambria Math" panose="02040503050406030204" pitchFamily="18" charset="0"/>
                      </a:rPr>
                      <m:t>∧</m:t>
                    </m:r>
                  </m:oMath>
                </a14:m>
                <a:r>
                  <a:rPr lang="pt-BR" dirty="0">
                    <a:solidFill>
                      <a:srgbClr val="FF0000"/>
                    </a:solidFill>
                    <a:latin typeface="Consolas" panose="020B0609020204030204" pitchFamily="49" charset="0"/>
                  </a:rPr>
                  <a:t> i == 1</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while (i &lt; 10)</a:t>
                </a:r>
              </a:p>
              <a:p>
                <a:pPr marL="342900" indent="-342900">
                  <a:buFont typeface="+mj-lt"/>
                  <a:buAutoNum type="arabicPeriod"/>
                </a:pPr>
                <a:r>
                  <a:rPr lang="pt-BR" i="0" dirty="0">
                    <a:latin typeface="+mj-lt"/>
                  </a:rPr>
                  <a:t>     </a:t>
                </a:r>
                <a:r>
                  <a:rPr lang="pt-BR" i="0" dirty="0">
                    <a:solidFill>
                      <a:srgbClr val="FF0000"/>
                    </a:solidFill>
                    <a:latin typeface="+mj-lt"/>
                  </a:rPr>
                  <a:t>F4: (i == 1 </a:t>
                </a:r>
                <a:r>
                  <a:rPr lang="en-IN" b="0" i="0" dirty="0">
                    <a:solidFill>
                      <a:srgbClr val="FF0000"/>
                    </a:solidFill>
                    <a:latin typeface="+mj-lt"/>
                  </a:rPr>
                  <a:t>∧</a:t>
                </a:r>
                <a:r>
                  <a:rPr lang="pt-BR" i="0" dirty="0">
                    <a:solidFill>
                      <a:srgbClr val="FF0000"/>
                    </a:solidFill>
                    <a:latin typeface="+mj-lt"/>
                  </a:rPr>
                  <a:t> r == 0)</a:t>
                </a:r>
                <a:r>
                  <a:rPr lang="en-IN" b="0" i="0" dirty="0">
                    <a:solidFill>
                      <a:srgbClr val="FF0000"/>
                    </a:solidFill>
                    <a:latin typeface="+mj-lt"/>
                  </a:rPr>
                  <a:t>∨</a:t>
                </a:r>
                <a:r>
                  <a:rPr lang="pt-BR" i="0" dirty="0">
                    <a:solidFill>
                      <a:srgbClr val="FF0000"/>
                    </a:solidFill>
                    <a:latin typeface="+mj-lt"/>
                  </a:rPr>
                  <a:t> (i == 2 </a:t>
                </a:r>
                <a:r>
                  <a:rPr lang="en-IN" i="0" dirty="0">
                    <a:solidFill>
                      <a:srgbClr val="FF0000"/>
                    </a:solidFill>
                    <a:latin typeface="+mj-lt"/>
                  </a:rPr>
                  <a:t>∧</a:t>
                </a:r>
                <a:r>
                  <a:rPr lang="pt-BR" i="0" dirty="0">
                    <a:solidFill>
                      <a:srgbClr val="FF0000"/>
                    </a:solidFill>
                    <a:latin typeface="+mj-lt"/>
                  </a:rPr>
                  <a:t> r == 1)</a:t>
                </a:r>
                <a:r>
                  <a:rPr lang="en-IN" b="0" i="0" dirty="0">
                    <a:solidFill>
                      <a:srgbClr val="FF0000"/>
                    </a:solidFill>
                    <a:latin typeface="+mj-lt"/>
                  </a:rPr>
                  <a:t>∨</a:t>
                </a:r>
                <a:r>
                  <a:rPr lang="pt-BR" i="0" dirty="0">
                    <a:solidFill>
                      <a:srgbClr val="FF0000"/>
                    </a:solidFill>
                    <a:latin typeface="+mj-lt"/>
                  </a:rPr>
                  <a:t> … </a:t>
                </a:r>
                <a:r>
                  <a:rPr lang="en-IN" b="0" i="0" dirty="0">
                    <a:solidFill>
                      <a:srgbClr val="FF0000"/>
                    </a:solidFill>
                    <a:latin typeface="+mj-lt"/>
                  </a:rPr>
                  <a:t>∨</a:t>
                </a:r>
                <a:r>
                  <a:rPr lang="pt-BR" i="0" dirty="0">
                    <a:solidFill>
                      <a:srgbClr val="FF0000"/>
                    </a:solidFill>
                    <a:latin typeface="+mj-lt"/>
                  </a:rPr>
                  <a:t> (i == 10 </a:t>
                </a:r>
                <a:r>
                  <a:rPr lang="en-IN" i="0" dirty="0">
                    <a:solidFill>
                      <a:srgbClr val="FF0000"/>
                    </a:solidFill>
                    <a:latin typeface="+mj-lt"/>
                  </a:rPr>
                  <a:t>∧</a:t>
                </a:r>
                <a:r>
                  <a:rPr lang="pt-BR" i="0" dirty="0">
                    <a:solidFill>
                      <a:srgbClr val="FF0000"/>
                    </a:solidFill>
                    <a:latin typeface="+mj-lt"/>
                  </a:rPr>
                  <a:t> r == 45)</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F5:</a:t>
                </a:r>
                <a:r>
                  <a:rPr lang="pt-BR" i="0" dirty="0">
                    <a:solidFill>
                      <a:srgbClr val="FF0000"/>
                    </a:solidFill>
                    <a:latin typeface="+mj-lt"/>
                  </a:rPr>
                  <a:t> (i == 1 </a:t>
                </a:r>
                <a:r>
                  <a:rPr lang="en-IN" b="0" i="0" dirty="0">
                    <a:solidFill>
                      <a:srgbClr val="FF0000"/>
                    </a:solidFill>
                    <a:latin typeface="+mj-lt"/>
                  </a:rPr>
                  <a:t>∧</a:t>
                </a:r>
                <a:r>
                  <a:rPr lang="pt-BR" i="0" dirty="0">
                    <a:solidFill>
                      <a:srgbClr val="FF0000"/>
                    </a:solidFill>
                    <a:latin typeface="+mj-lt"/>
                  </a:rPr>
                  <a:t> r == 0)</a:t>
                </a:r>
                <a:r>
                  <a:rPr lang="en-IN" b="0" i="0" dirty="0">
                    <a:solidFill>
                      <a:srgbClr val="FF0000"/>
                    </a:solidFill>
                    <a:latin typeface="+mj-lt"/>
                  </a:rPr>
                  <a:t>∨</a:t>
                </a:r>
                <a:r>
                  <a:rPr lang="pt-BR" i="0" dirty="0">
                    <a:solidFill>
                      <a:srgbClr val="FF0000"/>
                    </a:solidFill>
                    <a:latin typeface="+mj-lt"/>
                  </a:rPr>
                  <a:t> (i == 2 </a:t>
                </a:r>
                <a:r>
                  <a:rPr lang="en-IN" i="0" dirty="0">
                    <a:solidFill>
                      <a:srgbClr val="FF0000"/>
                    </a:solidFill>
                    <a:latin typeface="+mj-lt"/>
                  </a:rPr>
                  <a:t>∧</a:t>
                </a:r>
                <a:r>
                  <a:rPr lang="pt-BR" i="0" dirty="0">
                    <a:solidFill>
                      <a:srgbClr val="FF0000"/>
                    </a:solidFill>
                    <a:latin typeface="+mj-lt"/>
                  </a:rPr>
                  <a:t> r == 1)</a:t>
                </a:r>
                <a:r>
                  <a:rPr lang="en-IN" b="0" i="0" dirty="0">
                    <a:solidFill>
                      <a:srgbClr val="FF0000"/>
                    </a:solidFill>
                    <a:latin typeface="+mj-lt"/>
                  </a:rPr>
                  <a:t>∨</a:t>
                </a:r>
                <a:r>
                  <a:rPr lang="pt-BR" i="0" dirty="0">
                    <a:solidFill>
                      <a:srgbClr val="FF0000"/>
                    </a:solidFill>
                    <a:latin typeface="+mj-lt"/>
                  </a:rPr>
                  <a:t> … </a:t>
                </a:r>
                <a:r>
                  <a:rPr lang="en-IN" b="0" i="0" dirty="0">
                    <a:solidFill>
                      <a:srgbClr val="FF0000"/>
                    </a:solidFill>
                    <a:latin typeface="+mj-lt"/>
                  </a:rPr>
                  <a:t>∨</a:t>
                </a:r>
                <a:r>
                  <a:rPr lang="pt-BR" i="0" dirty="0">
                    <a:solidFill>
                      <a:srgbClr val="FF0000"/>
                    </a:solidFill>
                    <a:latin typeface="+mj-lt"/>
                  </a:rPr>
                  <a:t> (i == 9 </a:t>
                </a:r>
                <a:r>
                  <a:rPr lang="en-IN" i="0" dirty="0">
                    <a:solidFill>
                      <a:srgbClr val="FF0000"/>
                    </a:solidFill>
                    <a:latin typeface="+mj-lt"/>
                  </a:rPr>
                  <a:t>∧</a:t>
                </a:r>
                <a:r>
                  <a:rPr lang="pt-BR" i="0" dirty="0">
                    <a:solidFill>
                      <a:srgbClr val="FF0000"/>
                    </a:solidFill>
                    <a:latin typeface="+mj-lt"/>
                  </a:rPr>
                  <a:t> r == 36)</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r + i;</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F6:</a:t>
                </a:r>
                <a:r>
                  <a:rPr lang="pt-BR" i="0" dirty="0">
                    <a:solidFill>
                      <a:srgbClr val="FF0000"/>
                    </a:solidFill>
                    <a:latin typeface="+mj-lt"/>
                  </a:rPr>
                  <a:t>(i == 1 </a:t>
                </a:r>
                <a:r>
                  <a:rPr lang="en-IN" b="0" i="0" dirty="0">
                    <a:solidFill>
                      <a:srgbClr val="FF0000"/>
                    </a:solidFill>
                    <a:latin typeface="+mj-lt"/>
                  </a:rPr>
                  <a:t>∧</a:t>
                </a:r>
                <a:r>
                  <a:rPr lang="pt-BR" i="0" dirty="0">
                    <a:solidFill>
                      <a:srgbClr val="FF0000"/>
                    </a:solidFill>
                    <a:latin typeface="+mj-lt"/>
                  </a:rPr>
                  <a:t> r == 1)</a:t>
                </a:r>
                <a:r>
                  <a:rPr lang="en-IN" b="0" i="0" dirty="0">
                    <a:solidFill>
                      <a:srgbClr val="FF0000"/>
                    </a:solidFill>
                    <a:latin typeface="+mj-lt"/>
                  </a:rPr>
                  <a:t>∨</a:t>
                </a:r>
                <a:r>
                  <a:rPr lang="pt-BR" i="0" dirty="0">
                    <a:solidFill>
                      <a:srgbClr val="FF0000"/>
                    </a:solidFill>
                    <a:latin typeface="+mj-lt"/>
                  </a:rPr>
                  <a:t> (i == 2 </a:t>
                </a:r>
                <a:r>
                  <a:rPr lang="en-IN" i="0" dirty="0">
                    <a:solidFill>
                      <a:srgbClr val="FF0000"/>
                    </a:solidFill>
                    <a:latin typeface="+mj-lt"/>
                  </a:rPr>
                  <a:t>∧</a:t>
                </a:r>
                <a:r>
                  <a:rPr lang="pt-BR" i="0" dirty="0">
                    <a:solidFill>
                      <a:srgbClr val="FF0000"/>
                    </a:solidFill>
                    <a:latin typeface="+mj-lt"/>
                  </a:rPr>
                  <a:t> r == 3)</a:t>
                </a:r>
                <a:r>
                  <a:rPr lang="en-IN" b="0" i="0" dirty="0">
                    <a:solidFill>
                      <a:srgbClr val="FF0000"/>
                    </a:solidFill>
                    <a:latin typeface="+mj-lt"/>
                  </a:rPr>
                  <a:t>∨</a:t>
                </a:r>
                <a:r>
                  <a:rPr lang="pt-BR" i="0" dirty="0">
                    <a:solidFill>
                      <a:srgbClr val="FF0000"/>
                    </a:solidFill>
                    <a:latin typeface="+mj-lt"/>
                  </a:rPr>
                  <a:t> … </a:t>
                </a:r>
                <a:r>
                  <a:rPr lang="en-IN" b="0" i="0" dirty="0">
                    <a:solidFill>
                      <a:srgbClr val="FF0000"/>
                    </a:solidFill>
                    <a:latin typeface="+mj-lt"/>
                  </a:rPr>
                  <a:t>∨</a:t>
                </a:r>
                <a:r>
                  <a:rPr lang="pt-BR" i="0" dirty="0">
                    <a:solidFill>
                      <a:srgbClr val="FF0000"/>
                    </a:solidFill>
                    <a:latin typeface="+mj-lt"/>
                  </a:rPr>
                  <a:t> (i == 9 </a:t>
                </a:r>
                <a:r>
                  <a:rPr lang="en-IN" i="0" dirty="0">
                    <a:solidFill>
                      <a:srgbClr val="FF0000"/>
                    </a:solidFill>
                    <a:latin typeface="+mj-lt"/>
                  </a:rPr>
                  <a:t>∧</a:t>
                </a:r>
                <a:r>
                  <a:rPr lang="pt-BR" i="0" dirty="0">
                    <a:solidFill>
                      <a:srgbClr val="FF0000"/>
                    </a:solidFill>
                    <a:latin typeface="+mj-lt"/>
                  </a:rPr>
                  <a:t> r == 45)</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i := i + 1;</a:t>
                </a:r>
              </a:p>
              <a:p>
                <a:pPr marL="342900" indent="-342900">
                  <a:buFont typeface="+mj-lt"/>
                  <a:buAutoNum type="arabicPeriod"/>
                </a:pPr>
                <a:r>
                  <a:rPr lang="pt-BR" dirty="0">
                    <a:solidFill>
                      <a:srgbClr val="FF0000"/>
                    </a:solidFill>
                    <a:latin typeface="Consolas" panose="020B0609020204030204" pitchFamily="49" charset="0"/>
                  </a:rPr>
                  <a:t>    F7:</a:t>
                </a:r>
                <a:r>
                  <a:rPr lang="pt-BR" i="0" dirty="0">
                    <a:solidFill>
                      <a:srgbClr val="FF0000"/>
                    </a:solidFill>
                    <a:latin typeface="+mj-lt"/>
                  </a:rPr>
                  <a:t>(i == 2 </a:t>
                </a:r>
                <a:r>
                  <a:rPr lang="en-IN" b="0" i="0" dirty="0">
                    <a:solidFill>
                      <a:srgbClr val="FF0000"/>
                    </a:solidFill>
                    <a:latin typeface="+mj-lt"/>
                  </a:rPr>
                  <a:t>∧</a:t>
                </a:r>
                <a:r>
                  <a:rPr lang="pt-BR" i="0" dirty="0">
                    <a:solidFill>
                      <a:srgbClr val="FF0000"/>
                    </a:solidFill>
                    <a:latin typeface="+mj-lt"/>
                  </a:rPr>
                  <a:t> r == 1)</a:t>
                </a:r>
                <a:r>
                  <a:rPr lang="en-IN" b="0" i="0" dirty="0">
                    <a:solidFill>
                      <a:srgbClr val="FF0000"/>
                    </a:solidFill>
                    <a:latin typeface="+mj-lt"/>
                  </a:rPr>
                  <a:t>∨</a:t>
                </a:r>
                <a:r>
                  <a:rPr lang="pt-BR" i="0" dirty="0">
                    <a:solidFill>
                      <a:srgbClr val="FF0000"/>
                    </a:solidFill>
                    <a:latin typeface="+mj-lt"/>
                  </a:rPr>
                  <a:t> (i == 3 </a:t>
                </a:r>
                <a:r>
                  <a:rPr lang="en-IN" i="0" dirty="0">
                    <a:solidFill>
                      <a:srgbClr val="FF0000"/>
                    </a:solidFill>
                    <a:latin typeface="+mj-lt"/>
                  </a:rPr>
                  <a:t>∧</a:t>
                </a:r>
                <a:r>
                  <a:rPr lang="pt-BR" i="0" dirty="0">
                    <a:solidFill>
                      <a:srgbClr val="FF0000"/>
                    </a:solidFill>
                    <a:latin typeface="+mj-lt"/>
                  </a:rPr>
                  <a:t> r == 3)</a:t>
                </a:r>
                <a:r>
                  <a:rPr lang="en-IN" b="0" i="0" dirty="0">
                    <a:solidFill>
                      <a:srgbClr val="FF0000"/>
                    </a:solidFill>
                    <a:latin typeface="+mj-lt"/>
                  </a:rPr>
                  <a:t>∨</a:t>
                </a:r>
                <a:r>
                  <a:rPr lang="pt-BR" i="0" dirty="0">
                    <a:solidFill>
                      <a:srgbClr val="FF0000"/>
                    </a:solidFill>
                    <a:latin typeface="+mj-lt"/>
                  </a:rPr>
                  <a:t> … </a:t>
                </a:r>
                <a:r>
                  <a:rPr lang="en-IN" b="0" i="0" dirty="0">
                    <a:solidFill>
                      <a:srgbClr val="FF0000"/>
                    </a:solidFill>
                    <a:latin typeface="+mj-lt"/>
                  </a:rPr>
                  <a:t>∨</a:t>
                </a:r>
                <a:r>
                  <a:rPr lang="pt-BR" i="0" dirty="0">
                    <a:solidFill>
                      <a:srgbClr val="FF0000"/>
                    </a:solidFill>
                    <a:latin typeface="+mj-lt"/>
                  </a:rPr>
                  <a:t> (i == 10 </a:t>
                </a:r>
                <a:r>
                  <a:rPr lang="en-IN" i="0" dirty="0">
                    <a:solidFill>
                      <a:srgbClr val="FF0000"/>
                    </a:solidFill>
                    <a:latin typeface="+mj-lt"/>
                  </a:rPr>
                  <a:t>∧</a:t>
                </a:r>
                <a:r>
                  <a:rPr lang="pt-BR" i="0" dirty="0">
                    <a:solidFill>
                      <a:srgbClr val="FF0000"/>
                    </a:solidFill>
                    <a:latin typeface="+mj-lt"/>
                  </a:rPr>
                  <a:t> r == 45)</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F8: </a:t>
                </a:r>
                <a:r>
                  <a:rPr lang="pt-BR" i="0" dirty="0">
                    <a:solidFill>
                      <a:srgbClr val="FF0000"/>
                    </a:solidFill>
                    <a:latin typeface="+mj-lt"/>
                  </a:rPr>
                  <a:t>((i == 1 </a:t>
                </a:r>
                <a:r>
                  <a:rPr lang="en-IN" b="0" i="0" dirty="0">
                    <a:solidFill>
                      <a:srgbClr val="FF0000"/>
                    </a:solidFill>
                    <a:latin typeface="+mj-lt"/>
                  </a:rPr>
                  <a:t>∧</a:t>
                </a:r>
                <a:r>
                  <a:rPr lang="pt-BR" i="0" dirty="0">
                    <a:solidFill>
                      <a:srgbClr val="FF0000"/>
                    </a:solidFill>
                    <a:latin typeface="+mj-lt"/>
                  </a:rPr>
                  <a:t> r == 0)</a:t>
                </a:r>
                <a:r>
                  <a:rPr lang="en-IN" b="0" i="0" dirty="0">
                    <a:solidFill>
                      <a:srgbClr val="FF0000"/>
                    </a:solidFill>
                    <a:latin typeface="+mj-lt"/>
                  </a:rPr>
                  <a:t>∨</a:t>
                </a:r>
                <a:r>
                  <a:rPr lang="pt-BR" i="0" dirty="0">
                    <a:solidFill>
                      <a:srgbClr val="FF0000"/>
                    </a:solidFill>
                    <a:latin typeface="+mj-lt"/>
                  </a:rPr>
                  <a:t> (i == 2 </a:t>
                </a:r>
                <a:r>
                  <a:rPr lang="en-IN" i="0" dirty="0">
                    <a:solidFill>
                      <a:srgbClr val="FF0000"/>
                    </a:solidFill>
                    <a:latin typeface="+mj-lt"/>
                  </a:rPr>
                  <a:t>∧</a:t>
                </a:r>
                <a:r>
                  <a:rPr lang="pt-BR" i="0" dirty="0">
                    <a:solidFill>
                      <a:srgbClr val="FF0000"/>
                    </a:solidFill>
                    <a:latin typeface="+mj-lt"/>
                  </a:rPr>
                  <a:t> r == 1)</a:t>
                </a:r>
                <a:r>
                  <a:rPr lang="en-IN" b="0" i="0" dirty="0">
                    <a:solidFill>
                      <a:srgbClr val="FF0000"/>
                    </a:solidFill>
                    <a:latin typeface="+mj-lt"/>
                  </a:rPr>
                  <a:t>∨</a:t>
                </a:r>
                <a:r>
                  <a:rPr lang="pt-BR" i="0" dirty="0">
                    <a:solidFill>
                      <a:srgbClr val="FF0000"/>
                    </a:solidFill>
                    <a:latin typeface="+mj-lt"/>
                  </a:rPr>
                  <a:t> … </a:t>
                </a:r>
                <a:r>
                  <a:rPr lang="en-IN" b="0" i="0" dirty="0">
                    <a:solidFill>
                      <a:srgbClr val="FF0000"/>
                    </a:solidFill>
                    <a:latin typeface="+mj-lt"/>
                  </a:rPr>
                  <a:t>∨</a:t>
                </a:r>
                <a:r>
                  <a:rPr lang="pt-BR" i="0" dirty="0">
                    <a:solidFill>
                      <a:srgbClr val="FF0000"/>
                    </a:solidFill>
                    <a:latin typeface="+mj-lt"/>
                  </a:rPr>
                  <a:t> (i == 10 </a:t>
                </a:r>
                <a:r>
                  <a:rPr lang="en-IN" i="0" dirty="0">
                    <a:solidFill>
                      <a:srgbClr val="FF0000"/>
                    </a:solidFill>
                    <a:latin typeface="+mj-lt"/>
                  </a:rPr>
                  <a:t>∧</a:t>
                </a:r>
                <a:r>
                  <a:rPr lang="pt-BR" i="0" dirty="0">
                    <a:solidFill>
                      <a:srgbClr val="FF0000"/>
                    </a:solidFill>
                    <a:latin typeface="+mj-lt"/>
                  </a:rPr>
                  <a:t> r == 45)) </a:t>
                </a:r>
                <a:r>
                  <a:rPr lang="en-IN" b="0" i="0" dirty="0">
                    <a:solidFill>
                      <a:srgbClr val="FF0000"/>
                    </a:solidFill>
                    <a:latin typeface="+mj-lt"/>
                  </a:rPr>
                  <a:t>∧</a:t>
                </a:r>
                <a:r>
                  <a:rPr lang="pt-BR" b="0" i="0" dirty="0">
                    <a:solidFill>
                      <a:srgbClr val="FF0000"/>
                    </a:solidFill>
                    <a:effectLst/>
                    <a:latin typeface="+mj-lt"/>
                  </a:rPr>
                  <a:t> (i &gt;= 10)</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p>
            </p:txBody>
          </p:sp>
        </mc:Choice>
        <mc:Fallback xmlns="">
          <p:sp>
            <p:nvSpPr>
              <p:cNvPr id="4" name="TextBox 3">
                <a:extLst>
                  <a:ext uri="{FF2B5EF4-FFF2-40B4-BE49-F238E27FC236}">
                    <a16:creationId xmlns:a16="http://schemas.microsoft.com/office/drawing/2014/main" id="{A1AF9705-BC63-DAF7-0552-DF358DD4DA6F}"/>
                  </a:ext>
                </a:extLst>
              </p:cNvPr>
              <p:cNvSpPr txBox="1">
                <a:spLocks noRot="1" noChangeAspect="1" noMove="1" noResize="1" noEditPoints="1" noAdjustHandles="1" noChangeArrowheads="1" noChangeShapeType="1" noTextEdit="1"/>
              </p:cNvSpPr>
              <p:nvPr/>
            </p:nvSpPr>
            <p:spPr>
              <a:xfrm>
                <a:off x="4355690" y="983224"/>
                <a:ext cx="7718323" cy="5355312"/>
              </a:xfrm>
              <a:prstGeom prst="rect">
                <a:avLst/>
              </a:prstGeom>
              <a:blipFill>
                <a:blip r:embed="rId2"/>
                <a:stretch>
                  <a:fillRect l="-711" t="-569" b="-796"/>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E55D2A47-6347-B205-434A-9C0F3C58EB91}"/>
              </a:ext>
            </a:extLst>
          </p:cNvPr>
          <p:cNvSpPr txBox="1"/>
          <p:nvPr/>
        </p:nvSpPr>
        <p:spPr>
          <a:xfrm>
            <a:off x="383458" y="1825625"/>
            <a:ext cx="3647768" cy="1477328"/>
          </a:xfrm>
          <a:prstGeom prst="rect">
            <a:avLst/>
          </a:prstGeom>
          <a:noFill/>
        </p:spPr>
        <p:txBody>
          <a:bodyPr wrap="square" rtlCol="0">
            <a:spAutoFit/>
          </a:bodyPr>
          <a:lstStyle/>
          <a:p>
            <a:r>
              <a:rPr lang="en-IN" dirty="0"/>
              <a:t>Write FOL formulas F1, …, F8 for the forward direction.</a:t>
            </a:r>
          </a:p>
          <a:p>
            <a:endParaRPr lang="en-IN" dirty="0"/>
          </a:p>
          <a:p>
            <a:r>
              <a:rPr lang="en-IN" dirty="0"/>
              <a:t>F4 is inserted just before the loop condition inside the loop.</a:t>
            </a:r>
          </a:p>
        </p:txBody>
      </p:sp>
    </p:spTree>
    <p:extLst>
      <p:ext uri="{BB962C8B-B14F-4D97-AF65-F5344CB8AC3E}">
        <p14:creationId xmlns:p14="http://schemas.microsoft.com/office/powerpoint/2010/main" val="19047112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Loop</a:t>
            </a:r>
          </a:p>
        </p:txBody>
      </p:sp>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838200" y="1825625"/>
            <a:ext cx="4726858" cy="4351338"/>
          </a:xfrm>
        </p:spPr>
        <p:txBody>
          <a:bodyPr>
            <a:normAutofit/>
          </a:bodyPr>
          <a:lstStyle/>
          <a:p>
            <a:pPr marL="0" indent="0">
              <a:buNone/>
            </a:pPr>
            <a:endParaRPr lang="en-IN" dirty="0"/>
          </a:p>
          <a:p>
            <a:pPr marL="0" indent="0">
              <a:buNone/>
            </a:pP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1AF9705-BC63-DAF7-0552-DF358DD4DA6F}"/>
                  </a:ext>
                </a:extLst>
              </p:cNvPr>
              <p:cNvSpPr txBox="1"/>
              <p:nvPr/>
            </p:nvSpPr>
            <p:spPr>
              <a:xfrm>
                <a:off x="4227872" y="983224"/>
                <a:ext cx="7846142" cy="5544659"/>
              </a:xfrm>
              <a:prstGeom prst="rect">
                <a:avLst/>
              </a:prstGeom>
              <a:noFill/>
            </p:spPr>
            <p:txBody>
              <a:bodyPr wrap="square" rtlCol="0">
                <a:spAutoFit/>
              </a:bodyPr>
              <a:lstStyle/>
              <a:p>
                <a:pPr marL="342900" indent="-342900">
                  <a:buFont typeface="+mj-lt"/>
                  <a:buAutoNum type="arabicPeriod"/>
                </a:pPr>
                <a:r>
                  <a:rPr lang="pt-BR" b="0" dirty="0">
                    <a:effectLst/>
                    <a:latin typeface="Consolas" panose="020B0609020204030204" pitchFamily="49" charset="0"/>
                  </a:rPr>
                  <a:t>method foo</a:t>
                </a:r>
                <a:r>
                  <a:rPr lang="pt-BR" dirty="0">
                    <a:latin typeface="Consolas" panose="020B0609020204030204" pitchFamily="49" charset="0"/>
                  </a:rPr>
                  <a:t>(n: int</a:t>
                </a:r>
                <a:r>
                  <a:rPr lang="pt-BR" b="0" dirty="0">
                    <a:effectLst/>
                    <a:latin typeface="Consolas" panose="020B0609020204030204" pitchFamily="49" charset="0"/>
                  </a:rPr>
                  <a:t>) returns (r: int)</a:t>
                </a:r>
              </a:p>
              <a:p>
                <a:pPr marL="342900" indent="-342900">
                  <a:buFont typeface="+mj-lt"/>
                  <a:buAutoNum type="arabicPeriod"/>
                </a:pPr>
                <a:r>
                  <a:rPr lang="pt-BR" b="0" dirty="0">
                    <a:effectLst/>
                    <a:latin typeface="Consolas" panose="020B0609020204030204" pitchFamily="49" charset="0"/>
                  </a:rPr>
                  <a:t>  ensures r == 45</a:t>
                </a:r>
              </a:p>
              <a:p>
                <a:pPr marL="342900" indent="-342900">
                  <a:buFont typeface="+mj-lt"/>
                  <a:buAutoNum type="arabicPeriod"/>
                </a:pPr>
                <a:r>
                  <a:rPr lang="pt-BR" b="0" dirty="0">
                    <a:effectLst/>
                    <a:latin typeface="Consolas" panose="020B0609020204030204" pitchFamily="49" charset="0"/>
                  </a:rPr>
                  <a:t>{</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F1: r == _</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0;</a:t>
                </a:r>
              </a:p>
              <a:p>
                <a:pPr marL="342900" indent="-342900">
                  <a:buFont typeface="+mj-lt"/>
                  <a:buAutoNum type="arabicPeriod"/>
                </a:pPr>
                <a:r>
                  <a:rPr lang="pt-BR" dirty="0">
                    <a:solidFill>
                      <a:srgbClr val="FF0000"/>
                    </a:solidFill>
                    <a:latin typeface="Consolas" panose="020B0609020204030204" pitchFamily="49" charset="0"/>
                  </a:rPr>
                  <a:t>  F2: r == 0</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var i := 1;</a:t>
                </a:r>
              </a:p>
              <a:p>
                <a:pPr marL="342900" indent="-342900">
                  <a:buFont typeface="+mj-lt"/>
                  <a:buAutoNum type="arabicPeriod"/>
                </a:pPr>
                <a:r>
                  <a:rPr lang="pt-BR" dirty="0">
                    <a:solidFill>
                      <a:srgbClr val="FF0000"/>
                    </a:solidFill>
                    <a:latin typeface="Consolas" panose="020B0609020204030204" pitchFamily="49" charset="0"/>
                  </a:rPr>
                  <a:t>  F3: r == 0 </a:t>
                </a:r>
                <a14:m>
                  <m:oMath xmlns:m="http://schemas.openxmlformats.org/officeDocument/2006/math">
                    <m:r>
                      <a:rPr lang="en-IN" b="0" i="1" smtClean="0">
                        <a:solidFill>
                          <a:srgbClr val="FF0000"/>
                        </a:solidFill>
                        <a:latin typeface="Cambria Math" panose="02040503050406030204" pitchFamily="18" charset="0"/>
                      </a:rPr>
                      <m:t>∧</m:t>
                    </m:r>
                  </m:oMath>
                </a14:m>
                <a:r>
                  <a:rPr lang="pt-BR" dirty="0">
                    <a:solidFill>
                      <a:srgbClr val="FF0000"/>
                    </a:solidFill>
                    <a:latin typeface="Consolas" panose="020B0609020204030204" pitchFamily="49" charset="0"/>
                  </a:rPr>
                  <a:t> i == 1</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while (i &lt; </a:t>
                </a:r>
                <a:r>
                  <a:rPr lang="pt-BR" dirty="0">
                    <a:latin typeface="Consolas" panose="020B0609020204030204" pitchFamily="49" charset="0"/>
                  </a:rPr>
                  <a:t>n</a:t>
                </a:r>
                <a:r>
                  <a:rPr lang="pt-BR" b="0" dirty="0">
                    <a:effectLst/>
                    <a:latin typeface="Consolas" panose="020B0609020204030204" pitchFamily="49" charset="0"/>
                  </a:rPr>
                  <a:t>)</a:t>
                </a:r>
              </a:p>
              <a:p>
                <a:pPr marL="342900" indent="-342900">
                  <a:buFont typeface="+mj-lt"/>
                  <a:buAutoNum type="arabicPeriod"/>
                </a:pPr>
                <a:r>
                  <a:rPr lang="pt-BR" i="0" dirty="0">
                    <a:latin typeface="+mj-lt"/>
                  </a:rPr>
                  <a:t>     </a:t>
                </a:r>
                <a:r>
                  <a:rPr lang="pt-BR" i="0" dirty="0">
                    <a:solidFill>
                      <a:srgbClr val="FF0000"/>
                    </a:solidFill>
                    <a:latin typeface="+mj-lt"/>
                  </a:rPr>
                  <a:t>F4:</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F5:</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r + i;</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F6:</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i := i + 1;</a:t>
                </a:r>
              </a:p>
              <a:p>
                <a:pPr marL="342900" indent="-342900">
                  <a:buFont typeface="+mj-lt"/>
                  <a:buAutoNum type="arabicPeriod"/>
                </a:pPr>
                <a:r>
                  <a:rPr lang="pt-BR" dirty="0">
                    <a:solidFill>
                      <a:srgbClr val="FF0000"/>
                    </a:solidFill>
                    <a:latin typeface="Consolas" panose="020B0609020204030204" pitchFamily="49" charset="0"/>
                  </a:rPr>
                  <a:t>    F7:</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F8:</a:t>
                </a:r>
              </a:p>
              <a:p>
                <a:pPr marL="342900" indent="-342900">
                  <a:buFont typeface="+mj-lt"/>
                  <a:buAutoNum type="arabicPeriod"/>
                </a:pPr>
                <a:r>
                  <a:rPr lang="pt-BR" b="0" dirty="0">
                    <a:effectLst/>
                    <a:latin typeface="Consolas" panose="020B0609020204030204" pitchFamily="49" charset="0"/>
                  </a:rPr>
                  <a:t>}</a:t>
                </a:r>
              </a:p>
            </p:txBody>
          </p:sp>
        </mc:Choice>
        <mc:Fallback xmlns="">
          <p:sp>
            <p:nvSpPr>
              <p:cNvPr id="4" name="TextBox 3">
                <a:extLst>
                  <a:ext uri="{FF2B5EF4-FFF2-40B4-BE49-F238E27FC236}">
                    <a16:creationId xmlns:a16="http://schemas.microsoft.com/office/drawing/2014/main" id="{A1AF9705-BC63-DAF7-0552-DF358DD4DA6F}"/>
                  </a:ext>
                </a:extLst>
              </p:cNvPr>
              <p:cNvSpPr txBox="1">
                <a:spLocks noRot="1" noChangeAspect="1" noMove="1" noResize="1" noEditPoints="1" noAdjustHandles="1" noChangeArrowheads="1" noChangeShapeType="1" noTextEdit="1"/>
              </p:cNvSpPr>
              <p:nvPr/>
            </p:nvSpPr>
            <p:spPr>
              <a:xfrm>
                <a:off x="4227872" y="983224"/>
                <a:ext cx="7846142" cy="5544659"/>
              </a:xfrm>
              <a:prstGeom prst="rect">
                <a:avLst/>
              </a:prstGeom>
              <a:blipFill>
                <a:blip r:embed="rId2"/>
                <a:stretch>
                  <a:fillRect l="-699" t="-549"/>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E55D2A47-6347-B205-434A-9C0F3C58EB91}"/>
              </a:ext>
            </a:extLst>
          </p:cNvPr>
          <p:cNvSpPr txBox="1"/>
          <p:nvPr/>
        </p:nvSpPr>
        <p:spPr>
          <a:xfrm>
            <a:off x="383458" y="1825625"/>
            <a:ext cx="3647768" cy="1477328"/>
          </a:xfrm>
          <a:prstGeom prst="rect">
            <a:avLst/>
          </a:prstGeom>
          <a:noFill/>
        </p:spPr>
        <p:txBody>
          <a:bodyPr wrap="square" rtlCol="0">
            <a:spAutoFit/>
          </a:bodyPr>
          <a:lstStyle/>
          <a:p>
            <a:r>
              <a:rPr lang="en-IN" dirty="0"/>
              <a:t>Write FOL formulas F4, …, F8 for the forward direction.</a:t>
            </a:r>
          </a:p>
          <a:p>
            <a:endParaRPr lang="en-IN" dirty="0"/>
          </a:p>
          <a:p>
            <a:r>
              <a:rPr lang="en-IN" dirty="0"/>
              <a:t>F4 is inserted just before the loop condition inside the loop.</a:t>
            </a:r>
          </a:p>
        </p:txBody>
      </p:sp>
    </p:spTree>
    <p:extLst>
      <p:ext uri="{BB962C8B-B14F-4D97-AF65-F5344CB8AC3E}">
        <p14:creationId xmlns:p14="http://schemas.microsoft.com/office/powerpoint/2010/main" val="620604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E10C8-0D0D-9538-78D1-69F33B9E3229}"/>
              </a:ext>
            </a:extLst>
          </p:cNvPr>
          <p:cNvSpPr>
            <a:spLocks noGrp="1"/>
          </p:cNvSpPr>
          <p:nvPr>
            <p:ph type="title"/>
          </p:nvPr>
        </p:nvSpPr>
        <p:spPr/>
        <p:txBody>
          <a:bodyPr/>
          <a:lstStyle/>
          <a:p>
            <a:r>
              <a:rPr lang="en-IN" dirty="0"/>
              <a:t>Program state</a:t>
            </a:r>
          </a:p>
        </p:txBody>
      </p:sp>
      <p:sp>
        <p:nvSpPr>
          <p:cNvPr id="3" name="Content Placeholder 2">
            <a:extLst>
              <a:ext uri="{FF2B5EF4-FFF2-40B4-BE49-F238E27FC236}">
                <a16:creationId xmlns:a16="http://schemas.microsoft.com/office/drawing/2014/main" id="{7A38443B-4A29-2F21-26E5-D2F819A4403C}"/>
              </a:ext>
            </a:extLst>
          </p:cNvPr>
          <p:cNvSpPr>
            <a:spLocks noGrp="1"/>
          </p:cNvSpPr>
          <p:nvPr>
            <p:ph idx="1"/>
          </p:nvPr>
        </p:nvSpPr>
        <p:spPr/>
        <p:txBody>
          <a:bodyPr/>
          <a:lstStyle/>
          <a:p>
            <a:pPr marL="0" indent="0">
              <a:buNone/>
            </a:pPr>
            <a:endParaRPr lang="en-IN" dirty="0"/>
          </a:p>
          <a:p>
            <a:pPr marL="0" indent="0">
              <a:buNone/>
            </a:pPr>
            <a:endParaRPr lang="en-IN" dirty="0"/>
          </a:p>
        </p:txBody>
      </p:sp>
      <p:sp>
        <p:nvSpPr>
          <p:cNvPr id="4" name="TextBox 3">
            <a:extLst>
              <a:ext uri="{FF2B5EF4-FFF2-40B4-BE49-F238E27FC236}">
                <a16:creationId xmlns:a16="http://schemas.microsoft.com/office/drawing/2014/main" id="{E0E28B16-6F08-5553-5EF6-1C1898EEB6F4}"/>
              </a:ext>
            </a:extLst>
          </p:cNvPr>
          <p:cNvSpPr txBox="1"/>
          <p:nvPr/>
        </p:nvSpPr>
        <p:spPr>
          <a:xfrm>
            <a:off x="1278194" y="2182760"/>
            <a:ext cx="5299587" cy="3139321"/>
          </a:xfrm>
          <a:prstGeom prst="rect">
            <a:avLst/>
          </a:prstGeom>
          <a:noFill/>
        </p:spPr>
        <p:txBody>
          <a:bodyPr wrap="square" rtlCol="0">
            <a:spAutoFit/>
          </a:bodyPr>
          <a:lstStyle/>
          <a:p>
            <a:pPr marL="342900" indent="-342900">
              <a:buFont typeface="+mj-lt"/>
              <a:buAutoNum type="arabicPeriod"/>
            </a:pPr>
            <a:r>
              <a:rPr lang="en-US" b="0" dirty="0">
                <a:effectLst/>
                <a:latin typeface="Consolas" panose="020B0609020204030204" pitchFamily="49" charset="0"/>
              </a:rPr>
              <a:t>method test(x: int) returns (r: int)</a:t>
            </a:r>
          </a:p>
          <a:p>
            <a:pPr marL="342900" indent="-342900">
              <a:buFont typeface="+mj-lt"/>
              <a:buAutoNum type="arabicPeriod"/>
            </a:pPr>
            <a:r>
              <a:rPr lang="en-US" dirty="0">
                <a:latin typeface="Consolas" panose="020B0609020204030204" pitchFamily="49" charset="0"/>
              </a:rPr>
              <a:t>  requires 0 &lt; x &lt; 1000</a:t>
            </a:r>
            <a:endParaRPr lang="en-US" b="0" dirty="0">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ensures r != 200</a:t>
            </a:r>
          </a:p>
          <a:p>
            <a:pPr marL="342900" indent="-342900">
              <a:buFont typeface="+mj-lt"/>
              <a:buAutoNum type="arabicPeriod"/>
            </a:pPr>
            <a:r>
              <a:rPr lang="en-US" b="0" dirty="0">
                <a:effectLst/>
                <a:latin typeface="Consolas" panose="020B0609020204030204" pitchFamily="49" charset="0"/>
              </a:rPr>
              <a:t>{</a:t>
            </a:r>
          </a:p>
          <a:p>
            <a:pPr marL="342900" indent="-342900">
              <a:buFont typeface="+mj-lt"/>
              <a:buAutoNum type="arabicPeriod"/>
            </a:pPr>
            <a:r>
              <a:rPr lang="en-US" b="0" dirty="0">
                <a:effectLst/>
                <a:latin typeface="Consolas" panose="020B0609020204030204" pitchFamily="49" charset="0"/>
              </a:rPr>
              <a:t>  if (x &lt; 100) {</a:t>
            </a:r>
          </a:p>
          <a:p>
            <a:pPr marL="342900" indent="-342900">
              <a:buFont typeface="+mj-lt"/>
              <a:buAutoNum type="arabicPeriod"/>
            </a:pPr>
            <a:r>
              <a:rPr lang="en-US" b="0" dirty="0">
                <a:effectLst/>
                <a:latin typeface="Consolas" panose="020B0609020204030204" pitchFamily="49" charset="0"/>
              </a:rPr>
              <a:t>    r := x + x;</a:t>
            </a: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b="0" dirty="0">
                <a:effectLst/>
                <a:latin typeface="Consolas" panose="020B0609020204030204" pitchFamily="49" charset="0"/>
              </a:rPr>
              <a:t>  else {</a:t>
            </a:r>
          </a:p>
          <a:p>
            <a:pPr marL="342900" indent="-342900">
              <a:buFont typeface="+mj-lt"/>
              <a:buAutoNum type="arabicPeriod"/>
            </a:pPr>
            <a:r>
              <a:rPr lang="en-US" b="0" dirty="0">
                <a:effectLst/>
                <a:latin typeface="Consolas" panose="020B0609020204030204" pitchFamily="49" charset="0"/>
              </a:rPr>
              <a:t>    r := 3 * x;</a:t>
            </a: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b="0" dirty="0">
                <a:effectLst/>
                <a:latin typeface="Consolas" panose="020B0609020204030204" pitchFamily="49" charset="0"/>
              </a:rPr>
              <a:t>}</a:t>
            </a:r>
          </a:p>
        </p:txBody>
      </p:sp>
      <p:sp>
        <p:nvSpPr>
          <p:cNvPr id="5" name="TextBox 4">
            <a:extLst>
              <a:ext uri="{FF2B5EF4-FFF2-40B4-BE49-F238E27FC236}">
                <a16:creationId xmlns:a16="http://schemas.microsoft.com/office/drawing/2014/main" id="{0740426E-AB33-D3F3-4138-770F7B0937E7}"/>
              </a:ext>
            </a:extLst>
          </p:cNvPr>
          <p:cNvSpPr txBox="1"/>
          <p:nvPr/>
        </p:nvSpPr>
        <p:spPr>
          <a:xfrm>
            <a:off x="7541340" y="1661650"/>
            <a:ext cx="4252454" cy="4247317"/>
          </a:xfrm>
          <a:prstGeom prst="rect">
            <a:avLst/>
          </a:prstGeom>
          <a:noFill/>
        </p:spPr>
        <p:txBody>
          <a:bodyPr wrap="square" rtlCol="0">
            <a:spAutoFit/>
          </a:bodyPr>
          <a:lstStyle/>
          <a:p>
            <a:r>
              <a:rPr lang="en-IN" dirty="0"/>
              <a:t>Let’s say x = 20 at Line-4.</a:t>
            </a:r>
          </a:p>
          <a:p>
            <a:r>
              <a:rPr lang="en-IN" dirty="0"/>
              <a:t>What is the program state before Line-6?</a:t>
            </a:r>
          </a:p>
          <a:p>
            <a:endParaRPr lang="en-IN" dirty="0"/>
          </a:p>
          <a:p>
            <a:endParaRPr lang="en-IN" dirty="0"/>
          </a:p>
          <a:p>
            <a:r>
              <a:rPr lang="en-IN" dirty="0"/>
              <a:t>What is the program state after Line-6?</a:t>
            </a:r>
          </a:p>
          <a:p>
            <a:endParaRPr lang="en-IN" dirty="0"/>
          </a:p>
          <a:p>
            <a:endParaRPr lang="en-IN" dirty="0"/>
          </a:p>
          <a:p>
            <a:r>
              <a:rPr lang="en-IN" dirty="0"/>
              <a:t>What is the program state before Line-9?</a:t>
            </a:r>
          </a:p>
          <a:p>
            <a:endParaRPr lang="en-IN" dirty="0"/>
          </a:p>
          <a:p>
            <a:endParaRPr lang="en-IN" dirty="0"/>
          </a:p>
          <a:p>
            <a:r>
              <a:rPr lang="en-IN" dirty="0"/>
              <a:t>What is the program state before Line-9?</a:t>
            </a:r>
          </a:p>
          <a:p>
            <a:endParaRPr lang="en-IN" dirty="0"/>
          </a:p>
          <a:p>
            <a:endParaRPr lang="en-IN" dirty="0"/>
          </a:p>
          <a:p>
            <a:r>
              <a:rPr lang="en-IN" dirty="0"/>
              <a:t>What is the program state before Line-11?</a:t>
            </a:r>
          </a:p>
          <a:p>
            <a:endParaRPr lang="en-IN" dirty="0"/>
          </a:p>
        </p:txBody>
      </p:sp>
    </p:spTree>
    <p:extLst>
      <p:ext uri="{BB962C8B-B14F-4D97-AF65-F5344CB8AC3E}">
        <p14:creationId xmlns:p14="http://schemas.microsoft.com/office/powerpoint/2010/main" val="11302453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Loop</a:t>
            </a:r>
          </a:p>
        </p:txBody>
      </p:sp>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838200" y="1825625"/>
            <a:ext cx="4726858" cy="4351338"/>
          </a:xfrm>
        </p:spPr>
        <p:txBody>
          <a:bodyPr>
            <a:normAutofit/>
          </a:bodyPr>
          <a:lstStyle/>
          <a:p>
            <a:pPr marL="0" indent="0">
              <a:buNone/>
            </a:pPr>
            <a:endParaRPr lang="en-IN" dirty="0"/>
          </a:p>
          <a:p>
            <a:pPr marL="0" indent="0">
              <a:buNone/>
            </a:pP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1AF9705-BC63-DAF7-0552-DF358DD4DA6F}"/>
                  </a:ext>
                </a:extLst>
              </p:cNvPr>
              <p:cNvSpPr txBox="1"/>
              <p:nvPr/>
            </p:nvSpPr>
            <p:spPr>
              <a:xfrm>
                <a:off x="4227872" y="983224"/>
                <a:ext cx="7846142" cy="5560561"/>
              </a:xfrm>
              <a:prstGeom prst="rect">
                <a:avLst/>
              </a:prstGeom>
              <a:noFill/>
            </p:spPr>
            <p:txBody>
              <a:bodyPr wrap="square" rtlCol="0">
                <a:spAutoFit/>
              </a:bodyPr>
              <a:lstStyle/>
              <a:p>
                <a:pPr marL="342900" indent="-342900">
                  <a:buFont typeface="+mj-lt"/>
                  <a:buAutoNum type="arabicPeriod"/>
                </a:pPr>
                <a:r>
                  <a:rPr lang="pt-BR" b="0" dirty="0">
                    <a:effectLst/>
                    <a:latin typeface="Consolas" panose="020B0609020204030204" pitchFamily="49" charset="0"/>
                  </a:rPr>
                  <a:t>method foo</a:t>
                </a:r>
                <a:r>
                  <a:rPr lang="pt-BR" dirty="0">
                    <a:latin typeface="Consolas" panose="020B0609020204030204" pitchFamily="49" charset="0"/>
                  </a:rPr>
                  <a:t>(n: int</a:t>
                </a:r>
                <a:r>
                  <a:rPr lang="pt-BR" b="0" dirty="0">
                    <a:effectLst/>
                    <a:latin typeface="Consolas" panose="020B0609020204030204" pitchFamily="49" charset="0"/>
                  </a:rPr>
                  <a:t>) returns (r: int)</a:t>
                </a:r>
              </a:p>
              <a:p>
                <a:pPr marL="342900" indent="-342900">
                  <a:buFont typeface="+mj-lt"/>
                  <a:buAutoNum type="arabicPeriod"/>
                </a:pPr>
                <a:r>
                  <a:rPr lang="pt-BR" b="0" dirty="0">
                    <a:effectLst/>
                    <a:latin typeface="Consolas" panose="020B0609020204030204" pitchFamily="49" charset="0"/>
                  </a:rPr>
                  <a:t>  ensures r == 45</a:t>
                </a:r>
              </a:p>
              <a:p>
                <a:pPr marL="342900" indent="-342900">
                  <a:buFont typeface="+mj-lt"/>
                  <a:buAutoNum type="arabicPeriod"/>
                </a:pPr>
                <a:r>
                  <a:rPr lang="pt-BR" b="0" dirty="0">
                    <a:effectLst/>
                    <a:latin typeface="Consolas" panose="020B0609020204030204" pitchFamily="49" charset="0"/>
                  </a:rPr>
                  <a:t>{</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F1: r == _</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0;</a:t>
                </a:r>
              </a:p>
              <a:p>
                <a:pPr marL="342900" indent="-342900">
                  <a:buFont typeface="+mj-lt"/>
                  <a:buAutoNum type="arabicPeriod"/>
                </a:pPr>
                <a:r>
                  <a:rPr lang="pt-BR" dirty="0">
                    <a:solidFill>
                      <a:srgbClr val="FF0000"/>
                    </a:solidFill>
                    <a:latin typeface="Consolas" panose="020B0609020204030204" pitchFamily="49" charset="0"/>
                  </a:rPr>
                  <a:t>  F2: r == 0</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var i := 1;</a:t>
                </a:r>
              </a:p>
              <a:p>
                <a:pPr marL="342900" indent="-342900">
                  <a:buFont typeface="+mj-lt"/>
                  <a:buAutoNum type="arabicPeriod"/>
                </a:pPr>
                <a:r>
                  <a:rPr lang="pt-BR" dirty="0">
                    <a:solidFill>
                      <a:srgbClr val="FF0000"/>
                    </a:solidFill>
                    <a:latin typeface="Consolas" panose="020B0609020204030204" pitchFamily="49" charset="0"/>
                  </a:rPr>
                  <a:t>  F3: r == 0 </a:t>
                </a:r>
                <a14:m>
                  <m:oMath xmlns:m="http://schemas.openxmlformats.org/officeDocument/2006/math">
                    <m:r>
                      <a:rPr lang="en-IN" b="0" i="1" smtClean="0">
                        <a:solidFill>
                          <a:srgbClr val="FF0000"/>
                        </a:solidFill>
                        <a:latin typeface="Cambria Math" panose="02040503050406030204" pitchFamily="18" charset="0"/>
                      </a:rPr>
                      <m:t>∧</m:t>
                    </m:r>
                  </m:oMath>
                </a14:m>
                <a:r>
                  <a:rPr lang="pt-BR" dirty="0">
                    <a:solidFill>
                      <a:srgbClr val="FF0000"/>
                    </a:solidFill>
                    <a:latin typeface="Consolas" panose="020B0609020204030204" pitchFamily="49" charset="0"/>
                  </a:rPr>
                  <a:t> i == 1</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while (i &lt; </a:t>
                </a:r>
                <a:r>
                  <a:rPr lang="pt-BR" dirty="0">
                    <a:latin typeface="Consolas" panose="020B0609020204030204" pitchFamily="49" charset="0"/>
                  </a:rPr>
                  <a:t>n</a:t>
                </a:r>
                <a:r>
                  <a:rPr lang="pt-BR" b="0" dirty="0">
                    <a:effectLst/>
                    <a:latin typeface="Consolas" panose="020B0609020204030204" pitchFamily="49" charset="0"/>
                  </a:rPr>
                  <a:t>)</a:t>
                </a:r>
              </a:p>
              <a:p>
                <a:pPr marL="342900" indent="-342900">
                  <a:buFont typeface="+mj-lt"/>
                  <a:buAutoNum type="arabicPeriod"/>
                </a:pPr>
                <a:r>
                  <a:rPr lang="pt-BR" i="0" dirty="0">
                    <a:latin typeface="+mj-lt"/>
                  </a:rPr>
                  <a:t>     </a:t>
                </a:r>
                <a:r>
                  <a:rPr lang="pt-BR" i="0" dirty="0">
                    <a:solidFill>
                      <a:srgbClr val="FF0000"/>
                    </a:solidFill>
                    <a:latin typeface="+mj-lt"/>
                  </a:rPr>
                  <a:t>F4: (i == 1 </a:t>
                </a:r>
                <a:r>
                  <a:rPr lang="en-IN" b="0" i="0" dirty="0">
                    <a:solidFill>
                      <a:srgbClr val="FF0000"/>
                    </a:solidFill>
                    <a:latin typeface="+mj-lt"/>
                  </a:rPr>
                  <a:t>∧</a:t>
                </a:r>
                <a:r>
                  <a:rPr lang="pt-BR" i="0" dirty="0">
                    <a:solidFill>
                      <a:srgbClr val="FF0000"/>
                    </a:solidFill>
                    <a:latin typeface="+mj-lt"/>
                  </a:rPr>
                  <a:t> r == 0)</a:t>
                </a:r>
                <a:r>
                  <a:rPr lang="en-IN" b="0" i="0" dirty="0">
                    <a:solidFill>
                      <a:srgbClr val="FF0000"/>
                    </a:solidFill>
                    <a:latin typeface="+mj-lt"/>
                  </a:rPr>
                  <a:t>∨</a:t>
                </a:r>
                <a:r>
                  <a:rPr lang="pt-BR" i="0" dirty="0">
                    <a:solidFill>
                      <a:srgbClr val="FF0000"/>
                    </a:solidFill>
                    <a:latin typeface="+mj-lt"/>
                  </a:rPr>
                  <a:t> (i == 2 </a:t>
                </a:r>
                <a:r>
                  <a:rPr lang="en-IN" i="0" dirty="0">
                    <a:solidFill>
                      <a:srgbClr val="FF0000"/>
                    </a:solidFill>
                    <a:latin typeface="+mj-lt"/>
                  </a:rPr>
                  <a:t>∧</a:t>
                </a:r>
                <a:r>
                  <a:rPr lang="pt-BR" i="0" dirty="0">
                    <a:solidFill>
                      <a:srgbClr val="FF0000"/>
                    </a:solidFill>
                    <a:latin typeface="+mj-lt"/>
                  </a:rPr>
                  <a:t> r == 1)</a:t>
                </a:r>
                <a:r>
                  <a:rPr lang="en-IN" b="0" i="0" dirty="0">
                    <a:solidFill>
                      <a:srgbClr val="FF0000"/>
                    </a:solidFill>
                    <a:latin typeface="+mj-lt"/>
                  </a:rPr>
                  <a:t>∨</a:t>
                </a:r>
                <a:r>
                  <a:rPr lang="pt-BR" i="0" dirty="0">
                    <a:solidFill>
                      <a:srgbClr val="FF0000"/>
                    </a:solidFill>
                    <a:latin typeface="+mj-lt"/>
                  </a:rPr>
                  <a:t> … </a:t>
                </a:r>
                <a:r>
                  <a:rPr lang="en-IN" b="0" i="0" dirty="0">
                    <a:solidFill>
                      <a:srgbClr val="FF0000"/>
                    </a:solidFill>
                    <a:latin typeface="+mj-lt"/>
                  </a:rPr>
                  <a:t>∨</a:t>
                </a:r>
                <a:r>
                  <a:rPr lang="pt-BR" i="0" dirty="0">
                    <a:solidFill>
                      <a:srgbClr val="FF0000"/>
                    </a:solidFill>
                    <a:latin typeface="+mj-lt"/>
                  </a:rPr>
                  <a:t> (i == n </a:t>
                </a:r>
                <a:r>
                  <a:rPr lang="en-IN" i="0" dirty="0">
                    <a:solidFill>
                      <a:srgbClr val="FF0000"/>
                    </a:solidFill>
                    <a:latin typeface="+mj-lt"/>
                  </a:rPr>
                  <a:t>∧</a:t>
                </a:r>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=1</m:t>
                        </m:r>
                      </m:sub>
                      <m:sup>
                        <m:r>
                          <a:rPr lang="en-IN" b="0" i="1" dirty="0" smtClean="0">
                            <a:solidFill>
                              <a:srgbClr val="FF0000"/>
                            </a:solidFill>
                            <a:effectLst/>
                            <a:latin typeface="Cambria Math" panose="02040503050406030204" pitchFamily="18" charset="0"/>
                          </a:rPr>
                          <m:t>𝑛</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pt-BR" i="0" dirty="0">
                    <a:solidFill>
                      <a:srgbClr val="FF0000"/>
                    </a:solidFill>
                    <a:latin typeface="+mj-lt"/>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F5:</a:t>
                </a:r>
                <a:r>
                  <a:rPr lang="pt-BR" i="0" dirty="0">
                    <a:solidFill>
                      <a:srgbClr val="FF0000"/>
                    </a:solidFill>
                    <a:latin typeface="+mj-lt"/>
                  </a:rPr>
                  <a:t> (i == 1 </a:t>
                </a:r>
                <a:r>
                  <a:rPr lang="en-IN" b="0" i="0" dirty="0">
                    <a:solidFill>
                      <a:srgbClr val="FF0000"/>
                    </a:solidFill>
                    <a:latin typeface="+mj-lt"/>
                  </a:rPr>
                  <a:t>∧</a:t>
                </a:r>
                <a:r>
                  <a:rPr lang="pt-BR" i="0" dirty="0">
                    <a:solidFill>
                      <a:srgbClr val="FF0000"/>
                    </a:solidFill>
                    <a:latin typeface="+mj-lt"/>
                  </a:rPr>
                  <a:t> r == 0)</a:t>
                </a:r>
                <a:r>
                  <a:rPr lang="en-IN" b="0" i="0" dirty="0">
                    <a:solidFill>
                      <a:srgbClr val="FF0000"/>
                    </a:solidFill>
                    <a:latin typeface="+mj-lt"/>
                  </a:rPr>
                  <a:t>∨</a:t>
                </a:r>
                <a:r>
                  <a:rPr lang="pt-BR" i="0" dirty="0">
                    <a:solidFill>
                      <a:srgbClr val="FF0000"/>
                    </a:solidFill>
                    <a:latin typeface="+mj-lt"/>
                  </a:rPr>
                  <a:t> (i == 2 </a:t>
                </a:r>
                <a:r>
                  <a:rPr lang="en-IN" i="0" dirty="0">
                    <a:solidFill>
                      <a:srgbClr val="FF0000"/>
                    </a:solidFill>
                    <a:latin typeface="+mj-lt"/>
                  </a:rPr>
                  <a:t>∧</a:t>
                </a:r>
                <a:r>
                  <a:rPr lang="pt-BR" i="0" dirty="0">
                    <a:solidFill>
                      <a:srgbClr val="FF0000"/>
                    </a:solidFill>
                    <a:latin typeface="+mj-lt"/>
                  </a:rPr>
                  <a:t> r == 1)</a:t>
                </a:r>
                <a:r>
                  <a:rPr lang="en-IN" b="0" i="0" dirty="0">
                    <a:solidFill>
                      <a:srgbClr val="FF0000"/>
                    </a:solidFill>
                    <a:latin typeface="+mj-lt"/>
                  </a:rPr>
                  <a:t>∨</a:t>
                </a:r>
                <a:r>
                  <a:rPr lang="pt-BR" i="0" dirty="0">
                    <a:solidFill>
                      <a:srgbClr val="FF0000"/>
                    </a:solidFill>
                    <a:latin typeface="+mj-lt"/>
                  </a:rPr>
                  <a:t> … </a:t>
                </a:r>
                <a:r>
                  <a:rPr lang="en-IN" b="0" i="0" dirty="0">
                    <a:solidFill>
                      <a:srgbClr val="FF0000"/>
                    </a:solidFill>
                    <a:latin typeface="+mj-lt"/>
                  </a:rPr>
                  <a:t>∨</a:t>
                </a:r>
                <a:r>
                  <a:rPr lang="pt-BR" i="0" dirty="0">
                    <a:solidFill>
                      <a:srgbClr val="FF0000"/>
                    </a:solidFill>
                    <a:latin typeface="+mj-lt"/>
                  </a:rPr>
                  <a:t> (i == n-1 </a:t>
                </a:r>
                <a:r>
                  <a:rPr lang="en-IN" i="0" dirty="0">
                    <a:solidFill>
                      <a:srgbClr val="FF0000"/>
                    </a:solidFill>
                    <a:latin typeface="+mj-lt"/>
                  </a:rPr>
                  <a:t>∧</a:t>
                </a:r>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=1</m:t>
                        </m:r>
                      </m:sub>
                      <m:sup>
                        <m:r>
                          <a:rPr lang="en-IN" b="0" i="1" dirty="0" smtClean="0">
                            <a:solidFill>
                              <a:srgbClr val="FF0000"/>
                            </a:solidFill>
                            <a:effectLst/>
                            <a:latin typeface="Cambria Math" panose="02040503050406030204" pitchFamily="18" charset="0"/>
                          </a:rPr>
                          <m:t>𝑛</m:t>
                        </m:r>
                        <m:r>
                          <a:rPr lang="en-IN" b="0" i="1" dirty="0" smtClean="0">
                            <a:solidFill>
                              <a:srgbClr val="FF0000"/>
                            </a:solidFill>
                            <a:effectLst/>
                            <a:latin typeface="Cambria Math" panose="02040503050406030204" pitchFamily="18" charset="0"/>
                          </a:rPr>
                          <m:t>−2</m:t>
                        </m:r>
                      </m:sup>
                      <m:e>
                        <m:r>
                          <a:rPr lang="en-IN" b="0" i="1" dirty="0" smtClean="0">
                            <a:solidFill>
                              <a:srgbClr val="FF0000"/>
                            </a:solidFill>
                            <a:effectLst/>
                            <a:latin typeface="Cambria Math" panose="02040503050406030204" pitchFamily="18" charset="0"/>
                          </a:rPr>
                          <m:t>𝑗</m:t>
                        </m:r>
                      </m:e>
                    </m:nary>
                  </m:oMath>
                </a14:m>
                <a:r>
                  <a:rPr lang="pt-BR" i="0" dirty="0">
                    <a:solidFill>
                      <a:srgbClr val="FF0000"/>
                    </a:solidFill>
                    <a:latin typeface="+mj-lt"/>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r + i;</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F6:</a:t>
                </a:r>
                <a:r>
                  <a:rPr lang="pt-BR" i="0" dirty="0">
                    <a:solidFill>
                      <a:srgbClr val="FF0000"/>
                    </a:solidFill>
                    <a:latin typeface="+mj-lt"/>
                  </a:rPr>
                  <a:t>(i == 1 </a:t>
                </a:r>
                <a:r>
                  <a:rPr lang="en-IN" b="0" i="0" dirty="0">
                    <a:solidFill>
                      <a:srgbClr val="FF0000"/>
                    </a:solidFill>
                    <a:latin typeface="+mj-lt"/>
                  </a:rPr>
                  <a:t>∧</a:t>
                </a:r>
                <a:r>
                  <a:rPr lang="pt-BR" i="0" dirty="0">
                    <a:solidFill>
                      <a:srgbClr val="FF0000"/>
                    </a:solidFill>
                    <a:latin typeface="+mj-lt"/>
                  </a:rPr>
                  <a:t> r == 1)</a:t>
                </a:r>
                <a:r>
                  <a:rPr lang="en-IN" b="0" i="0" dirty="0">
                    <a:solidFill>
                      <a:srgbClr val="FF0000"/>
                    </a:solidFill>
                    <a:latin typeface="+mj-lt"/>
                  </a:rPr>
                  <a:t>∨</a:t>
                </a:r>
                <a:r>
                  <a:rPr lang="pt-BR" i="0" dirty="0">
                    <a:solidFill>
                      <a:srgbClr val="FF0000"/>
                    </a:solidFill>
                    <a:latin typeface="+mj-lt"/>
                  </a:rPr>
                  <a:t> (i == 2 </a:t>
                </a:r>
                <a:r>
                  <a:rPr lang="en-IN" i="0" dirty="0">
                    <a:solidFill>
                      <a:srgbClr val="FF0000"/>
                    </a:solidFill>
                    <a:latin typeface="+mj-lt"/>
                  </a:rPr>
                  <a:t>∧</a:t>
                </a:r>
                <a:r>
                  <a:rPr lang="pt-BR" i="0" dirty="0">
                    <a:solidFill>
                      <a:srgbClr val="FF0000"/>
                    </a:solidFill>
                    <a:latin typeface="+mj-lt"/>
                  </a:rPr>
                  <a:t> r == 3)</a:t>
                </a:r>
                <a:r>
                  <a:rPr lang="en-IN" b="0" i="0" dirty="0">
                    <a:solidFill>
                      <a:srgbClr val="FF0000"/>
                    </a:solidFill>
                    <a:latin typeface="+mj-lt"/>
                  </a:rPr>
                  <a:t>∨</a:t>
                </a:r>
                <a:r>
                  <a:rPr lang="pt-BR" i="0" dirty="0">
                    <a:solidFill>
                      <a:srgbClr val="FF0000"/>
                    </a:solidFill>
                    <a:latin typeface="+mj-lt"/>
                  </a:rPr>
                  <a:t> … </a:t>
                </a:r>
                <a:r>
                  <a:rPr lang="en-IN" b="0" i="0" dirty="0">
                    <a:solidFill>
                      <a:srgbClr val="FF0000"/>
                    </a:solidFill>
                    <a:latin typeface="+mj-lt"/>
                  </a:rPr>
                  <a:t>∨</a:t>
                </a:r>
                <a:r>
                  <a:rPr lang="pt-BR" i="0" dirty="0">
                    <a:solidFill>
                      <a:srgbClr val="FF0000"/>
                    </a:solidFill>
                    <a:latin typeface="+mj-lt"/>
                  </a:rPr>
                  <a:t> (i == n-1 </a:t>
                </a:r>
                <a:r>
                  <a:rPr lang="en-IN" i="0" dirty="0">
                    <a:solidFill>
                      <a:srgbClr val="FF0000"/>
                    </a:solidFill>
                    <a:latin typeface="+mj-lt"/>
                  </a:rPr>
                  <a:t>∧</a:t>
                </a:r>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=1</m:t>
                        </m:r>
                      </m:sub>
                      <m:sup>
                        <m:r>
                          <a:rPr lang="en-IN" b="0" i="1" dirty="0" smtClean="0">
                            <a:solidFill>
                              <a:srgbClr val="FF0000"/>
                            </a:solidFill>
                            <a:effectLst/>
                            <a:latin typeface="Cambria Math" panose="02040503050406030204" pitchFamily="18" charset="0"/>
                          </a:rPr>
                          <m:t>𝑛</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pt-BR" i="0" dirty="0">
                    <a:solidFill>
                      <a:srgbClr val="FF0000"/>
                    </a:solidFill>
                    <a:latin typeface="+mj-lt"/>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i := i + 1;</a:t>
                </a:r>
              </a:p>
              <a:p>
                <a:pPr marL="342900" indent="-342900">
                  <a:buFont typeface="+mj-lt"/>
                  <a:buAutoNum type="arabicPeriod"/>
                </a:pPr>
                <a:r>
                  <a:rPr lang="pt-BR" dirty="0">
                    <a:solidFill>
                      <a:srgbClr val="FF0000"/>
                    </a:solidFill>
                    <a:latin typeface="Consolas" panose="020B0609020204030204" pitchFamily="49" charset="0"/>
                  </a:rPr>
                  <a:t>    F7:</a:t>
                </a:r>
                <a:r>
                  <a:rPr lang="pt-BR" i="0" dirty="0">
                    <a:solidFill>
                      <a:srgbClr val="FF0000"/>
                    </a:solidFill>
                    <a:latin typeface="+mj-lt"/>
                  </a:rPr>
                  <a:t>(i == 2 </a:t>
                </a:r>
                <a:r>
                  <a:rPr lang="en-IN" b="0" i="0" dirty="0">
                    <a:solidFill>
                      <a:srgbClr val="FF0000"/>
                    </a:solidFill>
                    <a:latin typeface="+mj-lt"/>
                  </a:rPr>
                  <a:t>∧</a:t>
                </a:r>
                <a:r>
                  <a:rPr lang="pt-BR" i="0" dirty="0">
                    <a:solidFill>
                      <a:srgbClr val="FF0000"/>
                    </a:solidFill>
                    <a:latin typeface="+mj-lt"/>
                  </a:rPr>
                  <a:t> r == 1)</a:t>
                </a:r>
                <a:r>
                  <a:rPr lang="en-IN" b="0" i="0" dirty="0">
                    <a:solidFill>
                      <a:srgbClr val="FF0000"/>
                    </a:solidFill>
                    <a:latin typeface="+mj-lt"/>
                  </a:rPr>
                  <a:t>∨</a:t>
                </a:r>
                <a:r>
                  <a:rPr lang="pt-BR" i="0" dirty="0">
                    <a:solidFill>
                      <a:srgbClr val="FF0000"/>
                    </a:solidFill>
                    <a:latin typeface="+mj-lt"/>
                  </a:rPr>
                  <a:t> (i == 3 </a:t>
                </a:r>
                <a:r>
                  <a:rPr lang="en-IN" i="0" dirty="0">
                    <a:solidFill>
                      <a:srgbClr val="FF0000"/>
                    </a:solidFill>
                    <a:latin typeface="+mj-lt"/>
                  </a:rPr>
                  <a:t>∧</a:t>
                </a:r>
                <a:r>
                  <a:rPr lang="pt-BR" i="0" dirty="0">
                    <a:solidFill>
                      <a:srgbClr val="FF0000"/>
                    </a:solidFill>
                    <a:latin typeface="+mj-lt"/>
                  </a:rPr>
                  <a:t> r == 3)</a:t>
                </a:r>
                <a:r>
                  <a:rPr lang="en-IN" b="0" i="0" dirty="0">
                    <a:solidFill>
                      <a:srgbClr val="FF0000"/>
                    </a:solidFill>
                    <a:latin typeface="+mj-lt"/>
                  </a:rPr>
                  <a:t>∨</a:t>
                </a:r>
                <a:r>
                  <a:rPr lang="pt-BR" i="0" dirty="0">
                    <a:solidFill>
                      <a:srgbClr val="FF0000"/>
                    </a:solidFill>
                    <a:latin typeface="+mj-lt"/>
                  </a:rPr>
                  <a:t> … </a:t>
                </a:r>
                <a:r>
                  <a:rPr lang="en-IN" b="0" i="0" dirty="0">
                    <a:solidFill>
                      <a:srgbClr val="FF0000"/>
                    </a:solidFill>
                    <a:latin typeface="+mj-lt"/>
                  </a:rPr>
                  <a:t>∨</a:t>
                </a:r>
                <a:r>
                  <a:rPr lang="pt-BR" i="0" dirty="0">
                    <a:solidFill>
                      <a:srgbClr val="FF0000"/>
                    </a:solidFill>
                    <a:latin typeface="+mj-lt"/>
                  </a:rPr>
                  <a:t> (i == n </a:t>
                </a:r>
                <a:r>
                  <a:rPr lang="en-IN" i="0" dirty="0">
                    <a:solidFill>
                      <a:srgbClr val="FF0000"/>
                    </a:solidFill>
                    <a:latin typeface="+mj-lt"/>
                  </a:rPr>
                  <a:t>∧</a:t>
                </a:r>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=1</m:t>
                        </m:r>
                      </m:sub>
                      <m:sup>
                        <m:r>
                          <a:rPr lang="en-IN" b="0" i="1" dirty="0" smtClean="0">
                            <a:solidFill>
                              <a:srgbClr val="FF0000"/>
                            </a:solidFill>
                            <a:effectLst/>
                            <a:latin typeface="Cambria Math" panose="02040503050406030204" pitchFamily="18" charset="0"/>
                          </a:rPr>
                          <m:t>𝑛</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pt-BR" i="0" dirty="0">
                    <a:solidFill>
                      <a:srgbClr val="FF0000"/>
                    </a:solidFill>
                    <a:latin typeface="+mj-lt"/>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F8: </a:t>
                </a:r>
                <a:r>
                  <a:rPr lang="pt-BR" i="0" dirty="0">
                    <a:solidFill>
                      <a:srgbClr val="FF0000"/>
                    </a:solidFill>
                    <a:latin typeface="+mj-lt"/>
                  </a:rPr>
                  <a:t>((i == 1 </a:t>
                </a:r>
                <a:r>
                  <a:rPr lang="en-IN" b="0" i="0" dirty="0">
                    <a:solidFill>
                      <a:srgbClr val="FF0000"/>
                    </a:solidFill>
                    <a:latin typeface="+mj-lt"/>
                  </a:rPr>
                  <a:t>∧</a:t>
                </a:r>
                <a:r>
                  <a:rPr lang="pt-BR" i="0" dirty="0">
                    <a:solidFill>
                      <a:srgbClr val="FF0000"/>
                    </a:solidFill>
                    <a:latin typeface="+mj-lt"/>
                  </a:rPr>
                  <a:t> r == 0)</a:t>
                </a:r>
                <a:r>
                  <a:rPr lang="en-IN" b="0" i="0" dirty="0">
                    <a:solidFill>
                      <a:srgbClr val="FF0000"/>
                    </a:solidFill>
                    <a:latin typeface="+mj-lt"/>
                  </a:rPr>
                  <a:t>∨</a:t>
                </a:r>
                <a:r>
                  <a:rPr lang="pt-BR" i="0" dirty="0">
                    <a:solidFill>
                      <a:srgbClr val="FF0000"/>
                    </a:solidFill>
                    <a:latin typeface="+mj-lt"/>
                  </a:rPr>
                  <a:t> (i == 2 </a:t>
                </a:r>
                <a:r>
                  <a:rPr lang="en-IN" i="0" dirty="0">
                    <a:solidFill>
                      <a:srgbClr val="FF0000"/>
                    </a:solidFill>
                    <a:latin typeface="+mj-lt"/>
                  </a:rPr>
                  <a:t>∧</a:t>
                </a:r>
                <a:r>
                  <a:rPr lang="pt-BR" i="0" dirty="0">
                    <a:solidFill>
                      <a:srgbClr val="FF0000"/>
                    </a:solidFill>
                    <a:latin typeface="+mj-lt"/>
                  </a:rPr>
                  <a:t> r == 1)</a:t>
                </a:r>
                <a:r>
                  <a:rPr lang="en-IN" b="0" i="0" dirty="0">
                    <a:solidFill>
                      <a:srgbClr val="FF0000"/>
                    </a:solidFill>
                    <a:latin typeface="+mj-lt"/>
                  </a:rPr>
                  <a:t>∨</a:t>
                </a:r>
                <a:r>
                  <a:rPr lang="pt-BR" i="0" dirty="0">
                    <a:solidFill>
                      <a:srgbClr val="FF0000"/>
                    </a:solidFill>
                    <a:latin typeface="+mj-lt"/>
                  </a:rPr>
                  <a:t> … </a:t>
                </a:r>
                <a:r>
                  <a:rPr lang="en-IN" b="0" i="0" dirty="0">
                    <a:solidFill>
                      <a:srgbClr val="FF0000"/>
                    </a:solidFill>
                    <a:latin typeface="+mj-lt"/>
                  </a:rPr>
                  <a:t>∨</a:t>
                </a:r>
                <a:r>
                  <a:rPr lang="pt-BR" i="0" dirty="0">
                    <a:solidFill>
                      <a:srgbClr val="FF0000"/>
                    </a:solidFill>
                    <a:latin typeface="+mj-lt"/>
                  </a:rPr>
                  <a:t> (i == n </a:t>
                </a:r>
                <a:r>
                  <a:rPr lang="en-IN" i="0" dirty="0">
                    <a:solidFill>
                      <a:srgbClr val="FF0000"/>
                    </a:solidFill>
                    <a:latin typeface="+mj-lt"/>
                  </a:rPr>
                  <a:t>∧</a:t>
                </a:r>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=1</m:t>
                        </m:r>
                      </m:sub>
                      <m:sup>
                        <m:r>
                          <a:rPr lang="en-IN" b="0" i="1" dirty="0" smtClean="0">
                            <a:solidFill>
                              <a:srgbClr val="FF0000"/>
                            </a:solidFill>
                            <a:effectLst/>
                            <a:latin typeface="Cambria Math" panose="02040503050406030204" pitchFamily="18" charset="0"/>
                          </a:rPr>
                          <m:t>𝑛</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pt-BR" i="0" dirty="0">
                    <a:solidFill>
                      <a:srgbClr val="FF0000"/>
                    </a:solidFill>
                    <a:latin typeface="+mj-lt"/>
                  </a:rPr>
                  <a:t>)) </a:t>
                </a:r>
                <a:r>
                  <a:rPr lang="en-IN" b="0" i="0" dirty="0">
                    <a:solidFill>
                      <a:srgbClr val="FF0000"/>
                    </a:solidFill>
                    <a:latin typeface="+mj-lt"/>
                  </a:rPr>
                  <a:t>∧</a:t>
                </a:r>
                <a:r>
                  <a:rPr lang="pt-BR" b="0" i="0" dirty="0">
                    <a:solidFill>
                      <a:srgbClr val="FF0000"/>
                    </a:solidFill>
                    <a:effectLst/>
                    <a:latin typeface="+mj-lt"/>
                  </a:rPr>
                  <a:t> (i &gt;= n)</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p>
            </p:txBody>
          </p:sp>
        </mc:Choice>
        <mc:Fallback xmlns="">
          <p:sp>
            <p:nvSpPr>
              <p:cNvPr id="4" name="TextBox 3">
                <a:extLst>
                  <a:ext uri="{FF2B5EF4-FFF2-40B4-BE49-F238E27FC236}">
                    <a16:creationId xmlns:a16="http://schemas.microsoft.com/office/drawing/2014/main" id="{A1AF9705-BC63-DAF7-0552-DF358DD4DA6F}"/>
                  </a:ext>
                </a:extLst>
              </p:cNvPr>
              <p:cNvSpPr txBox="1">
                <a:spLocks noRot="1" noChangeAspect="1" noMove="1" noResize="1" noEditPoints="1" noAdjustHandles="1" noChangeArrowheads="1" noChangeShapeType="1" noTextEdit="1"/>
              </p:cNvSpPr>
              <p:nvPr/>
            </p:nvSpPr>
            <p:spPr>
              <a:xfrm>
                <a:off x="4227872" y="983224"/>
                <a:ext cx="7846142" cy="5560561"/>
              </a:xfrm>
              <a:prstGeom prst="rect">
                <a:avLst/>
              </a:prstGeom>
              <a:blipFill>
                <a:blip r:embed="rId2"/>
                <a:stretch>
                  <a:fillRect l="-699" t="-548" r="-311" b="-657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55D2A47-6347-B205-434A-9C0F3C58EB91}"/>
                  </a:ext>
                </a:extLst>
              </p:cNvPr>
              <p:cNvSpPr txBox="1"/>
              <p:nvPr/>
            </p:nvSpPr>
            <p:spPr>
              <a:xfrm>
                <a:off x="383458" y="1619149"/>
                <a:ext cx="3647768" cy="5172698"/>
              </a:xfrm>
              <a:prstGeom prst="rect">
                <a:avLst/>
              </a:prstGeom>
              <a:noFill/>
            </p:spPr>
            <p:txBody>
              <a:bodyPr wrap="square" rtlCol="0">
                <a:spAutoFit/>
              </a:bodyPr>
              <a:lstStyle/>
              <a:p>
                <a:r>
                  <a:rPr lang="en-IN" dirty="0"/>
                  <a:t>Write FOL formulas F1, …, F8 for the forward direction.</a:t>
                </a:r>
              </a:p>
              <a:p>
                <a:endParaRPr lang="en-IN" dirty="0"/>
              </a:p>
              <a:p>
                <a:r>
                  <a:rPr lang="en-IN" dirty="0"/>
                  <a:t>F4 is inserted just before the loop condition inside the loop.</a:t>
                </a:r>
              </a:p>
              <a:p>
                <a:endParaRPr lang="en-IN" dirty="0"/>
              </a:p>
              <a:p>
                <a:r>
                  <a:rPr lang="en-IN" dirty="0"/>
                  <a:t>The program is correct if</a:t>
                </a:r>
              </a:p>
              <a:p>
                <a:r>
                  <a:rPr lang="pt-BR" i="0" dirty="0">
                    <a:solidFill>
                      <a:srgbClr val="FF0000"/>
                    </a:solidFill>
                    <a:latin typeface="+mj-lt"/>
                  </a:rPr>
                  <a:t>((i == 1 </a:t>
                </a:r>
                <a:r>
                  <a:rPr lang="en-IN" b="0" i="0" dirty="0">
                    <a:solidFill>
                      <a:srgbClr val="FF0000"/>
                    </a:solidFill>
                    <a:latin typeface="+mj-lt"/>
                  </a:rPr>
                  <a:t>∧</a:t>
                </a:r>
                <a:r>
                  <a:rPr lang="pt-BR" i="0" dirty="0">
                    <a:solidFill>
                      <a:srgbClr val="FF0000"/>
                    </a:solidFill>
                    <a:latin typeface="+mj-lt"/>
                  </a:rPr>
                  <a:t> r == 0)</a:t>
                </a:r>
                <a:r>
                  <a:rPr lang="en-IN" b="0" i="0" dirty="0">
                    <a:solidFill>
                      <a:srgbClr val="FF0000"/>
                    </a:solidFill>
                    <a:latin typeface="+mj-lt"/>
                  </a:rPr>
                  <a:t>∨</a:t>
                </a:r>
                <a:r>
                  <a:rPr lang="pt-BR" i="0" dirty="0">
                    <a:solidFill>
                      <a:srgbClr val="FF0000"/>
                    </a:solidFill>
                    <a:latin typeface="+mj-lt"/>
                  </a:rPr>
                  <a:t> (i == 2 </a:t>
                </a:r>
                <a:r>
                  <a:rPr lang="en-IN" i="0" dirty="0">
                    <a:solidFill>
                      <a:srgbClr val="FF0000"/>
                    </a:solidFill>
                    <a:latin typeface="+mj-lt"/>
                  </a:rPr>
                  <a:t>∧</a:t>
                </a:r>
                <a:r>
                  <a:rPr lang="pt-BR" i="0" dirty="0">
                    <a:solidFill>
                      <a:srgbClr val="FF0000"/>
                    </a:solidFill>
                    <a:latin typeface="+mj-lt"/>
                  </a:rPr>
                  <a:t> r == 1)</a:t>
                </a:r>
                <a:r>
                  <a:rPr lang="en-IN" b="0" i="0" dirty="0">
                    <a:solidFill>
                      <a:srgbClr val="FF0000"/>
                    </a:solidFill>
                    <a:latin typeface="+mj-lt"/>
                  </a:rPr>
                  <a:t>∨</a:t>
                </a:r>
                <a:r>
                  <a:rPr lang="pt-BR" i="0" dirty="0">
                    <a:solidFill>
                      <a:srgbClr val="FF0000"/>
                    </a:solidFill>
                    <a:latin typeface="+mj-lt"/>
                  </a:rPr>
                  <a:t> … </a:t>
                </a:r>
                <a:r>
                  <a:rPr lang="en-IN" b="0" i="0" dirty="0">
                    <a:solidFill>
                      <a:srgbClr val="FF0000"/>
                    </a:solidFill>
                    <a:latin typeface="+mj-lt"/>
                  </a:rPr>
                  <a:t>∨</a:t>
                </a:r>
                <a:r>
                  <a:rPr lang="pt-BR" i="0" dirty="0">
                    <a:solidFill>
                      <a:srgbClr val="FF0000"/>
                    </a:solidFill>
                    <a:latin typeface="+mj-lt"/>
                  </a:rPr>
                  <a:t> (i == n </a:t>
                </a:r>
                <a:r>
                  <a:rPr lang="en-IN" i="0" dirty="0">
                    <a:solidFill>
                      <a:srgbClr val="FF0000"/>
                    </a:solidFill>
                    <a:latin typeface="+mj-lt"/>
                  </a:rPr>
                  <a:t>∧</a:t>
                </a:r>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=1</m:t>
                        </m:r>
                      </m:sub>
                      <m:sup>
                        <m:r>
                          <a:rPr lang="en-IN" b="0" i="1" dirty="0" smtClean="0">
                            <a:solidFill>
                              <a:srgbClr val="FF0000"/>
                            </a:solidFill>
                            <a:effectLst/>
                            <a:latin typeface="Cambria Math" panose="02040503050406030204" pitchFamily="18" charset="0"/>
                          </a:rPr>
                          <m:t>𝑛</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pt-BR" i="0" dirty="0">
                    <a:solidFill>
                      <a:srgbClr val="FF0000"/>
                    </a:solidFill>
                    <a:latin typeface="+mj-lt"/>
                  </a:rPr>
                  <a:t>)) </a:t>
                </a:r>
                <a:r>
                  <a:rPr lang="en-IN" b="0" i="0" dirty="0">
                    <a:solidFill>
                      <a:srgbClr val="FF0000"/>
                    </a:solidFill>
                    <a:latin typeface="+mj-lt"/>
                  </a:rPr>
                  <a:t>∧</a:t>
                </a:r>
                <a:r>
                  <a:rPr lang="pt-BR" b="0" i="0" dirty="0">
                    <a:solidFill>
                      <a:srgbClr val="FF0000"/>
                    </a:solidFill>
                    <a:effectLst/>
                    <a:latin typeface="+mj-lt"/>
                  </a:rPr>
                  <a:t> (i &gt;= n)</a:t>
                </a:r>
                <a:r>
                  <a:rPr lang="en-IN" b="0" i="0" dirty="0">
                    <a:solidFill>
                      <a:srgbClr val="FF0000"/>
                    </a:solidFill>
                    <a:effectLst/>
                    <a:latin typeface="+mj-lt"/>
                  </a:rPr>
                  <a:t> </a:t>
                </a:r>
                <a14:m>
                  <m:oMath xmlns:m="http://schemas.openxmlformats.org/officeDocument/2006/math">
                    <m:r>
                      <a:rPr lang="en-IN" b="0" i="1" smtClean="0">
                        <a:solidFill>
                          <a:srgbClr val="FF0000"/>
                        </a:solidFill>
                        <a:effectLst/>
                        <a:latin typeface="Cambria Math" panose="02040503050406030204" pitchFamily="18" charset="0"/>
                      </a:rPr>
                      <m:t>→</m:t>
                    </m:r>
                  </m:oMath>
                </a14:m>
                <a:endParaRPr lang="en-IN" i="0" dirty="0">
                  <a:solidFill>
                    <a:srgbClr val="FF0000"/>
                  </a:solidFill>
                  <a:latin typeface="+mj-lt"/>
                </a:endParaRPr>
              </a:p>
              <a:p>
                <a:r>
                  <a:rPr lang="en-IN" i="0" dirty="0">
                    <a:solidFill>
                      <a:srgbClr val="FF0000"/>
                    </a:solidFill>
                    <a:latin typeface="+mj-lt"/>
                  </a:rPr>
                  <a:t> r == 45 </a:t>
                </a:r>
                <a:endParaRPr lang="en-IN" dirty="0">
                  <a:solidFill>
                    <a:srgbClr val="FF0000"/>
                  </a:solidFill>
                </a:endParaRPr>
              </a:p>
              <a:p>
                <a:r>
                  <a:rPr lang="en-IN" dirty="0"/>
                  <a:t>is valid, or</a:t>
                </a:r>
              </a:p>
              <a:p>
                <a:r>
                  <a:rPr lang="pt-BR" i="0" dirty="0">
                    <a:solidFill>
                      <a:srgbClr val="FF0000"/>
                    </a:solidFill>
                    <a:latin typeface="+mj-lt"/>
                  </a:rPr>
                  <a:t>((i == 1 </a:t>
                </a:r>
                <a:r>
                  <a:rPr lang="en-IN" b="0" i="0" dirty="0">
                    <a:solidFill>
                      <a:srgbClr val="FF0000"/>
                    </a:solidFill>
                    <a:latin typeface="+mj-lt"/>
                  </a:rPr>
                  <a:t>∧</a:t>
                </a:r>
                <a:r>
                  <a:rPr lang="pt-BR" i="0" dirty="0">
                    <a:solidFill>
                      <a:srgbClr val="FF0000"/>
                    </a:solidFill>
                    <a:latin typeface="+mj-lt"/>
                  </a:rPr>
                  <a:t> r == 0)</a:t>
                </a:r>
                <a:r>
                  <a:rPr lang="en-IN" b="0" i="0" dirty="0">
                    <a:solidFill>
                      <a:srgbClr val="FF0000"/>
                    </a:solidFill>
                    <a:latin typeface="+mj-lt"/>
                  </a:rPr>
                  <a:t>∨</a:t>
                </a:r>
                <a:r>
                  <a:rPr lang="pt-BR" i="0" dirty="0">
                    <a:solidFill>
                      <a:srgbClr val="FF0000"/>
                    </a:solidFill>
                    <a:latin typeface="+mj-lt"/>
                  </a:rPr>
                  <a:t> (i == 2 </a:t>
                </a:r>
                <a:r>
                  <a:rPr lang="en-IN" i="0" dirty="0">
                    <a:solidFill>
                      <a:srgbClr val="FF0000"/>
                    </a:solidFill>
                    <a:latin typeface="+mj-lt"/>
                  </a:rPr>
                  <a:t>∧</a:t>
                </a:r>
                <a:r>
                  <a:rPr lang="pt-BR" i="0" dirty="0">
                    <a:solidFill>
                      <a:srgbClr val="FF0000"/>
                    </a:solidFill>
                    <a:latin typeface="+mj-lt"/>
                  </a:rPr>
                  <a:t> r == 1)</a:t>
                </a:r>
                <a:r>
                  <a:rPr lang="en-IN" b="0" i="0" dirty="0">
                    <a:solidFill>
                      <a:srgbClr val="FF0000"/>
                    </a:solidFill>
                    <a:latin typeface="+mj-lt"/>
                  </a:rPr>
                  <a:t>∨</a:t>
                </a:r>
                <a:r>
                  <a:rPr lang="pt-BR" i="0" dirty="0">
                    <a:solidFill>
                      <a:srgbClr val="FF0000"/>
                    </a:solidFill>
                    <a:latin typeface="+mj-lt"/>
                  </a:rPr>
                  <a:t> … </a:t>
                </a:r>
                <a:r>
                  <a:rPr lang="en-IN" b="0" i="0" dirty="0">
                    <a:solidFill>
                      <a:srgbClr val="FF0000"/>
                    </a:solidFill>
                    <a:latin typeface="+mj-lt"/>
                  </a:rPr>
                  <a:t>∨</a:t>
                </a:r>
                <a:r>
                  <a:rPr lang="pt-BR" i="0" dirty="0">
                    <a:solidFill>
                      <a:srgbClr val="FF0000"/>
                    </a:solidFill>
                    <a:latin typeface="+mj-lt"/>
                  </a:rPr>
                  <a:t> (i == n </a:t>
                </a:r>
                <a:r>
                  <a:rPr lang="en-IN" i="0" dirty="0">
                    <a:solidFill>
                      <a:srgbClr val="FF0000"/>
                    </a:solidFill>
                    <a:latin typeface="+mj-lt"/>
                  </a:rPr>
                  <a:t>∧</a:t>
                </a:r>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=1</m:t>
                        </m:r>
                      </m:sub>
                      <m:sup>
                        <m:r>
                          <a:rPr lang="en-IN" b="0" i="1" dirty="0" smtClean="0">
                            <a:solidFill>
                              <a:srgbClr val="FF0000"/>
                            </a:solidFill>
                            <a:effectLst/>
                            <a:latin typeface="Cambria Math" panose="02040503050406030204" pitchFamily="18" charset="0"/>
                          </a:rPr>
                          <m:t>𝑛</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pt-BR" i="0" dirty="0">
                    <a:solidFill>
                      <a:srgbClr val="FF0000"/>
                    </a:solidFill>
                    <a:latin typeface="+mj-lt"/>
                  </a:rPr>
                  <a:t>)) </a:t>
                </a:r>
                <a:r>
                  <a:rPr lang="en-IN" b="0" i="0" dirty="0">
                    <a:solidFill>
                      <a:srgbClr val="FF0000"/>
                    </a:solidFill>
                    <a:latin typeface="+mj-lt"/>
                  </a:rPr>
                  <a:t>∧</a:t>
                </a:r>
                <a:r>
                  <a:rPr lang="pt-BR" b="0" i="0" dirty="0">
                    <a:solidFill>
                      <a:srgbClr val="FF0000"/>
                    </a:solidFill>
                    <a:effectLst/>
                    <a:latin typeface="+mj-lt"/>
                  </a:rPr>
                  <a:t> (i &gt;= n)</a:t>
                </a:r>
                <a:r>
                  <a:rPr lang="en-IN" b="0" i="0" dirty="0">
                    <a:solidFill>
                      <a:srgbClr val="FF0000"/>
                    </a:solidFill>
                    <a:effectLst/>
                    <a:latin typeface="+mj-lt"/>
                  </a:rPr>
                  <a:t> </a:t>
                </a:r>
                <a14:m>
                  <m:oMath xmlns:m="http://schemas.openxmlformats.org/officeDocument/2006/math">
                    <m:r>
                      <a:rPr lang="en-IN" b="0" i="1" smtClean="0">
                        <a:solidFill>
                          <a:srgbClr val="FF0000"/>
                        </a:solidFill>
                        <a:effectLst/>
                        <a:latin typeface="Cambria Math" panose="02040503050406030204" pitchFamily="18" charset="0"/>
                      </a:rPr>
                      <m:t>∧</m:t>
                    </m:r>
                  </m:oMath>
                </a14:m>
                <a:endParaRPr lang="en-IN" i="0" dirty="0">
                  <a:solidFill>
                    <a:srgbClr val="FF0000"/>
                  </a:solidFill>
                  <a:latin typeface="+mj-lt"/>
                </a:endParaRPr>
              </a:p>
              <a:p>
                <a:r>
                  <a:rPr lang="en-IN" i="0" dirty="0">
                    <a:solidFill>
                      <a:srgbClr val="FF0000"/>
                    </a:solidFill>
                    <a:latin typeface="+mj-lt"/>
                  </a:rPr>
                  <a:t> r != 45</a:t>
                </a:r>
              </a:p>
              <a:p>
                <a:r>
                  <a:rPr lang="en-IN" dirty="0">
                    <a:latin typeface="+mj-lt"/>
                  </a:rPr>
                  <a:t>is unsatisfiable.</a:t>
                </a:r>
              </a:p>
              <a:p>
                <a:r>
                  <a:rPr lang="en-IN" dirty="0">
                    <a:latin typeface="+mj-lt"/>
                  </a:rPr>
                  <a:t>Clearly, this formula is satisfiable, and thus the implementation is not correct.</a:t>
                </a:r>
                <a:endParaRPr lang="en-IN" dirty="0"/>
              </a:p>
            </p:txBody>
          </p:sp>
        </mc:Choice>
        <mc:Fallback xmlns="">
          <p:sp>
            <p:nvSpPr>
              <p:cNvPr id="5" name="TextBox 4">
                <a:extLst>
                  <a:ext uri="{FF2B5EF4-FFF2-40B4-BE49-F238E27FC236}">
                    <a16:creationId xmlns:a16="http://schemas.microsoft.com/office/drawing/2014/main" id="{E55D2A47-6347-B205-434A-9C0F3C58EB91}"/>
                  </a:ext>
                </a:extLst>
              </p:cNvPr>
              <p:cNvSpPr txBox="1">
                <a:spLocks noRot="1" noChangeAspect="1" noMove="1" noResize="1" noEditPoints="1" noAdjustHandles="1" noChangeArrowheads="1" noChangeShapeType="1" noTextEdit="1"/>
              </p:cNvSpPr>
              <p:nvPr/>
            </p:nvSpPr>
            <p:spPr>
              <a:xfrm>
                <a:off x="383458" y="1619149"/>
                <a:ext cx="3647768" cy="5172698"/>
              </a:xfrm>
              <a:prstGeom prst="rect">
                <a:avLst/>
              </a:prstGeom>
              <a:blipFill>
                <a:blip r:embed="rId3"/>
                <a:stretch>
                  <a:fillRect l="-1505" t="-708" r="-2007" b="-943"/>
                </a:stretch>
              </a:blipFill>
            </p:spPr>
            <p:txBody>
              <a:bodyPr/>
              <a:lstStyle/>
              <a:p>
                <a:r>
                  <a:rPr lang="en-IN">
                    <a:noFill/>
                  </a:rPr>
                  <a:t> </a:t>
                </a:r>
              </a:p>
            </p:txBody>
          </p:sp>
        </mc:Fallback>
      </mc:AlternateContent>
    </p:spTree>
    <p:extLst>
      <p:ext uri="{BB962C8B-B14F-4D97-AF65-F5344CB8AC3E}">
        <p14:creationId xmlns:p14="http://schemas.microsoft.com/office/powerpoint/2010/main" val="34316662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7491E-6AFB-75D9-050F-8FF10AB6B538}"/>
              </a:ext>
            </a:extLst>
          </p:cNvPr>
          <p:cNvSpPr>
            <a:spLocks noGrp="1"/>
          </p:cNvSpPr>
          <p:nvPr>
            <p:ph type="title"/>
          </p:nvPr>
        </p:nvSpPr>
        <p:spPr/>
        <p:txBody>
          <a:bodyPr/>
          <a:lstStyle/>
          <a:p>
            <a:r>
              <a:rPr lang="en-IN" dirty="0"/>
              <a:t>Loop</a:t>
            </a:r>
          </a:p>
        </p:txBody>
      </p:sp>
      <p:sp>
        <p:nvSpPr>
          <p:cNvPr id="3" name="Content Placeholder 2">
            <a:extLst>
              <a:ext uri="{FF2B5EF4-FFF2-40B4-BE49-F238E27FC236}">
                <a16:creationId xmlns:a16="http://schemas.microsoft.com/office/drawing/2014/main" id="{7B11225E-76CF-62D0-A70D-298BD7495218}"/>
              </a:ext>
            </a:extLst>
          </p:cNvPr>
          <p:cNvSpPr>
            <a:spLocks noGrp="1"/>
          </p:cNvSpPr>
          <p:nvPr>
            <p:ph idx="1"/>
          </p:nvPr>
        </p:nvSpPr>
        <p:spPr/>
        <p:txBody>
          <a:bodyPr/>
          <a:lstStyle/>
          <a:p>
            <a:r>
              <a:rPr lang="en-US" dirty="0"/>
              <a:t>If a statement, S, is inside a loop, multiple states are possible before and after the execution of S, depending on the loop iteration</a:t>
            </a:r>
          </a:p>
          <a:p>
            <a:endParaRPr lang="en-IN" dirty="0"/>
          </a:p>
          <a:p>
            <a:r>
              <a:rPr lang="en-US" dirty="0"/>
              <a:t>The FOL formula for S is the disjunction of all states during individual loop iterations</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27457530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39F15-329D-A37E-2174-9FF29B2CE8EE}"/>
              </a:ext>
            </a:extLst>
          </p:cNvPr>
          <p:cNvSpPr>
            <a:spLocks noGrp="1"/>
          </p:cNvSpPr>
          <p:nvPr>
            <p:ph type="title"/>
          </p:nvPr>
        </p:nvSpPr>
        <p:spPr/>
        <p:txBody>
          <a:bodyPr/>
          <a:lstStyle/>
          <a:p>
            <a:r>
              <a:rPr lang="en-IN" dirty="0"/>
              <a:t>Loop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A67ED0-5CA5-D66C-3DEB-72D9D23445F1}"/>
                  </a:ext>
                </a:extLst>
              </p:cNvPr>
              <p:cNvSpPr>
                <a:spLocks noGrp="1"/>
              </p:cNvSpPr>
              <p:nvPr>
                <p:ph idx="1"/>
              </p:nvPr>
            </p:nvSpPr>
            <p:spPr/>
            <p:txBody>
              <a:bodyPr>
                <a:normAutofit/>
              </a:bodyPr>
              <a:lstStyle/>
              <a:p>
                <a:r>
                  <a:rPr lang="en-IN" dirty="0"/>
                  <a:t>Because the FOL formula for a statement, S, inside a loop depends on the number of iterations, the FOL formula could be huge</a:t>
                </a:r>
              </a:p>
              <a:p>
                <a:pPr lvl="1"/>
                <a:r>
                  <a:rPr lang="en-IN" dirty="0"/>
                  <a:t>For example, if the loop condition is </a:t>
                </a:r>
                <a14:m>
                  <m:oMath xmlns:m="http://schemas.openxmlformats.org/officeDocument/2006/math">
                    <m:r>
                      <a:rPr lang="en-IN" b="0" i="1" smtClean="0">
                        <a:latin typeface="Cambria Math" panose="02040503050406030204" pitchFamily="18" charset="0"/>
                      </a:rPr>
                      <m:t>𝑖</m:t>
                    </m:r>
                    <m:r>
                      <a:rPr lang="en-IN" b="0" i="1" smtClean="0">
                        <a:latin typeface="Cambria Math" panose="02040503050406030204" pitchFamily="18" charset="0"/>
                      </a:rPr>
                      <m:t>&lt;</m:t>
                    </m:r>
                    <m:r>
                      <a:rPr lang="en-IN" b="0" i="1" smtClean="0">
                        <a:latin typeface="Cambria Math" panose="02040503050406030204" pitchFamily="18" charset="0"/>
                      </a:rPr>
                      <m:t>𝑛</m:t>
                    </m:r>
                  </m:oMath>
                </a14:m>
                <a:r>
                  <a:rPr lang="en-IN" dirty="0"/>
                  <a:t>, where </a:t>
                </a:r>
                <a14:m>
                  <m:oMath xmlns:m="http://schemas.openxmlformats.org/officeDocument/2006/math">
                    <m:r>
                      <a:rPr lang="en-IN" b="0" i="1" smtClean="0">
                        <a:latin typeface="Cambria Math" panose="02040503050406030204" pitchFamily="18" charset="0"/>
                      </a:rPr>
                      <m:t>𝑖</m:t>
                    </m:r>
                  </m:oMath>
                </a14:m>
                <a:r>
                  <a:rPr lang="en-IN" dirty="0"/>
                  <a:t> and </a:t>
                </a:r>
                <a14:m>
                  <m:oMath xmlns:m="http://schemas.openxmlformats.org/officeDocument/2006/math">
                    <m:r>
                      <a:rPr lang="en-IN" i="1" dirty="0" smtClean="0">
                        <a:latin typeface="Cambria Math" panose="02040503050406030204" pitchFamily="18" charset="0"/>
                      </a:rPr>
                      <m:t>𝑛</m:t>
                    </m:r>
                  </m:oMath>
                </a14:m>
                <a:r>
                  <a:rPr lang="en-IN" dirty="0"/>
                  <a:t> are 64-bit integers, and </a:t>
                </a:r>
                <a14:m>
                  <m:oMath xmlns:m="http://schemas.openxmlformats.org/officeDocument/2006/math">
                    <m:r>
                      <a:rPr lang="en-IN" i="1" dirty="0" smtClean="0">
                        <a:latin typeface="Cambria Math" panose="02040503050406030204" pitchFamily="18" charset="0"/>
                      </a:rPr>
                      <m:t>𝑛</m:t>
                    </m:r>
                  </m:oMath>
                </a14:m>
                <a:r>
                  <a:rPr lang="en-IN" dirty="0"/>
                  <a:t> is an argument, then we need to generate constraints for all possible values of </a:t>
                </a:r>
                <a14:m>
                  <m:oMath xmlns:m="http://schemas.openxmlformats.org/officeDocument/2006/math">
                    <m:r>
                      <a:rPr lang="en-IN" b="0" i="1" smtClean="0">
                        <a:latin typeface="Cambria Math" panose="02040503050406030204" pitchFamily="18" charset="0"/>
                      </a:rPr>
                      <m:t>𝑛</m:t>
                    </m:r>
                  </m:oMath>
                </a14:m>
                <a:r>
                  <a:rPr lang="en-IN" dirty="0"/>
                  <a:t>, which could be as large as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63</m:t>
                        </m:r>
                      </m:sup>
                    </m:sSup>
                    <m:r>
                      <a:rPr lang="en-IN" b="0" i="1" smtClean="0">
                        <a:latin typeface="Cambria Math" panose="02040503050406030204" pitchFamily="18" charset="0"/>
                      </a:rPr>
                      <m:t>−1.</m:t>
                    </m:r>
                  </m:oMath>
                </a14:m>
                <a:endParaRPr lang="en-IN" dirty="0"/>
              </a:p>
              <a:p>
                <a:endParaRPr lang="en-IN" dirty="0"/>
              </a:p>
              <a:p>
                <a:r>
                  <a:rPr lang="en-IN" dirty="0"/>
                  <a:t>Solving (or even storing) such a huge formula could be infeasible on commodity hardware</a:t>
                </a:r>
              </a:p>
            </p:txBody>
          </p:sp>
        </mc:Choice>
        <mc:Fallback xmlns="">
          <p:sp>
            <p:nvSpPr>
              <p:cNvPr id="3" name="Content Placeholder 2">
                <a:extLst>
                  <a:ext uri="{FF2B5EF4-FFF2-40B4-BE49-F238E27FC236}">
                    <a16:creationId xmlns:a16="http://schemas.microsoft.com/office/drawing/2014/main" id="{DDA67ED0-5CA5-D66C-3DEB-72D9D23445F1}"/>
                  </a:ext>
                </a:extLst>
              </p:cNvPr>
              <p:cNvSpPr>
                <a:spLocks noGrp="1" noRot="1" noChangeAspect="1" noMove="1" noResize="1" noEditPoints="1" noAdjustHandles="1" noChangeArrowheads="1" noChangeShapeType="1" noTextEdit="1"/>
              </p:cNvSpPr>
              <p:nvPr>
                <p:ph idx="1"/>
              </p:nvPr>
            </p:nvSpPr>
            <p:spPr>
              <a:blipFill>
                <a:blip r:embed="rId2"/>
                <a:stretch>
                  <a:fillRect l="-1043" t="-2241" r="-986"/>
                </a:stretch>
              </a:blipFill>
            </p:spPr>
            <p:txBody>
              <a:bodyPr/>
              <a:lstStyle/>
              <a:p>
                <a:r>
                  <a:rPr lang="en-IN">
                    <a:noFill/>
                  </a:rPr>
                  <a:t> </a:t>
                </a:r>
              </a:p>
            </p:txBody>
          </p:sp>
        </mc:Fallback>
      </mc:AlternateContent>
    </p:spTree>
    <p:extLst>
      <p:ext uri="{BB962C8B-B14F-4D97-AF65-F5344CB8AC3E}">
        <p14:creationId xmlns:p14="http://schemas.microsoft.com/office/powerpoint/2010/main" val="2390474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788FF-5FBD-E21B-F872-71DE6891D14A}"/>
              </a:ext>
            </a:extLst>
          </p:cNvPr>
          <p:cNvSpPr>
            <a:spLocks noGrp="1"/>
          </p:cNvSpPr>
          <p:nvPr>
            <p:ph type="title"/>
          </p:nvPr>
        </p:nvSpPr>
        <p:spPr/>
        <p:txBody>
          <a:bodyPr/>
          <a:lstStyle/>
          <a:p>
            <a:r>
              <a:rPr lang="en-IN" dirty="0"/>
              <a:t>Loop invariant</a:t>
            </a:r>
          </a:p>
        </p:txBody>
      </p:sp>
      <p:sp>
        <p:nvSpPr>
          <p:cNvPr id="3" name="Content Placeholder 2">
            <a:extLst>
              <a:ext uri="{FF2B5EF4-FFF2-40B4-BE49-F238E27FC236}">
                <a16:creationId xmlns:a16="http://schemas.microsoft.com/office/drawing/2014/main" id="{69802588-651C-11D9-465B-E24CBB6FD875}"/>
              </a:ext>
            </a:extLst>
          </p:cNvPr>
          <p:cNvSpPr>
            <a:spLocks noGrp="1"/>
          </p:cNvSpPr>
          <p:nvPr>
            <p:ph idx="1"/>
          </p:nvPr>
        </p:nvSpPr>
        <p:spPr/>
        <p:txBody>
          <a:bodyPr/>
          <a:lstStyle/>
          <a:p>
            <a:r>
              <a:rPr lang="en-IN" dirty="0"/>
              <a:t>Loop invariant is a predicate (usually small) that is true before the evaluation of the loop condition regardless of the loop iteration</a:t>
            </a:r>
          </a:p>
          <a:p>
            <a:endParaRPr lang="en-IN" dirty="0"/>
          </a:p>
          <a:p>
            <a:r>
              <a:rPr lang="en-IN" dirty="0"/>
              <a:t>Thus, we can choose loop invariant as the FOL formula before the loop condition because it is the same for all the iterations</a:t>
            </a:r>
          </a:p>
          <a:p>
            <a:endParaRPr lang="en-IN" dirty="0"/>
          </a:p>
          <a:p>
            <a:r>
              <a:rPr lang="en-IN" dirty="0"/>
              <a:t>However, if the loop invariant is conservative (i.e., not strong enough to allow all possible states), we may not be able to prove some facts about the program</a:t>
            </a:r>
          </a:p>
        </p:txBody>
      </p:sp>
    </p:spTree>
    <p:extLst>
      <p:ext uri="{BB962C8B-B14F-4D97-AF65-F5344CB8AC3E}">
        <p14:creationId xmlns:p14="http://schemas.microsoft.com/office/powerpoint/2010/main" val="15666357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61804-48A9-8FF8-8CCC-5039316E9D96}"/>
              </a:ext>
            </a:extLst>
          </p:cNvPr>
          <p:cNvSpPr>
            <a:spLocks noGrp="1"/>
          </p:cNvSpPr>
          <p:nvPr>
            <p:ph type="title"/>
          </p:nvPr>
        </p:nvSpPr>
        <p:spPr/>
        <p:txBody>
          <a:bodyPr/>
          <a:lstStyle/>
          <a:p>
            <a:r>
              <a:rPr lang="en-IN" dirty="0"/>
              <a:t>Loop invariant</a:t>
            </a:r>
          </a:p>
        </p:txBody>
      </p:sp>
      <p:sp>
        <p:nvSpPr>
          <p:cNvPr id="3" name="Content Placeholder 2">
            <a:extLst>
              <a:ext uri="{FF2B5EF4-FFF2-40B4-BE49-F238E27FC236}">
                <a16:creationId xmlns:a16="http://schemas.microsoft.com/office/drawing/2014/main" id="{8EF3EE04-320D-C825-E85B-067B25DA5BEC}"/>
              </a:ext>
            </a:extLst>
          </p:cNvPr>
          <p:cNvSpPr>
            <a:spLocks noGrp="1"/>
          </p:cNvSpPr>
          <p:nvPr>
            <p:ph idx="1"/>
          </p:nvPr>
        </p:nvSpPr>
        <p:spPr/>
        <p:txBody>
          <a:bodyPr>
            <a:normAutofit lnSpcReduction="10000"/>
          </a:bodyPr>
          <a:lstStyle/>
          <a:p>
            <a:r>
              <a:rPr lang="en-IN" dirty="0"/>
              <a:t>On the other hand, if the loop invariant is incorrect (i.e., allows certain states that are not possible during the actual execution), we may be able to prove wrong facts</a:t>
            </a:r>
          </a:p>
          <a:p>
            <a:endParaRPr lang="en-IN" dirty="0"/>
          </a:p>
          <a:p>
            <a:r>
              <a:rPr lang="en-US" dirty="0"/>
              <a:t>The loop invariants are not trusted. Illegal loop invariants are caught statically.</a:t>
            </a:r>
          </a:p>
          <a:p>
            <a:endParaRPr lang="en-IN" dirty="0"/>
          </a:p>
          <a:p>
            <a:r>
              <a:rPr lang="en-US" dirty="0"/>
              <a:t>A conservative loop invariant is allowed. Even though it doesn’t convey all the facts about the loop, whatever it does is correct. Therefore, all proven facts based on the loop invariant are true.</a:t>
            </a:r>
            <a:endParaRPr lang="en-IN" dirty="0"/>
          </a:p>
        </p:txBody>
      </p:sp>
    </p:spTree>
    <p:extLst>
      <p:ext uri="{BB962C8B-B14F-4D97-AF65-F5344CB8AC3E}">
        <p14:creationId xmlns:p14="http://schemas.microsoft.com/office/powerpoint/2010/main" val="32788105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939AC-B64A-6676-EDD0-FC75B2A3B0B4}"/>
              </a:ext>
            </a:extLst>
          </p:cNvPr>
          <p:cNvSpPr>
            <a:spLocks noGrp="1"/>
          </p:cNvSpPr>
          <p:nvPr>
            <p:ph type="title"/>
          </p:nvPr>
        </p:nvSpPr>
        <p:spPr/>
        <p:txBody>
          <a:bodyPr/>
          <a:lstStyle/>
          <a:p>
            <a:r>
              <a:rPr lang="en-IN" dirty="0"/>
              <a:t>Loop invariant correctness</a:t>
            </a:r>
          </a:p>
        </p:txBody>
      </p:sp>
      <p:sp>
        <p:nvSpPr>
          <p:cNvPr id="3" name="Content Placeholder 2">
            <a:extLst>
              <a:ext uri="{FF2B5EF4-FFF2-40B4-BE49-F238E27FC236}">
                <a16:creationId xmlns:a16="http://schemas.microsoft.com/office/drawing/2014/main" id="{01327270-DB38-6D51-A3C7-04E3612EA7AD}"/>
              </a:ext>
            </a:extLst>
          </p:cNvPr>
          <p:cNvSpPr>
            <a:spLocks noGrp="1"/>
          </p:cNvSpPr>
          <p:nvPr>
            <p:ph idx="1"/>
          </p:nvPr>
        </p:nvSpPr>
        <p:spPr/>
        <p:txBody>
          <a:bodyPr>
            <a:normAutofit/>
          </a:bodyPr>
          <a:lstStyle/>
          <a:p>
            <a:r>
              <a:rPr lang="en-US" dirty="0"/>
              <a:t>Because the loop invariant, LI, is true at the start of the loop and also at the end of the loop, we can construct a function, F, whose body is the loop body, and both precondition and postcondition are LI</a:t>
            </a:r>
          </a:p>
          <a:p>
            <a:endParaRPr lang="en-IN" dirty="0"/>
          </a:p>
          <a:p>
            <a:r>
              <a:rPr lang="en-US" dirty="0"/>
              <a:t>The FOL formulas for all statements in F can be derived from LI in the forward or the backward direction, as demonstrated earlier</a:t>
            </a:r>
          </a:p>
          <a:p>
            <a:endParaRPr lang="en-IN" dirty="0"/>
          </a:p>
          <a:p>
            <a:r>
              <a:rPr lang="en-US" dirty="0"/>
              <a:t>To prove the validity of LI, we just need to prove the correctness of F</a:t>
            </a:r>
            <a:endParaRPr lang="en-IN" dirty="0"/>
          </a:p>
        </p:txBody>
      </p:sp>
    </p:spTree>
    <p:extLst>
      <p:ext uri="{BB962C8B-B14F-4D97-AF65-F5344CB8AC3E}">
        <p14:creationId xmlns:p14="http://schemas.microsoft.com/office/powerpoint/2010/main" val="3814678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Loop invariant</a:t>
            </a:r>
          </a:p>
        </p:txBody>
      </p:sp>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838200" y="1825625"/>
            <a:ext cx="4726858" cy="4351338"/>
          </a:xfrm>
        </p:spPr>
        <p:txBody>
          <a:bodyPr>
            <a:normAutofit/>
          </a:bodyPr>
          <a:lstStyle/>
          <a:p>
            <a:pPr marL="0" indent="0">
              <a:buNone/>
            </a:pPr>
            <a:endParaRPr lang="en-IN" dirty="0"/>
          </a:p>
          <a:p>
            <a:pPr marL="0" indent="0">
              <a:buNone/>
            </a:pP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1AF9705-BC63-DAF7-0552-DF358DD4DA6F}"/>
                  </a:ext>
                </a:extLst>
              </p:cNvPr>
              <p:cNvSpPr txBox="1"/>
              <p:nvPr/>
            </p:nvSpPr>
            <p:spPr>
              <a:xfrm>
                <a:off x="5712543" y="983224"/>
                <a:ext cx="5820697" cy="5355312"/>
              </a:xfrm>
              <a:prstGeom prst="rect">
                <a:avLst/>
              </a:prstGeom>
              <a:noFill/>
            </p:spPr>
            <p:txBody>
              <a:bodyPr wrap="square" rtlCol="0">
                <a:spAutoFit/>
              </a:bodyPr>
              <a:lstStyle/>
              <a:p>
                <a:pPr marL="342900" indent="-342900">
                  <a:buFont typeface="+mj-lt"/>
                  <a:buAutoNum type="arabicPeriod"/>
                </a:pPr>
                <a:r>
                  <a:rPr lang="pt-BR" b="0" dirty="0">
                    <a:effectLst/>
                    <a:latin typeface="Consolas" panose="020B0609020204030204" pitchFamily="49" charset="0"/>
                  </a:rPr>
                  <a:t>method foo</a:t>
                </a:r>
                <a:r>
                  <a:rPr lang="pt-BR" dirty="0">
                    <a:latin typeface="Consolas" panose="020B0609020204030204" pitchFamily="49" charset="0"/>
                  </a:rPr>
                  <a:t>(n: int</a:t>
                </a:r>
                <a:r>
                  <a:rPr lang="pt-BR" b="0" dirty="0">
                    <a:effectLst/>
                    <a:latin typeface="Consolas" panose="020B0609020204030204" pitchFamily="49" charset="0"/>
                  </a:rPr>
                  <a:t>) returns (r: int)</a:t>
                </a:r>
              </a:p>
              <a:p>
                <a:pPr marL="342900" indent="-342900">
                  <a:buFont typeface="+mj-lt"/>
                  <a:buAutoNum type="arabicPeriod"/>
                </a:pPr>
                <a:r>
                  <a:rPr lang="pt-BR" b="0" dirty="0">
                    <a:effectLst/>
                    <a:latin typeface="Consolas" panose="020B0609020204030204" pitchFamily="49" charset="0"/>
                  </a:rPr>
                  <a:t>  ensures r == 45</a:t>
                </a:r>
              </a:p>
              <a:p>
                <a:pPr marL="342900" indent="-342900">
                  <a:buFont typeface="+mj-lt"/>
                  <a:buAutoNum type="arabicPeriod"/>
                </a:pPr>
                <a:r>
                  <a:rPr lang="pt-BR" b="0" dirty="0">
                    <a:effectLst/>
                    <a:latin typeface="Consolas" panose="020B0609020204030204" pitchFamily="49" charset="0"/>
                  </a:rPr>
                  <a:t>{</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F1: r == _</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0;</a:t>
                </a:r>
              </a:p>
              <a:p>
                <a:pPr marL="342900" indent="-342900">
                  <a:buFont typeface="+mj-lt"/>
                  <a:buAutoNum type="arabicPeriod"/>
                </a:pPr>
                <a:r>
                  <a:rPr lang="pt-BR" dirty="0">
                    <a:solidFill>
                      <a:srgbClr val="FF0000"/>
                    </a:solidFill>
                    <a:latin typeface="Consolas" panose="020B0609020204030204" pitchFamily="49" charset="0"/>
                  </a:rPr>
                  <a:t>  F2: r == 0</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var i := 1;</a:t>
                </a:r>
              </a:p>
              <a:p>
                <a:pPr marL="342900" indent="-342900">
                  <a:buFont typeface="+mj-lt"/>
                  <a:buAutoNum type="arabicPeriod"/>
                </a:pPr>
                <a:r>
                  <a:rPr lang="pt-BR" dirty="0">
                    <a:solidFill>
                      <a:srgbClr val="FF0000"/>
                    </a:solidFill>
                    <a:latin typeface="Consolas" panose="020B0609020204030204" pitchFamily="49" charset="0"/>
                  </a:rPr>
                  <a:t>  F3: r == 0 </a:t>
                </a:r>
                <a14:m>
                  <m:oMath xmlns:m="http://schemas.openxmlformats.org/officeDocument/2006/math">
                    <m:r>
                      <a:rPr lang="en-IN" b="0" i="1" smtClean="0">
                        <a:solidFill>
                          <a:srgbClr val="FF0000"/>
                        </a:solidFill>
                        <a:latin typeface="Cambria Math" panose="02040503050406030204" pitchFamily="18" charset="0"/>
                      </a:rPr>
                      <m:t>∧</m:t>
                    </m:r>
                  </m:oMath>
                </a14:m>
                <a:r>
                  <a:rPr lang="pt-BR" dirty="0">
                    <a:solidFill>
                      <a:srgbClr val="FF0000"/>
                    </a:solidFill>
                    <a:latin typeface="Consolas" panose="020B0609020204030204" pitchFamily="49" charset="0"/>
                  </a:rPr>
                  <a:t> i == 1</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while (i &lt; </a:t>
                </a:r>
                <a:r>
                  <a:rPr lang="pt-BR" dirty="0">
                    <a:latin typeface="Consolas" panose="020B0609020204030204" pitchFamily="49" charset="0"/>
                  </a:rPr>
                  <a:t>n</a:t>
                </a:r>
                <a:r>
                  <a:rPr lang="pt-BR" b="0" dirty="0">
                    <a:effectLst/>
                    <a:latin typeface="Consolas" panose="020B0609020204030204" pitchFamily="49" charset="0"/>
                  </a:rPr>
                  <a:t>)</a:t>
                </a:r>
              </a:p>
              <a:p>
                <a:pPr marL="342900" indent="-342900">
                  <a:buFont typeface="+mj-lt"/>
                  <a:buAutoNum type="arabicPeriod"/>
                </a:pPr>
                <a:r>
                  <a:rPr lang="pt-BR" i="0" dirty="0">
                    <a:latin typeface="+mj-lt"/>
                  </a:rPr>
                  <a:t>     </a:t>
                </a:r>
                <a:r>
                  <a:rPr lang="pt-BR" i="0" dirty="0">
                    <a:solidFill>
                      <a:srgbClr val="FF0000"/>
                    </a:solidFill>
                    <a:latin typeface="+mj-lt"/>
                  </a:rPr>
                  <a:t>F4:</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F5:</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r + i;</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F6:</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i := i + 1;</a:t>
                </a:r>
              </a:p>
              <a:p>
                <a:pPr marL="342900" indent="-342900">
                  <a:buFont typeface="+mj-lt"/>
                  <a:buAutoNum type="arabicPeriod"/>
                </a:pPr>
                <a:r>
                  <a:rPr lang="pt-BR" dirty="0">
                    <a:solidFill>
                      <a:srgbClr val="FF0000"/>
                    </a:solidFill>
                    <a:latin typeface="Consolas" panose="020B0609020204030204" pitchFamily="49" charset="0"/>
                  </a:rPr>
                  <a:t>    F7:</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F8:</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p>
            </p:txBody>
          </p:sp>
        </mc:Choice>
        <mc:Fallback xmlns="">
          <p:sp>
            <p:nvSpPr>
              <p:cNvPr id="4" name="TextBox 3">
                <a:extLst>
                  <a:ext uri="{FF2B5EF4-FFF2-40B4-BE49-F238E27FC236}">
                    <a16:creationId xmlns:a16="http://schemas.microsoft.com/office/drawing/2014/main" id="{A1AF9705-BC63-DAF7-0552-DF358DD4DA6F}"/>
                  </a:ext>
                </a:extLst>
              </p:cNvPr>
              <p:cNvSpPr txBox="1">
                <a:spLocks noRot="1" noChangeAspect="1" noMove="1" noResize="1" noEditPoints="1" noAdjustHandles="1" noChangeArrowheads="1" noChangeShapeType="1" noTextEdit="1"/>
              </p:cNvSpPr>
              <p:nvPr/>
            </p:nvSpPr>
            <p:spPr>
              <a:xfrm>
                <a:off x="5712543" y="983224"/>
                <a:ext cx="5820697" cy="5355312"/>
              </a:xfrm>
              <a:prstGeom prst="rect">
                <a:avLst/>
              </a:prstGeom>
              <a:blipFill>
                <a:blip r:embed="rId2"/>
                <a:stretch>
                  <a:fillRect l="-838" t="-569" b="-796"/>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E55D2A47-6347-B205-434A-9C0F3C58EB91}"/>
              </a:ext>
            </a:extLst>
          </p:cNvPr>
          <p:cNvSpPr txBox="1"/>
          <p:nvPr/>
        </p:nvSpPr>
        <p:spPr>
          <a:xfrm>
            <a:off x="383458" y="1825625"/>
            <a:ext cx="3647768" cy="1754326"/>
          </a:xfrm>
          <a:prstGeom prst="rect">
            <a:avLst/>
          </a:prstGeom>
          <a:noFill/>
        </p:spPr>
        <p:txBody>
          <a:bodyPr wrap="square" rtlCol="0">
            <a:spAutoFit/>
          </a:bodyPr>
          <a:lstStyle/>
          <a:p>
            <a:r>
              <a:rPr lang="en-IN" dirty="0"/>
              <a:t>Write FOL formulas F4, …, F8 for the forward direction using a loop invariant.</a:t>
            </a:r>
          </a:p>
          <a:p>
            <a:endParaRPr lang="en-IN" dirty="0"/>
          </a:p>
          <a:p>
            <a:r>
              <a:rPr lang="en-IN" dirty="0"/>
              <a:t>F4 is inserted just before the loop condition inside the loop.</a:t>
            </a:r>
          </a:p>
        </p:txBody>
      </p:sp>
    </p:spTree>
    <p:extLst>
      <p:ext uri="{BB962C8B-B14F-4D97-AF65-F5344CB8AC3E}">
        <p14:creationId xmlns:p14="http://schemas.microsoft.com/office/powerpoint/2010/main" val="37191985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Loop invariant</a:t>
            </a:r>
          </a:p>
        </p:txBody>
      </p:sp>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838200" y="1825625"/>
            <a:ext cx="4726858" cy="4351338"/>
          </a:xfrm>
        </p:spPr>
        <p:txBody>
          <a:bodyPr>
            <a:normAutofit/>
          </a:bodyPr>
          <a:lstStyle/>
          <a:p>
            <a:pPr marL="0" indent="0">
              <a:buNone/>
            </a:pPr>
            <a:endParaRPr lang="en-IN" dirty="0"/>
          </a:p>
          <a:p>
            <a:pPr marL="0" indent="0">
              <a:buNone/>
            </a:pP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1AF9705-BC63-DAF7-0552-DF358DD4DA6F}"/>
                  </a:ext>
                </a:extLst>
              </p:cNvPr>
              <p:cNvSpPr txBox="1"/>
              <p:nvPr/>
            </p:nvSpPr>
            <p:spPr>
              <a:xfrm>
                <a:off x="5712543" y="983224"/>
                <a:ext cx="5820697" cy="5601533"/>
              </a:xfrm>
              <a:prstGeom prst="rect">
                <a:avLst/>
              </a:prstGeom>
              <a:noFill/>
            </p:spPr>
            <p:txBody>
              <a:bodyPr wrap="square" rtlCol="0">
                <a:spAutoFit/>
              </a:bodyPr>
              <a:lstStyle/>
              <a:p>
                <a:pPr marL="342900" indent="-342900">
                  <a:buFont typeface="+mj-lt"/>
                  <a:buAutoNum type="arabicPeriod"/>
                </a:pPr>
                <a:r>
                  <a:rPr lang="pt-BR" b="0" dirty="0">
                    <a:effectLst/>
                    <a:latin typeface="Consolas" panose="020B0609020204030204" pitchFamily="49" charset="0"/>
                  </a:rPr>
                  <a:t>method foo</a:t>
                </a:r>
                <a:r>
                  <a:rPr lang="pt-BR" dirty="0">
                    <a:latin typeface="Consolas" panose="020B0609020204030204" pitchFamily="49" charset="0"/>
                  </a:rPr>
                  <a:t>(n: int</a:t>
                </a:r>
                <a:r>
                  <a:rPr lang="pt-BR" b="0" dirty="0">
                    <a:effectLst/>
                    <a:latin typeface="Consolas" panose="020B0609020204030204" pitchFamily="49" charset="0"/>
                  </a:rPr>
                  <a:t>) returns (r: int)</a:t>
                </a:r>
              </a:p>
              <a:p>
                <a:pPr marL="342900" indent="-342900">
                  <a:buFont typeface="+mj-lt"/>
                  <a:buAutoNum type="arabicPeriod"/>
                </a:pPr>
                <a:r>
                  <a:rPr lang="pt-BR" b="0" dirty="0">
                    <a:effectLst/>
                    <a:latin typeface="Consolas" panose="020B0609020204030204" pitchFamily="49" charset="0"/>
                  </a:rPr>
                  <a:t>  ensures r == 45</a:t>
                </a:r>
              </a:p>
              <a:p>
                <a:pPr marL="342900" indent="-342900">
                  <a:buFont typeface="+mj-lt"/>
                  <a:buAutoNum type="arabicPeriod"/>
                </a:pPr>
                <a:r>
                  <a:rPr lang="pt-BR" b="0" dirty="0">
                    <a:effectLst/>
                    <a:latin typeface="Consolas" panose="020B0609020204030204" pitchFamily="49" charset="0"/>
                  </a:rPr>
                  <a:t>{</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F1: r == _</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0;</a:t>
                </a:r>
              </a:p>
              <a:p>
                <a:pPr marL="342900" indent="-342900">
                  <a:buFont typeface="+mj-lt"/>
                  <a:buAutoNum type="arabicPeriod"/>
                </a:pPr>
                <a:r>
                  <a:rPr lang="pt-BR" dirty="0">
                    <a:solidFill>
                      <a:srgbClr val="FF0000"/>
                    </a:solidFill>
                    <a:latin typeface="Consolas" panose="020B0609020204030204" pitchFamily="49" charset="0"/>
                  </a:rPr>
                  <a:t>  F2: r == 0</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var i := 1;</a:t>
                </a:r>
              </a:p>
              <a:p>
                <a:pPr marL="342900" indent="-342900">
                  <a:buFont typeface="+mj-lt"/>
                  <a:buAutoNum type="arabicPeriod"/>
                </a:pPr>
                <a:r>
                  <a:rPr lang="pt-BR" dirty="0">
                    <a:solidFill>
                      <a:srgbClr val="FF0000"/>
                    </a:solidFill>
                    <a:latin typeface="Consolas" panose="020B0609020204030204" pitchFamily="49" charset="0"/>
                  </a:rPr>
                  <a:t>  F3: r == 0 </a:t>
                </a:r>
                <a14:m>
                  <m:oMath xmlns:m="http://schemas.openxmlformats.org/officeDocument/2006/math">
                    <m:r>
                      <a:rPr lang="en-IN" b="0" i="1" smtClean="0">
                        <a:solidFill>
                          <a:srgbClr val="FF0000"/>
                        </a:solidFill>
                        <a:latin typeface="Cambria Math" panose="02040503050406030204" pitchFamily="18" charset="0"/>
                      </a:rPr>
                      <m:t>∧</m:t>
                    </m:r>
                  </m:oMath>
                </a14:m>
                <a:r>
                  <a:rPr lang="pt-BR" dirty="0">
                    <a:solidFill>
                      <a:srgbClr val="FF0000"/>
                    </a:solidFill>
                    <a:latin typeface="Consolas" panose="020B0609020204030204" pitchFamily="49" charset="0"/>
                  </a:rPr>
                  <a:t> i == 1</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while (i &lt; </a:t>
                </a:r>
                <a:r>
                  <a:rPr lang="pt-BR" dirty="0">
                    <a:latin typeface="Consolas" panose="020B0609020204030204" pitchFamily="49" charset="0"/>
                  </a:rPr>
                  <a:t>n</a:t>
                </a:r>
                <a:r>
                  <a:rPr lang="pt-BR" b="0" dirty="0">
                    <a:effectLst/>
                    <a:latin typeface="Consolas" panose="020B0609020204030204" pitchFamily="49" charset="0"/>
                  </a:rPr>
                  <a:t>)</a:t>
                </a:r>
              </a:p>
              <a:p>
                <a:pPr marL="342900" indent="-342900">
                  <a:buFont typeface="+mj-lt"/>
                  <a:buAutoNum type="arabicPeriod"/>
                </a:pPr>
                <a:r>
                  <a:rPr lang="pt-BR" i="0" dirty="0">
                    <a:latin typeface="+mj-lt"/>
                  </a:rPr>
                  <a:t>     </a:t>
                </a:r>
                <a:r>
                  <a:rPr lang="pt-BR" i="0" dirty="0">
                    <a:solidFill>
                      <a:srgbClr val="FF0000"/>
                    </a:solidFill>
                    <a:latin typeface="+mj-lt"/>
                  </a:rPr>
                  <a:t>F4: (1 &lt;= i </a:t>
                </a:r>
                <a:r>
                  <a:rPr lang="pt-BR" dirty="0">
                    <a:solidFill>
                      <a:srgbClr val="FF0000"/>
                    </a:solidFill>
                    <a:latin typeface="+mj-lt"/>
                  </a:rPr>
                  <a:t>&lt;</a:t>
                </a:r>
                <a:r>
                  <a:rPr lang="pt-BR" i="0" dirty="0">
                    <a:solidFill>
                      <a:srgbClr val="FF0000"/>
                    </a:solidFill>
                    <a:latin typeface="+mj-lt"/>
                  </a:rPr>
                  <a:t>=</a:t>
                </a:r>
                <a:r>
                  <a:rPr lang="pt-BR" dirty="0">
                    <a:solidFill>
                      <a:srgbClr val="FF0000"/>
                    </a:solidFill>
                    <a:latin typeface="+mj-lt"/>
                  </a:rPr>
                  <a:t>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pt-BR" i="0" dirty="0">
                    <a:solidFill>
                      <a:srgbClr val="FF0000"/>
                    </a:solidFill>
                    <a:latin typeface="+mj-lt"/>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F5:</a:t>
                </a:r>
                <a:r>
                  <a:rPr lang="pt-BR" i="0" dirty="0">
                    <a:solidFill>
                      <a:srgbClr val="FF0000"/>
                    </a:solidFill>
                    <a:latin typeface="+mj-lt"/>
                  </a:rPr>
                  <a:t> (1 &lt;= i </a:t>
                </a:r>
                <a:r>
                  <a:rPr lang="pt-BR" dirty="0">
                    <a:solidFill>
                      <a:srgbClr val="FF0000"/>
                    </a:solidFill>
                    <a:latin typeface="+mj-lt"/>
                  </a:rPr>
                  <a:t>&lt; 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pt-BR" b="0" dirty="0">
                    <a:solidFill>
                      <a:srgbClr val="FF0000"/>
                    </a:solidFill>
                    <a:effectLst/>
                    <a:latin typeface="Consolas" panose="020B0609020204030204" pitchFamily="49" charset="0"/>
                  </a:rPr>
                  <a:t>)</a:t>
                </a:r>
              </a:p>
              <a:p>
                <a:pPr marL="342900" indent="-342900">
                  <a:buFont typeface="+mj-lt"/>
                  <a:buAutoNum type="arabicPeriod"/>
                </a:pPr>
                <a:r>
                  <a:rPr lang="pt-BR" b="0" dirty="0">
                    <a:effectLst/>
                    <a:latin typeface="Consolas" panose="020B0609020204030204" pitchFamily="49" charset="0"/>
                  </a:rPr>
                  <a:t>    r := r + i;</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F6:</a:t>
                </a:r>
                <a:r>
                  <a:rPr lang="pt-BR" i="0" dirty="0">
                    <a:solidFill>
                      <a:srgbClr val="FF0000"/>
                    </a:solidFill>
                    <a:latin typeface="+mj-lt"/>
                  </a:rPr>
                  <a:t> (1 &lt;= i </a:t>
                </a:r>
                <a:r>
                  <a:rPr lang="pt-BR" dirty="0">
                    <a:solidFill>
                      <a:srgbClr val="FF0000"/>
                    </a:solidFill>
                    <a:latin typeface="+mj-lt"/>
                  </a:rPr>
                  <a:t>&lt; 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sup>
                      <m:e>
                        <m:r>
                          <a:rPr lang="en-IN" b="0" i="1" dirty="0" smtClean="0">
                            <a:solidFill>
                              <a:srgbClr val="FF0000"/>
                            </a:solidFill>
                            <a:effectLst/>
                            <a:latin typeface="Cambria Math" panose="02040503050406030204" pitchFamily="18" charset="0"/>
                          </a:rPr>
                          <m:t>𝑗</m:t>
                        </m:r>
                      </m:e>
                    </m:nary>
                  </m:oMath>
                </a14:m>
                <a:r>
                  <a:rPr lang="pt-BR" b="0" dirty="0">
                    <a:solidFill>
                      <a:srgbClr val="FF0000"/>
                    </a:solidFill>
                    <a:effectLst/>
                    <a:latin typeface="+mj-lt"/>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i := i + 1;</a:t>
                </a:r>
              </a:p>
              <a:p>
                <a:pPr marL="342900" indent="-342900">
                  <a:buFont typeface="+mj-lt"/>
                  <a:buAutoNum type="arabicPeriod"/>
                </a:pPr>
                <a:r>
                  <a:rPr lang="pt-BR" dirty="0">
                    <a:solidFill>
                      <a:srgbClr val="FF0000"/>
                    </a:solidFill>
                    <a:latin typeface="Consolas" panose="020B0609020204030204" pitchFamily="49" charset="0"/>
                  </a:rPr>
                  <a:t>    F7:</a:t>
                </a:r>
                <a:r>
                  <a:rPr lang="pt-BR" i="0" dirty="0">
                    <a:solidFill>
                      <a:srgbClr val="FF0000"/>
                    </a:solidFill>
                    <a:latin typeface="+mj-lt"/>
                  </a:rPr>
                  <a:t> (2 &lt;= i </a:t>
                </a:r>
                <a:r>
                  <a:rPr lang="pt-BR" dirty="0">
                    <a:solidFill>
                      <a:srgbClr val="FF0000"/>
                    </a:solidFill>
                    <a:latin typeface="+mj-lt"/>
                  </a:rPr>
                  <a:t>&lt; 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sup>
                      <m:e>
                        <m:r>
                          <a:rPr lang="en-IN" b="0" i="1" dirty="0" smtClean="0">
                            <a:solidFill>
                              <a:srgbClr val="FF0000"/>
                            </a:solidFill>
                            <a:effectLst/>
                            <a:latin typeface="Cambria Math" panose="02040503050406030204" pitchFamily="18" charset="0"/>
                          </a:rPr>
                          <m:t>𝑗</m:t>
                        </m:r>
                      </m:e>
                    </m:nary>
                  </m:oMath>
                </a14:m>
                <a:r>
                  <a:rPr lang="pt-BR" b="0" dirty="0">
                    <a:solidFill>
                      <a:srgbClr val="FF0000"/>
                    </a:solidFill>
                    <a:effectLst/>
                    <a:latin typeface="Consolas" panose="020B0609020204030204" pitchFamily="49" charset="0"/>
                  </a:rPr>
                  <a:t>)</a:t>
                </a: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F8: </a:t>
                </a:r>
                <a:r>
                  <a:rPr lang="pt-BR" i="0" dirty="0">
                    <a:solidFill>
                      <a:srgbClr val="FF0000"/>
                    </a:solidFill>
                    <a:latin typeface="+mj-lt"/>
                  </a:rPr>
                  <a:t>(1 &lt;= i </a:t>
                </a:r>
                <a:r>
                  <a:rPr lang="pt-BR" dirty="0">
                    <a:solidFill>
                      <a:srgbClr val="FF0000"/>
                    </a:solidFill>
                    <a:latin typeface="+mj-lt"/>
                  </a:rPr>
                  <a:t>&lt;= 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en-IN" b="0" i="0" dirty="0">
                    <a:solidFill>
                      <a:srgbClr val="FF0000"/>
                    </a:solidFill>
                    <a:latin typeface="+mj-lt"/>
                  </a:rPr>
                  <a:t>) ∧</a:t>
                </a:r>
                <a:r>
                  <a:rPr lang="pt-BR" b="0" i="0" dirty="0">
                    <a:solidFill>
                      <a:srgbClr val="FF0000"/>
                    </a:solidFill>
                    <a:effectLst/>
                    <a:latin typeface="+mj-lt"/>
                  </a:rPr>
                  <a:t> (i &gt;= n)</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p>
            </p:txBody>
          </p:sp>
        </mc:Choice>
        <mc:Fallback xmlns="">
          <p:sp>
            <p:nvSpPr>
              <p:cNvPr id="4" name="TextBox 3">
                <a:extLst>
                  <a:ext uri="{FF2B5EF4-FFF2-40B4-BE49-F238E27FC236}">
                    <a16:creationId xmlns:a16="http://schemas.microsoft.com/office/drawing/2014/main" id="{A1AF9705-BC63-DAF7-0552-DF358DD4DA6F}"/>
                  </a:ext>
                </a:extLst>
              </p:cNvPr>
              <p:cNvSpPr txBox="1">
                <a:spLocks noRot="1" noChangeAspect="1" noMove="1" noResize="1" noEditPoints="1" noAdjustHandles="1" noChangeArrowheads="1" noChangeShapeType="1" noTextEdit="1"/>
              </p:cNvSpPr>
              <p:nvPr/>
            </p:nvSpPr>
            <p:spPr>
              <a:xfrm>
                <a:off x="5712543" y="983224"/>
                <a:ext cx="5820697" cy="5601533"/>
              </a:xfrm>
              <a:prstGeom prst="rect">
                <a:avLst/>
              </a:prstGeom>
              <a:blipFill>
                <a:blip r:embed="rId2"/>
                <a:stretch>
                  <a:fillRect l="-838" t="-544" b="-6638"/>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E55D2A47-6347-B205-434A-9C0F3C58EB91}"/>
              </a:ext>
            </a:extLst>
          </p:cNvPr>
          <p:cNvSpPr txBox="1"/>
          <p:nvPr/>
        </p:nvSpPr>
        <p:spPr>
          <a:xfrm>
            <a:off x="383458" y="1825625"/>
            <a:ext cx="3647768" cy="1754326"/>
          </a:xfrm>
          <a:prstGeom prst="rect">
            <a:avLst/>
          </a:prstGeom>
          <a:noFill/>
        </p:spPr>
        <p:txBody>
          <a:bodyPr wrap="square" rtlCol="0">
            <a:spAutoFit/>
          </a:bodyPr>
          <a:lstStyle/>
          <a:p>
            <a:r>
              <a:rPr lang="en-IN" dirty="0"/>
              <a:t>Write FOL formulas F4, …, F8 for the forward direction using a loop invariant.</a:t>
            </a:r>
          </a:p>
          <a:p>
            <a:endParaRPr lang="en-IN" dirty="0"/>
          </a:p>
          <a:p>
            <a:r>
              <a:rPr lang="en-IN" dirty="0"/>
              <a:t>F4 is inserted just before the loop condition inside the loop.</a:t>
            </a:r>
          </a:p>
        </p:txBody>
      </p:sp>
    </p:spTree>
    <p:extLst>
      <p:ext uri="{BB962C8B-B14F-4D97-AF65-F5344CB8AC3E}">
        <p14:creationId xmlns:p14="http://schemas.microsoft.com/office/powerpoint/2010/main" val="15200268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41FEB-B065-D73F-3BBD-D496DEC29709}"/>
              </a:ext>
            </a:extLst>
          </p:cNvPr>
          <p:cNvSpPr>
            <a:spLocks noGrp="1"/>
          </p:cNvSpPr>
          <p:nvPr>
            <p:ph type="title"/>
          </p:nvPr>
        </p:nvSpPr>
        <p:spPr/>
        <p:txBody>
          <a:bodyPr/>
          <a:lstStyle/>
          <a:p>
            <a:r>
              <a:rPr lang="en-US" dirty="0"/>
              <a:t>Background</a:t>
            </a:r>
            <a:endParaRPr lang="en-IN" dirty="0"/>
          </a:p>
        </p:txBody>
      </p:sp>
      <p:sp>
        <p:nvSpPr>
          <p:cNvPr id="3" name="Text Placeholder 2">
            <a:extLst>
              <a:ext uri="{FF2B5EF4-FFF2-40B4-BE49-F238E27FC236}">
                <a16:creationId xmlns:a16="http://schemas.microsoft.com/office/drawing/2014/main" id="{1BA0BC2B-7EA3-0A90-FAFE-556EFD9BE25B}"/>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3765862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710B1-6C39-E907-6514-72B8E7929C2D}"/>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03A50424-98F2-0536-9F2E-A8D8B7E74207}"/>
              </a:ext>
            </a:extLst>
          </p:cNvPr>
          <p:cNvSpPr>
            <a:spLocks noGrp="1"/>
          </p:cNvSpPr>
          <p:nvPr>
            <p:ph idx="1"/>
          </p:nvPr>
        </p:nvSpPr>
        <p:spPr/>
        <p:txBody>
          <a:bodyPr/>
          <a:lstStyle/>
          <a:p>
            <a:r>
              <a:rPr lang="en-US" dirty="0"/>
              <a:t>Chapter-2 from the Program Proofs book</a:t>
            </a:r>
          </a:p>
          <a:p>
            <a:r>
              <a:rPr lang="en-US" dirty="0"/>
              <a:t>Chapter-5 from the COC book</a:t>
            </a:r>
          </a:p>
          <a:p>
            <a:r>
              <a:rPr lang="en-IN" dirty="0">
                <a:hlinkClick r:id="rId2"/>
              </a:rPr>
              <a:t>https://en.wikipedia.org/wiki/Predicate_transformer_semantics</a:t>
            </a:r>
            <a:endParaRPr lang="en-IN" dirty="0"/>
          </a:p>
          <a:p>
            <a:endParaRPr lang="en-IN" dirty="0"/>
          </a:p>
        </p:txBody>
      </p:sp>
    </p:spTree>
    <p:extLst>
      <p:ext uri="{BB962C8B-B14F-4D97-AF65-F5344CB8AC3E}">
        <p14:creationId xmlns:p14="http://schemas.microsoft.com/office/powerpoint/2010/main" val="413178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E10C8-0D0D-9538-78D1-69F33B9E3229}"/>
              </a:ext>
            </a:extLst>
          </p:cNvPr>
          <p:cNvSpPr>
            <a:spLocks noGrp="1"/>
          </p:cNvSpPr>
          <p:nvPr>
            <p:ph type="title"/>
          </p:nvPr>
        </p:nvSpPr>
        <p:spPr/>
        <p:txBody>
          <a:bodyPr/>
          <a:lstStyle/>
          <a:p>
            <a:r>
              <a:rPr lang="en-IN" dirty="0"/>
              <a:t>Program state</a:t>
            </a:r>
          </a:p>
        </p:txBody>
      </p:sp>
      <p:sp>
        <p:nvSpPr>
          <p:cNvPr id="3" name="Content Placeholder 2">
            <a:extLst>
              <a:ext uri="{FF2B5EF4-FFF2-40B4-BE49-F238E27FC236}">
                <a16:creationId xmlns:a16="http://schemas.microsoft.com/office/drawing/2014/main" id="{7A38443B-4A29-2F21-26E5-D2F819A4403C}"/>
              </a:ext>
            </a:extLst>
          </p:cNvPr>
          <p:cNvSpPr>
            <a:spLocks noGrp="1"/>
          </p:cNvSpPr>
          <p:nvPr>
            <p:ph idx="1"/>
          </p:nvPr>
        </p:nvSpPr>
        <p:spPr/>
        <p:txBody>
          <a:bodyPr/>
          <a:lstStyle/>
          <a:p>
            <a:pPr marL="0" indent="0">
              <a:buNone/>
            </a:pPr>
            <a:endParaRPr lang="en-IN" dirty="0"/>
          </a:p>
          <a:p>
            <a:pPr marL="0" indent="0">
              <a:buNone/>
            </a:pPr>
            <a:endParaRPr lang="en-IN" dirty="0"/>
          </a:p>
        </p:txBody>
      </p:sp>
      <p:sp>
        <p:nvSpPr>
          <p:cNvPr id="4" name="TextBox 3">
            <a:extLst>
              <a:ext uri="{FF2B5EF4-FFF2-40B4-BE49-F238E27FC236}">
                <a16:creationId xmlns:a16="http://schemas.microsoft.com/office/drawing/2014/main" id="{E0E28B16-6F08-5553-5EF6-1C1898EEB6F4}"/>
              </a:ext>
            </a:extLst>
          </p:cNvPr>
          <p:cNvSpPr txBox="1"/>
          <p:nvPr/>
        </p:nvSpPr>
        <p:spPr>
          <a:xfrm>
            <a:off x="1278194" y="2182760"/>
            <a:ext cx="5299587" cy="3139321"/>
          </a:xfrm>
          <a:prstGeom prst="rect">
            <a:avLst/>
          </a:prstGeom>
          <a:noFill/>
        </p:spPr>
        <p:txBody>
          <a:bodyPr wrap="square" rtlCol="0">
            <a:spAutoFit/>
          </a:bodyPr>
          <a:lstStyle/>
          <a:p>
            <a:pPr marL="342900" indent="-342900">
              <a:buFont typeface="+mj-lt"/>
              <a:buAutoNum type="arabicPeriod"/>
            </a:pPr>
            <a:r>
              <a:rPr lang="en-US" b="0" dirty="0">
                <a:effectLst/>
                <a:latin typeface="Consolas" panose="020B0609020204030204" pitchFamily="49" charset="0"/>
              </a:rPr>
              <a:t>method test(x: int) returns (r: int)</a:t>
            </a:r>
          </a:p>
          <a:p>
            <a:pPr marL="342900" indent="-342900">
              <a:buFont typeface="+mj-lt"/>
              <a:buAutoNum type="arabicPeriod"/>
            </a:pPr>
            <a:r>
              <a:rPr lang="en-US" dirty="0">
                <a:latin typeface="Consolas" panose="020B0609020204030204" pitchFamily="49" charset="0"/>
              </a:rPr>
              <a:t>  requires 0 &lt; x &lt; 1000</a:t>
            </a:r>
            <a:endParaRPr lang="en-US" b="0" dirty="0">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ensures r != 200</a:t>
            </a:r>
          </a:p>
          <a:p>
            <a:pPr marL="342900" indent="-342900">
              <a:buFont typeface="+mj-lt"/>
              <a:buAutoNum type="arabicPeriod"/>
            </a:pPr>
            <a:r>
              <a:rPr lang="en-US" b="0" dirty="0">
                <a:effectLst/>
                <a:latin typeface="Consolas" panose="020B0609020204030204" pitchFamily="49" charset="0"/>
              </a:rPr>
              <a:t>{</a:t>
            </a:r>
          </a:p>
          <a:p>
            <a:pPr marL="342900" indent="-342900">
              <a:buFont typeface="+mj-lt"/>
              <a:buAutoNum type="arabicPeriod"/>
            </a:pPr>
            <a:r>
              <a:rPr lang="en-US" b="0" dirty="0">
                <a:effectLst/>
                <a:latin typeface="Consolas" panose="020B0609020204030204" pitchFamily="49" charset="0"/>
              </a:rPr>
              <a:t>  if (x &lt; 100) {</a:t>
            </a:r>
          </a:p>
          <a:p>
            <a:pPr marL="342900" indent="-342900">
              <a:buFont typeface="+mj-lt"/>
              <a:buAutoNum type="arabicPeriod"/>
            </a:pPr>
            <a:r>
              <a:rPr lang="en-US" b="0" dirty="0">
                <a:effectLst/>
                <a:latin typeface="Consolas" panose="020B0609020204030204" pitchFamily="49" charset="0"/>
              </a:rPr>
              <a:t>    r := x + x;</a:t>
            </a: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b="0" dirty="0">
                <a:effectLst/>
                <a:latin typeface="Consolas" panose="020B0609020204030204" pitchFamily="49" charset="0"/>
              </a:rPr>
              <a:t>  else {</a:t>
            </a:r>
          </a:p>
          <a:p>
            <a:pPr marL="342900" indent="-342900">
              <a:buFont typeface="+mj-lt"/>
              <a:buAutoNum type="arabicPeriod"/>
            </a:pPr>
            <a:r>
              <a:rPr lang="en-US" b="0" dirty="0">
                <a:effectLst/>
                <a:latin typeface="Consolas" panose="020B0609020204030204" pitchFamily="49" charset="0"/>
              </a:rPr>
              <a:t>    r := 3 * x;</a:t>
            </a: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b="0" dirty="0">
                <a:effectLst/>
                <a:latin typeface="Consolas" panose="020B0609020204030204" pitchFamily="49" charset="0"/>
              </a:rPr>
              <a:t>}</a:t>
            </a:r>
          </a:p>
        </p:txBody>
      </p:sp>
      <p:sp>
        <p:nvSpPr>
          <p:cNvPr id="5" name="TextBox 4">
            <a:extLst>
              <a:ext uri="{FF2B5EF4-FFF2-40B4-BE49-F238E27FC236}">
                <a16:creationId xmlns:a16="http://schemas.microsoft.com/office/drawing/2014/main" id="{0740426E-AB33-D3F3-4138-770F7B0937E7}"/>
              </a:ext>
            </a:extLst>
          </p:cNvPr>
          <p:cNvSpPr txBox="1"/>
          <p:nvPr/>
        </p:nvSpPr>
        <p:spPr>
          <a:xfrm>
            <a:off x="7541340" y="1661650"/>
            <a:ext cx="4252454" cy="4247317"/>
          </a:xfrm>
          <a:prstGeom prst="rect">
            <a:avLst/>
          </a:prstGeom>
          <a:noFill/>
        </p:spPr>
        <p:txBody>
          <a:bodyPr wrap="square" rtlCol="0">
            <a:spAutoFit/>
          </a:bodyPr>
          <a:lstStyle/>
          <a:p>
            <a:r>
              <a:rPr lang="en-IN" dirty="0"/>
              <a:t>Let’s say x = 20 at Line-4.</a:t>
            </a:r>
          </a:p>
          <a:p>
            <a:r>
              <a:rPr lang="en-IN" dirty="0"/>
              <a:t>What is the program state before Line-6?</a:t>
            </a:r>
          </a:p>
          <a:p>
            <a:r>
              <a:rPr lang="en-IN" dirty="0"/>
              <a:t>x = 20, r =_</a:t>
            </a:r>
          </a:p>
          <a:p>
            <a:endParaRPr lang="en-IN" dirty="0"/>
          </a:p>
          <a:p>
            <a:r>
              <a:rPr lang="en-IN" dirty="0"/>
              <a:t>What is the program state after Line-6?</a:t>
            </a:r>
          </a:p>
          <a:p>
            <a:r>
              <a:rPr lang="en-IN" dirty="0"/>
              <a:t>x = 20, r = 40</a:t>
            </a:r>
          </a:p>
          <a:p>
            <a:endParaRPr lang="en-IN" dirty="0"/>
          </a:p>
          <a:p>
            <a:r>
              <a:rPr lang="en-IN" dirty="0"/>
              <a:t>What is the program state before Line-9?</a:t>
            </a:r>
          </a:p>
          <a:p>
            <a:r>
              <a:rPr lang="en-IN" dirty="0"/>
              <a:t>Not reachable</a:t>
            </a:r>
          </a:p>
          <a:p>
            <a:endParaRPr lang="en-IN" dirty="0"/>
          </a:p>
          <a:p>
            <a:r>
              <a:rPr lang="en-IN" dirty="0"/>
              <a:t>What is the program state before Line-9?</a:t>
            </a:r>
          </a:p>
          <a:p>
            <a:r>
              <a:rPr lang="en-IN" dirty="0"/>
              <a:t>Not reachable</a:t>
            </a:r>
          </a:p>
          <a:p>
            <a:endParaRPr lang="en-IN" dirty="0"/>
          </a:p>
          <a:p>
            <a:r>
              <a:rPr lang="en-IN" dirty="0"/>
              <a:t>What is the program state before Line-11?</a:t>
            </a:r>
          </a:p>
          <a:p>
            <a:r>
              <a:rPr lang="en-IN" dirty="0"/>
              <a:t>x = 20, r = 40</a:t>
            </a:r>
          </a:p>
        </p:txBody>
      </p:sp>
    </p:spTree>
    <p:extLst>
      <p:ext uri="{BB962C8B-B14F-4D97-AF65-F5344CB8AC3E}">
        <p14:creationId xmlns:p14="http://schemas.microsoft.com/office/powerpoint/2010/main" val="9465613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48DBE-E96A-7CBC-88C9-2211CDF7CAA0}"/>
              </a:ext>
            </a:extLst>
          </p:cNvPr>
          <p:cNvSpPr>
            <a:spLocks noGrp="1"/>
          </p:cNvSpPr>
          <p:nvPr>
            <p:ph type="title"/>
          </p:nvPr>
        </p:nvSpPr>
        <p:spPr/>
        <p:txBody>
          <a:bodyPr/>
          <a:lstStyle/>
          <a:p>
            <a:r>
              <a:rPr lang="en-US" dirty="0"/>
              <a:t>Hoare triples</a:t>
            </a:r>
            <a:endParaRPr lang="en-IN" dirty="0"/>
          </a:p>
        </p:txBody>
      </p:sp>
      <p:sp>
        <p:nvSpPr>
          <p:cNvPr id="3" name="Content Placeholder 2">
            <a:extLst>
              <a:ext uri="{FF2B5EF4-FFF2-40B4-BE49-F238E27FC236}">
                <a16:creationId xmlns:a16="http://schemas.microsoft.com/office/drawing/2014/main" id="{C0B7425B-39FE-484B-A70B-15C7785E160A}"/>
              </a:ext>
            </a:extLst>
          </p:cNvPr>
          <p:cNvSpPr>
            <a:spLocks noGrp="1"/>
          </p:cNvSpPr>
          <p:nvPr>
            <p:ph idx="1"/>
          </p:nvPr>
        </p:nvSpPr>
        <p:spPr/>
        <p:txBody>
          <a:bodyPr/>
          <a:lstStyle/>
          <a:p>
            <a:r>
              <a:rPr lang="en-US" dirty="0"/>
              <a:t>Hoare triples is a notation that is used to reason about correctness.</a:t>
            </a:r>
          </a:p>
          <a:p>
            <a:endParaRPr lang="en-US" dirty="0"/>
          </a:p>
          <a:p>
            <a:pPr marL="0" indent="0">
              <a:buNone/>
            </a:pPr>
            <a:r>
              <a:rPr lang="en-US" dirty="0"/>
              <a:t>A Hoare triple </a:t>
            </a:r>
            <a:r>
              <a:rPr lang="en-US" dirty="0">
                <a:solidFill>
                  <a:schemeClr val="accent1"/>
                </a:solidFill>
              </a:rPr>
              <a:t>{P} S {Q}, </a:t>
            </a:r>
            <a:r>
              <a:rPr lang="en-US" dirty="0"/>
              <a:t>where P and Q are predicates and S is a program, is valid if the program starts in a state satisfying P and terminates in a state satisfying Q.</a:t>
            </a:r>
          </a:p>
        </p:txBody>
      </p:sp>
    </p:spTree>
    <p:extLst>
      <p:ext uri="{BB962C8B-B14F-4D97-AF65-F5344CB8AC3E}">
        <p14:creationId xmlns:p14="http://schemas.microsoft.com/office/powerpoint/2010/main" val="13657817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E8E75-BE5A-45A9-5D33-895A74284AE4}"/>
              </a:ext>
            </a:extLst>
          </p:cNvPr>
          <p:cNvSpPr>
            <a:spLocks noGrp="1"/>
          </p:cNvSpPr>
          <p:nvPr>
            <p:ph type="title"/>
          </p:nvPr>
        </p:nvSpPr>
        <p:spPr/>
        <p:txBody>
          <a:bodyPr/>
          <a:lstStyle/>
          <a:p>
            <a:r>
              <a:rPr lang="en-US" dirty="0"/>
              <a:t>Hoare triples</a:t>
            </a:r>
            <a:endParaRPr lang="en-IN" dirty="0"/>
          </a:p>
        </p:txBody>
      </p:sp>
      <p:sp>
        <p:nvSpPr>
          <p:cNvPr id="3" name="Content Placeholder 2">
            <a:extLst>
              <a:ext uri="{FF2B5EF4-FFF2-40B4-BE49-F238E27FC236}">
                <a16:creationId xmlns:a16="http://schemas.microsoft.com/office/drawing/2014/main" id="{AC0E0AC6-164C-8E04-7776-A60F7994FA09}"/>
              </a:ext>
            </a:extLst>
          </p:cNvPr>
          <p:cNvSpPr>
            <a:spLocks noGrp="1"/>
          </p:cNvSpPr>
          <p:nvPr>
            <p:ph idx="1"/>
          </p:nvPr>
        </p:nvSpPr>
        <p:spPr/>
        <p:txBody>
          <a:bodyPr/>
          <a:lstStyle/>
          <a:p>
            <a:r>
              <a:rPr lang="en-US" dirty="0"/>
              <a:t>Hoare triples {P} S {Q} can be used in two contexts</a:t>
            </a:r>
          </a:p>
          <a:p>
            <a:endParaRPr lang="en-US" dirty="0"/>
          </a:p>
          <a:p>
            <a:r>
              <a:rPr lang="en-US" dirty="0"/>
              <a:t>Partial correctness: </a:t>
            </a:r>
          </a:p>
          <a:p>
            <a:pPr marL="0" indent="0">
              <a:buNone/>
            </a:pPr>
            <a:r>
              <a:rPr lang="en-US" sz="2600" b="1" i="0" dirty="0">
                <a:solidFill>
                  <a:schemeClr val="accent1"/>
                </a:solidFill>
                <a:latin typeface="+mj-lt"/>
              </a:rPr>
              <a:t>(Initial state of S satisfies P) ∧ (S terminates) →</a:t>
            </a:r>
            <a:r>
              <a:rPr lang="en-IN" sz="2600" b="1" i="0" dirty="0">
                <a:solidFill>
                  <a:schemeClr val="accent1"/>
                </a:solidFill>
                <a:latin typeface="+mj-lt"/>
              </a:rPr>
              <a:t> (Final state of S satisfies Q)</a:t>
            </a:r>
          </a:p>
          <a:p>
            <a:pPr marL="0" indent="0">
              <a:buNone/>
            </a:pPr>
            <a:endParaRPr lang="en-US" dirty="0"/>
          </a:p>
          <a:p>
            <a:r>
              <a:rPr lang="en-US" dirty="0"/>
              <a:t>Total correctness:</a:t>
            </a:r>
          </a:p>
          <a:p>
            <a:pPr marL="0" indent="0">
              <a:buNone/>
            </a:pPr>
            <a:r>
              <a:rPr lang="en-US" sz="2600" b="1" i="0" dirty="0">
                <a:solidFill>
                  <a:schemeClr val="accent1"/>
                </a:solidFill>
                <a:latin typeface="+mj-lt"/>
              </a:rPr>
              <a:t>(Initial state of S satisfies P) → (S terminates) ∧</a:t>
            </a:r>
            <a:r>
              <a:rPr lang="en-IN" sz="2600" b="1" i="0" dirty="0">
                <a:solidFill>
                  <a:schemeClr val="accent1"/>
                </a:solidFill>
                <a:latin typeface="+mj-lt"/>
              </a:rPr>
              <a:t> (Final state of S satisfies Q)</a:t>
            </a:r>
          </a:p>
          <a:p>
            <a:pPr marL="0" indent="0">
              <a:buNone/>
            </a:pPr>
            <a:endParaRPr lang="en-IN" sz="2000" b="1" dirty="0">
              <a:solidFill>
                <a:schemeClr val="accent1"/>
              </a:solidFill>
              <a:latin typeface="+mj-lt"/>
            </a:endParaRPr>
          </a:p>
        </p:txBody>
      </p:sp>
    </p:spTree>
    <p:extLst>
      <p:ext uri="{BB962C8B-B14F-4D97-AF65-F5344CB8AC3E}">
        <p14:creationId xmlns:p14="http://schemas.microsoft.com/office/powerpoint/2010/main" val="30424506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6698-F814-9C57-6588-E7023E87C6FF}"/>
              </a:ext>
            </a:extLst>
          </p:cNvPr>
          <p:cNvSpPr>
            <a:spLocks noGrp="1"/>
          </p:cNvSpPr>
          <p:nvPr>
            <p:ph type="title"/>
          </p:nvPr>
        </p:nvSpPr>
        <p:spPr/>
        <p:txBody>
          <a:bodyPr/>
          <a:lstStyle/>
          <a:p>
            <a:r>
              <a:rPr lang="en-US" dirty="0"/>
              <a:t>Hoare triples</a:t>
            </a:r>
            <a:endParaRPr lang="en-IN" dirty="0"/>
          </a:p>
        </p:txBody>
      </p:sp>
      <p:sp>
        <p:nvSpPr>
          <p:cNvPr id="3" name="Content Placeholder 2">
            <a:extLst>
              <a:ext uri="{FF2B5EF4-FFF2-40B4-BE49-F238E27FC236}">
                <a16:creationId xmlns:a16="http://schemas.microsoft.com/office/drawing/2014/main" id="{B85B09C8-DCC7-EADC-181F-5901165B542C}"/>
              </a:ext>
            </a:extLst>
          </p:cNvPr>
          <p:cNvSpPr>
            <a:spLocks noGrp="1"/>
          </p:cNvSpPr>
          <p:nvPr>
            <p:ph idx="1"/>
          </p:nvPr>
        </p:nvSpPr>
        <p:spPr/>
        <p:txBody>
          <a:bodyPr/>
          <a:lstStyle/>
          <a:p>
            <a:r>
              <a:rPr lang="en-US" dirty="0"/>
              <a:t>For now, we are going to assume partial correctness</a:t>
            </a:r>
          </a:p>
          <a:p>
            <a:endParaRPr lang="en-US" dirty="0"/>
          </a:p>
          <a:p>
            <a:r>
              <a:rPr lang="en-US" dirty="0"/>
              <a:t>Total correctness will be discussed later</a:t>
            </a:r>
            <a:endParaRPr lang="en-IN" dirty="0"/>
          </a:p>
        </p:txBody>
      </p:sp>
    </p:spTree>
    <p:extLst>
      <p:ext uri="{BB962C8B-B14F-4D97-AF65-F5344CB8AC3E}">
        <p14:creationId xmlns:p14="http://schemas.microsoft.com/office/powerpoint/2010/main" val="35192310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EE860-2D39-6048-17CB-166115365F21}"/>
              </a:ext>
            </a:extLst>
          </p:cNvPr>
          <p:cNvSpPr>
            <a:spLocks noGrp="1"/>
          </p:cNvSpPr>
          <p:nvPr>
            <p:ph type="title"/>
          </p:nvPr>
        </p:nvSpPr>
        <p:spPr/>
        <p:txBody>
          <a:bodyPr/>
          <a:lstStyle/>
          <a:p>
            <a:r>
              <a:rPr lang="en-IN" dirty="0"/>
              <a:t>Hoare triples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BA1ACD-E138-70BC-725A-B7AB6B4F0C4E}"/>
                  </a:ext>
                </a:extLst>
              </p:cNvPr>
              <p:cNvSpPr>
                <a:spLocks noGrp="1"/>
              </p:cNvSpPr>
              <p:nvPr>
                <p:ph idx="1"/>
              </p:nvPr>
            </p:nvSpPr>
            <p:spPr/>
            <p:txBody>
              <a:bodyPr/>
              <a:lstStyle/>
              <a:p>
                <a:r>
                  <a:rPr lang="en-IN" dirty="0"/>
                  <a:t>Which of the following are valid Hoare triples</a:t>
                </a:r>
              </a:p>
              <a:p>
                <a:endParaRPr lang="en-IN" dirty="0"/>
              </a:p>
              <a:p>
                <a:pPr marL="0" indent="0">
                  <a:lnSpc>
                    <a:spcPct val="150000"/>
                  </a:lnSpc>
                  <a:buNone/>
                </a:pPr>
                <a14:m>
                  <m:oMathPara xmlns:m="http://schemas.openxmlformats.org/officeDocument/2006/math">
                    <m:oMathParaPr>
                      <m:jc m:val="left"/>
                    </m:oMathParaPr>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==89</m:t>
                          </m:r>
                        </m:e>
                      </m:d>
                      <m:r>
                        <a:rPr lang="en-IN" b="0" i="1" smtClean="0">
                          <a:latin typeface="Cambria Math" panose="02040503050406030204" pitchFamily="18" charset="0"/>
                        </a:rPr>
                        <m:t> </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−34 {</m:t>
                      </m:r>
                      <m:r>
                        <a:rPr lang="en-IN" b="0" i="1" smtClean="0">
                          <a:latin typeface="Cambria Math" panose="02040503050406030204" pitchFamily="18" charset="0"/>
                        </a:rPr>
                        <m:t>𝑥</m:t>
                      </m:r>
                      <m:r>
                        <a:rPr lang="en-IN" b="0" i="1" smtClean="0">
                          <a:latin typeface="Cambria Math" panose="02040503050406030204" pitchFamily="18" charset="0"/>
                        </a:rPr>
                        <m:t>==89}</m:t>
                      </m:r>
                    </m:oMath>
                  </m:oMathPara>
                </a14:m>
                <a:endParaRPr lang="en-IN" dirty="0"/>
              </a:p>
              <a:p>
                <a:pPr marL="0" indent="0">
                  <a:lnSpc>
                    <a:spcPct val="150000"/>
                  </a:lnSpc>
                  <a:buNone/>
                </a:pPr>
                <a14:m>
                  <m:oMathPara xmlns:m="http://schemas.openxmlformats.org/officeDocument/2006/math">
                    <m:oMathParaPr>
                      <m:jc m:val="left"/>
                    </m:oMathParaPr>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𝑡𝑟𝑢𝑒</m:t>
                          </m:r>
                        </m:e>
                      </m:d>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 ≔2 ∗</m:t>
                      </m:r>
                      <m:r>
                        <a:rPr lang="en-IN" b="0" i="1" smtClean="0">
                          <a:latin typeface="Cambria Math" panose="02040503050406030204" pitchFamily="18" charset="0"/>
                        </a:rPr>
                        <m:t>𝑦</m:t>
                      </m:r>
                      <m:r>
                        <a:rPr lang="en-IN" b="0" i="1" smtClean="0">
                          <a:latin typeface="Cambria Math" panose="02040503050406030204" pitchFamily="18" charset="0"/>
                        </a:rPr>
                        <m:t>  </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e>
                      </m:d>
                    </m:oMath>
                  </m:oMathPara>
                </a14:m>
                <a:endParaRPr lang="en-IN" b="0" dirty="0"/>
              </a:p>
              <a:p>
                <a:pPr marL="0" indent="0">
                  <a:lnSpc>
                    <a:spcPct val="150000"/>
                  </a:lnSpc>
                  <a:buNone/>
                </a:pPr>
                <a14:m>
                  <m:oMathPara xmlns:m="http://schemas.openxmlformats.org/officeDocument/2006/math">
                    <m:oMathParaPr>
                      <m:jc m:val="left"/>
                    </m:oMathParaPr>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&lt;10</m:t>
                          </m:r>
                        </m:e>
                      </m:d>
                      <m:r>
                        <a:rPr lang="en-IN" b="0" i="1" smtClean="0">
                          <a:latin typeface="Cambria Math" panose="02040503050406030204" pitchFamily="18" charset="0"/>
                        </a:rPr>
                        <m:t> </m:t>
                      </m:r>
                      <m:r>
                        <a:rPr lang="en-IN" b="0" i="1" smtClean="0">
                          <a:latin typeface="Cambria Math" panose="02040503050406030204" pitchFamily="18" charset="0"/>
                        </a:rPr>
                        <m:t>𝑤h𝑖𝑙𝑒</m:t>
                      </m:r>
                      <m:d>
                        <m:dPr>
                          <m:ctrlPr>
                            <a:rPr lang="en-IN" b="0" i="1" smtClean="0">
                              <a:latin typeface="Cambria Math" panose="02040503050406030204" pitchFamily="18" charset="0"/>
                            </a:rPr>
                          </m:ctrlPr>
                        </m:dPr>
                        <m:e>
                          <m:r>
                            <a:rPr lang="en-IN" b="0" i="1" smtClean="0">
                              <a:latin typeface="Cambria Math" panose="02040503050406030204" pitchFamily="18" charset="0"/>
                            </a:rPr>
                            <m:t>𝑡𝑟𝑢𝑒</m:t>
                          </m:r>
                        </m:e>
                      </m:d>
                      <m:r>
                        <a:rPr lang="en-IN" b="0" i="1" smtClean="0">
                          <a:latin typeface="Cambria Math" panose="02040503050406030204" pitchFamily="18" charset="0"/>
                        </a:rPr>
                        <m:t>{</m:t>
                      </m:r>
                      <m:r>
                        <m:rPr>
                          <m:lit/>
                        </m:rPr>
                        <a:rPr lang="en-IN" b="0" i="1" smtClean="0">
                          <a:latin typeface="Cambria Math" panose="02040503050406030204" pitchFamily="18" charset="0"/>
                        </a:rPr>
                        <m:t>}</m:t>
                      </m:r>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==10}</m:t>
                      </m:r>
                    </m:oMath>
                  </m:oMathPara>
                </a14:m>
                <a:endParaRPr lang="en-IN" b="0" dirty="0"/>
              </a:p>
              <a:p>
                <a:pPr marL="0" indent="0">
                  <a:lnSpc>
                    <a:spcPct val="150000"/>
                  </a:lnSpc>
                  <a:buNone/>
                </a:pPr>
                <a14:m>
                  <m:oMathPara xmlns:m="http://schemas.openxmlformats.org/officeDocument/2006/math">
                    <m:oMathParaPr>
                      <m:jc m:val="left"/>
                    </m:oMathParaPr>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≥0</m:t>
                          </m:r>
                        </m:e>
                      </m:d>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−1 {</m:t>
                      </m:r>
                      <m:r>
                        <a:rPr lang="en-IN" b="0" i="1" smtClean="0">
                          <a:latin typeface="Cambria Math" panose="02040503050406030204" pitchFamily="18" charset="0"/>
                        </a:rPr>
                        <m:t>𝑥</m:t>
                      </m:r>
                      <m:r>
                        <a:rPr lang="en-IN" b="0" i="1" smtClean="0">
                          <a:latin typeface="Cambria Math" panose="02040503050406030204" pitchFamily="18" charset="0"/>
                        </a:rPr>
                        <m:t>≥10}</m:t>
                      </m:r>
                    </m:oMath>
                  </m:oMathPara>
                </a14:m>
                <a:endParaRPr lang="en-IN" b="0"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95BA1ACD-E138-70BC-725A-B7AB6B4F0C4E}"/>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7404980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EE860-2D39-6048-17CB-166115365F21}"/>
              </a:ext>
            </a:extLst>
          </p:cNvPr>
          <p:cNvSpPr>
            <a:spLocks noGrp="1"/>
          </p:cNvSpPr>
          <p:nvPr>
            <p:ph type="title"/>
          </p:nvPr>
        </p:nvSpPr>
        <p:spPr/>
        <p:txBody>
          <a:bodyPr/>
          <a:lstStyle/>
          <a:p>
            <a:r>
              <a:rPr lang="en-IN" dirty="0"/>
              <a:t>Hoare triples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BA1ACD-E138-70BC-725A-B7AB6B4F0C4E}"/>
                  </a:ext>
                </a:extLst>
              </p:cNvPr>
              <p:cNvSpPr>
                <a:spLocks noGrp="1"/>
              </p:cNvSpPr>
              <p:nvPr>
                <p:ph idx="1"/>
              </p:nvPr>
            </p:nvSpPr>
            <p:spPr/>
            <p:txBody>
              <a:bodyPr>
                <a:normAutofit fontScale="85000" lnSpcReduction="10000"/>
              </a:bodyPr>
              <a:lstStyle/>
              <a:p>
                <a:r>
                  <a:rPr lang="en-IN" dirty="0"/>
                  <a:t>Which of the following are valid Hoare triples</a:t>
                </a:r>
              </a:p>
              <a:p>
                <a:endParaRPr lang="en-IN" dirty="0"/>
              </a:p>
              <a:p>
                <a:pPr marL="0" indent="0">
                  <a:lnSpc>
                    <a:spcPct val="150000"/>
                  </a:lnSpc>
                  <a:buNone/>
                </a:pPr>
                <a14:m>
                  <m:oMathPara xmlns:m="http://schemas.openxmlformats.org/officeDocument/2006/math">
                    <m:oMathParaPr>
                      <m:jc m:val="left"/>
                    </m:oMathParaPr>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==89</m:t>
                          </m:r>
                        </m:e>
                      </m:d>
                      <m:r>
                        <a:rPr lang="en-IN" b="0" i="1" smtClean="0">
                          <a:latin typeface="Cambria Math" panose="02040503050406030204" pitchFamily="18" charset="0"/>
                        </a:rPr>
                        <m:t> </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−34 {</m:t>
                      </m:r>
                      <m:r>
                        <a:rPr lang="en-IN" b="0" i="1" smtClean="0">
                          <a:latin typeface="Cambria Math" panose="02040503050406030204" pitchFamily="18" charset="0"/>
                        </a:rPr>
                        <m:t>𝑥</m:t>
                      </m:r>
                      <m:r>
                        <a:rPr lang="en-IN" b="0" i="1" smtClean="0">
                          <a:latin typeface="Cambria Math" panose="02040503050406030204" pitchFamily="18" charset="0"/>
                        </a:rPr>
                        <m:t>==89}</m:t>
                      </m:r>
                    </m:oMath>
                  </m:oMathPara>
                </a14:m>
                <a:endParaRPr lang="en-IN" dirty="0"/>
              </a:p>
              <a:p>
                <a:pPr marL="0" indent="0">
                  <a:lnSpc>
                    <a:spcPct val="150000"/>
                  </a:lnSpc>
                  <a:buNone/>
                </a:pPr>
                <a14:m>
                  <m:oMathPara xmlns:m="http://schemas.openxmlformats.org/officeDocument/2006/math">
                    <m:oMathParaPr>
                      <m:jc m:val="left"/>
                    </m:oMathParaPr>
                    <m:oMath xmlns:m="http://schemas.openxmlformats.org/officeDocument/2006/math">
                      <m:d>
                        <m:dPr>
                          <m:begChr m:val="{"/>
                          <m:endChr m:val="}"/>
                          <m:ctrlPr>
                            <a:rPr lang="en-IN" b="0" i="1" smtClean="0">
                              <a:solidFill>
                                <a:srgbClr val="FF0000"/>
                              </a:solidFill>
                              <a:latin typeface="Cambria Math" panose="02040503050406030204" pitchFamily="18" charset="0"/>
                            </a:rPr>
                          </m:ctrlPr>
                        </m:dPr>
                        <m:e>
                          <m:r>
                            <a:rPr lang="en-IN" b="0" i="1" smtClean="0">
                              <a:solidFill>
                                <a:srgbClr val="FF0000"/>
                              </a:solidFill>
                              <a:latin typeface="Cambria Math" panose="02040503050406030204" pitchFamily="18" charset="0"/>
                            </a:rPr>
                            <m:t>𝑡𝑟𝑢𝑒</m:t>
                          </m:r>
                        </m:e>
                      </m:d>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𝑥</m:t>
                      </m:r>
                      <m:r>
                        <a:rPr lang="en-IN" b="0" i="1" smtClean="0">
                          <a:solidFill>
                            <a:srgbClr val="FF0000"/>
                          </a:solidFill>
                          <a:latin typeface="Cambria Math" panose="02040503050406030204" pitchFamily="18" charset="0"/>
                        </a:rPr>
                        <m:t> ≔2 ∗</m:t>
                      </m:r>
                      <m:r>
                        <a:rPr lang="en-IN" b="0" i="1" smtClean="0">
                          <a:solidFill>
                            <a:srgbClr val="FF0000"/>
                          </a:solidFill>
                          <a:latin typeface="Cambria Math" panose="02040503050406030204" pitchFamily="18" charset="0"/>
                        </a:rPr>
                        <m:t>𝑦</m:t>
                      </m:r>
                      <m:r>
                        <a:rPr lang="en-IN" b="0" i="1" smtClean="0">
                          <a:solidFill>
                            <a:srgbClr val="FF0000"/>
                          </a:solidFill>
                          <a:latin typeface="Cambria Math" panose="02040503050406030204" pitchFamily="18" charset="0"/>
                        </a:rPr>
                        <m:t>  </m:t>
                      </m:r>
                      <m:d>
                        <m:dPr>
                          <m:begChr m:val="{"/>
                          <m:endChr m:val="}"/>
                          <m:ctrlPr>
                            <a:rPr lang="en-IN" b="0" i="1" smtClean="0">
                              <a:solidFill>
                                <a:srgbClr val="FF0000"/>
                              </a:solidFill>
                              <a:latin typeface="Cambria Math" panose="02040503050406030204" pitchFamily="18" charset="0"/>
                            </a:rPr>
                          </m:ctrlPr>
                        </m:dPr>
                        <m:e>
                          <m:r>
                            <a:rPr lang="en-IN" b="0" i="1" smtClean="0">
                              <a:solidFill>
                                <a:srgbClr val="FF0000"/>
                              </a:solidFill>
                              <a:latin typeface="Cambria Math" panose="02040503050406030204" pitchFamily="18" charset="0"/>
                            </a:rPr>
                            <m:t>𝑦</m:t>
                          </m:r>
                          <m:r>
                            <a:rPr lang="en-IN" b="0" i="1" smtClean="0">
                              <a:solidFill>
                                <a:srgbClr val="FF0000"/>
                              </a:solidFill>
                              <a:latin typeface="Cambria Math" panose="02040503050406030204" pitchFamily="18" charset="0"/>
                            </a:rPr>
                            <m:t>≤</m:t>
                          </m:r>
                          <m:r>
                            <a:rPr lang="en-IN" b="0" i="1" smtClean="0">
                              <a:solidFill>
                                <a:srgbClr val="FF0000"/>
                              </a:solidFill>
                              <a:latin typeface="Cambria Math" panose="02040503050406030204" pitchFamily="18" charset="0"/>
                            </a:rPr>
                            <m:t>𝑥</m:t>
                          </m:r>
                        </m:e>
                      </m:d>
                    </m:oMath>
                  </m:oMathPara>
                </a14:m>
                <a:endParaRPr lang="en-IN" b="0" dirty="0"/>
              </a:p>
              <a:p>
                <a:pPr marL="0" indent="0">
                  <a:lnSpc>
                    <a:spcPct val="150000"/>
                  </a:lnSpc>
                  <a:buNone/>
                </a:pPr>
                <a14:m>
                  <m:oMathPara xmlns:m="http://schemas.openxmlformats.org/officeDocument/2006/math">
                    <m:oMathParaPr>
                      <m:jc m:val="left"/>
                    </m:oMathParaPr>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&lt;10</m:t>
                          </m:r>
                        </m:e>
                      </m:d>
                      <m:r>
                        <a:rPr lang="en-IN" b="0" i="1" smtClean="0">
                          <a:latin typeface="Cambria Math" panose="02040503050406030204" pitchFamily="18" charset="0"/>
                        </a:rPr>
                        <m:t> </m:t>
                      </m:r>
                      <m:r>
                        <a:rPr lang="en-IN" b="0" i="1" smtClean="0">
                          <a:latin typeface="Cambria Math" panose="02040503050406030204" pitchFamily="18" charset="0"/>
                        </a:rPr>
                        <m:t>𝑤h𝑖𝑙𝑒</m:t>
                      </m:r>
                      <m:d>
                        <m:dPr>
                          <m:ctrlPr>
                            <a:rPr lang="en-IN" b="0" i="1" smtClean="0">
                              <a:latin typeface="Cambria Math" panose="02040503050406030204" pitchFamily="18" charset="0"/>
                            </a:rPr>
                          </m:ctrlPr>
                        </m:dPr>
                        <m:e>
                          <m:r>
                            <a:rPr lang="en-IN" b="0" i="1" smtClean="0">
                              <a:latin typeface="Cambria Math" panose="02040503050406030204" pitchFamily="18" charset="0"/>
                            </a:rPr>
                            <m:t>𝑡𝑟𝑢𝑒</m:t>
                          </m:r>
                        </m:e>
                      </m:d>
                      <m:r>
                        <a:rPr lang="en-IN" b="0" i="1" smtClean="0">
                          <a:latin typeface="Cambria Math" panose="02040503050406030204" pitchFamily="18" charset="0"/>
                        </a:rPr>
                        <m:t>{</m:t>
                      </m:r>
                      <m:r>
                        <m:rPr>
                          <m:lit/>
                        </m:rPr>
                        <a:rPr lang="en-IN" b="0" i="1" smtClean="0">
                          <a:latin typeface="Cambria Math" panose="02040503050406030204" pitchFamily="18" charset="0"/>
                        </a:rPr>
                        <m:t>}</m:t>
                      </m:r>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==10}</m:t>
                      </m:r>
                    </m:oMath>
                  </m:oMathPara>
                </a14:m>
                <a:endParaRPr lang="en-IN" b="0" dirty="0"/>
              </a:p>
              <a:p>
                <a:pPr marL="0" indent="0">
                  <a:lnSpc>
                    <a:spcPct val="150000"/>
                  </a:lnSpc>
                  <a:buNone/>
                </a:pPr>
                <a14:m>
                  <m:oMathPara xmlns:m="http://schemas.openxmlformats.org/officeDocument/2006/math">
                    <m:oMathParaPr>
                      <m:jc m:val="left"/>
                    </m:oMathParaPr>
                    <m:oMath xmlns:m="http://schemas.openxmlformats.org/officeDocument/2006/math">
                      <m:d>
                        <m:dPr>
                          <m:begChr m:val="{"/>
                          <m:endChr m:val="}"/>
                          <m:ctrlPr>
                            <a:rPr lang="en-IN" b="0" i="1" smtClean="0">
                              <a:solidFill>
                                <a:srgbClr val="FF0000"/>
                              </a:solidFill>
                              <a:latin typeface="Cambria Math" panose="02040503050406030204" pitchFamily="18" charset="0"/>
                            </a:rPr>
                          </m:ctrlPr>
                        </m:dPr>
                        <m:e>
                          <m:r>
                            <a:rPr lang="en-IN" b="0" i="1" smtClean="0">
                              <a:solidFill>
                                <a:srgbClr val="FF0000"/>
                              </a:solidFill>
                              <a:latin typeface="Cambria Math" panose="02040503050406030204" pitchFamily="18" charset="0"/>
                            </a:rPr>
                            <m:t>𝑥</m:t>
                          </m:r>
                          <m:r>
                            <a:rPr lang="en-IN" b="0" i="1" smtClean="0">
                              <a:solidFill>
                                <a:srgbClr val="FF0000"/>
                              </a:solidFill>
                              <a:latin typeface="Cambria Math" panose="02040503050406030204" pitchFamily="18" charset="0"/>
                            </a:rPr>
                            <m:t>≥0</m:t>
                          </m:r>
                        </m:e>
                      </m:d>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𝑥</m:t>
                      </m:r>
                      <m:r>
                        <a:rPr lang="en-IN" b="0" i="1" smtClean="0">
                          <a:solidFill>
                            <a:srgbClr val="FF0000"/>
                          </a:solidFill>
                          <a:latin typeface="Cambria Math" panose="02040503050406030204" pitchFamily="18" charset="0"/>
                        </a:rPr>
                        <m:t>≔</m:t>
                      </m:r>
                      <m:r>
                        <a:rPr lang="en-IN" b="0" i="1" smtClean="0">
                          <a:solidFill>
                            <a:srgbClr val="FF0000"/>
                          </a:solidFill>
                          <a:latin typeface="Cambria Math" panose="02040503050406030204" pitchFamily="18" charset="0"/>
                        </a:rPr>
                        <m:t>𝑥</m:t>
                      </m:r>
                      <m:r>
                        <a:rPr lang="en-IN" b="0" i="1" smtClean="0">
                          <a:solidFill>
                            <a:srgbClr val="FF0000"/>
                          </a:solidFill>
                          <a:latin typeface="Cambria Math" panose="02040503050406030204" pitchFamily="18" charset="0"/>
                        </a:rPr>
                        <m:t>−1 {</m:t>
                      </m:r>
                      <m:r>
                        <a:rPr lang="en-IN" b="0" i="1" smtClean="0">
                          <a:solidFill>
                            <a:srgbClr val="FF0000"/>
                          </a:solidFill>
                          <a:latin typeface="Cambria Math" panose="02040503050406030204" pitchFamily="18" charset="0"/>
                        </a:rPr>
                        <m:t>𝑥</m:t>
                      </m:r>
                      <m:r>
                        <a:rPr lang="en-IN" b="0" i="1" smtClean="0">
                          <a:solidFill>
                            <a:srgbClr val="FF0000"/>
                          </a:solidFill>
                          <a:latin typeface="Cambria Math" panose="02040503050406030204" pitchFamily="18" charset="0"/>
                        </a:rPr>
                        <m:t>≥10}</m:t>
                      </m:r>
                    </m:oMath>
                  </m:oMathPara>
                </a14:m>
                <a:endParaRPr lang="en-IN" b="0" dirty="0">
                  <a:solidFill>
                    <a:srgbClr val="FF0000"/>
                  </a:solidFill>
                </a:endParaRPr>
              </a:p>
              <a:p>
                <a:pPr marL="0" indent="0">
                  <a:lnSpc>
                    <a:spcPct val="100000"/>
                  </a:lnSpc>
                  <a:buNone/>
                </a:pPr>
                <a:endParaRPr lang="en-IN" dirty="0">
                  <a:solidFill>
                    <a:srgbClr val="FF0000"/>
                  </a:solidFill>
                </a:endParaRPr>
              </a:p>
              <a:p>
                <a:pPr marL="0" indent="0">
                  <a:lnSpc>
                    <a:spcPct val="100000"/>
                  </a:lnSpc>
                  <a:buNone/>
                </a:pPr>
                <a:r>
                  <a:rPr lang="en-US" b="0" dirty="0"/>
                  <a:t>The red ones are not valid. Infinite loop is a valid Hoare triple because the program doesn’t terminate, and therefore, any postcondition is valid.</a:t>
                </a:r>
                <a:endParaRPr lang="en-IN" dirty="0"/>
              </a:p>
            </p:txBody>
          </p:sp>
        </mc:Choice>
        <mc:Fallback xmlns="">
          <p:sp>
            <p:nvSpPr>
              <p:cNvPr id="3" name="Content Placeholder 2">
                <a:extLst>
                  <a:ext uri="{FF2B5EF4-FFF2-40B4-BE49-F238E27FC236}">
                    <a16:creationId xmlns:a16="http://schemas.microsoft.com/office/drawing/2014/main" id="{95BA1ACD-E138-70BC-725A-B7AB6B4F0C4E}"/>
                  </a:ext>
                </a:extLst>
              </p:cNvPr>
              <p:cNvSpPr>
                <a:spLocks noGrp="1" noRot="1" noChangeAspect="1" noMove="1" noResize="1" noEditPoints="1" noAdjustHandles="1" noChangeArrowheads="1" noChangeShapeType="1" noTextEdit="1"/>
              </p:cNvSpPr>
              <p:nvPr>
                <p:ph idx="1"/>
              </p:nvPr>
            </p:nvSpPr>
            <p:spPr>
              <a:blipFill>
                <a:blip r:embed="rId2"/>
                <a:stretch>
                  <a:fillRect l="-928" t="-2661" r="-406" b="-560"/>
                </a:stretch>
              </a:blipFill>
            </p:spPr>
            <p:txBody>
              <a:bodyPr/>
              <a:lstStyle/>
              <a:p>
                <a:r>
                  <a:rPr lang="en-IN">
                    <a:noFill/>
                  </a:rPr>
                  <a:t> </a:t>
                </a:r>
              </a:p>
            </p:txBody>
          </p:sp>
        </mc:Fallback>
      </mc:AlternateContent>
    </p:spTree>
    <p:extLst>
      <p:ext uri="{BB962C8B-B14F-4D97-AF65-F5344CB8AC3E}">
        <p14:creationId xmlns:p14="http://schemas.microsoft.com/office/powerpoint/2010/main" val="910783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E10C8-0D0D-9538-78D1-69F33B9E3229}"/>
              </a:ext>
            </a:extLst>
          </p:cNvPr>
          <p:cNvSpPr>
            <a:spLocks noGrp="1"/>
          </p:cNvSpPr>
          <p:nvPr>
            <p:ph type="title"/>
          </p:nvPr>
        </p:nvSpPr>
        <p:spPr/>
        <p:txBody>
          <a:bodyPr/>
          <a:lstStyle/>
          <a:p>
            <a:r>
              <a:rPr lang="en-IN" dirty="0"/>
              <a:t>Program state</a:t>
            </a:r>
          </a:p>
        </p:txBody>
      </p:sp>
      <p:sp>
        <p:nvSpPr>
          <p:cNvPr id="3" name="Content Placeholder 2">
            <a:extLst>
              <a:ext uri="{FF2B5EF4-FFF2-40B4-BE49-F238E27FC236}">
                <a16:creationId xmlns:a16="http://schemas.microsoft.com/office/drawing/2014/main" id="{7A38443B-4A29-2F21-26E5-D2F819A4403C}"/>
              </a:ext>
            </a:extLst>
          </p:cNvPr>
          <p:cNvSpPr>
            <a:spLocks noGrp="1"/>
          </p:cNvSpPr>
          <p:nvPr>
            <p:ph idx="1"/>
          </p:nvPr>
        </p:nvSpPr>
        <p:spPr/>
        <p:txBody>
          <a:bodyPr/>
          <a:lstStyle/>
          <a:p>
            <a:pPr marL="0" indent="0">
              <a:buNone/>
            </a:pPr>
            <a:endParaRPr lang="en-IN" dirty="0"/>
          </a:p>
          <a:p>
            <a:pPr marL="0" indent="0">
              <a:buNone/>
            </a:pPr>
            <a:endParaRPr lang="en-IN" dirty="0"/>
          </a:p>
        </p:txBody>
      </p:sp>
      <p:sp>
        <p:nvSpPr>
          <p:cNvPr id="4" name="TextBox 3">
            <a:extLst>
              <a:ext uri="{FF2B5EF4-FFF2-40B4-BE49-F238E27FC236}">
                <a16:creationId xmlns:a16="http://schemas.microsoft.com/office/drawing/2014/main" id="{E0E28B16-6F08-5553-5EF6-1C1898EEB6F4}"/>
              </a:ext>
            </a:extLst>
          </p:cNvPr>
          <p:cNvSpPr txBox="1"/>
          <p:nvPr/>
        </p:nvSpPr>
        <p:spPr>
          <a:xfrm>
            <a:off x="1278194" y="2182760"/>
            <a:ext cx="5299587" cy="3139321"/>
          </a:xfrm>
          <a:prstGeom prst="rect">
            <a:avLst/>
          </a:prstGeom>
          <a:noFill/>
        </p:spPr>
        <p:txBody>
          <a:bodyPr wrap="square" rtlCol="0">
            <a:spAutoFit/>
          </a:bodyPr>
          <a:lstStyle/>
          <a:p>
            <a:pPr marL="342900" indent="-342900">
              <a:buFont typeface="+mj-lt"/>
              <a:buAutoNum type="arabicPeriod"/>
            </a:pPr>
            <a:r>
              <a:rPr lang="en-US" b="0" dirty="0">
                <a:effectLst/>
                <a:latin typeface="Consolas" panose="020B0609020204030204" pitchFamily="49" charset="0"/>
              </a:rPr>
              <a:t>method test(x: int) returns (r: int)</a:t>
            </a:r>
          </a:p>
          <a:p>
            <a:pPr marL="342900" indent="-342900">
              <a:buFont typeface="+mj-lt"/>
              <a:buAutoNum type="arabicPeriod"/>
            </a:pPr>
            <a:r>
              <a:rPr lang="en-US" dirty="0">
                <a:latin typeface="Consolas" panose="020B0609020204030204" pitchFamily="49" charset="0"/>
              </a:rPr>
              <a:t>  requires 0 &lt; x &lt; 1000</a:t>
            </a:r>
            <a:endParaRPr lang="en-US" b="0" dirty="0">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ensures r != 200</a:t>
            </a:r>
          </a:p>
          <a:p>
            <a:pPr marL="342900" indent="-342900">
              <a:buFont typeface="+mj-lt"/>
              <a:buAutoNum type="arabicPeriod"/>
            </a:pPr>
            <a:r>
              <a:rPr lang="en-US" b="0" dirty="0">
                <a:effectLst/>
                <a:latin typeface="Consolas" panose="020B0609020204030204" pitchFamily="49" charset="0"/>
              </a:rPr>
              <a:t>{</a:t>
            </a:r>
          </a:p>
          <a:p>
            <a:pPr marL="342900" indent="-342900">
              <a:buFont typeface="+mj-lt"/>
              <a:buAutoNum type="arabicPeriod"/>
            </a:pPr>
            <a:r>
              <a:rPr lang="en-US" b="0" dirty="0">
                <a:effectLst/>
                <a:latin typeface="Consolas" panose="020B0609020204030204" pitchFamily="49" charset="0"/>
              </a:rPr>
              <a:t>  if (x &lt; 100) {</a:t>
            </a:r>
          </a:p>
          <a:p>
            <a:pPr marL="342900" indent="-342900">
              <a:buFont typeface="+mj-lt"/>
              <a:buAutoNum type="arabicPeriod"/>
            </a:pPr>
            <a:r>
              <a:rPr lang="en-US" b="0" dirty="0">
                <a:effectLst/>
                <a:latin typeface="Consolas" panose="020B0609020204030204" pitchFamily="49" charset="0"/>
              </a:rPr>
              <a:t>    r := x + x;</a:t>
            </a: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b="0" dirty="0">
                <a:effectLst/>
                <a:latin typeface="Consolas" panose="020B0609020204030204" pitchFamily="49" charset="0"/>
              </a:rPr>
              <a:t>  else {</a:t>
            </a:r>
          </a:p>
          <a:p>
            <a:pPr marL="342900" indent="-342900">
              <a:buFont typeface="+mj-lt"/>
              <a:buAutoNum type="arabicPeriod"/>
            </a:pPr>
            <a:r>
              <a:rPr lang="en-US" b="0" dirty="0">
                <a:effectLst/>
                <a:latin typeface="Consolas" panose="020B0609020204030204" pitchFamily="49" charset="0"/>
              </a:rPr>
              <a:t>    r := 3 * x;</a:t>
            </a: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b="0" dirty="0">
                <a:effectLst/>
                <a:latin typeface="Consolas" panose="020B0609020204030204" pitchFamily="49" charset="0"/>
              </a:rPr>
              <a:t>}</a:t>
            </a:r>
          </a:p>
        </p:txBody>
      </p:sp>
      <p:sp>
        <p:nvSpPr>
          <p:cNvPr id="5" name="TextBox 4">
            <a:extLst>
              <a:ext uri="{FF2B5EF4-FFF2-40B4-BE49-F238E27FC236}">
                <a16:creationId xmlns:a16="http://schemas.microsoft.com/office/drawing/2014/main" id="{0740426E-AB33-D3F3-4138-770F7B0937E7}"/>
              </a:ext>
            </a:extLst>
          </p:cNvPr>
          <p:cNvSpPr txBox="1"/>
          <p:nvPr/>
        </p:nvSpPr>
        <p:spPr>
          <a:xfrm>
            <a:off x="7148050" y="1490262"/>
            <a:ext cx="4645743" cy="4247317"/>
          </a:xfrm>
          <a:prstGeom prst="rect">
            <a:avLst/>
          </a:prstGeom>
          <a:noFill/>
        </p:spPr>
        <p:txBody>
          <a:bodyPr wrap="square" rtlCol="0">
            <a:spAutoFit/>
          </a:bodyPr>
          <a:lstStyle/>
          <a:p>
            <a:r>
              <a:rPr lang="en-IN" dirty="0"/>
              <a:t>Let’s say x = 100 at Line-4.</a:t>
            </a:r>
          </a:p>
          <a:p>
            <a:r>
              <a:rPr lang="en-IN" dirty="0"/>
              <a:t>What is the program state before Line-6?</a:t>
            </a:r>
          </a:p>
          <a:p>
            <a:endParaRPr lang="en-IN" dirty="0"/>
          </a:p>
          <a:p>
            <a:endParaRPr lang="en-IN" dirty="0"/>
          </a:p>
          <a:p>
            <a:r>
              <a:rPr lang="en-IN" dirty="0"/>
              <a:t>What is the program state after Line-6?</a:t>
            </a:r>
          </a:p>
          <a:p>
            <a:endParaRPr lang="en-IN" dirty="0"/>
          </a:p>
          <a:p>
            <a:endParaRPr lang="en-IN" dirty="0"/>
          </a:p>
          <a:p>
            <a:r>
              <a:rPr lang="en-IN" dirty="0"/>
              <a:t>What is the program state before Line-9?</a:t>
            </a:r>
          </a:p>
          <a:p>
            <a:endParaRPr lang="en-IN" dirty="0"/>
          </a:p>
          <a:p>
            <a:endParaRPr lang="en-IN" dirty="0"/>
          </a:p>
          <a:p>
            <a:r>
              <a:rPr lang="en-IN" dirty="0"/>
              <a:t>What is the program state before Line-9?</a:t>
            </a:r>
          </a:p>
          <a:p>
            <a:endParaRPr lang="en-IN" dirty="0"/>
          </a:p>
          <a:p>
            <a:endParaRPr lang="en-IN" dirty="0"/>
          </a:p>
          <a:p>
            <a:r>
              <a:rPr lang="en-IN" dirty="0"/>
              <a:t>What is the program state before Line-11?</a:t>
            </a:r>
          </a:p>
          <a:p>
            <a:endParaRPr lang="en-IN" dirty="0"/>
          </a:p>
        </p:txBody>
      </p:sp>
    </p:spTree>
    <p:extLst>
      <p:ext uri="{BB962C8B-B14F-4D97-AF65-F5344CB8AC3E}">
        <p14:creationId xmlns:p14="http://schemas.microsoft.com/office/powerpoint/2010/main" val="4097769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E10C8-0D0D-9538-78D1-69F33B9E3229}"/>
              </a:ext>
            </a:extLst>
          </p:cNvPr>
          <p:cNvSpPr>
            <a:spLocks noGrp="1"/>
          </p:cNvSpPr>
          <p:nvPr>
            <p:ph type="title"/>
          </p:nvPr>
        </p:nvSpPr>
        <p:spPr/>
        <p:txBody>
          <a:bodyPr/>
          <a:lstStyle/>
          <a:p>
            <a:r>
              <a:rPr lang="en-IN" dirty="0"/>
              <a:t>Program state</a:t>
            </a:r>
          </a:p>
        </p:txBody>
      </p:sp>
      <p:sp>
        <p:nvSpPr>
          <p:cNvPr id="3" name="Content Placeholder 2">
            <a:extLst>
              <a:ext uri="{FF2B5EF4-FFF2-40B4-BE49-F238E27FC236}">
                <a16:creationId xmlns:a16="http://schemas.microsoft.com/office/drawing/2014/main" id="{7A38443B-4A29-2F21-26E5-D2F819A4403C}"/>
              </a:ext>
            </a:extLst>
          </p:cNvPr>
          <p:cNvSpPr>
            <a:spLocks noGrp="1"/>
          </p:cNvSpPr>
          <p:nvPr>
            <p:ph idx="1"/>
          </p:nvPr>
        </p:nvSpPr>
        <p:spPr/>
        <p:txBody>
          <a:bodyPr/>
          <a:lstStyle/>
          <a:p>
            <a:pPr marL="0" indent="0">
              <a:buNone/>
            </a:pPr>
            <a:endParaRPr lang="en-IN" dirty="0"/>
          </a:p>
          <a:p>
            <a:pPr marL="0" indent="0">
              <a:buNone/>
            </a:pPr>
            <a:endParaRPr lang="en-IN" dirty="0"/>
          </a:p>
        </p:txBody>
      </p:sp>
      <p:sp>
        <p:nvSpPr>
          <p:cNvPr id="4" name="TextBox 3">
            <a:extLst>
              <a:ext uri="{FF2B5EF4-FFF2-40B4-BE49-F238E27FC236}">
                <a16:creationId xmlns:a16="http://schemas.microsoft.com/office/drawing/2014/main" id="{E0E28B16-6F08-5553-5EF6-1C1898EEB6F4}"/>
              </a:ext>
            </a:extLst>
          </p:cNvPr>
          <p:cNvSpPr txBox="1"/>
          <p:nvPr/>
        </p:nvSpPr>
        <p:spPr>
          <a:xfrm>
            <a:off x="1278194" y="2182760"/>
            <a:ext cx="5299587" cy="3139321"/>
          </a:xfrm>
          <a:prstGeom prst="rect">
            <a:avLst/>
          </a:prstGeom>
          <a:noFill/>
        </p:spPr>
        <p:txBody>
          <a:bodyPr wrap="square" rtlCol="0">
            <a:spAutoFit/>
          </a:bodyPr>
          <a:lstStyle/>
          <a:p>
            <a:pPr marL="342900" indent="-342900">
              <a:buFont typeface="+mj-lt"/>
              <a:buAutoNum type="arabicPeriod"/>
            </a:pPr>
            <a:r>
              <a:rPr lang="en-US" b="0" dirty="0">
                <a:effectLst/>
                <a:latin typeface="Consolas" panose="020B0609020204030204" pitchFamily="49" charset="0"/>
              </a:rPr>
              <a:t>method test(x: int) returns (r: int)</a:t>
            </a:r>
          </a:p>
          <a:p>
            <a:pPr marL="342900" indent="-342900">
              <a:buFont typeface="+mj-lt"/>
              <a:buAutoNum type="arabicPeriod"/>
            </a:pPr>
            <a:r>
              <a:rPr lang="en-US" dirty="0">
                <a:latin typeface="Consolas" panose="020B0609020204030204" pitchFamily="49" charset="0"/>
              </a:rPr>
              <a:t>  requires 0 &lt; x &lt; 1000</a:t>
            </a:r>
            <a:endParaRPr lang="en-US" b="0" dirty="0">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ensures r != 200</a:t>
            </a:r>
          </a:p>
          <a:p>
            <a:pPr marL="342900" indent="-342900">
              <a:buFont typeface="+mj-lt"/>
              <a:buAutoNum type="arabicPeriod"/>
            </a:pPr>
            <a:r>
              <a:rPr lang="en-US" b="0" dirty="0">
                <a:effectLst/>
                <a:latin typeface="Consolas" panose="020B0609020204030204" pitchFamily="49" charset="0"/>
              </a:rPr>
              <a:t>{</a:t>
            </a:r>
          </a:p>
          <a:p>
            <a:pPr marL="342900" indent="-342900">
              <a:buFont typeface="+mj-lt"/>
              <a:buAutoNum type="arabicPeriod"/>
            </a:pPr>
            <a:r>
              <a:rPr lang="en-US" b="0" dirty="0">
                <a:effectLst/>
                <a:latin typeface="Consolas" panose="020B0609020204030204" pitchFamily="49" charset="0"/>
              </a:rPr>
              <a:t>  if (x &lt; 100) {</a:t>
            </a:r>
          </a:p>
          <a:p>
            <a:pPr marL="342900" indent="-342900">
              <a:buFont typeface="+mj-lt"/>
              <a:buAutoNum type="arabicPeriod"/>
            </a:pPr>
            <a:r>
              <a:rPr lang="en-US" b="0" dirty="0">
                <a:effectLst/>
                <a:latin typeface="Consolas" panose="020B0609020204030204" pitchFamily="49" charset="0"/>
              </a:rPr>
              <a:t>    r := x + x;</a:t>
            </a: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b="0" dirty="0">
                <a:effectLst/>
                <a:latin typeface="Consolas" panose="020B0609020204030204" pitchFamily="49" charset="0"/>
              </a:rPr>
              <a:t>  else {</a:t>
            </a:r>
          </a:p>
          <a:p>
            <a:pPr marL="342900" indent="-342900">
              <a:buFont typeface="+mj-lt"/>
              <a:buAutoNum type="arabicPeriod"/>
            </a:pPr>
            <a:r>
              <a:rPr lang="en-US" b="0" dirty="0">
                <a:effectLst/>
                <a:latin typeface="Consolas" panose="020B0609020204030204" pitchFamily="49" charset="0"/>
              </a:rPr>
              <a:t>    r := 3 * x;</a:t>
            </a: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b="0" dirty="0">
                <a:effectLst/>
                <a:latin typeface="Consolas" panose="020B0609020204030204" pitchFamily="49" charset="0"/>
              </a:rPr>
              <a:t>}</a:t>
            </a:r>
          </a:p>
        </p:txBody>
      </p:sp>
      <p:sp>
        <p:nvSpPr>
          <p:cNvPr id="5" name="TextBox 4">
            <a:extLst>
              <a:ext uri="{FF2B5EF4-FFF2-40B4-BE49-F238E27FC236}">
                <a16:creationId xmlns:a16="http://schemas.microsoft.com/office/drawing/2014/main" id="{0740426E-AB33-D3F3-4138-770F7B0937E7}"/>
              </a:ext>
            </a:extLst>
          </p:cNvPr>
          <p:cNvSpPr txBox="1"/>
          <p:nvPr/>
        </p:nvSpPr>
        <p:spPr>
          <a:xfrm>
            <a:off x="7148050" y="1490262"/>
            <a:ext cx="4645743" cy="4247317"/>
          </a:xfrm>
          <a:prstGeom prst="rect">
            <a:avLst/>
          </a:prstGeom>
          <a:noFill/>
        </p:spPr>
        <p:txBody>
          <a:bodyPr wrap="square" rtlCol="0">
            <a:spAutoFit/>
          </a:bodyPr>
          <a:lstStyle/>
          <a:p>
            <a:r>
              <a:rPr lang="en-IN" dirty="0"/>
              <a:t>Let’s say x = 100 at Line-4.</a:t>
            </a:r>
          </a:p>
          <a:p>
            <a:r>
              <a:rPr lang="en-IN" dirty="0"/>
              <a:t>What is the program state before Line-6?</a:t>
            </a:r>
          </a:p>
          <a:p>
            <a:r>
              <a:rPr lang="en-IN" dirty="0"/>
              <a:t>Not reachable</a:t>
            </a:r>
          </a:p>
          <a:p>
            <a:endParaRPr lang="en-IN" dirty="0"/>
          </a:p>
          <a:p>
            <a:r>
              <a:rPr lang="en-IN" dirty="0"/>
              <a:t>What is the program state after Line-6?</a:t>
            </a:r>
          </a:p>
          <a:p>
            <a:r>
              <a:rPr lang="en-IN" dirty="0"/>
              <a:t>Not reachable</a:t>
            </a:r>
          </a:p>
          <a:p>
            <a:endParaRPr lang="en-IN" dirty="0"/>
          </a:p>
          <a:p>
            <a:r>
              <a:rPr lang="en-IN" dirty="0"/>
              <a:t>What is the program state before Line-9?</a:t>
            </a:r>
          </a:p>
          <a:p>
            <a:r>
              <a:rPr lang="en-IN" dirty="0"/>
              <a:t>x = 100, r = _</a:t>
            </a:r>
          </a:p>
          <a:p>
            <a:endParaRPr lang="en-IN" dirty="0"/>
          </a:p>
          <a:p>
            <a:r>
              <a:rPr lang="en-IN" dirty="0"/>
              <a:t>What is the program state before Line-9?</a:t>
            </a:r>
          </a:p>
          <a:p>
            <a:r>
              <a:rPr lang="en-IN" dirty="0"/>
              <a:t>x = 100, r = 300</a:t>
            </a:r>
          </a:p>
          <a:p>
            <a:endParaRPr lang="en-IN" dirty="0"/>
          </a:p>
          <a:p>
            <a:r>
              <a:rPr lang="en-IN" dirty="0"/>
              <a:t>What is the program state before Line-11?</a:t>
            </a:r>
          </a:p>
          <a:p>
            <a:r>
              <a:rPr lang="en-IN" dirty="0"/>
              <a:t>x = 100, r = 300</a:t>
            </a:r>
          </a:p>
        </p:txBody>
      </p:sp>
    </p:spTree>
    <p:extLst>
      <p:ext uri="{BB962C8B-B14F-4D97-AF65-F5344CB8AC3E}">
        <p14:creationId xmlns:p14="http://schemas.microsoft.com/office/powerpoint/2010/main" val="3718009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07F84-9D77-9B04-EA57-364EF00805C4}"/>
              </a:ext>
            </a:extLst>
          </p:cNvPr>
          <p:cNvSpPr>
            <a:spLocks noGrp="1"/>
          </p:cNvSpPr>
          <p:nvPr>
            <p:ph type="title"/>
          </p:nvPr>
        </p:nvSpPr>
        <p:spPr/>
        <p:txBody>
          <a:bodyPr/>
          <a:lstStyle/>
          <a:p>
            <a:r>
              <a:rPr lang="en-IN" dirty="0"/>
              <a:t>Program state</a:t>
            </a:r>
          </a:p>
        </p:txBody>
      </p:sp>
      <p:sp>
        <p:nvSpPr>
          <p:cNvPr id="3" name="Content Placeholder 2">
            <a:extLst>
              <a:ext uri="{FF2B5EF4-FFF2-40B4-BE49-F238E27FC236}">
                <a16:creationId xmlns:a16="http://schemas.microsoft.com/office/drawing/2014/main" id="{A38F42E0-0AEC-ABD1-5391-981851CAECEF}"/>
              </a:ext>
            </a:extLst>
          </p:cNvPr>
          <p:cNvSpPr>
            <a:spLocks noGrp="1"/>
          </p:cNvSpPr>
          <p:nvPr>
            <p:ph idx="1"/>
          </p:nvPr>
        </p:nvSpPr>
        <p:spPr/>
        <p:txBody>
          <a:bodyPr/>
          <a:lstStyle/>
          <a:p>
            <a:r>
              <a:rPr lang="en-US" dirty="0"/>
              <a:t>We can remove uninitialized variables from the program state. Accessing an uninitialized variable is illegal and can be detected at compile time using a different static analysis</a:t>
            </a:r>
          </a:p>
          <a:p>
            <a:endParaRPr lang="en-IN" dirty="0"/>
          </a:p>
          <a:p>
            <a:r>
              <a:rPr lang="en-US" dirty="0"/>
              <a:t>We can assume that the program doesn’t access uninitialized variables in our future discussions</a:t>
            </a:r>
            <a:endParaRPr lang="en-IN" dirty="0"/>
          </a:p>
        </p:txBody>
      </p:sp>
    </p:spTree>
    <p:extLst>
      <p:ext uri="{BB962C8B-B14F-4D97-AF65-F5344CB8AC3E}">
        <p14:creationId xmlns:p14="http://schemas.microsoft.com/office/powerpoint/2010/main" val="1900532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Correctness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314632" y="1825625"/>
                <a:ext cx="5250426" cy="4351338"/>
              </a:xfrm>
            </p:spPr>
            <p:txBody>
              <a:bodyPr>
                <a:normAutofit fontScale="92500" lnSpcReduction="10000"/>
              </a:bodyPr>
              <a:lstStyle/>
              <a:p>
                <a:pPr marL="0" indent="0">
                  <a:buNone/>
                </a:pPr>
                <a:r>
                  <a:rPr lang="en-IN" dirty="0"/>
                  <a:t>For correctness check, we need to derive FOL formulas before and after each program point, e.g., F1, …, F6, that allow all program states that are possible during the actual execution</a:t>
                </a:r>
              </a:p>
              <a:p>
                <a:pPr marL="0" indent="0">
                  <a:buNone/>
                </a:pPr>
                <a:endParaRPr lang="en-IN" dirty="0"/>
              </a:p>
              <a:p>
                <a:pPr marL="0" indent="0">
                  <a:buNone/>
                </a:pPr>
                <a:r>
                  <a:rPr lang="en-IN" dirty="0"/>
                  <a:t>F1 must be implied from the precondition, i.e., 0 &lt; x &lt; 1000 </a:t>
                </a:r>
                <a14:m>
                  <m:oMath xmlns:m="http://schemas.openxmlformats.org/officeDocument/2006/math">
                    <m:r>
                      <a:rPr lang="en-IN" b="0" i="1" smtClean="0">
                        <a:latin typeface="Cambria Math" panose="02040503050406030204" pitchFamily="18" charset="0"/>
                      </a:rPr>
                      <m:t>→</m:t>
                    </m:r>
                  </m:oMath>
                </a14:m>
                <a:r>
                  <a:rPr lang="en-IN" dirty="0"/>
                  <a:t> F1</a:t>
                </a:r>
              </a:p>
              <a:p>
                <a:pPr marL="0" indent="0">
                  <a:buNone/>
                </a:pPr>
                <a:endParaRPr lang="en-IN" dirty="0"/>
              </a:p>
              <a:p>
                <a:pPr marL="0" indent="0">
                  <a:buNone/>
                </a:pPr>
                <a:r>
                  <a:rPr lang="en-IN" dirty="0"/>
                  <a:t>F6 must imply the postcondition, i.e., F6 </a:t>
                </a:r>
                <a14:m>
                  <m:oMath xmlns:m="http://schemas.openxmlformats.org/officeDocument/2006/math">
                    <m:r>
                      <a:rPr lang="en-IN" b="0" i="1" smtClean="0">
                        <a:latin typeface="Cambria Math" panose="02040503050406030204" pitchFamily="18" charset="0"/>
                      </a:rPr>
                      <m:t>→</m:t>
                    </m:r>
                  </m:oMath>
                </a14:m>
                <a:r>
                  <a:rPr lang="en-IN" dirty="0"/>
                  <a:t> r != 200</a:t>
                </a:r>
              </a:p>
            </p:txBody>
          </p:sp>
        </mc:Choice>
        <mc:Fallback xmlns="">
          <p:sp>
            <p:nvSpPr>
              <p:cNvPr id="3" name="Content Placeholder 2">
                <a:extLst>
                  <a:ext uri="{FF2B5EF4-FFF2-40B4-BE49-F238E27FC236}">
                    <a16:creationId xmlns:a16="http://schemas.microsoft.com/office/drawing/2014/main" id="{486E394D-B947-9D3D-6D62-8D11C633E8B6}"/>
                  </a:ext>
                </a:extLst>
              </p:cNvPr>
              <p:cNvSpPr>
                <a:spLocks noGrp="1" noRot="1" noChangeAspect="1" noMove="1" noResize="1" noEditPoints="1" noAdjustHandles="1" noChangeArrowheads="1" noChangeShapeType="1" noTextEdit="1"/>
              </p:cNvSpPr>
              <p:nvPr>
                <p:ph idx="1"/>
              </p:nvPr>
            </p:nvSpPr>
            <p:spPr>
              <a:xfrm>
                <a:off x="314632" y="1825625"/>
                <a:ext cx="5250426" cy="4351338"/>
              </a:xfrm>
              <a:blipFill>
                <a:blip r:embed="rId2"/>
                <a:stretch>
                  <a:fillRect l="-2091" t="-2801" r="-174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289BFA9-3277-29CE-E0F5-7C293D57EB27}"/>
                  </a:ext>
                </a:extLst>
              </p:cNvPr>
              <p:cNvSpPr txBox="1"/>
              <p:nvPr/>
            </p:nvSpPr>
            <p:spPr>
              <a:xfrm>
                <a:off x="5653550" y="1691149"/>
                <a:ext cx="6400800" cy="4524315"/>
              </a:xfrm>
              <a:prstGeom prst="rect">
                <a:avLst/>
              </a:prstGeom>
              <a:noFill/>
            </p:spPr>
            <p:txBody>
              <a:bodyPr wrap="square" rtlCol="0">
                <a:spAutoFit/>
              </a:bodyPr>
              <a:lstStyle/>
              <a:p>
                <a:pPr marL="342900" indent="-342900">
                  <a:buFont typeface="+mj-lt"/>
                  <a:buAutoNum type="arabicPeriod"/>
                </a:pPr>
                <a:r>
                  <a:rPr lang="en-US" b="0" dirty="0">
                    <a:effectLst/>
                    <a:latin typeface="Consolas" panose="020B0609020204030204" pitchFamily="49" charset="0"/>
                  </a:rPr>
                  <a:t>method test(x: int) returns (r: int)</a:t>
                </a:r>
              </a:p>
              <a:p>
                <a:pPr marL="342900" indent="-342900">
                  <a:buFont typeface="+mj-lt"/>
                  <a:buAutoNum type="arabicPeriod"/>
                </a:pPr>
                <a:r>
                  <a:rPr lang="en-US" dirty="0">
                    <a:latin typeface="Consolas" panose="020B0609020204030204" pitchFamily="49" charset="0"/>
                  </a:rPr>
                  <a:t>  requires 0 &lt; x &lt; 1000</a:t>
                </a:r>
                <a:endParaRPr lang="en-US" b="0" dirty="0">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ensures r != 200</a:t>
                </a:r>
              </a:p>
              <a:p>
                <a:pPr marL="342900" indent="-342900">
                  <a:buFont typeface="+mj-lt"/>
                  <a:buAutoNum type="arabicPeriod"/>
                </a:pPr>
                <a:r>
                  <a:rPr lang="en-US" b="0" dirty="0">
                    <a:effectLst/>
                    <a:latin typeface="Consolas" panose="020B0609020204030204" pitchFamily="49" charset="0"/>
                  </a:rPr>
                  <a:t>{</a:t>
                </a:r>
              </a:p>
              <a:p>
                <a:pPr marL="342900" indent="-342900">
                  <a:buFont typeface="+mj-lt"/>
                  <a:buAutoNum type="arabicPeriod"/>
                </a:pPr>
                <a:r>
                  <a:rPr lang="en-US" b="0" dirty="0">
                    <a:effectLst/>
                    <a:latin typeface="Consolas" panose="020B0609020204030204" pitchFamily="49" charset="0"/>
                  </a:rPr>
                  <a:t>  </a:t>
                </a:r>
                <a:r>
                  <a:rPr lang="en-US" dirty="0">
                    <a:solidFill>
                      <a:srgbClr val="FF0000"/>
                    </a:solidFill>
                    <a:latin typeface="Consolas" panose="020B0609020204030204" pitchFamily="49" charset="0"/>
                  </a:rPr>
                  <a:t>F1:</a:t>
                </a:r>
                <a:r>
                  <a:rPr lang="en-US" b="0" dirty="0">
                    <a:solidFill>
                      <a:srgbClr val="FF0000"/>
                    </a:solidFill>
                    <a:effectLst/>
                    <a:latin typeface="Consolas" panose="020B0609020204030204" pitchFamily="49" charset="0"/>
                  </a:rPr>
                  <a:t> 0 &lt; x &lt; 1000</a:t>
                </a:r>
              </a:p>
              <a:p>
                <a:pPr marL="342900" indent="-342900">
                  <a:buFont typeface="+mj-lt"/>
                  <a:buAutoNum type="arabicPeriod"/>
                </a:pPr>
                <a:r>
                  <a:rPr lang="en-US" b="0" dirty="0">
                    <a:effectLst/>
                    <a:latin typeface="Consolas" panose="020B0609020204030204" pitchFamily="49" charset="0"/>
                  </a:rPr>
                  <a:t>  if (x &lt; 100) {</a:t>
                </a:r>
              </a:p>
              <a:p>
                <a:pPr marL="342900" indent="-342900">
                  <a:buFont typeface="+mj-lt"/>
                  <a:buAutoNum type="arabicPeriod"/>
                </a:pPr>
                <a:r>
                  <a:rPr lang="en-US" dirty="0">
                    <a:solidFill>
                      <a:srgbClr val="FF0000"/>
                    </a:solidFill>
                    <a:latin typeface="Consolas" panose="020B0609020204030204" pitchFamily="49" charset="0"/>
                  </a:rPr>
                  <a:t>    F2: 0 &lt; x &lt; 100</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x + x;</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F3: 0 &lt; x &lt; 100 </a:t>
                </a:r>
                <a14:m>
                  <m:oMath xmlns:m="http://schemas.openxmlformats.org/officeDocument/2006/math">
                    <m:r>
                      <a:rPr lang="en-IN" b="0" i="1" smtClean="0">
                        <a:solidFill>
                          <a:srgbClr val="FF0000"/>
                        </a:solidFill>
                        <a:latin typeface="Cambria Math" panose="02040503050406030204" pitchFamily="18" charset="0"/>
                      </a:rPr>
                      <m:t>∧</m:t>
                    </m:r>
                  </m:oMath>
                </a14:m>
                <a:r>
                  <a:rPr lang="en-US" b="0" dirty="0">
                    <a:solidFill>
                      <a:srgbClr val="FF0000"/>
                    </a:solidFill>
                    <a:effectLst/>
                    <a:latin typeface="Consolas" panose="020B0609020204030204" pitchFamily="49" charset="0"/>
                  </a:rPr>
                  <a:t> r == 2 * x</a:t>
                </a:r>
              </a:p>
              <a:p>
                <a:pPr marL="342900" indent="-342900">
                  <a:buFont typeface="+mj-lt"/>
                  <a:buAutoNum type="arabicPeriod"/>
                </a:pPr>
                <a:r>
                  <a:rPr lang="en-US" b="0" dirty="0">
                    <a:effectLst/>
                    <a:latin typeface="Consolas" panose="020B0609020204030204" pitchFamily="49" charset="0"/>
                  </a:rPr>
                  <a:t>  } else {</a:t>
                </a:r>
              </a:p>
              <a:p>
                <a:pPr marL="342900" indent="-342900">
                  <a:buFont typeface="+mj-lt"/>
                  <a:buAutoNum type="arabicPeriod"/>
                </a:pPr>
                <a:r>
                  <a:rPr lang="en-US" dirty="0">
                    <a:solidFill>
                      <a:srgbClr val="FF0000"/>
                    </a:solidFill>
                    <a:latin typeface="Consolas" panose="020B0609020204030204" pitchFamily="49" charset="0"/>
                  </a:rPr>
                  <a:t>    F4: 100 &lt;= x &lt; 1000 </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r := 3 * x;</a:t>
                </a:r>
              </a:p>
              <a:p>
                <a:pPr marL="342900" indent="-342900">
                  <a:buFont typeface="+mj-lt"/>
                  <a:buAutoNum type="arabicPeriod"/>
                </a:pPr>
                <a:r>
                  <a:rPr lang="en-US" dirty="0">
                    <a:solidFill>
                      <a:srgbClr val="FF0000"/>
                    </a:solidFill>
                    <a:latin typeface="Consolas" panose="020B0609020204030204" pitchFamily="49" charset="0"/>
                  </a:rPr>
                  <a:t>    F5: 100 &lt;= x &lt; 1000 </a:t>
                </a:r>
                <a14:m>
                  <m:oMath xmlns:m="http://schemas.openxmlformats.org/officeDocument/2006/math">
                    <m:r>
                      <a:rPr lang="en-IN" b="0" i="1" smtClean="0">
                        <a:solidFill>
                          <a:srgbClr val="FF0000"/>
                        </a:solidFill>
                        <a:latin typeface="Cambria Math" panose="02040503050406030204" pitchFamily="18" charset="0"/>
                      </a:rPr>
                      <m:t>∧</m:t>
                    </m:r>
                  </m:oMath>
                </a14:m>
                <a:r>
                  <a:rPr lang="en-US" dirty="0">
                    <a:solidFill>
                      <a:srgbClr val="FF0000"/>
                    </a:solidFill>
                    <a:latin typeface="Consolas" panose="020B0609020204030204" pitchFamily="49" charset="0"/>
                  </a:rPr>
                  <a:t> r == 3 * x </a:t>
                </a:r>
                <a:endParaRPr lang="en-US" b="0" dirty="0">
                  <a:solidFill>
                    <a:srgbClr val="FF0000"/>
                  </a:solidFill>
                  <a:effectLst/>
                  <a:latin typeface="Consolas" panose="020B0609020204030204" pitchFamily="49" charset="0"/>
                </a:endParaRPr>
              </a:p>
              <a:p>
                <a:pPr marL="342900" indent="-342900">
                  <a:buFont typeface="+mj-lt"/>
                  <a:buAutoNum type="arabicPeriod"/>
                </a:pPr>
                <a:r>
                  <a:rPr lang="en-US" b="0" dirty="0">
                    <a:effectLst/>
                    <a:latin typeface="Consolas" panose="020B0609020204030204" pitchFamily="49" charset="0"/>
                  </a:rPr>
                  <a:t>  }</a:t>
                </a:r>
              </a:p>
              <a:p>
                <a:pPr marL="342900" indent="-342900">
                  <a:buFont typeface="+mj-lt"/>
                  <a:buAutoNum type="arabicPeriod"/>
                </a:pPr>
                <a:r>
                  <a:rPr lang="en-US" dirty="0">
                    <a:latin typeface="Consolas" panose="020B0609020204030204" pitchFamily="49" charset="0"/>
                  </a:rPr>
                  <a:t> </a:t>
                </a:r>
                <a:r>
                  <a:rPr lang="en-US" dirty="0">
                    <a:solidFill>
                      <a:srgbClr val="FF0000"/>
                    </a:solidFill>
                    <a:latin typeface="Consolas" panose="020B0609020204030204" pitchFamily="49" charset="0"/>
                  </a:rPr>
                  <a:t>F6: (0 &lt; x &lt; 1000)</a:t>
                </a:r>
                <a14:m>
                  <m:oMath xmlns:m="http://schemas.openxmlformats.org/officeDocument/2006/math">
                    <m:r>
                      <a:rPr lang="en-IN" b="0" i="0"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m:t>
                    </m:r>
                  </m:oMath>
                </a14:m>
                <a:r>
                  <a:rPr lang="en-US" dirty="0">
                    <a:solidFill>
                      <a:srgbClr val="FF0000"/>
                    </a:solidFill>
                    <a:latin typeface="Consolas" panose="020B0609020204030204" pitchFamily="49" charset="0"/>
                  </a:rPr>
                  <a:t> (r == 2 * x </a:t>
                </a:r>
                <a14:m>
                  <m:oMath xmlns:m="http://schemas.openxmlformats.org/officeDocument/2006/math">
                    <m:r>
                      <a:rPr lang="en-IN" b="0" i="1" smtClean="0">
                        <a:solidFill>
                          <a:srgbClr val="FF0000"/>
                        </a:solidFill>
                        <a:latin typeface="Cambria Math" panose="02040503050406030204" pitchFamily="18" charset="0"/>
                      </a:rPr>
                      <m:t>∨</m:t>
                    </m:r>
                  </m:oMath>
                </a14:m>
                <a:r>
                  <a:rPr lang="en-US" b="0" dirty="0">
                    <a:solidFill>
                      <a:srgbClr val="FF0000"/>
                    </a:solidFill>
                    <a:effectLst/>
                    <a:latin typeface="Consolas" panose="020B0609020204030204" pitchFamily="49" charset="0"/>
                  </a:rPr>
                  <a:t> </a:t>
                </a:r>
                <a14:m>
                  <m:oMath xmlns:m="http://schemas.openxmlformats.org/officeDocument/2006/math">
                    <m:r>
                      <a:rPr lang="en-IN" b="0" i="1" dirty="0" smtClean="0">
                        <a:solidFill>
                          <a:srgbClr val="FF0000"/>
                        </a:solidFill>
                        <a:effectLst/>
                        <a:latin typeface="Cambria Math" panose="02040503050406030204" pitchFamily="18" charset="0"/>
                      </a:rPr>
                      <m:t>𝑟</m:t>
                    </m:r>
                  </m:oMath>
                </a14:m>
                <a:r>
                  <a:rPr lang="en-US" b="0" dirty="0">
                    <a:solidFill>
                      <a:srgbClr val="FF0000"/>
                    </a:solidFill>
                    <a:effectLst/>
                    <a:latin typeface="Consolas" panose="020B0609020204030204" pitchFamily="49" charset="0"/>
                  </a:rPr>
                  <a:t> == 3 * x) </a:t>
                </a:r>
              </a:p>
              <a:p>
                <a:pPr marL="342900" indent="-342900">
                  <a:buFont typeface="+mj-lt"/>
                  <a:buAutoNum type="arabicPeriod"/>
                </a:pPr>
                <a:r>
                  <a:rPr lang="en-US" b="0" dirty="0">
                    <a:effectLst/>
                    <a:latin typeface="Consolas" panose="020B0609020204030204" pitchFamily="49" charset="0"/>
                  </a:rPr>
                  <a:t>}</a:t>
                </a:r>
              </a:p>
            </p:txBody>
          </p:sp>
        </mc:Choice>
        <mc:Fallback xmlns="">
          <p:sp>
            <p:nvSpPr>
              <p:cNvPr id="5" name="TextBox 4">
                <a:extLst>
                  <a:ext uri="{FF2B5EF4-FFF2-40B4-BE49-F238E27FC236}">
                    <a16:creationId xmlns:a16="http://schemas.microsoft.com/office/drawing/2014/main" id="{0289BFA9-3277-29CE-E0F5-7C293D57EB27}"/>
                  </a:ext>
                </a:extLst>
              </p:cNvPr>
              <p:cNvSpPr txBox="1">
                <a:spLocks noRot="1" noChangeAspect="1" noMove="1" noResize="1" noEditPoints="1" noAdjustHandles="1" noChangeArrowheads="1" noChangeShapeType="1" noTextEdit="1"/>
              </p:cNvSpPr>
              <p:nvPr/>
            </p:nvSpPr>
            <p:spPr>
              <a:xfrm>
                <a:off x="5653550" y="1691149"/>
                <a:ext cx="6400800" cy="4524315"/>
              </a:xfrm>
              <a:prstGeom prst="rect">
                <a:avLst/>
              </a:prstGeom>
              <a:blipFill>
                <a:blip r:embed="rId3"/>
                <a:stretch>
                  <a:fillRect l="-762" t="-673" r="-2571" b="-1077"/>
                </a:stretch>
              </a:blipFill>
            </p:spPr>
            <p:txBody>
              <a:bodyPr/>
              <a:lstStyle/>
              <a:p>
                <a:r>
                  <a:rPr lang="en-IN">
                    <a:noFill/>
                  </a:rPr>
                  <a:t> </a:t>
                </a:r>
              </a:p>
            </p:txBody>
          </p:sp>
        </mc:Fallback>
      </mc:AlternateContent>
    </p:spTree>
    <p:extLst>
      <p:ext uri="{BB962C8B-B14F-4D97-AF65-F5344CB8AC3E}">
        <p14:creationId xmlns:p14="http://schemas.microsoft.com/office/powerpoint/2010/main" val="22339741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1671</TotalTime>
  <Words>6424</Words>
  <Application>Microsoft Office PowerPoint</Application>
  <PresentationFormat>Widescreen</PresentationFormat>
  <Paragraphs>798</Paragraphs>
  <Slides>54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Calibri Light</vt:lpstr>
      <vt:lpstr>Cambria Math</vt:lpstr>
      <vt:lpstr>Consolas</vt:lpstr>
      <vt:lpstr>Office Theme</vt:lpstr>
      <vt:lpstr>PowerPoint Presentation</vt:lpstr>
      <vt:lpstr>Today’s lecture</vt:lpstr>
      <vt:lpstr>Program state</vt:lpstr>
      <vt:lpstr>Program state</vt:lpstr>
      <vt:lpstr>Program state</vt:lpstr>
      <vt:lpstr>Program state</vt:lpstr>
      <vt:lpstr>Program state</vt:lpstr>
      <vt:lpstr>Program state</vt:lpstr>
      <vt:lpstr>Correctness</vt:lpstr>
      <vt:lpstr>Correctness</vt:lpstr>
      <vt:lpstr>Correctness</vt:lpstr>
      <vt:lpstr>Correctness</vt:lpstr>
      <vt:lpstr>Correctness</vt:lpstr>
      <vt:lpstr>Correctness</vt:lpstr>
      <vt:lpstr>Correctness</vt:lpstr>
      <vt:lpstr>Correctness</vt:lpstr>
      <vt:lpstr>Correctness</vt:lpstr>
      <vt:lpstr>Correctness</vt:lpstr>
      <vt:lpstr>Correctness</vt:lpstr>
      <vt:lpstr>Correctness</vt:lpstr>
      <vt:lpstr>Correctness</vt:lpstr>
      <vt:lpstr>Converting to FOL</vt:lpstr>
      <vt:lpstr>Forward direction</vt:lpstr>
      <vt:lpstr>Backward direction</vt:lpstr>
      <vt:lpstr>Backward direction</vt:lpstr>
      <vt:lpstr>Backward direction</vt:lpstr>
      <vt:lpstr>Backward direction</vt:lpstr>
      <vt:lpstr>Backward direction</vt:lpstr>
      <vt:lpstr>Backward direction</vt:lpstr>
      <vt:lpstr>Backward direction</vt:lpstr>
      <vt:lpstr>Backward direction</vt:lpstr>
      <vt:lpstr>Correctness</vt:lpstr>
      <vt:lpstr>Correctness</vt:lpstr>
      <vt:lpstr>Backward direction</vt:lpstr>
      <vt:lpstr>Backward direction</vt:lpstr>
      <vt:lpstr>Forward vs. Backward</vt:lpstr>
      <vt:lpstr>Loop</vt:lpstr>
      <vt:lpstr>Loop</vt:lpstr>
      <vt:lpstr>Loop</vt:lpstr>
      <vt:lpstr>Loop</vt:lpstr>
      <vt:lpstr>Loop</vt:lpstr>
      <vt:lpstr>Loop</vt:lpstr>
      <vt:lpstr>Loop invariant</vt:lpstr>
      <vt:lpstr>Loop invariant</vt:lpstr>
      <vt:lpstr>Loop invariant correctness</vt:lpstr>
      <vt:lpstr>Loop invariant</vt:lpstr>
      <vt:lpstr>Loop invariant</vt:lpstr>
      <vt:lpstr>Background</vt:lpstr>
      <vt:lpstr>References</vt:lpstr>
      <vt:lpstr>Hoare triples</vt:lpstr>
      <vt:lpstr>Hoare triples</vt:lpstr>
      <vt:lpstr>Hoare triples</vt:lpstr>
      <vt:lpstr>Hoare triples</vt:lpstr>
      <vt:lpstr>Hoare triples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Keshav Bhalotia</dc:creator>
  <cp:lastModifiedBy>Keshav Bhalotia</cp:lastModifiedBy>
  <cp:revision>28</cp:revision>
  <dcterms:created xsi:type="dcterms:W3CDTF">2023-10-27T15:11:13Z</dcterms:created>
  <dcterms:modified xsi:type="dcterms:W3CDTF">2023-11-08T14:24:04Z</dcterms:modified>
</cp:coreProperties>
</file>