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27" r:id="rId3"/>
    <p:sldId id="377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39" r:id="rId14"/>
    <p:sldId id="343" r:id="rId15"/>
    <p:sldId id="340" r:id="rId16"/>
    <p:sldId id="341" r:id="rId17"/>
    <p:sldId id="408" r:id="rId18"/>
    <p:sldId id="344" r:id="rId19"/>
    <p:sldId id="345" r:id="rId20"/>
    <p:sldId id="346" r:id="rId21"/>
    <p:sldId id="347" r:id="rId22"/>
    <p:sldId id="348" r:id="rId23"/>
    <p:sldId id="40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70" r:id="rId36"/>
    <p:sldId id="365" r:id="rId37"/>
    <p:sldId id="410" r:id="rId38"/>
    <p:sldId id="367" r:id="rId39"/>
    <p:sldId id="368" r:id="rId40"/>
    <p:sldId id="369" r:id="rId41"/>
    <p:sldId id="371" r:id="rId42"/>
    <p:sldId id="378" r:id="rId43"/>
    <p:sldId id="379" r:id="rId44"/>
    <p:sldId id="411" r:id="rId45"/>
    <p:sldId id="412" r:id="rId46"/>
    <p:sldId id="374" r:id="rId47"/>
    <p:sldId id="372" r:id="rId48"/>
    <p:sldId id="373" r:id="rId49"/>
    <p:sldId id="380" r:id="rId50"/>
    <p:sldId id="381" r:id="rId51"/>
    <p:sldId id="375" r:id="rId52"/>
    <p:sldId id="376" r:id="rId53"/>
    <p:sldId id="394" r:id="rId54"/>
    <p:sldId id="395" r:id="rId55"/>
    <p:sldId id="396" r:id="rId56"/>
    <p:sldId id="397" r:id="rId57"/>
    <p:sldId id="398" r:id="rId58"/>
    <p:sldId id="413" r:id="rId59"/>
    <p:sldId id="400" r:id="rId60"/>
    <p:sldId id="401" r:id="rId61"/>
    <p:sldId id="414" r:id="rId62"/>
    <p:sldId id="382" r:id="rId63"/>
    <p:sldId id="402" r:id="rId64"/>
    <p:sldId id="403" r:id="rId65"/>
    <p:sldId id="404" r:id="rId66"/>
    <p:sldId id="405" r:id="rId67"/>
    <p:sldId id="406" r:id="rId68"/>
    <p:sldId id="40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3488C-0A4A-4A6A-9C86-07571DBEABED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C3E96-60C1-4CDB-9968-F936E6005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7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ADD-0D1B-AAE1-FCD7-A1AC6A3C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BA1E-A79E-0752-203B-B1B28314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7E6E-91BE-1A41-45C1-E9ADB005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5139-2C36-6A53-FB2F-BE4D8AA2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572D-B3DC-3A6A-3FF3-14C5A2BD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09E8-92A4-62DC-5186-54D6513D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2DA9A-6387-47A0-1B79-DD39DC66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1930-24E1-4B89-1607-C87618B5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3289-8F58-D096-03A2-6EADF071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03F6-C4DE-6134-1E65-8640752D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3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4EA98-E1EB-5B88-FCD0-225A51F4C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A3EBC-5118-E457-EC15-95B7D9E1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5A68-553B-8AF9-F115-439F132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FEA9-9740-2A50-77E5-15793C94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1F84-1CF0-4B7B-FEE2-9662B04B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5384-E1F3-8766-7480-C7CEEE5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72E6-FEF2-DA6E-0E03-F3C7C5A4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D9CF-CF87-A155-DD3C-1FFA1545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F7FC-5A0B-D831-2C58-4455CB44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418A-2953-0D92-29D7-7E51F22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5302-3C5A-2765-7315-51F71119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A2E6-DDB4-C877-7F9E-6BD2A157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7F58-B3C3-B608-8916-ABFFC4D2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602D3-A72C-C74D-3FA8-2228F5A8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5A14-49D7-11B6-0FC9-31A5F5A4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E0A3-841F-CC7F-E6A5-B655212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82E7-5B6F-BEF9-1FBB-1825F98C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C029-6F4B-9BE4-8CCE-C1A6F7A9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7043-529D-4CF7-B592-1CC8F9B0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34D0-DF42-9C84-E697-89575D10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CEFF-A12A-8C20-FAAE-DB975CBC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1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A8B6-9520-1420-8BDF-3DCF3497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5C152-34A0-1D04-C503-AD17F666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1D5F6-3EC1-5E56-DDDF-FFF479810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C6CE8-801A-A67F-E89D-0C1623E4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5A919-5AF1-0EEB-E9E3-57B3D23DC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1D261-699A-22F8-4CC4-5B1DA47D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7A1B6-E475-79F7-5573-A1FF7492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01376-6FA0-D8DC-5989-FD896798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3364-A770-0D1A-14C3-F820131C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F5CED-8211-C595-0816-45758CDD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0D33-E32F-32DB-29E8-D47DCA9F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08C3-34BF-4E87-2313-CEB0A72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7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99D30-5FC7-35B9-6EB9-6EEC6A41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781C5-0E9F-7A36-6144-1FB9C9B8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FEBC0-49E1-67B2-2B41-0631D5A9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E2F6-B92D-FB91-CD23-302B7E3C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2C02-0FBE-151D-46A1-0C2148F7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B262F-1E30-ED83-8541-CAB8F455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E11A-B6CA-78E5-F179-69233122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3B12D-91A3-5341-8D70-3657956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4504B-9FC3-FBD6-0739-629E8B2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2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F328-E7FA-1B04-3878-ECC7F1B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ACF23-745C-A59A-95B7-47EF49387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EBCAC-27C9-EF10-BA42-31F19224C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9650-BD3A-2F37-C369-DCDFAFB6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C1AB-7D69-7A6A-0DB0-1079121D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F6D1-5D98-6970-D00C-D2A1909F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1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AF5B0-AD10-8879-1B5C-8BE5C9B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079F-B5F8-03CC-9ECC-4295B9F2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BB91-7F03-BF77-3578-F45DBA1BA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61D5-6525-4A0E-A841-C2E6D7471AE5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AF10-E380-B331-4A15-CD77B22DD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6C74-1086-8393-DA17-16F2E9BDF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226B-52A4-4EB9-AAAC-A0F2C070F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dicate_transformer_semantic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CD1E-83B9-D58D-4D0B-43AA2313D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839-834C-2691-74BD-EA0D5C639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9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E5C2-B0AE-03B0-E235-6D2B4127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FB1B-681C-6BDD-4C0B-B38EF375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proof strategy for program correctness can be thought of as computing Hoare triples </a:t>
            </a:r>
            <a:r>
              <a:rPr lang="en-IN" dirty="0">
                <a:solidFill>
                  <a:schemeClr val="accent1"/>
                </a:solidFill>
              </a:rPr>
              <a:t>{P} S {Q} </a:t>
            </a:r>
            <a:r>
              <a:rPr lang="en-IN" dirty="0"/>
              <a:t>for each statement S in the program</a:t>
            </a:r>
          </a:p>
          <a:p>
            <a:endParaRPr lang="en-IN" dirty="0"/>
          </a:p>
          <a:p>
            <a:r>
              <a:rPr lang="en-IN" dirty="0"/>
              <a:t>In the forward analysis, the goal is to compute Q from P and S</a:t>
            </a:r>
          </a:p>
          <a:p>
            <a:endParaRPr lang="en-IN" dirty="0"/>
          </a:p>
          <a:p>
            <a:r>
              <a:rPr lang="en-IN" dirty="0"/>
              <a:t>In the backward analysis, the goal is to compute P from S and Q</a:t>
            </a:r>
          </a:p>
          <a:p>
            <a:endParaRPr lang="en-IN" dirty="0"/>
          </a:p>
          <a:p>
            <a:r>
              <a:rPr lang="en-IN" dirty="0"/>
              <a:t>However, a valid Hoare triple is not always sufficient for proof, as we will see next</a:t>
            </a:r>
          </a:p>
        </p:txBody>
      </p:sp>
    </p:spTree>
    <p:extLst>
      <p:ext uri="{BB962C8B-B14F-4D97-AF65-F5344CB8AC3E}">
        <p14:creationId xmlns:p14="http://schemas.microsoft.com/office/powerpoint/2010/main" val="230477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AFC-7029-6EAC-44B6-553E644A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17C9-2412-0E5C-F7F3-1964292D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{x &gt;= 100}  x := x + 1  {Q}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Below are some of the valid Hoare triples:</a:t>
            </a:r>
          </a:p>
          <a:p>
            <a:pPr marL="0" indent="0">
              <a:buNone/>
            </a:pPr>
            <a:r>
              <a:rPr lang="en-IN" dirty="0"/>
              <a:t>{x &gt;= 100}  x := x + 1  {x &gt;= 101}</a:t>
            </a:r>
          </a:p>
          <a:p>
            <a:pPr marL="0" indent="0">
              <a:buNone/>
            </a:pPr>
            <a:r>
              <a:rPr lang="en-IN" dirty="0"/>
              <a:t>{x &gt;= 100}  x := x + 1  {x &gt;= 1}</a:t>
            </a:r>
          </a:p>
          <a:p>
            <a:pPr marL="0" indent="0">
              <a:buNone/>
            </a:pPr>
            <a:r>
              <a:rPr lang="en-IN" dirty="0"/>
              <a:t>{x &gt;= 100}  x := x + 1  {x &gt;= 100}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them should we pick for Q?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50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AFC-7029-6EAC-44B6-553E644A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17C9-2412-0E5C-F7F3-1964292D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{x &gt;= 100}  x := x + 1  {Q}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Below are some of the valid Hoare triples:</a:t>
            </a:r>
          </a:p>
          <a:p>
            <a:pPr marL="0" indent="0">
              <a:buNone/>
            </a:pPr>
            <a:r>
              <a:rPr lang="en-IN" dirty="0"/>
              <a:t>{x &gt;= 100}  x := x + 1  {x &gt;= 101}</a:t>
            </a:r>
          </a:p>
          <a:p>
            <a:pPr marL="0" indent="0">
              <a:buNone/>
            </a:pPr>
            <a:r>
              <a:rPr lang="en-IN" dirty="0"/>
              <a:t>{x &gt;= 100}  x := x + 1  {x &gt;= 1}</a:t>
            </a:r>
          </a:p>
          <a:p>
            <a:pPr marL="0" indent="0">
              <a:buNone/>
            </a:pPr>
            <a:r>
              <a:rPr lang="en-IN" dirty="0"/>
              <a:t>{x &gt;= 100}  x := x + 1  {x &gt;= 100}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them should we pick?</a:t>
            </a:r>
          </a:p>
          <a:p>
            <a:pPr marL="0" indent="0">
              <a:buNone/>
            </a:pPr>
            <a:r>
              <a:rPr lang="en-IN" sz="2700" dirty="0"/>
              <a:t>Among all possible Hoare triples, we should pick the one with the strongest Q.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1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1958-DDCB-5326-578A-A60EA865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5C828-4208-BD01-0024-394A5005E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predicate A is stronger than B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is stronger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x &gt;= 101 is stronger than x &gt;= 1</a:t>
                </a:r>
              </a:p>
              <a:p>
                <a:pPr lvl="1"/>
                <a:r>
                  <a:rPr lang="en-IN" dirty="0"/>
                  <a:t>x &gt;= 101 is stronger than x &gt;= 100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A predicate B is weaker than A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is weaker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 &gt;= 1 is weaker than x &gt;= 101</a:t>
                </a:r>
              </a:p>
              <a:p>
                <a:pPr lvl="1"/>
                <a:r>
                  <a:rPr lang="en-IN" dirty="0"/>
                  <a:t>x &gt;= 1 is weaker than x &gt;= 100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E5C828-4208-BD01-0024-394A5005E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60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AFC-7029-6EAC-44B6-553E644A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17C9-2412-0E5C-F7F3-1964292D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{x &gt;= 100}  x := x + 1  {Q}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Below are some of the valid replacements for Q:</a:t>
            </a:r>
          </a:p>
          <a:p>
            <a:pPr marL="0" indent="0">
              <a:buNone/>
            </a:pPr>
            <a:r>
              <a:rPr lang="en-IN" dirty="0"/>
              <a:t>{x &gt;= 100}  x := x + 1  {x &gt;= 101}</a:t>
            </a:r>
          </a:p>
          <a:p>
            <a:pPr marL="0" indent="0">
              <a:buNone/>
            </a:pPr>
            <a:r>
              <a:rPr lang="en-IN" dirty="0"/>
              <a:t>{x &gt;= 100}  x := x + 1  {x &gt;= 1}</a:t>
            </a:r>
          </a:p>
          <a:p>
            <a:pPr marL="0" indent="0">
              <a:buNone/>
            </a:pPr>
            <a:r>
              <a:rPr lang="en-IN" dirty="0"/>
              <a:t>{x &gt;= 100}  x := x + 1  {x &gt;= 100}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Notice that valid replacements for Q, e.g., x &gt;= 101, x &gt;= 1, x &gt;= 100, etc., are also a suitable postcondition of the program </a:t>
            </a:r>
            <a:r>
              <a:rPr lang="en-US" dirty="0">
                <a:solidFill>
                  <a:schemeClr val="accent1"/>
                </a:solidFill>
              </a:rPr>
              <a:t>x := x+1</a:t>
            </a:r>
            <a:r>
              <a:rPr lang="en-US" dirty="0"/>
              <a:t>. If we pick a weaker Q, say x &gt;= 1, we won’t be able to prove a stronger postcondition, say x &gt;= 101.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8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5ECD-1F26-FF3F-E6A1-82C3E79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BBDD-43EA-392B-3A7E-D7333A949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correctness proof in the forward direction for statement S and its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dirty="0"/>
                  <a:t>, we need to compute the strongest Q possible, also called the </a:t>
                </a:r>
                <a:r>
                  <a:rPr lang="en-IN" dirty="0">
                    <a:solidFill>
                      <a:schemeClr val="accent1"/>
                    </a:solidFill>
                  </a:rPr>
                  <a:t>strongest postcondition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BBDD-43EA-392B-3A7E-D7333A94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6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BDFE-3F0D-3076-D5BE-281AF5DA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B9CF-4BF4-8349-C8B7-2B68F897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{P}  x := x + 1  {x &gt;= 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valid replacements for P are:</a:t>
            </a:r>
          </a:p>
          <a:p>
            <a:pPr marL="0" indent="0">
              <a:buNone/>
            </a:pPr>
            <a:r>
              <a:rPr lang="en-IN" dirty="0"/>
              <a:t>{x &gt;= 100} x := x + 1 {x &gt;= 101}</a:t>
            </a:r>
          </a:p>
          <a:p>
            <a:pPr marL="0" indent="0">
              <a:buNone/>
            </a:pPr>
            <a:r>
              <a:rPr lang="en-IN" dirty="0"/>
              <a:t>{x &gt;= 101} x := x + 1 {x &gt;= 101}</a:t>
            </a:r>
          </a:p>
          <a:p>
            <a:pPr marL="0" indent="0">
              <a:buNone/>
            </a:pPr>
            <a:r>
              <a:rPr lang="en-IN" dirty="0"/>
              <a:t>{x &gt;= 501} x := x + 1 {x &gt;= 101}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them should we pick?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45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BDFE-3F0D-3076-D5BE-281AF5DA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B9CF-4BF4-8349-C8B7-2B68F897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{P}  x := x + 1  {x &gt;= 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valid replacements for P are:</a:t>
            </a:r>
          </a:p>
          <a:p>
            <a:pPr marL="0" indent="0">
              <a:buNone/>
            </a:pPr>
            <a:r>
              <a:rPr lang="en-IN" dirty="0"/>
              <a:t>{x &gt;= 100} x := x + 1 {x &gt;= 101}</a:t>
            </a:r>
          </a:p>
          <a:p>
            <a:pPr marL="0" indent="0">
              <a:buNone/>
            </a:pPr>
            <a:r>
              <a:rPr lang="en-IN" dirty="0"/>
              <a:t>{x &gt;= 101} x := x + 1 {x &gt;= 101}</a:t>
            </a:r>
          </a:p>
          <a:p>
            <a:pPr marL="0" indent="0">
              <a:buNone/>
            </a:pPr>
            <a:r>
              <a:rPr lang="en-IN" dirty="0"/>
              <a:t>{x &gt;= 501} x := x + 1 {x &gt;= 101}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Which of them should we pick?</a:t>
            </a:r>
          </a:p>
          <a:p>
            <a:pPr marL="0" indent="0">
              <a:buNone/>
            </a:pPr>
            <a:r>
              <a:rPr lang="en-IN" dirty="0"/>
              <a:t>Among all possible Hoare triples, we should pick the one with the weakest P.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3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BDFE-3F0D-3076-D5BE-281AF5DA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B9CF-4BF4-8349-C8B7-2B68F897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{P}  x := x + 1  {x &gt;= 11}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Some valid replacements for P are</a:t>
            </a:r>
          </a:p>
          <a:p>
            <a:pPr marL="0" indent="0">
              <a:buNone/>
            </a:pPr>
            <a:r>
              <a:rPr lang="en-IN" dirty="0"/>
              <a:t>{x &gt;= 100} x := x + 1 {x &gt;= 101}</a:t>
            </a:r>
          </a:p>
          <a:p>
            <a:pPr marL="0" indent="0">
              <a:buNone/>
            </a:pPr>
            <a:r>
              <a:rPr lang="en-IN" dirty="0"/>
              <a:t>{x &gt;= 101} x := x + 1 {x &gt;= 101}</a:t>
            </a:r>
          </a:p>
          <a:p>
            <a:pPr marL="0" indent="0">
              <a:buNone/>
            </a:pPr>
            <a:r>
              <a:rPr lang="en-IN" dirty="0"/>
              <a:t>{x &gt;= 501} x := x + 1 {x &gt;= 101}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Notice that valid replacements for P, e.g., x &gt;= 100, x &gt;= 101, x &gt;= 501, etc., are also a suitable precondition of the program x := x+1. If we pick a stronger P, say x &gt;= 501, we won’t be able to prove a weaker precondition, say x &gt;= 101.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6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5ECD-1F26-FF3F-E6A1-82C3E79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BBDD-43EA-392B-3A7E-D7333A949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correctness proof in the backward direction for statement S and its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dirty="0"/>
                  <a:t>, we need to compute the weakest P possible, also called the </a:t>
                </a:r>
                <a:r>
                  <a:rPr lang="en-IN" dirty="0">
                    <a:solidFill>
                      <a:schemeClr val="accent1"/>
                    </a:solidFill>
                  </a:rPr>
                  <a:t>weakest precondition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5BBDD-43EA-392B-3A7E-D7333A949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7189-67DE-3937-F378-7BBDB7DA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70D4-F32A-43B5-F608-77E24EA9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Hoare logic</a:t>
            </a:r>
          </a:p>
          <a:p>
            <a:r>
              <a:rPr lang="en-IN" dirty="0"/>
              <a:t>Weakest precondition</a:t>
            </a:r>
          </a:p>
          <a:p>
            <a:r>
              <a:rPr lang="en-IN"/>
              <a:t>Strongest postcondition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82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BF1-B2CA-EEE6-2FC7-57897623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9DC3-B424-57D5-3A71-E1F9D054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Compute the weakest precondition before each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+ 5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+ 8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+ 10</a:t>
            </a:r>
          </a:p>
          <a:p>
            <a:pPr marL="0" indent="0">
              <a:buNone/>
            </a:pPr>
            <a:r>
              <a:rPr lang="en-IN" dirty="0"/>
              <a:t>Postcondition: x &gt;= 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92473-5466-7129-2C1F-C6642AF970ED}"/>
              </a:ext>
            </a:extLst>
          </p:cNvPr>
          <p:cNvSpPr txBox="1"/>
          <p:nvPr/>
        </p:nvSpPr>
        <p:spPr>
          <a:xfrm>
            <a:off x="6410632" y="2939845"/>
            <a:ext cx="43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predicate, say P7, must be true at Line-7 that would make x == 24 true after the execution of Line-8 </a:t>
            </a:r>
            <a:r>
              <a:rPr lang="en-US" dirty="0">
                <a:solidFill>
                  <a:schemeClr val="accent1"/>
                </a:solidFill>
              </a:rPr>
              <a:t>x := x + 10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predicate, say P5, must be true at Line-5 that would make P7 true after the execution of Line-6 </a:t>
            </a:r>
            <a:r>
              <a:rPr lang="en-US" dirty="0">
                <a:solidFill>
                  <a:schemeClr val="accent1"/>
                </a:solidFill>
              </a:rPr>
              <a:t>x := x + 8</a:t>
            </a:r>
            <a:r>
              <a:rPr lang="en-US" dirty="0"/>
              <a:t>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31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FBF1-B2CA-EEE6-2FC7-57897623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9DC3-B424-57D5-3A71-E1F9D054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Compute the weakest precondition before each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x + 1 + 5 + 8 + 10 &gt;= 24      or x &gt;= 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x + 5 + 8 + 10 &gt;= 24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+ 5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x + 8 + 10 &gt;= 24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+ 8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x + 10 &gt;= 24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x := x + 10</a:t>
            </a:r>
          </a:p>
          <a:p>
            <a:pPr marL="0" indent="0">
              <a:buNone/>
            </a:pPr>
            <a:r>
              <a:rPr lang="en-IN" dirty="0"/>
              <a:t>Postcondition: x &gt;= 24</a:t>
            </a:r>
          </a:p>
        </p:txBody>
      </p:sp>
    </p:spTree>
    <p:extLst>
      <p:ext uri="{BB962C8B-B14F-4D97-AF65-F5344CB8AC3E}">
        <p14:creationId xmlns:p14="http://schemas.microsoft.com/office/powerpoint/2010/main" val="84099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95F9-79F0-9BAE-B4D3-900C28F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2EAE-C4A6-AAE6-53A0-E2C066A7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 precondition weaker than x &gt;= 0 possible at line-1 for the previous program that guarantees that the postcondition after line-8 holds?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9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95F9-79F0-9BAE-B4D3-900C28F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Is there any precondition weaker than x &gt;= 0 possible at line-1 for the previous program that guarantees that the postcondition after line-8 holds? </a:t>
                </a:r>
              </a:p>
              <a:p>
                <a:pPr lvl="1"/>
                <a:r>
                  <a:rPr lang="en-US" dirty="0"/>
                  <a:t>No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can’t pick x == 0, as x == 0 is stronger than x &gt;= 0</a:t>
                </a:r>
              </a:p>
              <a:p>
                <a:pPr lvl="1"/>
                <a:r>
                  <a:rPr lang="en-US" dirty="0"/>
                  <a:t>i.e., x == 0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x &gt;= 0 is valid, but not the other way around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r>
                  <a:rPr lang="en-IN" dirty="0"/>
                  <a:t>We can’t pick x &gt;= -1 because, in this case, the postcondition will not 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928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95F9-79F0-9BAE-B4D3-900C28F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Compute the weakest precondition for all statements in this swap logic.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tmp</a:t>
                </a:r>
                <a:r>
                  <a:rPr lang="en-IN" dirty="0"/>
                  <a:t> :=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x :=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y := </a:t>
                </a:r>
                <a:r>
                  <a:rPr lang="en-IN" dirty="0" err="1"/>
                  <a:t>tmp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postcondition: x == 10 &amp;&amp; y == 20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(Notice that we are using </a:t>
                </a:r>
                <a:r>
                  <a:rPr lang="en-IN" dirty="0">
                    <a:solidFill>
                      <a:schemeClr val="accent1"/>
                    </a:solidFill>
                  </a:rPr>
                  <a:t>&amp;&amp; 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IN" dirty="0"/>
                  <a:t>, etc. interchangeably in the predicates.)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b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055F91-10D3-87DA-7701-DB9B84759F15}"/>
              </a:ext>
            </a:extLst>
          </p:cNvPr>
          <p:cNvSpPr txBox="1"/>
          <p:nvPr/>
        </p:nvSpPr>
        <p:spPr>
          <a:xfrm>
            <a:off x="6410632" y="2536722"/>
            <a:ext cx="4375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predicate, say P5, must be true at Line-5 that would make </a:t>
            </a:r>
            <a:r>
              <a:rPr lang="en-US" dirty="0">
                <a:solidFill>
                  <a:schemeClr val="accent1"/>
                </a:solidFill>
              </a:rPr>
              <a:t>x == 10 &amp;&amp; y == 20</a:t>
            </a:r>
            <a:r>
              <a:rPr lang="en-US" dirty="0"/>
              <a:t> true after the execution of Line-6 </a:t>
            </a:r>
            <a:r>
              <a:rPr lang="en-US" dirty="0">
                <a:solidFill>
                  <a:schemeClr val="accent1"/>
                </a:solidFill>
              </a:rPr>
              <a:t>y := </a:t>
            </a:r>
            <a:r>
              <a:rPr lang="en-US" dirty="0" err="1">
                <a:solidFill>
                  <a:schemeClr val="accent1"/>
                </a:solidFill>
              </a:rPr>
              <a:t>tmp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predicate, say P3, must be true at Line-3 that would make P5 true after the execution of Line-4 </a:t>
            </a:r>
            <a:r>
              <a:rPr lang="en-US" dirty="0">
                <a:solidFill>
                  <a:schemeClr val="accent1"/>
                </a:solidFill>
              </a:rPr>
              <a:t>x := y</a:t>
            </a:r>
            <a:r>
              <a:rPr lang="en-US" dirty="0"/>
              <a:t>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21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95F9-79F0-9BAE-B4D3-900C28FA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Compute the weakest precondition for all statements in this swap logic.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 y == 10 &amp;&amp; x == 20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tmp</a:t>
                </a:r>
                <a:r>
                  <a:rPr lang="en-IN" dirty="0"/>
                  <a:t> :=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 y == 10 &amp;&amp; </a:t>
                </a:r>
                <a:r>
                  <a:rPr lang="en-IN" dirty="0" err="1"/>
                  <a:t>tmp</a:t>
                </a:r>
                <a:r>
                  <a:rPr lang="en-IN" dirty="0"/>
                  <a:t> == 20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x := 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 x == 10 &amp;&amp; </a:t>
                </a:r>
                <a:r>
                  <a:rPr lang="en-IN" dirty="0" err="1"/>
                  <a:t>tmp</a:t>
                </a:r>
                <a:r>
                  <a:rPr lang="en-IN" dirty="0"/>
                  <a:t> == 20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y := </a:t>
                </a:r>
                <a:r>
                  <a:rPr lang="en-IN" dirty="0" err="1"/>
                  <a:t>tmp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postcondition: x == 10 &amp;&amp; y == 20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(Notice that we are using </a:t>
                </a:r>
                <a:r>
                  <a:rPr lang="en-IN" dirty="0">
                    <a:solidFill>
                      <a:schemeClr val="accent1"/>
                    </a:solidFill>
                  </a:rPr>
                  <a:t>&amp;&amp; 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IN" dirty="0"/>
                  <a:t>, etc. interchangeably in the predicates.)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B2EAE-C4A6-AAE6-53A0-E2C066A7B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b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5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84D-D954-B466-89A8-C74DB462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F443-1742-7B1F-4E2B-9B23FF60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define WP[S, Q] to denote the weakest precondition of S with respect to the postcondition Q.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WP[x := E, Q] = Q[x := E]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Here, Q[x := E] is the resulting predicate after replacing all </a:t>
            </a:r>
            <a:r>
              <a:rPr lang="en-IN" dirty="0">
                <a:solidFill>
                  <a:schemeClr val="accent1"/>
                </a:solidFill>
              </a:rPr>
              <a:t>free</a:t>
            </a:r>
            <a:r>
              <a:rPr lang="en-IN" dirty="0"/>
              <a:t> occurrences of x in Q with E.</a:t>
            </a:r>
          </a:p>
        </p:txBody>
      </p:sp>
    </p:spTree>
    <p:extLst>
      <p:ext uri="{BB962C8B-B14F-4D97-AF65-F5344CB8AC3E}">
        <p14:creationId xmlns:p14="http://schemas.microsoft.com/office/powerpoint/2010/main" val="470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B3A-A5EF-07C0-52E1-E7A6121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69D5-6085-25C2-1DB4-2EB64E1E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 the weakest precondition for all statements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D3580-1272-4BFE-A008-B5C6237C7F2C}"/>
              </a:ext>
            </a:extLst>
          </p:cNvPr>
          <p:cNvSpPr txBox="1"/>
          <p:nvPr/>
        </p:nvSpPr>
        <p:spPr>
          <a:xfrm>
            <a:off x="1494503" y="2507227"/>
            <a:ext cx="5889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wp1: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x &lt; 3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wp2: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x := x + 1;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wp3: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y := 10;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wp4: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else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wp5: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y := x;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wp6: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  <a:p>
            <a:r>
              <a:rPr lang="en-IN" dirty="0"/>
              <a:t>Postcondition:  x + y ==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DA222-792D-F53E-C98A-751A05F6CD3B}"/>
              </a:ext>
            </a:extLst>
          </p:cNvPr>
          <p:cNvSpPr txBox="1"/>
          <p:nvPr/>
        </p:nvSpPr>
        <p:spPr>
          <a:xfrm>
            <a:off x="6754762" y="2261418"/>
            <a:ext cx="43753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value of wp6 makes </a:t>
            </a:r>
            <a:r>
              <a:rPr lang="en-US" sz="1600" dirty="0">
                <a:solidFill>
                  <a:schemeClr val="accent1"/>
                </a:solidFill>
              </a:rPr>
              <a:t>x + y == 100</a:t>
            </a:r>
            <a:r>
              <a:rPr lang="en-US" sz="1600" dirty="0"/>
              <a:t> true after the execution of Line-13?</a:t>
            </a:r>
          </a:p>
          <a:p>
            <a:endParaRPr lang="en-US" sz="1600" dirty="0"/>
          </a:p>
          <a:p>
            <a:r>
              <a:rPr lang="en-US" sz="1600" dirty="0"/>
              <a:t>What value of wp5 makes wp6 true after the  execution of Line-11?</a:t>
            </a:r>
          </a:p>
          <a:p>
            <a:endParaRPr lang="en-US" sz="1600" dirty="0"/>
          </a:p>
          <a:p>
            <a:r>
              <a:rPr lang="en-US" sz="1600" dirty="0"/>
              <a:t>What value of wp4 makes </a:t>
            </a:r>
            <a:r>
              <a:rPr lang="en-US" sz="1600" dirty="0">
                <a:solidFill>
                  <a:schemeClr val="accent1"/>
                </a:solidFill>
              </a:rPr>
              <a:t>x + y == 100</a:t>
            </a:r>
            <a:r>
              <a:rPr lang="en-US" sz="1600" dirty="0"/>
              <a:t> true after the execution of Line-8?</a:t>
            </a:r>
          </a:p>
          <a:p>
            <a:endParaRPr lang="en-US" sz="1600" dirty="0"/>
          </a:p>
          <a:p>
            <a:r>
              <a:rPr lang="en-US" sz="1600" dirty="0"/>
              <a:t>What value of wp3 makes wp4 true after the execution of Line-6?</a:t>
            </a:r>
          </a:p>
          <a:p>
            <a:endParaRPr lang="en-US" sz="1600" dirty="0"/>
          </a:p>
          <a:p>
            <a:r>
              <a:rPr lang="en-US" sz="1600" dirty="0"/>
              <a:t>What value of wp2 makes wp3 true after the execution of Line-4?</a:t>
            </a:r>
          </a:p>
          <a:p>
            <a:endParaRPr lang="en-US" sz="1600" dirty="0"/>
          </a:p>
          <a:p>
            <a:r>
              <a:rPr lang="en-US" sz="1600" dirty="0"/>
              <a:t>What value of wp1 makes wp2 or wp5 true after the execution of Line-2?</a:t>
            </a:r>
          </a:p>
        </p:txBody>
      </p:sp>
    </p:spTree>
    <p:extLst>
      <p:ext uri="{BB962C8B-B14F-4D97-AF65-F5344CB8AC3E}">
        <p14:creationId xmlns:p14="http://schemas.microsoft.com/office/powerpoint/2010/main" val="328075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B3A-A5EF-07C0-52E1-E7A6121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69D5-6085-25C2-1DB4-2EB64E1E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 the weakest precondition for all statements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D3580-1272-4BFE-A008-B5C6237C7F2C}"/>
                  </a:ext>
                </a:extLst>
              </p:cNvPr>
              <p:cNvSpPr txBox="1"/>
              <p:nvPr/>
            </p:nvSpPr>
            <p:spPr>
              <a:xfrm>
                <a:off x="963560" y="2389240"/>
                <a:ext cx="8416414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sz="2400" dirty="0"/>
                  <a:t>wp1: </a:t>
                </a:r>
                <a:r>
                  <a:rPr lang="en-IN" sz="2400" dirty="0">
                    <a:solidFill>
                      <a:schemeClr val="accent1"/>
                    </a:solidFill>
                  </a:rPr>
                  <a:t>(x &lt; 3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x + 1 + 10 == 100)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 (x &gt;= 3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x + x == 100) </a:t>
                </a:r>
                <a:endParaRPr lang="en-IN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if x &lt; 3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wp2: x + 1 + 10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x := x + 1;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wp3: x + 10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y := 10;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wp4: x + y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else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wp5:  x + x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y := x;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wp6: x + y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r>
                  <a:rPr lang="en-IN" dirty="0"/>
                  <a:t>Postcondition:  x + y == 100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D3580-1272-4BFE-A008-B5C6237C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60" y="2389240"/>
                <a:ext cx="8416414" cy="4062651"/>
              </a:xfrm>
              <a:prstGeom prst="rect">
                <a:avLst/>
              </a:prstGeom>
              <a:blipFill>
                <a:blip r:embed="rId2"/>
                <a:stretch>
                  <a:fillRect l="-1159" t="-1351" b="-15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70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B3A-A5EF-07C0-52E1-E7A6121E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69D5-6085-25C2-1DB4-2EB64E1E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D3580-1272-4BFE-A008-B5C6237C7F2C}"/>
                  </a:ext>
                </a:extLst>
              </p:cNvPr>
              <p:cNvSpPr txBox="1"/>
              <p:nvPr/>
            </p:nvSpPr>
            <p:spPr>
              <a:xfrm>
                <a:off x="1494503" y="2202426"/>
                <a:ext cx="7580671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sz="2400" dirty="0">
                    <a:solidFill>
                      <a:schemeClr val="accent1"/>
                    </a:solidFill>
                  </a:rPr>
                  <a:t>wp1: (x &lt; 3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x + 1 + 10 == 100)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(x &gt;= 3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>
                    <a:solidFill>
                      <a:schemeClr val="accent1"/>
                    </a:solidFill>
                  </a:rPr>
                  <a:t> x + x == 100)</a:t>
                </a:r>
                <a:r>
                  <a:rPr lang="en-IN" sz="24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if x &lt; 3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wp2: x + 1 + 10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x := x + 1;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wp3: x + 10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y := 10;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wp4: x + y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else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wp5:  x + x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y := x;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wp6: x + y == 100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r>
                  <a:rPr lang="en-IN" dirty="0"/>
                  <a:t>Postcondition:  x + y == 100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3D3580-1272-4BFE-A008-B5C6237C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03" y="2202426"/>
                <a:ext cx="7580671" cy="4062651"/>
              </a:xfrm>
              <a:prstGeom prst="rect">
                <a:avLst/>
              </a:prstGeom>
              <a:blipFill>
                <a:blip r:embed="rId2"/>
                <a:stretch>
                  <a:fillRect l="-1286" t="-1349" r="-161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7AD59F-E594-7E49-E9AC-4C9ADD172864}"/>
              </a:ext>
            </a:extLst>
          </p:cNvPr>
          <p:cNvSpPr txBox="1"/>
          <p:nvPr/>
        </p:nvSpPr>
        <p:spPr>
          <a:xfrm>
            <a:off x="6843252" y="3264310"/>
            <a:ext cx="4510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Alternative, weakest precondition.</a:t>
            </a:r>
          </a:p>
        </p:txBody>
      </p:sp>
    </p:spTree>
    <p:extLst>
      <p:ext uri="{BB962C8B-B14F-4D97-AF65-F5344CB8AC3E}">
        <p14:creationId xmlns:p14="http://schemas.microsoft.com/office/powerpoint/2010/main" val="30597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3F61-18D2-9EFB-065F-5EC6B0CE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7334-CD9C-4F23-80C9-8D43E06A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far, we have discussed that we can generate FOL formulas before and after each program statement using forward or backward analysis</a:t>
            </a:r>
          </a:p>
          <a:p>
            <a:endParaRPr lang="en-IN" dirty="0"/>
          </a:p>
          <a:p>
            <a:r>
              <a:rPr lang="en-IN" dirty="0"/>
              <a:t>Now, we are going to discuss in more detail about how to do this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5257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C4D2-E2D6-C6EE-F4E4-5AE7540A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25E1-D38A-FEBA-61BA-6AC6B126BBD6}"/>
              </a:ext>
            </a:extLst>
          </p:cNvPr>
          <p:cNvSpPr txBox="1"/>
          <p:nvPr/>
        </p:nvSpPr>
        <p:spPr>
          <a:xfrm>
            <a:off x="2340074" y="2074606"/>
            <a:ext cx="422787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if (B) { S } else { T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D7848-7565-4EA5-E725-FCDB9AED280C}"/>
              </a:ext>
            </a:extLst>
          </p:cNvPr>
          <p:cNvSpPr txBox="1"/>
          <p:nvPr/>
        </p:nvSpPr>
        <p:spPr>
          <a:xfrm>
            <a:off x="1056964" y="3387214"/>
            <a:ext cx="1027472" cy="368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C717A-6762-DADD-5EB1-8D4CA3072B42}"/>
              </a:ext>
            </a:extLst>
          </p:cNvPr>
          <p:cNvSpPr txBox="1"/>
          <p:nvPr/>
        </p:nvSpPr>
        <p:spPr>
          <a:xfrm>
            <a:off x="5860034" y="3411792"/>
            <a:ext cx="1027472" cy="368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E1E9DB-37F2-0F2F-CFEE-05DCCDE30F1E}"/>
              </a:ext>
            </a:extLst>
          </p:cNvPr>
          <p:cNvCxnSpPr>
            <a:endCxn id="6" idx="0"/>
          </p:cNvCxnSpPr>
          <p:nvPr/>
        </p:nvCxnSpPr>
        <p:spPr>
          <a:xfrm flipH="1">
            <a:off x="1570700" y="2443938"/>
            <a:ext cx="2757949" cy="9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8AACF-ECAE-405F-1E21-659BD3D71ADE}"/>
              </a:ext>
            </a:extLst>
          </p:cNvPr>
          <p:cNvCxnSpPr>
            <a:endCxn id="7" idx="0"/>
          </p:cNvCxnSpPr>
          <p:nvPr/>
        </p:nvCxnSpPr>
        <p:spPr>
          <a:xfrm>
            <a:off x="4328649" y="2443938"/>
            <a:ext cx="2045121" cy="9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81EBF-3DEB-BA03-2518-FFAC899B74C2}"/>
              </a:ext>
            </a:extLst>
          </p:cNvPr>
          <p:cNvSpPr txBox="1"/>
          <p:nvPr/>
        </p:nvSpPr>
        <p:spPr>
          <a:xfrm>
            <a:off x="2753031" y="5289758"/>
            <a:ext cx="253671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Next Statement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E0644-3CC0-524B-5B85-AE5065FE9AD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570700" y="3755923"/>
            <a:ext cx="2450690" cy="153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867887-28A5-67AD-0C62-4468A5590862}"/>
              </a:ext>
            </a:extLst>
          </p:cNvPr>
          <p:cNvCxnSpPr>
            <a:endCxn id="12" idx="0"/>
          </p:cNvCxnSpPr>
          <p:nvPr/>
        </p:nvCxnSpPr>
        <p:spPr>
          <a:xfrm flipH="1">
            <a:off x="4021390" y="3780501"/>
            <a:ext cx="2352380" cy="1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88AD2-506B-917E-BE50-E3856B6D073E}"/>
              </a:ext>
            </a:extLst>
          </p:cNvPr>
          <p:cNvSpPr txBox="1"/>
          <p:nvPr/>
        </p:nvSpPr>
        <p:spPr>
          <a:xfrm>
            <a:off x="3578925" y="4802436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32A4F-88C8-3E66-358E-C44F356B0B5E}"/>
              </a:ext>
            </a:extLst>
          </p:cNvPr>
          <p:cNvSpPr txBox="1"/>
          <p:nvPr/>
        </p:nvSpPr>
        <p:spPr>
          <a:xfrm>
            <a:off x="909460" y="3873287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POST: 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05CD8-23C1-9A84-1261-E62729353807}"/>
              </a:ext>
            </a:extLst>
          </p:cNvPr>
          <p:cNvSpPr txBox="1"/>
          <p:nvPr/>
        </p:nvSpPr>
        <p:spPr>
          <a:xfrm>
            <a:off x="6164818" y="3858537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POST: 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CC0F1-54B9-ECEB-AF5A-DB43678FD0FA}"/>
              </a:ext>
            </a:extLst>
          </p:cNvPr>
          <p:cNvSpPr txBox="1"/>
          <p:nvPr/>
        </p:nvSpPr>
        <p:spPr>
          <a:xfrm>
            <a:off x="6159901" y="2949053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WP[T, Q]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F7D35-FCF7-CDAF-6ADE-0D8FE3ABF893}"/>
              </a:ext>
            </a:extLst>
          </p:cNvPr>
          <p:cNvSpPr txBox="1"/>
          <p:nvPr/>
        </p:nvSpPr>
        <p:spPr>
          <a:xfrm>
            <a:off x="393262" y="3022795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WP[S, Q]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910278-1B78-FF35-F0F6-C5BA97F6B0D4}"/>
                  </a:ext>
                </a:extLst>
              </p:cNvPr>
              <p:cNvSpPr txBox="1"/>
              <p:nvPr/>
            </p:nvSpPr>
            <p:spPr>
              <a:xfrm>
                <a:off x="2531780" y="1631529"/>
                <a:ext cx="445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PRE: (B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WP[S, Q])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IN" dirty="0"/>
                  <a:t> (!B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WP[T, Q])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910278-1B78-FF35-F0F6-C5BA97F6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80" y="1631529"/>
                <a:ext cx="4458949" cy="369332"/>
              </a:xfrm>
              <a:prstGeom prst="rect">
                <a:avLst/>
              </a:prstGeom>
              <a:blipFill>
                <a:blip r:embed="rId2"/>
                <a:stretch>
                  <a:fillRect l="-109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BAF71FF-DE2A-49B0-922A-915CE226DA92}"/>
              </a:ext>
            </a:extLst>
          </p:cNvPr>
          <p:cNvSpPr txBox="1"/>
          <p:nvPr/>
        </p:nvSpPr>
        <p:spPr>
          <a:xfrm>
            <a:off x="7642129" y="845573"/>
            <a:ext cx="424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Let’s say the postcondition of if </a:t>
            </a:r>
            <a:r>
              <a:rPr lang="en-IN" dirty="0">
                <a:solidFill>
                  <a:schemeClr val="accent1"/>
                </a:solidFill>
              </a:rPr>
              <a:t>(B) {S} else {T} </a:t>
            </a:r>
            <a:r>
              <a:rPr lang="en-IN" dirty="0"/>
              <a:t>is </a:t>
            </a:r>
            <a:r>
              <a:rPr lang="en-IN" dirty="0">
                <a:solidFill>
                  <a:schemeClr val="accent1"/>
                </a:solidFill>
              </a:rPr>
              <a:t>Q</a:t>
            </a:r>
            <a:r>
              <a:rPr lang="en-IN" dirty="0"/>
              <a:t> (i.e., the weakest precondition of the following statement, N, after the if-else body).</a:t>
            </a:r>
          </a:p>
          <a:p>
            <a:endParaRPr lang="en-IN" dirty="0"/>
          </a:p>
          <a:p>
            <a:r>
              <a:rPr lang="en-IN" dirty="0"/>
              <a:t>The postcondition of both </a:t>
            </a:r>
            <a:r>
              <a:rPr lang="en-IN" dirty="0">
                <a:solidFill>
                  <a:schemeClr val="accent1"/>
                </a:solidFill>
              </a:rPr>
              <a:t>S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T</a:t>
            </a:r>
            <a:r>
              <a:rPr lang="en-IN" dirty="0"/>
              <a:t> will be </a:t>
            </a:r>
            <a:r>
              <a:rPr lang="en-IN" dirty="0">
                <a:solidFill>
                  <a:schemeClr val="accent1"/>
                </a:solidFill>
              </a:rPr>
              <a:t>Q</a:t>
            </a:r>
            <a:r>
              <a:rPr lang="en-IN" dirty="0"/>
              <a:t> because </a:t>
            </a:r>
            <a:r>
              <a:rPr lang="en-IN" dirty="0">
                <a:solidFill>
                  <a:schemeClr val="accent1"/>
                </a:solidFill>
              </a:rPr>
              <a:t>N</a:t>
            </a:r>
            <a:r>
              <a:rPr lang="en-IN" dirty="0"/>
              <a:t> is the first statement executed after both </a:t>
            </a:r>
            <a:r>
              <a:rPr lang="en-IN" dirty="0">
                <a:solidFill>
                  <a:schemeClr val="accent1"/>
                </a:solidFill>
              </a:rPr>
              <a:t>S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 weakest precondition of </a:t>
            </a:r>
            <a:r>
              <a:rPr lang="en-IN" dirty="0">
                <a:solidFill>
                  <a:schemeClr val="accent1"/>
                </a:solidFill>
              </a:rPr>
              <a:t>S</a:t>
            </a:r>
            <a:r>
              <a:rPr lang="en-IN" dirty="0"/>
              <a:t> is </a:t>
            </a:r>
            <a:r>
              <a:rPr lang="en-IN" dirty="0">
                <a:solidFill>
                  <a:schemeClr val="accent1"/>
                </a:solidFill>
              </a:rPr>
              <a:t>WP[S, Q], </a:t>
            </a:r>
            <a:r>
              <a:rPr lang="en-IN" dirty="0"/>
              <a:t>and </a:t>
            </a:r>
            <a:r>
              <a:rPr lang="en-IN" dirty="0">
                <a:solidFill>
                  <a:schemeClr val="accent1"/>
                </a:solidFill>
              </a:rPr>
              <a:t>T</a:t>
            </a:r>
            <a:r>
              <a:rPr lang="en-IN" dirty="0"/>
              <a:t> is </a:t>
            </a:r>
            <a:r>
              <a:rPr lang="en-IN" dirty="0">
                <a:solidFill>
                  <a:schemeClr val="accent1"/>
                </a:solidFill>
              </a:rPr>
              <a:t>WP[T, Q]. </a:t>
            </a:r>
          </a:p>
          <a:p>
            <a:endParaRPr lang="en-IN" dirty="0"/>
          </a:p>
          <a:p>
            <a:r>
              <a:rPr lang="en-IN" dirty="0"/>
              <a:t>If B is true, </a:t>
            </a:r>
            <a:r>
              <a:rPr lang="en-IN" dirty="0">
                <a:solidFill>
                  <a:schemeClr val="accent1"/>
                </a:solidFill>
              </a:rPr>
              <a:t>WP[S, Q] </a:t>
            </a:r>
            <a:r>
              <a:rPr lang="en-IN" dirty="0"/>
              <a:t>is the weakest precondition; otherwise, </a:t>
            </a:r>
            <a:r>
              <a:rPr lang="en-IN" dirty="0">
                <a:solidFill>
                  <a:schemeClr val="accent1"/>
                </a:solidFill>
              </a:rPr>
              <a:t>WP[T, Q] </a:t>
            </a:r>
            <a:r>
              <a:rPr lang="en-IN" dirty="0"/>
              <a:t>is the weakest precondition of the following statement after the if-condition. The question we need to ask is what predicate must be true before the if-else body to ensure that </a:t>
            </a:r>
            <a:r>
              <a:rPr lang="en-IN" dirty="0">
                <a:solidFill>
                  <a:schemeClr val="accent1"/>
                </a:solidFill>
              </a:rPr>
              <a:t>WP[S, Q]</a:t>
            </a:r>
            <a:r>
              <a:rPr lang="en-IN" dirty="0"/>
              <a:t> is true if </a:t>
            </a:r>
            <a:r>
              <a:rPr lang="en-IN" dirty="0">
                <a:solidFill>
                  <a:schemeClr val="accent1"/>
                </a:solidFill>
              </a:rPr>
              <a:t>B</a:t>
            </a:r>
            <a:r>
              <a:rPr lang="en-IN" dirty="0"/>
              <a:t> is true; otherwise, </a:t>
            </a:r>
            <a:r>
              <a:rPr lang="en-IN" dirty="0">
                <a:solidFill>
                  <a:schemeClr val="accent1"/>
                </a:solidFill>
              </a:rPr>
              <a:t>WP[T, Q]</a:t>
            </a:r>
            <a:r>
              <a:rPr lang="en-IN" dirty="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143885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C4D2-E2D6-C6EE-F4E4-5AE7540A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C25E1-D38A-FEBA-61BA-6AC6B126BBD6}"/>
              </a:ext>
            </a:extLst>
          </p:cNvPr>
          <p:cNvSpPr txBox="1"/>
          <p:nvPr/>
        </p:nvSpPr>
        <p:spPr>
          <a:xfrm>
            <a:off x="4365523" y="2074606"/>
            <a:ext cx="422787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if (B) { S } else { T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D7848-7565-4EA5-E725-FCDB9AED280C}"/>
              </a:ext>
            </a:extLst>
          </p:cNvPr>
          <p:cNvSpPr txBox="1"/>
          <p:nvPr/>
        </p:nvSpPr>
        <p:spPr>
          <a:xfrm>
            <a:off x="3082413" y="3387214"/>
            <a:ext cx="1027472" cy="368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C717A-6762-DADD-5EB1-8D4CA3072B42}"/>
              </a:ext>
            </a:extLst>
          </p:cNvPr>
          <p:cNvSpPr txBox="1"/>
          <p:nvPr/>
        </p:nvSpPr>
        <p:spPr>
          <a:xfrm>
            <a:off x="7885483" y="3411792"/>
            <a:ext cx="1027472" cy="3687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E1E9DB-37F2-0F2F-CFEE-05DCCDE30F1E}"/>
              </a:ext>
            </a:extLst>
          </p:cNvPr>
          <p:cNvCxnSpPr>
            <a:endCxn id="6" idx="0"/>
          </p:cNvCxnSpPr>
          <p:nvPr/>
        </p:nvCxnSpPr>
        <p:spPr>
          <a:xfrm flipH="1">
            <a:off x="3596149" y="2443938"/>
            <a:ext cx="2757949" cy="9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58AACF-ECAE-405F-1E21-659BD3D71ADE}"/>
              </a:ext>
            </a:extLst>
          </p:cNvPr>
          <p:cNvCxnSpPr>
            <a:endCxn id="7" idx="0"/>
          </p:cNvCxnSpPr>
          <p:nvPr/>
        </p:nvCxnSpPr>
        <p:spPr>
          <a:xfrm>
            <a:off x="6354098" y="2443938"/>
            <a:ext cx="2045121" cy="9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81EBF-3DEB-BA03-2518-FFAC899B74C2}"/>
              </a:ext>
            </a:extLst>
          </p:cNvPr>
          <p:cNvSpPr txBox="1"/>
          <p:nvPr/>
        </p:nvSpPr>
        <p:spPr>
          <a:xfrm>
            <a:off x="4778480" y="5289758"/>
            <a:ext cx="253671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nsolas" panose="020B0609020204030204" pitchFamily="49" charset="0"/>
              </a:rPr>
              <a:t>Next Statement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7E0644-3CC0-524B-5B85-AE5065FE9AD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3596149" y="3755923"/>
            <a:ext cx="2450690" cy="153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867887-28A5-67AD-0C62-4468A5590862}"/>
              </a:ext>
            </a:extLst>
          </p:cNvPr>
          <p:cNvCxnSpPr>
            <a:endCxn id="12" idx="0"/>
          </p:cNvCxnSpPr>
          <p:nvPr/>
        </p:nvCxnSpPr>
        <p:spPr>
          <a:xfrm flipH="1">
            <a:off x="6046839" y="3780501"/>
            <a:ext cx="2352380" cy="1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C88AD2-506B-917E-BE50-E3856B6D073E}"/>
              </a:ext>
            </a:extLst>
          </p:cNvPr>
          <p:cNvSpPr txBox="1"/>
          <p:nvPr/>
        </p:nvSpPr>
        <p:spPr>
          <a:xfrm>
            <a:off x="5604374" y="4802436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32A4F-88C8-3E66-358E-C44F356B0B5E}"/>
              </a:ext>
            </a:extLst>
          </p:cNvPr>
          <p:cNvSpPr txBox="1"/>
          <p:nvPr/>
        </p:nvSpPr>
        <p:spPr>
          <a:xfrm>
            <a:off x="2934909" y="3873287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POST: 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05CD8-23C1-9A84-1261-E62729353807}"/>
              </a:ext>
            </a:extLst>
          </p:cNvPr>
          <p:cNvSpPr txBox="1"/>
          <p:nvPr/>
        </p:nvSpPr>
        <p:spPr>
          <a:xfrm>
            <a:off x="8190267" y="3858537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POST: 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CC0F1-54B9-ECEB-AF5A-DB43678FD0FA}"/>
              </a:ext>
            </a:extLst>
          </p:cNvPr>
          <p:cNvSpPr txBox="1"/>
          <p:nvPr/>
        </p:nvSpPr>
        <p:spPr>
          <a:xfrm>
            <a:off x="8185350" y="2949053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WP[T, Q]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F7D35-FCF7-CDAF-6ADE-0D8FE3ABF893}"/>
              </a:ext>
            </a:extLst>
          </p:cNvPr>
          <p:cNvSpPr txBox="1"/>
          <p:nvPr/>
        </p:nvSpPr>
        <p:spPr>
          <a:xfrm>
            <a:off x="2418711" y="3022795"/>
            <a:ext cx="225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PRE: WP[S, Q]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910278-1B78-FF35-F0F6-C5BA97F6B0D4}"/>
                  </a:ext>
                </a:extLst>
              </p:cNvPr>
              <p:cNvSpPr txBox="1"/>
              <p:nvPr/>
            </p:nvSpPr>
            <p:spPr>
              <a:xfrm>
                <a:off x="4527733" y="1631529"/>
                <a:ext cx="445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PRE: (B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WP[S, Q])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(!B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WP[T, Q])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910278-1B78-FF35-F0F6-C5BA97F6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33" y="1631529"/>
                <a:ext cx="4458949" cy="369332"/>
              </a:xfrm>
              <a:prstGeom prst="rect">
                <a:avLst/>
              </a:prstGeom>
              <a:blipFill>
                <a:blip r:embed="rId2"/>
                <a:stretch>
                  <a:fillRect l="-1231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BB46D4-82B6-CD51-83B5-1DD6C6A2E5B9}"/>
              </a:ext>
            </a:extLst>
          </p:cNvPr>
          <p:cNvSpPr txBox="1"/>
          <p:nvPr/>
        </p:nvSpPr>
        <p:spPr>
          <a:xfrm>
            <a:off x="1671484" y="5989664"/>
            <a:ext cx="8765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 alternative precondition for the if-else statement is shown here.</a:t>
            </a:r>
          </a:p>
        </p:txBody>
      </p:sp>
    </p:spTree>
    <p:extLst>
      <p:ext uri="{BB962C8B-B14F-4D97-AF65-F5344CB8AC3E}">
        <p14:creationId xmlns:p14="http://schemas.microsoft.com/office/powerpoint/2010/main" val="78493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84D-D954-B466-89A8-C74DB462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EF443-1742-7B1F-4E2B-9B23FF609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WP[if B { S } else { T }, Q] = (B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WP[S, Q])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(!B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WP[T, Q])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WP[if B { S } else { T }, Q] = (B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WP[S, Q])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IN" dirty="0"/>
                  <a:t> (!B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WP[T, Q])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BEF443-1742-7B1F-4E2B-9B23FF609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22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B70-F8A2-DBF9-002A-CFF66111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34EB-EFD7-CB3D-E438-2D466E627D28}"/>
              </a:ext>
            </a:extLst>
          </p:cNvPr>
          <p:cNvSpPr txBox="1"/>
          <p:nvPr/>
        </p:nvSpPr>
        <p:spPr>
          <a:xfrm>
            <a:off x="4011567" y="963558"/>
            <a:ext cx="6735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if x &lt; 8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if x == 5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y := 10;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} else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y := 2;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else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</a:t>
            </a:r>
            <a:r>
              <a:rPr lang="en-IN" dirty="0" err="1"/>
              <a:t>wp</a:t>
            </a:r>
            <a:r>
              <a:rPr lang="en-I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y := 0;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}</a:t>
            </a:r>
          </a:p>
          <a:p>
            <a:r>
              <a:rPr lang="en-IN" dirty="0"/>
              <a:t>Postcondition:  y &lt;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D6095-DECE-5EBB-4221-83A3BD29D8AD}"/>
              </a:ext>
            </a:extLst>
          </p:cNvPr>
          <p:cNvSpPr txBox="1"/>
          <p:nvPr/>
        </p:nvSpPr>
        <p:spPr>
          <a:xfrm>
            <a:off x="501445" y="3028335"/>
            <a:ext cx="195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the weakest preconditions of all statements.</a:t>
            </a:r>
          </a:p>
        </p:txBody>
      </p:sp>
    </p:spTree>
    <p:extLst>
      <p:ext uri="{BB962C8B-B14F-4D97-AF65-F5344CB8AC3E}">
        <p14:creationId xmlns:p14="http://schemas.microsoft.com/office/powerpoint/2010/main" val="525022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1B70-F8A2-DBF9-002A-CFF66111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0934EB-EFD7-CB3D-E438-2D466E627D28}"/>
                  </a:ext>
                </a:extLst>
              </p:cNvPr>
              <p:cNvSpPr txBox="1"/>
              <p:nvPr/>
            </p:nvSpPr>
            <p:spPr>
              <a:xfrm>
                <a:off x="4011567" y="963558"/>
                <a:ext cx="673509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wp: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8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≠5)) ∨(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≥8)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if x &lt; 8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== 5 ∧ ⊥) ∨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≠ 5 ∧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  // </m:t>
                    </m:r>
                  </m:oMath>
                </a14:m>
                <a:r>
                  <a:rPr lang="en-IN" i="0" dirty="0">
                    <a:latin typeface="+mj-lt"/>
                  </a:rPr>
                  <a:t>simplification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≠5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if x == 5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10 &lt; 10</m:t>
                    </m:r>
                  </m:oMath>
                </a14:m>
                <a:r>
                  <a:rPr lang="en-IN" dirty="0"/>
                  <a:t>   // simplification 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y := 10;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10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} else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2 &lt; 10      </m:t>
                    </m:r>
                  </m:oMath>
                </a14:m>
                <a:r>
                  <a:rPr lang="en-IN" dirty="0"/>
                  <a:t>// simplification 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y := 2;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10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10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else 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 &lt; 10        </m:t>
                    </m:r>
                  </m:oMath>
                </a14:m>
                <a:r>
                  <a:rPr lang="en-IN" dirty="0"/>
                  <a:t>// simplification 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y := 0;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&lt; 10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}</a:t>
                </a:r>
              </a:p>
              <a:p>
                <a:r>
                  <a:rPr lang="en-IN" dirty="0"/>
                  <a:t>Postcondition: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0934EB-EFD7-CB3D-E438-2D466E627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67" y="963558"/>
                <a:ext cx="6735097" cy="5632311"/>
              </a:xfrm>
              <a:prstGeom prst="rect">
                <a:avLst/>
              </a:prstGeom>
              <a:blipFill>
                <a:blip r:embed="rId2"/>
                <a:stretch>
                  <a:fillRect l="-724" t="-541" b="-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9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B9F-4657-CE5F-D873-983ADE3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C12D-6E3B-1374-D7FF-F7818C67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{P} S; T {Q}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WP[S;T, Q] =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What needs to be true before S;T such that Q holds after the execution of S followed by the execution of T?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641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B9F-4657-CE5F-D873-983ADE36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C12D-6E3B-1374-D7FF-F7818C67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{P} S; T {Q}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WP[S;T, Q] = WP[S, WP[T, Q]]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505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6A2B-2CF0-10EE-4DD6-BE40A70A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6BD-A319-F687-0BAD-A328440F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WP[x := x +1; y := x + y, x + y &lt;= 100]</a:t>
            </a:r>
          </a:p>
          <a:p>
            <a:pPr marL="0" indent="0">
              <a:buNone/>
            </a:pPr>
            <a:r>
              <a:rPr lang="en-IN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58131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6A2B-2CF0-10EE-4DD6-BE40A70A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6BD-A319-F687-0BAD-A328440F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WP[x := x +1; y := x + y, x + y &lt;= 100]</a:t>
            </a:r>
          </a:p>
          <a:p>
            <a:pPr marL="0" indent="0">
              <a:buNone/>
            </a:pPr>
            <a:r>
              <a:rPr lang="en-IN" dirty="0"/>
              <a:t>= WP[x := x + 1; WP[y := x + y, x + y &lt;= 100]]</a:t>
            </a:r>
          </a:p>
          <a:p>
            <a:pPr marL="0" indent="0">
              <a:buNone/>
            </a:pPr>
            <a:r>
              <a:rPr lang="en-IN" dirty="0"/>
              <a:t>= WP[x := x + 1; x + x + y &lt;= 100]</a:t>
            </a:r>
          </a:p>
          <a:p>
            <a:pPr marL="0" indent="0">
              <a:buNone/>
            </a:pPr>
            <a:r>
              <a:rPr lang="en-IN" dirty="0"/>
              <a:t>= x + 1 + x + 1  + y &lt;= 100</a:t>
            </a:r>
          </a:p>
          <a:p>
            <a:pPr marL="0" indent="0">
              <a:buNone/>
            </a:pPr>
            <a:r>
              <a:rPr lang="en-IN" dirty="0"/>
              <a:t>After simplification,</a:t>
            </a:r>
          </a:p>
          <a:p>
            <a:pPr marL="0" indent="0">
              <a:buNone/>
            </a:pPr>
            <a:r>
              <a:rPr lang="en-IN" dirty="0"/>
              <a:t>2x + y &lt;= 98</a:t>
            </a:r>
          </a:p>
        </p:txBody>
      </p:sp>
    </p:spTree>
    <p:extLst>
      <p:ext uri="{BB962C8B-B14F-4D97-AF65-F5344CB8AC3E}">
        <p14:creationId xmlns:p14="http://schemas.microsoft.com/office/powerpoint/2010/main" val="2228930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FB09-CA3B-0EB3-97A8-BF62383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30FD2-A59E-7002-88D8-1AC4D53E7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is a fictitious statement assumes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holds from this point onwards to prove the correctness of the rest of the program.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</a:t>
                </a:r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𝑎𝑠𝑠𝑢𝑚𝑒</m:t>
                    </m:r>
                  </m:oMath>
                </a14:m>
                <a:r>
                  <a:rPr lang="en-IN" dirty="0"/>
                  <a:t> statement is special because if it is false, the program can be proven correct.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We will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𝑎𝑠𝑠𝑢𝑚𝑒</m:t>
                    </m:r>
                  </m:oMath>
                </a14:m>
                <a:r>
                  <a:rPr lang="en-US" dirty="0"/>
                  <a:t> in our rules if and only if the assumption holds.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30FD2-A59E-7002-88D8-1AC4D53E7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87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0B1-6C39-E907-6514-72B8E79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0424-98F2-0536-9F2E-A8D8B7E7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Chapter-2 from the Program Proofs book</a:t>
            </a:r>
          </a:p>
          <a:p>
            <a:r>
              <a:rPr lang="en-US" dirty="0"/>
              <a:t>Chapter-5 from the COC book</a:t>
            </a:r>
          </a:p>
          <a:p>
            <a:r>
              <a:rPr lang="en-IN" dirty="0">
                <a:hlinkClick r:id="rId2"/>
              </a:rPr>
              <a:t>https://en.wikipedia.org/wiki/Predicate_transformer_semantics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78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F83E-6EBE-F669-BC26-29C72F9D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E32B0-C930-7C77-2A4F-DF2A279EC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, Q] =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What needs to be true before the statement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that would make Q true after the execution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E32B0-C930-7C77-2A4F-DF2A279EC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F83E-6EBE-F669-BC26-29C72F9D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E32B0-C930-7C77-2A4F-DF2A279EC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, Q]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E32B0-C930-7C77-2A4F-DF2A279EC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799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78F-BEFE-657F-45DF-EECA472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4534-376C-E124-9319-0F2284E0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0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+ 1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assume(x == 5)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+ 4</a:t>
            </a:r>
          </a:p>
          <a:p>
            <a:pPr marL="0" indent="0">
              <a:buNone/>
            </a:pPr>
            <a:r>
              <a:rPr lang="en-IN" dirty="0"/>
              <a:t>Postcondition x == 10</a:t>
            </a:r>
          </a:p>
        </p:txBody>
      </p:sp>
    </p:spTree>
    <p:extLst>
      <p:ext uri="{BB962C8B-B14F-4D97-AF65-F5344CB8AC3E}">
        <p14:creationId xmlns:p14="http://schemas.microsoft.com/office/powerpoint/2010/main" val="3887782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78F-BEFE-657F-45DF-EECA472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84534-376C-E124-9319-0F2284E00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wp: 1 == 5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5 == 10   // After simplification T</a:t>
                </a:r>
              </a:p>
              <a:p>
                <a:pPr marL="0" indent="0">
                  <a:buNone/>
                </a:pPr>
                <a:r>
                  <a:rPr lang="en-IN" dirty="0"/>
                  <a:t>x := 0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+ 1 == 5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x+ 1 + 4 == 10</a:t>
                </a:r>
              </a:p>
              <a:p>
                <a:pPr marL="0" indent="0">
                  <a:buNone/>
                </a:pPr>
                <a:r>
                  <a:rPr lang="en-IN" dirty="0"/>
                  <a:t>x := x + 1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== 5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x + 4 == 10</a:t>
                </a:r>
              </a:p>
              <a:p>
                <a:pPr marL="0" indent="0">
                  <a:buNone/>
                </a:pPr>
                <a:r>
                  <a:rPr lang="en-IN" dirty="0"/>
                  <a:t>assume(x == 5)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x+4 == 10</a:t>
                </a:r>
              </a:p>
              <a:p>
                <a:pPr marL="0" indent="0">
                  <a:buNone/>
                </a:pPr>
                <a:r>
                  <a:rPr lang="en-IN" dirty="0"/>
                  <a:t>x := x + 4</a:t>
                </a:r>
              </a:p>
              <a:p>
                <a:pPr marL="0" indent="0">
                  <a:buNone/>
                </a:pPr>
                <a:r>
                  <a:rPr lang="en-IN" dirty="0"/>
                  <a:t>Postcondition x ==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84534-376C-E124-9319-0F2284E00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C2D5B4-BBAC-7CC4-9ADC-041E800C976A}"/>
              </a:ext>
            </a:extLst>
          </p:cNvPr>
          <p:cNvSpPr txBox="1"/>
          <p:nvPr/>
        </p:nvSpPr>
        <p:spPr>
          <a:xfrm>
            <a:off x="7462684" y="3716594"/>
            <a:ext cx="430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weakest precondition trusts the assumption. If the assumption is incorrect, an incorrect program can be proven correct.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83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78F-BEFE-657F-45DF-EECA472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4534-376C-E124-9319-0F2284E0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0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+ 1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assume(x == 1)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+ 4</a:t>
            </a:r>
          </a:p>
          <a:p>
            <a:pPr marL="0" indent="0">
              <a:buNone/>
            </a:pPr>
            <a:r>
              <a:rPr lang="en-IN" dirty="0"/>
              <a:t>Postcondition x == 10</a:t>
            </a:r>
          </a:p>
        </p:txBody>
      </p:sp>
    </p:spTree>
    <p:extLst>
      <p:ext uri="{BB962C8B-B14F-4D97-AF65-F5344CB8AC3E}">
        <p14:creationId xmlns:p14="http://schemas.microsoft.com/office/powerpoint/2010/main" val="2331769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378F-BEFE-657F-45DF-EECA472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84534-376C-E124-9319-0F2284E00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/>
                  <a:t>wp: 0 + 1 == 1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0 + 1 + 4 == 10     // after simplification 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/>
                  <a:t>, which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x := 0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+ 1 == 1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x + 1 + 4 == 10</a:t>
                </a:r>
              </a:p>
              <a:p>
                <a:pPr marL="0" indent="0">
                  <a:buNone/>
                </a:pPr>
                <a:r>
                  <a:rPr lang="en-IN" dirty="0"/>
                  <a:t>x := x + 1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== 1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x + 4 == 10</a:t>
                </a:r>
              </a:p>
              <a:p>
                <a:pPr marL="0" indent="0">
                  <a:buNone/>
                </a:pPr>
                <a:r>
                  <a:rPr lang="en-IN" dirty="0"/>
                  <a:t>assume(x == 1)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+ 4 == 10</a:t>
                </a:r>
              </a:p>
              <a:p>
                <a:pPr marL="0" indent="0">
                  <a:buNone/>
                </a:pPr>
                <a:r>
                  <a:rPr lang="en-IN" dirty="0"/>
                  <a:t>x := x + 4</a:t>
                </a:r>
              </a:p>
              <a:p>
                <a:pPr marL="0" indent="0">
                  <a:buNone/>
                </a:pPr>
                <a:r>
                  <a:rPr lang="en-IN" dirty="0"/>
                  <a:t>Postcondition x == 10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84534-376C-E124-9319-0F2284E00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4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FB09-CA3B-0EB3-97A8-BF62383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Assertion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0FD2-A59E-7002-88D8-1AC4D53E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dirty="0">
                <a:solidFill>
                  <a:schemeClr val="accent1"/>
                </a:solidFill>
              </a:rPr>
              <a:t>assertion</a:t>
            </a:r>
            <a:r>
              <a:rPr lang="en-IN" dirty="0"/>
              <a:t> is a predicate that must hold at a given program point</a:t>
            </a:r>
          </a:p>
          <a:p>
            <a:endParaRPr lang="en-IN" dirty="0"/>
          </a:p>
          <a:p>
            <a:r>
              <a:rPr lang="en-IN" dirty="0"/>
              <a:t>The weakest precondition is computed in such a way that the verification fails if the assertion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2358682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1BC9-87C6-94B5-D9EC-F3FEA18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91F17-2ABB-0C09-8C53-F56A75920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𝑎𝑠𝑠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𝑒𝑟𝑡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, Q] =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What needs to be true before the statement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𝑎𝑠𝑠</m:t>
                    </m:r>
                    <m:r>
                      <a:rPr lang="en-IN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𝑒𝑟𝑡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that would guarantee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𝑎𝑠𝑠𝑒𝑟𝑡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 holds and Q is true after the execution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𝑎𝑠𝑠𝑒𝑟𝑡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91F17-2ABB-0C09-8C53-F56A7592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226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1BC9-87C6-94B5-D9EC-F3FEA18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91F17-2ABB-0C09-8C53-F56A75920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WP[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𝑎𝑠𝑠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𝑒𝑟𝑡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/>
                  <a:t>, Q]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91F17-2ABB-0C09-8C53-F56A7592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607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282F-1998-E728-ABD4-EE1BAB89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7882-A285-FEB8-017B-2FAE38C1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0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+ 1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+ 1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x := x + 1</a:t>
            </a:r>
          </a:p>
          <a:p>
            <a:pPr marL="0" indent="0">
              <a:buNone/>
            </a:pP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assert(x == 4)</a:t>
            </a:r>
          </a:p>
          <a:p>
            <a:pPr marL="0" indent="0">
              <a:buNone/>
            </a:pPr>
            <a:r>
              <a:rPr lang="en-IN" dirty="0"/>
              <a:t>Postcondition: T</a:t>
            </a:r>
          </a:p>
        </p:txBody>
      </p:sp>
    </p:spTree>
    <p:extLst>
      <p:ext uri="{BB962C8B-B14F-4D97-AF65-F5344CB8AC3E}">
        <p14:creationId xmlns:p14="http://schemas.microsoft.com/office/powerpoint/2010/main" val="13161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8DBE-E96A-7CBC-88C9-2211CDF7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425B-39FE-484B-A70B-15C7785E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triples is a notation that is used to reason about correctness.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Hoare triple </a:t>
            </a:r>
            <a:r>
              <a:rPr lang="en-US" dirty="0">
                <a:solidFill>
                  <a:schemeClr val="accent1"/>
                </a:solidFill>
              </a:rPr>
              <a:t>{P} S {Q}, </a:t>
            </a:r>
            <a:r>
              <a:rPr lang="en-US" dirty="0"/>
              <a:t>where P and Q are predicates and S is a program, is valid if the program starts in a state satisfying P and terminates in a state satisfying Q.</a:t>
            </a:r>
          </a:p>
        </p:txBody>
      </p:sp>
    </p:spTree>
    <p:extLst>
      <p:ext uri="{BB962C8B-B14F-4D97-AF65-F5344CB8AC3E}">
        <p14:creationId xmlns:p14="http://schemas.microsoft.com/office/powerpoint/2010/main" val="13657817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282F-1998-E728-ABD4-EE1BAB89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87882-A285-FEB8-017B-2FAE38C1D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wp: 0 + 1 + 1 + 1 == 4        // after simplification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x := 0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+ 1 + 1 + 1 == 4</a:t>
                </a:r>
              </a:p>
              <a:p>
                <a:pPr marL="0" indent="0">
                  <a:buNone/>
                </a:pPr>
                <a:r>
                  <a:rPr lang="en-IN" dirty="0"/>
                  <a:t>x := x + 1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+ 1 + 1 == 4</a:t>
                </a:r>
              </a:p>
              <a:p>
                <a:pPr marL="0" indent="0">
                  <a:buNone/>
                </a:pPr>
                <a:r>
                  <a:rPr lang="en-IN" dirty="0"/>
                  <a:t>x := x + 1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+ 1 == 4</a:t>
                </a:r>
              </a:p>
              <a:p>
                <a:pPr marL="0" indent="0">
                  <a:buNone/>
                </a:pPr>
                <a:r>
                  <a:rPr lang="en-IN" dirty="0"/>
                  <a:t>x := x + 1</a:t>
                </a:r>
              </a:p>
              <a:p>
                <a:pPr marL="0" indent="0">
                  <a:buNone/>
                </a:pPr>
                <a:r>
                  <a:rPr lang="en-IN" dirty="0" err="1"/>
                  <a:t>wp</a:t>
                </a:r>
                <a:r>
                  <a:rPr lang="en-IN" dirty="0"/>
                  <a:t>: x == 4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dirty="0"/>
                  <a:t> T       // after simplification x == 4</a:t>
                </a:r>
              </a:p>
              <a:p>
                <a:pPr marL="0" indent="0">
                  <a:buNone/>
                </a:pPr>
                <a:r>
                  <a:rPr lang="en-IN" dirty="0"/>
                  <a:t>assert(x == 4)</a:t>
                </a:r>
              </a:p>
              <a:p>
                <a:pPr marL="0" indent="0">
                  <a:buNone/>
                </a:pPr>
                <a:r>
                  <a:rPr lang="en-IN" dirty="0"/>
                  <a:t>Postcondition: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87882-A285-FEB8-017B-2FAE38C1D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DEFD17-3EC5-6293-A339-EE56FD06B729}"/>
              </a:ext>
            </a:extLst>
          </p:cNvPr>
          <p:cNvSpPr txBox="1"/>
          <p:nvPr/>
        </p:nvSpPr>
        <p:spPr>
          <a:xfrm>
            <a:off x="6469626" y="3048000"/>
            <a:ext cx="4601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Notice that assert is a proof obligation. The weakest precondition proves that the assertion indeed holds at runtime. </a:t>
            </a:r>
          </a:p>
        </p:txBody>
      </p:sp>
    </p:spTree>
    <p:extLst>
      <p:ext uri="{BB962C8B-B14F-4D97-AF65-F5344CB8AC3E}">
        <p14:creationId xmlns:p14="http://schemas.microsoft.com/office/powerpoint/2010/main" val="231363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755-CF49-3A27-EFF6-D7FBC29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92DA-C4F5-8F94-D0FA-D135532C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the weakest precondition of all these statements with the postcondition x &lt; 100.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assert y == 25</a:t>
            </a:r>
          </a:p>
          <a:p>
            <a:pPr marL="0" indent="0">
              <a:buNone/>
            </a:pPr>
            <a:r>
              <a:rPr lang="en-IN" dirty="0"/>
              <a:t>assert x &gt;= 0</a:t>
            </a:r>
          </a:p>
          <a:p>
            <a:pPr marL="0" indent="0">
              <a:buNone/>
            </a:pPr>
            <a:r>
              <a:rPr lang="en-IN" dirty="0"/>
              <a:t>assert x &lt; 200</a:t>
            </a:r>
          </a:p>
          <a:p>
            <a:pPr marL="0" indent="0">
              <a:buNone/>
            </a:pPr>
            <a:r>
              <a:rPr lang="en-IN" dirty="0"/>
              <a:t>assert x &lt;= 100</a:t>
            </a:r>
          </a:p>
          <a:p>
            <a:pPr marL="0" indent="0">
              <a:buNone/>
            </a:pPr>
            <a:r>
              <a:rPr lang="en-IN" dirty="0"/>
              <a:t>assert 0 &lt;= x &lt; 100</a:t>
            </a:r>
          </a:p>
        </p:txBody>
      </p:sp>
    </p:spTree>
    <p:extLst>
      <p:ext uri="{BB962C8B-B14F-4D97-AF65-F5344CB8AC3E}">
        <p14:creationId xmlns:p14="http://schemas.microsoft.com/office/powerpoint/2010/main" val="3497242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755-CF49-3A27-EFF6-D7FBC29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392DA-C4F5-8F94-D0FA-D135532C0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Compute the weakest precondition of all these statements with the postcondition x &lt; 100.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assert y == 25          //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==25∧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assert x &gt;= 0            //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assert x &lt; 200          //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&lt;200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en-IN" dirty="0"/>
                  <a:t>      Simplification: </a:t>
                </a:r>
                <a:r>
                  <a:rPr lang="en-IN" b="0" i="0" dirty="0">
                    <a:latin typeface="+mj-lt"/>
                  </a:rPr>
                  <a:t>x &lt; 100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assert x &lt;= 100         //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&lt;100</m:t>
                    </m:r>
                  </m:oMath>
                </a14:m>
                <a:r>
                  <a:rPr lang="en-IN" dirty="0"/>
                  <a:t>      Simplification: </a:t>
                </a:r>
                <a:r>
                  <a:rPr lang="en-IN" i="0" dirty="0">
                    <a:latin typeface="+mj-lt"/>
                  </a:rPr>
                  <a:t>x &lt; 100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assert 0 &lt;= x &lt; 100   //  </a:t>
                </a:r>
                <a:r>
                  <a:rPr lang="en-IN" b="0" i="0" dirty="0">
                    <a:latin typeface="+mj-lt"/>
                  </a:rPr>
                  <a:t>0 ≤ x &lt; 100∧ x &lt; 100</a:t>
                </a:r>
                <a:r>
                  <a:rPr lang="en-IN" dirty="0"/>
                  <a:t>      Simplification: </a:t>
                </a:r>
                <a:r>
                  <a:rPr lang="en-IN" b="0" i="0" dirty="0">
                    <a:latin typeface="+mj-lt"/>
                  </a:rPr>
                  <a:t>0≤</a:t>
                </a:r>
                <a:r>
                  <a:rPr lang="en-IN" i="0" dirty="0">
                    <a:latin typeface="+mj-lt"/>
                  </a:rPr>
                  <a:t> x &lt; 100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392DA-C4F5-8F94-D0FA-D135532C0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56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x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2428568"/>
            <a:ext cx="4798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weakest precondition at Line-13 is true. The precondition of the program is also true. Compute preconditions at other lines as annotated in the program snippet.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</p:txBody>
      </p:sp>
    </p:spTree>
    <p:extLst>
      <p:ext uri="{BB962C8B-B14F-4D97-AF65-F5344CB8AC3E}">
        <p14:creationId xmlns:p14="http://schemas.microsoft.com/office/powerpoint/2010/main" val="4105468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10 == 10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x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2428568"/>
            <a:ext cx="4798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weakest precondition at Line-13 is true. The precondition of the program is also true. Compute preconditions at other lines as annotated in the program snippet.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  <a:p>
            <a:endParaRPr lang="en-IN" dirty="0"/>
          </a:p>
          <a:p>
            <a:r>
              <a:rPr lang="en-US" dirty="0"/>
              <a:t>If we consider variable declaration a no-op, the program is proven correct. However, this doesn't seem right because the assertion is not true.</a:t>
            </a:r>
          </a:p>
          <a:p>
            <a:endParaRPr lang="en-IN" dirty="0"/>
          </a:p>
          <a:p>
            <a:r>
              <a:rPr lang="en-IN" dirty="0"/>
              <a:t>How can we fix this problem? </a:t>
            </a:r>
          </a:p>
        </p:txBody>
      </p:sp>
    </p:spTree>
    <p:extLst>
      <p:ext uri="{BB962C8B-B14F-4D97-AF65-F5344CB8AC3E}">
        <p14:creationId xmlns:p14="http://schemas.microsoft.com/office/powerpoint/2010/main" val="3988793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10 == 10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x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2428568"/>
            <a:ext cx="4798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weakest precondition at Line-13 is true. The precondition of the program is also true. Compute preconditions at other lines as annotated in the program snippet.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  <a:p>
            <a:endParaRPr lang="en-IN" dirty="0"/>
          </a:p>
          <a:p>
            <a:r>
              <a:rPr lang="en-US" dirty="0"/>
              <a:t>If we consider variable declaration a no-op, the program is proven correct. However, this doesn't seem right because the assertion is not true.</a:t>
            </a:r>
          </a:p>
          <a:p>
            <a:endParaRPr lang="en-IN" dirty="0"/>
          </a:p>
          <a:p>
            <a:r>
              <a:rPr lang="en-IN" dirty="0"/>
              <a:t>How can we fix this problem? </a:t>
            </a:r>
          </a:p>
          <a:p>
            <a:r>
              <a:rPr lang="en-IN" dirty="0"/>
              <a:t>Ensure that all variables have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1229246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y;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y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2428568"/>
            <a:ext cx="4798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weakest precondition at Line-13 is true. The precondition of the program is also true. Compute preconditions at other lines as annotated in the program snippet.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  <a:p>
            <a:endParaRPr lang="en-IN" dirty="0"/>
          </a:p>
          <a:p>
            <a:r>
              <a:rPr lang="en-US" dirty="0"/>
              <a:t>If we consider variable declaration a no-op, the program is proven correct. However, this doesn't seem right because the assertion is not true.</a:t>
            </a:r>
          </a:p>
          <a:p>
            <a:endParaRPr lang="en-IN" dirty="0"/>
          </a:p>
          <a:p>
            <a:r>
              <a:rPr lang="en-IN" dirty="0"/>
              <a:t>How can we fix this problem? </a:t>
            </a:r>
          </a:p>
          <a:p>
            <a:r>
              <a:rPr lang="en-IN" dirty="0"/>
              <a:t>Ensure that all variables have a unique name.</a:t>
            </a:r>
          </a:p>
          <a:p>
            <a:endParaRPr lang="en-IN" dirty="0"/>
          </a:p>
          <a:p>
            <a:r>
              <a:rPr lang="en-IN" dirty="0"/>
              <a:t>Compute the weakest preconditions now.</a:t>
            </a:r>
          </a:p>
        </p:txBody>
      </p:sp>
    </p:spTree>
    <p:extLst>
      <p:ext uri="{BB962C8B-B14F-4D97-AF65-F5344CB8AC3E}">
        <p14:creationId xmlns:p14="http://schemas.microsoft.com/office/powerpoint/2010/main" val="1379751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y;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y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1347018"/>
            <a:ext cx="4798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weakest precondition at Line-13 is true. The precondition of the program is also true. Compute preconditions at other lines as annotated in the program snippet.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  <a:p>
            <a:endParaRPr lang="en-IN" dirty="0"/>
          </a:p>
          <a:p>
            <a:r>
              <a:rPr lang="en-US" dirty="0"/>
              <a:t>If we consider variable declaration a no-op, the program is proven correct. However, this doesn't seem right because the assertion is not true.</a:t>
            </a:r>
          </a:p>
          <a:p>
            <a:endParaRPr lang="en-IN" dirty="0"/>
          </a:p>
          <a:p>
            <a:r>
              <a:rPr lang="en-IN" dirty="0"/>
              <a:t>How can we fix this problem? </a:t>
            </a:r>
          </a:p>
          <a:p>
            <a:r>
              <a:rPr lang="en-IN" dirty="0"/>
              <a:t>Ensure that all variables have a unique name.</a:t>
            </a:r>
          </a:p>
          <a:p>
            <a:endParaRPr lang="en-IN" dirty="0"/>
          </a:p>
          <a:p>
            <a:r>
              <a:rPr lang="en-IN" dirty="0"/>
              <a:t>Compute the weakest preconditions now.</a:t>
            </a:r>
          </a:p>
          <a:p>
            <a:endParaRPr lang="en-IN" dirty="0"/>
          </a:p>
          <a:p>
            <a:r>
              <a:rPr lang="en-IN" dirty="0"/>
              <a:t>Is this program correct?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189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y;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y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x == 10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 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BED6C-8BFE-E019-A76A-35C961CC6C40}"/>
                  </a:ext>
                </a:extLst>
              </p:cNvPr>
              <p:cNvSpPr txBox="1"/>
              <p:nvPr/>
            </p:nvSpPr>
            <p:spPr>
              <a:xfrm>
                <a:off x="6892413" y="1347018"/>
                <a:ext cx="479814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The weakest precondition at Line-13 is true. The precondition of the program is also true. Compute preconditions at other lines as annotated in the program snippet.</a:t>
                </a:r>
              </a:p>
              <a:p>
                <a:endParaRPr lang="en-IN" dirty="0"/>
              </a:p>
              <a:p>
                <a:r>
                  <a:rPr lang="en-IN" dirty="0"/>
                  <a:t>Is this program correct?</a:t>
                </a:r>
              </a:p>
              <a:p>
                <a:endParaRPr lang="en-IN" dirty="0"/>
              </a:p>
              <a:p>
                <a:r>
                  <a:rPr lang="en-US" dirty="0"/>
                  <a:t>If we consider variable declaration a no-op, the program is proven correct. However, this doesn't seem right because the assertion is not true.</a:t>
                </a:r>
              </a:p>
              <a:p>
                <a:endParaRPr lang="en-IN" dirty="0"/>
              </a:p>
              <a:p>
                <a:r>
                  <a:rPr lang="en-IN" dirty="0"/>
                  <a:t>How can we fix this problem? </a:t>
                </a:r>
              </a:p>
              <a:p>
                <a:r>
                  <a:rPr lang="en-IN" dirty="0"/>
                  <a:t>Ensure that all variables have a unique name.</a:t>
                </a:r>
              </a:p>
              <a:p>
                <a:endParaRPr lang="en-IN" dirty="0"/>
              </a:p>
              <a:p>
                <a:r>
                  <a:rPr lang="en-IN" dirty="0"/>
                  <a:t>Compute the weakest preconditions now.</a:t>
                </a:r>
              </a:p>
              <a:p>
                <a:endParaRPr lang="en-IN" dirty="0"/>
              </a:p>
              <a:p>
                <a:r>
                  <a:rPr lang="en-IN" dirty="0"/>
                  <a:t>Is this program correct?</a:t>
                </a:r>
              </a:p>
              <a:p>
                <a:r>
                  <a:rPr lang="en-IN" dirty="0"/>
                  <a:t>No, because </a:t>
                </a:r>
                <a:r>
                  <a:rPr lang="en-IN" dirty="0">
                    <a:solidFill>
                      <a:srgbClr val="FF000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x == 10 </a:t>
                </a:r>
                <a:r>
                  <a:rPr lang="en-IN" dirty="0"/>
                  <a:t>is not valid.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BED6C-8BFE-E019-A76A-35C961CC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13" y="1347018"/>
                <a:ext cx="4798142" cy="5078313"/>
              </a:xfrm>
              <a:prstGeom prst="rect">
                <a:avLst/>
              </a:prstGeom>
              <a:blipFill>
                <a:blip r:embed="rId2"/>
                <a:stretch>
                  <a:fillRect l="-1144" t="-720" b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8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E0A7-B887-BF8D-3C83-92311CD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x = 10;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var x;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assert(x == 10);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    </a:t>
            </a:r>
            <a:r>
              <a:rPr lang="en-IN" dirty="0" err="1"/>
              <a:t>wp</a:t>
            </a:r>
            <a:r>
              <a:rPr lang="en-I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wp</a:t>
            </a:r>
            <a:r>
              <a:rPr lang="en-IN" dirty="0"/>
              <a:t>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BED6C-8BFE-E019-A76A-35C961CC6C40}"/>
              </a:ext>
            </a:extLst>
          </p:cNvPr>
          <p:cNvSpPr txBox="1"/>
          <p:nvPr/>
        </p:nvSpPr>
        <p:spPr>
          <a:xfrm>
            <a:off x="6892413" y="2428568"/>
            <a:ext cx="4798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we don’t want to rename variables. Can we compute the weakest precondition in a way that will work even if the variables may have the same name?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5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8E75-BE5A-45A9-5D33-895A742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0AC6-164C-8E04-7776-A60F7994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triples {P} S {Q} can be used in two contexts</a:t>
            </a:r>
          </a:p>
          <a:p>
            <a:endParaRPr lang="en-US" dirty="0"/>
          </a:p>
          <a:p>
            <a:r>
              <a:rPr lang="en-US" dirty="0"/>
              <a:t>Partial correctness: 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chemeClr val="accent1"/>
                </a:solidFill>
                <a:latin typeface="+mj-lt"/>
              </a:rPr>
              <a:t>(Initial state of S satisfies P) ∧ (S terminates) →</a:t>
            </a:r>
            <a:r>
              <a:rPr lang="en-IN" sz="2600" b="1" i="0" dirty="0">
                <a:solidFill>
                  <a:schemeClr val="accent1"/>
                </a:solidFill>
                <a:latin typeface="+mj-lt"/>
              </a:rPr>
              <a:t> (Final state of S satisfies Q)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correctness:</a:t>
            </a:r>
          </a:p>
          <a:p>
            <a:pPr marL="0" indent="0">
              <a:buNone/>
            </a:pPr>
            <a:r>
              <a:rPr lang="en-US" sz="2600" b="1" i="0" dirty="0">
                <a:solidFill>
                  <a:schemeClr val="accent1"/>
                </a:solidFill>
                <a:latin typeface="+mj-lt"/>
              </a:rPr>
              <a:t>(Initial state of S satisfies P) → (S terminates) ∧</a:t>
            </a:r>
            <a:r>
              <a:rPr lang="en-IN" sz="2600" b="1" i="0" dirty="0">
                <a:solidFill>
                  <a:schemeClr val="accent1"/>
                </a:solidFill>
                <a:latin typeface="+mj-lt"/>
              </a:rPr>
              <a:t> (Final state of S satisfies Q)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450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D77F-3375-8D18-0511-D3CB5AD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7E0A7-B887-BF8D-3C83-92311CDAE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</a:t>
                </a:r>
                <a:r>
                  <a:rPr lang="en-IN" dirty="0" err="1"/>
                  <a:t>wp</a:t>
                </a:r>
                <a:r>
                  <a:rPr lang="en-IN" dirty="0"/>
                  <a:t>: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b="0" i="0" dirty="0"/>
                  <a:t>x.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(∀</m:t>
                    </m:r>
                  </m:oMath>
                </a14:m>
                <a:r>
                  <a:rPr lang="en-IN" dirty="0"/>
                  <a:t>x. x == 10))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var x;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</a:t>
                </a:r>
                <a:r>
                  <a:rPr lang="en-IN" dirty="0" err="1"/>
                  <a:t>wp</a:t>
                </a:r>
                <a:r>
                  <a:rPr lang="en-IN" dirty="0"/>
                  <a:t>: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x. x == 10) // no free x to replace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x = 10;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</a:t>
                </a:r>
                <a:r>
                  <a:rPr lang="en-IN" dirty="0" err="1"/>
                  <a:t>wp</a:t>
                </a:r>
                <a:r>
                  <a:rPr lang="en-IN" dirty="0"/>
                  <a:t>: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x. x == 10)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{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    </a:t>
                </a:r>
                <a:r>
                  <a:rPr lang="en-IN" dirty="0" err="1"/>
                  <a:t>wp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x. x == 10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    var x;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    </a:t>
                </a:r>
                <a:r>
                  <a:rPr lang="en-IN" dirty="0" err="1"/>
                  <a:t>wp</a:t>
                </a:r>
                <a:r>
                  <a:rPr lang="en-IN" dirty="0"/>
                  <a:t>: x == 10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    assert(x == 10);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    </a:t>
                </a:r>
                <a:r>
                  <a:rPr lang="en-IN" dirty="0" err="1"/>
                  <a:t>wp</a:t>
                </a:r>
                <a:r>
                  <a:rPr lang="en-IN" dirty="0"/>
                  <a:t>: 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    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dirty="0" err="1"/>
                  <a:t>wp</a:t>
                </a:r>
                <a:r>
                  <a:rPr lang="en-IN" dirty="0"/>
                  <a:t>: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7E0A7-B887-BF8D-3C83-92311CDAE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BED6C-8BFE-E019-A76A-35C961CC6C40}"/>
                  </a:ext>
                </a:extLst>
              </p:cNvPr>
              <p:cNvSpPr txBox="1"/>
              <p:nvPr/>
            </p:nvSpPr>
            <p:spPr>
              <a:xfrm>
                <a:off x="6892413" y="2428568"/>
                <a:ext cx="479814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we don’t want to rename variables. Can we compute the weakest precondition in a way that will work even if the variables may have the same name?</a:t>
                </a:r>
              </a:p>
              <a:p>
                <a:endParaRPr lang="en-IN" dirty="0"/>
              </a:p>
              <a:p>
                <a:r>
                  <a:rPr lang="en-IN" dirty="0"/>
                  <a:t>Yes. Introduce quantifiers to limit the scope of variables.</a:t>
                </a:r>
              </a:p>
              <a:p>
                <a:endParaRPr lang="en-IN" dirty="0"/>
              </a:p>
              <a:p>
                <a:r>
                  <a:rPr lang="en-IN" dirty="0"/>
                  <a:t>Does the assertion hold?</a:t>
                </a:r>
              </a:p>
              <a:p>
                <a:r>
                  <a:rPr lang="en-IN" dirty="0"/>
                  <a:t>No, because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x. x == 10 is false.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BED6C-8BFE-E019-A76A-35C961CC6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13" y="2428568"/>
                <a:ext cx="4798142" cy="2862322"/>
              </a:xfrm>
              <a:prstGeom prst="rect">
                <a:avLst/>
              </a:prstGeom>
              <a:blipFill>
                <a:blip r:embed="rId3"/>
                <a:stretch>
                  <a:fillRect l="-1144" t="-1064" r="-635" b="-2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270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9DB0-53B1-B02C-4FDF-4E3AA602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62E0-A56B-BF02-0D69-BCFF9173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WP[var x, Q] = </a:t>
            </a:r>
            <a:r>
              <a:rPr lang="en-IN" dirty="0" err="1"/>
              <a:t>forall</a:t>
            </a:r>
            <a:r>
              <a:rPr lang="en-IN" dirty="0"/>
              <a:t> x : Q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 the time of the variable declaration, the value of the variable could be anything. Therefore, if the postcondition of </a:t>
            </a:r>
            <a:r>
              <a:rPr lang="en-IN" dirty="0">
                <a:solidFill>
                  <a:schemeClr val="accent1"/>
                </a:solidFill>
              </a:rPr>
              <a:t>var x </a:t>
            </a:r>
            <a:r>
              <a:rPr lang="en-IN" dirty="0"/>
              <a:t>contains x, it shouldn’t rely on any specific value of x.</a:t>
            </a:r>
          </a:p>
        </p:txBody>
      </p:sp>
    </p:spTree>
    <p:extLst>
      <p:ext uri="{BB962C8B-B14F-4D97-AF65-F5344CB8AC3E}">
        <p14:creationId xmlns:p14="http://schemas.microsoft.com/office/powerpoint/2010/main" val="36664237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7F8-7BF4-95A6-51CD-D8FE057B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091F-BE19-9169-857B-0F05FB773B11}"/>
              </a:ext>
            </a:extLst>
          </p:cNvPr>
          <p:cNvSpPr txBox="1"/>
          <p:nvPr/>
        </p:nvSpPr>
        <p:spPr>
          <a:xfrm>
            <a:off x="838200" y="1690688"/>
            <a:ext cx="6260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method div(x: int, y: int) returns (r: 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requires y != 0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* y &lt;= x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method double(x: int, y: int) returns (r :int)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&lt;= 2 *x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 err="1">
                <a:effectLst/>
                <a:latin typeface="Consolas" panose="020B0609020204030204" pitchFamily="49" charset="0"/>
              </a:rPr>
              <a:t>wp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r := div(x + x + x + x, 2 * y);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r := r * y;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 r &lt;= 2 * x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06AB0-574A-256A-C53C-B7B3A4967A2C}"/>
              </a:ext>
            </a:extLst>
          </p:cNvPr>
          <p:cNvSpPr txBox="1"/>
          <p:nvPr/>
        </p:nvSpPr>
        <p:spPr>
          <a:xfrm>
            <a:off x="7816645" y="1858297"/>
            <a:ext cx="367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compute the weakest precondition of a method call, first transform the code as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07082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7F8-7BF4-95A6-51CD-D8FE057B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091F-BE19-9169-857B-0F05FB773B11}"/>
              </a:ext>
            </a:extLst>
          </p:cNvPr>
          <p:cNvSpPr txBox="1"/>
          <p:nvPr/>
        </p:nvSpPr>
        <p:spPr>
          <a:xfrm>
            <a:off x="838200" y="1690688"/>
            <a:ext cx="62606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method div(x: int, y: int) returns (r: 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requires y != 0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* y &lt;= x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method double(x: int, y: int) returns (r :int)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&lt;= 2 *x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 err="1">
                <a:effectLst/>
                <a:latin typeface="Consolas" panose="020B0609020204030204" pitchFamily="49" charset="0"/>
              </a:rPr>
              <a:t>wp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x’ = x + x + x + x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    y’ = 2 * y;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assert(y’ != 0);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assume(r’ * y’ &lt;= x’);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    r := r’;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r := r * y;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 r &lt;= 2 * x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06AB0-574A-256A-C53C-B7B3A4967A2C}"/>
              </a:ext>
            </a:extLst>
          </p:cNvPr>
          <p:cNvSpPr txBox="1"/>
          <p:nvPr/>
        </p:nvSpPr>
        <p:spPr>
          <a:xfrm>
            <a:off x="7816645" y="1858297"/>
            <a:ext cx="3677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Remove the function call. </a:t>
            </a:r>
          </a:p>
          <a:p>
            <a:endParaRPr lang="en-IN" dirty="0"/>
          </a:p>
          <a:p>
            <a:r>
              <a:rPr lang="en-IN" dirty="0"/>
              <a:t>Create fresh variables for arguments and the return values for the function call, i.e., x’, y’, and r’ in this example.</a:t>
            </a:r>
          </a:p>
          <a:p>
            <a:endParaRPr lang="en-IN" dirty="0"/>
          </a:p>
          <a:p>
            <a:r>
              <a:rPr lang="en-IN" dirty="0"/>
              <a:t>Write preconditions and postconditions in terms of fresh variables x’, y’, and r’.</a:t>
            </a:r>
          </a:p>
          <a:p>
            <a:endParaRPr lang="en-IN" dirty="0"/>
          </a:p>
          <a:p>
            <a:r>
              <a:rPr lang="en-IN" dirty="0"/>
              <a:t>Assert that the precondition holds.</a:t>
            </a:r>
          </a:p>
          <a:p>
            <a:r>
              <a:rPr lang="en-IN" dirty="0"/>
              <a:t>Assume that the postcondition holds.</a:t>
            </a:r>
          </a:p>
          <a:p>
            <a:endParaRPr lang="en-IN" dirty="0"/>
          </a:p>
          <a:p>
            <a:r>
              <a:rPr lang="en-IN" dirty="0"/>
              <a:t>The return value of the function is r’.</a:t>
            </a:r>
          </a:p>
        </p:txBody>
      </p:sp>
    </p:spTree>
    <p:extLst>
      <p:ext uri="{BB962C8B-B14F-4D97-AF65-F5344CB8AC3E}">
        <p14:creationId xmlns:p14="http://schemas.microsoft.com/office/powerpoint/2010/main" val="3226792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7F8-7BF4-95A6-51CD-D8FE057B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C091F-BE19-9169-857B-0F05FB773B11}"/>
              </a:ext>
            </a:extLst>
          </p:cNvPr>
          <p:cNvSpPr txBox="1"/>
          <p:nvPr/>
        </p:nvSpPr>
        <p:spPr>
          <a:xfrm>
            <a:off x="5882163" y="353497"/>
            <a:ext cx="626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method div(x: int, y: int) returns (r: 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requires y != 0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* y &lt;= x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method double(x: int, y: int) returns (r :int)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ensures r &lt;= 2 *x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 err="1">
                <a:effectLst/>
                <a:latin typeface="Consolas" panose="020B0609020204030204" pitchFamily="49" charset="0"/>
              </a:rPr>
              <a:t>wp</a:t>
            </a:r>
            <a:r>
              <a:rPr lang="en-IN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x’ = x + x + x + 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    y’ = 2 * y;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assert(y’ != 0);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    assume(r’ * y’ &lt;= x’);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    r := r’;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effectLst/>
                <a:latin typeface="Consolas" panose="020B0609020204030204" pitchFamily="49" charset="0"/>
              </a:rPr>
              <a:t>    r := r * y;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onsolas" panose="020B0609020204030204" pitchFamily="49" charset="0"/>
              </a:rPr>
              <a:t>wp</a:t>
            </a:r>
            <a:r>
              <a:rPr lang="en-IN" dirty="0"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r &lt;= 2 * x</a:t>
            </a: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06AB0-574A-256A-C53C-B7B3A4967A2C}"/>
              </a:ext>
            </a:extLst>
          </p:cNvPr>
          <p:cNvSpPr txBox="1"/>
          <p:nvPr/>
        </p:nvSpPr>
        <p:spPr>
          <a:xfrm>
            <a:off x="875046" y="1858297"/>
            <a:ext cx="367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Compute the weakest preconditions at each program point.</a:t>
            </a:r>
          </a:p>
        </p:txBody>
      </p:sp>
    </p:spTree>
    <p:extLst>
      <p:ext uri="{BB962C8B-B14F-4D97-AF65-F5344CB8AC3E}">
        <p14:creationId xmlns:p14="http://schemas.microsoft.com/office/powerpoint/2010/main" val="3809528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7F8-7BF4-95A6-51CD-D8FE057B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C091F-BE19-9169-857B-0F05FB773B11}"/>
                  </a:ext>
                </a:extLst>
              </p:cNvPr>
              <p:cNvSpPr txBox="1"/>
              <p:nvPr/>
            </p:nvSpPr>
            <p:spPr>
              <a:xfrm>
                <a:off x="4847304" y="353497"/>
                <a:ext cx="729555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method div(x: int, y: int) returns (r: int)</a:t>
                </a:r>
              </a:p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  requires y != 0</a:t>
                </a:r>
              </a:p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  ensures r * y &lt;= x</a:t>
                </a:r>
              </a:p>
              <a:p>
                <a:br>
                  <a:rPr lang="en-IN" b="0" dirty="0">
                    <a:effectLst/>
                    <a:latin typeface="Consolas" panose="020B0609020204030204" pitchFamily="49" charset="0"/>
                  </a:rPr>
                </a:br>
                <a:r>
                  <a:rPr lang="en-IN" b="0" dirty="0">
                    <a:effectLst/>
                    <a:latin typeface="Consolas" panose="020B0609020204030204" pitchFamily="49" charset="0"/>
                  </a:rPr>
                  <a:t>method double(x: int, y: int) returns (r :int)</a:t>
                </a:r>
              </a:p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  ensures r &lt;= 2 *x</a:t>
                </a:r>
              </a:p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{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 err="1">
                    <a:effectLst/>
                    <a:latin typeface="Consolas" panose="020B0609020204030204" pitchFamily="49" charset="0"/>
                  </a:rPr>
                  <a:t>wp</a:t>
                </a:r>
                <a:r>
                  <a:rPr lang="en-IN" b="0" dirty="0"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en-IN" i="0" dirty="0">
                    <a:solidFill>
                      <a:srgbClr val="FF0000"/>
                    </a:solidFill>
                    <a:latin typeface="+mj-lt"/>
                  </a:rPr>
                  <a:t>((r’∗ 2 ∗ y &lt;= x + x + x + x) </a:t>
                </a:r>
                <a:r>
                  <a:rPr lang="en-IN" b="0" i="0" dirty="0">
                    <a:solidFill>
                      <a:srgbClr val="FF0000"/>
                    </a:solidFill>
                    <a:latin typeface="+mj-lt"/>
                  </a:rPr>
                  <a:t>→</a:t>
                </a:r>
                <a:r>
                  <a:rPr lang="en-IN" b="0" i="0" dirty="0">
                    <a:solidFill>
                      <a:srgbClr val="FF0000"/>
                    </a:solidFill>
                    <a:effectLst/>
                    <a:latin typeface="+mj-lt"/>
                  </a:rPr>
                  <a:t> (r’ ∗ y &lt;= 2 ∗ x)) ∧ (2 ∗y  != 0) </a:t>
                </a:r>
                <a:endParaRPr lang="en-I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onsolas" panose="020B0609020204030204" pitchFamily="49" charset="0"/>
                  </a:rPr>
                  <a:t>    x’ = x + x + x + x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</a:t>
                </a:r>
                <a:r>
                  <a:rPr lang="en-IN" i="0" dirty="0">
                    <a:latin typeface="+mj-lt"/>
                  </a:rPr>
                  <a:t>((r’∗ 2 ∗ y &lt;= x’) </a:t>
                </a:r>
                <a:r>
                  <a:rPr lang="en-IN" b="0" i="0" dirty="0">
                    <a:latin typeface="+mj-lt"/>
                  </a:rPr>
                  <a:t>→</a:t>
                </a:r>
                <a:r>
                  <a:rPr lang="en-IN" b="0" i="0" dirty="0">
                    <a:effectLst/>
                    <a:latin typeface="+mj-lt"/>
                  </a:rPr>
                  <a:t> (r’ ∗ y &lt;= 2 ∗ x)) ∧ (2 ∗y  != 0) </a:t>
                </a:r>
                <a:endParaRPr lang="en-IN" dirty="0"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>
                    <a:effectLst/>
                    <a:latin typeface="Consolas" panose="020B0609020204030204" pitchFamily="49" charset="0"/>
                  </a:rPr>
                  <a:t>    y’ = 2 * y;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((r’ * y’ &lt;= x’)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b="0" dirty="0">
                    <a:effectLst/>
                    <a:latin typeface="Consolas" panose="020B0609020204030204" pitchFamily="49" charset="0"/>
                  </a:rPr>
                  <a:t> (r’ * y &lt;= 2 * x)) </a:t>
                </a:r>
                <a14:m>
                  <m:oMath xmlns:m="http://schemas.openxmlformats.org/officeDocument/2006/math"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IN" b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’ != 0) </m:t>
                    </m:r>
                  </m:oMath>
                </a14:m>
                <a:endParaRPr lang="en-IN" b="0" dirty="0">
                  <a:effectLst/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>
                    <a:effectLst/>
                    <a:latin typeface="Consolas" panose="020B0609020204030204" pitchFamily="49" charset="0"/>
                  </a:rPr>
                  <a:t>    assert(y’ != 0);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(r’ * y’ &lt;= x’)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b="0" dirty="0">
                    <a:effectLst/>
                    <a:latin typeface="Consolas" panose="020B0609020204030204" pitchFamily="49" charset="0"/>
                  </a:rPr>
                  <a:t> (r’ * y &lt;= 2 * x)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Consolas" panose="020B0609020204030204" pitchFamily="49" charset="0"/>
                  </a:rPr>
                  <a:t>    assume(r’ * y’ &lt;= x’);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r’ * y &lt;= 2 * x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>
                    <a:effectLst/>
                    <a:latin typeface="Consolas" panose="020B0609020204030204" pitchFamily="49" charset="0"/>
                  </a:rPr>
                  <a:t>    r := r’;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r * y &lt;= 2 * x</a:t>
                </a:r>
                <a:endParaRPr lang="en-IN" b="0" dirty="0">
                  <a:effectLst/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0" dirty="0">
                    <a:effectLst/>
                    <a:latin typeface="Consolas" panose="020B0609020204030204" pitchFamily="49" charset="0"/>
                  </a:rPr>
                  <a:t>    r := r * y;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 err="1">
                    <a:latin typeface="Consolas" panose="020B0609020204030204" pitchFamily="49" charset="0"/>
                  </a:rPr>
                  <a:t>wp</a:t>
                </a:r>
                <a:r>
                  <a:rPr lang="en-IN" dirty="0">
                    <a:latin typeface="Consolas" panose="020B0609020204030204" pitchFamily="49" charset="0"/>
                  </a:rPr>
                  <a:t>: </a:t>
                </a:r>
                <a:r>
                  <a:rPr lang="en-I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 &lt;= 2 * x</a:t>
                </a:r>
                <a:endParaRPr lang="en-I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IN" b="0" dirty="0"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C091F-BE19-9169-857B-0F05FB77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04" y="353497"/>
                <a:ext cx="7295550" cy="6186309"/>
              </a:xfrm>
              <a:prstGeom prst="rect">
                <a:avLst/>
              </a:prstGeom>
              <a:blipFill>
                <a:blip r:embed="rId2"/>
                <a:stretch>
                  <a:fillRect l="-668" t="-5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B06AB0-574A-256A-C53C-B7B3A4967A2C}"/>
                  </a:ext>
                </a:extLst>
              </p:cNvPr>
              <p:cNvSpPr txBox="1"/>
              <p:nvPr/>
            </p:nvSpPr>
            <p:spPr>
              <a:xfrm>
                <a:off x="688258" y="1858297"/>
                <a:ext cx="38640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Compute the weakest preconditions at each program point.</a:t>
                </a:r>
              </a:p>
              <a:p>
                <a:endParaRPr lang="en-IN" dirty="0"/>
              </a:p>
              <a:p>
                <a:r>
                  <a:rPr lang="en-IN" dirty="0"/>
                  <a:t>After simplification, the weakest precondition at Line-1 is:</a:t>
                </a:r>
              </a:p>
              <a:p>
                <a:r>
                  <a:rPr lang="en-IN" i="0" dirty="0">
                    <a:latin typeface="+mj-lt"/>
                  </a:rPr>
                  <a:t>((r’∗ y &lt;= 2 * x ) </a:t>
                </a:r>
                <a:r>
                  <a:rPr lang="en-IN" b="0" i="0" dirty="0">
                    <a:latin typeface="+mj-lt"/>
                  </a:rPr>
                  <a:t>→</a:t>
                </a:r>
                <a:r>
                  <a:rPr lang="en-IN" b="0" i="0" dirty="0">
                    <a:effectLst/>
                    <a:latin typeface="+mj-lt"/>
                  </a:rPr>
                  <a:t> (r’ ∗ y &lt;= 2 ∗ x)) ∧ (2 ∗y  != 0)</a:t>
                </a:r>
              </a:p>
              <a:p>
                <a:endParaRPr lang="en-IN" b="0" i="0" dirty="0">
                  <a:effectLst/>
                  <a:latin typeface="+mj-lt"/>
                </a:endParaRPr>
              </a:p>
              <a:p>
                <a:r>
                  <a:rPr lang="en-IN" dirty="0"/>
                  <a:t>After further simplification: y != 0</a:t>
                </a:r>
              </a:p>
              <a:p>
                <a:endParaRPr lang="en-IN" dirty="0"/>
              </a:p>
              <a:p>
                <a:r>
                  <a:rPr lang="en-IN" dirty="0"/>
                  <a:t>The program is not correct because:</a:t>
                </a:r>
              </a:p>
              <a:p>
                <a:r>
                  <a:rPr lang="en-IN" dirty="0"/>
                  <a:t>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y != 0</a:t>
                </a:r>
              </a:p>
              <a:p>
                <a:r>
                  <a:rPr lang="en-IN" dirty="0"/>
                  <a:t>is not valid.</a:t>
                </a:r>
              </a:p>
              <a:p>
                <a:endParaRPr lang="en-IN" dirty="0"/>
              </a:p>
              <a:p>
                <a:r>
                  <a:rPr lang="en-IN" dirty="0"/>
                  <a:t>A precondition y != 0 is required for the correctness.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B06AB0-574A-256A-C53C-B7B3A4967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" y="1858297"/>
                <a:ext cx="3864053" cy="4524315"/>
              </a:xfrm>
              <a:prstGeom prst="rect">
                <a:avLst/>
              </a:prstGeom>
              <a:blipFill>
                <a:blip r:embed="rId3"/>
                <a:stretch>
                  <a:fillRect l="-1420" t="-809" r="-2050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11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B18A-3C71-4765-41E2-F4115DF4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1A32A-668C-DA4F-E1D5-316C63CF9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For method M which is defined as follows</a:t>
                </a:r>
              </a:p>
              <a:p>
                <a:pPr marL="0" indent="0">
                  <a:buNone/>
                </a:pPr>
                <a:r>
                  <a:rPr lang="en-IN" b="0" dirty="0"/>
                  <a:t>method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 returns (r)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    requires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</a:rPr>
                  <a:t>    ensures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000" b="0" dirty="0">
                    <a:solidFill>
                      <a:srgbClr val="FF0000"/>
                    </a:solidFill>
                  </a:rPr>
                  <a:t>WP</a:t>
                </a:r>
                <a:r>
                  <a:rPr lang="en-I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N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𝑊𝑃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;…;</m:t>
                      </m:r>
                      <m:sSubSup>
                        <m:sSubSup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𝑎𝑠𝑠𝑒𝑟𝑡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0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/>
                  <a:t> are fresh variables not appearing anywhere else in the program.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1A32A-668C-DA4F-E1D5-316C63CF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90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679C-7FD7-2297-71BA-5E344E53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6C75-AAB2-B472-CD85-C3B38D16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method call, we are assuming that the postcondition of the callee is true; isn’t it incorrect</a:t>
            </a:r>
          </a:p>
        </p:txBody>
      </p:sp>
    </p:spTree>
    <p:extLst>
      <p:ext uri="{BB962C8B-B14F-4D97-AF65-F5344CB8AC3E}">
        <p14:creationId xmlns:p14="http://schemas.microsoft.com/office/powerpoint/2010/main" val="2770445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679C-7FD7-2297-71BA-5E344E53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6C75-AAB2-B472-CD85-C3B38D16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method call, we are assuming that the postcondition of the callee is true; isn’t it incorrect</a:t>
            </a:r>
          </a:p>
          <a:p>
            <a:pPr lvl="1"/>
            <a:r>
              <a:rPr lang="en-IN" dirty="0"/>
              <a:t>No. Because it is checked when we verify the callee. If the postcondition doesn’t hold, the verification of the callee will fail. </a:t>
            </a:r>
          </a:p>
        </p:txBody>
      </p:sp>
    </p:spTree>
    <p:extLst>
      <p:ext uri="{BB962C8B-B14F-4D97-AF65-F5344CB8AC3E}">
        <p14:creationId xmlns:p14="http://schemas.microsoft.com/office/powerpoint/2010/main" val="33614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6698-F814-9C57-6588-E7023E8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09C8-DCC7-EADC-181F-5901165B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we are going to assume partial correctness</a:t>
            </a:r>
          </a:p>
          <a:p>
            <a:endParaRPr lang="en-US" dirty="0"/>
          </a:p>
          <a:p>
            <a:r>
              <a:rPr lang="en-US" dirty="0"/>
              <a:t>Total correctness will be discussed later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E860-2D39-6048-17CB-16611536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Hoare triples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A1ACD-E138-70BC-725A-B7AB6B4F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Which of the following are valid Hoare triples</a:t>
                </a:r>
              </a:p>
              <a:p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==89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−34 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==89}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≔2 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==10}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−1 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≥10}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A1ACD-E138-70BC-725A-B7AB6B4F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49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E860-2D39-6048-17CB-16611536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Hoare triples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A1ACD-E138-70BC-725A-B7AB6B4F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Which of the following are valid Hoare triples</a:t>
                </a:r>
              </a:p>
              <a:p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==89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−34 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==89}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≔2 ∗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==10}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{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≥10}</m:t>
                      </m:r>
                    </m:oMath>
                  </m:oMathPara>
                </a14:m>
                <a:endParaRPr lang="en-IN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/>
                  <a:t>The red ones are not valid. Infinite loop is a valid Hoare triple because the program doesn’t terminate, and therefore, any postcondition is valid.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A1ACD-E138-70BC-725A-B7AB6B4F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406" b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7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5523</Words>
  <Application>Microsoft Office PowerPoint</Application>
  <PresentationFormat>Widescreen</PresentationFormat>
  <Paragraphs>743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Today’s lecture</vt:lpstr>
      <vt:lpstr>Program correctness</vt:lpstr>
      <vt:lpstr>References</vt:lpstr>
      <vt:lpstr>Hoare triples</vt:lpstr>
      <vt:lpstr>Hoare triples</vt:lpstr>
      <vt:lpstr>Hoare triples</vt:lpstr>
      <vt:lpstr>Hoare triples</vt:lpstr>
      <vt:lpstr>Hoare triples</vt:lpstr>
      <vt:lpstr>Program correctness</vt:lpstr>
      <vt:lpstr>Program correctness</vt:lpstr>
      <vt:lpstr>Program correctness</vt:lpstr>
      <vt:lpstr>Program correctness</vt:lpstr>
      <vt:lpstr>Program correctness</vt:lpstr>
      <vt:lpstr>Program correctness</vt:lpstr>
      <vt:lpstr>Program correctness</vt:lpstr>
      <vt:lpstr>Program correctness</vt:lpstr>
      <vt:lpstr>Program correctness</vt:lpstr>
      <vt:lpstr>Program correctness</vt:lpstr>
      <vt:lpstr>Assignment</vt:lpstr>
      <vt:lpstr>Assignment</vt:lpstr>
      <vt:lpstr>Assignment</vt:lpstr>
      <vt:lpstr>Assignment</vt:lpstr>
      <vt:lpstr>Assignment</vt:lpstr>
      <vt:lpstr>Assignment</vt:lpstr>
      <vt:lpstr>Formula</vt:lpstr>
      <vt:lpstr>if-then-else</vt:lpstr>
      <vt:lpstr>if-then-else</vt:lpstr>
      <vt:lpstr>if-then-else</vt:lpstr>
      <vt:lpstr>Control flow</vt:lpstr>
      <vt:lpstr>Control flow</vt:lpstr>
      <vt:lpstr>Formula</vt:lpstr>
      <vt:lpstr>Example</vt:lpstr>
      <vt:lpstr>Example</vt:lpstr>
      <vt:lpstr>Sequential composition</vt:lpstr>
      <vt:lpstr>Sequential composition</vt:lpstr>
      <vt:lpstr>Example</vt:lpstr>
      <vt:lpstr>Example</vt:lpstr>
      <vt:lpstr>Assumption</vt:lpstr>
      <vt:lpstr>Assumption</vt:lpstr>
      <vt:lpstr>Assumption</vt:lpstr>
      <vt:lpstr>Assumption</vt:lpstr>
      <vt:lpstr>Assumption</vt:lpstr>
      <vt:lpstr>Assumption</vt:lpstr>
      <vt:lpstr>Assumption</vt:lpstr>
      <vt:lpstr>Assertion</vt:lpstr>
      <vt:lpstr>Assertion</vt:lpstr>
      <vt:lpstr>Assertion</vt:lpstr>
      <vt:lpstr>Assertion</vt:lpstr>
      <vt:lpstr>Assertion</vt:lpstr>
      <vt:lpstr>Example</vt:lpstr>
      <vt:lpstr>Example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Variable declaration</vt:lpstr>
      <vt:lpstr>Method call</vt:lpstr>
      <vt:lpstr>Method call</vt:lpstr>
      <vt:lpstr>Method call</vt:lpstr>
      <vt:lpstr>Method call</vt:lpstr>
      <vt:lpstr>Method call</vt:lpstr>
      <vt:lpstr>Method call</vt:lpstr>
      <vt:lpstr>Method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47</cp:revision>
  <dcterms:created xsi:type="dcterms:W3CDTF">2023-10-27T15:11:13Z</dcterms:created>
  <dcterms:modified xsi:type="dcterms:W3CDTF">2023-11-15T08:54:05Z</dcterms:modified>
</cp:coreProperties>
</file>