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327" r:id="rId3"/>
    <p:sldId id="405" r:id="rId4"/>
    <p:sldId id="406" r:id="rId5"/>
    <p:sldId id="407" r:id="rId6"/>
    <p:sldId id="388" r:id="rId7"/>
    <p:sldId id="383" r:id="rId8"/>
    <p:sldId id="384" r:id="rId9"/>
    <p:sldId id="385" r:id="rId10"/>
    <p:sldId id="363" r:id="rId11"/>
    <p:sldId id="386" r:id="rId12"/>
    <p:sldId id="387" r:id="rId13"/>
    <p:sldId id="465" r:id="rId14"/>
    <p:sldId id="415" r:id="rId15"/>
    <p:sldId id="389" r:id="rId16"/>
    <p:sldId id="390" r:id="rId17"/>
    <p:sldId id="391" r:id="rId18"/>
    <p:sldId id="392" r:id="rId19"/>
    <p:sldId id="393" r:id="rId20"/>
    <p:sldId id="416" r:id="rId21"/>
    <p:sldId id="466" r:id="rId22"/>
    <p:sldId id="430" r:id="rId23"/>
    <p:sldId id="418" r:id="rId24"/>
    <p:sldId id="419" r:id="rId25"/>
    <p:sldId id="445" r:id="rId26"/>
    <p:sldId id="444" r:id="rId27"/>
    <p:sldId id="421" r:id="rId28"/>
    <p:sldId id="422" r:id="rId29"/>
    <p:sldId id="423" r:id="rId30"/>
    <p:sldId id="424" r:id="rId31"/>
    <p:sldId id="425" r:id="rId32"/>
    <p:sldId id="426" r:id="rId33"/>
    <p:sldId id="428" r:id="rId34"/>
    <p:sldId id="431" r:id="rId35"/>
    <p:sldId id="446" r:id="rId36"/>
    <p:sldId id="429" r:id="rId37"/>
    <p:sldId id="447" r:id="rId38"/>
    <p:sldId id="432" r:id="rId39"/>
    <p:sldId id="433" r:id="rId40"/>
    <p:sldId id="448" r:id="rId41"/>
    <p:sldId id="434" r:id="rId42"/>
    <p:sldId id="350" r:id="rId43"/>
    <p:sldId id="449" r:id="rId44"/>
    <p:sldId id="450" r:id="rId45"/>
    <p:sldId id="353" r:id="rId46"/>
    <p:sldId id="451" r:id="rId47"/>
    <p:sldId id="356" r:id="rId48"/>
    <p:sldId id="439" r:id="rId49"/>
    <p:sldId id="452" r:id="rId50"/>
    <p:sldId id="358" r:id="rId51"/>
    <p:sldId id="370" r:id="rId52"/>
    <p:sldId id="440" r:id="rId53"/>
    <p:sldId id="369" r:id="rId54"/>
    <p:sldId id="441" r:id="rId55"/>
    <p:sldId id="437" r:id="rId56"/>
    <p:sldId id="374" r:id="rId57"/>
    <p:sldId id="372" r:id="rId58"/>
    <p:sldId id="442" r:id="rId59"/>
    <p:sldId id="453" r:id="rId60"/>
    <p:sldId id="443" r:id="rId61"/>
    <p:sldId id="454" r:id="rId62"/>
    <p:sldId id="382" r:id="rId63"/>
    <p:sldId id="40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488C-0A4A-4A6A-9C86-07571DBEABED}"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C3E96-60C1-4CDB-9968-F936E6005563}" type="slidenum">
              <a:rPr lang="en-IN" smtClean="0"/>
              <a:t>‹#›</a:t>
            </a:fld>
            <a:endParaRPr lang="en-IN"/>
          </a:p>
        </p:txBody>
      </p:sp>
    </p:spTree>
    <p:extLst>
      <p:ext uri="{BB962C8B-B14F-4D97-AF65-F5344CB8AC3E}">
        <p14:creationId xmlns:p14="http://schemas.microsoft.com/office/powerpoint/2010/main" val="410347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EADD-0D1B-AAE1-FCD7-A1AC6A3C9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35BA1E-A79E-0752-203B-B1B283146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BB7E6E-91BE-1A41-45C1-E9ADB005FBFE}"/>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5" name="Footer Placeholder 4">
            <a:extLst>
              <a:ext uri="{FF2B5EF4-FFF2-40B4-BE49-F238E27FC236}">
                <a16:creationId xmlns:a16="http://schemas.microsoft.com/office/drawing/2014/main" id="{63F65139-2C36-6A53-FB2F-BE4D8AA26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0572D-B3DC-3A6A-3FF3-14C5A2BDB89E}"/>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26546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09E8-92A4-62DC-5186-54D6513DD6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2DA9A-6387-47A0-1B79-DD39DC6677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681930-24E1-4B89-1607-C87618B5D7E2}"/>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5" name="Footer Placeholder 4">
            <a:extLst>
              <a:ext uri="{FF2B5EF4-FFF2-40B4-BE49-F238E27FC236}">
                <a16:creationId xmlns:a16="http://schemas.microsoft.com/office/drawing/2014/main" id="{8E553289-8F58-D096-03A2-6EADF0719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903F6-C4DE-6134-1E65-8640752DBC95}"/>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202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4EA98-E1EB-5B88-FCD0-225A51F4C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A3EBC-5118-E457-EC15-95B7D9E1A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15A68-553B-8AF9-F115-439F132C628B}"/>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5" name="Footer Placeholder 4">
            <a:extLst>
              <a:ext uri="{FF2B5EF4-FFF2-40B4-BE49-F238E27FC236}">
                <a16:creationId xmlns:a16="http://schemas.microsoft.com/office/drawing/2014/main" id="{ECC6FEA9-9740-2A50-77E5-15793C949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E1F84-1CF0-4B7B-FEE2-9662B04B0E6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89129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5384-E1F3-8766-7480-C7CEEE51F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AB72E6-FEF2-DA6E-0E03-F3C7C5A46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1D9CF-CF87-A155-DD3C-1FFA15456F24}"/>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5" name="Footer Placeholder 4">
            <a:extLst>
              <a:ext uri="{FF2B5EF4-FFF2-40B4-BE49-F238E27FC236}">
                <a16:creationId xmlns:a16="http://schemas.microsoft.com/office/drawing/2014/main" id="{2D1CF7FC-5A0B-D831-2C58-4455CB44B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9418A-2953-0D92-29D7-7E51F220B60B}"/>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21969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5302-3C5A-2765-7315-51F71119F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50A2E6-DDB4-C877-7F9E-6BD2A157E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F77F58-B3C3-B608-8916-ABFFC4D260E0}"/>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5" name="Footer Placeholder 4">
            <a:extLst>
              <a:ext uri="{FF2B5EF4-FFF2-40B4-BE49-F238E27FC236}">
                <a16:creationId xmlns:a16="http://schemas.microsoft.com/office/drawing/2014/main" id="{9A7602D3-A72C-C74D-3FA8-2228F5A82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95A14-49D7-11B6-0FC9-31A5F5A4ADD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36765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E0A3-841F-CC7F-E6A5-B6552126DC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882E7-5B6F-BEF9-1FBB-1825F98C7C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8EC029-6F4B-9BE4-8CCE-C1A6F7A9E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5E7043-529D-4CF7-B592-1CC8F9B0F0E5}"/>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6" name="Footer Placeholder 5">
            <a:extLst>
              <a:ext uri="{FF2B5EF4-FFF2-40B4-BE49-F238E27FC236}">
                <a16:creationId xmlns:a16="http://schemas.microsoft.com/office/drawing/2014/main" id="{C3BE34D0-DF42-9C84-E697-89575D10C5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3CEFF-A12A-8C20-FAAE-DB975CBC0408}"/>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75361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A8B6-9520-1420-8BDF-3DCF34970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15C152-34A0-1D04-C503-AD17F6667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1D5F6-3EC1-5E56-DDDF-FFF479810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5C6CE8-801A-A67F-E89D-0C1623E44B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35A919-5AF1-0EEB-E9E3-57B3D23DC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1D261-699A-22F8-4CC4-5B1DA47D60B2}"/>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8" name="Footer Placeholder 7">
            <a:extLst>
              <a:ext uri="{FF2B5EF4-FFF2-40B4-BE49-F238E27FC236}">
                <a16:creationId xmlns:a16="http://schemas.microsoft.com/office/drawing/2014/main" id="{E6D7A1B6-E475-79F7-5573-A1FF749213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A01376-6FA0-D8DC-5989-FD89679815E1}"/>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253196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3364-A770-0D1A-14C3-F820131C60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9F5CED-8211-C595-0816-45758CDD5B62}"/>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4" name="Footer Placeholder 3">
            <a:extLst>
              <a:ext uri="{FF2B5EF4-FFF2-40B4-BE49-F238E27FC236}">
                <a16:creationId xmlns:a16="http://schemas.microsoft.com/office/drawing/2014/main" id="{55D00D33-E32F-32DB-29E8-D47DCA9F15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8D08C3-34BF-4E87-2313-CEB0A722D607}"/>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16077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99D30-5FC7-35B9-6EB9-6EEC6A416B4C}"/>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3" name="Footer Placeholder 2">
            <a:extLst>
              <a:ext uri="{FF2B5EF4-FFF2-40B4-BE49-F238E27FC236}">
                <a16:creationId xmlns:a16="http://schemas.microsoft.com/office/drawing/2014/main" id="{A0B781C5-0E9F-7A36-6144-1FB9C9B8ED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AFEBC0-49E1-67B2-2B41-0631D5A9B969}"/>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16853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E2F6-B92D-FB91-CD23-302B7E3C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22C02-0FBE-151D-46A1-0C2148F79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5B262F-1E30-ED83-8541-CAB8F4550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EE11A-B6CA-78E5-F179-69233122E7D7}"/>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6" name="Footer Placeholder 5">
            <a:extLst>
              <a:ext uri="{FF2B5EF4-FFF2-40B4-BE49-F238E27FC236}">
                <a16:creationId xmlns:a16="http://schemas.microsoft.com/office/drawing/2014/main" id="{9813B12D-91A3-5341-8D70-365795628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4504B-9FC3-FBD6-0739-629E8B272832}"/>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428962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F328-E7FA-1B04-3878-ECC7F1BCB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4ACF23-745C-A59A-95B7-47EF49387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AEBCAC-27C9-EF10-BA42-31F19224C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49650-BD3A-2F37-C369-DCDFAFB6C3F5}"/>
              </a:ext>
            </a:extLst>
          </p:cNvPr>
          <p:cNvSpPr>
            <a:spLocks noGrp="1"/>
          </p:cNvSpPr>
          <p:nvPr>
            <p:ph type="dt" sz="half" idx="10"/>
          </p:nvPr>
        </p:nvSpPr>
        <p:spPr/>
        <p:txBody>
          <a:bodyPr/>
          <a:lstStyle/>
          <a:p>
            <a:fld id="{0BCD61D5-6525-4A0E-A841-C2E6D7471AE5}" type="datetimeFigureOut">
              <a:rPr lang="en-IN" smtClean="0"/>
              <a:t>16-11-2023</a:t>
            </a:fld>
            <a:endParaRPr lang="en-IN"/>
          </a:p>
        </p:txBody>
      </p:sp>
      <p:sp>
        <p:nvSpPr>
          <p:cNvPr id="6" name="Footer Placeholder 5">
            <a:extLst>
              <a:ext uri="{FF2B5EF4-FFF2-40B4-BE49-F238E27FC236}">
                <a16:creationId xmlns:a16="http://schemas.microsoft.com/office/drawing/2014/main" id="{4048C1AB-7D69-7A6A-0DB0-1079121D7B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3F6D1-5D98-6970-D00C-D2A1909F5330}"/>
              </a:ext>
            </a:extLst>
          </p:cNvPr>
          <p:cNvSpPr>
            <a:spLocks noGrp="1"/>
          </p:cNvSpPr>
          <p:nvPr>
            <p:ph type="sldNum" sz="quarter" idx="12"/>
          </p:nvPr>
        </p:nvSpPr>
        <p:spPr/>
        <p:txBody>
          <a:bodyPr/>
          <a:lstStyle/>
          <a:p>
            <a:fld id="{4A30226B-52A4-4EB9-AAAC-A0F2C070F914}" type="slidenum">
              <a:rPr lang="en-IN" smtClean="0"/>
              <a:t>‹#›</a:t>
            </a:fld>
            <a:endParaRPr lang="en-IN"/>
          </a:p>
        </p:txBody>
      </p:sp>
    </p:spTree>
    <p:extLst>
      <p:ext uri="{BB962C8B-B14F-4D97-AF65-F5344CB8AC3E}">
        <p14:creationId xmlns:p14="http://schemas.microsoft.com/office/powerpoint/2010/main" val="89031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EAF5B0-AD10-8879-1B5C-8BE5C9B51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D079F-B5F8-03CC-9ECC-4295B9F2B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68BB91-7F03-BF77-3578-F45DBA1BA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D61D5-6525-4A0E-A841-C2E6D7471AE5}" type="datetimeFigureOut">
              <a:rPr lang="en-IN" smtClean="0"/>
              <a:t>16-11-2023</a:t>
            </a:fld>
            <a:endParaRPr lang="en-IN"/>
          </a:p>
        </p:txBody>
      </p:sp>
      <p:sp>
        <p:nvSpPr>
          <p:cNvPr id="5" name="Footer Placeholder 4">
            <a:extLst>
              <a:ext uri="{FF2B5EF4-FFF2-40B4-BE49-F238E27FC236}">
                <a16:creationId xmlns:a16="http://schemas.microsoft.com/office/drawing/2014/main" id="{454CAF10-E380-B331-4A15-CD77B22DD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806C74-1086-8393-DA17-16F2E9BDF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0226B-52A4-4EB9-AAAC-A0F2C070F914}" type="slidenum">
              <a:rPr lang="en-IN" smtClean="0"/>
              <a:t>‹#›</a:t>
            </a:fld>
            <a:endParaRPr lang="en-IN"/>
          </a:p>
        </p:txBody>
      </p:sp>
    </p:spTree>
    <p:extLst>
      <p:ext uri="{BB962C8B-B14F-4D97-AF65-F5344CB8AC3E}">
        <p14:creationId xmlns:p14="http://schemas.microsoft.com/office/powerpoint/2010/main" val="76004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CD1E-83B9-D58D-4D0B-43AA2313D6E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A9C1839-834C-2691-74BD-EA0D5C6394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309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690404"/>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r == _</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r == 0 </a:t>
                </a:r>
                <a14:m>
                  <m:oMath xmlns:m="http://schemas.openxmlformats.org/officeDocument/2006/math">
                    <m:r>
                      <a:rPr lang="en-IN" b="0" i="1" smtClean="0">
                        <a:solidFill>
                          <a:srgbClr val="FF0000"/>
                        </a:solidFill>
                        <a:latin typeface="Cambria Math" panose="02040503050406030204" pitchFamily="18" charset="0"/>
                      </a:rPr>
                      <m:t>∧</m:t>
                    </m:r>
                  </m:oMath>
                </a14:m>
                <a:r>
                  <a:rPr lang="pt-BR" dirty="0">
                    <a:solidFill>
                      <a:srgbClr val="FF0000"/>
                    </a:solidFill>
                    <a:latin typeface="Consolas" panose="020B0609020204030204" pitchFamily="49" charset="0"/>
                  </a:rPr>
                  <a:t>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r>
                  <a:rPr lang="pt-BR" i="0" dirty="0">
                    <a:solidFill>
                      <a:srgbClr val="FF0000"/>
                    </a:solidFill>
                    <a:latin typeface="+mj-lt"/>
                  </a:rPr>
                  <a:t> (2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 ∧</a:t>
                </a:r>
                <a:r>
                  <a:rPr lang="pt-BR" b="0" i="0" dirty="0">
                    <a:solidFill>
                      <a:srgbClr val="FF0000"/>
                    </a:solidFill>
                    <a:effectLst/>
                    <a:latin typeface="+mj-lt"/>
                  </a:rPr>
                  <a:t> (i &gt;=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690404"/>
              </a:xfrm>
              <a:prstGeom prst="rect">
                <a:avLst/>
              </a:prstGeom>
              <a:blipFill>
                <a:blip r:embed="rId2"/>
                <a:stretch>
                  <a:fillRect l="-838" t="-2677" b="-5782"/>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E55D2A47-6347-B205-434A-9C0F3C58EB91}"/>
              </a:ext>
            </a:extLst>
          </p:cNvPr>
          <p:cNvSpPr txBox="1"/>
          <p:nvPr/>
        </p:nvSpPr>
        <p:spPr>
          <a:xfrm>
            <a:off x="383457" y="1825625"/>
            <a:ext cx="4365523" cy="3139321"/>
          </a:xfrm>
          <a:prstGeom prst="rect">
            <a:avLst/>
          </a:prstGeom>
          <a:noFill/>
        </p:spPr>
        <p:txBody>
          <a:bodyPr wrap="square" rtlCol="0">
            <a:spAutoFit/>
          </a:bodyPr>
          <a:lstStyle/>
          <a:p>
            <a:r>
              <a:rPr lang="en-US" dirty="0"/>
              <a:t>The loop invariant is F4.</a:t>
            </a:r>
          </a:p>
          <a:p>
            <a:endParaRPr lang="en-US" dirty="0"/>
          </a:p>
          <a:p>
            <a:r>
              <a:rPr lang="en-US" dirty="0"/>
              <a:t>The weakest liberal precondition is also F4. </a:t>
            </a:r>
          </a:p>
          <a:p>
            <a:endParaRPr lang="en-US" dirty="0"/>
          </a:p>
          <a:p>
            <a:r>
              <a:rPr lang="en-US" dirty="0"/>
              <a:t>We also need to prove that the loop invariant is correct.</a:t>
            </a:r>
          </a:p>
          <a:p>
            <a:endParaRPr lang="en-US" dirty="0"/>
          </a:p>
          <a:p>
            <a:r>
              <a:rPr lang="en-US" dirty="0"/>
              <a:t>The basic idea is to imagine the loop body and loop skipping as different methods and prove their correctness using the weakest precondition rules we have discussed.</a:t>
            </a:r>
            <a:endParaRPr lang="en-IN" dirty="0"/>
          </a:p>
        </p:txBody>
      </p:sp>
    </p:spTree>
    <p:extLst>
      <p:ext uri="{BB962C8B-B14F-4D97-AF65-F5344CB8AC3E}">
        <p14:creationId xmlns:p14="http://schemas.microsoft.com/office/powerpoint/2010/main" val="152002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690404"/>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F1: r == _</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F2: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F3: r == 0 </a:t>
                </a:r>
                <a14:m>
                  <m:oMath xmlns:m="http://schemas.openxmlformats.org/officeDocument/2006/math">
                    <m:r>
                      <a:rPr lang="en-IN" b="0" i="1" smtClean="0">
                        <a:solidFill>
                          <a:srgbClr val="FF0000"/>
                        </a:solidFill>
                        <a:latin typeface="Cambria Math" panose="02040503050406030204" pitchFamily="18" charset="0"/>
                      </a:rPr>
                      <m:t>∧</m:t>
                    </m:r>
                  </m:oMath>
                </a14:m>
                <a:r>
                  <a:rPr lang="pt-BR" dirty="0">
                    <a:solidFill>
                      <a:srgbClr val="FF0000"/>
                    </a:solidFill>
                    <a:latin typeface="Consolas" panose="020B0609020204030204" pitchFamily="49" charset="0"/>
                  </a:rPr>
                  <a:t>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F5:</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F6:</a:t>
                </a:r>
                <a:r>
                  <a:rPr lang="pt-BR" i="0" dirty="0">
                    <a:solidFill>
                      <a:srgbClr val="FF0000"/>
                    </a:solidFill>
                    <a:latin typeface="+mj-lt"/>
                  </a:rPr>
                  <a:t> (1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F7:</a:t>
                </a:r>
                <a:r>
                  <a:rPr lang="pt-BR" i="0" dirty="0">
                    <a:solidFill>
                      <a:srgbClr val="FF0000"/>
                    </a:solidFill>
                    <a:latin typeface="+mj-lt"/>
                  </a:rPr>
                  <a:t> (2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sup>
                      <m:e>
                        <m:r>
                          <a:rPr lang="en-IN" b="0" i="1" dirty="0" smtClean="0">
                            <a:solidFill>
                              <a:srgbClr val="FF0000"/>
                            </a:solidFill>
                            <a:effectLst/>
                            <a:latin typeface="Cambria Math" panose="02040503050406030204" pitchFamily="18" charset="0"/>
                          </a:rPr>
                          <m:t>𝑗</m:t>
                        </m:r>
                      </m:e>
                    </m:nary>
                  </m:oMath>
                </a14:m>
                <a:r>
                  <a:rPr lang="pt-BR" b="0" dirty="0">
                    <a:solidFill>
                      <a:srgbClr val="FF0000"/>
                    </a:solidFill>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(1 &lt;= i </a:t>
                </a:r>
                <a:r>
                  <a:rPr lang="pt-BR" dirty="0">
                    <a:solidFill>
                      <a:srgbClr val="FF0000"/>
                    </a:solidFill>
                    <a:latin typeface="+mj-lt"/>
                  </a:rPr>
                  <a:t>&lt;= 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 ∧</a:t>
                </a:r>
                <a:r>
                  <a:rPr lang="pt-BR" b="0" i="0" dirty="0">
                    <a:solidFill>
                      <a:srgbClr val="FF0000"/>
                    </a:solidFill>
                    <a:effectLst/>
                    <a:latin typeface="+mj-lt"/>
                  </a:rPr>
                  <a:t> (i &gt;= n)</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690404"/>
              </a:xfrm>
              <a:prstGeom prst="rect">
                <a:avLst/>
              </a:prstGeom>
              <a:blipFill>
                <a:blip r:embed="rId2"/>
                <a:stretch>
                  <a:fillRect l="-838" t="-2677" b="-5782"/>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E55D2A47-6347-B205-434A-9C0F3C58EB91}"/>
              </a:ext>
            </a:extLst>
          </p:cNvPr>
          <p:cNvSpPr txBox="1"/>
          <p:nvPr/>
        </p:nvSpPr>
        <p:spPr>
          <a:xfrm>
            <a:off x="383457" y="1825625"/>
            <a:ext cx="4375355" cy="1200329"/>
          </a:xfrm>
          <a:prstGeom prst="rect">
            <a:avLst/>
          </a:prstGeom>
          <a:noFill/>
        </p:spPr>
        <p:txBody>
          <a:bodyPr wrap="square" rtlCol="0">
            <a:spAutoFit/>
          </a:bodyPr>
          <a:lstStyle/>
          <a:p>
            <a:r>
              <a:rPr lang="en-IN" dirty="0"/>
              <a:t>The loop invariant is F4.</a:t>
            </a:r>
          </a:p>
          <a:p>
            <a:endParaRPr lang="en-IN" dirty="0"/>
          </a:p>
          <a:p>
            <a:r>
              <a:rPr lang="en-IN" dirty="0"/>
              <a:t>Moving loop body and loop skipping to foo_inv1 and foo_inv2.</a:t>
            </a:r>
          </a:p>
        </p:txBody>
      </p:sp>
      <p:sp>
        <p:nvSpPr>
          <p:cNvPr id="6" name="TextBox 5">
            <a:extLst>
              <a:ext uri="{FF2B5EF4-FFF2-40B4-BE49-F238E27FC236}">
                <a16:creationId xmlns:a16="http://schemas.microsoft.com/office/drawing/2014/main" id="{26A15841-C281-261D-7E5F-FB1BD7EE6CB7}"/>
              </a:ext>
            </a:extLst>
          </p:cNvPr>
          <p:cNvSpPr txBox="1"/>
          <p:nvPr/>
        </p:nvSpPr>
        <p:spPr>
          <a:xfrm>
            <a:off x="226139" y="3091339"/>
            <a:ext cx="5633886" cy="2031325"/>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foo_inv1</a:t>
            </a:r>
            <a:r>
              <a:rPr lang="pt-BR" dirty="0">
                <a:latin typeface="Consolas" panose="020B0609020204030204" pitchFamily="49" charset="0"/>
              </a:rPr>
              <a:t>(i: int, r: int, n: int)</a:t>
            </a:r>
          </a:p>
          <a:p>
            <a:pPr marL="342900" indent="-342900">
              <a:buFont typeface="+mj-lt"/>
              <a:buAutoNum type="arabicPeriod"/>
            </a:pPr>
            <a:r>
              <a:rPr lang="pt-BR" b="0" dirty="0">
                <a:effectLst/>
                <a:latin typeface="Consolas" panose="020B0609020204030204" pitchFamily="49" charset="0"/>
              </a:rPr>
              <a:t>  requires F4 &amp;&amp;</a:t>
            </a:r>
            <a:r>
              <a:rPr lang="pt-BR" dirty="0">
                <a:latin typeface="Consolas" panose="020B0609020204030204" pitchFamily="49" charset="0"/>
              </a:rPr>
              <a:t> i &lt; n</a:t>
            </a:r>
          </a:p>
          <a:p>
            <a:pPr marL="342900" indent="-342900">
              <a:buFont typeface="+mj-lt"/>
              <a:buAutoNum type="arabicPeriod"/>
            </a:pPr>
            <a:r>
              <a:rPr lang="pt-BR" dirty="0">
                <a:latin typeface="Consolas" panose="020B0609020204030204" pitchFamily="49" charset="0"/>
              </a:rPr>
              <a:t>  ensures F4</a:t>
            </a: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b="0" dirty="0">
                <a:effectLst/>
                <a:latin typeface="Consolas" panose="020B0609020204030204" pitchFamily="49" charset="0"/>
              </a:rPr>
              <a:t>  r := r + i;</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b="0" dirty="0">
                <a:effectLst/>
                <a:latin typeface="Consolas" panose="020B0609020204030204" pitchFamily="49" charset="0"/>
              </a:rPr>
              <a:t>}</a:t>
            </a:r>
          </a:p>
        </p:txBody>
      </p:sp>
      <p:sp>
        <p:nvSpPr>
          <p:cNvPr id="7" name="TextBox 6">
            <a:extLst>
              <a:ext uri="{FF2B5EF4-FFF2-40B4-BE49-F238E27FC236}">
                <a16:creationId xmlns:a16="http://schemas.microsoft.com/office/drawing/2014/main" id="{EBC91177-BF74-5EC5-49EE-180E2BCA2303}"/>
              </a:ext>
            </a:extLst>
          </p:cNvPr>
          <p:cNvSpPr txBox="1"/>
          <p:nvPr/>
        </p:nvSpPr>
        <p:spPr>
          <a:xfrm>
            <a:off x="211390" y="5347846"/>
            <a:ext cx="5633886" cy="1200329"/>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foo_inv2</a:t>
            </a:r>
            <a:r>
              <a:rPr lang="pt-BR" dirty="0">
                <a:latin typeface="Consolas" panose="020B0609020204030204" pitchFamily="49" charset="0"/>
              </a:rPr>
              <a:t>(i: int, r: int, n: int)</a:t>
            </a:r>
          </a:p>
          <a:p>
            <a:pPr marL="342900" indent="-342900">
              <a:buFont typeface="+mj-lt"/>
              <a:buAutoNum type="arabicPeriod"/>
            </a:pPr>
            <a:r>
              <a:rPr lang="pt-BR" b="0" dirty="0">
                <a:effectLst/>
                <a:latin typeface="Consolas" panose="020B0609020204030204" pitchFamily="49" charset="0"/>
              </a:rPr>
              <a:t>  requires F4 &amp;&amp;</a:t>
            </a:r>
            <a:r>
              <a:rPr lang="pt-BR" dirty="0">
                <a:latin typeface="Consolas" panose="020B0609020204030204" pitchFamily="49" charset="0"/>
              </a:rPr>
              <a:t> !(i &lt; n)</a:t>
            </a:r>
          </a:p>
          <a:p>
            <a:pPr marL="342900" indent="-342900">
              <a:buFont typeface="+mj-lt"/>
              <a:buAutoNum type="arabicPeriod"/>
            </a:pPr>
            <a:r>
              <a:rPr lang="pt-BR" dirty="0">
                <a:latin typeface="Consolas" panose="020B0609020204030204" pitchFamily="49" charset="0"/>
              </a:rPr>
              <a:t>  ensures F8</a:t>
            </a:r>
          </a:p>
          <a:p>
            <a:pPr marL="342900" indent="-342900">
              <a:buFont typeface="+mj-lt"/>
              <a:buAutoNum type="arabicPeriod"/>
            </a:pPr>
            <a:r>
              <a:rPr lang="pt-BR" b="0" dirty="0">
                <a:effectLst/>
                <a:latin typeface="Consolas" panose="020B0609020204030204" pitchFamily="49" charset="0"/>
              </a:rPr>
              <a:t>{}</a:t>
            </a:r>
          </a:p>
        </p:txBody>
      </p:sp>
    </p:spTree>
    <p:extLst>
      <p:ext uri="{BB962C8B-B14F-4D97-AF65-F5344CB8AC3E}">
        <p14:creationId xmlns:p14="http://schemas.microsoft.com/office/powerpoint/2010/main" val="167409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4023-216E-7F3C-97BD-4D59E9D5F053}"/>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A6580B19-C28B-CC70-D66E-9002EE60D695}"/>
              </a:ext>
            </a:extLst>
          </p:cNvPr>
          <p:cNvSpPr>
            <a:spLocks noGrp="1"/>
          </p:cNvSpPr>
          <p:nvPr>
            <p:ph idx="1"/>
          </p:nvPr>
        </p:nvSpPr>
        <p:spPr/>
        <p:txBody>
          <a:bodyPr/>
          <a:lstStyle/>
          <a:p>
            <a:pPr marL="0" indent="0">
              <a:buNone/>
            </a:pPr>
            <a:r>
              <a:rPr lang="en-IN" dirty="0"/>
              <a:t>WLP[while (B){</a:t>
            </a:r>
            <a:r>
              <a:rPr lang="en-IN" dirty="0" err="1"/>
              <a:t>Inv</a:t>
            </a:r>
            <a:r>
              <a:rPr lang="en-IN" dirty="0"/>
              <a:t>} {S}, Q] =</a:t>
            </a:r>
          </a:p>
        </p:txBody>
      </p:sp>
    </p:spTree>
    <p:extLst>
      <p:ext uri="{BB962C8B-B14F-4D97-AF65-F5344CB8AC3E}">
        <p14:creationId xmlns:p14="http://schemas.microsoft.com/office/powerpoint/2010/main" val="242452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4023-216E-7F3C-97BD-4D59E9D5F053}"/>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A6580B19-C28B-CC70-D66E-9002EE60D695}"/>
              </a:ext>
            </a:extLst>
          </p:cNvPr>
          <p:cNvSpPr>
            <a:spLocks noGrp="1"/>
          </p:cNvSpPr>
          <p:nvPr>
            <p:ph idx="1"/>
          </p:nvPr>
        </p:nvSpPr>
        <p:spPr/>
        <p:txBody>
          <a:bodyPr/>
          <a:lstStyle/>
          <a:p>
            <a:pPr marL="0" indent="0">
              <a:buNone/>
            </a:pPr>
            <a:r>
              <a:rPr lang="en-IN" dirty="0"/>
              <a:t>WLP[while (B){</a:t>
            </a:r>
            <a:r>
              <a:rPr lang="en-IN" dirty="0" err="1"/>
              <a:t>Inv</a:t>
            </a:r>
            <a:r>
              <a:rPr lang="en-IN" dirty="0"/>
              <a:t>} {S}, Q] = </a:t>
            </a:r>
            <a:r>
              <a:rPr lang="en-IN" dirty="0" err="1">
                <a:solidFill>
                  <a:schemeClr val="accent1"/>
                </a:solidFill>
              </a:rPr>
              <a:t>Inv</a:t>
            </a:r>
            <a:endParaRPr lang="en-IN" dirty="0">
              <a:solidFill>
                <a:schemeClr val="accent1"/>
              </a:solidFill>
            </a:endParaRPr>
          </a:p>
          <a:p>
            <a:pPr marL="0" indent="0">
              <a:buNone/>
            </a:pPr>
            <a:r>
              <a:rPr lang="en-IN" dirty="0"/>
              <a:t>Also, check the correctness of the following Hoare triples:</a:t>
            </a:r>
          </a:p>
          <a:p>
            <a:pPr marL="0" indent="0">
              <a:buNone/>
            </a:pPr>
            <a:r>
              <a:rPr lang="en-IN" dirty="0">
                <a:solidFill>
                  <a:schemeClr val="accent1"/>
                </a:solidFill>
              </a:rPr>
              <a:t>{</a:t>
            </a:r>
            <a:r>
              <a:rPr lang="en-IN" dirty="0" err="1">
                <a:solidFill>
                  <a:schemeClr val="accent1"/>
                </a:solidFill>
              </a:rPr>
              <a:t>Inv</a:t>
            </a:r>
            <a:r>
              <a:rPr lang="en-IN" dirty="0">
                <a:solidFill>
                  <a:schemeClr val="accent1"/>
                </a:solidFill>
              </a:rPr>
              <a:t> &amp;&amp; B} S {</a:t>
            </a:r>
            <a:r>
              <a:rPr lang="en-IN" dirty="0" err="1">
                <a:solidFill>
                  <a:schemeClr val="accent1"/>
                </a:solidFill>
              </a:rPr>
              <a:t>Inv</a:t>
            </a:r>
            <a:r>
              <a:rPr lang="en-IN" dirty="0">
                <a:solidFill>
                  <a:schemeClr val="accent1"/>
                </a:solidFill>
              </a:rPr>
              <a:t>}</a:t>
            </a:r>
          </a:p>
          <a:p>
            <a:pPr marL="0" indent="0">
              <a:buNone/>
            </a:pPr>
            <a:r>
              <a:rPr lang="en-IN" dirty="0">
                <a:solidFill>
                  <a:schemeClr val="accent1"/>
                </a:solidFill>
              </a:rPr>
              <a:t>{</a:t>
            </a:r>
            <a:r>
              <a:rPr lang="en-IN" dirty="0" err="1">
                <a:solidFill>
                  <a:schemeClr val="accent1"/>
                </a:solidFill>
              </a:rPr>
              <a:t>Inv</a:t>
            </a:r>
            <a:r>
              <a:rPr lang="en-IN" dirty="0">
                <a:solidFill>
                  <a:schemeClr val="accent1"/>
                </a:solidFill>
              </a:rPr>
              <a:t> &amp;&amp; !B} skip {Q}</a:t>
            </a:r>
          </a:p>
        </p:txBody>
      </p:sp>
    </p:spTree>
    <p:extLst>
      <p:ext uri="{BB962C8B-B14F-4D97-AF65-F5344CB8AC3E}">
        <p14:creationId xmlns:p14="http://schemas.microsoft.com/office/powerpoint/2010/main" val="332541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4676280"/>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wp1:</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wp3: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4676280"/>
              </a:xfrm>
              <a:prstGeom prst="rect">
                <a:avLst/>
              </a:prstGeom>
              <a:blipFill>
                <a:blip r:embed="rId2"/>
                <a:stretch>
                  <a:fillRect l="-838" t="-3259" b="-7301"/>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169309" cy="1077218"/>
          </a:xfrm>
          <a:prstGeom prst="rect">
            <a:avLst/>
          </a:prstGeom>
          <a:noFill/>
        </p:spPr>
        <p:txBody>
          <a:bodyPr wrap="square" rtlCol="0">
            <a:spAutoFit/>
          </a:bodyPr>
          <a:lstStyle/>
          <a:p>
            <a:r>
              <a:rPr lang="en-IN" sz="1600" dirty="0"/>
              <a:t>The postcondition at line 15 is F8. Prove that the loop invariant, F4, is correct.</a:t>
            </a:r>
          </a:p>
          <a:p>
            <a:endParaRPr lang="en-IN" sz="1600" dirty="0"/>
          </a:p>
          <a:p>
            <a:r>
              <a:rPr lang="en-IN" sz="1600" dirty="0"/>
              <a:t>First, verify {</a:t>
            </a:r>
            <a:r>
              <a:rPr lang="en-IN" sz="1600" dirty="0" err="1"/>
              <a:t>Inv</a:t>
            </a:r>
            <a:r>
              <a:rPr lang="en-IN" sz="1600" dirty="0"/>
              <a:t> &amp;&amp; </a:t>
            </a:r>
            <a:r>
              <a:rPr lang="en-IN" sz="1600" dirty="0" err="1"/>
              <a:t>i</a:t>
            </a:r>
            <a:r>
              <a:rPr lang="en-IN" sz="1600" dirty="0"/>
              <a:t> &lt; n} </a:t>
            </a:r>
            <a:r>
              <a:rPr lang="en-IN" sz="1600" dirty="0" err="1"/>
              <a:t>LoopBody</a:t>
            </a:r>
            <a:r>
              <a:rPr lang="en-IN" sz="1600" dirty="0"/>
              <a:t> {</a:t>
            </a:r>
            <a:r>
              <a:rPr lang="en-IN" sz="1600" dirty="0" err="1"/>
              <a:t>Inv</a:t>
            </a:r>
            <a:r>
              <a:rPr lang="en-IN" sz="1600" dirty="0"/>
              <a:t>} holds.</a:t>
            </a:r>
          </a:p>
        </p:txBody>
      </p:sp>
    </p:spTree>
    <p:extLst>
      <p:ext uri="{BB962C8B-B14F-4D97-AF65-F5344CB8AC3E}">
        <p14:creationId xmlns:p14="http://schemas.microsoft.com/office/powerpoint/2010/main" val="290153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4676280"/>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wp1:</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wp3: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4676280"/>
              </a:xfrm>
              <a:prstGeom prst="rect">
                <a:avLst/>
              </a:prstGeom>
              <a:blipFill>
                <a:blip r:embed="rId2"/>
                <a:stretch>
                  <a:fillRect l="-838" t="-3259" b="-73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169309" cy="5129161"/>
              </a:xfrm>
              <a:prstGeom prst="rect">
                <a:avLst/>
              </a:prstGeom>
              <a:noFill/>
            </p:spPr>
            <p:txBody>
              <a:bodyPr wrap="square" rtlCol="0">
                <a:spAutoFit/>
              </a:bodyPr>
              <a:lstStyle/>
              <a:p>
                <a:r>
                  <a:rPr lang="en-IN" sz="1600" dirty="0"/>
                  <a:t>The postcondition at line 15 is F8. Prove that the loop invariant, F4, is correct.</a:t>
                </a:r>
              </a:p>
              <a:p>
                <a:endParaRPr lang="en-IN" sz="1600" dirty="0"/>
              </a:p>
              <a:p>
                <a:r>
                  <a:rPr lang="en-IN" sz="1600" dirty="0"/>
                  <a:t>First, </a:t>
                </a:r>
                <a:r>
                  <a:rPr lang="en-IN" sz="1600" dirty="0" err="1"/>
                  <a:t>verfiy</a:t>
                </a:r>
                <a:r>
                  <a:rPr lang="en-IN" sz="1600" dirty="0"/>
                  <a:t> {</a:t>
                </a:r>
                <a:r>
                  <a:rPr lang="en-IN" sz="1600" dirty="0" err="1"/>
                  <a:t>Inv</a:t>
                </a:r>
                <a:r>
                  <a:rPr lang="en-IN" sz="1600" dirty="0"/>
                  <a:t> &amp;&amp; </a:t>
                </a:r>
                <a:r>
                  <a:rPr lang="en-IN" sz="1600" dirty="0" err="1"/>
                  <a:t>i</a:t>
                </a:r>
                <a:r>
                  <a:rPr lang="en-IN" sz="1600" dirty="0"/>
                  <a:t> &lt; n} </a:t>
                </a:r>
                <a:r>
                  <a:rPr lang="en-IN" sz="1600" dirty="0" err="1"/>
                  <a:t>LoopBody</a:t>
                </a:r>
                <a:r>
                  <a:rPr lang="en-IN" sz="1600" dirty="0"/>
                  <a:t> {</a:t>
                </a:r>
                <a:r>
                  <a:rPr lang="en-IN" sz="1600" dirty="0" err="1"/>
                  <a:t>Inv</a:t>
                </a:r>
                <a:r>
                  <a:rPr lang="en-IN" sz="1600" dirty="0"/>
                  <a:t>} holds.</a:t>
                </a:r>
              </a:p>
              <a:p>
                <a:r>
                  <a:rPr lang="en-IN" sz="1600" dirty="0" err="1"/>
                  <a:t>Inv</a:t>
                </a:r>
                <a:r>
                  <a:rPr lang="en-IN" sz="1600" dirty="0"/>
                  <a:t> = </a:t>
                </a:r>
                <a:r>
                  <a:rPr lang="pt-BR" sz="1600" i="0" dirty="0">
                    <a:solidFill>
                      <a:schemeClr val="accent1"/>
                    </a:solidFill>
                    <a:latin typeface="+mj-lt"/>
                  </a:rPr>
                  <a:t>(1 &lt;= i </a:t>
                </a:r>
                <a:r>
                  <a:rPr lang="pt-BR" sz="1600" dirty="0">
                    <a:solidFill>
                      <a:schemeClr val="accent1"/>
                    </a:solidFill>
                    <a:latin typeface="+mj-lt"/>
                  </a:rPr>
                  <a:t>&lt;</a:t>
                </a:r>
                <a:r>
                  <a:rPr lang="pt-BR" sz="1600" i="0" dirty="0">
                    <a:solidFill>
                      <a:schemeClr val="accent1"/>
                    </a:solidFill>
                    <a:latin typeface="+mj-lt"/>
                  </a:rPr>
                  <a:t>=</a:t>
                </a:r>
                <a:r>
                  <a:rPr lang="pt-BR" sz="1600" dirty="0">
                    <a:solidFill>
                      <a:schemeClr val="accent1"/>
                    </a:solidFill>
                    <a:latin typeface="+mj-lt"/>
                  </a:rPr>
                  <a:t>n</a:t>
                </a:r>
                <a:r>
                  <a:rPr lang="pt-BR" sz="1600" i="0" dirty="0">
                    <a:solidFill>
                      <a:schemeClr val="accent1"/>
                    </a:solidFill>
                    <a:latin typeface="+mj-lt"/>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latin typeface="+mj-lt"/>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−1</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latin typeface="+mj-lt"/>
                  </a:rPr>
                  <a:t>)</a:t>
                </a:r>
                <a:endParaRPr lang="pt-BR" sz="1600" b="0" dirty="0">
                  <a:solidFill>
                    <a:schemeClr val="accent1"/>
                  </a:solidFill>
                  <a:effectLst/>
                  <a:latin typeface="Consolas" panose="020B0609020204030204" pitchFamily="49" charset="0"/>
                </a:endParaRPr>
              </a:p>
              <a:p>
                <a:r>
                  <a:rPr lang="en-IN" sz="1600" dirty="0"/>
                  <a:t>wp3 = </a:t>
                </a:r>
                <a:r>
                  <a:rPr lang="en-IN" sz="1600" dirty="0" err="1"/>
                  <a:t>Inv</a:t>
                </a:r>
                <a:endParaRPr lang="en-IN" sz="1600" dirty="0"/>
              </a:p>
              <a:p>
                <a:r>
                  <a:rPr lang="en-IN" sz="1600" dirty="0"/>
                  <a:t>wp2 = </a:t>
                </a:r>
                <a:r>
                  <a:rPr lang="pt-BR" sz="1600" i="0" dirty="0">
                    <a:solidFill>
                      <a:schemeClr val="accent1"/>
                    </a:solidFill>
                    <a:latin typeface="+mj-lt"/>
                  </a:rPr>
                  <a:t>(1 &lt;= i+1 </a:t>
                </a:r>
                <a:r>
                  <a:rPr lang="pt-BR" sz="1600" dirty="0">
                    <a:solidFill>
                      <a:schemeClr val="accent1"/>
                    </a:solidFill>
                    <a:latin typeface="+mj-lt"/>
                  </a:rPr>
                  <a:t>&lt;</a:t>
                </a:r>
                <a:r>
                  <a:rPr lang="pt-BR" sz="1600" i="0" dirty="0">
                    <a:solidFill>
                      <a:schemeClr val="accent1"/>
                    </a:solidFill>
                    <a:latin typeface="+mj-lt"/>
                  </a:rPr>
                  <a:t>=</a:t>
                </a:r>
                <a:r>
                  <a:rPr lang="pt-BR" sz="1600" dirty="0">
                    <a:solidFill>
                      <a:schemeClr val="accent1"/>
                    </a:solidFill>
                    <a:latin typeface="+mj-lt"/>
                  </a:rPr>
                  <a:t>n</a:t>
                </a:r>
                <a:r>
                  <a:rPr lang="pt-BR" sz="1600" i="0" dirty="0">
                    <a:solidFill>
                      <a:schemeClr val="accent1"/>
                    </a:solidFill>
                    <a:latin typeface="+mj-lt"/>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latin typeface="+mj-lt"/>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latin typeface="+mj-lt"/>
                  </a:rPr>
                  <a:t>)</a:t>
                </a:r>
                <a:endParaRPr lang="pt-BR" sz="1600" b="0" dirty="0">
                  <a:solidFill>
                    <a:schemeClr val="accent1"/>
                  </a:solidFill>
                  <a:effectLst/>
                  <a:latin typeface="Consolas" panose="020B0609020204030204" pitchFamily="49" charset="0"/>
                </a:endParaRPr>
              </a:p>
              <a:p>
                <a:r>
                  <a:rPr lang="en-IN" sz="1600" dirty="0"/>
                  <a:t>After simplification:</a:t>
                </a:r>
              </a:p>
              <a:p>
                <a:r>
                  <a:rPr lang="en-IN" sz="1600" dirty="0"/>
                  <a:t>wp2 = </a:t>
                </a:r>
                <a:r>
                  <a:rPr lang="pt-BR" sz="1600" i="0" dirty="0">
                    <a:solidFill>
                      <a:schemeClr val="accent1"/>
                    </a:solidFill>
                    <a:latin typeface="+mj-lt"/>
                  </a:rPr>
                  <a:t>(0 &lt;= i </a:t>
                </a:r>
                <a:r>
                  <a:rPr lang="pt-BR" sz="1600" dirty="0">
                    <a:solidFill>
                      <a:schemeClr val="accent1"/>
                    </a:solidFill>
                    <a:latin typeface="+mj-lt"/>
                  </a:rPr>
                  <a:t>&lt;</a:t>
                </a:r>
                <a:r>
                  <a:rPr lang="pt-BR" sz="1600" i="0" dirty="0">
                    <a:solidFill>
                      <a:schemeClr val="accent1"/>
                    </a:solidFill>
                    <a:latin typeface="+mj-lt"/>
                  </a:rPr>
                  <a:t>=</a:t>
                </a:r>
                <a:r>
                  <a:rPr lang="pt-BR" sz="1600" dirty="0">
                    <a:solidFill>
                      <a:schemeClr val="accent1"/>
                    </a:solidFill>
                    <a:latin typeface="+mj-lt"/>
                  </a:rPr>
                  <a:t>n-1</a:t>
                </a:r>
                <a:r>
                  <a:rPr lang="pt-BR" sz="1600" i="0" dirty="0">
                    <a:solidFill>
                      <a:schemeClr val="accent1"/>
                    </a:solidFill>
                    <a:latin typeface="+mj-lt"/>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latin typeface="+mj-lt"/>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latin typeface="+mj-lt"/>
                  </a:rPr>
                  <a:t>)</a:t>
                </a:r>
                <a:endParaRPr lang="en-IN" sz="1600" dirty="0">
                  <a:solidFill>
                    <a:schemeClr val="accent1"/>
                  </a:solidFill>
                </a:endParaRPr>
              </a:p>
              <a:p>
                <a:r>
                  <a:rPr lang="en-IN" sz="1600" dirty="0"/>
                  <a:t>wp1 = </a:t>
                </a:r>
                <a:r>
                  <a:rPr lang="pt-BR" sz="1600" i="0" dirty="0">
                    <a:solidFill>
                      <a:schemeClr val="accent1"/>
                    </a:solidFill>
                    <a:latin typeface="+mj-lt"/>
                  </a:rPr>
                  <a:t>(0 &lt;= i </a:t>
                </a:r>
                <a:r>
                  <a:rPr lang="pt-BR" sz="1600" dirty="0">
                    <a:solidFill>
                      <a:schemeClr val="accent1"/>
                    </a:solidFill>
                    <a:latin typeface="+mj-lt"/>
                  </a:rPr>
                  <a:t>&lt;</a:t>
                </a:r>
                <a:r>
                  <a:rPr lang="pt-BR" sz="1600" i="0" dirty="0">
                    <a:solidFill>
                      <a:schemeClr val="accent1"/>
                    </a:solidFill>
                    <a:latin typeface="+mj-lt"/>
                  </a:rPr>
                  <a:t>=</a:t>
                </a:r>
                <a:r>
                  <a:rPr lang="pt-BR" sz="1600" dirty="0">
                    <a:solidFill>
                      <a:schemeClr val="accent1"/>
                    </a:solidFill>
                    <a:latin typeface="+mj-lt"/>
                  </a:rPr>
                  <a:t>n-1</a:t>
                </a:r>
                <a:r>
                  <a:rPr lang="pt-BR" sz="1600" i="0" dirty="0">
                    <a:solidFill>
                      <a:schemeClr val="accent1"/>
                    </a:solidFill>
                    <a:latin typeface="+mj-lt"/>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latin typeface="+mj-lt"/>
                  </a:rPr>
                  <a:t> (r+i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latin typeface="+mj-lt"/>
                  </a:rPr>
                  <a:t>)</a:t>
                </a:r>
                <a:endParaRPr lang="en-IN" sz="1600" dirty="0">
                  <a:solidFill>
                    <a:schemeClr val="accent1"/>
                  </a:solidFill>
                </a:endParaRPr>
              </a:p>
              <a:p>
                <a:r>
                  <a:rPr lang="en-IN" sz="1600" dirty="0"/>
                  <a:t>After simplification</a:t>
                </a:r>
              </a:p>
              <a:p>
                <a:r>
                  <a:rPr lang="en-IN" sz="1600" dirty="0"/>
                  <a:t>wp1 = </a:t>
                </a:r>
                <a:r>
                  <a:rPr lang="pt-BR" sz="1600" i="0" dirty="0">
                    <a:solidFill>
                      <a:schemeClr val="accent1"/>
                    </a:solidFill>
                    <a:latin typeface="+mj-lt"/>
                  </a:rPr>
                  <a:t>(0 &lt;= i </a:t>
                </a:r>
                <a:r>
                  <a:rPr lang="pt-BR" sz="1600" dirty="0">
                    <a:solidFill>
                      <a:schemeClr val="accent1"/>
                    </a:solidFill>
                    <a:latin typeface="+mj-lt"/>
                  </a:rPr>
                  <a:t>&lt;</a:t>
                </a:r>
                <a:r>
                  <a:rPr lang="pt-BR" sz="1600" i="0" dirty="0">
                    <a:solidFill>
                      <a:schemeClr val="accent1"/>
                    </a:solidFill>
                    <a:latin typeface="+mj-lt"/>
                  </a:rPr>
                  <a:t>=</a:t>
                </a:r>
                <a:r>
                  <a:rPr lang="pt-BR" sz="1600" dirty="0">
                    <a:solidFill>
                      <a:schemeClr val="accent1"/>
                    </a:solidFill>
                    <a:latin typeface="+mj-lt"/>
                  </a:rPr>
                  <a:t>n-1</a:t>
                </a:r>
                <a:r>
                  <a:rPr lang="pt-BR" sz="1600" i="0" dirty="0">
                    <a:solidFill>
                      <a:schemeClr val="accent1"/>
                    </a:solidFill>
                    <a:latin typeface="+mj-lt"/>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latin typeface="+mj-lt"/>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−1</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latin typeface="+mj-lt"/>
                  </a:rPr>
                  <a:t>)</a:t>
                </a:r>
                <a:endParaRPr lang="en-IN" sz="1600" dirty="0">
                  <a:solidFill>
                    <a:schemeClr val="accent1"/>
                  </a:solidFill>
                </a:endParaRPr>
              </a:p>
              <a:p>
                <a:r>
                  <a:rPr lang="en-IN" sz="1600" dirty="0"/>
                  <a:t>{</a:t>
                </a:r>
                <a:r>
                  <a:rPr lang="en-IN" sz="1600" dirty="0" err="1"/>
                  <a:t>Inv</a:t>
                </a:r>
                <a:r>
                  <a:rPr lang="en-IN" sz="1600" dirty="0"/>
                  <a:t>} </a:t>
                </a:r>
                <a:r>
                  <a:rPr lang="en-IN" sz="1600" dirty="0" err="1"/>
                  <a:t>LoopBody</a:t>
                </a:r>
                <a:r>
                  <a:rPr lang="en-IN" sz="1600" dirty="0"/>
                  <a:t> {</a:t>
                </a:r>
                <a:r>
                  <a:rPr lang="en-IN" sz="1600" dirty="0" err="1"/>
                  <a:t>Inv</a:t>
                </a:r>
                <a:r>
                  <a:rPr lang="en-IN" sz="1600" dirty="0"/>
                  <a:t>} holds if</a:t>
                </a:r>
              </a:p>
              <a:p>
                <a:r>
                  <a:rPr lang="pt-BR" sz="1600" i="0" dirty="0">
                    <a:solidFill>
                      <a:schemeClr val="accent1"/>
                    </a:solidFill>
                    <a:latin typeface="+mj-lt"/>
                  </a:rPr>
                  <a:t>(1 &lt;= i </a:t>
                </a:r>
                <a:r>
                  <a:rPr lang="pt-BR" sz="1600" dirty="0">
                    <a:solidFill>
                      <a:schemeClr val="accent1"/>
                    </a:solidFill>
                    <a:latin typeface="+mj-lt"/>
                  </a:rPr>
                  <a:t>&lt;</a:t>
                </a:r>
                <a:r>
                  <a:rPr lang="pt-BR" sz="1600" i="0" dirty="0">
                    <a:solidFill>
                      <a:schemeClr val="accent1"/>
                    </a:solidFill>
                    <a:latin typeface="+mj-lt"/>
                  </a:rPr>
                  <a:t>=</a:t>
                </a:r>
                <a:r>
                  <a:rPr lang="pt-BR" sz="1600" dirty="0">
                    <a:solidFill>
                      <a:schemeClr val="accent1"/>
                    </a:solidFill>
                    <a:latin typeface="+mj-lt"/>
                  </a:rPr>
                  <a:t>n</a:t>
                </a:r>
                <a:r>
                  <a:rPr lang="pt-BR" sz="1600" i="0" dirty="0">
                    <a:solidFill>
                      <a:schemeClr val="accent1"/>
                    </a:solidFill>
                    <a:latin typeface="+mj-lt"/>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latin typeface="+mj-lt"/>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−1</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latin typeface="+mj-lt"/>
                  </a:rPr>
                  <a:t>) </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latin typeface="+mj-lt"/>
                  </a:rPr>
                  <a:t> i &lt; n  </a:t>
                </a:r>
                <a14:m>
                  <m:oMath xmlns:m="http://schemas.openxmlformats.org/officeDocument/2006/math">
                    <m:r>
                      <a:rPr lang="en-IN" sz="1600" b="0" i="1" smtClean="0">
                        <a:solidFill>
                          <a:schemeClr val="accent1"/>
                        </a:solidFill>
                        <a:latin typeface="Cambria Math" panose="02040503050406030204" pitchFamily="18" charset="0"/>
                      </a:rPr>
                      <m:t>→</m:t>
                    </m:r>
                    <m:r>
                      <a:rPr lang="en-IN" sz="1600" b="0" i="0" smtClean="0">
                        <a:solidFill>
                          <a:schemeClr val="accent1"/>
                        </a:solidFill>
                        <a:latin typeface="Cambria Math" panose="02040503050406030204" pitchFamily="18" charset="0"/>
                      </a:rPr>
                      <m:t> </m:t>
                    </m:r>
                  </m:oMath>
                </a14:m>
                <a:r>
                  <a:rPr lang="pt-BR" sz="1600" dirty="0">
                    <a:solidFill>
                      <a:schemeClr val="accent1"/>
                    </a:solidFill>
                  </a:rPr>
                  <a:t>(0 &lt;= i &lt;=n-1)</a:t>
                </a:r>
                <a14:m>
                  <m:oMath xmlns:m="http://schemas.openxmlformats.org/officeDocument/2006/math">
                    <m:r>
                      <a:rPr lang="en-IN" sz="1600" i="1">
                        <a:solidFill>
                          <a:schemeClr val="accent1"/>
                        </a:solidFill>
                        <a:latin typeface="Cambria Math" panose="02040503050406030204" pitchFamily="18" charset="0"/>
                      </a:rPr>
                      <m:t>∧</m:t>
                    </m:r>
                  </m:oMath>
                </a14:m>
                <a:r>
                  <a:rPr lang="pt-BR" sz="1600" dirty="0">
                    <a:solidFill>
                      <a:schemeClr val="accent1"/>
                    </a:solidFill>
                  </a:rPr>
                  <a:t> (r == </a:t>
                </a:r>
                <a14:m>
                  <m:oMath xmlns:m="http://schemas.openxmlformats.org/officeDocument/2006/math">
                    <m:nary>
                      <m:naryPr>
                        <m:chr m:val="∑"/>
                        <m:ctrlPr>
                          <a:rPr lang="pt-BR" sz="1600" i="1" dirty="0">
                            <a:solidFill>
                              <a:schemeClr val="accent1"/>
                            </a:solidFill>
                            <a:latin typeface="Cambria Math" panose="02040503050406030204" pitchFamily="18" charset="0"/>
                          </a:rPr>
                        </m:ctrlPr>
                      </m:naryPr>
                      <m:sub>
                        <m:r>
                          <a:rPr lang="en-IN" sz="1600" i="1" dirty="0">
                            <a:solidFill>
                              <a:schemeClr val="accent1"/>
                            </a:solidFill>
                            <a:latin typeface="Cambria Math" panose="02040503050406030204" pitchFamily="18" charset="0"/>
                          </a:rPr>
                          <m:t>𝑗</m:t>
                        </m:r>
                        <m:r>
                          <a:rPr lang="en-IN" sz="1600" i="1" dirty="0">
                            <a:solidFill>
                              <a:schemeClr val="accent1"/>
                            </a:solidFill>
                            <a:latin typeface="Cambria Math" panose="02040503050406030204" pitchFamily="18" charset="0"/>
                          </a:rPr>
                          <m:t>=0</m:t>
                        </m:r>
                      </m:sub>
                      <m:sup>
                        <m:r>
                          <a:rPr lang="en-IN" sz="1600" i="1" dirty="0">
                            <a:solidFill>
                              <a:schemeClr val="accent1"/>
                            </a:solidFill>
                            <a:latin typeface="Cambria Math" panose="02040503050406030204" pitchFamily="18" charset="0"/>
                          </a:rPr>
                          <m:t>𝑖</m:t>
                        </m:r>
                        <m:r>
                          <a:rPr lang="en-IN" sz="1600" i="1" dirty="0">
                            <a:solidFill>
                              <a:schemeClr val="accent1"/>
                            </a:solidFill>
                            <a:latin typeface="Cambria Math" panose="02040503050406030204" pitchFamily="18" charset="0"/>
                          </a:rPr>
                          <m:t>−1</m:t>
                        </m:r>
                      </m:sup>
                      <m:e>
                        <m:r>
                          <a:rPr lang="en-IN" sz="1600" i="1" dirty="0">
                            <a:solidFill>
                              <a:schemeClr val="accent1"/>
                            </a:solidFill>
                            <a:latin typeface="Cambria Math" panose="02040503050406030204" pitchFamily="18" charset="0"/>
                          </a:rPr>
                          <m:t>𝑗</m:t>
                        </m:r>
                      </m:e>
                    </m:nary>
                  </m:oMath>
                </a14:m>
                <a:r>
                  <a:rPr lang="pt-BR" sz="1600" dirty="0">
                    <a:solidFill>
                      <a:schemeClr val="accent1"/>
                    </a:solidFill>
                  </a:rPr>
                  <a:t>)</a:t>
                </a:r>
                <a:endParaRPr lang="en-IN" sz="1600" dirty="0">
                  <a:solidFill>
                    <a:schemeClr val="accent1"/>
                  </a:solidFill>
                </a:endParaRPr>
              </a:p>
              <a:p>
                <a:r>
                  <a:rPr lang="pt-BR" sz="1600" i="0" dirty="0">
                    <a:solidFill>
                      <a:schemeClr val="accent1"/>
                    </a:solidFill>
                    <a:latin typeface="+mj-lt"/>
                  </a:rPr>
                  <a:t>(1 &lt;= i </a:t>
                </a:r>
                <a:r>
                  <a:rPr lang="pt-BR" sz="1600" dirty="0">
                    <a:solidFill>
                      <a:schemeClr val="accent1"/>
                    </a:solidFill>
                    <a:latin typeface="+mj-lt"/>
                  </a:rPr>
                  <a:t>&lt;</a:t>
                </a:r>
                <a:r>
                  <a:rPr lang="pt-BR" sz="1600" i="0" dirty="0">
                    <a:solidFill>
                      <a:schemeClr val="accent1"/>
                    </a:solidFill>
                    <a:latin typeface="+mj-lt"/>
                  </a:rPr>
                  <a:t>=</a:t>
                </a:r>
                <a:r>
                  <a:rPr lang="pt-BR" sz="1600" dirty="0">
                    <a:solidFill>
                      <a:schemeClr val="accent1"/>
                    </a:solidFill>
                    <a:latin typeface="+mj-lt"/>
                  </a:rPr>
                  <a:t>n</a:t>
                </a:r>
                <a:r>
                  <a:rPr lang="pt-BR" sz="1600" i="0" dirty="0">
                    <a:solidFill>
                      <a:schemeClr val="accent1"/>
                    </a:solidFill>
                    <a:latin typeface="+mj-lt"/>
                  </a:rPr>
                  <a:t>) </a:t>
                </a:r>
                <a14:m>
                  <m:oMath xmlns:m="http://schemas.openxmlformats.org/officeDocument/2006/math">
                    <m:r>
                      <a:rPr lang="en-IN" sz="1600" b="0" i="1" smtClean="0">
                        <a:solidFill>
                          <a:schemeClr val="accent1"/>
                        </a:solidFill>
                        <a:latin typeface="Cambria Math" panose="02040503050406030204" pitchFamily="18" charset="0"/>
                      </a:rPr>
                      <m:t>∧</m:t>
                    </m:r>
                  </m:oMath>
                </a14:m>
                <a:r>
                  <a:rPr lang="en-IN" sz="1600" dirty="0">
                    <a:solidFill>
                      <a:schemeClr val="accent1"/>
                    </a:solidFill>
                  </a:rPr>
                  <a:t> </a:t>
                </a:r>
                <a:r>
                  <a:rPr lang="en-IN" sz="1600" dirty="0" err="1">
                    <a:solidFill>
                      <a:schemeClr val="accent1"/>
                    </a:solidFill>
                  </a:rPr>
                  <a:t>i</a:t>
                </a:r>
                <a:r>
                  <a:rPr lang="en-IN" sz="1600" dirty="0">
                    <a:solidFill>
                      <a:schemeClr val="accent1"/>
                    </a:solidFill>
                  </a:rPr>
                  <a:t> &lt; n </a:t>
                </a:r>
                <a:r>
                  <a:rPr lang="en-IN" sz="1600" dirty="0">
                    <a:solidFill>
                      <a:schemeClr val="tx1"/>
                    </a:solidFill>
                  </a:rPr>
                  <a:t>in LHS can be simplified </a:t>
                </a:r>
                <a:r>
                  <a:rPr lang="en-IN" sz="1600" dirty="0">
                    <a:solidFill>
                      <a:schemeClr val="accent1"/>
                    </a:solidFill>
                  </a:rPr>
                  <a:t>to 1 &lt;= </a:t>
                </a:r>
                <a:r>
                  <a:rPr lang="en-IN" sz="1600" dirty="0" err="1">
                    <a:solidFill>
                      <a:schemeClr val="accent1"/>
                    </a:solidFill>
                  </a:rPr>
                  <a:t>i</a:t>
                </a:r>
                <a:r>
                  <a:rPr lang="en-IN" sz="1600" dirty="0">
                    <a:solidFill>
                      <a:schemeClr val="accent1"/>
                    </a:solidFill>
                  </a:rPr>
                  <a:t> &lt;= n-1</a:t>
                </a:r>
                <a:r>
                  <a:rPr lang="en-IN" sz="1600" dirty="0">
                    <a:solidFill>
                      <a:schemeClr val="tx1"/>
                    </a:solidFill>
                  </a:rPr>
                  <a:t>.</a:t>
                </a:r>
              </a:p>
              <a:p>
                <a:r>
                  <a:rPr lang="en-IN" sz="1600" dirty="0">
                    <a:solidFill>
                      <a:schemeClr val="accent1"/>
                    </a:solidFill>
                  </a:rPr>
                  <a:t>(0 &lt;= </a:t>
                </a:r>
                <a:r>
                  <a:rPr lang="en-IN" sz="1600" dirty="0" err="1">
                    <a:solidFill>
                      <a:schemeClr val="accent1"/>
                    </a:solidFill>
                  </a:rPr>
                  <a:t>i</a:t>
                </a:r>
                <a:r>
                  <a:rPr lang="en-IN" sz="1600" dirty="0">
                    <a:solidFill>
                      <a:schemeClr val="accent1"/>
                    </a:solidFill>
                  </a:rPr>
                  <a:t> &lt;=n-1) </a:t>
                </a:r>
                <a:r>
                  <a:rPr lang="en-IN" sz="1600" dirty="0">
                    <a:solidFill>
                      <a:schemeClr val="tx1"/>
                    </a:solidFill>
                  </a:rPr>
                  <a:t>in RHS can be expanded to </a:t>
                </a:r>
                <a:r>
                  <a:rPr lang="en-IN" sz="1600" dirty="0">
                    <a:solidFill>
                      <a:schemeClr val="accent1"/>
                    </a:solidFill>
                  </a:rPr>
                  <a:t>(1 &lt;= </a:t>
                </a:r>
                <a:r>
                  <a:rPr lang="en-IN" sz="1600" dirty="0" err="1">
                    <a:solidFill>
                      <a:schemeClr val="accent1"/>
                    </a:solidFill>
                  </a:rPr>
                  <a:t>i</a:t>
                </a:r>
                <a:r>
                  <a:rPr lang="en-IN" sz="1600" dirty="0">
                    <a:solidFill>
                      <a:schemeClr val="accent1"/>
                    </a:solidFill>
                  </a:rPr>
                  <a:t> &lt;= n-1) </a:t>
                </a:r>
                <a14:m>
                  <m:oMath xmlns:m="http://schemas.openxmlformats.org/officeDocument/2006/math">
                    <m:r>
                      <a:rPr lang="en-IN" sz="1600" b="0" i="1" smtClean="0">
                        <a:solidFill>
                          <a:schemeClr val="accent1"/>
                        </a:solidFill>
                        <a:latin typeface="Cambria Math" panose="02040503050406030204" pitchFamily="18" charset="0"/>
                      </a:rPr>
                      <m:t>∨</m:t>
                    </m:r>
                  </m:oMath>
                </a14:m>
                <a:r>
                  <a:rPr lang="en-IN" sz="1600" dirty="0">
                    <a:solidFill>
                      <a:schemeClr val="accent1"/>
                    </a:solidFill>
                  </a:rPr>
                  <a:t> </a:t>
                </a:r>
                <a:r>
                  <a:rPr lang="en-IN" sz="1600" dirty="0" err="1">
                    <a:solidFill>
                      <a:schemeClr val="accent1"/>
                    </a:solidFill>
                  </a:rPr>
                  <a:t>i</a:t>
                </a:r>
                <a:r>
                  <a:rPr lang="en-IN" sz="1600" dirty="0">
                    <a:solidFill>
                      <a:schemeClr val="accent1"/>
                    </a:solidFill>
                  </a:rPr>
                  <a:t> == 0</a:t>
                </a:r>
                <a:r>
                  <a:rPr lang="en-IN" sz="1600" dirty="0">
                    <a:solidFill>
                      <a:schemeClr val="tx1"/>
                    </a:solidFill>
                  </a:rPr>
                  <a:t>.</a:t>
                </a:r>
              </a:p>
              <a:p>
                <a:r>
                  <a:rPr lang="en-IN" sz="1600" dirty="0">
                    <a:solidFill>
                      <a:schemeClr val="tx1"/>
                    </a:solidFill>
                  </a:rPr>
                  <a:t>The resulting formula is </a:t>
                </a:r>
                <a:r>
                  <a:rPr lang="en-IN" sz="1600" dirty="0">
                    <a:solidFill>
                      <a:schemeClr val="accent1"/>
                    </a:solidFill>
                  </a:rPr>
                  <a:t>LHS </a:t>
                </a:r>
                <a14:m>
                  <m:oMath xmlns:m="http://schemas.openxmlformats.org/officeDocument/2006/math">
                    <m:r>
                      <a:rPr lang="en-IN" sz="1600" b="0" i="1" smtClean="0">
                        <a:solidFill>
                          <a:schemeClr val="accent1"/>
                        </a:solidFill>
                        <a:latin typeface="Cambria Math" panose="02040503050406030204" pitchFamily="18" charset="0"/>
                      </a:rPr>
                      <m:t>→</m:t>
                    </m:r>
                  </m:oMath>
                </a14:m>
                <a:r>
                  <a:rPr lang="en-IN" sz="1600" dirty="0">
                    <a:solidFill>
                      <a:schemeClr val="accent1"/>
                    </a:solidFill>
                  </a:rPr>
                  <a:t> LHS </a:t>
                </a:r>
                <a14:m>
                  <m:oMath xmlns:m="http://schemas.openxmlformats.org/officeDocument/2006/math">
                    <m:r>
                      <a:rPr lang="en-IN" sz="1600" b="0" i="1" smtClean="0">
                        <a:solidFill>
                          <a:schemeClr val="accent1"/>
                        </a:solidFill>
                        <a:latin typeface="Cambria Math" panose="02040503050406030204" pitchFamily="18" charset="0"/>
                      </a:rPr>
                      <m:t>∨</m:t>
                    </m:r>
                  </m:oMath>
                </a14:m>
                <a:r>
                  <a:rPr lang="en-IN" sz="1600" dirty="0">
                    <a:solidFill>
                      <a:schemeClr val="accent1"/>
                    </a:solidFill>
                  </a:rPr>
                  <a:t> </a:t>
                </a:r>
                <a:r>
                  <a:rPr lang="en-IN" sz="1600" dirty="0" err="1">
                    <a:solidFill>
                      <a:schemeClr val="accent1"/>
                    </a:solidFill>
                  </a:rPr>
                  <a:t>i</a:t>
                </a:r>
                <a:r>
                  <a:rPr lang="en-IN" sz="1600" dirty="0">
                    <a:solidFill>
                      <a:schemeClr val="accent1"/>
                    </a:solidFill>
                  </a:rPr>
                  <a:t> == 0</a:t>
                </a:r>
                <a:r>
                  <a:rPr lang="en-IN" sz="1600" dirty="0">
                    <a:solidFill>
                      <a:schemeClr val="tx1"/>
                    </a:solidFill>
                  </a:rPr>
                  <a:t>, which is valid.</a:t>
                </a: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169309" cy="5129161"/>
              </a:xfrm>
              <a:prstGeom prst="rect">
                <a:avLst/>
              </a:prstGeom>
              <a:blipFill>
                <a:blip r:embed="rId3"/>
                <a:stretch>
                  <a:fillRect l="-5425" t="-357" b="-713"/>
                </a:stretch>
              </a:blipFill>
            </p:spPr>
            <p:txBody>
              <a:bodyPr/>
              <a:lstStyle/>
              <a:p>
                <a:r>
                  <a:rPr lang="en-IN">
                    <a:noFill/>
                  </a:rPr>
                  <a:t> </a:t>
                </a:r>
              </a:p>
            </p:txBody>
          </p:sp>
        </mc:Fallback>
      </mc:AlternateContent>
    </p:spTree>
    <p:extLst>
      <p:ext uri="{BB962C8B-B14F-4D97-AF65-F5344CB8AC3E}">
        <p14:creationId xmlns:p14="http://schemas.microsoft.com/office/powerpoint/2010/main" val="394818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4676280"/>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wp1:</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wp3: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4676280"/>
              </a:xfrm>
              <a:prstGeom prst="rect">
                <a:avLst/>
              </a:prstGeom>
              <a:blipFill>
                <a:blip r:embed="rId2"/>
                <a:stretch>
                  <a:fillRect l="-838" t="-3259" b="-73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838200" y="1612489"/>
                <a:ext cx="4363065" cy="4791440"/>
              </a:xfrm>
              <a:prstGeom prst="rect">
                <a:avLst/>
              </a:prstGeom>
              <a:noFill/>
            </p:spPr>
            <p:txBody>
              <a:bodyPr wrap="square" rtlCol="0">
                <a:spAutoFit/>
              </a:bodyPr>
              <a:lstStyle/>
              <a:p>
                <a:r>
                  <a:rPr lang="en-IN" sz="1800" dirty="0"/>
                  <a:t>The postcondition at line 15 is F8. Prove that the loop invariant, F4, is correct.</a:t>
                </a:r>
              </a:p>
              <a:p>
                <a:endParaRPr lang="en-IN" dirty="0"/>
              </a:p>
              <a:p>
                <a:r>
                  <a:rPr lang="en-IN" dirty="0"/>
                  <a:t>Also, verify {</a:t>
                </a:r>
                <a:r>
                  <a:rPr lang="en-IN" dirty="0" err="1"/>
                  <a:t>Inv</a:t>
                </a:r>
                <a:r>
                  <a:rPr lang="en-IN" dirty="0"/>
                  <a:t> &amp;&amp; </a:t>
                </a:r>
                <a:r>
                  <a:rPr lang="en-IN" dirty="0" err="1"/>
                  <a:t>i</a:t>
                </a:r>
                <a:r>
                  <a:rPr lang="en-IN" dirty="0"/>
                  <a:t> &gt;= n } skip {F8} holds.</a:t>
                </a:r>
              </a:p>
              <a:p>
                <a:endParaRPr lang="en-IN" dirty="0"/>
              </a:p>
              <a:p>
                <a:r>
                  <a:rPr lang="en-IN" dirty="0">
                    <a:solidFill>
                      <a:schemeClr val="tx1"/>
                    </a:solidFill>
                  </a:rPr>
                  <a:t>Inv = </a:t>
                </a:r>
                <a:r>
                  <a:rPr lang="pt-BR" i="0" dirty="0">
                    <a:solidFill>
                      <a:schemeClr val="accent1"/>
                    </a:solidFill>
                    <a:latin typeface="+mj-lt"/>
                  </a:rPr>
                  <a:t>(1 &lt;= i </a:t>
                </a:r>
                <a:r>
                  <a:rPr lang="pt-BR" dirty="0">
                    <a:solidFill>
                      <a:schemeClr val="accent1"/>
                    </a:solidFill>
                    <a:latin typeface="+mj-lt"/>
                  </a:rPr>
                  <a:t>&lt;</a:t>
                </a:r>
                <a:r>
                  <a:rPr lang="pt-BR" i="0" dirty="0">
                    <a:solidFill>
                      <a:schemeClr val="accent1"/>
                    </a:solidFill>
                    <a:latin typeface="+mj-lt"/>
                  </a:rPr>
                  <a:t>=</a:t>
                </a:r>
                <a:r>
                  <a:rPr lang="pt-BR" dirty="0">
                    <a:solidFill>
                      <a:schemeClr val="accent1"/>
                    </a:solidFill>
                    <a:latin typeface="+mj-lt"/>
                  </a:rPr>
                  <a:t>n</a:t>
                </a:r>
                <a:r>
                  <a:rPr lang="pt-BR" i="0" dirty="0">
                    <a:solidFill>
                      <a:schemeClr val="accent1"/>
                    </a:solidFill>
                    <a:latin typeface="+mj-lt"/>
                  </a:rPr>
                  <a:t>)</a:t>
                </a:r>
                <a14:m>
                  <m:oMath xmlns:m="http://schemas.openxmlformats.org/officeDocument/2006/math">
                    <m:r>
                      <a:rPr lang="en-IN" b="0" i="1" smtClean="0">
                        <a:solidFill>
                          <a:schemeClr val="accent1"/>
                        </a:solidFill>
                        <a:latin typeface="Cambria Math" panose="02040503050406030204" pitchFamily="18" charset="0"/>
                      </a:rPr>
                      <m:t>∧</m:t>
                    </m:r>
                  </m:oMath>
                </a14:m>
                <a:r>
                  <a:rPr lang="pt-BR" i="0" dirty="0">
                    <a:solidFill>
                      <a:schemeClr val="accent1"/>
                    </a:solidFill>
                    <a:latin typeface="+mj-lt"/>
                  </a:rPr>
                  <a:t> (r == </a:t>
                </a:r>
                <a14:m>
                  <m:oMath xmlns:m="http://schemas.openxmlformats.org/officeDocument/2006/math">
                    <m:nary>
                      <m:naryPr>
                        <m:chr m:val="∑"/>
                        <m:ctrlPr>
                          <a:rPr lang="pt-BR" b="0" i="1" dirty="0" smtClean="0">
                            <a:solidFill>
                              <a:schemeClr val="accent1"/>
                            </a:solidFill>
                            <a:effectLst/>
                            <a:latin typeface="Cambria Math" panose="02040503050406030204" pitchFamily="18" charset="0"/>
                          </a:rPr>
                        </m:ctrlPr>
                      </m:naryPr>
                      <m:sub>
                        <m:r>
                          <a:rPr lang="en-IN" b="0" i="1" dirty="0" smtClean="0">
                            <a:solidFill>
                              <a:schemeClr val="accent1"/>
                            </a:solidFill>
                            <a:effectLst/>
                            <a:latin typeface="Cambria Math" panose="02040503050406030204" pitchFamily="18" charset="0"/>
                          </a:rPr>
                          <m:t>𝑗</m:t>
                        </m:r>
                        <m:r>
                          <a:rPr lang="en-IN" b="0" i="1" dirty="0" smtClean="0">
                            <a:solidFill>
                              <a:schemeClr val="accent1"/>
                            </a:solidFill>
                            <a:effectLst/>
                            <a:latin typeface="Cambria Math" panose="02040503050406030204" pitchFamily="18" charset="0"/>
                          </a:rPr>
                          <m:t>=0</m:t>
                        </m:r>
                      </m:sub>
                      <m:sup>
                        <m:r>
                          <a:rPr lang="en-IN" b="0" i="1" dirty="0" smtClean="0">
                            <a:solidFill>
                              <a:schemeClr val="accent1"/>
                            </a:solidFill>
                            <a:effectLst/>
                            <a:latin typeface="Cambria Math" panose="02040503050406030204" pitchFamily="18" charset="0"/>
                          </a:rPr>
                          <m:t>𝑖</m:t>
                        </m:r>
                        <m:r>
                          <a:rPr lang="en-IN" b="0" i="1" dirty="0" smtClean="0">
                            <a:solidFill>
                              <a:schemeClr val="accent1"/>
                            </a:solidFill>
                            <a:effectLst/>
                            <a:latin typeface="Cambria Math" panose="02040503050406030204" pitchFamily="18" charset="0"/>
                          </a:rPr>
                          <m:t>−1</m:t>
                        </m:r>
                      </m:sup>
                      <m:e>
                        <m:r>
                          <a:rPr lang="en-IN" b="0" i="1" dirty="0" smtClean="0">
                            <a:solidFill>
                              <a:schemeClr val="accent1"/>
                            </a:solidFill>
                            <a:effectLst/>
                            <a:latin typeface="Cambria Math" panose="02040503050406030204" pitchFamily="18" charset="0"/>
                          </a:rPr>
                          <m:t>𝑗</m:t>
                        </m:r>
                      </m:e>
                    </m:nary>
                  </m:oMath>
                </a14:m>
                <a:r>
                  <a:rPr lang="pt-BR" i="0" dirty="0">
                    <a:solidFill>
                      <a:schemeClr val="accent1"/>
                    </a:solidFill>
                    <a:latin typeface="+mj-lt"/>
                  </a:rPr>
                  <a:t>)</a:t>
                </a:r>
                <a:endParaRPr lang="pt-BR" b="0" dirty="0">
                  <a:solidFill>
                    <a:schemeClr val="accent1"/>
                  </a:solidFill>
                  <a:effectLst/>
                  <a:latin typeface="Consolas" panose="020B0609020204030204" pitchFamily="49" charset="0"/>
                </a:endParaRPr>
              </a:p>
              <a:p>
                <a:r>
                  <a:rPr lang="en-IN" dirty="0">
                    <a:solidFill>
                      <a:schemeClr val="tx1"/>
                    </a:solidFill>
                  </a:rPr>
                  <a:t>F8 = </a:t>
                </a:r>
                <a:r>
                  <a:rPr lang="pt-BR" i="0" dirty="0">
                    <a:solidFill>
                      <a:schemeClr val="accent1"/>
                    </a:solidFill>
                    <a:latin typeface="+mj-lt"/>
                  </a:rPr>
                  <a:t>(1 &lt;= i </a:t>
                </a:r>
                <a:r>
                  <a:rPr lang="pt-BR" dirty="0">
                    <a:solidFill>
                      <a:schemeClr val="accent1"/>
                    </a:solidFill>
                    <a:latin typeface="+mj-lt"/>
                  </a:rPr>
                  <a:t>&lt;= n</a:t>
                </a:r>
                <a:r>
                  <a:rPr lang="pt-BR" i="0" dirty="0">
                    <a:solidFill>
                      <a:schemeClr val="accent1"/>
                    </a:solidFill>
                    <a:latin typeface="+mj-lt"/>
                  </a:rPr>
                  <a:t>)</a:t>
                </a:r>
                <a14:m>
                  <m:oMath xmlns:m="http://schemas.openxmlformats.org/officeDocument/2006/math">
                    <m:r>
                      <a:rPr lang="en-IN" b="0" i="1" smtClean="0">
                        <a:solidFill>
                          <a:schemeClr val="accent1"/>
                        </a:solidFill>
                        <a:latin typeface="Cambria Math" panose="02040503050406030204" pitchFamily="18" charset="0"/>
                      </a:rPr>
                      <m:t>∧</m:t>
                    </m:r>
                  </m:oMath>
                </a14:m>
                <a:r>
                  <a:rPr lang="pt-BR" i="0" dirty="0">
                    <a:solidFill>
                      <a:schemeClr val="accent1"/>
                    </a:solidFill>
                    <a:latin typeface="+mj-lt"/>
                  </a:rPr>
                  <a:t> (r == </a:t>
                </a:r>
                <a14:m>
                  <m:oMath xmlns:m="http://schemas.openxmlformats.org/officeDocument/2006/math">
                    <m:nary>
                      <m:naryPr>
                        <m:chr m:val="∑"/>
                        <m:ctrlPr>
                          <a:rPr lang="pt-BR" b="0" i="1" dirty="0" smtClean="0">
                            <a:solidFill>
                              <a:schemeClr val="accent1"/>
                            </a:solidFill>
                            <a:effectLst/>
                            <a:latin typeface="Cambria Math" panose="02040503050406030204" pitchFamily="18" charset="0"/>
                          </a:rPr>
                        </m:ctrlPr>
                      </m:naryPr>
                      <m:sub>
                        <m:r>
                          <a:rPr lang="en-IN" b="0" i="1" dirty="0" smtClean="0">
                            <a:solidFill>
                              <a:schemeClr val="accent1"/>
                            </a:solidFill>
                            <a:effectLst/>
                            <a:latin typeface="Cambria Math" panose="02040503050406030204" pitchFamily="18" charset="0"/>
                          </a:rPr>
                          <m:t>𝑗</m:t>
                        </m:r>
                        <m:r>
                          <a:rPr lang="en-IN" b="0" i="1" dirty="0" smtClean="0">
                            <a:solidFill>
                              <a:schemeClr val="accent1"/>
                            </a:solidFill>
                            <a:effectLst/>
                            <a:latin typeface="Cambria Math" panose="02040503050406030204" pitchFamily="18" charset="0"/>
                          </a:rPr>
                          <m:t>=0</m:t>
                        </m:r>
                      </m:sub>
                      <m:sup>
                        <m:r>
                          <a:rPr lang="en-IN" b="0" i="1" dirty="0" smtClean="0">
                            <a:solidFill>
                              <a:schemeClr val="accent1"/>
                            </a:solidFill>
                            <a:effectLst/>
                            <a:latin typeface="Cambria Math" panose="02040503050406030204" pitchFamily="18" charset="0"/>
                          </a:rPr>
                          <m:t>𝑖</m:t>
                        </m:r>
                        <m:r>
                          <a:rPr lang="en-IN" b="0" i="1" dirty="0" smtClean="0">
                            <a:solidFill>
                              <a:schemeClr val="accent1"/>
                            </a:solidFill>
                            <a:effectLst/>
                            <a:latin typeface="Cambria Math" panose="02040503050406030204" pitchFamily="18" charset="0"/>
                          </a:rPr>
                          <m:t>−1</m:t>
                        </m:r>
                      </m:sup>
                      <m:e>
                        <m:r>
                          <a:rPr lang="en-IN" b="0" i="1" dirty="0" smtClean="0">
                            <a:solidFill>
                              <a:schemeClr val="accent1"/>
                            </a:solidFill>
                            <a:effectLst/>
                            <a:latin typeface="Cambria Math" panose="02040503050406030204" pitchFamily="18" charset="0"/>
                          </a:rPr>
                          <m:t>𝑗</m:t>
                        </m:r>
                      </m:e>
                    </m:nary>
                  </m:oMath>
                </a14:m>
                <a:r>
                  <a:rPr lang="en-IN" b="0" i="0" dirty="0">
                    <a:solidFill>
                      <a:schemeClr val="accent1"/>
                    </a:solidFill>
                    <a:latin typeface="+mj-lt"/>
                  </a:rPr>
                  <a:t>) ∧</a:t>
                </a:r>
                <a:r>
                  <a:rPr lang="pt-BR" b="0" i="0" dirty="0">
                    <a:solidFill>
                      <a:schemeClr val="accent1"/>
                    </a:solidFill>
                    <a:effectLst/>
                    <a:latin typeface="+mj-lt"/>
                  </a:rPr>
                  <a:t> (i &gt;= n)</a:t>
                </a:r>
                <a:endParaRPr lang="pt-BR" b="0" dirty="0">
                  <a:solidFill>
                    <a:schemeClr val="accent1"/>
                  </a:solidFill>
                  <a:effectLst/>
                  <a:latin typeface="Consolas" panose="020B0609020204030204" pitchFamily="49" charset="0"/>
                </a:endParaRPr>
              </a:p>
              <a:p>
                <a:endParaRPr lang="en-IN" dirty="0">
                  <a:solidFill>
                    <a:schemeClr val="tx1"/>
                  </a:solidFill>
                </a:endParaRPr>
              </a:p>
              <a:p>
                <a:r>
                  <a:rPr lang="en-IN" dirty="0">
                    <a:solidFill>
                      <a:schemeClr val="tx1"/>
                    </a:solidFill>
                  </a:rPr>
                  <a:t>Check </a:t>
                </a:r>
                <a:r>
                  <a:rPr lang="pt-BR" i="0" dirty="0">
                    <a:solidFill>
                      <a:schemeClr val="accent1"/>
                    </a:solidFill>
                    <a:latin typeface="+mj-lt"/>
                  </a:rPr>
                  <a:t>(1 &lt;= i </a:t>
                </a:r>
                <a:r>
                  <a:rPr lang="pt-BR" dirty="0">
                    <a:solidFill>
                      <a:schemeClr val="accent1"/>
                    </a:solidFill>
                    <a:latin typeface="+mj-lt"/>
                  </a:rPr>
                  <a:t>&lt;</a:t>
                </a:r>
                <a:r>
                  <a:rPr lang="pt-BR" i="0" dirty="0">
                    <a:solidFill>
                      <a:schemeClr val="accent1"/>
                    </a:solidFill>
                    <a:latin typeface="+mj-lt"/>
                  </a:rPr>
                  <a:t>=</a:t>
                </a:r>
                <a:r>
                  <a:rPr lang="pt-BR" dirty="0">
                    <a:solidFill>
                      <a:schemeClr val="accent1"/>
                    </a:solidFill>
                    <a:latin typeface="+mj-lt"/>
                  </a:rPr>
                  <a:t>n</a:t>
                </a:r>
                <a:r>
                  <a:rPr lang="pt-BR" i="0" dirty="0">
                    <a:solidFill>
                      <a:schemeClr val="accent1"/>
                    </a:solidFill>
                    <a:latin typeface="+mj-lt"/>
                  </a:rPr>
                  <a:t>)</a:t>
                </a:r>
                <a14:m>
                  <m:oMath xmlns:m="http://schemas.openxmlformats.org/officeDocument/2006/math">
                    <m:r>
                      <a:rPr lang="en-IN" b="0" i="1" smtClean="0">
                        <a:solidFill>
                          <a:schemeClr val="accent1"/>
                        </a:solidFill>
                        <a:latin typeface="Cambria Math" panose="02040503050406030204" pitchFamily="18" charset="0"/>
                      </a:rPr>
                      <m:t>∧</m:t>
                    </m:r>
                  </m:oMath>
                </a14:m>
                <a:r>
                  <a:rPr lang="pt-BR" i="0" dirty="0">
                    <a:solidFill>
                      <a:schemeClr val="accent1"/>
                    </a:solidFill>
                    <a:latin typeface="+mj-lt"/>
                  </a:rPr>
                  <a:t> (r == </a:t>
                </a:r>
                <a14:m>
                  <m:oMath xmlns:m="http://schemas.openxmlformats.org/officeDocument/2006/math">
                    <m:nary>
                      <m:naryPr>
                        <m:chr m:val="∑"/>
                        <m:ctrlPr>
                          <a:rPr lang="pt-BR" b="0" i="1" dirty="0" smtClean="0">
                            <a:solidFill>
                              <a:schemeClr val="accent1"/>
                            </a:solidFill>
                            <a:effectLst/>
                            <a:latin typeface="Cambria Math" panose="02040503050406030204" pitchFamily="18" charset="0"/>
                          </a:rPr>
                        </m:ctrlPr>
                      </m:naryPr>
                      <m:sub>
                        <m:r>
                          <a:rPr lang="en-IN" b="0" i="1" dirty="0" smtClean="0">
                            <a:solidFill>
                              <a:schemeClr val="accent1"/>
                            </a:solidFill>
                            <a:effectLst/>
                            <a:latin typeface="Cambria Math" panose="02040503050406030204" pitchFamily="18" charset="0"/>
                          </a:rPr>
                          <m:t>𝑗</m:t>
                        </m:r>
                        <m:r>
                          <a:rPr lang="en-IN" b="0" i="1" dirty="0" smtClean="0">
                            <a:solidFill>
                              <a:schemeClr val="accent1"/>
                            </a:solidFill>
                            <a:effectLst/>
                            <a:latin typeface="Cambria Math" panose="02040503050406030204" pitchFamily="18" charset="0"/>
                          </a:rPr>
                          <m:t>=0</m:t>
                        </m:r>
                      </m:sub>
                      <m:sup>
                        <m:r>
                          <a:rPr lang="en-IN" b="0" i="1" dirty="0" smtClean="0">
                            <a:solidFill>
                              <a:schemeClr val="accent1"/>
                            </a:solidFill>
                            <a:effectLst/>
                            <a:latin typeface="Cambria Math" panose="02040503050406030204" pitchFamily="18" charset="0"/>
                          </a:rPr>
                          <m:t>𝑖</m:t>
                        </m:r>
                        <m:r>
                          <a:rPr lang="en-IN" b="0" i="1" dirty="0" smtClean="0">
                            <a:solidFill>
                              <a:schemeClr val="accent1"/>
                            </a:solidFill>
                            <a:effectLst/>
                            <a:latin typeface="Cambria Math" panose="02040503050406030204" pitchFamily="18" charset="0"/>
                          </a:rPr>
                          <m:t>−1</m:t>
                        </m:r>
                      </m:sup>
                      <m:e>
                        <m:r>
                          <a:rPr lang="en-IN" b="0" i="1" dirty="0" smtClean="0">
                            <a:solidFill>
                              <a:schemeClr val="accent1"/>
                            </a:solidFill>
                            <a:effectLst/>
                            <a:latin typeface="Cambria Math" panose="02040503050406030204" pitchFamily="18" charset="0"/>
                          </a:rPr>
                          <m:t>𝑗</m:t>
                        </m:r>
                      </m:e>
                    </m:nary>
                  </m:oMath>
                </a14:m>
                <a:r>
                  <a:rPr lang="pt-BR" i="0" dirty="0">
                    <a:solidFill>
                      <a:schemeClr val="accent1"/>
                    </a:solidFill>
                    <a:latin typeface="+mj-lt"/>
                  </a:rPr>
                  <a:t>) </a:t>
                </a:r>
                <a14:m>
                  <m:oMath xmlns:m="http://schemas.openxmlformats.org/officeDocument/2006/math">
                    <m:r>
                      <a:rPr lang="en-IN" b="0" i="1" smtClean="0">
                        <a:solidFill>
                          <a:schemeClr val="accent1"/>
                        </a:solidFill>
                        <a:latin typeface="Cambria Math" panose="02040503050406030204" pitchFamily="18" charset="0"/>
                      </a:rPr>
                      <m:t>∧</m:t>
                    </m:r>
                  </m:oMath>
                </a14:m>
                <a:r>
                  <a:rPr lang="pt-BR" i="0" dirty="0">
                    <a:solidFill>
                      <a:schemeClr val="accent1"/>
                    </a:solidFill>
                    <a:latin typeface="+mj-lt"/>
                  </a:rPr>
                  <a:t> i &gt;= n </a:t>
                </a:r>
                <a14:m>
                  <m:oMath xmlns:m="http://schemas.openxmlformats.org/officeDocument/2006/math">
                    <m:r>
                      <a:rPr lang="en-IN" b="0" i="1" smtClean="0">
                        <a:solidFill>
                          <a:schemeClr val="accent1"/>
                        </a:solidFill>
                        <a:latin typeface="Cambria Math" panose="02040503050406030204" pitchFamily="18" charset="0"/>
                      </a:rPr>
                      <m:t>→</m:t>
                    </m:r>
                  </m:oMath>
                </a14:m>
                <a:r>
                  <a:rPr lang="pt-BR" i="0" dirty="0">
                    <a:solidFill>
                      <a:schemeClr val="accent1"/>
                    </a:solidFill>
                    <a:latin typeface="+mj-lt"/>
                  </a:rPr>
                  <a:t> </a:t>
                </a:r>
                <a:r>
                  <a:rPr lang="pt-BR" dirty="0">
                    <a:solidFill>
                      <a:schemeClr val="accent1"/>
                    </a:solidFill>
                  </a:rPr>
                  <a:t>(r == </a:t>
                </a:r>
                <a14:m>
                  <m:oMath xmlns:m="http://schemas.openxmlformats.org/officeDocument/2006/math">
                    <m:nary>
                      <m:naryPr>
                        <m:chr m:val="∑"/>
                        <m:ctrlPr>
                          <a:rPr lang="pt-BR" i="1" dirty="0">
                            <a:solidFill>
                              <a:schemeClr val="accent1"/>
                            </a:solidFill>
                            <a:latin typeface="Cambria Math" panose="02040503050406030204" pitchFamily="18" charset="0"/>
                          </a:rPr>
                        </m:ctrlPr>
                      </m:naryPr>
                      <m:sub>
                        <m:r>
                          <a:rPr lang="en-IN" i="1" dirty="0">
                            <a:solidFill>
                              <a:schemeClr val="accent1"/>
                            </a:solidFill>
                            <a:latin typeface="Cambria Math" panose="02040503050406030204" pitchFamily="18" charset="0"/>
                          </a:rPr>
                          <m:t>𝑗</m:t>
                        </m:r>
                        <m:r>
                          <a:rPr lang="en-IN" i="1" dirty="0">
                            <a:solidFill>
                              <a:schemeClr val="accent1"/>
                            </a:solidFill>
                            <a:latin typeface="Cambria Math" panose="02040503050406030204" pitchFamily="18" charset="0"/>
                          </a:rPr>
                          <m:t>=0</m:t>
                        </m:r>
                      </m:sub>
                      <m:sup>
                        <m:r>
                          <a:rPr lang="en-IN" b="0" i="1" dirty="0" smtClean="0">
                            <a:solidFill>
                              <a:schemeClr val="accent1"/>
                            </a:solidFill>
                            <a:latin typeface="Cambria Math" panose="02040503050406030204" pitchFamily="18" charset="0"/>
                          </a:rPr>
                          <m:t>𝑛</m:t>
                        </m:r>
                        <m:r>
                          <a:rPr lang="en-IN" i="1" dirty="0">
                            <a:solidFill>
                              <a:schemeClr val="accent1"/>
                            </a:solidFill>
                            <a:latin typeface="Cambria Math" panose="02040503050406030204" pitchFamily="18" charset="0"/>
                          </a:rPr>
                          <m:t>−1</m:t>
                        </m:r>
                      </m:sup>
                      <m:e>
                        <m:r>
                          <a:rPr lang="en-IN" i="1" dirty="0">
                            <a:solidFill>
                              <a:schemeClr val="accent1"/>
                            </a:solidFill>
                            <a:latin typeface="Cambria Math" panose="02040503050406030204" pitchFamily="18" charset="0"/>
                          </a:rPr>
                          <m:t>𝑗</m:t>
                        </m:r>
                      </m:e>
                    </m:nary>
                  </m:oMath>
                </a14:m>
                <a:r>
                  <a:rPr lang="en-IN" dirty="0">
                    <a:solidFill>
                      <a:schemeClr val="accent1"/>
                    </a:solidFill>
                  </a:rPr>
                  <a:t>)</a:t>
                </a:r>
                <a:r>
                  <a:rPr lang="pt-BR" dirty="0">
                    <a:solidFill>
                      <a:schemeClr val="accent1"/>
                    </a:solidFill>
                    <a:latin typeface="Consolas" panose="020B0609020204030204" pitchFamily="49" charset="0"/>
                  </a:rPr>
                  <a:t> </a:t>
                </a:r>
                <a:r>
                  <a:rPr lang="en-IN" dirty="0">
                    <a:solidFill>
                      <a:schemeClr val="tx1"/>
                    </a:solidFill>
                  </a:rPr>
                  <a:t>is valid.</a:t>
                </a:r>
              </a:p>
              <a:p>
                <a:endParaRPr lang="en-IN" dirty="0">
                  <a:solidFill>
                    <a:schemeClr val="tx1"/>
                  </a:solidFill>
                </a:endParaRPr>
              </a:p>
              <a:p>
                <a:r>
                  <a:rPr lang="en-IN" dirty="0">
                    <a:solidFill>
                      <a:schemeClr val="tx1"/>
                    </a:solidFill>
                  </a:rPr>
                  <a:t>Simplifying LHS,</a:t>
                </a:r>
              </a:p>
              <a:p>
                <a:r>
                  <a:rPr lang="pt-BR" i="0" dirty="0">
                    <a:solidFill>
                      <a:schemeClr val="accent1"/>
                    </a:solidFill>
                    <a:latin typeface="+mj-lt"/>
                  </a:rPr>
                  <a:t>(1 &lt;= i </a:t>
                </a:r>
                <a:r>
                  <a:rPr lang="pt-BR" dirty="0">
                    <a:solidFill>
                      <a:schemeClr val="accent1"/>
                    </a:solidFill>
                    <a:latin typeface="+mj-lt"/>
                  </a:rPr>
                  <a:t>&lt;</a:t>
                </a:r>
                <a:r>
                  <a:rPr lang="pt-BR" i="0" dirty="0">
                    <a:solidFill>
                      <a:schemeClr val="accent1"/>
                    </a:solidFill>
                    <a:latin typeface="+mj-lt"/>
                  </a:rPr>
                  <a:t>=</a:t>
                </a:r>
                <a:r>
                  <a:rPr lang="pt-BR" dirty="0">
                    <a:solidFill>
                      <a:schemeClr val="accent1"/>
                    </a:solidFill>
                    <a:latin typeface="+mj-lt"/>
                  </a:rPr>
                  <a:t>n</a:t>
                </a:r>
                <a:r>
                  <a:rPr lang="pt-BR" i="0" dirty="0">
                    <a:solidFill>
                      <a:schemeClr val="accent1"/>
                    </a:solidFill>
                    <a:latin typeface="+mj-lt"/>
                  </a:rPr>
                  <a:t>)</a:t>
                </a:r>
                <a14:m>
                  <m:oMath xmlns:m="http://schemas.openxmlformats.org/officeDocument/2006/math">
                    <m:r>
                      <a:rPr lang="en-IN" b="0" i="1" smtClean="0">
                        <a:solidFill>
                          <a:schemeClr val="accent1"/>
                        </a:solidFill>
                        <a:latin typeface="Cambria Math" panose="02040503050406030204" pitchFamily="18" charset="0"/>
                      </a:rPr>
                      <m:t>∧</m:t>
                    </m:r>
                  </m:oMath>
                </a14:m>
                <a:r>
                  <a:rPr lang="pt-BR" i="0" dirty="0">
                    <a:solidFill>
                      <a:schemeClr val="accent1"/>
                    </a:solidFill>
                    <a:latin typeface="+mj-lt"/>
                  </a:rPr>
                  <a:t> i &gt;= n  </a:t>
                </a:r>
                <a:r>
                  <a:rPr lang="pt-BR" i="0" dirty="0">
                    <a:solidFill>
                      <a:schemeClr val="tx1"/>
                    </a:solidFill>
                  </a:rPr>
                  <a:t>is actually </a:t>
                </a:r>
                <a:r>
                  <a:rPr lang="pt-BR" i="0" dirty="0">
                    <a:solidFill>
                      <a:schemeClr val="accent1"/>
                    </a:solidFill>
                    <a:latin typeface="+mj-lt"/>
                  </a:rPr>
                  <a:t>i == n</a:t>
                </a:r>
              </a:p>
              <a:p>
                <a:r>
                  <a:rPr lang="pt-BR" dirty="0">
                    <a:solidFill>
                      <a:schemeClr val="tx1"/>
                    </a:solidFill>
                  </a:rPr>
                  <a:t>Substituting</a:t>
                </a:r>
                <a:r>
                  <a:rPr lang="pt-BR" dirty="0">
                    <a:solidFill>
                      <a:schemeClr val="accent1"/>
                    </a:solidFill>
                  </a:rPr>
                  <a:t>, i ==n</a:t>
                </a:r>
                <a:r>
                  <a:rPr lang="pt-BR" dirty="0">
                    <a:solidFill>
                      <a:schemeClr val="tx1"/>
                    </a:solidFill>
                  </a:rPr>
                  <a:t>, the LHS becomes</a:t>
                </a:r>
                <a:r>
                  <a:rPr lang="pt-BR" i="0" dirty="0">
                    <a:solidFill>
                      <a:schemeClr val="tx1"/>
                    </a:solidFill>
                  </a:rPr>
                  <a:t> </a:t>
                </a:r>
              </a:p>
              <a:p>
                <a:r>
                  <a:rPr lang="pt-BR" i="0" dirty="0">
                    <a:solidFill>
                      <a:schemeClr val="accent1"/>
                    </a:solidFill>
                    <a:latin typeface="+mj-lt"/>
                  </a:rPr>
                  <a:t>(r == </a:t>
                </a:r>
                <a14:m>
                  <m:oMath xmlns:m="http://schemas.openxmlformats.org/officeDocument/2006/math">
                    <m:nary>
                      <m:naryPr>
                        <m:chr m:val="∑"/>
                        <m:ctrlPr>
                          <a:rPr lang="pt-BR" b="0" i="1" dirty="0" smtClean="0">
                            <a:solidFill>
                              <a:schemeClr val="accent1"/>
                            </a:solidFill>
                            <a:effectLst/>
                            <a:latin typeface="Cambria Math" panose="02040503050406030204" pitchFamily="18" charset="0"/>
                          </a:rPr>
                        </m:ctrlPr>
                      </m:naryPr>
                      <m:sub>
                        <m:r>
                          <a:rPr lang="en-IN" b="0" i="1" dirty="0" smtClean="0">
                            <a:solidFill>
                              <a:schemeClr val="accent1"/>
                            </a:solidFill>
                            <a:effectLst/>
                            <a:latin typeface="Cambria Math" panose="02040503050406030204" pitchFamily="18" charset="0"/>
                          </a:rPr>
                          <m:t>𝑗</m:t>
                        </m:r>
                        <m:r>
                          <a:rPr lang="en-IN" b="0" i="1" dirty="0" smtClean="0">
                            <a:solidFill>
                              <a:schemeClr val="accent1"/>
                            </a:solidFill>
                            <a:effectLst/>
                            <a:latin typeface="Cambria Math" panose="02040503050406030204" pitchFamily="18" charset="0"/>
                          </a:rPr>
                          <m:t>=0</m:t>
                        </m:r>
                      </m:sub>
                      <m:sup>
                        <m:r>
                          <a:rPr lang="en-IN" b="0" i="1" dirty="0" smtClean="0">
                            <a:solidFill>
                              <a:schemeClr val="accent1"/>
                            </a:solidFill>
                            <a:effectLst/>
                            <a:latin typeface="Cambria Math" panose="02040503050406030204" pitchFamily="18" charset="0"/>
                          </a:rPr>
                          <m:t>𝑛</m:t>
                        </m:r>
                        <m:r>
                          <a:rPr lang="en-IN" b="0" i="1" dirty="0" smtClean="0">
                            <a:solidFill>
                              <a:schemeClr val="accent1"/>
                            </a:solidFill>
                            <a:effectLst/>
                            <a:latin typeface="Cambria Math" panose="02040503050406030204" pitchFamily="18" charset="0"/>
                          </a:rPr>
                          <m:t>−1</m:t>
                        </m:r>
                      </m:sup>
                      <m:e>
                        <m:r>
                          <a:rPr lang="en-IN" b="0" i="1" dirty="0" smtClean="0">
                            <a:solidFill>
                              <a:schemeClr val="accent1"/>
                            </a:solidFill>
                            <a:effectLst/>
                            <a:latin typeface="Cambria Math" panose="02040503050406030204" pitchFamily="18" charset="0"/>
                          </a:rPr>
                          <m:t>𝑗</m:t>
                        </m:r>
                      </m:e>
                    </m:nary>
                  </m:oMath>
                </a14:m>
                <a:r>
                  <a:rPr lang="en-IN" dirty="0">
                    <a:solidFill>
                      <a:schemeClr val="accent1"/>
                    </a:solidFill>
                  </a:rPr>
                  <a:t>), </a:t>
                </a:r>
                <a:r>
                  <a:rPr lang="en-IN" dirty="0">
                    <a:solidFill>
                      <a:schemeClr val="tx1"/>
                    </a:solidFill>
                  </a:rPr>
                  <a:t>which is the same as RHS; thus the formula is </a:t>
                </a:r>
                <a:r>
                  <a:rPr lang="en-IN" dirty="0"/>
                  <a:t>valid.</a:t>
                </a: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838200" y="1612489"/>
                <a:ext cx="4363065" cy="4791440"/>
              </a:xfrm>
              <a:prstGeom prst="rect">
                <a:avLst/>
              </a:prstGeom>
              <a:blipFill>
                <a:blip r:embed="rId3"/>
                <a:stretch>
                  <a:fillRect l="-1399" t="-763" r="-1958" b="-7125"/>
                </a:stretch>
              </a:blipFill>
            </p:spPr>
            <p:txBody>
              <a:bodyPr/>
              <a:lstStyle/>
              <a:p>
                <a:r>
                  <a:rPr lang="en-IN">
                    <a:noFill/>
                  </a:rPr>
                  <a:t> </a:t>
                </a:r>
              </a:p>
            </p:txBody>
          </p:sp>
        </mc:Fallback>
      </mc:AlternateContent>
    </p:spTree>
    <p:extLst>
      <p:ext uri="{BB962C8B-B14F-4D97-AF65-F5344CB8AC3E}">
        <p14:creationId xmlns:p14="http://schemas.microsoft.com/office/powerpoint/2010/main" val="252421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507277"/>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−1</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wp1: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wp3: F4</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wp1:</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wp3: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−1</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507277"/>
              </a:xfrm>
              <a:prstGeom prst="rect">
                <a:avLst/>
              </a:prstGeom>
              <a:blipFill>
                <a:blip r:embed="rId2"/>
                <a:stretch>
                  <a:fillRect l="-838" t="-2765" b="-59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474408" y="1396179"/>
                <a:ext cx="4726858" cy="5411225"/>
              </a:xfrm>
              <a:prstGeom prst="rect">
                <a:avLst/>
              </a:prstGeom>
              <a:noFill/>
            </p:spPr>
            <p:txBody>
              <a:bodyPr wrap="square" rtlCol="0">
                <a:spAutoFit/>
              </a:bodyPr>
              <a:lstStyle/>
              <a:p>
                <a:r>
                  <a:rPr lang="en-IN" dirty="0"/>
                  <a:t>Because the loop invariant is correct, the weakest liberal precondition of the while loop, w3, is F4.</a:t>
                </a:r>
              </a:p>
              <a:p>
                <a:endParaRPr lang="en-IN" dirty="0"/>
              </a:p>
              <a:p>
                <a:r>
                  <a:rPr lang="en-IN" dirty="0"/>
                  <a:t>wp2: </a:t>
                </a:r>
                <a:r>
                  <a:rPr lang="pt-BR" i="0" dirty="0">
                    <a:solidFill>
                      <a:schemeClr val="accent1"/>
                    </a:solidFill>
                  </a:rPr>
                  <a:t>(1 &lt;= 1 </a:t>
                </a:r>
                <a:r>
                  <a:rPr lang="pt-BR" dirty="0">
                    <a:solidFill>
                      <a:schemeClr val="accent1"/>
                    </a:solidFill>
                  </a:rPr>
                  <a:t>&lt;</a:t>
                </a:r>
                <a:r>
                  <a:rPr lang="pt-BR" i="0" dirty="0">
                    <a:solidFill>
                      <a:schemeClr val="accent1"/>
                    </a:solidFill>
                  </a:rPr>
                  <a:t>=</a:t>
                </a:r>
                <a:r>
                  <a:rPr lang="pt-BR" dirty="0">
                    <a:solidFill>
                      <a:schemeClr val="accent1"/>
                    </a:solidFill>
                  </a:rPr>
                  <a:t>n</a:t>
                </a:r>
                <a:r>
                  <a:rPr lang="pt-BR" i="0" dirty="0">
                    <a:solidFill>
                      <a:schemeClr val="accent1"/>
                    </a:solidFill>
                  </a:rPr>
                  <a:t>)</a:t>
                </a:r>
                <a14:m>
                  <m:oMath xmlns:m="http://schemas.openxmlformats.org/officeDocument/2006/math">
                    <m:r>
                      <a:rPr lang="en-IN" b="0" i="1" smtClean="0">
                        <a:solidFill>
                          <a:schemeClr val="accent1"/>
                        </a:solidFill>
                        <a:latin typeface="Cambria Math" panose="02040503050406030204" pitchFamily="18" charset="0"/>
                      </a:rPr>
                      <m:t>∧</m:t>
                    </m:r>
                  </m:oMath>
                </a14:m>
                <a:r>
                  <a:rPr lang="pt-BR" i="0" dirty="0">
                    <a:solidFill>
                      <a:schemeClr val="accent1"/>
                    </a:solidFill>
                  </a:rPr>
                  <a:t> (r == </a:t>
                </a:r>
                <a14:m>
                  <m:oMath xmlns:m="http://schemas.openxmlformats.org/officeDocument/2006/math">
                    <m:nary>
                      <m:naryPr>
                        <m:chr m:val="∑"/>
                        <m:ctrlPr>
                          <a:rPr lang="pt-BR" b="0" i="1" dirty="0" smtClean="0">
                            <a:solidFill>
                              <a:schemeClr val="accent1"/>
                            </a:solidFill>
                            <a:effectLst/>
                            <a:latin typeface="Cambria Math" panose="02040503050406030204" pitchFamily="18" charset="0"/>
                          </a:rPr>
                        </m:ctrlPr>
                      </m:naryPr>
                      <m:sub>
                        <m:r>
                          <a:rPr lang="en-IN" b="0" i="1" dirty="0" smtClean="0">
                            <a:solidFill>
                              <a:schemeClr val="accent1"/>
                            </a:solidFill>
                            <a:effectLst/>
                            <a:latin typeface="Cambria Math" panose="02040503050406030204" pitchFamily="18" charset="0"/>
                          </a:rPr>
                          <m:t>𝑗</m:t>
                        </m:r>
                        <m:r>
                          <a:rPr lang="en-IN" b="0" i="1" dirty="0" smtClean="0">
                            <a:solidFill>
                              <a:schemeClr val="accent1"/>
                            </a:solidFill>
                            <a:effectLst/>
                            <a:latin typeface="Cambria Math" panose="02040503050406030204" pitchFamily="18" charset="0"/>
                          </a:rPr>
                          <m:t>=0</m:t>
                        </m:r>
                      </m:sub>
                      <m:sup>
                        <m:r>
                          <a:rPr lang="en-IN" b="0" i="1" dirty="0" smtClean="0">
                            <a:solidFill>
                              <a:schemeClr val="accent1"/>
                            </a:solidFill>
                            <a:effectLst/>
                            <a:latin typeface="Cambria Math" panose="02040503050406030204" pitchFamily="18" charset="0"/>
                          </a:rPr>
                          <m:t>0</m:t>
                        </m:r>
                      </m:sup>
                      <m:e>
                        <m:r>
                          <a:rPr lang="en-IN" b="0" i="1" dirty="0" smtClean="0">
                            <a:solidFill>
                              <a:schemeClr val="accent1"/>
                            </a:solidFill>
                            <a:effectLst/>
                            <a:latin typeface="Cambria Math" panose="02040503050406030204" pitchFamily="18" charset="0"/>
                          </a:rPr>
                          <m:t>𝑗</m:t>
                        </m:r>
                      </m:e>
                    </m:nary>
                  </m:oMath>
                </a14:m>
                <a:r>
                  <a:rPr lang="pt-BR" i="0" dirty="0">
                    <a:solidFill>
                      <a:schemeClr val="accent1"/>
                    </a:solidFill>
                  </a:rPr>
                  <a:t>)</a:t>
                </a:r>
              </a:p>
              <a:p>
                <a:r>
                  <a:rPr lang="pt-BR" b="0" dirty="0">
                    <a:solidFill>
                      <a:schemeClr val="tx1"/>
                    </a:solidFill>
                    <a:effectLst/>
                  </a:rPr>
                  <a:t>After simplification,</a:t>
                </a:r>
              </a:p>
              <a:p>
                <a:r>
                  <a:rPr lang="pt-BR" dirty="0">
                    <a:solidFill>
                      <a:schemeClr val="tx1"/>
                    </a:solidFill>
                  </a:rPr>
                  <a:t>wp2: </a:t>
                </a:r>
                <a:r>
                  <a:rPr lang="pt-BR" dirty="0">
                    <a:solidFill>
                      <a:schemeClr val="accent1"/>
                    </a:solidFill>
                  </a:rPr>
                  <a:t>1 &lt;= n </a:t>
                </a:r>
                <a14:m>
                  <m:oMath xmlns:m="http://schemas.openxmlformats.org/officeDocument/2006/math">
                    <m:r>
                      <a:rPr lang="en-IN" b="0" i="1" smtClean="0">
                        <a:solidFill>
                          <a:schemeClr val="accent1"/>
                        </a:solidFill>
                        <a:latin typeface="Cambria Math" panose="02040503050406030204" pitchFamily="18" charset="0"/>
                      </a:rPr>
                      <m:t>∧</m:t>
                    </m:r>
                  </m:oMath>
                </a14:m>
                <a:r>
                  <a:rPr lang="pt-BR" b="0" dirty="0">
                    <a:solidFill>
                      <a:schemeClr val="accent1"/>
                    </a:solidFill>
                    <a:effectLst/>
                  </a:rPr>
                  <a:t> r == 0</a:t>
                </a:r>
              </a:p>
              <a:p>
                <a:r>
                  <a:rPr lang="pt-BR" dirty="0">
                    <a:solidFill>
                      <a:schemeClr val="tx1"/>
                    </a:solidFill>
                  </a:rPr>
                  <a:t>wp1: </a:t>
                </a:r>
                <a:r>
                  <a:rPr lang="pt-BR" dirty="0">
                    <a:solidFill>
                      <a:schemeClr val="accent1"/>
                    </a:solidFill>
                  </a:rPr>
                  <a:t>1&lt;=n </a:t>
                </a:r>
                <a14:m>
                  <m:oMath xmlns:m="http://schemas.openxmlformats.org/officeDocument/2006/math">
                    <m:r>
                      <a:rPr lang="en-IN" b="0" i="1" smtClean="0">
                        <a:solidFill>
                          <a:schemeClr val="accent1"/>
                        </a:solidFill>
                        <a:latin typeface="Cambria Math" panose="02040503050406030204" pitchFamily="18" charset="0"/>
                      </a:rPr>
                      <m:t>∧</m:t>
                    </m:r>
                  </m:oMath>
                </a14:m>
                <a:r>
                  <a:rPr lang="pt-BR" b="0" dirty="0">
                    <a:solidFill>
                      <a:schemeClr val="accent1"/>
                    </a:solidFill>
                    <a:effectLst/>
                  </a:rPr>
                  <a:t> 0 == 0</a:t>
                </a:r>
              </a:p>
              <a:p>
                <a:r>
                  <a:rPr lang="pt-BR" dirty="0">
                    <a:solidFill>
                      <a:schemeClr val="tx1"/>
                    </a:solidFill>
                  </a:rPr>
                  <a:t>After simplification:</a:t>
                </a:r>
              </a:p>
              <a:p>
                <a:r>
                  <a:rPr lang="pt-BR" b="0" dirty="0">
                    <a:solidFill>
                      <a:schemeClr val="tx1"/>
                    </a:solidFill>
                    <a:effectLst/>
                  </a:rPr>
                  <a:t>wp1: </a:t>
                </a:r>
                <a:r>
                  <a:rPr lang="pt-BR" b="0" dirty="0">
                    <a:solidFill>
                      <a:schemeClr val="accent1"/>
                    </a:solidFill>
                    <a:effectLst/>
                  </a:rPr>
                  <a:t>1 &lt;= n</a:t>
                </a:r>
              </a:p>
              <a:p>
                <a:endParaRPr lang="pt-BR" dirty="0">
                  <a:solidFill>
                    <a:schemeClr val="tx1"/>
                  </a:solidFill>
                </a:endParaRPr>
              </a:p>
              <a:p>
                <a:r>
                  <a:rPr lang="pt-BR" b="0" dirty="0">
                    <a:solidFill>
                      <a:schemeClr val="tx1"/>
                    </a:solidFill>
                    <a:effectLst/>
                  </a:rPr>
                  <a:t>The program is correct if the verification condition</a:t>
                </a:r>
                <a:r>
                  <a:rPr lang="pt-BR" dirty="0"/>
                  <a:t> </a:t>
                </a:r>
                <a:r>
                  <a:rPr lang="pt-BR" dirty="0">
                    <a:solidFill>
                      <a:schemeClr val="accent1"/>
                    </a:solidFill>
                  </a:rPr>
                  <a:t>T </a:t>
                </a:r>
                <a14:m>
                  <m:oMath xmlns:m="http://schemas.openxmlformats.org/officeDocument/2006/math">
                    <m:r>
                      <a:rPr lang="en-IN" b="0" i="1" smtClean="0">
                        <a:solidFill>
                          <a:schemeClr val="accent1"/>
                        </a:solidFill>
                        <a:latin typeface="Cambria Math" panose="02040503050406030204" pitchFamily="18" charset="0"/>
                      </a:rPr>
                      <m:t>→</m:t>
                    </m:r>
                  </m:oMath>
                </a14:m>
                <a:r>
                  <a:rPr lang="pt-BR" b="0" dirty="0">
                    <a:solidFill>
                      <a:schemeClr val="accent1"/>
                    </a:solidFill>
                    <a:effectLst/>
                  </a:rPr>
                  <a:t> 1 &lt;= n </a:t>
                </a:r>
                <a:r>
                  <a:rPr lang="pt-BR" dirty="0"/>
                  <a:t>is valid.</a:t>
                </a:r>
                <a:endParaRPr lang="pt-BR" b="0" dirty="0">
                  <a:effectLst/>
                </a:endParaRPr>
              </a:p>
              <a:p>
                <a:endParaRPr lang="pt-BR" dirty="0">
                  <a:solidFill>
                    <a:schemeClr val="tx1"/>
                  </a:solidFill>
                </a:endParaRPr>
              </a:p>
              <a:p>
                <a:r>
                  <a:rPr lang="pt-BR" dirty="0">
                    <a:solidFill>
                      <a:schemeClr val="tx1"/>
                    </a:solidFill>
                  </a:rPr>
                  <a:t>Here, T is considered a precondition of foo because there is no precondition. </a:t>
                </a:r>
                <a:r>
                  <a:rPr lang="pt-BR" dirty="0"/>
                  <a:t>The program is not correct before the verification condition is invalid. The precondition </a:t>
                </a:r>
                <a:r>
                  <a:rPr lang="pt-BR" dirty="0">
                    <a:solidFill>
                      <a:schemeClr val="accent1"/>
                    </a:solidFill>
                  </a:rPr>
                  <a:t>1 &lt;= n </a:t>
                </a:r>
                <a:r>
                  <a:rPr lang="pt-BR" dirty="0"/>
                  <a:t>is required for this program to be correct.</a:t>
                </a:r>
                <a:endParaRPr lang="pt-BR" b="0" dirty="0">
                  <a:solidFill>
                    <a:schemeClr val="tx1"/>
                  </a:solidFill>
                  <a:effectLst/>
                </a:endParaRP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474408" y="1396179"/>
                <a:ext cx="4726858" cy="5411225"/>
              </a:xfrm>
              <a:prstGeom prst="rect">
                <a:avLst/>
              </a:prstGeom>
              <a:blipFill>
                <a:blip r:embed="rId3"/>
                <a:stretch>
                  <a:fillRect l="-1161" t="-563" r="-2065" b="-788"/>
                </a:stretch>
              </a:blipFill>
            </p:spPr>
            <p:txBody>
              <a:bodyPr/>
              <a:lstStyle/>
              <a:p>
                <a:r>
                  <a:rPr lang="en-IN">
                    <a:noFill/>
                  </a:rPr>
                  <a:t> </a:t>
                </a:r>
              </a:p>
            </p:txBody>
          </p:sp>
        </mc:Fallback>
      </mc:AlternateContent>
    </p:spTree>
    <p:extLst>
      <p:ext uri="{BB962C8B-B14F-4D97-AF65-F5344CB8AC3E}">
        <p14:creationId xmlns:p14="http://schemas.microsoft.com/office/powerpoint/2010/main" val="3608188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AF9705-BC63-DAF7-0552-DF358DD4DA6F}"/>
                  </a:ext>
                </a:extLst>
              </p:cNvPr>
              <p:cNvSpPr txBox="1"/>
              <p:nvPr/>
            </p:nvSpPr>
            <p:spPr>
              <a:xfrm>
                <a:off x="5712543" y="983224"/>
                <a:ext cx="5820697" cy="5784853"/>
              </a:xfrm>
              <a:prstGeom prst="rect">
                <a:avLst/>
              </a:prstGeom>
              <a:noFill/>
            </p:spPr>
            <p:txBody>
              <a:bodyPr wrap="square" rtlCol="0">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−2</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a:p>
                <a:pPr marL="342900" indent="-342900">
                  <a:buFont typeface="+mj-lt"/>
                  <a:buAutoNum type="arabicPeriod"/>
                </a:pPr>
                <a:r>
                  <a:rPr lang="pt-BR" dirty="0">
                    <a:solidFill>
                      <a:srgbClr val="FF0000"/>
                    </a:solidFill>
                    <a:latin typeface="Consolas" panose="020B0609020204030204" pitchFamily="49" charset="0"/>
                  </a:rPr>
                  <a:t>  wp1: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p>
              <a:p>
                <a:pPr marL="342900" indent="-342900">
                  <a:buFont typeface="+mj-lt"/>
                  <a:buAutoNum type="arabicPeriod"/>
                </a:pPr>
                <a:r>
                  <a:rPr lang="pt-BR" dirty="0">
                    <a:solidFill>
                      <a:srgbClr val="FF0000"/>
                    </a:solidFill>
                    <a:latin typeface="Consolas" panose="020B0609020204030204" pitchFamily="49" charset="0"/>
                  </a:rPr>
                  <a:t>  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p>
              <a:p>
                <a:pPr marL="342900" indent="-342900">
                  <a:buFont typeface="+mj-lt"/>
                  <a:buAutoNum type="arabicPeriod"/>
                </a:pPr>
                <a:r>
                  <a:rPr lang="pt-BR" dirty="0">
                    <a:solidFill>
                      <a:srgbClr val="FF0000"/>
                    </a:solidFill>
                    <a:latin typeface="Consolas" panose="020B0609020204030204" pitchFamily="49" charset="0"/>
                  </a:rPr>
                  <a:t>  wp3: F4</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−2</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wp1:</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wp3: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−2</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4" name="TextBox 3">
                <a:extLst>
                  <a:ext uri="{FF2B5EF4-FFF2-40B4-BE49-F238E27FC236}">
                    <a16:creationId xmlns:a16="http://schemas.microsoft.com/office/drawing/2014/main" id="{A1AF9705-BC63-DAF7-0552-DF358DD4DA6F}"/>
                  </a:ext>
                </a:extLst>
              </p:cNvPr>
              <p:cNvSpPr txBox="1">
                <a:spLocks noRot="1" noChangeAspect="1" noMove="1" noResize="1" noEditPoints="1" noAdjustHandles="1" noChangeArrowheads="1" noChangeShapeType="1" noTextEdit="1"/>
              </p:cNvSpPr>
              <p:nvPr/>
            </p:nvSpPr>
            <p:spPr>
              <a:xfrm>
                <a:off x="5712543" y="983224"/>
                <a:ext cx="5820697" cy="5784853"/>
              </a:xfrm>
              <a:prstGeom prst="rect">
                <a:avLst/>
              </a:prstGeom>
              <a:blipFill>
                <a:blip r:embed="rId2"/>
                <a:stretch>
                  <a:fillRect l="-838" t="-527" b="-5690"/>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ACC25934-E62E-744E-9557-74AED4C22E55}"/>
              </a:ext>
            </a:extLst>
          </p:cNvPr>
          <p:cNvSpPr txBox="1"/>
          <p:nvPr/>
        </p:nvSpPr>
        <p:spPr>
          <a:xfrm>
            <a:off x="838200" y="1612489"/>
            <a:ext cx="4363065" cy="923330"/>
          </a:xfrm>
          <a:prstGeom prst="rect">
            <a:avLst/>
          </a:prstGeom>
          <a:noFill/>
        </p:spPr>
        <p:txBody>
          <a:bodyPr wrap="square" rtlCol="0">
            <a:spAutoFit/>
          </a:bodyPr>
          <a:lstStyle/>
          <a:p>
            <a:r>
              <a:rPr lang="en-IN" dirty="0"/>
              <a:t>Let’s look at an example where the loop invariant is incorrect.</a:t>
            </a:r>
            <a:endParaRPr lang="pt-BR" b="0" dirty="0">
              <a:solidFill>
                <a:srgbClr val="FF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99256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169309" cy="1373133"/>
              </a:xfrm>
              <a:prstGeom prst="rect">
                <a:avLst/>
              </a:prstGeom>
              <a:noFill/>
            </p:spPr>
            <p:txBody>
              <a:bodyPr wrap="square" rtlCol="0">
                <a:spAutoFit/>
              </a:bodyPr>
              <a:lstStyle/>
              <a:p>
                <a:r>
                  <a:rPr lang="en-IN" sz="1600" dirty="0"/>
                  <a:t>The postcondition at line 16 is F8. Prove that the loop invariant, F4, is correct.</a:t>
                </a:r>
              </a:p>
              <a:p>
                <a:endParaRPr lang="en-IN" sz="1600" dirty="0"/>
              </a:p>
              <a:p>
                <a:r>
                  <a:rPr lang="en-IN" sz="1600" dirty="0"/>
                  <a:t>First, </a:t>
                </a:r>
                <a:r>
                  <a:rPr lang="en-IN" sz="1600" dirty="0" err="1"/>
                  <a:t>verfiy</a:t>
                </a:r>
                <a:r>
                  <a:rPr lang="en-IN" sz="1600" dirty="0"/>
                  <a:t> {</a:t>
                </a:r>
                <a:r>
                  <a:rPr lang="en-IN" sz="1600" dirty="0" err="1"/>
                  <a:t>Inv</a:t>
                </a:r>
                <a:r>
                  <a:rPr lang="en-IN" sz="1600" dirty="0"/>
                  <a:t> &amp;&amp; </a:t>
                </a:r>
                <a:r>
                  <a:rPr lang="en-IN" sz="1600" dirty="0" err="1"/>
                  <a:t>i</a:t>
                </a:r>
                <a:r>
                  <a:rPr lang="en-IN" sz="1600" dirty="0"/>
                  <a:t> &lt; n} </a:t>
                </a:r>
                <a:r>
                  <a:rPr lang="en-IN" sz="1600" dirty="0" err="1"/>
                  <a:t>LoopBody</a:t>
                </a:r>
                <a:r>
                  <a:rPr lang="en-IN" sz="1600" dirty="0"/>
                  <a:t> {</a:t>
                </a:r>
                <a:r>
                  <a:rPr lang="en-IN" sz="1600" dirty="0" err="1"/>
                  <a:t>Inv</a:t>
                </a:r>
                <a:r>
                  <a:rPr lang="en-IN" sz="1600" dirty="0"/>
                  <a:t>} holds.</a:t>
                </a:r>
              </a:p>
              <a:p>
                <a:r>
                  <a:rPr lang="en-IN" sz="1600" dirty="0" err="1"/>
                  <a:t>Inv</a:t>
                </a:r>
                <a:r>
                  <a:rPr lang="en-IN" sz="1600" dirty="0"/>
                  <a:t> = </a:t>
                </a:r>
                <a:r>
                  <a:rPr lang="pt-BR" sz="1600" i="0" dirty="0">
                    <a:solidFill>
                      <a:schemeClr val="accent1"/>
                    </a:solidFill>
                  </a:rPr>
                  <a:t>(1 &lt;= i </a:t>
                </a:r>
                <a:r>
                  <a:rPr lang="pt-BR" sz="1600" dirty="0">
                    <a:solidFill>
                      <a:schemeClr val="accent1"/>
                    </a:solidFill>
                  </a:rPr>
                  <a:t>&lt;</a:t>
                </a:r>
                <a:r>
                  <a:rPr lang="pt-BR" sz="1600" i="0" dirty="0">
                    <a:solidFill>
                      <a:schemeClr val="accent1"/>
                    </a:solidFill>
                  </a:rPr>
                  <a:t>=</a:t>
                </a:r>
                <a:r>
                  <a:rPr lang="pt-BR" sz="1600" dirty="0">
                    <a:solidFill>
                      <a:schemeClr val="accent1"/>
                    </a:solidFill>
                  </a:rPr>
                  <a:t>n</a:t>
                </a:r>
                <a:r>
                  <a:rPr lang="pt-BR" sz="1600" i="0" dirty="0">
                    <a:solidFill>
                      <a:schemeClr val="accent1"/>
                    </a:solidFill>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−2</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rPr>
                  <a:t>)</a:t>
                </a:r>
                <a:endParaRPr lang="pt-BR" sz="1600" b="0" dirty="0">
                  <a:solidFill>
                    <a:schemeClr val="accent1"/>
                  </a:solidFill>
                  <a:effectLst/>
                </a:endParaRP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169309" cy="1373133"/>
              </a:xfrm>
              <a:prstGeom prst="rect">
                <a:avLst/>
              </a:prstGeom>
              <a:blipFill>
                <a:blip r:embed="rId2"/>
                <a:stretch>
                  <a:fillRect l="-708" t="-1333" b="-39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66B991-E8FE-F3DD-282C-EE1C3C076CE3}"/>
                  </a:ext>
                </a:extLst>
              </p:cNvPr>
              <p:cNvSpPr txBox="1"/>
              <p:nvPr/>
            </p:nvSpPr>
            <p:spPr>
              <a:xfrm>
                <a:off x="5978019" y="538743"/>
                <a:ext cx="6096000" cy="4954433"/>
              </a:xfrm>
              <a:prstGeom prst="rect">
                <a:avLst/>
              </a:prstGeom>
              <a:noFill/>
            </p:spPr>
            <p:txBody>
              <a:bodyPr wrap="square">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−2</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−2</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wp1:</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wp3: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−2</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6" name="TextBox 5">
                <a:extLst>
                  <a:ext uri="{FF2B5EF4-FFF2-40B4-BE49-F238E27FC236}">
                    <a16:creationId xmlns:a16="http://schemas.microsoft.com/office/drawing/2014/main" id="{5666B991-E8FE-F3DD-282C-EE1C3C076CE3}"/>
                  </a:ext>
                </a:extLst>
              </p:cNvPr>
              <p:cNvSpPr txBox="1">
                <a:spLocks noRot="1" noChangeAspect="1" noMove="1" noResize="1" noEditPoints="1" noAdjustHandles="1" noChangeArrowheads="1" noChangeShapeType="1" noTextEdit="1"/>
              </p:cNvSpPr>
              <p:nvPr/>
            </p:nvSpPr>
            <p:spPr>
              <a:xfrm>
                <a:off x="5978019" y="538743"/>
                <a:ext cx="6096000" cy="4954433"/>
              </a:xfrm>
              <a:prstGeom prst="rect">
                <a:avLst/>
              </a:prstGeom>
              <a:blipFill>
                <a:blip r:embed="rId3"/>
                <a:stretch>
                  <a:fillRect l="-900" t="-615" b="-6765"/>
                </a:stretch>
              </a:blipFill>
            </p:spPr>
            <p:txBody>
              <a:bodyPr/>
              <a:lstStyle/>
              <a:p>
                <a:r>
                  <a:rPr lang="en-IN">
                    <a:noFill/>
                  </a:rPr>
                  <a:t> </a:t>
                </a:r>
              </a:p>
            </p:txBody>
          </p:sp>
        </mc:Fallback>
      </mc:AlternateContent>
    </p:spTree>
    <p:extLst>
      <p:ext uri="{BB962C8B-B14F-4D97-AF65-F5344CB8AC3E}">
        <p14:creationId xmlns:p14="http://schemas.microsoft.com/office/powerpoint/2010/main" val="138668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7189-67DE-3937-F378-7BBDB7DAC686}"/>
              </a:ext>
            </a:extLst>
          </p:cNvPr>
          <p:cNvSpPr>
            <a:spLocks noGrp="1"/>
          </p:cNvSpPr>
          <p:nvPr>
            <p:ph type="title"/>
          </p:nvPr>
        </p:nvSpPr>
        <p:spPr/>
        <p:txBody>
          <a:bodyPr/>
          <a:lstStyle/>
          <a:p>
            <a:r>
              <a:rPr lang="en-IN" dirty="0"/>
              <a:t>Today’s lecture</a:t>
            </a:r>
          </a:p>
        </p:txBody>
      </p:sp>
      <p:sp>
        <p:nvSpPr>
          <p:cNvPr id="3" name="Content Placeholder 2">
            <a:extLst>
              <a:ext uri="{FF2B5EF4-FFF2-40B4-BE49-F238E27FC236}">
                <a16:creationId xmlns:a16="http://schemas.microsoft.com/office/drawing/2014/main" id="{461370D4-F32A-43B5-F608-77E24EA94791}"/>
              </a:ext>
            </a:extLst>
          </p:cNvPr>
          <p:cNvSpPr>
            <a:spLocks noGrp="1"/>
          </p:cNvSpPr>
          <p:nvPr>
            <p:ph idx="1"/>
          </p:nvPr>
        </p:nvSpPr>
        <p:spPr/>
        <p:txBody>
          <a:bodyPr/>
          <a:lstStyle/>
          <a:p>
            <a:r>
              <a:rPr lang="en-IN" dirty="0"/>
              <a:t>Weakest precondition</a:t>
            </a:r>
          </a:p>
          <a:p>
            <a:r>
              <a:rPr lang="en-IN" dirty="0"/>
              <a:t>Weakest liberal precondition</a:t>
            </a:r>
          </a:p>
          <a:p>
            <a:r>
              <a:rPr lang="en-IN" dirty="0"/>
              <a:t>Total correctness</a:t>
            </a:r>
          </a:p>
          <a:p>
            <a:r>
              <a:rPr lang="en-IN" dirty="0"/>
              <a:t>Strongest postcondition</a:t>
            </a:r>
          </a:p>
          <a:p>
            <a:endParaRPr lang="en-IN" dirty="0"/>
          </a:p>
        </p:txBody>
      </p:sp>
    </p:spTree>
    <p:extLst>
      <p:ext uri="{BB962C8B-B14F-4D97-AF65-F5344CB8AC3E}">
        <p14:creationId xmlns:p14="http://schemas.microsoft.com/office/powerpoint/2010/main" val="1199829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169309" cy="5180393"/>
              </a:xfrm>
              <a:prstGeom prst="rect">
                <a:avLst/>
              </a:prstGeom>
              <a:noFill/>
            </p:spPr>
            <p:txBody>
              <a:bodyPr wrap="square" rtlCol="0">
                <a:spAutoFit/>
              </a:bodyPr>
              <a:lstStyle/>
              <a:p>
                <a:r>
                  <a:rPr lang="en-IN" sz="1600" dirty="0"/>
                  <a:t>The postcondition at line 16 is F8. Prove that the loop invariant, F4, is correct.</a:t>
                </a:r>
              </a:p>
              <a:p>
                <a:endParaRPr lang="en-IN" sz="1600" dirty="0"/>
              </a:p>
              <a:p>
                <a:r>
                  <a:rPr lang="en-IN" sz="1600" dirty="0"/>
                  <a:t>First, </a:t>
                </a:r>
                <a:r>
                  <a:rPr lang="en-IN" sz="1600" dirty="0" err="1"/>
                  <a:t>verfiy</a:t>
                </a:r>
                <a:r>
                  <a:rPr lang="en-IN" sz="1600" dirty="0"/>
                  <a:t> {</a:t>
                </a:r>
                <a:r>
                  <a:rPr lang="en-IN" sz="1600" dirty="0" err="1"/>
                  <a:t>Inv</a:t>
                </a:r>
                <a:r>
                  <a:rPr lang="en-IN" sz="1600" dirty="0"/>
                  <a:t> &amp;&amp; </a:t>
                </a:r>
                <a:r>
                  <a:rPr lang="en-IN" sz="1600" dirty="0" err="1"/>
                  <a:t>i</a:t>
                </a:r>
                <a:r>
                  <a:rPr lang="en-IN" sz="1600" dirty="0"/>
                  <a:t> &lt; n} </a:t>
                </a:r>
                <a:r>
                  <a:rPr lang="en-IN" sz="1600" dirty="0" err="1"/>
                  <a:t>LoopBody</a:t>
                </a:r>
                <a:r>
                  <a:rPr lang="en-IN" sz="1600" dirty="0"/>
                  <a:t> {</a:t>
                </a:r>
                <a:r>
                  <a:rPr lang="en-IN" sz="1600" dirty="0" err="1"/>
                  <a:t>Inv</a:t>
                </a:r>
                <a:r>
                  <a:rPr lang="en-IN" sz="1600" dirty="0"/>
                  <a:t>} holds.</a:t>
                </a:r>
              </a:p>
              <a:p>
                <a:r>
                  <a:rPr lang="en-IN" sz="1600" dirty="0" err="1"/>
                  <a:t>Inv</a:t>
                </a:r>
                <a:r>
                  <a:rPr lang="en-IN" sz="1600" dirty="0"/>
                  <a:t> = </a:t>
                </a:r>
                <a:r>
                  <a:rPr lang="pt-BR" sz="1600" i="0" dirty="0">
                    <a:solidFill>
                      <a:schemeClr val="accent1"/>
                    </a:solidFill>
                  </a:rPr>
                  <a:t>(1 &lt;= i </a:t>
                </a:r>
                <a:r>
                  <a:rPr lang="pt-BR" sz="1600" dirty="0">
                    <a:solidFill>
                      <a:schemeClr val="accent1"/>
                    </a:solidFill>
                  </a:rPr>
                  <a:t>&lt;</a:t>
                </a:r>
                <a:r>
                  <a:rPr lang="pt-BR" sz="1600" i="0" dirty="0">
                    <a:solidFill>
                      <a:schemeClr val="accent1"/>
                    </a:solidFill>
                  </a:rPr>
                  <a:t>=</a:t>
                </a:r>
                <a:r>
                  <a:rPr lang="pt-BR" sz="1600" dirty="0">
                    <a:solidFill>
                      <a:schemeClr val="accent1"/>
                    </a:solidFill>
                  </a:rPr>
                  <a:t>n</a:t>
                </a:r>
                <a:r>
                  <a:rPr lang="pt-BR" sz="1600" i="0" dirty="0">
                    <a:solidFill>
                      <a:schemeClr val="accent1"/>
                    </a:solidFill>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−2</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rPr>
                  <a:t>)</a:t>
                </a:r>
                <a:endParaRPr lang="pt-BR" sz="1600" b="0" dirty="0">
                  <a:solidFill>
                    <a:schemeClr val="accent1"/>
                  </a:solidFill>
                  <a:effectLst/>
                </a:endParaRPr>
              </a:p>
              <a:p>
                <a:r>
                  <a:rPr lang="en-IN" sz="1600" dirty="0"/>
                  <a:t>wp3 = </a:t>
                </a:r>
                <a:r>
                  <a:rPr lang="en-IN" sz="1600" dirty="0" err="1"/>
                  <a:t>Inv</a:t>
                </a:r>
                <a:endParaRPr lang="en-IN" sz="1600" dirty="0"/>
              </a:p>
              <a:p>
                <a:r>
                  <a:rPr lang="en-IN" sz="1600" dirty="0"/>
                  <a:t>wp2 = </a:t>
                </a:r>
                <a:r>
                  <a:rPr lang="pt-BR" sz="1600" i="0" dirty="0">
                    <a:solidFill>
                      <a:schemeClr val="accent1"/>
                    </a:solidFill>
                  </a:rPr>
                  <a:t>(1 &lt;= i+1 </a:t>
                </a:r>
                <a:r>
                  <a:rPr lang="pt-BR" sz="1600" dirty="0">
                    <a:solidFill>
                      <a:schemeClr val="accent1"/>
                    </a:solidFill>
                  </a:rPr>
                  <a:t>&lt;</a:t>
                </a:r>
                <a:r>
                  <a:rPr lang="pt-BR" sz="1600" i="0" dirty="0">
                    <a:solidFill>
                      <a:schemeClr val="accent1"/>
                    </a:solidFill>
                  </a:rPr>
                  <a:t>=</a:t>
                </a:r>
                <a:r>
                  <a:rPr lang="pt-BR" sz="1600" dirty="0">
                    <a:solidFill>
                      <a:schemeClr val="accent1"/>
                    </a:solidFill>
                  </a:rPr>
                  <a:t>n</a:t>
                </a:r>
                <a:r>
                  <a:rPr lang="pt-BR" sz="1600" i="0" dirty="0">
                    <a:solidFill>
                      <a:schemeClr val="accent1"/>
                    </a:solidFill>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−1</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rPr>
                  <a:t>)</a:t>
                </a:r>
                <a:endParaRPr lang="pt-BR" sz="1600" b="0" dirty="0">
                  <a:solidFill>
                    <a:schemeClr val="accent1"/>
                  </a:solidFill>
                  <a:effectLst/>
                </a:endParaRPr>
              </a:p>
              <a:p>
                <a:r>
                  <a:rPr lang="en-IN" sz="1600" dirty="0"/>
                  <a:t>After simplification:</a:t>
                </a:r>
              </a:p>
              <a:p>
                <a:r>
                  <a:rPr lang="en-IN" sz="1600" dirty="0"/>
                  <a:t>wp2 = </a:t>
                </a:r>
                <a:r>
                  <a:rPr lang="pt-BR" sz="1600" i="0" dirty="0">
                    <a:solidFill>
                      <a:schemeClr val="accent1"/>
                    </a:solidFill>
                  </a:rPr>
                  <a:t>(0 &lt;= i </a:t>
                </a:r>
                <a:r>
                  <a:rPr lang="pt-BR" sz="1600" dirty="0">
                    <a:solidFill>
                      <a:schemeClr val="accent1"/>
                    </a:solidFill>
                  </a:rPr>
                  <a:t>&lt;</a:t>
                </a:r>
                <a:r>
                  <a:rPr lang="pt-BR" sz="1600" i="0" dirty="0">
                    <a:solidFill>
                      <a:schemeClr val="accent1"/>
                    </a:solidFill>
                  </a:rPr>
                  <a:t>=</a:t>
                </a:r>
                <a:r>
                  <a:rPr lang="pt-BR" sz="1600" dirty="0">
                    <a:solidFill>
                      <a:schemeClr val="accent1"/>
                    </a:solidFill>
                  </a:rPr>
                  <a:t>n-1</a:t>
                </a:r>
                <a:r>
                  <a:rPr lang="pt-BR" sz="1600" i="0" dirty="0">
                    <a:solidFill>
                      <a:schemeClr val="accent1"/>
                    </a:solidFill>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−1</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rPr>
                  <a:t>)</a:t>
                </a:r>
                <a:endParaRPr lang="en-IN" sz="1600" dirty="0">
                  <a:solidFill>
                    <a:schemeClr val="accent1"/>
                  </a:solidFill>
                </a:endParaRPr>
              </a:p>
              <a:p>
                <a:r>
                  <a:rPr lang="en-IN" sz="1600" dirty="0"/>
                  <a:t>wp1 = </a:t>
                </a:r>
                <a:r>
                  <a:rPr lang="pt-BR" sz="1600" i="0" dirty="0">
                    <a:solidFill>
                      <a:schemeClr val="accent1"/>
                    </a:solidFill>
                  </a:rPr>
                  <a:t>(0 &lt;= i </a:t>
                </a:r>
                <a:r>
                  <a:rPr lang="pt-BR" sz="1600" dirty="0">
                    <a:solidFill>
                      <a:schemeClr val="accent1"/>
                    </a:solidFill>
                  </a:rPr>
                  <a:t>&lt;</a:t>
                </a:r>
                <a:r>
                  <a:rPr lang="pt-BR" sz="1600" i="0" dirty="0">
                    <a:solidFill>
                      <a:schemeClr val="accent1"/>
                    </a:solidFill>
                  </a:rPr>
                  <a:t>=</a:t>
                </a:r>
                <a:r>
                  <a:rPr lang="pt-BR" sz="1600" dirty="0">
                    <a:solidFill>
                      <a:schemeClr val="accent1"/>
                    </a:solidFill>
                  </a:rPr>
                  <a:t>n-1</a:t>
                </a:r>
                <a:r>
                  <a:rPr lang="pt-BR" sz="1600" i="0" dirty="0">
                    <a:solidFill>
                      <a:schemeClr val="accent1"/>
                    </a:solidFill>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(r+i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−1</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rPr>
                  <a:t>)</a:t>
                </a:r>
                <a:endParaRPr lang="en-IN" sz="1600" dirty="0">
                  <a:solidFill>
                    <a:schemeClr val="accent1"/>
                  </a:solidFill>
                </a:endParaRPr>
              </a:p>
              <a:p>
                <a:r>
                  <a:rPr lang="en-IN" sz="1600" dirty="0"/>
                  <a:t>After simplification</a:t>
                </a:r>
              </a:p>
              <a:p>
                <a:r>
                  <a:rPr lang="en-IN" sz="1600" dirty="0"/>
                  <a:t>wp1 = </a:t>
                </a:r>
                <a:r>
                  <a:rPr lang="pt-BR" sz="1600" i="0" dirty="0">
                    <a:solidFill>
                      <a:schemeClr val="accent1"/>
                    </a:solidFill>
                  </a:rPr>
                  <a:t>(0 &lt;= i </a:t>
                </a:r>
                <a:r>
                  <a:rPr lang="pt-BR" sz="1600" dirty="0">
                    <a:solidFill>
                      <a:schemeClr val="accent1"/>
                    </a:solidFill>
                  </a:rPr>
                  <a:t>&lt;</a:t>
                </a:r>
                <a:r>
                  <a:rPr lang="pt-BR" sz="1600" i="0" dirty="0">
                    <a:solidFill>
                      <a:schemeClr val="accent1"/>
                    </a:solidFill>
                  </a:rPr>
                  <a:t>=</a:t>
                </a:r>
                <a:r>
                  <a:rPr lang="pt-BR" sz="1600" dirty="0">
                    <a:solidFill>
                      <a:schemeClr val="accent1"/>
                    </a:solidFill>
                  </a:rPr>
                  <a:t>n-1</a:t>
                </a:r>
                <a:r>
                  <a:rPr lang="pt-BR" sz="1600" i="0" dirty="0">
                    <a:solidFill>
                      <a:schemeClr val="accent1"/>
                    </a:solidFill>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(r == </a:t>
                </a:r>
                <a14:m>
                  <m:oMath xmlns:m="http://schemas.openxmlformats.org/officeDocument/2006/math">
                    <m:d>
                      <m:dPr>
                        <m:ctrlPr>
                          <a:rPr lang="en-IN" sz="1600" b="0" i="1" dirty="0" smtClean="0">
                            <a:solidFill>
                              <a:schemeClr val="accent1"/>
                            </a:solidFill>
                            <a:effectLst/>
                            <a:latin typeface="Cambria Math" panose="02040503050406030204" pitchFamily="18" charset="0"/>
                          </a:rPr>
                        </m:ctrlPr>
                      </m:dPr>
                      <m:e>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−2</m:t>
                            </m:r>
                          </m:sup>
                          <m:e>
                            <m:r>
                              <a:rPr lang="en-IN" sz="1600" b="0" i="1" dirty="0" smtClean="0">
                                <a:solidFill>
                                  <a:schemeClr val="accent1"/>
                                </a:solidFill>
                                <a:effectLst/>
                                <a:latin typeface="Cambria Math" panose="02040503050406030204" pitchFamily="18" charset="0"/>
                              </a:rPr>
                              <m:t>𝑗</m:t>
                            </m:r>
                          </m:e>
                        </m:nary>
                        <m:r>
                          <a:rPr lang="en-IN" sz="1600" b="0" i="1" dirty="0" smtClean="0">
                            <a:solidFill>
                              <a:schemeClr val="accent1"/>
                            </a:solidFill>
                            <a:effectLst/>
                            <a:latin typeface="Cambria Math" panose="02040503050406030204" pitchFamily="18" charset="0"/>
                          </a:rPr>
                          <m:t> </m:t>
                        </m:r>
                      </m:e>
                    </m:d>
                    <m:r>
                      <a:rPr lang="en-IN" sz="1600" b="0" i="0" dirty="0" smtClean="0">
                        <a:solidFill>
                          <a:schemeClr val="accent1"/>
                        </a:solidFill>
                        <a:effectLst/>
                        <a:latin typeface="Cambria Math" panose="02040503050406030204" pitchFamily="18" charset="0"/>
                      </a:rPr>
                      <m:t>−1</m:t>
                    </m:r>
                  </m:oMath>
                </a14:m>
                <a:r>
                  <a:rPr lang="pt-BR" sz="1600" i="0" dirty="0">
                    <a:solidFill>
                      <a:schemeClr val="accent1"/>
                    </a:solidFill>
                  </a:rPr>
                  <a:t>)</a:t>
                </a:r>
                <a:endParaRPr lang="en-IN" sz="1600" dirty="0">
                  <a:solidFill>
                    <a:schemeClr val="accent1"/>
                  </a:solidFill>
                </a:endParaRPr>
              </a:p>
              <a:p>
                <a:r>
                  <a:rPr lang="en-IN" sz="1600" dirty="0"/>
                  <a:t>{</a:t>
                </a:r>
                <a:r>
                  <a:rPr lang="en-IN" sz="1600" dirty="0" err="1"/>
                  <a:t>Inv</a:t>
                </a:r>
                <a:r>
                  <a:rPr lang="en-IN" sz="1600" dirty="0"/>
                  <a:t>} </a:t>
                </a:r>
                <a:r>
                  <a:rPr lang="en-IN" sz="1600" dirty="0" err="1"/>
                  <a:t>LoopBody</a:t>
                </a:r>
                <a:r>
                  <a:rPr lang="en-IN" sz="1600" dirty="0"/>
                  <a:t> {</a:t>
                </a:r>
                <a:r>
                  <a:rPr lang="en-IN" sz="1600" dirty="0" err="1"/>
                  <a:t>Inv</a:t>
                </a:r>
                <a:r>
                  <a:rPr lang="en-IN" sz="1600" dirty="0"/>
                  <a:t>} holds if</a:t>
                </a:r>
              </a:p>
              <a:p>
                <a:r>
                  <a:rPr lang="pt-BR" sz="1600" i="0" dirty="0">
                    <a:solidFill>
                      <a:schemeClr val="accent1"/>
                    </a:solidFill>
                  </a:rPr>
                  <a:t>(1 &lt;= i </a:t>
                </a:r>
                <a:r>
                  <a:rPr lang="pt-BR" sz="1600" dirty="0">
                    <a:solidFill>
                      <a:schemeClr val="accent1"/>
                    </a:solidFill>
                  </a:rPr>
                  <a:t>&lt;</a:t>
                </a:r>
                <a:r>
                  <a:rPr lang="pt-BR" sz="1600" i="0" dirty="0">
                    <a:solidFill>
                      <a:schemeClr val="accent1"/>
                    </a:solidFill>
                  </a:rPr>
                  <a:t>=</a:t>
                </a:r>
                <a:r>
                  <a:rPr lang="pt-BR" sz="1600" dirty="0">
                    <a:solidFill>
                      <a:schemeClr val="accent1"/>
                    </a:solidFill>
                  </a:rPr>
                  <a:t>n</a:t>
                </a:r>
                <a:r>
                  <a:rPr lang="pt-BR" sz="1600" i="0" dirty="0">
                    <a:solidFill>
                      <a:schemeClr val="accent1"/>
                    </a:solidFill>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(r == </a:t>
                </a:r>
                <a14:m>
                  <m:oMath xmlns:m="http://schemas.openxmlformats.org/officeDocument/2006/math">
                    <m:nary>
                      <m:naryPr>
                        <m:chr m:val="∑"/>
                        <m:ctrlPr>
                          <a:rPr lang="pt-BR" sz="1600" b="0" i="1" dirty="0" smtClean="0">
                            <a:solidFill>
                              <a:schemeClr val="accent1"/>
                            </a:solidFill>
                            <a:effectLst/>
                            <a:latin typeface="Cambria Math" panose="02040503050406030204" pitchFamily="18" charset="0"/>
                          </a:rPr>
                        </m:ctrlPr>
                      </m:naryPr>
                      <m:sub>
                        <m:r>
                          <a:rPr lang="en-IN" sz="1600" b="0" i="1" dirty="0" smtClean="0">
                            <a:solidFill>
                              <a:schemeClr val="accent1"/>
                            </a:solidFill>
                            <a:effectLst/>
                            <a:latin typeface="Cambria Math" panose="02040503050406030204" pitchFamily="18" charset="0"/>
                          </a:rPr>
                          <m:t>𝑗</m:t>
                        </m:r>
                        <m:r>
                          <a:rPr lang="en-IN" sz="1600" b="0" i="1" dirty="0" smtClean="0">
                            <a:solidFill>
                              <a:schemeClr val="accent1"/>
                            </a:solidFill>
                            <a:effectLst/>
                            <a:latin typeface="Cambria Math" panose="02040503050406030204" pitchFamily="18" charset="0"/>
                          </a:rPr>
                          <m:t>=0</m:t>
                        </m:r>
                      </m:sub>
                      <m:sup>
                        <m:r>
                          <a:rPr lang="en-IN" sz="1600" b="0" i="1" dirty="0" smtClean="0">
                            <a:solidFill>
                              <a:schemeClr val="accent1"/>
                            </a:solidFill>
                            <a:effectLst/>
                            <a:latin typeface="Cambria Math" panose="02040503050406030204" pitchFamily="18" charset="0"/>
                          </a:rPr>
                          <m:t>𝑖</m:t>
                        </m:r>
                        <m:r>
                          <a:rPr lang="en-IN" sz="1600" b="0" i="1" dirty="0" smtClean="0">
                            <a:solidFill>
                              <a:schemeClr val="accent1"/>
                            </a:solidFill>
                            <a:effectLst/>
                            <a:latin typeface="Cambria Math" panose="02040503050406030204" pitchFamily="18" charset="0"/>
                          </a:rPr>
                          <m:t>−2</m:t>
                        </m:r>
                      </m:sup>
                      <m:e>
                        <m:r>
                          <a:rPr lang="en-IN" sz="1600" b="0" i="1" dirty="0" smtClean="0">
                            <a:solidFill>
                              <a:schemeClr val="accent1"/>
                            </a:solidFill>
                            <a:effectLst/>
                            <a:latin typeface="Cambria Math" panose="02040503050406030204" pitchFamily="18" charset="0"/>
                          </a:rPr>
                          <m:t>𝑗</m:t>
                        </m:r>
                      </m:e>
                    </m:nary>
                  </m:oMath>
                </a14:m>
                <a:r>
                  <a:rPr lang="pt-BR" sz="1600" i="0" dirty="0">
                    <a:solidFill>
                      <a:schemeClr val="accent1"/>
                    </a:solidFill>
                  </a:rPr>
                  <a:t>) </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i &lt; n  </a:t>
                </a:r>
                <a14:m>
                  <m:oMath xmlns:m="http://schemas.openxmlformats.org/officeDocument/2006/math">
                    <m:r>
                      <a:rPr lang="en-IN" sz="1600" b="0" i="1" smtClean="0">
                        <a:solidFill>
                          <a:schemeClr val="accent1"/>
                        </a:solidFill>
                        <a:latin typeface="Cambria Math" panose="02040503050406030204" pitchFamily="18" charset="0"/>
                      </a:rPr>
                      <m:t>→</m:t>
                    </m:r>
                    <m:r>
                      <a:rPr lang="en-IN" sz="1600" b="0" i="0" smtClean="0">
                        <a:solidFill>
                          <a:schemeClr val="accent1"/>
                        </a:solidFill>
                        <a:latin typeface="Cambria Math" panose="02040503050406030204" pitchFamily="18" charset="0"/>
                      </a:rPr>
                      <m:t> </m:t>
                    </m:r>
                  </m:oMath>
                </a14:m>
                <a:r>
                  <a:rPr lang="pt-BR" sz="1600" dirty="0">
                    <a:solidFill>
                      <a:schemeClr val="accent1"/>
                    </a:solidFill>
                  </a:rPr>
                  <a:t>(0 &lt;= i &lt;=n-1)</a:t>
                </a:r>
                <a14:m>
                  <m:oMath xmlns:m="http://schemas.openxmlformats.org/officeDocument/2006/math">
                    <m:r>
                      <a:rPr lang="en-IN" sz="1600" i="1">
                        <a:solidFill>
                          <a:schemeClr val="accent1"/>
                        </a:solidFill>
                        <a:latin typeface="Cambria Math" panose="02040503050406030204" pitchFamily="18" charset="0"/>
                      </a:rPr>
                      <m:t>∧</m:t>
                    </m:r>
                  </m:oMath>
                </a14:m>
                <a:r>
                  <a:rPr lang="pt-BR" sz="1600" dirty="0">
                    <a:solidFill>
                      <a:schemeClr val="accent1"/>
                    </a:solidFill>
                  </a:rPr>
                  <a:t> (r == </a:t>
                </a:r>
                <a14:m>
                  <m:oMath xmlns:m="http://schemas.openxmlformats.org/officeDocument/2006/math">
                    <m:r>
                      <a:rPr lang="en-IN" sz="1600" b="0" i="0" dirty="0" smtClean="0">
                        <a:solidFill>
                          <a:schemeClr val="accent1"/>
                        </a:solidFill>
                        <a:latin typeface="Cambria Math" panose="02040503050406030204" pitchFamily="18" charset="0"/>
                      </a:rPr>
                      <m:t>(</m:t>
                    </m:r>
                    <m:nary>
                      <m:naryPr>
                        <m:chr m:val="∑"/>
                        <m:ctrlPr>
                          <a:rPr lang="pt-BR" sz="1600" i="1" dirty="0">
                            <a:solidFill>
                              <a:schemeClr val="accent1"/>
                            </a:solidFill>
                            <a:latin typeface="Cambria Math" panose="02040503050406030204" pitchFamily="18" charset="0"/>
                          </a:rPr>
                        </m:ctrlPr>
                      </m:naryPr>
                      <m:sub>
                        <m:r>
                          <a:rPr lang="en-IN" sz="1600" i="1" dirty="0">
                            <a:solidFill>
                              <a:schemeClr val="accent1"/>
                            </a:solidFill>
                            <a:latin typeface="Cambria Math" panose="02040503050406030204" pitchFamily="18" charset="0"/>
                          </a:rPr>
                          <m:t>𝑗</m:t>
                        </m:r>
                        <m:r>
                          <a:rPr lang="en-IN" sz="1600" i="1" dirty="0">
                            <a:solidFill>
                              <a:schemeClr val="accent1"/>
                            </a:solidFill>
                            <a:latin typeface="Cambria Math" panose="02040503050406030204" pitchFamily="18" charset="0"/>
                          </a:rPr>
                          <m:t>=0</m:t>
                        </m:r>
                      </m:sub>
                      <m:sup>
                        <m:r>
                          <a:rPr lang="en-IN" sz="1600" i="1" dirty="0">
                            <a:solidFill>
                              <a:schemeClr val="accent1"/>
                            </a:solidFill>
                            <a:latin typeface="Cambria Math" panose="02040503050406030204" pitchFamily="18" charset="0"/>
                          </a:rPr>
                          <m:t>𝑖</m:t>
                        </m:r>
                        <m:r>
                          <a:rPr lang="en-IN" sz="1600" i="1" dirty="0">
                            <a:solidFill>
                              <a:schemeClr val="accent1"/>
                            </a:solidFill>
                            <a:latin typeface="Cambria Math" panose="02040503050406030204" pitchFamily="18" charset="0"/>
                          </a:rPr>
                          <m:t>−2</m:t>
                        </m:r>
                      </m:sup>
                      <m:e>
                        <m:r>
                          <a:rPr lang="en-IN" sz="1600" i="1" dirty="0">
                            <a:solidFill>
                              <a:schemeClr val="accent1"/>
                            </a:solidFill>
                            <a:latin typeface="Cambria Math" panose="02040503050406030204" pitchFamily="18" charset="0"/>
                          </a:rPr>
                          <m:t>𝑗</m:t>
                        </m:r>
                        <m:r>
                          <a:rPr lang="en-IN" sz="1600" b="0" i="1" dirty="0" smtClean="0">
                            <a:solidFill>
                              <a:schemeClr val="accent1"/>
                            </a:solidFill>
                            <a:latin typeface="Cambria Math" panose="02040503050406030204" pitchFamily="18" charset="0"/>
                          </a:rPr>
                          <m:t>)</m:t>
                        </m:r>
                      </m:e>
                    </m:nary>
                    <m:r>
                      <a:rPr lang="en-IN" sz="1600" b="0" i="1" dirty="0" smtClean="0">
                        <a:solidFill>
                          <a:schemeClr val="accent1"/>
                        </a:solidFill>
                        <a:latin typeface="Cambria Math" panose="02040503050406030204" pitchFamily="18" charset="0"/>
                      </a:rPr>
                      <m:t> −1</m:t>
                    </m:r>
                  </m:oMath>
                </a14:m>
                <a:r>
                  <a:rPr lang="pt-BR" sz="1600" dirty="0">
                    <a:solidFill>
                      <a:schemeClr val="accent1"/>
                    </a:solidFill>
                  </a:rPr>
                  <a:t>)</a:t>
                </a:r>
                <a:endParaRPr lang="en-IN" sz="1600" dirty="0">
                  <a:solidFill>
                    <a:schemeClr val="accent1"/>
                  </a:solidFill>
                </a:endParaRPr>
              </a:p>
              <a:p>
                <a:r>
                  <a:rPr lang="pt-BR" sz="1600" i="0" dirty="0">
                    <a:solidFill>
                      <a:schemeClr val="accent1"/>
                    </a:solidFill>
                  </a:rPr>
                  <a:t>(1 &lt;= i </a:t>
                </a:r>
                <a:r>
                  <a:rPr lang="pt-BR" sz="1600" dirty="0">
                    <a:solidFill>
                      <a:schemeClr val="accent1"/>
                    </a:solidFill>
                  </a:rPr>
                  <a:t>&lt;</a:t>
                </a:r>
                <a:r>
                  <a:rPr lang="pt-BR" sz="1600" i="0" dirty="0">
                    <a:solidFill>
                      <a:schemeClr val="accent1"/>
                    </a:solidFill>
                  </a:rPr>
                  <a:t>=</a:t>
                </a:r>
                <a:r>
                  <a:rPr lang="pt-BR" sz="1600" dirty="0">
                    <a:solidFill>
                      <a:schemeClr val="accent1"/>
                    </a:solidFill>
                  </a:rPr>
                  <a:t>n</a:t>
                </a:r>
                <a:r>
                  <a:rPr lang="pt-BR" sz="1600" i="0" dirty="0">
                    <a:solidFill>
                      <a:schemeClr val="accent1"/>
                    </a:solidFill>
                  </a:rPr>
                  <a:t>) </a:t>
                </a:r>
                <a14:m>
                  <m:oMath xmlns:m="http://schemas.openxmlformats.org/officeDocument/2006/math">
                    <m:r>
                      <a:rPr lang="en-IN" sz="1600" b="0" i="1" smtClean="0">
                        <a:solidFill>
                          <a:schemeClr val="accent1"/>
                        </a:solidFill>
                        <a:latin typeface="Cambria Math" panose="02040503050406030204" pitchFamily="18" charset="0"/>
                      </a:rPr>
                      <m:t>∧</m:t>
                    </m:r>
                  </m:oMath>
                </a14:m>
                <a:r>
                  <a:rPr lang="en-IN" sz="1600" dirty="0">
                    <a:solidFill>
                      <a:schemeClr val="accent1"/>
                    </a:solidFill>
                  </a:rPr>
                  <a:t> </a:t>
                </a:r>
                <a:r>
                  <a:rPr lang="en-IN" sz="1600" dirty="0" err="1">
                    <a:solidFill>
                      <a:schemeClr val="accent1"/>
                    </a:solidFill>
                  </a:rPr>
                  <a:t>i</a:t>
                </a:r>
                <a:r>
                  <a:rPr lang="en-IN" sz="1600" dirty="0">
                    <a:solidFill>
                      <a:schemeClr val="accent1"/>
                    </a:solidFill>
                  </a:rPr>
                  <a:t> &lt; n </a:t>
                </a:r>
                <a:r>
                  <a:rPr lang="en-IN" sz="1600" dirty="0">
                    <a:solidFill>
                      <a:schemeClr val="tx1"/>
                    </a:solidFill>
                  </a:rPr>
                  <a:t>in LHS can be simplified to </a:t>
                </a:r>
                <a:r>
                  <a:rPr lang="en-IN" sz="1600" dirty="0">
                    <a:solidFill>
                      <a:schemeClr val="accent1"/>
                    </a:solidFill>
                  </a:rPr>
                  <a:t>1 &lt;= </a:t>
                </a:r>
                <a:r>
                  <a:rPr lang="en-IN" sz="1600" dirty="0" err="1">
                    <a:solidFill>
                      <a:schemeClr val="accent1"/>
                    </a:solidFill>
                  </a:rPr>
                  <a:t>i</a:t>
                </a:r>
                <a:r>
                  <a:rPr lang="en-IN" sz="1600" dirty="0">
                    <a:solidFill>
                      <a:schemeClr val="accent1"/>
                    </a:solidFill>
                  </a:rPr>
                  <a:t> &lt;= n-1</a:t>
                </a:r>
                <a:r>
                  <a:rPr lang="en-IN" sz="1600" dirty="0">
                    <a:solidFill>
                      <a:schemeClr val="tx1"/>
                    </a:solidFill>
                  </a:rPr>
                  <a:t>.</a:t>
                </a:r>
              </a:p>
              <a:p>
                <a:r>
                  <a:rPr lang="en-IN" sz="1600" dirty="0"/>
                  <a:t>Replacing </a:t>
                </a:r>
                <a14:m>
                  <m:oMath xmlns:m="http://schemas.openxmlformats.org/officeDocument/2006/math">
                    <m:r>
                      <a:rPr lang="en-IN" sz="1600" b="0" i="0" dirty="0" smtClean="0">
                        <a:solidFill>
                          <a:schemeClr val="accent1"/>
                        </a:solidFill>
                        <a:latin typeface="Cambria Math" panose="02040503050406030204" pitchFamily="18" charset="0"/>
                      </a:rPr>
                      <m:t>(</m:t>
                    </m:r>
                    <m:nary>
                      <m:naryPr>
                        <m:chr m:val="∑"/>
                        <m:ctrlPr>
                          <a:rPr lang="pt-BR" sz="1600" i="1" dirty="0" smtClean="0">
                            <a:solidFill>
                              <a:schemeClr val="accent1"/>
                            </a:solidFill>
                            <a:latin typeface="Cambria Math" panose="02040503050406030204" pitchFamily="18" charset="0"/>
                          </a:rPr>
                        </m:ctrlPr>
                      </m:naryPr>
                      <m:sub>
                        <m:r>
                          <a:rPr lang="en-IN" sz="1600" i="1" dirty="0">
                            <a:solidFill>
                              <a:schemeClr val="accent1"/>
                            </a:solidFill>
                            <a:latin typeface="Cambria Math" panose="02040503050406030204" pitchFamily="18" charset="0"/>
                          </a:rPr>
                          <m:t>𝑗</m:t>
                        </m:r>
                        <m:r>
                          <a:rPr lang="en-IN" sz="1600" i="1" dirty="0">
                            <a:solidFill>
                              <a:schemeClr val="accent1"/>
                            </a:solidFill>
                            <a:latin typeface="Cambria Math" panose="02040503050406030204" pitchFamily="18" charset="0"/>
                          </a:rPr>
                          <m:t>=0</m:t>
                        </m:r>
                      </m:sub>
                      <m:sup>
                        <m:r>
                          <a:rPr lang="en-IN" sz="1600" i="1" dirty="0">
                            <a:solidFill>
                              <a:schemeClr val="accent1"/>
                            </a:solidFill>
                            <a:latin typeface="Cambria Math" panose="02040503050406030204" pitchFamily="18" charset="0"/>
                          </a:rPr>
                          <m:t>𝑖</m:t>
                        </m:r>
                        <m:r>
                          <a:rPr lang="en-IN" sz="1600" i="1" dirty="0">
                            <a:solidFill>
                              <a:schemeClr val="accent1"/>
                            </a:solidFill>
                            <a:latin typeface="Cambria Math" panose="02040503050406030204" pitchFamily="18" charset="0"/>
                          </a:rPr>
                          <m:t>−2</m:t>
                        </m:r>
                      </m:sup>
                      <m:e>
                        <m:r>
                          <a:rPr lang="en-IN" sz="1600" i="1" dirty="0">
                            <a:solidFill>
                              <a:schemeClr val="accent1"/>
                            </a:solidFill>
                            <a:latin typeface="Cambria Math" panose="02040503050406030204" pitchFamily="18" charset="0"/>
                          </a:rPr>
                          <m:t>𝑗</m:t>
                        </m:r>
                        <m:r>
                          <a:rPr lang="en-IN" sz="1600" b="0" i="1" dirty="0" smtClean="0">
                            <a:solidFill>
                              <a:schemeClr val="accent1"/>
                            </a:solidFill>
                            <a:latin typeface="Cambria Math" panose="02040503050406030204" pitchFamily="18" charset="0"/>
                          </a:rPr>
                          <m:t>)</m:t>
                        </m:r>
                      </m:e>
                    </m:nary>
                    <m:r>
                      <a:rPr lang="en-IN" sz="1600" b="0" i="1" dirty="0" smtClean="0">
                        <a:solidFill>
                          <a:schemeClr val="accent1"/>
                        </a:solidFill>
                        <a:latin typeface="Cambria Math" panose="02040503050406030204" pitchFamily="18" charset="0"/>
                      </a:rPr>
                      <m:t> </m:t>
                    </m:r>
                  </m:oMath>
                </a14:m>
                <a:r>
                  <a:rPr lang="en-IN" sz="1600" dirty="0"/>
                  <a:t>with </a:t>
                </a:r>
                <a:r>
                  <a:rPr lang="en-IN" sz="1600" dirty="0">
                    <a:solidFill>
                      <a:schemeClr val="accent1"/>
                    </a:solidFill>
                  </a:rPr>
                  <a:t>x</a:t>
                </a:r>
                <a:r>
                  <a:rPr lang="en-IN" sz="1600" dirty="0"/>
                  <a:t>.</a:t>
                </a:r>
                <a:endParaRPr lang="en-IN" sz="1600" dirty="0">
                  <a:solidFill>
                    <a:schemeClr val="tx1"/>
                  </a:solidFill>
                </a:endParaRPr>
              </a:p>
              <a:p>
                <a:endParaRPr lang="en-IN" sz="1600" dirty="0">
                  <a:solidFill>
                    <a:schemeClr val="tx1"/>
                  </a:solidFill>
                </a:endParaRPr>
              </a:p>
              <a:p>
                <a:r>
                  <a:rPr lang="en-IN" sz="1600" dirty="0">
                    <a:solidFill>
                      <a:schemeClr val="tx1"/>
                    </a:solidFill>
                  </a:rPr>
                  <a:t>The resulting formula is shown on the next slide.</a:t>
                </a: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169309" cy="5180393"/>
              </a:xfrm>
              <a:prstGeom prst="rect">
                <a:avLst/>
              </a:prstGeom>
              <a:blipFill>
                <a:blip r:embed="rId2"/>
                <a:stretch>
                  <a:fillRect l="-3774" t="-353" b="-5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66B991-E8FE-F3DD-282C-EE1C3C076CE3}"/>
                  </a:ext>
                </a:extLst>
              </p:cNvPr>
              <p:cNvSpPr txBox="1"/>
              <p:nvPr/>
            </p:nvSpPr>
            <p:spPr>
              <a:xfrm>
                <a:off x="5978019" y="538743"/>
                <a:ext cx="6096000" cy="4954433"/>
              </a:xfrm>
              <a:prstGeom prst="rect">
                <a:avLst/>
              </a:prstGeom>
              <a:noFill/>
            </p:spPr>
            <p:txBody>
              <a:bodyPr wrap="square">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−2</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−2</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wp1:</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wp3: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−2</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6" name="TextBox 5">
                <a:extLst>
                  <a:ext uri="{FF2B5EF4-FFF2-40B4-BE49-F238E27FC236}">
                    <a16:creationId xmlns:a16="http://schemas.microsoft.com/office/drawing/2014/main" id="{5666B991-E8FE-F3DD-282C-EE1C3C076CE3}"/>
                  </a:ext>
                </a:extLst>
              </p:cNvPr>
              <p:cNvSpPr txBox="1">
                <a:spLocks noRot="1" noChangeAspect="1" noMove="1" noResize="1" noEditPoints="1" noAdjustHandles="1" noChangeArrowheads="1" noChangeShapeType="1" noTextEdit="1"/>
              </p:cNvSpPr>
              <p:nvPr/>
            </p:nvSpPr>
            <p:spPr>
              <a:xfrm>
                <a:off x="5978019" y="538743"/>
                <a:ext cx="6096000" cy="4954433"/>
              </a:xfrm>
              <a:prstGeom prst="rect">
                <a:avLst/>
              </a:prstGeom>
              <a:blipFill>
                <a:blip r:embed="rId3"/>
                <a:stretch>
                  <a:fillRect l="-900" t="-615" b="-6765"/>
                </a:stretch>
              </a:blipFill>
            </p:spPr>
            <p:txBody>
              <a:bodyPr/>
              <a:lstStyle/>
              <a:p>
                <a:r>
                  <a:rPr lang="en-IN">
                    <a:noFill/>
                  </a:rPr>
                  <a:t> </a:t>
                </a:r>
              </a:p>
            </p:txBody>
          </p:sp>
        </mc:Fallback>
      </mc:AlternateContent>
    </p:spTree>
    <p:extLst>
      <p:ext uri="{BB962C8B-B14F-4D97-AF65-F5344CB8AC3E}">
        <p14:creationId xmlns:p14="http://schemas.microsoft.com/office/powerpoint/2010/main" val="3421109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2E91-8EAB-7E9F-D677-114195911205}"/>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486E394D-B947-9D3D-6D62-8D11C633E8B6}"/>
              </a:ext>
            </a:extLst>
          </p:cNvPr>
          <p:cNvSpPr>
            <a:spLocks noGrp="1"/>
          </p:cNvSpPr>
          <p:nvPr>
            <p:ph idx="1"/>
          </p:nvPr>
        </p:nvSpPr>
        <p:spPr>
          <a:xfrm>
            <a:off x="838200" y="1825625"/>
            <a:ext cx="4726858" cy="4351338"/>
          </a:xfrm>
        </p:spPr>
        <p:txBody>
          <a:bodyPr>
            <a:normAutofit/>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25934-E62E-744E-9557-74AED4C22E55}"/>
                  </a:ext>
                </a:extLst>
              </p:cNvPr>
              <p:cNvSpPr txBox="1"/>
              <p:nvPr/>
            </p:nvSpPr>
            <p:spPr>
              <a:xfrm>
                <a:off x="363794" y="1327352"/>
                <a:ext cx="5309419" cy="2800767"/>
              </a:xfrm>
              <a:prstGeom prst="rect">
                <a:avLst/>
              </a:prstGeom>
              <a:noFill/>
            </p:spPr>
            <p:txBody>
              <a:bodyPr wrap="square" rtlCol="0">
                <a:spAutoFit/>
              </a:bodyPr>
              <a:lstStyle/>
              <a:p>
                <a:r>
                  <a:rPr lang="en-IN" sz="1600" dirty="0"/>
                  <a:t>The loop invariant is correct if</a:t>
                </a:r>
              </a:p>
              <a:p>
                <a:r>
                  <a:rPr lang="pt-BR" sz="1600" i="0" dirty="0">
                    <a:solidFill>
                      <a:schemeClr val="accent1"/>
                    </a:solidFill>
                  </a:rPr>
                  <a:t>((1 &lt;= i </a:t>
                </a:r>
                <a:r>
                  <a:rPr lang="pt-BR" sz="1600" dirty="0">
                    <a:solidFill>
                      <a:schemeClr val="accent1"/>
                    </a:solidFill>
                  </a:rPr>
                  <a:t>&lt; n</a:t>
                </a:r>
                <a:r>
                  <a:rPr lang="pt-BR" sz="1600" i="0" dirty="0">
                    <a:solidFill>
                      <a:schemeClr val="accent1"/>
                    </a:solidFill>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(r ==x) ) </a:t>
                </a:r>
                <a14:m>
                  <m:oMath xmlns:m="http://schemas.openxmlformats.org/officeDocument/2006/math">
                    <m:r>
                      <a:rPr lang="en-IN" sz="1600" b="0" i="1" smtClean="0">
                        <a:solidFill>
                          <a:schemeClr val="accent1"/>
                        </a:solidFill>
                        <a:latin typeface="Cambria Math" panose="02040503050406030204" pitchFamily="18" charset="0"/>
                      </a:rPr>
                      <m:t>→</m:t>
                    </m:r>
                    <m:r>
                      <a:rPr lang="en-IN" sz="1600" b="0" i="0" smtClean="0">
                        <a:solidFill>
                          <a:schemeClr val="accent1"/>
                        </a:solidFill>
                        <a:latin typeface="Cambria Math" panose="02040503050406030204" pitchFamily="18" charset="0"/>
                      </a:rPr>
                      <m:t> </m:t>
                    </m:r>
                  </m:oMath>
                </a14:m>
                <a:r>
                  <a:rPr lang="pt-BR" sz="1600" dirty="0">
                    <a:solidFill>
                      <a:schemeClr val="accent1"/>
                    </a:solidFill>
                  </a:rPr>
                  <a:t>((0 &lt;= i &lt;=n-1)</a:t>
                </a:r>
                <a14:m>
                  <m:oMath xmlns:m="http://schemas.openxmlformats.org/officeDocument/2006/math">
                    <m:r>
                      <a:rPr lang="en-IN" sz="1600" i="1">
                        <a:solidFill>
                          <a:schemeClr val="accent1"/>
                        </a:solidFill>
                        <a:latin typeface="Cambria Math" panose="02040503050406030204" pitchFamily="18" charset="0"/>
                      </a:rPr>
                      <m:t>∧</m:t>
                    </m:r>
                  </m:oMath>
                </a14:m>
                <a:r>
                  <a:rPr lang="pt-BR" sz="1600" dirty="0">
                    <a:solidFill>
                      <a:schemeClr val="accent1"/>
                    </a:solidFill>
                  </a:rPr>
                  <a:t> (r == </a:t>
                </a:r>
                <a14:m>
                  <m:oMath xmlns:m="http://schemas.openxmlformats.org/officeDocument/2006/math">
                    <m:r>
                      <a:rPr lang="en-IN" sz="1600" b="0" i="1" dirty="0" smtClean="0">
                        <a:solidFill>
                          <a:schemeClr val="accent1"/>
                        </a:solidFill>
                        <a:latin typeface="Cambria Math" panose="02040503050406030204" pitchFamily="18" charset="0"/>
                      </a:rPr>
                      <m:t>𝑥</m:t>
                    </m:r>
                    <m:r>
                      <a:rPr lang="en-IN" sz="1600" b="0" i="1" dirty="0" smtClean="0">
                        <a:solidFill>
                          <a:schemeClr val="accent1"/>
                        </a:solidFill>
                        <a:latin typeface="Cambria Math" panose="02040503050406030204" pitchFamily="18" charset="0"/>
                      </a:rPr>
                      <m:t>−1</m:t>
                    </m:r>
                  </m:oMath>
                </a14:m>
                <a:r>
                  <a:rPr lang="pt-BR" sz="1600" dirty="0">
                    <a:solidFill>
                      <a:schemeClr val="accent1"/>
                    </a:solidFill>
                  </a:rPr>
                  <a:t>)) </a:t>
                </a:r>
                <a:r>
                  <a:rPr lang="pt-BR" sz="1600" dirty="0"/>
                  <a:t>is valid.</a:t>
                </a:r>
                <a:endParaRPr lang="en-IN" sz="1600" dirty="0"/>
              </a:p>
              <a:p>
                <a:endParaRPr lang="en-IN" sz="1600" dirty="0"/>
              </a:p>
              <a:p>
                <a:r>
                  <a:rPr lang="en-IN" sz="1600" dirty="0"/>
                  <a:t>Or,</a:t>
                </a:r>
              </a:p>
              <a:p>
                <a:r>
                  <a:rPr lang="pt-BR" sz="1600" i="0" dirty="0">
                    <a:solidFill>
                      <a:schemeClr val="accent1"/>
                    </a:solidFill>
                  </a:rPr>
                  <a:t>((1 &lt;= i </a:t>
                </a:r>
                <a:r>
                  <a:rPr lang="pt-BR" sz="1600" dirty="0">
                    <a:solidFill>
                      <a:schemeClr val="accent1"/>
                    </a:solidFill>
                  </a:rPr>
                  <a:t>&lt; n</a:t>
                </a:r>
                <a:r>
                  <a:rPr lang="pt-BR" sz="1600" i="0" dirty="0">
                    <a:solidFill>
                      <a:schemeClr val="accent1"/>
                    </a:solidFill>
                  </a:rPr>
                  <a:t>)</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i="0" dirty="0">
                    <a:solidFill>
                      <a:schemeClr val="accent1"/>
                    </a:solidFill>
                  </a:rPr>
                  <a:t> (r ==x) ) </a:t>
                </a:r>
                <a14:m>
                  <m:oMath xmlns:m="http://schemas.openxmlformats.org/officeDocument/2006/math">
                    <m:r>
                      <a:rPr lang="en-IN" sz="1600" b="0" i="1" smtClean="0">
                        <a:solidFill>
                          <a:schemeClr val="accent1"/>
                        </a:solidFill>
                        <a:latin typeface="Cambria Math" panose="02040503050406030204" pitchFamily="18" charset="0"/>
                      </a:rPr>
                      <m:t>∧</m:t>
                    </m:r>
                  </m:oMath>
                </a14:m>
                <a:r>
                  <a:rPr lang="pt-BR" sz="1600" dirty="0">
                    <a:solidFill>
                      <a:schemeClr val="accent1"/>
                    </a:solidFill>
                  </a:rPr>
                  <a:t> </a:t>
                </a:r>
                <a14:m>
                  <m:oMath xmlns:m="http://schemas.openxmlformats.org/officeDocument/2006/math">
                    <m:r>
                      <a:rPr lang="en-IN" sz="1600" b="0" i="1" dirty="0" smtClean="0">
                        <a:solidFill>
                          <a:schemeClr val="accent1"/>
                        </a:solidFill>
                        <a:latin typeface="Cambria Math" panose="02040503050406030204" pitchFamily="18" charset="0"/>
                      </a:rPr>
                      <m:t>¬</m:t>
                    </m:r>
                  </m:oMath>
                </a14:m>
                <a:r>
                  <a:rPr lang="pt-BR" sz="1600" dirty="0">
                    <a:solidFill>
                      <a:schemeClr val="accent1"/>
                    </a:solidFill>
                  </a:rPr>
                  <a:t>((0 &lt;= i &lt;=n-1)</a:t>
                </a:r>
                <a14:m>
                  <m:oMath xmlns:m="http://schemas.openxmlformats.org/officeDocument/2006/math">
                    <m:r>
                      <a:rPr lang="en-IN" sz="1600" i="1">
                        <a:solidFill>
                          <a:schemeClr val="accent1"/>
                        </a:solidFill>
                        <a:latin typeface="Cambria Math" panose="02040503050406030204" pitchFamily="18" charset="0"/>
                      </a:rPr>
                      <m:t>∧</m:t>
                    </m:r>
                  </m:oMath>
                </a14:m>
                <a:r>
                  <a:rPr lang="pt-BR" sz="1600" dirty="0">
                    <a:solidFill>
                      <a:schemeClr val="accent1"/>
                    </a:solidFill>
                  </a:rPr>
                  <a:t> (r == </a:t>
                </a:r>
                <a14:m>
                  <m:oMath xmlns:m="http://schemas.openxmlformats.org/officeDocument/2006/math">
                    <m:r>
                      <a:rPr lang="en-IN" sz="1600" b="0" i="1" dirty="0" smtClean="0">
                        <a:solidFill>
                          <a:schemeClr val="accent1"/>
                        </a:solidFill>
                        <a:latin typeface="Cambria Math" panose="02040503050406030204" pitchFamily="18" charset="0"/>
                      </a:rPr>
                      <m:t>𝑥</m:t>
                    </m:r>
                    <m:r>
                      <a:rPr lang="en-IN" sz="1600" b="0" i="1" dirty="0" smtClean="0">
                        <a:solidFill>
                          <a:schemeClr val="accent1"/>
                        </a:solidFill>
                        <a:latin typeface="Cambria Math" panose="02040503050406030204" pitchFamily="18" charset="0"/>
                      </a:rPr>
                      <m:t>−1</m:t>
                    </m:r>
                  </m:oMath>
                </a14:m>
                <a:r>
                  <a:rPr lang="pt-BR" sz="1600" dirty="0">
                    <a:solidFill>
                      <a:schemeClr val="accent1"/>
                    </a:solidFill>
                  </a:rPr>
                  <a:t>)) </a:t>
                </a:r>
                <a:r>
                  <a:rPr lang="pt-BR" sz="1600" dirty="0"/>
                  <a:t>is unsatisfiable.</a:t>
                </a:r>
              </a:p>
              <a:p>
                <a:endParaRPr lang="pt-BR" sz="1600" dirty="0">
                  <a:solidFill>
                    <a:schemeClr val="accent1"/>
                  </a:solidFill>
                </a:endParaRPr>
              </a:p>
              <a:p>
                <a:r>
                  <a:rPr lang="pt-BR" sz="1600" i="0" dirty="0">
                    <a:solidFill>
                      <a:schemeClr val="tx1"/>
                    </a:solidFill>
                  </a:rPr>
                  <a:t>((1 &lt;= i </a:t>
                </a:r>
                <a:r>
                  <a:rPr lang="pt-BR" sz="1600" dirty="0">
                    <a:solidFill>
                      <a:schemeClr val="tx1"/>
                    </a:solidFill>
                  </a:rPr>
                  <a:t>&lt; n</a:t>
                </a:r>
                <a:r>
                  <a:rPr lang="pt-BR" sz="1600" i="0" dirty="0">
                    <a:solidFill>
                      <a:schemeClr val="tx1"/>
                    </a:solidFill>
                  </a:rPr>
                  <a:t>)</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i="0" dirty="0">
                    <a:solidFill>
                      <a:schemeClr val="tx1"/>
                    </a:solidFill>
                  </a:rPr>
                  <a:t> (r ==x) )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rPr>
                  <a:t> ((i &lt; 0 </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rPr>
                  <a:t> i &gt; n-1)</a:t>
                </a:r>
                <a14:m>
                  <m:oMath xmlns:m="http://schemas.openxmlformats.org/officeDocument/2006/math">
                    <m:r>
                      <a:rPr lang="en-IN" sz="1600" b="0" i="1" smtClean="0">
                        <a:solidFill>
                          <a:schemeClr val="tx1"/>
                        </a:solidFill>
                        <a:latin typeface="Cambria Math" panose="02040503050406030204" pitchFamily="18" charset="0"/>
                      </a:rPr>
                      <m:t>∨</m:t>
                    </m:r>
                  </m:oMath>
                </a14:m>
                <a:r>
                  <a:rPr lang="pt-BR" sz="1600" dirty="0">
                    <a:solidFill>
                      <a:schemeClr val="tx1"/>
                    </a:solidFill>
                  </a:rPr>
                  <a:t> (r != </a:t>
                </a:r>
                <a14:m>
                  <m:oMath xmlns:m="http://schemas.openxmlformats.org/officeDocument/2006/math">
                    <m:r>
                      <a:rPr lang="en-IN" sz="1600" b="0" i="1" dirty="0" smtClean="0">
                        <a:solidFill>
                          <a:schemeClr val="tx1"/>
                        </a:solidFill>
                        <a:latin typeface="Cambria Math" panose="02040503050406030204" pitchFamily="18" charset="0"/>
                      </a:rPr>
                      <m:t>𝑥</m:t>
                    </m:r>
                    <m:r>
                      <a:rPr lang="en-IN" sz="1600" b="0" i="1" dirty="0" smtClean="0">
                        <a:solidFill>
                          <a:schemeClr val="tx1"/>
                        </a:solidFill>
                        <a:latin typeface="Cambria Math" panose="02040503050406030204" pitchFamily="18" charset="0"/>
                      </a:rPr>
                      <m:t>−1</m:t>
                    </m:r>
                  </m:oMath>
                </a14:m>
                <a:r>
                  <a:rPr lang="pt-BR" sz="1600" dirty="0">
                    <a:solidFill>
                      <a:schemeClr val="tx1"/>
                    </a:solidFill>
                  </a:rPr>
                  <a:t>))</a:t>
                </a:r>
              </a:p>
              <a:p>
                <a:r>
                  <a:rPr lang="en-IN" sz="1600" dirty="0">
                    <a:solidFill>
                      <a:schemeClr val="tx1"/>
                    </a:solidFill>
                  </a:rPr>
                  <a:t>This formula is satisfiable.</a:t>
                </a:r>
              </a:p>
              <a:p>
                <a:endParaRPr lang="en-IN" sz="1600" dirty="0">
                  <a:solidFill>
                    <a:schemeClr val="tx1"/>
                  </a:solidFill>
                </a:endParaRPr>
              </a:p>
              <a:p>
                <a:r>
                  <a:rPr lang="en-IN" sz="1600" dirty="0">
                    <a:solidFill>
                      <a:schemeClr val="tx1"/>
                    </a:solidFill>
                  </a:rPr>
                  <a:t>Therefore, the loop invariant is incorrect.</a:t>
                </a:r>
                <a:endParaRPr lang="pt-BR" sz="1600" dirty="0">
                  <a:solidFill>
                    <a:schemeClr val="tx1"/>
                  </a:solidFill>
                </a:endParaRPr>
              </a:p>
            </p:txBody>
          </p:sp>
        </mc:Choice>
        <mc:Fallback xmlns="">
          <p:sp>
            <p:nvSpPr>
              <p:cNvPr id="8" name="TextBox 7">
                <a:extLst>
                  <a:ext uri="{FF2B5EF4-FFF2-40B4-BE49-F238E27FC236}">
                    <a16:creationId xmlns:a16="http://schemas.microsoft.com/office/drawing/2014/main" id="{ACC25934-E62E-744E-9557-74AED4C22E55}"/>
                  </a:ext>
                </a:extLst>
              </p:cNvPr>
              <p:cNvSpPr txBox="1">
                <a:spLocks noRot="1" noChangeAspect="1" noMove="1" noResize="1" noEditPoints="1" noAdjustHandles="1" noChangeArrowheads="1" noChangeShapeType="1" noTextEdit="1"/>
              </p:cNvSpPr>
              <p:nvPr/>
            </p:nvSpPr>
            <p:spPr>
              <a:xfrm>
                <a:off x="363794" y="1327352"/>
                <a:ext cx="5309419" cy="2800767"/>
              </a:xfrm>
              <a:prstGeom prst="rect">
                <a:avLst/>
              </a:prstGeom>
              <a:blipFill>
                <a:blip r:embed="rId2"/>
                <a:stretch>
                  <a:fillRect l="-689" t="-654" b="-196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66B991-E8FE-F3DD-282C-EE1C3C076CE3}"/>
                  </a:ext>
                </a:extLst>
              </p:cNvPr>
              <p:cNvSpPr txBox="1"/>
              <p:nvPr/>
            </p:nvSpPr>
            <p:spPr>
              <a:xfrm>
                <a:off x="5978019" y="538743"/>
                <a:ext cx="6096000" cy="4954433"/>
              </a:xfrm>
              <a:prstGeom prst="rect">
                <a:avLst/>
              </a:prstGeom>
              <a:noFill/>
            </p:spPr>
            <p:txBody>
              <a:bodyPr wrap="square">
                <a:spAutoFit/>
              </a:bodyPr>
              <a:lstStyle/>
              <a:p>
                <a:pPr marL="342900" indent="-342900">
                  <a:buFont typeface="+mj-lt"/>
                  <a:buAutoNum type="arabicPeriod"/>
                </a:pPr>
                <a:r>
                  <a:rPr lang="pt-BR" b="0" dirty="0">
                    <a:effectLst/>
                    <a:latin typeface="Consolas" panose="020B0609020204030204" pitchFamily="49" charset="0"/>
                  </a:rPr>
                  <a:t>method foo</a:t>
                </a:r>
                <a:r>
                  <a:rPr lang="pt-BR" dirty="0">
                    <a:latin typeface="Consolas" panose="020B0609020204030204" pitchFamily="49" charset="0"/>
                  </a:rPr>
                  <a:t>(n: int</a:t>
                </a:r>
                <a:r>
                  <a:rPr lang="pt-BR" b="0" dirty="0">
                    <a:effectLst/>
                    <a:latin typeface="Consolas" panose="020B0609020204030204" pitchFamily="49" charset="0"/>
                  </a:rPr>
                  <a:t>) returns (r: int)</a:t>
                </a:r>
              </a:p>
              <a:p>
                <a:pPr marL="342900" indent="-342900">
                  <a:buFont typeface="+mj-lt"/>
                  <a:buAutoNum type="arabicPeriod"/>
                </a:pPr>
                <a:r>
                  <a:rPr lang="pt-BR" dirty="0">
                    <a:latin typeface="Consolas" panose="020B0609020204030204" pitchFamily="49" charset="0"/>
                  </a:rPr>
                  <a:t>  requires n &gt;= 1</a:t>
                </a:r>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ensures r == </a:t>
                </a:r>
                <a14:m>
                  <m:oMath xmlns:m="http://schemas.openxmlformats.org/officeDocument/2006/math">
                    <m:nary>
                      <m:naryPr>
                        <m:chr m:val="∑"/>
                        <m:ctrlPr>
                          <a:rPr lang="pt-BR" b="0" i="1" dirty="0" smtClean="0">
                            <a:solidFill>
                              <a:schemeClr val="tx1"/>
                            </a:solidFill>
                            <a:effectLst/>
                            <a:latin typeface="Cambria Math" panose="02040503050406030204" pitchFamily="18" charset="0"/>
                          </a:rPr>
                        </m:ctrlPr>
                      </m:naryPr>
                      <m:sub>
                        <m:r>
                          <a:rPr lang="en-IN" b="0" i="1" dirty="0" smtClean="0">
                            <a:solidFill>
                              <a:schemeClr val="tx1"/>
                            </a:solidFill>
                            <a:effectLst/>
                            <a:latin typeface="Cambria Math" panose="02040503050406030204" pitchFamily="18" charset="0"/>
                          </a:rPr>
                          <m:t>𝑗</m:t>
                        </m:r>
                        <m:r>
                          <a:rPr lang="en-IN" b="0" i="1" dirty="0" smtClean="0">
                            <a:solidFill>
                              <a:schemeClr val="tx1"/>
                            </a:solidFill>
                            <a:effectLst/>
                            <a:latin typeface="Cambria Math" panose="02040503050406030204" pitchFamily="18" charset="0"/>
                          </a:rPr>
                          <m:t>=0</m:t>
                        </m:r>
                      </m:sub>
                      <m:sup>
                        <m:r>
                          <a:rPr lang="en-IN" b="0" i="1" dirty="0" smtClean="0">
                            <a:solidFill>
                              <a:schemeClr val="tx1"/>
                            </a:solidFill>
                            <a:effectLst/>
                            <a:latin typeface="Cambria Math" panose="02040503050406030204" pitchFamily="18" charset="0"/>
                          </a:rPr>
                          <m:t>𝑛</m:t>
                        </m:r>
                        <m:r>
                          <a:rPr lang="en-IN" b="0" i="1" dirty="0" smtClean="0">
                            <a:solidFill>
                              <a:schemeClr val="tx1"/>
                            </a:solidFill>
                            <a:effectLst/>
                            <a:latin typeface="Cambria Math" panose="02040503050406030204" pitchFamily="18" charset="0"/>
                          </a:rPr>
                          <m:t>−2</m:t>
                        </m:r>
                      </m:sup>
                      <m:e>
                        <m:r>
                          <a:rPr lang="en-IN" b="0" i="1" dirty="0" smtClean="0">
                            <a:solidFill>
                              <a:schemeClr val="tx1"/>
                            </a:solidFill>
                            <a:effectLst/>
                            <a:latin typeface="Cambria Math" panose="02040503050406030204" pitchFamily="18" charset="0"/>
                          </a:rPr>
                          <m:t>𝑗</m:t>
                        </m:r>
                      </m:e>
                    </m:nary>
                  </m:oMath>
                </a14:m>
                <a:endParaRPr lang="pt-BR" b="0" dirty="0">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0;</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var i := 1;</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while (i &lt; </a:t>
                </a:r>
                <a:r>
                  <a:rPr lang="pt-BR" dirty="0">
                    <a:latin typeface="Consolas" panose="020B0609020204030204" pitchFamily="49" charset="0"/>
                  </a:rPr>
                  <a:t>n</a:t>
                </a:r>
                <a:r>
                  <a:rPr lang="pt-BR" b="0" dirty="0">
                    <a:effectLst/>
                    <a:latin typeface="Consolas" panose="020B0609020204030204" pitchFamily="49" charset="0"/>
                  </a:rPr>
                  <a:t>)</a:t>
                </a:r>
              </a:p>
              <a:p>
                <a:pPr marL="342900" indent="-342900">
                  <a:buFont typeface="+mj-lt"/>
                  <a:buAutoNum type="arabicPeriod"/>
                </a:pPr>
                <a:r>
                  <a:rPr lang="pt-BR" i="0" dirty="0">
                    <a:latin typeface="+mj-lt"/>
                  </a:rPr>
                  <a:t>     </a:t>
                </a:r>
                <a:r>
                  <a:rPr lang="pt-BR" i="0" dirty="0">
                    <a:solidFill>
                      <a:srgbClr val="FF0000"/>
                    </a:solidFill>
                    <a:latin typeface="+mj-lt"/>
                  </a:rPr>
                  <a:t>F4: (1 &lt;= i </a:t>
                </a:r>
                <a:r>
                  <a:rPr lang="pt-BR" dirty="0">
                    <a:solidFill>
                      <a:srgbClr val="FF0000"/>
                    </a:solidFill>
                    <a:latin typeface="+mj-lt"/>
                  </a:rPr>
                  <a:t>&lt;</a:t>
                </a:r>
                <a:r>
                  <a:rPr lang="pt-BR" i="0" dirty="0">
                    <a:solidFill>
                      <a:srgbClr val="FF0000"/>
                    </a:solidFill>
                    <a:latin typeface="+mj-lt"/>
                  </a:rPr>
                  <a:t>=</a:t>
                </a:r>
                <a:r>
                  <a:rPr lang="pt-BR" dirty="0">
                    <a:solidFill>
                      <a:srgbClr val="FF0000"/>
                    </a:solidFill>
                    <a:latin typeface="+mj-lt"/>
                  </a:rPr>
                  <a:t>n</a:t>
                </a:r>
                <a:r>
                  <a:rPr lang="pt-BR" i="0" dirty="0">
                    <a:solidFill>
                      <a:srgbClr val="FF0000"/>
                    </a:solidFill>
                    <a:latin typeface="+mj-lt"/>
                  </a:rPr>
                  <a:t>)</a:t>
                </a:r>
                <a14:m>
                  <m:oMath xmlns:m="http://schemas.openxmlformats.org/officeDocument/2006/math">
                    <m:r>
                      <a:rPr lang="en-IN" b="0" i="1" smtClean="0">
                        <a:solidFill>
                          <a:srgbClr val="FF0000"/>
                        </a:solidFill>
                        <a:latin typeface="Cambria Math" panose="02040503050406030204" pitchFamily="18" charset="0"/>
                      </a:rPr>
                      <m:t>∧</m:t>
                    </m:r>
                  </m:oMath>
                </a14:m>
                <a:r>
                  <a:rPr lang="pt-BR" i="0" dirty="0">
                    <a:solidFill>
                      <a:srgbClr val="FF0000"/>
                    </a:solidFill>
                    <a:latin typeface="+mj-lt"/>
                  </a:rPr>
                  <a:t> (r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𝑖</m:t>
                        </m:r>
                        <m:r>
                          <a:rPr lang="en-IN" b="0" i="1" dirty="0" smtClean="0">
                            <a:solidFill>
                              <a:srgbClr val="FF0000"/>
                            </a:solidFill>
                            <a:effectLst/>
                            <a:latin typeface="Cambria Math" panose="02040503050406030204" pitchFamily="18" charset="0"/>
                          </a:rPr>
                          <m:t>−2</m:t>
                        </m:r>
                      </m:sup>
                      <m:e>
                        <m:r>
                          <a:rPr lang="en-IN" b="0" i="1" dirty="0" smtClean="0">
                            <a:solidFill>
                              <a:srgbClr val="FF0000"/>
                            </a:solidFill>
                            <a:effectLst/>
                            <a:latin typeface="Cambria Math" panose="02040503050406030204" pitchFamily="18" charset="0"/>
                          </a:rPr>
                          <m:t>𝑗</m:t>
                        </m:r>
                      </m:e>
                    </m:nary>
                  </m:oMath>
                </a14:m>
                <a:r>
                  <a:rPr lang="pt-BR"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wp1:</a:t>
                </a:r>
                <a:r>
                  <a:rPr lang="pt-BR" i="0" dirty="0">
                    <a:solidFill>
                      <a:srgbClr val="FF0000"/>
                    </a:solidFill>
                    <a:latin typeface="+mj-lt"/>
                  </a:rPr>
                  <a:t> </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r := r + i;</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wp2:</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i := i + 1;</a:t>
                </a:r>
              </a:p>
              <a:p>
                <a:pPr marL="342900" indent="-342900">
                  <a:buFont typeface="+mj-lt"/>
                  <a:buAutoNum type="arabicPeriod"/>
                </a:pPr>
                <a:r>
                  <a:rPr lang="pt-BR" dirty="0">
                    <a:solidFill>
                      <a:srgbClr val="FF0000"/>
                    </a:solidFill>
                    <a:latin typeface="Consolas" panose="020B0609020204030204" pitchFamily="49" charset="0"/>
                  </a:rPr>
                  <a:t>    wp3:</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  }</a:t>
                </a:r>
              </a:p>
              <a:p>
                <a:pPr marL="342900" indent="-342900">
                  <a:buFont typeface="+mj-lt"/>
                  <a:buAutoNum type="arabicPeriod"/>
                </a:pPr>
                <a:r>
                  <a:rPr lang="pt-BR" dirty="0">
                    <a:latin typeface="Consolas" panose="020B0609020204030204" pitchFamily="49" charset="0"/>
                  </a:rPr>
                  <a:t>  </a:t>
                </a:r>
                <a:r>
                  <a:rPr lang="pt-BR" dirty="0">
                    <a:solidFill>
                      <a:srgbClr val="FF0000"/>
                    </a:solidFill>
                    <a:latin typeface="Consolas" panose="020B0609020204030204" pitchFamily="49" charset="0"/>
                  </a:rPr>
                  <a:t>F8: </a:t>
                </a:r>
                <a:r>
                  <a:rPr lang="pt-BR" i="0" dirty="0">
                    <a:solidFill>
                      <a:srgbClr val="FF0000"/>
                    </a:solidFill>
                    <a:latin typeface="+mj-lt"/>
                  </a:rPr>
                  <a:t>(r == </a:t>
                </a:r>
                <a14:m>
                  <m:oMath xmlns:m="http://schemas.openxmlformats.org/officeDocument/2006/math">
                    <m:nary>
                      <m:naryPr>
                        <m:chr m:val="∑"/>
                        <m:ctrlPr>
                          <a:rPr lang="pt-BR" b="0" i="1" dirty="0" smtClean="0">
                            <a:solidFill>
                              <a:srgbClr val="FF0000"/>
                            </a:solidFill>
                            <a:effectLst/>
                            <a:latin typeface="Cambria Math" panose="02040503050406030204" pitchFamily="18" charset="0"/>
                          </a:rPr>
                        </m:ctrlPr>
                      </m:naryPr>
                      <m:sub>
                        <m:r>
                          <a:rPr lang="en-IN" b="0" i="1" dirty="0" smtClean="0">
                            <a:solidFill>
                              <a:srgbClr val="FF0000"/>
                            </a:solidFill>
                            <a:effectLst/>
                            <a:latin typeface="Cambria Math" panose="02040503050406030204" pitchFamily="18" charset="0"/>
                          </a:rPr>
                          <m:t>𝑗</m:t>
                        </m:r>
                        <m:r>
                          <a:rPr lang="en-IN" b="0" i="1" dirty="0" smtClean="0">
                            <a:solidFill>
                              <a:srgbClr val="FF0000"/>
                            </a:solidFill>
                            <a:effectLst/>
                            <a:latin typeface="Cambria Math" panose="02040503050406030204" pitchFamily="18" charset="0"/>
                          </a:rPr>
                          <m:t>=0</m:t>
                        </m:r>
                      </m:sub>
                      <m:sup>
                        <m:r>
                          <a:rPr lang="en-IN" b="0" i="1" dirty="0" smtClean="0">
                            <a:solidFill>
                              <a:srgbClr val="FF0000"/>
                            </a:solidFill>
                            <a:effectLst/>
                            <a:latin typeface="Cambria Math" panose="02040503050406030204" pitchFamily="18" charset="0"/>
                          </a:rPr>
                          <m:t>𝑛</m:t>
                        </m:r>
                        <m:r>
                          <a:rPr lang="en-IN" b="0" i="1" dirty="0" smtClean="0">
                            <a:solidFill>
                              <a:srgbClr val="FF0000"/>
                            </a:solidFill>
                            <a:effectLst/>
                            <a:latin typeface="Cambria Math" panose="02040503050406030204" pitchFamily="18" charset="0"/>
                          </a:rPr>
                          <m:t>−2</m:t>
                        </m:r>
                      </m:sup>
                      <m:e>
                        <m:r>
                          <a:rPr lang="en-IN" b="0" i="1" dirty="0" smtClean="0">
                            <a:solidFill>
                              <a:srgbClr val="FF0000"/>
                            </a:solidFill>
                            <a:effectLst/>
                            <a:latin typeface="Cambria Math" panose="02040503050406030204" pitchFamily="18" charset="0"/>
                          </a:rPr>
                          <m:t>𝑗</m:t>
                        </m:r>
                      </m:e>
                    </m:nary>
                  </m:oMath>
                </a14:m>
                <a:r>
                  <a:rPr lang="en-IN" b="0" i="0" dirty="0">
                    <a:solidFill>
                      <a:srgbClr val="FF0000"/>
                    </a:solidFill>
                    <a:latin typeface="+mj-lt"/>
                  </a:rPr>
                  <a:t>)</a:t>
                </a:r>
                <a:endParaRPr lang="pt-BR" b="0" dirty="0">
                  <a:solidFill>
                    <a:srgbClr val="FF0000"/>
                  </a:solidFill>
                  <a:effectLst/>
                  <a:latin typeface="Consolas" panose="020B0609020204030204" pitchFamily="49" charset="0"/>
                </a:endParaRPr>
              </a:p>
              <a:p>
                <a:pPr marL="342900" indent="-342900">
                  <a:buFont typeface="+mj-lt"/>
                  <a:buAutoNum type="arabicPeriod"/>
                </a:pPr>
                <a:r>
                  <a:rPr lang="pt-BR" b="0" dirty="0">
                    <a:effectLst/>
                    <a:latin typeface="Consolas" panose="020B0609020204030204" pitchFamily="49" charset="0"/>
                  </a:rPr>
                  <a:t>}</a:t>
                </a:r>
              </a:p>
            </p:txBody>
          </p:sp>
        </mc:Choice>
        <mc:Fallback xmlns="">
          <p:sp>
            <p:nvSpPr>
              <p:cNvPr id="6" name="TextBox 5">
                <a:extLst>
                  <a:ext uri="{FF2B5EF4-FFF2-40B4-BE49-F238E27FC236}">
                    <a16:creationId xmlns:a16="http://schemas.microsoft.com/office/drawing/2014/main" id="{5666B991-E8FE-F3DD-282C-EE1C3C076CE3}"/>
                  </a:ext>
                </a:extLst>
              </p:cNvPr>
              <p:cNvSpPr txBox="1">
                <a:spLocks noRot="1" noChangeAspect="1" noMove="1" noResize="1" noEditPoints="1" noAdjustHandles="1" noChangeArrowheads="1" noChangeShapeType="1" noTextEdit="1"/>
              </p:cNvSpPr>
              <p:nvPr/>
            </p:nvSpPr>
            <p:spPr>
              <a:xfrm>
                <a:off x="5978019" y="538743"/>
                <a:ext cx="6096000" cy="4954433"/>
              </a:xfrm>
              <a:prstGeom prst="rect">
                <a:avLst/>
              </a:prstGeom>
              <a:blipFill>
                <a:blip r:embed="rId3"/>
                <a:stretch>
                  <a:fillRect l="-900" t="-615" b="-6765"/>
                </a:stretch>
              </a:blipFill>
            </p:spPr>
            <p:txBody>
              <a:bodyPr/>
              <a:lstStyle/>
              <a:p>
                <a:r>
                  <a:rPr lang="en-IN">
                    <a:noFill/>
                  </a:rPr>
                  <a:t> </a:t>
                </a:r>
              </a:p>
            </p:txBody>
          </p:sp>
        </mc:Fallback>
      </mc:AlternateContent>
    </p:spTree>
    <p:extLst>
      <p:ext uri="{BB962C8B-B14F-4D97-AF65-F5344CB8AC3E}">
        <p14:creationId xmlns:p14="http://schemas.microsoft.com/office/powerpoint/2010/main" val="2148156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44A8-BE19-458B-BE51-1AF27801BEED}"/>
              </a:ext>
            </a:extLst>
          </p:cNvPr>
          <p:cNvSpPr>
            <a:spLocks noGrp="1"/>
          </p:cNvSpPr>
          <p:nvPr>
            <p:ph type="title"/>
          </p:nvPr>
        </p:nvSpPr>
        <p:spPr/>
        <p:txBody>
          <a:bodyPr/>
          <a:lstStyle/>
          <a:p>
            <a:r>
              <a:rPr lang="en-IN" dirty="0"/>
              <a:t>Well-defined expressions</a:t>
            </a:r>
          </a:p>
        </p:txBody>
      </p:sp>
      <p:sp>
        <p:nvSpPr>
          <p:cNvPr id="3" name="Text Placeholder 2">
            <a:extLst>
              <a:ext uri="{FF2B5EF4-FFF2-40B4-BE49-F238E27FC236}">
                <a16:creationId xmlns:a16="http://schemas.microsoft.com/office/drawing/2014/main" id="{F59398DA-6947-25ED-0E01-C51E1FCB3BB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14777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2092-5D97-9650-2FBA-A1EEDC48151B}"/>
              </a:ext>
            </a:extLst>
          </p:cNvPr>
          <p:cNvSpPr>
            <a:spLocks noGrp="1"/>
          </p:cNvSpPr>
          <p:nvPr>
            <p:ph type="title"/>
          </p:nvPr>
        </p:nvSpPr>
        <p:spPr/>
        <p:txBody>
          <a:bodyPr/>
          <a:lstStyle/>
          <a:p>
            <a:r>
              <a:rPr lang="en-IN" dirty="0"/>
              <a:t>Total 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E3E579-3F72-186E-59F0-A14BD7CBEA02}"/>
                  </a:ext>
                </a:extLst>
              </p:cNvPr>
              <p:cNvSpPr>
                <a:spLocks noGrp="1"/>
              </p:cNvSpPr>
              <p:nvPr>
                <p:ph idx="1"/>
              </p:nvPr>
            </p:nvSpPr>
            <p:spPr/>
            <p:txBody>
              <a:bodyPr>
                <a:normAutofit fontScale="85000" lnSpcReduction="10000"/>
              </a:bodyPr>
              <a:lstStyle/>
              <a:p>
                <a:r>
                  <a:rPr lang="en-IN" dirty="0"/>
                  <a:t>For total correctness, in addition to the termination, we also need to prove that all expressions are </a:t>
                </a:r>
                <a:r>
                  <a:rPr lang="en-IN" dirty="0">
                    <a:solidFill>
                      <a:schemeClr val="accent1"/>
                    </a:solidFill>
                  </a:rPr>
                  <a:t>well-defined</a:t>
                </a:r>
              </a:p>
              <a:p>
                <a:endParaRPr lang="en-IN" dirty="0"/>
              </a:p>
              <a:p>
                <a:r>
                  <a:rPr lang="en-IN" dirty="0"/>
                  <a:t>An expression may be partially correct (i.e., defined under some constraints), e.g., </a:t>
                </a:r>
                <a:endParaRPr lang="en-IN" i="1" dirty="0">
                  <a:latin typeface="Cambria Math" panose="02040503050406030204" pitchFamily="18" charset="0"/>
                </a:endParaRPr>
              </a:p>
              <a:p>
                <a:pPr lvl="1"/>
                <a14:m>
                  <m:oMath xmlns:m="http://schemas.openxmlformats.org/officeDocument/2006/math">
                    <m:r>
                      <a:rPr lang="en-IN" i="1" dirty="0" smtClean="0">
                        <a:latin typeface="Cambria Math" panose="02040503050406030204" pitchFamily="18" charset="0"/>
                      </a:rPr>
                      <m:t>𝑎</m:t>
                    </m:r>
                    <m:r>
                      <a:rPr lang="en-IN" i="1" dirty="0" smtClean="0">
                        <a:latin typeface="Cambria Math" panose="02040503050406030204" pitchFamily="18" charset="0"/>
                      </a:rPr>
                      <m:t>/</m:t>
                    </m:r>
                    <m:r>
                      <a:rPr lang="en-IN" i="1" dirty="0" smtClean="0">
                        <a:latin typeface="Cambria Math" panose="02040503050406030204" pitchFamily="18" charset="0"/>
                      </a:rPr>
                      <m:t>𝑏</m:t>
                    </m:r>
                    <m:r>
                      <a:rPr lang="en-IN" i="1" dirty="0" smtClean="0">
                        <a:latin typeface="Cambria Math" panose="02040503050406030204" pitchFamily="18" charset="0"/>
                      </a:rPr>
                      <m:t> </m:t>
                    </m:r>
                  </m:oMath>
                </a14:m>
                <a:r>
                  <a:rPr lang="en-IN" dirty="0"/>
                  <a:t>is defined only when </a:t>
                </a:r>
                <a14:m>
                  <m:oMath xmlns:m="http://schemas.openxmlformats.org/officeDocument/2006/math">
                    <m:r>
                      <a:rPr lang="en-IN" i="1" dirty="0" smtClean="0">
                        <a:latin typeface="Cambria Math" panose="02040503050406030204" pitchFamily="18" charset="0"/>
                      </a:rPr>
                      <m:t>𝑏</m:t>
                    </m:r>
                  </m:oMath>
                </a14:m>
                <a:r>
                  <a:rPr lang="en-IN" dirty="0"/>
                  <a:t> is non-zero</a:t>
                </a:r>
              </a:p>
              <a:p>
                <a:pPr lvl="1"/>
                <a14:m>
                  <m:oMath xmlns:m="http://schemas.openxmlformats.org/officeDocument/2006/math">
                    <m:r>
                      <a:rPr lang="en-IN" i="1" dirty="0" smtClean="0">
                        <a:latin typeface="Cambria Math" panose="02040503050406030204" pitchFamily="18" charset="0"/>
                      </a:rPr>
                      <m:t>𝑎</m:t>
                    </m:r>
                    <m:d>
                      <m:dPr>
                        <m:begChr m:val="["/>
                        <m:endChr m:val="]"/>
                        <m:ctrlPr>
                          <a:rPr lang="en-IN" i="1" dirty="0" smtClean="0">
                            <a:latin typeface="Cambria Math" panose="02040503050406030204" pitchFamily="18" charset="0"/>
                          </a:rPr>
                        </m:ctrlPr>
                      </m:dPr>
                      <m:e>
                        <m:r>
                          <a:rPr lang="en-IN" i="1" dirty="0" err="1" smtClean="0">
                            <a:latin typeface="Cambria Math" panose="02040503050406030204" pitchFamily="18" charset="0"/>
                          </a:rPr>
                          <m:t>𝑖</m:t>
                        </m:r>
                      </m:e>
                    </m:d>
                  </m:oMath>
                </a14:m>
                <a:r>
                  <a:rPr lang="en-IN" dirty="0"/>
                  <a:t> is defined only if </a:t>
                </a:r>
                <a14:m>
                  <m:oMath xmlns:m="http://schemas.openxmlformats.org/officeDocument/2006/math">
                    <m:r>
                      <a:rPr lang="en-IN" b="0" i="0" smtClean="0">
                        <a:latin typeface="Cambria Math" panose="02040503050406030204" pitchFamily="18" charset="0"/>
                      </a:rPr>
                      <m:t>0≤</m:t>
                    </m:r>
                    <m:r>
                      <a:rPr lang="en-IN" b="0" i="1" smtClean="0">
                        <a:latin typeface="Cambria Math" panose="02040503050406030204" pitchFamily="18" charset="0"/>
                      </a:rPr>
                      <m:t>𝑖</m:t>
                    </m:r>
                    <m:r>
                      <a:rPr lang="en-IN" b="0" i="1" smtClean="0">
                        <a:latin typeface="Cambria Math" panose="02040503050406030204" pitchFamily="18" charset="0"/>
                      </a:rPr>
                      <m:t>&lt;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𝐿𝑒𝑛𝑔𝑡h</m:t>
                    </m:r>
                  </m:oMath>
                </a14:m>
                <a:endParaRPr lang="en-IN" dirty="0"/>
              </a:p>
              <a:p>
                <a:pPr lvl="1"/>
                <a:endParaRPr lang="en-IN" dirty="0"/>
              </a:p>
              <a:p>
                <a:pPr>
                  <a:lnSpc>
                    <a:spcPct val="120000"/>
                  </a:lnSpc>
                </a:pPr>
                <a14:m>
                  <m:oMath xmlns:m="http://schemas.openxmlformats.org/officeDocument/2006/math">
                    <m:r>
                      <a:rPr lang="en-IN" i="1" dirty="0" smtClean="0">
                        <a:latin typeface="Cambria Math" panose="02040503050406030204" pitchFamily="18" charset="0"/>
                      </a:rPr>
                      <m:t>𝐷𝐸𝐹𝐼𝑁𝐸𝐷</m:t>
                    </m:r>
                    <m:r>
                      <a:rPr lang="en-IN" i="1" dirty="0" smtClean="0">
                        <a:latin typeface="Cambria Math" panose="02040503050406030204" pitchFamily="18" charset="0"/>
                      </a:rPr>
                      <m:t>(</m:t>
                    </m:r>
                    <m:r>
                      <a:rPr lang="en-IN" i="1" dirty="0" smtClean="0">
                        <a:latin typeface="Cambria Math" panose="02040503050406030204" pitchFamily="18" charset="0"/>
                      </a:rPr>
                      <m:t>𝐸</m:t>
                    </m:r>
                    <m:r>
                      <a:rPr lang="en-IN" i="1" dirty="0" smtClean="0">
                        <a:latin typeface="Cambria Math" panose="02040503050406030204" pitchFamily="18" charset="0"/>
                      </a:rPr>
                      <m:t>) </m:t>
                    </m:r>
                  </m:oMath>
                </a14:m>
                <a:r>
                  <a:rPr lang="en-IN" dirty="0"/>
                  <a:t>returns the condition under which a partially correct expression E is well-defined</a:t>
                </a:r>
              </a:p>
              <a:p>
                <a:endParaRPr lang="en-IN" dirty="0"/>
              </a:p>
              <a:p>
                <a:r>
                  <a:rPr lang="en-IN" dirty="0"/>
                  <a:t>The weakest precondition </a:t>
                </a:r>
                <a:r>
                  <a:rPr lang="en-IN" dirty="0">
                    <a:solidFill>
                      <a:schemeClr val="accent1"/>
                    </a:solidFill>
                  </a:rPr>
                  <a:t>proves</a:t>
                </a:r>
                <a:r>
                  <a:rPr lang="en-IN" dirty="0"/>
                  <a:t> that all expressions are well-defined</a:t>
                </a:r>
              </a:p>
            </p:txBody>
          </p:sp>
        </mc:Choice>
        <mc:Fallback xmlns="">
          <p:sp>
            <p:nvSpPr>
              <p:cNvPr id="3" name="Content Placeholder 2">
                <a:extLst>
                  <a:ext uri="{FF2B5EF4-FFF2-40B4-BE49-F238E27FC236}">
                    <a16:creationId xmlns:a16="http://schemas.microsoft.com/office/drawing/2014/main" id="{5FE3E579-3F72-186E-59F0-A14BD7CBEA02}"/>
                  </a:ext>
                </a:extLst>
              </p:cNvPr>
              <p:cNvSpPr>
                <a:spLocks noGrp="1" noRot="1" noChangeAspect="1" noMove="1" noResize="1" noEditPoints="1" noAdjustHandles="1" noChangeArrowheads="1" noChangeShapeType="1" noTextEdit="1"/>
              </p:cNvSpPr>
              <p:nvPr>
                <p:ph idx="1"/>
              </p:nvPr>
            </p:nvSpPr>
            <p:spPr>
              <a:blipFill>
                <a:blip r:embed="rId2"/>
                <a:stretch>
                  <a:fillRect l="-812" t="-2661" r="-1391"/>
                </a:stretch>
              </a:blipFill>
            </p:spPr>
            <p:txBody>
              <a:bodyPr/>
              <a:lstStyle/>
              <a:p>
                <a:r>
                  <a:rPr lang="en-IN">
                    <a:noFill/>
                  </a:rPr>
                  <a:t> </a:t>
                </a:r>
              </a:p>
            </p:txBody>
          </p:sp>
        </mc:Fallback>
      </mc:AlternateContent>
    </p:spTree>
    <p:extLst>
      <p:ext uri="{BB962C8B-B14F-4D97-AF65-F5344CB8AC3E}">
        <p14:creationId xmlns:p14="http://schemas.microsoft.com/office/powerpoint/2010/main" val="374094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8573-1BD5-F6BB-66C4-B620505AA0AF}"/>
              </a:ext>
            </a:extLst>
          </p:cNvPr>
          <p:cNvSpPr>
            <a:spLocks noGrp="1"/>
          </p:cNvSpPr>
          <p:nvPr>
            <p:ph type="title"/>
          </p:nvPr>
        </p:nvSpPr>
        <p:spPr/>
        <p:txBody>
          <a:bodyPr/>
          <a:lstStyle/>
          <a:p>
            <a:r>
              <a:rPr lang="en-IN" dirty="0"/>
              <a:t>Total correctness</a:t>
            </a:r>
          </a:p>
        </p:txBody>
      </p:sp>
      <p:sp>
        <p:nvSpPr>
          <p:cNvPr id="3" name="Content Placeholder 2">
            <a:extLst>
              <a:ext uri="{FF2B5EF4-FFF2-40B4-BE49-F238E27FC236}">
                <a16:creationId xmlns:a16="http://schemas.microsoft.com/office/drawing/2014/main" id="{1FC61551-5670-7182-46E3-9797F8881652}"/>
              </a:ext>
            </a:extLst>
          </p:cNvPr>
          <p:cNvSpPr>
            <a:spLocks noGrp="1"/>
          </p:cNvSpPr>
          <p:nvPr>
            <p:ph idx="1"/>
          </p:nvPr>
        </p:nvSpPr>
        <p:spPr/>
        <p:txBody>
          <a:bodyPr/>
          <a:lstStyle/>
          <a:p>
            <a:r>
              <a:rPr lang="en-IN" dirty="0"/>
              <a:t>In addition to rules we have seen so far, the weakest precondition also generates constraints for total correctness</a:t>
            </a:r>
          </a:p>
          <a:p>
            <a:pPr marL="0" indent="0">
              <a:buNone/>
            </a:pPr>
            <a:endParaRPr lang="en-IN" dirty="0"/>
          </a:p>
          <a:p>
            <a:pPr marL="0" indent="0">
              <a:buNone/>
            </a:pPr>
            <a:r>
              <a:rPr lang="en-IN" dirty="0"/>
              <a:t>WP[x := E, Q] = DEFINED[E] &amp;&amp; Q[x := E]</a:t>
            </a:r>
          </a:p>
          <a:p>
            <a:pPr marL="0" indent="0">
              <a:buNone/>
            </a:pPr>
            <a:endParaRPr lang="en-IN" dirty="0"/>
          </a:p>
          <a:p>
            <a:pPr marL="0" indent="0">
              <a:buNone/>
            </a:pPr>
            <a:r>
              <a:rPr lang="en-IN" dirty="0"/>
              <a:t>Here, DEFINED[E] returns a predicate that must be true for E to be well-defined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0272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8719-3F7A-4BBC-A2C0-3750DA1BC3CB}"/>
              </a:ext>
            </a:extLst>
          </p:cNvPr>
          <p:cNvSpPr>
            <a:spLocks noGrp="1"/>
          </p:cNvSpPr>
          <p:nvPr>
            <p:ph type="title"/>
          </p:nvPr>
        </p:nvSpPr>
        <p:spPr/>
        <p:txBody>
          <a:bodyPr/>
          <a:lstStyle/>
          <a:p>
            <a:r>
              <a:rPr lang="en-IN" dirty="0"/>
              <a:t>Total correctness</a:t>
            </a:r>
          </a:p>
        </p:txBody>
      </p:sp>
      <p:sp>
        <p:nvSpPr>
          <p:cNvPr id="3" name="Content Placeholder 2">
            <a:extLst>
              <a:ext uri="{FF2B5EF4-FFF2-40B4-BE49-F238E27FC236}">
                <a16:creationId xmlns:a16="http://schemas.microsoft.com/office/drawing/2014/main" id="{86931E57-6C20-668C-3D42-D7FF8F25F8BB}"/>
              </a:ext>
            </a:extLst>
          </p:cNvPr>
          <p:cNvSpPr>
            <a:spLocks noGrp="1"/>
          </p:cNvSpPr>
          <p:nvPr>
            <p:ph idx="1"/>
          </p:nvPr>
        </p:nvSpPr>
        <p:spPr/>
        <p:txBody>
          <a:bodyPr>
            <a:normAutofit lnSpcReduction="10000"/>
          </a:bodyPr>
          <a:lstStyle/>
          <a:p>
            <a:pPr marL="0" indent="0">
              <a:buNone/>
            </a:pPr>
            <a:endParaRPr lang="en-IN" dirty="0"/>
          </a:p>
          <a:p>
            <a:pPr marL="0" indent="0">
              <a:buNone/>
            </a:pPr>
            <a:r>
              <a:rPr lang="en-IN" dirty="0"/>
              <a:t>wp1: </a:t>
            </a:r>
          </a:p>
          <a:p>
            <a:pPr marL="0" indent="0">
              <a:buNone/>
            </a:pPr>
            <a:r>
              <a:rPr lang="en-IN" dirty="0"/>
              <a:t>z := 0</a:t>
            </a:r>
          </a:p>
          <a:p>
            <a:pPr marL="0" indent="0">
              <a:buNone/>
            </a:pPr>
            <a:r>
              <a:rPr lang="en-IN" dirty="0"/>
              <a:t>wp2: </a:t>
            </a:r>
          </a:p>
          <a:p>
            <a:pPr marL="0" indent="0">
              <a:buNone/>
            </a:pPr>
            <a:r>
              <a:rPr lang="en-IN" dirty="0"/>
              <a:t>z := z + 1</a:t>
            </a:r>
          </a:p>
          <a:p>
            <a:pPr marL="0" indent="0">
              <a:buNone/>
            </a:pPr>
            <a:r>
              <a:rPr lang="en-IN" dirty="0"/>
              <a:t>wp3: </a:t>
            </a:r>
          </a:p>
          <a:p>
            <a:pPr marL="0" indent="0">
              <a:buNone/>
            </a:pPr>
            <a:r>
              <a:rPr lang="en-IN" dirty="0"/>
              <a:t>x := y / z</a:t>
            </a:r>
          </a:p>
          <a:p>
            <a:pPr marL="0" indent="0">
              <a:buNone/>
            </a:pPr>
            <a:r>
              <a:rPr lang="en-IN" dirty="0"/>
              <a:t>wp4: x == 100</a:t>
            </a:r>
          </a:p>
          <a:p>
            <a:pPr marL="0" indent="0">
              <a:buNone/>
            </a:pPr>
            <a:r>
              <a:rPr lang="en-IN" dirty="0"/>
              <a:t>Postcondition: x == 100</a:t>
            </a:r>
          </a:p>
          <a:p>
            <a:pPr marL="0" indent="0">
              <a:buNone/>
            </a:pPr>
            <a:endParaRPr lang="en-IN" dirty="0"/>
          </a:p>
        </p:txBody>
      </p:sp>
    </p:spTree>
    <p:extLst>
      <p:ext uri="{BB962C8B-B14F-4D97-AF65-F5344CB8AC3E}">
        <p14:creationId xmlns:p14="http://schemas.microsoft.com/office/powerpoint/2010/main" val="3665148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8719-3F7A-4BBC-A2C0-3750DA1BC3CB}"/>
              </a:ext>
            </a:extLst>
          </p:cNvPr>
          <p:cNvSpPr>
            <a:spLocks noGrp="1"/>
          </p:cNvSpPr>
          <p:nvPr>
            <p:ph type="title"/>
          </p:nvPr>
        </p:nvSpPr>
        <p:spPr/>
        <p:txBody>
          <a:bodyPr/>
          <a:lstStyle/>
          <a:p>
            <a:r>
              <a:rPr lang="en-IN" dirty="0"/>
              <a:t>Total 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931E57-6C20-668C-3D42-D7FF8F25F8BB}"/>
                  </a:ext>
                </a:extLst>
              </p:cNvPr>
              <p:cNvSpPr>
                <a:spLocks noGrp="1"/>
              </p:cNvSpPr>
              <p:nvPr>
                <p:ph idx="1"/>
              </p:nvPr>
            </p:nvSpPr>
            <p:spPr/>
            <p:txBody>
              <a:bodyPr>
                <a:normAutofit lnSpcReduction="10000"/>
              </a:bodyPr>
              <a:lstStyle/>
              <a:p>
                <a:pPr marL="0" indent="0">
                  <a:buNone/>
                </a:pPr>
                <a:endParaRPr lang="en-IN" dirty="0"/>
              </a:p>
              <a:p>
                <a:pPr marL="0" indent="0">
                  <a:buNone/>
                </a:pPr>
                <a:r>
                  <a:rPr lang="en-IN" dirty="0"/>
                  <a:t>wp1: y == 100 </a:t>
                </a:r>
                <a14:m>
                  <m:oMath xmlns:m="http://schemas.openxmlformats.org/officeDocument/2006/math">
                    <m:r>
                      <a:rPr lang="en-IN" b="0" i="1" smtClean="0">
                        <a:latin typeface="Cambria Math" panose="02040503050406030204" pitchFamily="18" charset="0"/>
                      </a:rPr>
                      <m:t>∧</m:t>
                    </m:r>
                  </m:oMath>
                </a14:m>
                <a:r>
                  <a:rPr lang="en-IN" dirty="0"/>
                  <a:t> 1 != 0          // after simplification: y == 100</a:t>
                </a:r>
              </a:p>
              <a:p>
                <a:pPr marL="0" indent="0">
                  <a:buNone/>
                </a:pPr>
                <a:r>
                  <a:rPr lang="en-IN" dirty="0"/>
                  <a:t>z := 0</a:t>
                </a:r>
              </a:p>
              <a:p>
                <a:pPr marL="0" indent="0">
                  <a:buNone/>
                </a:pPr>
                <a:r>
                  <a:rPr lang="en-IN" dirty="0"/>
                  <a:t>wp2: y/(z+1) == 100 </a:t>
                </a:r>
                <a14:m>
                  <m:oMath xmlns:m="http://schemas.openxmlformats.org/officeDocument/2006/math">
                    <m:r>
                      <a:rPr lang="en-IN" b="0" i="1" smtClean="0">
                        <a:latin typeface="Cambria Math" panose="02040503050406030204" pitchFamily="18" charset="0"/>
                      </a:rPr>
                      <m:t>∧</m:t>
                    </m:r>
                  </m:oMath>
                </a14:m>
                <a:r>
                  <a:rPr lang="en-IN" dirty="0"/>
                  <a:t> z+1 != 0</a:t>
                </a:r>
              </a:p>
              <a:p>
                <a:pPr marL="0" indent="0">
                  <a:buNone/>
                </a:pPr>
                <a:r>
                  <a:rPr lang="en-IN" dirty="0"/>
                  <a:t>z := z + 1</a:t>
                </a:r>
              </a:p>
              <a:p>
                <a:pPr marL="0" indent="0">
                  <a:buNone/>
                </a:pPr>
                <a:r>
                  <a:rPr lang="en-IN" dirty="0"/>
                  <a:t>wp3: y/z == 100 </a:t>
                </a:r>
                <a14:m>
                  <m:oMath xmlns:m="http://schemas.openxmlformats.org/officeDocument/2006/math">
                    <m:r>
                      <a:rPr lang="en-IN" b="0" i="1" smtClean="0">
                        <a:latin typeface="Cambria Math" panose="02040503050406030204" pitchFamily="18" charset="0"/>
                      </a:rPr>
                      <m:t>∧</m:t>
                    </m:r>
                  </m:oMath>
                </a14:m>
                <a:r>
                  <a:rPr lang="en-IN" dirty="0"/>
                  <a:t> z != 0</a:t>
                </a:r>
              </a:p>
              <a:p>
                <a:pPr marL="0" indent="0">
                  <a:buNone/>
                </a:pPr>
                <a:r>
                  <a:rPr lang="en-IN" dirty="0"/>
                  <a:t>x := y / z</a:t>
                </a:r>
              </a:p>
              <a:p>
                <a:pPr marL="0" indent="0">
                  <a:buNone/>
                </a:pPr>
                <a:r>
                  <a:rPr lang="en-IN" dirty="0"/>
                  <a:t>wp4: x == 100</a:t>
                </a:r>
              </a:p>
              <a:p>
                <a:pPr marL="0" indent="0">
                  <a:buNone/>
                </a:pPr>
                <a:r>
                  <a:rPr lang="en-IN" dirty="0"/>
                  <a:t>Postcondition: x == 100</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6931E57-6C20-668C-3D42-D7FF8F25F8BB}"/>
                  </a:ext>
                </a:extLst>
              </p:cNvPr>
              <p:cNvSpPr>
                <a:spLocks noGrp="1" noRot="1" noChangeAspect="1" noMove="1" noResize="1" noEditPoints="1" noAdjustHandles="1" noChangeArrowheads="1" noChangeShapeType="1" noTextEdit="1"/>
              </p:cNvSpPr>
              <p:nvPr>
                <p:ph idx="1"/>
              </p:nvPr>
            </p:nvSpPr>
            <p:spPr>
              <a:blipFill>
                <a:blip r:embed="rId2"/>
                <a:stretch>
                  <a:fillRect l="-1217" b="-280"/>
                </a:stretch>
              </a:blipFill>
            </p:spPr>
            <p:txBody>
              <a:bodyPr/>
              <a:lstStyle/>
              <a:p>
                <a:r>
                  <a:rPr lang="en-IN">
                    <a:noFill/>
                  </a:rPr>
                  <a:t> </a:t>
                </a:r>
              </a:p>
            </p:txBody>
          </p:sp>
        </mc:Fallback>
      </mc:AlternateContent>
    </p:spTree>
    <p:extLst>
      <p:ext uri="{BB962C8B-B14F-4D97-AF65-F5344CB8AC3E}">
        <p14:creationId xmlns:p14="http://schemas.microsoft.com/office/powerpoint/2010/main" val="940633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8719-3F7A-4BBC-A2C0-3750DA1BC3CB}"/>
              </a:ext>
            </a:extLst>
          </p:cNvPr>
          <p:cNvSpPr>
            <a:spLocks noGrp="1"/>
          </p:cNvSpPr>
          <p:nvPr>
            <p:ph type="title"/>
          </p:nvPr>
        </p:nvSpPr>
        <p:spPr/>
        <p:txBody>
          <a:bodyPr/>
          <a:lstStyle/>
          <a:p>
            <a:r>
              <a:rPr lang="en-IN" dirty="0"/>
              <a:t>Total correctness</a:t>
            </a:r>
          </a:p>
        </p:txBody>
      </p:sp>
      <p:sp>
        <p:nvSpPr>
          <p:cNvPr id="3" name="Content Placeholder 2">
            <a:extLst>
              <a:ext uri="{FF2B5EF4-FFF2-40B4-BE49-F238E27FC236}">
                <a16:creationId xmlns:a16="http://schemas.microsoft.com/office/drawing/2014/main" id="{86931E57-6C20-668C-3D42-D7FF8F25F8BB}"/>
              </a:ext>
            </a:extLst>
          </p:cNvPr>
          <p:cNvSpPr>
            <a:spLocks noGrp="1"/>
          </p:cNvSpPr>
          <p:nvPr>
            <p:ph idx="1"/>
          </p:nvPr>
        </p:nvSpPr>
        <p:spPr/>
        <p:txBody>
          <a:bodyPr>
            <a:normAutofit/>
          </a:bodyPr>
          <a:lstStyle/>
          <a:p>
            <a:pPr marL="0" indent="0">
              <a:buNone/>
            </a:pPr>
            <a:endParaRPr lang="en-IN" dirty="0"/>
          </a:p>
          <a:p>
            <a:pPr marL="0" indent="0">
              <a:buNone/>
            </a:pPr>
            <a:r>
              <a:rPr lang="en-IN" dirty="0"/>
              <a:t>wp1:</a:t>
            </a:r>
          </a:p>
          <a:p>
            <a:pPr marL="0" indent="0">
              <a:buNone/>
            </a:pPr>
            <a:r>
              <a:rPr lang="en-IN" dirty="0"/>
              <a:t>if c/d &lt; u/v {</a:t>
            </a:r>
          </a:p>
          <a:p>
            <a:pPr marL="0" indent="0">
              <a:buNone/>
            </a:pPr>
            <a:r>
              <a:rPr lang="en-IN" dirty="0"/>
              <a:t>wp2:</a:t>
            </a:r>
          </a:p>
          <a:p>
            <a:pPr marL="0" indent="0">
              <a:buNone/>
            </a:pPr>
            <a:r>
              <a:rPr lang="en-IN" dirty="0"/>
              <a:t>   x := a[-1];</a:t>
            </a:r>
          </a:p>
          <a:p>
            <a:pPr marL="0" indent="0">
              <a:buNone/>
            </a:pPr>
            <a:r>
              <a:rPr lang="en-IN" dirty="0"/>
              <a:t>wp3:</a:t>
            </a:r>
          </a:p>
          <a:p>
            <a:pPr marL="0" indent="0">
              <a:buNone/>
            </a:pPr>
            <a:r>
              <a:rPr lang="en-IN" dirty="0"/>
              <a:t>}</a:t>
            </a:r>
          </a:p>
          <a:p>
            <a:pPr marL="0" indent="0">
              <a:buNone/>
            </a:pPr>
            <a:r>
              <a:rPr lang="en-IN" dirty="0"/>
              <a:t>Postcondition: x &gt; 100</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79542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8719-3F7A-4BBC-A2C0-3750DA1BC3CB}"/>
              </a:ext>
            </a:extLst>
          </p:cNvPr>
          <p:cNvSpPr>
            <a:spLocks noGrp="1"/>
          </p:cNvSpPr>
          <p:nvPr>
            <p:ph type="title"/>
          </p:nvPr>
        </p:nvSpPr>
        <p:spPr/>
        <p:txBody>
          <a:bodyPr/>
          <a:lstStyle/>
          <a:p>
            <a:r>
              <a:rPr lang="en-IN" dirty="0"/>
              <a:t>Total correctness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931E57-6C20-668C-3D42-D7FF8F25F8BB}"/>
                  </a:ext>
                </a:extLst>
              </p:cNvPr>
              <p:cNvSpPr>
                <a:spLocks noGrp="1"/>
              </p:cNvSpPr>
              <p:nvPr>
                <p:ph idx="1"/>
              </p:nvPr>
            </p:nvSpPr>
            <p:spPr/>
            <p:txBody>
              <a:bodyPr>
                <a:normAutofit fontScale="92500" lnSpcReduction="10000"/>
              </a:bodyPr>
              <a:lstStyle/>
              <a:p>
                <a:pPr marL="0" indent="0">
                  <a:buNone/>
                </a:pPr>
                <a:endParaRPr lang="en-IN" sz="2400" dirty="0"/>
              </a:p>
              <a:p>
                <a:pPr marL="0" indent="0">
                  <a:buNone/>
                </a:pPr>
                <a:r>
                  <a:rPr lang="en-IN" sz="2400" dirty="0"/>
                  <a:t>wp1: </a:t>
                </a:r>
                <a:r>
                  <a:rPr lang="en-IN" sz="2000" i="0" dirty="0">
                    <a:latin typeface="+mj-lt"/>
                  </a:rPr>
                  <a:t>(((c/d &lt; u/v) </a:t>
                </a:r>
                <a:r>
                  <a:rPr lang="en-IN" sz="2000" b="0" i="0" dirty="0">
                    <a:latin typeface="+mj-lt"/>
                  </a:rPr>
                  <a:t>∧</a:t>
                </a:r>
                <a:r>
                  <a:rPr lang="en-IN" sz="2000" i="0" dirty="0">
                    <a:latin typeface="+mj-lt"/>
                  </a:rPr>
                  <a:t> a[-1] &gt; 100 ∧ 0 &lt;= -1 &lt; a.Length) </a:t>
                </a:r>
                <a:r>
                  <a:rPr lang="en-IN" sz="2000" b="0" i="0" dirty="0">
                    <a:latin typeface="+mj-lt"/>
                  </a:rPr>
                  <a:t>∨</a:t>
                </a:r>
                <a:r>
                  <a:rPr lang="en-IN" sz="2000" i="0" dirty="0">
                    <a:latin typeface="+mj-lt"/>
                  </a:rPr>
                  <a:t> ((c/d &gt;= u/v) </a:t>
                </a:r>
                <a:r>
                  <a:rPr lang="en-IN" sz="2000" b="0" i="0" dirty="0">
                    <a:latin typeface="+mj-lt"/>
                  </a:rPr>
                  <a:t>∧</a:t>
                </a:r>
                <a:r>
                  <a:rPr lang="en-IN" sz="2000" i="0" dirty="0">
                    <a:latin typeface="+mj-lt"/>
                  </a:rPr>
                  <a:t> x &gt; 100)) </a:t>
                </a:r>
                <a:r>
                  <a:rPr lang="en-IN" sz="2000" b="0" i="0" dirty="0">
                    <a:latin typeface="+mj-lt"/>
                  </a:rPr>
                  <a:t>∧</a:t>
                </a:r>
                <a:r>
                  <a:rPr lang="en-IN" sz="2000" i="0" dirty="0">
                    <a:latin typeface="+mj-lt"/>
                  </a:rPr>
                  <a:t> (d != 0) </a:t>
                </a:r>
                <a:r>
                  <a:rPr lang="en-IN" sz="2000" b="0" i="0" dirty="0">
                    <a:latin typeface="+mj-lt"/>
                  </a:rPr>
                  <a:t>∧</a:t>
                </a:r>
                <a:r>
                  <a:rPr lang="en-IN" sz="2000" i="0" dirty="0">
                    <a:latin typeface="+mj-lt"/>
                  </a:rPr>
                  <a:t> (v != 0)</a:t>
                </a:r>
                <a:endParaRPr lang="en-IN" sz="2000" dirty="0"/>
              </a:p>
              <a:p>
                <a:pPr marL="0" indent="0">
                  <a:buNone/>
                </a:pPr>
                <a:r>
                  <a:rPr lang="en-IN" sz="2400" dirty="0"/>
                  <a:t>if c/d &lt; u/v {</a:t>
                </a:r>
              </a:p>
              <a:p>
                <a:pPr marL="0" indent="0">
                  <a:buNone/>
                </a:pPr>
                <a:r>
                  <a:rPr lang="en-IN" sz="2400" dirty="0"/>
                  <a:t>wp2: a[-1] &gt; 100 </a:t>
                </a:r>
                <a14:m>
                  <m:oMath xmlns:m="http://schemas.openxmlformats.org/officeDocument/2006/math">
                    <m:r>
                      <a:rPr lang="en-IN" sz="2400" b="0" i="1" smtClean="0">
                        <a:latin typeface="Cambria Math" panose="02040503050406030204" pitchFamily="18" charset="0"/>
                      </a:rPr>
                      <m:t>∧</m:t>
                    </m:r>
                  </m:oMath>
                </a14:m>
                <a:r>
                  <a:rPr lang="en-IN" sz="2400" dirty="0"/>
                  <a:t> 0 &lt;= -1 &lt; </a:t>
                </a:r>
                <a:r>
                  <a:rPr lang="en-IN" sz="2400" dirty="0" err="1"/>
                  <a:t>a.Length</a:t>
                </a:r>
                <a:endParaRPr lang="en-IN" sz="2400" dirty="0"/>
              </a:p>
              <a:p>
                <a:pPr marL="0" indent="0">
                  <a:buNone/>
                </a:pPr>
                <a:r>
                  <a:rPr lang="en-IN" sz="2400" dirty="0"/>
                  <a:t>   x := a[-1];</a:t>
                </a:r>
              </a:p>
              <a:p>
                <a:pPr marL="0" indent="0">
                  <a:buNone/>
                </a:pPr>
                <a:r>
                  <a:rPr lang="en-IN" sz="2400" dirty="0"/>
                  <a:t>wp3: x &gt; 100</a:t>
                </a:r>
              </a:p>
              <a:p>
                <a:pPr marL="0" indent="0">
                  <a:buNone/>
                </a:pPr>
                <a:r>
                  <a:rPr lang="en-IN" sz="2400" dirty="0"/>
                  <a:t>}</a:t>
                </a:r>
              </a:p>
              <a:p>
                <a:pPr marL="0" indent="0">
                  <a:buNone/>
                </a:pPr>
                <a:r>
                  <a:rPr lang="en-IN" sz="2400" dirty="0"/>
                  <a:t>Postcondition: x &gt; 100</a:t>
                </a:r>
              </a:p>
              <a:p>
                <a:pPr marL="0" indent="0">
                  <a:buNone/>
                </a:pPr>
                <a:endParaRPr lang="en-IN" dirty="0"/>
              </a:p>
              <a:p>
                <a:pPr marL="0" indent="0">
                  <a:buNone/>
                </a:pPr>
                <a:r>
                  <a:rPr lang="en-US" dirty="0"/>
                  <a:t>Notice that </a:t>
                </a:r>
                <a:r>
                  <a:rPr lang="en-US" i="0" dirty="0">
                    <a:latin typeface="+mj-lt"/>
                  </a:rPr>
                  <a:t>0 &lt;= -1 &lt; </a:t>
                </a:r>
                <a:r>
                  <a:rPr lang="en-US" i="0" dirty="0" err="1">
                    <a:latin typeface="+mj-lt"/>
                  </a:rPr>
                  <a:t>a.Length</a:t>
                </a:r>
                <a:r>
                  <a:rPr lang="en-US" i="0" dirty="0">
                    <a:latin typeface="+mj-lt"/>
                  </a:rPr>
                  <a:t> </a:t>
                </a:r>
                <a:r>
                  <a:rPr lang="en-US" dirty="0"/>
                  <a:t>will be checked only if the if-condition is true. If c/d &lt; u/v never holds, the program can be correct. </a:t>
                </a:r>
                <a:endParaRPr lang="en-IN" dirty="0"/>
              </a:p>
            </p:txBody>
          </p:sp>
        </mc:Choice>
        <mc:Fallback xmlns="">
          <p:sp>
            <p:nvSpPr>
              <p:cNvPr id="3" name="Content Placeholder 2">
                <a:extLst>
                  <a:ext uri="{FF2B5EF4-FFF2-40B4-BE49-F238E27FC236}">
                    <a16:creationId xmlns:a16="http://schemas.microsoft.com/office/drawing/2014/main" id="{86931E57-6C20-668C-3D42-D7FF8F25F8BB}"/>
                  </a:ext>
                </a:extLst>
              </p:cNvPr>
              <p:cNvSpPr>
                <a:spLocks noGrp="1" noRot="1" noChangeAspect="1" noMove="1" noResize="1" noEditPoints="1" noAdjustHandles="1" noChangeArrowheads="1" noChangeShapeType="1" noTextEdit="1"/>
              </p:cNvSpPr>
              <p:nvPr>
                <p:ph idx="1"/>
              </p:nvPr>
            </p:nvSpPr>
            <p:spPr>
              <a:blipFill>
                <a:blip r:embed="rId2"/>
                <a:stretch>
                  <a:fillRect l="-1043" b="-3501"/>
                </a:stretch>
              </a:blipFill>
            </p:spPr>
            <p:txBody>
              <a:bodyPr/>
              <a:lstStyle/>
              <a:p>
                <a:r>
                  <a:rPr lang="en-IN">
                    <a:noFill/>
                  </a:rPr>
                  <a:t> </a:t>
                </a:r>
              </a:p>
            </p:txBody>
          </p:sp>
        </mc:Fallback>
      </mc:AlternateContent>
    </p:spTree>
    <p:extLst>
      <p:ext uri="{BB962C8B-B14F-4D97-AF65-F5344CB8AC3E}">
        <p14:creationId xmlns:p14="http://schemas.microsoft.com/office/powerpoint/2010/main" val="146578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F763-58E8-BCF0-7237-4367F49995A2}"/>
              </a:ext>
            </a:extLst>
          </p:cNvPr>
          <p:cNvSpPr>
            <a:spLocks noGrp="1"/>
          </p:cNvSpPr>
          <p:nvPr>
            <p:ph type="title"/>
          </p:nvPr>
        </p:nvSpPr>
        <p:spPr/>
        <p:txBody>
          <a:bodyPr/>
          <a:lstStyle/>
          <a:p>
            <a:r>
              <a:rPr lang="en-IN" dirty="0"/>
              <a:t>Some more rules</a:t>
            </a:r>
          </a:p>
        </p:txBody>
      </p:sp>
      <p:sp>
        <p:nvSpPr>
          <p:cNvPr id="3" name="Content Placeholder 2">
            <a:extLst>
              <a:ext uri="{FF2B5EF4-FFF2-40B4-BE49-F238E27FC236}">
                <a16:creationId xmlns:a16="http://schemas.microsoft.com/office/drawing/2014/main" id="{ED9D0CBC-A8C1-04D5-7A91-1C3EFA828B5A}"/>
              </a:ext>
            </a:extLst>
          </p:cNvPr>
          <p:cNvSpPr>
            <a:spLocks noGrp="1"/>
          </p:cNvSpPr>
          <p:nvPr>
            <p:ph idx="1"/>
          </p:nvPr>
        </p:nvSpPr>
        <p:spPr/>
        <p:txBody>
          <a:bodyPr>
            <a:normAutofit/>
          </a:bodyPr>
          <a:lstStyle/>
          <a:p>
            <a:pPr marL="0" indent="0">
              <a:buNone/>
            </a:pPr>
            <a:r>
              <a:rPr lang="en-IN" sz="2400" i="0" dirty="0">
                <a:latin typeface="+mj-lt"/>
              </a:rPr>
              <a:t>DEFINED[E == F] = DEFINED[E] &amp;&amp; DEFINED[F]</a:t>
            </a:r>
            <a:endParaRPr lang="en-IN" sz="2400" dirty="0"/>
          </a:p>
          <a:p>
            <a:pPr marL="0" indent="0">
              <a:buNone/>
            </a:pPr>
            <a:r>
              <a:rPr lang="en-IN" sz="2400" i="0" dirty="0">
                <a:latin typeface="+mj-lt"/>
              </a:rPr>
              <a:t>DEFINED[E || F] = DEFINED[E] &amp;&amp; (E || DEFINED[F])</a:t>
            </a:r>
            <a:endParaRPr lang="en-IN" sz="2400" dirty="0"/>
          </a:p>
          <a:p>
            <a:pPr marL="0" indent="0">
              <a:buNone/>
            </a:pPr>
            <a:r>
              <a:rPr lang="en-IN" sz="2400" i="0" dirty="0">
                <a:latin typeface="+mj-lt"/>
              </a:rPr>
              <a:t>DEFINED[E </a:t>
            </a:r>
            <a:r>
              <a:rPr lang="en-IN" sz="2400" b="0" i="0" dirty="0">
                <a:latin typeface="+mj-lt"/>
              </a:rPr>
              <a:t>→</a:t>
            </a:r>
            <a:r>
              <a:rPr lang="en-IN" sz="2400" i="0" dirty="0">
                <a:latin typeface="+mj-lt"/>
              </a:rPr>
              <a:t> F] = DEFINED[E] &amp;&amp; (E </a:t>
            </a:r>
            <a:r>
              <a:rPr lang="en-IN" sz="2400" b="0" i="0" dirty="0">
                <a:latin typeface="+mj-lt"/>
              </a:rPr>
              <a:t>→</a:t>
            </a:r>
            <a:r>
              <a:rPr lang="en-IN" sz="2400" i="0" dirty="0">
                <a:latin typeface="+mj-lt"/>
              </a:rPr>
              <a:t> DEFINED[F])</a:t>
            </a:r>
            <a:endParaRPr lang="en-IN" sz="2400" dirty="0"/>
          </a:p>
          <a:p>
            <a:pPr marL="0" indent="0">
              <a:buNone/>
            </a:pPr>
            <a:r>
              <a:rPr lang="en-IN" sz="2400" i="0" dirty="0">
                <a:latin typeface="+mj-lt"/>
              </a:rPr>
              <a:t>DEFINED[</a:t>
            </a:r>
            <a:r>
              <a:rPr lang="en-IN" sz="2400" b="1" i="0" dirty="0">
                <a:latin typeface="+mj-lt"/>
              </a:rPr>
              <a:t>if</a:t>
            </a:r>
            <a:r>
              <a:rPr lang="en-IN" sz="2400" i="0" dirty="0">
                <a:latin typeface="+mj-lt"/>
              </a:rPr>
              <a:t> B </a:t>
            </a:r>
            <a:r>
              <a:rPr lang="en-IN" sz="2400" b="1" i="0" dirty="0">
                <a:latin typeface="+mj-lt"/>
              </a:rPr>
              <a:t>then</a:t>
            </a:r>
            <a:r>
              <a:rPr lang="en-IN" sz="2400" i="0" dirty="0">
                <a:latin typeface="+mj-lt"/>
              </a:rPr>
              <a:t> E </a:t>
            </a:r>
            <a:r>
              <a:rPr lang="en-IN" sz="2400" b="1" i="0" dirty="0">
                <a:latin typeface="+mj-lt"/>
              </a:rPr>
              <a:t>else</a:t>
            </a:r>
            <a:r>
              <a:rPr lang="en-IN" sz="2400" i="0" dirty="0">
                <a:latin typeface="+mj-lt"/>
              </a:rPr>
              <a:t> F] = </a:t>
            </a:r>
          </a:p>
          <a:p>
            <a:pPr marL="0" indent="0">
              <a:buNone/>
            </a:pPr>
            <a:r>
              <a:rPr lang="en-IN" sz="2400" dirty="0">
                <a:latin typeface="+mj-lt"/>
              </a:rPr>
              <a:t>	</a:t>
            </a:r>
            <a:r>
              <a:rPr lang="en-IN" sz="2400" i="0" dirty="0">
                <a:latin typeface="+mj-lt"/>
              </a:rPr>
              <a:t>DEFINED[B] &amp;&amp; ((B &amp;&amp; DEFINED[E]) || (!B &amp;&amp; DEFINED[F]))</a:t>
            </a:r>
            <a:endParaRPr lang="en-IN" sz="2400" dirty="0"/>
          </a:p>
        </p:txBody>
      </p:sp>
    </p:spTree>
    <p:extLst>
      <p:ext uri="{BB962C8B-B14F-4D97-AF65-F5344CB8AC3E}">
        <p14:creationId xmlns:p14="http://schemas.microsoft.com/office/powerpoint/2010/main" val="287207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B18A-3C71-4765-41E2-F4115DF43EE7}"/>
              </a:ext>
            </a:extLst>
          </p:cNvPr>
          <p:cNvSpPr>
            <a:spLocks noGrp="1"/>
          </p:cNvSpPr>
          <p:nvPr>
            <p:ph type="title"/>
          </p:nvPr>
        </p:nvSpPr>
        <p:spPr/>
        <p:txBody>
          <a:bodyPr/>
          <a:lstStyle/>
          <a:p>
            <a:r>
              <a:rPr lang="en-IN" dirty="0"/>
              <a:t>Method 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31A32A-668C-DA4F-E1D5-316C63CF9F95}"/>
                  </a:ext>
                </a:extLst>
              </p:cNvPr>
              <p:cNvSpPr>
                <a:spLocks noGrp="1"/>
              </p:cNvSpPr>
              <p:nvPr>
                <p:ph idx="1"/>
              </p:nvPr>
            </p:nvSpPr>
            <p:spPr/>
            <p:txBody>
              <a:bodyPr/>
              <a:lstStyle/>
              <a:p>
                <a:pPr marL="0" indent="0">
                  <a:buNone/>
                </a:pPr>
                <a:r>
                  <a:rPr lang="en-IN" dirty="0">
                    <a:latin typeface="Cambria Math" panose="02040503050406030204" pitchFamily="18" charset="0"/>
                  </a:rPr>
                  <a:t>For method M which is defined as follows</a:t>
                </a:r>
              </a:p>
              <a:p>
                <a:pPr marL="0" indent="0">
                  <a:buNone/>
                </a:pPr>
                <a:r>
                  <a:rPr lang="en-IN" b="0" dirty="0"/>
                  <a:t>method </a:t>
                </a:r>
                <a14:m>
                  <m:oMath xmlns:m="http://schemas.openxmlformats.org/officeDocument/2006/math">
                    <m:r>
                      <a:rPr lang="en-IN" b="0" i="1" smtClean="0">
                        <a:latin typeface="Cambria Math" panose="02040503050406030204" pitchFamily="18" charset="0"/>
                      </a:rPr>
                      <m:t>𝑀</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oMath>
                </a14:m>
                <a:r>
                  <a:rPr lang="en-IN" dirty="0">
                    <a:latin typeface="Cambria Math" panose="02040503050406030204" pitchFamily="18" charset="0"/>
                  </a:rPr>
                  <a:t> returns (r)</a:t>
                </a:r>
              </a:p>
              <a:p>
                <a:pPr marL="0" indent="0">
                  <a:buNone/>
                </a:pPr>
                <a:r>
                  <a:rPr lang="en-IN" dirty="0">
                    <a:latin typeface="Cambria Math" panose="02040503050406030204" pitchFamily="18" charset="0"/>
                  </a:rPr>
                  <a:t>    requires P(</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latin typeface="Cambria Math" panose="02040503050406030204" pitchFamily="18" charset="0"/>
                  </a:rPr>
                  <a:t>)</a:t>
                </a:r>
              </a:p>
              <a:p>
                <a:pPr marL="0" indent="0">
                  <a:buNone/>
                </a:pPr>
                <a:r>
                  <a:rPr lang="en-IN" dirty="0">
                    <a:latin typeface="Cambria Math" panose="02040503050406030204" pitchFamily="18" charset="0"/>
                  </a:rPr>
                  <a:t>    ensures R(</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 </m:t>
                    </m:r>
                    <m:r>
                      <a:rPr lang="en-IN" b="0" i="1" smtClean="0">
                        <a:latin typeface="Cambria Math" panose="02040503050406030204" pitchFamily="18" charset="0"/>
                      </a:rPr>
                      <m:t>𝑟</m:t>
                    </m:r>
                  </m:oMath>
                </a14:m>
                <a:r>
                  <a:rPr lang="en-IN" dirty="0">
                    <a:latin typeface="Cambria Math" panose="02040503050406030204" pitchFamily="18" charset="0"/>
                  </a:rPr>
                  <a:t>)</a:t>
                </a:r>
              </a:p>
              <a:p>
                <a:pPr marL="0" indent="0">
                  <a:buNone/>
                </a:pPr>
                <a:endParaRPr lang="en-IN" b="0" i="1" dirty="0">
                  <a:latin typeface="Cambria Math" panose="02040503050406030204" pitchFamily="18" charset="0"/>
                </a:endParaRPr>
              </a:p>
              <a:p>
                <a:pPr marL="0" indent="0">
                  <a:lnSpc>
                    <a:spcPct val="100000"/>
                  </a:lnSpc>
                  <a:buNone/>
                </a:pPr>
                <a:r>
                  <a:rPr lang="en-IN" sz="2000" b="0" dirty="0">
                    <a:solidFill>
                      <a:srgbClr val="FF0000"/>
                    </a:solidFill>
                  </a:rPr>
                  <a:t>WP</a:t>
                </a:r>
                <a:r>
                  <a:rPr lang="en-IN" sz="2000" dirty="0">
                    <a:solidFill>
                      <a:srgbClr val="FF0000"/>
                    </a:solidFill>
                  </a:rPr>
                  <a:t> </a:t>
                </a:r>
                <a14:m>
                  <m:oMath xmlns:m="http://schemas.openxmlformats.org/officeDocument/2006/math">
                    <m:r>
                      <a:rPr lang="en-IN" sz="2000" i="1">
                        <a:solidFill>
                          <a:srgbClr val="FF0000"/>
                        </a:solidFill>
                        <a:latin typeface="Cambria Math" panose="02040503050406030204" pitchFamily="18" charset="0"/>
                      </a:rPr>
                      <m:t>[</m:t>
                    </m:r>
                    <m:r>
                      <a:rPr lang="en-IN" sz="2000" i="1">
                        <a:solidFill>
                          <a:srgbClr val="FF0000"/>
                        </a:solidFill>
                        <a:latin typeface="Cambria Math" panose="02040503050406030204" pitchFamily="18" charset="0"/>
                      </a:rPr>
                      <m:t>𝑡</m:t>
                    </m:r>
                    <m:r>
                      <a:rPr lang="en-IN" sz="2000" i="1">
                        <a:solidFill>
                          <a:srgbClr val="FF0000"/>
                        </a:solidFill>
                        <a:latin typeface="Cambria Math" panose="02040503050406030204" pitchFamily="18" charset="0"/>
                      </a:rPr>
                      <m:t> ≔</m:t>
                    </m:r>
                    <m:r>
                      <a:rPr lang="en-IN" sz="2000" i="1">
                        <a:solidFill>
                          <a:srgbClr val="FF0000"/>
                        </a:solidFill>
                        <a:latin typeface="Cambria Math" panose="02040503050406030204" pitchFamily="18" charset="0"/>
                      </a:rPr>
                      <m:t>𝑀</m:t>
                    </m:r>
                    <m:d>
                      <m:dPr>
                        <m:ctrlPr>
                          <a:rPr lang="en-IN" sz="2000" i="1">
                            <a:solidFill>
                              <a:srgbClr val="FF0000"/>
                            </a:solidFill>
                            <a:latin typeface="Cambria Math" panose="02040503050406030204" pitchFamily="18" charset="0"/>
                          </a:rPr>
                        </m:ctrlPr>
                      </m:dPr>
                      <m:e>
                        <m:sSub>
                          <m:sSubPr>
                            <m:ctrlPr>
                              <a:rPr lang="en-IN" sz="2000" i="1">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𝐸</m:t>
                            </m:r>
                          </m:e>
                          <m:sub>
                            <m:r>
                              <a:rPr lang="en-IN" sz="2000" i="1">
                                <a:solidFill>
                                  <a:srgbClr val="FF0000"/>
                                </a:solidFill>
                                <a:latin typeface="Cambria Math" panose="02040503050406030204" pitchFamily="18" charset="0"/>
                              </a:rPr>
                              <m:t>1</m:t>
                            </m:r>
                          </m:sub>
                        </m:sSub>
                        <m:r>
                          <a:rPr lang="en-IN" sz="2000" i="1">
                            <a:solidFill>
                              <a:srgbClr val="FF0000"/>
                            </a:solidFill>
                            <a:latin typeface="Cambria Math" panose="02040503050406030204" pitchFamily="18" charset="0"/>
                          </a:rPr>
                          <m:t>,…,</m:t>
                        </m:r>
                        <m:sSub>
                          <m:sSubPr>
                            <m:ctrlPr>
                              <a:rPr lang="en-IN" sz="2000" i="1">
                                <a:solidFill>
                                  <a:srgbClr val="FF0000"/>
                                </a:solidFill>
                                <a:latin typeface="Cambria Math" panose="02040503050406030204" pitchFamily="18" charset="0"/>
                              </a:rPr>
                            </m:ctrlPr>
                          </m:sSubPr>
                          <m:e>
                            <m:r>
                              <a:rPr lang="en-IN" sz="2000" i="1">
                                <a:solidFill>
                                  <a:srgbClr val="FF0000"/>
                                </a:solidFill>
                                <a:latin typeface="Cambria Math" panose="02040503050406030204" pitchFamily="18" charset="0"/>
                              </a:rPr>
                              <m:t>𝐸</m:t>
                            </m:r>
                          </m:e>
                          <m:sub>
                            <m:r>
                              <a:rPr lang="en-IN" sz="2000" i="1">
                                <a:solidFill>
                                  <a:srgbClr val="FF0000"/>
                                </a:solidFill>
                                <a:latin typeface="Cambria Math" panose="02040503050406030204" pitchFamily="18" charset="0"/>
                              </a:rPr>
                              <m:t>𝑛</m:t>
                            </m:r>
                          </m:sub>
                        </m:sSub>
                      </m:e>
                    </m:d>
                    <m:r>
                      <a:rPr lang="en-IN" sz="2000" i="1">
                        <a:solidFill>
                          <a:srgbClr val="FF0000"/>
                        </a:solidFill>
                        <a:latin typeface="Cambria Math" panose="02040503050406030204" pitchFamily="18" charset="0"/>
                      </a:rPr>
                      <m:t>, </m:t>
                    </m:r>
                    <m:r>
                      <a:rPr lang="en-IN" sz="2000" i="1">
                        <a:solidFill>
                          <a:srgbClr val="FF0000"/>
                        </a:solidFill>
                        <a:latin typeface="Cambria Math" panose="02040503050406030204" pitchFamily="18" charset="0"/>
                      </a:rPr>
                      <m:t>𝑄</m:t>
                    </m:r>
                    <m:r>
                      <a:rPr lang="en-IN" sz="2000" b="0" i="1" smtClean="0">
                        <a:solidFill>
                          <a:srgbClr val="FF0000"/>
                        </a:solidFill>
                        <a:latin typeface="Cambria Math" panose="02040503050406030204" pitchFamily="18" charset="0"/>
                      </a:rPr>
                      <m:t>] </m:t>
                    </m:r>
                    <m:r>
                      <a:rPr lang="en-IN" sz="2000" b="0" i="1" smtClean="0">
                        <a:latin typeface="Cambria Math" panose="02040503050406030204" pitchFamily="18" charset="0"/>
                      </a:rPr>
                      <m:t>=</m:t>
                    </m:r>
                  </m:oMath>
                </a14:m>
                <a:endParaRPr lang="en-IN" sz="2000" b="0" dirty="0"/>
              </a:p>
              <a:p>
                <a:pPr marL="0" indent="0">
                  <a:lnSpc>
                    <a:spcPct val="100000"/>
                  </a:lnSpc>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    </m:t>
                      </m:r>
                      <m:r>
                        <a:rPr lang="en-IN" sz="2000" b="0" i="1" smtClean="0">
                          <a:solidFill>
                            <a:schemeClr val="accent1"/>
                          </a:solidFill>
                          <a:latin typeface="Cambria Math" panose="02040503050406030204" pitchFamily="18" charset="0"/>
                        </a:rPr>
                        <m:t>𝑊𝑃</m:t>
                      </m:r>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1</m:t>
                          </m:r>
                        </m:sub>
                      </m:sSub>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
                        <m:sSubPr>
                          <m:ctrlPr>
                            <a:rPr lang="en-IN" sz="2000" b="0" i="1" smtClean="0">
                              <a:solidFill>
                                <a:schemeClr val="accent1"/>
                              </a:solidFill>
                              <a:latin typeface="Cambria Math" panose="02040503050406030204" pitchFamily="18" charset="0"/>
                            </a:rPr>
                          </m:ctrlPr>
                        </m:sSubPr>
                        <m:e>
                          <m:r>
                            <a:rPr lang="en-IN" sz="2000" b="0" i="1" smtClean="0">
                              <a:solidFill>
                                <a:schemeClr val="accent1"/>
                              </a:solidFill>
                              <a:latin typeface="Cambria Math" panose="02040503050406030204" pitchFamily="18" charset="0"/>
                            </a:rPr>
                            <m:t>𝐸</m:t>
                          </m:r>
                        </m:e>
                        <m:sub>
                          <m:r>
                            <a:rPr lang="en-IN" sz="2000" b="0" i="1" smtClean="0">
                              <a:solidFill>
                                <a:schemeClr val="accent1"/>
                              </a:solidFill>
                              <a:latin typeface="Cambria Math" panose="02040503050406030204" pitchFamily="18" charset="0"/>
                            </a:rPr>
                            <m:t>𝑛</m:t>
                          </m:r>
                        </m:sub>
                      </m:sSub>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𝑎𝑠𝑠𝑒𝑟𝑡</m:t>
                      </m:r>
                      <m:d>
                        <m:dPr>
                          <m:ctrlPr>
                            <a:rPr lang="en-IN" sz="2000" b="0" i="1" smtClean="0">
                              <a:solidFill>
                                <a:schemeClr val="accent1"/>
                              </a:solidFill>
                              <a:latin typeface="Cambria Math" panose="02040503050406030204" pitchFamily="18" charset="0"/>
                            </a:rPr>
                          </m:ctrlPr>
                        </m:dPr>
                        <m:e>
                          <m:r>
                            <a:rPr lang="en-IN" sz="2000" b="0" i="1" smtClean="0">
                              <a:solidFill>
                                <a:schemeClr val="accent1"/>
                              </a:solidFill>
                              <a:latin typeface="Cambria Math" panose="02040503050406030204" pitchFamily="18" charset="0"/>
                            </a:rPr>
                            <m:t>𝑃</m:t>
                          </m:r>
                          <m:d>
                            <m:dPr>
                              <m:ctrlPr>
                                <a:rPr lang="en-IN" sz="2000" b="0" i="1" smtClean="0">
                                  <a:solidFill>
                                    <a:schemeClr val="accent1"/>
                                  </a:solidFill>
                                  <a:latin typeface="Cambria Math" panose="02040503050406030204" pitchFamily="18" charset="0"/>
                                </a:rPr>
                              </m:ctrlPr>
                            </m:dPr>
                            <m:e>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e>
                          </m:d>
                        </m:e>
                      </m:d>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𝑎𝑠𝑠𝑢𝑚𝑒</m:t>
                      </m:r>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𝑅</m:t>
                      </m:r>
                      <m:d>
                        <m:dPr>
                          <m:ctrlPr>
                            <a:rPr lang="en-IN" sz="2000" b="0" i="1" smtClean="0">
                              <a:solidFill>
                                <a:schemeClr val="accent1"/>
                              </a:solidFill>
                              <a:latin typeface="Cambria Math" panose="02040503050406030204" pitchFamily="18" charset="0"/>
                            </a:rPr>
                          </m:ctrlPr>
                        </m:dPr>
                        <m:e>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1</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m:t>
                          </m:r>
                          <m:sSubSup>
                            <m:sSubSupPr>
                              <m:ctrlPr>
                                <a:rPr lang="en-IN" sz="2000" b="0" i="1" smtClean="0">
                                  <a:solidFill>
                                    <a:schemeClr val="accent1"/>
                                  </a:solidFill>
                                  <a:latin typeface="Cambria Math" panose="02040503050406030204" pitchFamily="18" charset="0"/>
                                </a:rPr>
                              </m:ctrlPr>
                            </m:sSubSupPr>
                            <m:e>
                              <m:r>
                                <a:rPr lang="en-IN" sz="2000" b="0" i="1" smtClean="0">
                                  <a:solidFill>
                                    <a:schemeClr val="accent1"/>
                                  </a:solidFill>
                                  <a:latin typeface="Cambria Math" panose="02040503050406030204" pitchFamily="18" charset="0"/>
                                </a:rPr>
                                <m:t>𝑥</m:t>
                              </m:r>
                            </m:e>
                            <m:sub>
                              <m:r>
                                <a:rPr lang="en-IN" sz="2000" b="0" i="1" smtClean="0">
                                  <a:solidFill>
                                    <a:schemeClr val="accent1"/>
                                  </a:solidFill>
                                  <a:latin typeface="Cambria Math" panose="02040503050406030204" pitchFamily="18" charset="0"/>
                                </a:rPr>
                                <m:t>𝑛</m:t>
                              </m:r>
                            </m:sub>
                            <m:sup>
                              <m:r>
                                <a:rPr lang="en-IN" sz="2000" b="0" i="1" smtClean="0">
                                  <a:solidFill>
                                    <a:schemeClr val="accent1"/>
                                  </a:solidFill>
                                  <a:latin typeface="Cambria Math" panose="02040503050406030204" pitchFamily="18" charset="0"/>
                                </a:rPr>
                                <m:t>′</m:t>
                              </m:r>
                            </m:sup>
                          </m:sSubSup>
                          <m:r>
                            <a:rPr lang="en-IN" sz="2000" b="0" i="1" smtClean="0">
                              <a:solidFill>
                                <a:schemeClr val="accent1"/>
                              </a:solidFill>
                              <a:latin typeface="Cambria Math" panose="02040503050406030204" pitchFamily="18" charset="0"/>
                            </a:rPr>
                            <m:t>, </m:t>
                          </m:r>
                          <m:sSup>
                            <m:sSupPr>
                              <m:ctrlPr>
                                <a:rPr lang="en-IN" sz="2000" b="0" i="1" smtClean="0">
                                  <a:solidFill>
                                    <a:schemeClr val="accent1"/>
                                  </a:solidFill>
                                  <a:latin typeface="Cambria Math" panose="02040503050406030204" pitchFamily="18" charset="0"/>
                                </a:rPr>
                              </m:ctrlPr>
                            </m:sSupPr>
                            <m:e>
                              <m:r>
                                <a:rPr lang="en-IN" sz="2000" b="0" i="1" smtClean="0">
                                  <a:solidFill>
                                    <a:schemeClr val="accent1"/>
                                  </a:solidFill>
                                  <a:latin typeface="Cambria Math" panose="02040503050406030204" pitchFamily="18" charset="0"/>
                                </a:rPr>
                                <m:t>𝑟</m:t>
                              </m:r>
                            </m:e>
                            <m:sup>
                              <m:r>
                                <a:rPr lang="en-IN" sz="2000" b="0" i="1" smtClean="0">
                                  <a:solidFill>
                                    <a:schemeClr val="accent1"/>
                                  </a:solidFill>
                                  <a:latin typeface="Cambria Math" panose="02040503050406030204" pitchFamily="18" charset="0"/>
                                </a:rPr>
                                <m:t>′</m:t>
                              </m:r>
                            </m:sup>
                          </m:sSup>
                        </m:e>
                      </m:d>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𝑡</m:t>
                      </m:r>
                      <m:r>
                        <a:rPr lang="en-IN" sz="2000" b="0" i="1" smtClean="0">
                          <a:solidFill>
                            <a:schemeClr val="accent1"/>
                          </a:solidFill>
                          <a:latin typeface="Cambria Math" panose="02040503050406030204" pitchFamily="18" charset="0"/>
                        </a:rPr>
                        <m:t>≔</m:t>
                      </m:r>
                      <m:sSup>
                        <m:sSupPr>
                          <m:ctrlPr>
                            <a:rPr lang="en-IN" sz="2000" b="0" i="1" smtClean="0">
                              <a:solidFill>
                                <a:schemeClr val="accent1"/>
                              </a:solidFill>
                              <a:latin typeface="Cambria Math" panose="02040503050406030204" pitchFamily="18" charset="0"/>
                            </a:rPr>
                          </m:ctrlPr>
                        </m:sSupPr>
                        <m:e>
                          <m:r>
                            <a:rPr lang="en-IN" sz="2000" b="0" i="1" smtClean="0">
                              <a:solidFill>
                                <a:schemeClr val="accent1"/>
                              </a:solidFill>
                              <a:latin typeface="Cambria Math" panose="02040503050406030204" pitchFamily="18" charset="0"/>
                            </a:rPr>
                            <m:t>𝑟</m:t>
                          </m:r>
                        </m:e>
                        <m:sup>
                          <m:r>
                            <a:rPr lang="en-IN" sz="2000" b="0" i="1" smtClean="0">
                              <a:solidFill>
                                <a:schemeClr val="accent1"/>
                              </a:solidFill>
                              <a:latin typeface="Cambria Math" panose="02040503050406030204" pitchFamily="18" charset="0"/>
                            </a:rPr>
                            <m:t>′</m:t>
                          </m:r>
                        </m:sup>
                      </m:sSup>
                      <m:r>
                        <a:rPr lang="en-IN" sz="2000" b="0" i="1" smtClean="0">
                          <a:solidFill>
                            <a:schemeClr val="accent1"/>
                          </a:solidFill>
                          <a:latin typeface="Cambria Math" panose="02040503050406030204" pitchFamily="18" charset="0"/>
                        </a:rPr>
                        <m:t>,</m:t>
                      </m:r>
                      <m:r>
                        <a:rPr lang="en-IN" sz="2000" b="0" i="1" smtClean="0">
                          <a:solidFill>
                            <a:schemeClr val="accent1"/>
                          </a:solidFill>
                          <a:latin typeface="Cambria Math" panose="02040503050406030204" pitchFamily="18" charset="0"/>
                        </a:rPr>
                        <m:t>𝑄</m:t>
                      </m:r>
                      <m:r>
                        <a:rPr lang="en-IN" sz="2000" b="0" i="1" smtClean="0">
                          <a:solidFill>
                            <a:schemeClr val="accent1"/>
                          </a:solidFill>
                          <a:latin typeface="Cambria Math" panose="02040503050406030204" pitchFamily="18" charset="0"/>
                        </a:rPr>
                        <m:t>]</m:t>
                      </m:r>
                    </m:oMath>
                  </m:oMathPara>
                </a14:m>
                <a:endParaRPr lang="en-IN" sz="2000" dirty="0"/>
              </a:p>
              <a:p>
                <a:pPr marL="0" indent="0">
                  <a:lnSpc>
                    <a:spcPct val="100000"/>
                  </a:lnSpc>
                  <a:buNone/>
                </a:pPr>
                <a:endParaRPr lang="en-IN" sz="2000" dirty="0"/>
              </a:p>
              <a:p>
                <a:pPr marL="0" indent="0">
                  <a:lnSpc>
                    <a:spcPct val="100000"/>
                  </a:lnSpc>
                  <a:buNone/>
                </a:pPr>
                <a:r>
                  <a:rPr lang="en-IN" sz="2000" dirty="0"/>
                  <a:t>Where </a:t>
                </a:r>
                <a14:m>
                  <m:oMath xmlns:m="http://schemas.openxmlformats.org/officeDocument/2006/math">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𝑥</m:t>
                        </m:r>
                      </m:e>
                      <m:sub>
                        <m:r>
                          <a:rPr lang="en-IN" sz="2000" b="0" i="1" smtClean="0">
                            <a:latin typeface="Cambria Math" panose="02040503050406030204" pitchFamily="18" charset="0"/>
                          </a:rPr>
                          <m:t>1</m:t>
                        </m:r>
                      </m:sub>
                      <m:sup>
                        <m:r>
                          <a:rPr lang="en-IN" sz="2000" b="0" i="1" smtClean="0">
                            <a:latin typeface="Cambria Math" panose="02040503050406030204" pitchFamily="18" charset="0"/>
                          </a:rPr>
                          <m:t>′</m:t>
                        </m:r>
                      </m:sup>
                    </m:sSubSup>
                    <m:r>
                      <a:rPr lang="en-IN" sz="2000" b="0" i="1" smtClean="0">
                        <a:latin typeface="Cambria Math" panose="02040503050406030204" pitchFamily="18" charset="0"/>
                      </a:rPr>
                      <m:t>,…,</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𝑥</m:t>
                        </m:r>
                      </m:e>
                      <m:sub>
                        <m:r>
                          <a:rPr lang="en-IN" sz="2000" b="0" i="1" smtClean="0">
                            <a:latin typeface="Cambria Math" panose="02040503050406030204" pitchFamily="18" charset="0"/>
                          </a:rPr>
                          <m:t>𝑛</m:t>
                        </m:r>
                      </m:sub>
                      <m:sup>
                        <m:r>
                          <a:rPr lang="en-IN" sz="2000" b="0" i="1" smtClean="0">
                            <a:latin typeface="Cambria Math" panose="02040503050406030204" pitchFamily="18" charset="0"/>
                          </a:rPr>
                          <m:t>′</m:t>
                        </m:r>
                      </m:sup>
                    </m:sSubSup>
                    <m:r>
                      <a:rPr lang="en-IN" sz="2000" b="0" i="1" smtClean="0">
                        <a:latin typeface="Cambria Math" panose="02040503050406030204" pitchFamily="18" charset="0"/>
                      </a:rPr>
                      <m:t>,  </m:t>
                    </m:r>
                    <m:r>
                      <a:rPr lang="en-IN" sz="2000" b="0" i="1" smtClean="0">
                        <a:latin typeface="Cambria Math" panose="02040503050406030204" pitchFamily="18" charset="0"/>
                      </a:rPr>
                      <m:t>𝑎𝑛𝑑</m:t>
                    </m:r>
                    <m:r>
                      <a:rPr lang="en-IN" sz="2000" b="0" i="1"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m:t>
                        </m:r>
                      </m:sup>
                    </m:sSup>
                  </m:oMath>
                </a14:m>
                <a:r>
                  <a:rPr lang="en-IN" sz="2000" dirty="0"/>
                  <a:t> are fresh variables not appearing anywhere else in the program.</a:t>
                </a:r>
              </a:p>
            </p:txBody>
          </p:sp>
        </mc:Choice>
        <mc:Fallback xmlns="">
          <p:sp>
            <p:nvSpPr>
              <p:cNvPr id="3" name="Content Placeholder 2">
                <a:extLst>
                  <a:ext uri="{FF2B5EF4-FFF2-40B4-BE49-F238E27FC236}">
                    <a16:creationId xmlns:a16="http://schemas.microsoft.com/office/drawing/2014/main" id="{E031A32A-668C-DA4F-E1D5-316C63CF9F95}"/>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IN">
                    <a:noFill/>
                  </a:rPr>
                  <a:t> </a:t>
                </a:r>
              </a:p>
            </p:txBody>
          </p:sp>
        </mc:Fallback>
      </mc:AlternateContent>
    </p:spTree>
    <p:extLst>
      <p:ext uri="{BB962C8B-B14F-4D97-AF65-F5344CB8AC3E}">
        <p14:creationId xmlns:p14="http://schemas.microsoft.com/office/powerpoint/2010/main" val="46919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38B5-A4B4-9658-CBF5-9B953748602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C4F5AF0-099E-1D9E-D764-18CCA9E20894}"/>
              </a:ext>
            </a:extLst>
          </p:cNvPr>
          <p:cNvSpPr>
            <a:spLocks noGrp="1"/>
          </p:cNvSpPr>
          <p:nvPr>
            <p:ph idx="1"/>
          </p:nvPr>
        </p:nvSpPr>
        <p:spPr/>
        <p:txBody>
          <a:bodyPr/>
          <a:lstStyle/>
          <a:p>
            <a:pPr marL="0" indent="0">
              <a:buNone/>
            </a:pPr>
            <a:r>
              <a:rPr lang="en-IN" dirty="0"/>
              <a:t>What is the DEFINED for the following expression.</a:t>
            </a:r>
          </a:p>
          <a:p>
            <a:pPr marL="0" indent="0">
              <a:buNone/>
            </a:pPr>
            <a:endParaRPr lang="en-IN" dirty="0"/>
          </a:p>
          <a:p>
            <a:pPr marL="0" indent="0">
              <a:buNone/>
            </a:pPr>
            <a:r>
              <a:rPr lang="en-IN" dirty="0"/>
              <a:t>if a == b then c / d else 10</a:t>
            </a:r>
          </a:p>
        </p:txBody>
      </p:sp>
    </p:spTree>
    <p:extLst>
      <p:ext uri="{BB962C8B-B14F-4D97-AF65-F5344CB8AC3E}">
        <p14:creationId xmlns:p14="http://schemas.microsoft.com/office/powerpoint/2010/main" val="3652846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38B5-A4B4-9658-CBF5-9B9537486025}"/>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F5AF0-099E-1D9E-D764-18CCA9E20894}"/>
                  </a:ext>
                </a:extLst>
              </p:cNvPr>
              <p:cNvSpPr>
                <a:spLocks noGrp="1"/>
              </p:cNvSpPr>
              <p:nvPr>
                <p:ph idx="1"/>
              </p:nvPr>
            </p:nvSpPr>
            <p:spPr/>
            <p:txBody>
              <a:bodyPr/>
              <a:lstStyle/>
              <a:p>
                <a:pPr marL="0" indent="0">
                  <a:buNone/>
                </a:pPr>
                <a:r>
                  <a:rPr lang="en-IN" dirty="0"/>
                  <a:t>What is the DEFINED for the following expression.</a:t>
                </a:r>
              </a:p>
              <a:p>
                <a:pPr marL="0" indent="0">
                  <a:buNone/>
                </a:pPr>
                <a:endParaRPr lang="en-IN" dirty="0"/>
              </a:p>
              <a:p>
                <a:pPr marL="0" indent="0">
                  <a:buNone/>
                </a:pPr>
                <a:r>
                  <a:rPr lang="en-IN" dirty="0"/>
                  <a:t>if a == b then c / d else 10</a:t>
                </a:r>
              </a:p>
              <a:p>
                <a:pPr marL="0" indent="0">
                  <a:buNone/>
                </a:pPr>
                <a:endParaRPr lang="en-IN" dirty="0"/>
              </a:p>
              <a:p>
                <a:pPr marL="0" indent="0">
                  <a:buNone/>
                </a:pPr>
                <a:r>
                  <a:rPr lang="en-IN" dirty="0"/>
                  <a:t>(a == b </a:t>
                </a:r>
                <a14:m>
                  <m:oMath xmlns:m="http://schemas.openxmlformats.org/officeDocument/2006/math">
                    <m:r>
                      <a:rPr lang="en-IN" b="0" i="1" smtClean="0">
                        <a:latin typeface="Cambria Math" panose="02040503050406030204" pitchFamily="18" charset="0"/>
                      </a:rPr>
                      <m:t>∧</m:t>
                    </m:r>
                  </m:oMath>
                </a14:m>
                <a:r>
                  <a:rPr lang="en-IN" dirty="0"/>
                  <a:t> d != 0) </a:t>
                </a:r>
                <a14:m>
                  <m:oMath xmlns:m="http://schemas.openxmlformats.org/officeDocument/2006/math">
                    <m:r>
                      <a:rPr lang="en-IN" b="0" i="1" smtClean="0">
                        <a:latin typeface="Cambria Math" panose="02040503050406030204" pitchFamily="18" charset="0"/>
                      </a:rPr>
                      <m:t>∨</m:t>
                    </m:r>
                  </m:oMath>
                </a14:m>
                <a:r>
                  <a:rPr lang="en-IN" dirty="0"/>
                  <a:t> (a != b)</a:t>
                </a:r>
              </a:p>
            </p:txBody>
          </p:sp>
        </mc:Choice>
        <mc:Fallback xmlns="">
          <p:sp>
            <p:nvSpPr>
              <p:cNvPr id="3" name="Content Placeholder 2">
                <a:extLst>
                  <a:ext uri="{FF2B5EF4-FFF2-40B4-BE49-F238E27FC236}">
                    <a16:creationId xmlns:a16="http://schemas.microsoft.com/office/drawing/2014/main" id="{DC4F5AF0-099E-1D9E-D764-18CCA9E2089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729673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0FA8-33FD-67FE-34F2-27BB67C03FAB}"/>
              </a:ext>
            </a:extLst>
          </p:cNvPr>
          <p:cNvSpPr>
            <a:spLocks noGrp="1"/>
          </p:cNvSpPr>
          <p:nvPr>
            <p:ph type="title"/>
          </p:nvPr>
        </p:nvSpPr>
        <p:spPr/>
        <p:txBody>
          <a:bodyPr/>
          <a:lstStyle/>
          <a:p>
            <a:r>
              <a:rPr lang="en-IN" dirty="0"/>
              <a:t>Total correctness</a:t>
            </a:r>
          </a:p>
        </p:txBody>
      </p:sp>
      <p:sp>
        <p:nvSpPr>
          <p:cNvPr id="3" name="Content Placeholder 2">
            <a:extLst>
              <a:ext uri="{FF2B5EF4-FFF2-40B4-BE49-F238E27FC236}">
                <a16:creationId xmlns:a16="http://schemas.microsoft.com/office/drawing/2014/main" id="{79E786A9-85BC-994B-8073-8E4D5B24723A}"/>
              </a:ext>
            </a:extLst>
          </p:cNvPr>
          <p:cNvSpPr>
            <a:spLocks noGrp="1"/>
          </p:cNvSpPr>
          <p:nvPr>
            <p:ph idx="1"/>
          </p:nvPr>
        </p:nvSpPr>
        <p:spPr/>
        <p:txBody>
          <a:bodyPr/>
          <a:lstStyle/>
          <a:p>
            <a:r>
              <a:rPr lang="en-US" dirty="0"/>
              <a:t>Another way of thinking about total correctness is that the program is instrumented with additional assertions that will fail if an instruction with the undefined behavior gets executed at runtime</a:t>
            </a:r>
          </a:p>
          <a:p>
            <a:endParaRPr lang="en-IN" dirty="0"/>
          </a:p>
          <a:p>
            <a:r>
              <a:rPr lang="en-IN" dirty="0"/>
              <a:t>The weakest preconditions are generated in the same way that we discussed earlier</a:t>
            </a:r>
          </a:p>
          <a:p>
            <a:endParaRPr lang="en-IN" dirty="0"/>
          </a:p>
          <a:p>
            <a:r>
              <a:rPr lang="en-US" dirty="0"/>
              <a:t>Because all assertions are proof obligations in the weakest precondition, this would ensure total correctness </a:t>
            </a:r>
            <a:endParaRPr lang="en-IN" dirty="0"/>
          </a:p>
        </p:txBody>
      </p:sp>
    </p:spTree>
    <p:extLst>
      <p:ext uri="{BB962C8B-B14F-4D97-AF65-F5344CB8AC3E}">
        <p14:creationId xmlns:p14="http://schemas.microsoft.com/office/powerpoint/2010/main" val="3728174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8719-3F7A-4BBC-A2C0-3750DA1BC3C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86931E57-6C20-668C-3D42-D7FF8F25F8BB}"/>
              </a:ext>
            </a:extLst>
          </p:cNvPr>
          <p:cNvSpPr>
            <a:spLocks noGrp="1"/>
          </p:cNvSpPr>
          <p:nvPr>
            <p:ph idx="1"/>
          </p:nvPr>
        </p:nvSpPr>
        <p:spPr>
          <a:xfrm>
            <a:off x="838200" y="1825624"/>
            <a:ext cx="10515600" cy="4820981"/>
          </a:xfrm>
        </p:spPr>
        <p:txBody>
          <a:bodyPr>
            <a:normAutofit fontScale="70000" lnSpcReduction="20000"/>
          </a:bodyPr>
          <a:lstStyle/>
          <a:p>
            <a:pPr marL="0" indent="0">
              <a:buNone/>
            </a:pPr>
            <a:r>
              <a:rPr lang="en-IN" sz="2900" b="1" dirty="0">
                <a:solidFill>
                  <a:schemeClr val="accent1"/>
                </a:solidFill>
                <a:latin typeface="Consolas" panose="020B0609020204030204" pitchFamily="49" charset="0"/>
              </a:rPr>
              <a:t>if c/d &lt; u/v {</a:t>
            </a:r>
          </a:p>
          <a:p>
            <a:pPr marL="0" indent="0">
              <a:buNone/>
            </a:pPr>
            <a:r>
              <a:rPr lang="en-IN" sz="2900" b="1" dirty="0">
                <a:solidFill>
                  <a:schemeClr val="accent1"/>
                </a:solidFill>
                <a:latin typeface="Consolas" panose="020B0609020204030204" pitchFamily="49" charset="0"/>
              </a:rPr>
              <a:t>  x := a[-1];</a:t>
            </a:r>
          </a:p>
          <a:p>
            <a:pPr marL="0" indent="0">
              <a:buNone/>
            </a:pPr>
            <a:r>
              <a:rPr lang="en-IN" sz="2900" b="1" dirty="0">
                <a:solidFill>
                  <a:schemeClr val="accent1"/>
                </a:solidFill>
                <a:latin typeface="Consolas" panose="020B0609020204030204" pitchFamily="49" charset="0"/>
              </a:rPr>
              <a:t>}</a:t>
            </a:r>
          </a:p>
          <a:p>
            <a:pPr marL="0" indent="0">
              <a:buNone/>
            </a:pPr>
            <a:r>
              <a:rPr lang="en-IN" sz="2900" b="1" dirty="0">
                <a:solidFill>
                  <a:schemeClr val="accent1"/>
                </a:solidFill>
                <a:latin typeface="Consolas" panose="020B0609020204030204" pitchFamily="49" charset="0"/>
              </a:rPr>
              <a:t>Postcondition: x &gt; 100</a:t>
            </a:r>
          </a:p>
          <a:p>
            <a:pPr marL="0" indent="0">
              <a:buNone/>
            </a:pPr>
            <a:endParaRPr lang="en-IN" sz="2400" dirty="0">
              <a:latin typeface="Consolas" panose="020B0609020204030204" pitchFamily="49" charset="0"/>
            </a:endParaRPr>
          </a:p>
          <a:p>
            <a:pPr marL="0" indent="0">
              <a:buNone/>
            </a:pPr>
            <a:r>
              <a:rPr lang="en-IN" sz="3800" dirty="0"/>
              <a:t>The above is transformed into the following before computing the weakest precondition using our original rules.</a:t>
            </a:r>
          </a:p>
          <a:p>
            <a:pPr marL="0" indent="0">
              <a:buNone/>
            </a:pPr>
            <a:endParaRPr lang="en-IN" dirty="0"/>
          </a:p>
          <a:p>
            <a:pPr marL="0" indent="0">
              <a:buNone/>
            </a:pPr>
            <a:r>
              <a:rPr lang="en-IN" b="1" dirty="0">
                <a:solidFill>
                  <a:srgbClr val="00B050"/>
                </a:solidFill>
              </a:rPr>
              <a:t>assert(d != 0 &amp;&amp; v != 0);</a:t>
            </a:r>
          </a:p>
          <a:p>
            <a:pPr marL="0" indent="0">
              <a:buNone/>
            </a:pPr>
            <a:r>
              <a:rPr lang="en-IN" sz="2800" b="1" dirty="0">
                <a:solidFill>
                  <a:srgbClr val="00B050"/>
                </a:solidFill>
                <a:latin typeface="Consolas" panose="020B0609020204030204" pitchFamily="49" charset="0"/>
              </a:rPr>
              <a:t>if c/d &lt; u/v {</a:t>
            </a:r>
          </a:p>
          <a:p>
            <a:pPr marL="0" indent="0">
              <a:buNone/>
            </a:pPr>
            <a:r>
              <a:rPr lang="en-IN" sz="2800" b="1" dirty="0">
                <a:solidFill>
                  <a:srgbClr val="00B050"/>
                </a:solidFill>
                <a:latin typeface="Consolas" panose="020B0609020204030204" pitchFamily="49" charset="0"/>
              </a:rPr>
              <a:t>  assert(0 &lt;= -1 &lt; </a:t>
            </a:r>
            <a:r>
              <a:rPr lang="en-IN" sz="2800" b="1" dirty="0" err="1">
                <a:solidFill>
                  <a:srgbClr val="00B050"/>
                </a:solidFill>
                <a:latin typeface="Consolas" panose="020B0609020204030204" pitchFamily="49" charset="0"/>
              </a:rPr>
              <a:t>a.Length</a:t>
            </a:r>
            <a:r>
              <a:rPr lang="en-IN" sz="2800" b="1" dirty="0">
                <a:solidFill>
                  <a:srgbClr val="00B050"/>
                </a:solidFill>
                <a:latin typeface="Consolas" panose="020B0609020204030204" pitchFamily="49" charset="0"/>
              </a:rPr>
              <a:t>);</a:t>
            </a:r>
          </a:p>
          <a:p>
            <a:pPr marL="0" indent="0">
              <a:buNone/>
            </a:pPr>
            <a:r>
              <a:rPr lang="en-IN" sz="2800" b="1" dirty="0">
                <a:solidFill>
                  <a:srgbClr val="00B050"/>
                </a:solidFill>
                <a:latin typeface="Consolas" panose="020B0609020204030204" pitchFamily="49" charset="0"/>
              </a:rPr>
              <a:t>  x := a[-1];</a:t>
            </a:r>
          </a:p>
          <a:p>
            <a:pPr marL="0" indent="0">
              <a:buNone/>
            </a:pPr>
            <a:r>
              <a:rPr lang="en-IN" sz="2800" b="1" dirty="0">
                <a:solidFill>
                  <a:srgbClr val="00B050"/>
                </a:solidFill>
                <a:latin typeface="Consolas" panose="020B0609020204030204" pitchFamily="49" charset="0"/>
              </a:rPr>
              <a:t>}</a:t>
            </a:r>
          </a:p>
          <a:p>
            <a:pPr marL="0" indent="0">
              <a:buNone/>
            </a:pPr>
            <a:r>
              <a:rPr lang="en-IN" sz="2800" b="1" dirty="0">
                <a:solidFill>
                  <a:srgbClr val="00B050"/>
                </a:solidFill>
                <a:latin typeface="Consolas" panose="020B0609020204030204" pitchFamily="49" charset="0"/>
              </a:rPr>
              <a:t>Postcondition: x &gt; 100</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90418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DE91-E751-1541-E29F-22219BBA813B}"/>
              </a:ext>
            </a:extLst>
          </p:cNvPr>
          <p:cNvSpPr>
            <a:spLocks noGrp="1"/>
          </p:cNvSpPr>
          <p:nvPr>
            <p:ph type="title"/>
          </p:nvPr>
        </p:nvSpPr>
        <p:spPr/>
        <p:txBody>
          <a:bodyPr/>
          <a:lstStyle/>
          <a:p>
            <a:r>
              <a:rPr lang="en-IN" dirty="0"/>
              <a:t>Strongest postcondition</a:t>
            </a:r>
          </a:p>
        </p:txBody>
      </p:sp>
      <p:sp>
        <p:nvSpPr>
          <p:cNvPr id="3" name="Text Placeholder 2">
            <a:extLst>
              <a:ext uri="{FF2B5EF4-FFF2-40B4-BE49-F238E27FC236}">
                <a16:creationId xmlns:a16="http://schemas.microsoft.com/office/drawing/2014/main" id="{ACB2EF6D-F07B-7E08-F6A1-227ACBE992B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03863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2155-2155-F5AB-BB74-69021B6D0D4A}"/>
              </a:ext>
            </a:extLst>
          </p:cNvPr>
          <p:cNvSpPr>
            <a:spLocks noGrp="1"/>
          </p:cNvSpPr>
          <p:nvPr>
            <p:ph type="title"/>
          </p:nvPr>
        </p:nvSpPr>
        <p:spPr/>
        <p:txBody>
          <a:bodyPr/>
          <a:lstStyle/>
          <a:p>
            <a:r>
              <a:rPr lang="en-IN" dirty="0"/>
              <a:t>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6E5B2-EF3B-835F-4C59-C5B8DC565927}"/>
                  </a:ext>
                </a:extLst>
              </p:cNvPr>
              <p:cNvSpPr>
                <a:spLocks noGrp="1"/>
              </p:cNvSpPr>
              <p:nvPr>
                <p:ph idx="1"/>
              </p:nvPr>
            </p:nvSpPr>
            <p:spPr/>
            <p:txBody>
              <a:bodyPr>
                <a:normAutofit/>
              </a:bodyPr>
              <a:lstStyle/>
              <a:p>
                <a:pPr marL="0" indent="0">
                  <a:buNone/>
                </a:pPr>
                <a:r>
                  <a:rPr lang="en-IN" dirty="0"/>
                  <a:t>Consider the following example:</a:t>
                </a:r>
              </a:p>
              <a:p>
                <a:pPr marL="0" indent="0">
                  <a:buNone/>
                </a:pPr>
                <a:endParaRPr lang="en-IN" dirty="0"/>
              </a:p>
              <a:p>
                <a:pPr marL="0" indent="0">
                  <a:buNone/>
                </a:pPr>
                <a:r>
                  <a:rPr lang="en-IN" dirty="0"/>
                  <a:t>sp1: w &lt; x &lt; y </a:t>
                </a:r>
                <a14:m>
                  <m:oMath xmlns:m="http://schemas.openxmlformats.org/officeDocument/2006/math">
                    <m:r>
                      <a:rPr lang="en-IN" b="0" i="1" smtClean="0">
                        <a:latin typeface="Cambria Math" panose="02040503050406030204" pitchFamily="18" charset="0"/>
                      </a:rPr>
                      <m:t>∧</m:t>
                    </m:r>
                  </m:oMath>
                </a14:m>
                <a:r>
                  <a:rPr lang="en-IN" dirty="0"/>
                  <a:t> x + z &lt; p </a:t>
                </a:r>
                <a14:m>
                  <m:oMath xmlns:m="http://schemas.openxmlformats.org/officeDocument/2006/math">
                    <m:r>
                      <a:rPr lang="en-IN" b="0" i="1" smtClean="0">
                        <a:latin typeface="Cambria Math" panose="02040503050406030204" pitchFamily="18" charset="0"/>
                      </a:rPr>
                      <m:t>∧</m:t>
                    </m:r>
                  </m:oMath>
                </a14:m>
                <a:r>
                  <a:rPr lang="en-IN" dirty="0"/>
                  <a:t> z &gt; 0   </a:t>
                </a:r>
              </a:p>
              <a:p>
                <a:pPr marL="0" indent="0">
                  <a:buNone/>
                </a:pPr>
                <a:r>
                  <a:rPr lang="en-IN" dirty="0"/>
                  <a:t>x := 100</a:t>
                </a:r>
              </a:p>
              <a:p>
                <a:pPr marL="0" indent="0">
                  <a:buNone/>
                </a:pPr>
                <a:r>
                  <a:rPr lang="en-IN" dirty="0"/>
                  <a:t>sp2: ?</a:t>
                </a:r>
              </a:p>
              <a:p>
                <a:pPr marL="0" indent="0">
                  <a:buNone/>
                </a:pPr>
                <a:endParaRPr lang="en-IN" dirty="0"/>
              </a:p>
              <a:p>
                <a:pPr marL="0" indent="0">
                  <a:buNone/>
                </a:pPr>
                <a:r>
                  <a:rPr lang="en-IN" dirty="0"/>
                  <a:t>sp1 is the strongest postcondition before the statement x := 100.</a:t>
                </a:r>
              </a:p>
              <a:p>
                <a:pPr marL="0" indent="0">
                  <a:buNone/>
                </a:pPr>
                <a:r>
                  <a:rPr lang="en-IN" dirty="0">
                    <a:solidFill>
                      <a:srgbClr val="FF0000"/>
                    </a:solidFill>
                  </a:rPr>
                  <a:t>What would be the strongest postcondition after the statement?</a:t>
                </a:r>
              </a:p>
            </p:txBody>
          </p:sp>
        </mc:Choice>
        <mc:Fallback xmlns="">
          <p:sp>
            <p:nvSpPr>
              <p:cNvPr id="3" name="Content Placeholder 2">
                <a:extLst>
                  <a:ext uri="{FF2B5EF4-FFF2-40B4-BE49-F238E27FC236}">
                    <a16:creationId xmlns:a16="http://schemas.microsoft.com/office/drawing/2014/main" id="{BDF6E5B2-EF3B-835F-4C59-C5B8DC5659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894226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2155-2155-F5AB-BB74-69021B6D0D4A}"/>
              </a:ext>
            </a:extLst>
          </p:cNvPr>
          <p:cNvSpPr>
            <a:spLocks noGrp="1"/>
          </p:cNvSpPr>
          <p:nvPr>
            <p:ph type="title"/>
          </p:nvPr>
        </p:nvSpPr>
        <p:spPr/>
        <p:txBody>
          <a:bodyPr/>
          <a:lstStyle/>
          <a:p>
            <a:r>
              <a:rPr lang="en-IN" dirty="0"/>
              <a:t>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6E5B2-EF3B-835F-4C59-C5B8DC565927}"/>
                  </a:ext>
                </a:extLst>
              </p:cNvPr>
              <p:cNvSpPr>
                <a:spLocks noGrp="1"/>
              </p:cNvSpPr>
              <p:nvPr>
                <p:ph idx="1"/>
              </p:nvPr>
            </p:nvSpPr>
            <p:spPr/>
            <p:txBody>
              <a:bodyPr>
                <a:noAutofit/>
              </a:bodyPr>
              <a:lstStyle/>
              <a:p>
                <a:pPr marL="0" indent="0">
                  <a:buNone/>
                </a:pPr>
                <a:r>
                  <a:rPr lang="en-IN" sz="2400" dirty="0"/>
                  <a:t>Consider the following example:</a:t>
                </a:r>
              </a:p>
              <a:p>
                <a:pPr marL="0" indent="0">
                  <a:buNone/>
                </a:pPr>
                <a:endParaRPr lang="en-IN" sz="2400" dirty="0"/>
              </a:p>
              <a:p>
                <a:pPr marL="0" indent="0">
                  <a:buNone/>
                </a:pPr>
                <a:r>
                  <a:rPr lang="en-IN" sz="2400" dirty="0"/>
                  <a:t>sp1: w &lt; x &lt; y </a:t>
                </a:r>
                <a14:m>
                  <m:oMath xmlns:m="http://schemas.openxmlformats.org/officeDocument/2006/math">
                    <m:r>
                      <a:rPr lang="en-IN" sz="2400" b="0" i="1" smtClean="0">
                        <a:latin typeface="Cambria Math" panose="02040503050406030204" pitchFamily="18" charset="0"/>
                      </a:rPr>
                      <m:t>∧</m:t>
                    </m:r>
                  </m:oMath>
                </a14:m>
                <a:r>
                  <a:rPr lang="en-IN" sz="2400" dirty="0"/>
                  <a:t> x + z &lt; p </a:t>
                </a:r>
                <a14:m>
                  <m:oMath xmlns:m="http://schemas.openxmlformats.org/officeDocument/2006/math">
                    <m:r>
                      <a:rPr lang="en-IN" sz="2400" b="0" i="1" smtClean="0">
                        <a:latin typeface="Cambria Math" panose="02040503050406030204" pitchFamily="18" charset="0"/>
                      </a:rPr>
                      <m:t>∧</m:t>
                    </m:r>
                  </m:oMath>
                </a14:m>
                <a:r>
                  <a:rPr lang="en-IN" sz="2400" dirty="0"/>
                  <a:t> z &gt; 0   </a:t>
                </a:r>
              </a:p>
              <a:p>
                <a:pPr marL="0" indent="0">
                  <a:buNone/>
                </a:pPr>
                <a:r>
                  <a:rPr lang="en-IN" sz="2400" dirty="0"/>
                  <a:t>x := 100</a:t>
                </a:r>
              </a:p>
              <a:p>
                <a:pPr marL="0" indent="0">
                  <a:buNone/>
                </a:pPr>
                <a:r>
                  <a:rPr lang="en-IN" sz="2400" dirty="0"/>
                  <a:t>sp2: ?</a:t>
                </a:r>
              </a:p>
              <a:p>
                <a:pPr marL="0" indent="0">
                  <a:buNone/>
                </a:pPr>
                <a:endParaRPr lang="en-IN" sz="2400" dirty="0"/>
              </a:p>
              <a:p>
                <a:pPr marL="0" indent="0">
                  <a:buNone/>
                </a:pPr>
                <a:r>
                  <a:rPr lang="en-IN" sz="2400" dirty="0"/>
                  <a:t>sp1 is the strongest postcondition before the statement x := 100.</a:t>
                </a:r>
              </a:p>
              <a:p>
                <a:pPr marL="0" indent="0">
                  <a:buNone/>
                </a:pPr>
                <a:r>
                  <a:rPr lang="en-IN" sz="2400" dirty="0">
                    <a:solidFill>
                      <a:srgbClr val="FF0000"/>
                    </a:solidFill>
                  </a:rPr>
                  <a:t>What would be the strongest postcondition after the statement?</a:t>
                </a:r>
              </a:p>
              <a:p>
                <a:pPr marL="0" indent="0">
                  <a:buNone/>
                </a:pPr>
                <a:r>
                  <a:rPr lang="en-IN" sz="2400" dirty="0">
                    <a:solidFill>
                      <a:srgbClr val="FF0000"/>
                    </a:solidFill>
                  </a:rPr>
                  <a:t>How about </a:t>
                </a:r>
                <a:r>
                  <a:rPr lang="en-IN" sz="2400" dirty="0">
                    <a:solidFill>
                      <a:schemeClr val="accent1"/>
                    </a:solidFill>
                  </a:rPr>
                  <a:t>(x = 100) </a:t>
                </a:r>
                <a14:m>
                  <m:oMath xmlns:m="http://schemas.openxmlformats.org/officeDocument/2006/math">
                    <m:r>
                      <a:rPr lang="en-IN" sz="2400" b="0" i="1" smtClean="0">
                        <a:solidFill>
                          <a:schemeClr val="accent1"/>
                        </a:solidFill>
                        <a:latin typeface="Cambria Math" panose="02040503050406030204" pitchFamily="18" charset="0"/>
                      </a:rPr>
                      <m:t>∧</m:t>
                    </m:r>
                  </m:oMath>
                </a14:m>
                <a:r>
                  <a:rPr lang="en-IN" sz="2400" dirty="0">
                    <a:solidFill>
                      <a:schemeClr val="accent1"/>
                    </a:solidFill>
                  </a:rPr>
                  <a:t> (w &lt; y) </a:t>
                </a:r>
                <a14:m>
                  <m:oMath xmlns:m="http://schemas.openxmlformats.org/officeDocument/2006/math">
                    <m:r>
                      <a:rPr lang="en-IN" sz="2400" b="0" i="1" smtClean="0">
                        <a:solidFill>
                          <a:schemeClr val="accent1"/>
                        </a:solidFill>
                        <a:latin typeface="Cambria Math" panose="02040503050406030204" pitchFamily="18" charset="0"/>
                      </a:rPr>
                      <m:t>∧</m:t>
                    </m:r>
                  </m:oMath>
                </a14:m>
                <a:r>
                  <a:rPr lang="en-IN" sz="2400" dirty="0">
                    <a:solidFill>
                      <a:schemeClr val="accent1"/>
                    </a:solidFill>
                  </a:rPr>
                  <a:t> (z &gt; 0)</a:t>
                </a:r>
                <a:r>
                  <a:rPr lang="en-IN" sz="2400" dirty="0">
                    <a:solidFill>
                      <a:srgbClr val="FF0000"/>
                    </a:solidFill>
                  </a:rPr>
                  <a:t>? Can we prove all valid postconditions?</a:t>
                </a:r>
              </a:p>
            </p:txBody>
          </p:sp>
        </mc:Choice>
        <mc:Fallback xmlns="">
          <p:sp>
            <p:nvSpPr>
              <p:cNvPr id="3" name="Content Placeholder 2">
                <a:extLst>
                  <a:ext uri="{FF2B5EF4-FFF2-40B4-BE49-F238E27FC236}">
                    <a16:creationId xmlns:a16="http://schemas.microsoft.com/office/drawing/2014/main" id="{BDF6E5B2-EF3B-835F-4C59-C5B8DC565927}"/>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IN">
                    <a:noFill/>
                  </a:rPr>
                  <a:t> </a:t>
                </a:r>
              </a:p>
            </p:txBody>
          </p:sp>
        </mc:Fallback>
      </mc:AlternateContent>
    </p:spTree>
    <p:extLst>
      <p:ext uri="{BB962C8B-B14F-4D97-AF65-F5344CB8AC3E}">
        <p14:creationId xmlns:p14="http://schemas.microsoft.com/office/powerpoint/2010/main" val="2946273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2155-2155-F5AB-BB74-69021B6D0D4A}"/>
              </a:ext>
            </a:extLst>
          </p:cNvPr>
          <p:cNvSpPr>
            <a:spLocks noGrp="1"/>
          </p:cNvSpPr>
          <p:nvPr>
            <p:ph type="title"/>
          </p:nvPr>
        </p:nvSpPr>
        <p:spPr/>
        <p:txBody>
          <a:bodyPr/>
          <a:lstStyle/>
          <a:p>
            <a:r>
              <a:rPr lang="en-IN" dirty="0"/>
              <a:t>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6E5B2-EF3B-835F-4C59-C5B8DC565927}"/>
                  </a:ext>
                </a:extLst>
              </p:cNvPr>
              <p:cNvSpPr>
                <a:spLocks noGrp="1"/>
              </p:cNvSpPr>
              <p:nvPr>
                <p:ph idx="1"/>
              </p:nvPr>
            </p:nvSpPr>
            <p:spPr/>
            <p:txBody>
              <a:bodyPr>
                <a:noAutofit/>
              </a:bodyPr>
              <a:lstStyle/>
              <a:p>
                <a:pPr marL="0" indent="0">
                  <a:buNone/>
                </a:pPr>
                <a:r>
                  <a:rPr lang="en-IN" sz="2400" dirty="0"/>
                  <a:t>Consider the following example:</a:t>
                </a:r>
              </a:p>
              <a:p>
                <a:pPr marL="0" indent="0">
                  <a:buNone/>
                </a:pPr>
                <a:endParaRPr lang="en-IN" sz="2400" dirty="0"/>
              </a:p>
              <a:p>
                <a:pPr marL="0" indent="0">
                  <a:buNone/>
                </a:pPr>
                <a:r>
                  <a:rPr lang="en-IN" sz="2400" dirty="0"/>
                  <a:t>sp1: w &lt; x &lt; y </a:t>
                </a:r>
                <a14:m>
                  <m:oMath xmlns:m="http://schemas.openxmlformats.org/officeDocument/2006/math">
                    <m:r>
                      <a:rPr lang="en-IN" sz="2400" b="0" i="1" smtClean="0">
                        <a:latin typeface="Cambria Math" panose="02040503050406030204" pitchFamily="18" charset="0"/>
                      </a:rPr>
                      <m:t>∧</m:t>
                    </m:r>
                  </m:oMath>
                </a14:m>
                <a:r>
                  <a:rPr lang="en-IN" sz="2400" dirty="0"/>
                  <a:t> x + z &lt; p </a:t>
                </a:r>
                <a14:m>
                  <m:oMath xmlns:m="http://schemas.openxmlformats.org/officeDocument/2006/math">
                    <m:r>
                      <a:rPr lang="en-IN" sz="2400" b="0" i="1" smtClean="0">
                        <a:latin typeface="Cambria Math" panose="02040503050406030204" pitchFamily="18" charset="0"/>
                      </a:rPr>
                      <m:t>∧</m:t>
                    </m:r>
                  </m:oMath>
                </a14:m>
                <a:r>
                  <a:rPr lang="en-IN" sz="2400" dirty="0"/>
                  <a:t> z &gt; 0   </a:t>
                </a:r>
              </a:p>
              <a:p>
                <a:pPr marL="0" indent="0">
                  <a:buNone/>
                </a:pPr>
                <a:r>
                  <a:rPr lang="en-IN" sz="2400" dirty="0"/>
                  <a:t>x := 100</a:t>
                </a:r>
              </a:p>
              <a:p>
                <a:pPr marL="0" indent="0">
                  <a:buNone/>
                </a:pPr>
                <a:r>
                  <a:rPr lang="en-IN" sz="2400" dirty="0"/>
                  <a:t>sp2: ?</a:t>
                </a:r>
              </a:p>
              <a:p>
                <a:pPr marL="0" indent="0">
                  <a:buNone/>
                </a:pPr>
                <a:endParaRPr lang="en-IN" sz="2400" dirty="0"/>
              </a:p>
              <a:p>
                <a:pPr marL="0" indent="0">
                  <a:buNone/>
                </a:pPr>
                <a:r>
                  <a:rPr lang="en-IN" sz="2400" dirty="0"/>
                  <a:t>sp1 is the strongest postcondition before the statement x := 100.</a:t>
                </a:r>
              </a:p>
              <a:p>
                <a:pPr marL="0" indent="0">
                  <a:buNone/>
                </a:pPr>
                <a:r>
                  <a:rPr lang="en-IN" sz="2400" dirty="0">
                    <a:solidFill>
                      <a:srgbClr val="FF0000"/>
                    </a:solidFill>
                  </a:rPr>
                  <a:t>What would be the strongest postcondition after the statement?</a:t>
                </a:r>
              </a:p>
              <a:p>
                <a:pPr marL="0" indent="0">
                  <a:buNone/>
                </a:pPr>
                <a:r>
                  <a:rPr lang="en-IN" sz="2400" dirty="0">
                    <a:solidFill>
                      <a:srgbClr val="FF0000"/>
                    </a:solidFill>
                  </a:rPr>
                  <a:t>How about </a:t>
                </a:r>
                <a:r>
                  <a:rPr lang="en-IN" sz="2400" dirty="0">
                    <a:solidFill>
                      <a:schemeClr val="accent1"/>
                    </a:solidFill>
                  </a:rPr>
                  <a:t>(x = 100) </a:t>
                </a:r>
                <a14:m>
                  <m:oMath xmlns:m="http://schemas.openxmlformats.org/officeDocument/2006/math">
                    <m:r>
                      <a:rPr lang="en-IN" sz="2400" i="1">
                        <a:solidFill>
                          <a:schemeClr val="accent1"/>
                        </a:solidFill>
                        <a:latin typeface="Cambria Math" panose="02040503050406030204" pitchFamily="18" charset="0"/>
                      </a:rPr>
                      <m:t>∧</m:t>
                    </m:r>
                  </m:oMath>
                </a14:m>
                <a:r>
                  <a:rPr lang="en-IN" sz="2400" dirty="0">
                    <a:solidFill>
                      <a:schemeClr val="accent1"/>
                    </a:solidFill>
                  </a:rPr>
                  <a:t> (w &lt; y) </a:t>
                </a:r>
                <a14:m>
                  <m:oMath xmlns:m="http://schemas.openxmlformats.org/officeDocument/2006/math">
                    <m:r>
                      <a:rPr lang="en-IN" sz="2400" i="1">
                        <a:solidFill>
                          <a:schemeClr val="accent1"/>
                        </a:solidFill>
                        <a:latin typeface="Cambria Math" panose="02040503050406030204" pitchFamily="18" charset="0"/>
                      </a:rPr>
                      <m:t>∧</m:t>
                    </m:r>
                  </m:oMath>
                </a14:m>
                <a:r>
                  <a:rPr lang="en-IN" sz="2400" dirty="0">
                    <a:solidFill>
                      <a:schemeClr val="accent1"/>
                    </a:solidFill>
                  </a:rPr>
                  <a:t> (z &gt; 0)</a:t>
                </a:r>
                <a:r>
                  <a:rPr lang="en-IN" sz="2400" dirty="0">
                    <a:solidFill>
                      <a:srgbClr val="FF0000"/>
                    </a:solidFill>
                  </a:rPr>
                  <a:t>? Can we prove all valid postconditions?</a:t>
                </a:r>
              </a:p>
              <a:p>
                <a:pPr marL="0" indent="0">
                  <a:buNone/>
                </a:pPr>
                <a:r>
                  <a:rPr lang="en-IN" sz="2400" dirty="0">
                    <a:solidFill>
                      <a:srgbClr val="FF0000"/>
                    </a:solidFill>
                  </a:rPr>
                  <a:t>How do we prove </a:t>
                </a:r>
                <a:r>
                  <a:rPr lang="en-IN" sz="2400" dirty="0">
                    <a:solidFill>
                      <a:schemeClr val="accent1"/>
                    </a:solidFill>
                  </a:rPr>
                  <a:t>w &lt; p</a:t>
                </a:r>
                <a:r>
                  <a:rPr lang="en-IN" sz="2400" dirty="0">
                    <a:solidFill>
                      <a:srgbClr val="FF0000"/>
                    </a:solidFill>
                  </a:rPr>
                  <a:t>, which is a valid postcondition? </a:t>
                </a:r>
              </a:p>
            </p:txBody>
          </p:sp>
        </mc:Choice>
        <mc:Fallback xmlns="">
          <p:sp>
            <p:nvSpPr>
              <p:cNvPr id="3" name="Content Placeholder 2">
                <a:extLst>
                  <a:ext uri="{FF2B5EF4-FFF2-40B4-BE49-F238E27FC236}">
                    <a16:creationId xmlns:a16="http://schemas.microsoft.com/office/drawing/2014/main" id="{BDF6E5B2-EF3B-835F-4C59-C5B8DC565927}"/>
                  </a:ext>
                </a:extLst>
              </p:cNvPr>
              <p:cNvSpPr>
                <a:spLocks noGrp="1" noRot="1" noChangeAspect="1" noMove="1" noResize="1" noEditPoints="1" noAdjustHandles="1" noChangeArrowheads="1" noChangeShapeType="1" noTextEdit="1"/>
              </p:cNvSpPr>
              <p:nvPr>
                <p:ph idx="1"/>
              </p:nvPr>
            </p:nvSpPr>
            <p:spPr>
              <a:blipFill>
                <a:blip r:embed="rId2"/>
                <a:stretch>
                  <a:fillRect l="-928" t="-1961" b="-7143"/>
                </a:stretch>
              </a:blipFill>
            </p:spPr>
            <p:txBody>
              <a:bodyPr/>
              <a:lstStyle/>
              <a:p>
                <a:r>
                  <a:rPr lang="en-IN">
                    <a:noFill/>
                  </a:rPr>
                  <a:t> </a:t>
                </a:r>
              </a:p>
            </p:txBody>
          </p:sp>
        </mc:Fallback>
      </mc:AlternateContent>
    </p:spTree>
    <p:extLst>
      <p:ext uri="{BB962C8B-B14F-4D97-AF65-F5344CB8AC3E}">
        <p14:creationId xmlns:p14="http://schemas.microsoft.com/office/powerpoint/2010/main" val="40788771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2155-2155-F5AB-BB74-69021B6D0D4A}"/>
              </a:ext>
            </a:extLst>
          </p:cNvPr>
          <p:cNvSpPr>
            <a:spLocks noGrp="1"/>
          </p:cNvSpPr>
          <p:nvPr>
            <p:ph type="title"/>
          </p:nvPr>
        </p:nvSpPr>
        <p:spPr/>
        <p:txBody>
          <a:bodyPr/>
          <a:lstStyle/>
          <a:p>
            <a:r>
              <a:rPr lang="en-IN" dirty="0"/>
              <a:t>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6E5B2-EF3B-835F-4C59-C5B8DC565927}"/>
                  </a:ext>
                </a:extLst>
              </p:cNvPr>
              <p:cNvSpPr>
                <a:spLocks noGrp="1"/>
              </p:cNvSpPr>
              <p:nvPr>
                <p:ph idx="1"/>
              </p:nvPr>
            </p:nvSpPr>
            <p:spPr/>
            <p:txBody>
              <a:bodyPr>
                <a:normAutofit fontScale="85000" lnSpcReduction="20000"/>
              </a:bodyPr>
              <a:lstStyle/>
              <a:p>
                <a:pPr marL="0" indent="0">
                  <a:buNone/>
                </a:pPr>
                <a:r>
                  <a:rPr lang="en-IN" dirty="0"/>
                  <a:t>Consider the following example:</a:t>
                </a:r>
              </a:p>
              <a:p>
                <a:pPr marL="0" indent="0">
                  <a:buNone/>
                </a:pPr>
                <a:endParaRPr lang="en-IN" dirty="0"/>
              </a:p>
              <a:p>
                <a:pPr marL="0" indent="0">
                  <a:buNone/>
                </a:pPr>
                <a:r>
                  <a:rPr lang="en-IN" dirty="0"/>
                  <a:t>sp1: (w &lt; x &lt; y) </a:t>
                </a:r>
                <a14:m>
                  <m:oMath xmlns:m="http://schemas.openxmlformats.org/officeDocument/2006/math">
                    <m:r>
                      <a:rPr lang="en-IN" b="0" i="1" smtClean="0">
                        <a:latin typeface="Cambria Math" panose="02040503050406030204" pitchFamily="18" charset="0"/>
                      </a:rPr>
                      <m:t>∧</m:t>
                    </m:r>
                  </m:oMath>
                </a14:m>
                <a:r>
                  <a:rPr lang="en-IN" dirty="0"/>
                  <a:t> (x + z &lt; p) </a:t>
                </a:r>
                <a14:m>
                  <m:oMath xmlns:m="http://schemas.openxmlformats.org/officeDocument/2006/math">
                    <m:r>
                      <a:rPr lang="en-IN" b="0" i="1" smtClean="0">
                        <a:latin typeface="Cambria Math" panose="02040503050406030204" pitchFamily="18" charset="0"/>
                      </a:rPr>
                      <m:t>∧</m:t>
                    </m:r>
                  </m:oMath>
                </a14:m>
                <a:r>
                  <a:rPr lang="en-IN" dirty="0"/>
                  <a:t> (z &gt; 0)   </a:t>
                </a:r>
              </a:p>
              <a:p>
                <a:pPr marL="0" indent="0">
                  <a:buNone/>
                </a:pPr>
                <a:r>
                  <a:rPr lang="en-IN" dirty="0"/>
                  <a:t>x := 100</a:t>
                </a:r>
              </a:p>
              <a:p>
                <a:pPr marL="0" indent="0">
                  <a:buNone/>
                </a:pPr>
                <a:r>
                  <a:rPr lang="en-IN" dirty="0"/>
                  <a:t>sp2: </a:t>
                </a:r>
                <a:r>
                  <a:rPr lang="en-IN" dirty="0">
                    <a:solidFill>
                      <a:schemeClr val="accent1"/>
                    </a:solidFill>
                  </a:rPr>
                  <a:t>(exists </a:t>
                </a:r>
                <a14:m>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0</m:t>
                        </m:r>
                      </m:sub>
                    </m:sSub>
                  </m:oMath>
                </a14:m>
                <a:r>
                  <a:rPr lang="en-IN" dirty="0">
                    <a:solidFill>
                      <a:schemeClr val="accent1"/>
                    </a:solidFill>
                  </a:rPr>
                  <a:t> :: (w &lt; </a:t>
                </a:r>
                <a14:m>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0</m:t>
                        </m:r>
                      </m:sub>
                    </m:sSub>
                  </m:oMath>
                </a14:m>
                <a:r>
                  <a:rPr lang="en-IN" dirty="0">
                    <a:solidFill>
                      <a:schemeClr val="accent1"/>
                    </a:solidFill>
                  </a:rPr>
                  <a:t> &lt; y)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a:t>
                </a:r>
                <a14:m>
                  <m:oMath xmlns:m="http://schemas.openxmlformats.org/officeDocument/2006/math">
                    <m:sSub>
                      <m:sSubPr>
                        <m:ctrlPr>
                          <a:rPr lang="en-IN" b="0" i="1" dirty="0" smtClean="0">
                            <a:solidFill>
                              <a:schemeClr val="accent1"/>
                            </a:solidFill>
                            <a:latin typeface="Cambria Math" panose="02040503050406030204" pitchFamily="18" charset="0"/>
                          </a:rPr>
                        </m:ctrlPr>
                      </m:sSubPr>
                      <m:e>
                        <m:r>
                          <a:rPr lang="en-IN" b="0" i="1" dirty="0" smtClean="0">
                            <a:solidFill>
                              <a:schemeClr val="accent1"/>
                            </a:solidFill>
                            <a:latin typeface="Cambria Math" panose="02040503050406030204" pitchFamily="18" charset="0"/>
                          </a:rPr>
                          <m:t>𝑥</m:t>
                        </m:r>
                      </m:e>
                      <m:sub>
                        <m:r>
                          <a:rPr lang="en-IN" b="0" i="1" dirty="0" smtClean="0">
                            <a:solidFill>
                              <a:schemeClr val="accent1"/>
                            </a:solidFill>
                            <a:latin typeface="Cambria Math" panose="02040503050406030204" pitchFamily="18" charset="0"/>
                          </a:rPr>
                          <m:t>0</m:t>
                        </m:r>
                      </m:sub>
                    </m:sSub>
                  </m:oMath>
                </a14:m>
                <a:r>
                  <a:rPr lang="en-IN" dirty="0">
                    <a:solidFill>
                      <a:schemeClr val="accent1"/>
                    </a:solidFill>
                  </a:rPr>
                  <a:t> + z &lt; p)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(z &gt; 0)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(x = 100))</a:t>
                </a:r>
              </a:p>
              <a:p>
                <a:pPr marL="0" indent="0">
                  <a:buNone/>
                </a:pPr>
                <a:endParaRPr lang="en-IN" dirty="0"/>
              </a:p>
              <a:p>
                <a:pPr marL="0" indent="0">
                  <a:buNone/>
                </a:pPr>
                <a:r>
                  <a:rPr lang="en-IN" dirty="0"/>
                  <a:t>sp1 is the strongest postcondition before the statement x := 100.</a:t>
                </a:r>
              </a:p>
              <a:p>
                <a:pPr marL="0" indent="0">
                  <a:buNone/>
                </a:pPr>
                <a:r>
                  <a:rPr lang="en-IN" dirty="0"/>
                  <a:t>The strongest postcondition after the statement, sp2, is shown above.</a:t>
                </a:r>
              </a:p>
              <a:p>
                <a:pPr marL="0" indent="0">
                  <a:lnSpc>
                    <a:spcPct val="120000"/>
                  </a:lnSpc>
                  <a:buNone/>
                </a:pPr>
                <a:r>
                  <a:rPr lang="en-US" dirty="0"/>
                  <a:t>This is similar to converting to </a:t>
                </a:r>
                <a:r>
                  <a:rPr lang="en-US" dirty="0">
                    <a:solidFill>
                      <a:schemeClr val="accent1"/>
                    </a:solidFill>
                  </a:rPr>
                  <a:t>SSA</a:t>
                </a:r>
                <a:r>
                  <a:rPr lang="en-US" dirty="0"/>
                  <a:t> form, in which every definition is given a new name. If the program is already in the </a:t>
                </a:r>
                <a:r>
                  <a:rPr lang="en-US" dirty="0">
                    <a:solidFill>
                      <a:schemeClr val="accent1"/>
                    </a:solidFill>
                  </a:rPr>
                  <a:t>SSA</a:t>
                </a:r>
                <a:r>
                  <a:rPr lang="en-US" dirty="0"/>
                  <a:t> form, we don’t need </a:t>
                </a:r>
                <a:r>
                  <a:rPr lang="en-US" dirty="0">
                    <a:solidFill>
                      <a:schemeClr val="accent1"/>
                    </a:solidFill>
                  </a:rPr>
                  <a:t>x0</a:t>
                </a:r>
                <a:r>
                  <a:rPr lang="en-US" dirty="0"/>
                  <a:t> because every variable is defined only once.</a:t>
                </a:r>
                <a:endParaRPr lang="en-IN" dirty="0"/>
              </a:p>
            </p:txBody>
          </p:sp>
        </mc:Choice>
        <mc:Fallback xmlns="">
          <p:sp>
            <p:nvSpPr>
              <p:cNvPr id="3" name="Content Placeholder 2">
                <a:extLst>
                  <a:ext uri="{FF2B5EF4-FFF2-40B4-BE49-F238E27FC236}">
                    <a16:creationId xmlns:a16="http://schemas.microsoft.com/office/drawing/2014/main" id="{BDF6E5B2-EF3B-835F-4C59-C5B8DC565927}"/>
                  </a:ext>
                </a:extLst>
              </p:cNvPr>
              <p:cNvSpPr>
                <a:spLocks noGrp="1" noRot="1" noChangeAspect="1" noMove="1" noResize="1" noEditPoints="1" noAdjustHandles="1" noChangeArrowheads="1" noChangeShapeType="1" noTextEdit="1"/>
              </p:cNvSpPr>
              <p:nvPr>
                <p:ph idx="1"/>
              </p:nvPr>
            </p:nvSpPr>
            <p:spPr>
              <a:blipFill>
                <a:blip r:embed="rId2"/>
                <a:stretch>
                  <a:fillRect l="-928" t="-3221" b="-840"/>
                </a:stretch>
              </a:blipFill>
            </p:spPr>
            <p:txBody>
              <a:bodyPr/>
              <a:lstStyle/>
              <a:p>
                <a:r>
                  <a:rPr lang="en-IN">
                    <a:noFill/>
                  </a:rPr>
                  <a:t> </a:t>
                </a:r>
              </a:p>
            </p:txBody>
          </p:sp>
        </mc:Fallback>
      </mc:AlternateContent>
    </p:spTree>
    <p:extLst>
      <p:ext uri="{BB962C8B-B14F-4D97-AF65-F5344CB8AC3E}">
        <p14:creationId xmlns:p14="http://schemas.microsoft.com/office/powerpoint/2010/main" val="3828644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2155-2155-F5AB-BB74-69021B6D0D4A}"/>
              </a:ext>
            </a:extLst>
          </p:cNvPr>
          <p:cNvSpPr>
            <a:spLocks noGrp="1"/>
          </p:cNvSpPr>
          <p:nvPr>
            <p:ph type="title"/>
          </p:nvPr>
        </p:nvSpPr>
        <p:spPr/>
        <p:txBody>
          <a:bodyPr/>
          <a:lstStyle/>
          <a:p>
            <a:r>
              <a:rPr lang="en-IN" dirty="0"/>
              <a:t>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6E5B2-EF3B-835F-4C59-C5B8DC565927}"/>
                  </a:ext>
                </a:extLst>
              </p:cNvPr>
              <p:cNvSpPr>
                <a:spLocks noGrp="1"/>
              </p:cNvSpPr>
              <p:nvPr>
                <p:ph idx="1"/>
              </p:nvPr>
            </p:nvSpPr>
            <p:spPr/>
            <p:txBody>
              <a:bodyPr>
                <a:normAutofit/>
              </a:bodyPr>
              <a:lstStyle/>
              <a:p>
                <a:pPr marL="0" indent="0">
                  <a:buNone/>
                </a:pPr>
                <a:r>
                  <a:rPr lang="en-IN" dirty="0"/>
                  <a:t>Consider the following example:</a:t>
                </a:r>
              </a:p>
              <a:p>
                <a:pPr marL="0" indent="0">
                  <a:buNone/>
                </a:pPr>
                <a:endParaRPr lang="en-IN" dirty="0"/>
              </a:p>
              <a:p>
                <a:pPr marL="0" indent="0">
                  <a:buNone/>
                </a:pPr>
                <a:r>
                  <a:rPr lang="en-IN" dirty="0"/>
                  <a:t>sp1: (w &lt; x &lt; y) </a:t>
                </a:r>
                <a14:m>
                  <m:oMath xmlns:m="http://schemas.openxmlformats.org/officeDocument/2006/math">
                    <m:r>
                      <a:rPr lang="en-IN" b="0" i="1" smtClean="0">
                        <a:latin typeface="Cambria Math" panose="02040503050406030204" pitchFamily="18" charset="0"/>
                      </a:rPr>
                      <m:t>∧</m:t>
                    </m:r>
                  </m:oMath>
                </a14:m>
                <a:r>
                  <a:rPr lang="en-IN" dirty="0"/>
                  <a:t> (x + z &lt; p) </a:t>
                </a:r>
                <a14:m>
                  <m:oMath xmlns:m="http://schemas.openxmlformats.org/officeDocument/2006/math">
                    <m:r>
                      <a:rPr lang="en-IN" b="0" i="1" smtClean="0">
                        <a:latin typeface="Cambria Math" panose="02040503050406030204" pitchFamily="18" charset="0"/>
                      </a:rPr>
                      <m:t>∧</m:t>
                    </m:r>
                  </m:oMath>
                </a14:m>
                <a:r>
                  <a:rPr lang="en-IN" dirty="0"/>
                  <a:t> (z &gt; 0)   </a:t>
                </a:r>
              </a:p>
              <a:p>
                <a:pPr marL="0" indent="0">
                  <a:buNone/>
                </a:pPr>
                <a:r>
                  <a:rPr lang="en-IN" dirty="0"/>
                  <a:t>x := x + 20</a:t>
                </a:r>
              </a:p>
              <a:p>
                <a:pPr marL="0" indent="0">
                  <a:buNone/>
                </a:pPr>
                <a:r>
                  <a:rPr lang="en-IN" dirty="0"/>
                  <a:t>sp2: </a:t>
                </a:r>
                <a:r>
                  <a:rPr lang="en-IN" dirty="0">
                    <a:solidFill>
                      <a:srgbClr val="FF0000"/>
                    </a:solidFill>
                  </a:rPr>
                  <a:t>?</a:t>
                </a: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DF6E5B2-EF3B-835F-4C59-C5B8DC5659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0209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679C-7FD7-2297-71BA-5E344E53CD55}"/>
              </a:ext>
            </a:extLst>
          </p:cNvPr>
          <p:cNvSpPr>
            <a:spLocks noGrp="1"/>
          </p:cNvSpPr>
          <p:nvPr>
            <p:ph type="title"/>
          </p:nvPr>
        </p:nvSpPr>
        <p:spPr/>
        <p:txBody>
          <a:bodyPr/>
          <a:lstStyle/>
          <a:p>
            <a:r>
              <a:rPr lang="en-IN" dirty="0"/>
              <a:t>Method call</a:t>
            </a:r>
          </a:p>
        </p:txBody>
      </p:sp>
      <p:sp>
        <p:nvSpPr>
          <p:cNvPr id="3" name="Content Placeholder 2">
            <a:extLst>
              <a:ext uri="{FF2B5EF4-FFF2-40B4-BE49-F238E27FC236}">
                <a16:creationId xmlns:a16="http://schemas.microsoft.com/office/drawing/2014/main" id="{DE756C75-AAB2-B472-CD85-C3B38D163EFF}"/>
              </a:ext>
            </a:extLst>
          </p:cNvPr>
          <p:cNvSpPr>
            <a:spLocks noGrp="1"/>
          </p:cNvSpPr>
          <p:nvPr>
            <p:ph idx="1"/>
          </p:nvPr>
        </p:nvSpPr>
        <p:spPr/>
        <p:txBody>
          <a:bodyPr/>
          <a:lstStyle/>
          <a:p>
            <a:r>
              <a:rPr lang="en-IN" dirty="0"/>
              <a:t>In the method call, we are assuming that the postcondition of the callee is true; isn’t it incorrect</a:t>
            </a:r>
          </a:p>
        </p:txBody>
      </p:sp>
    </p:spTree>
    <p:extLst>
      <p:ext uri="{BB962C8B-B14F-4D97-AF65-F5344CB8AC3E}">
        <p14:creationId xmlns:p14="http://schemas.microsoft.com/office/powerpoint/2010/main" val="2770445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2155-2155-F5AB-BB74-69021B6D0D4A}"/>
              </a:ext>
            </a:extLst>
          </p:cNvPr>
          <p:cNvSpPr>
            <a:spLocks noGrp="1"/>
          </p:cNvSpPr>
          <p:nvPr>
            <p:ph type="title"/>
          </p:nvPr>
        </p:nvSpPr>
        <p:spPr/>
        <p:txBody>
          <a:bodyPr/>
          <a:lstStyle/>
          <a:p>
            <a:r>
              <a:rPr lang="en-IN" dirty="0"/>
              <a:t>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6E5B2-EF3B-835F-4C59-C5B8DC565927}"/>
                  </a:ext>
                </a:extLst>
              </p:cNvPr>
              <p:cNvSpPr>
                <a:spLocks noGrp="1"/>
              </p:cNvSpPr>
              <p:nvPr>
                <p:ph idx="1"/>
              </p:nvPr>
            </p:nvSpPr>
            <p:spPr/>
            <p:txBody>
              <a:bodyPr>
                <a:normAutofit/>
              </a:bodyPr>
              <a:lstStyle/>
              <a:p>
                <a:pPr marL="0" indent="0">
                  <a:buNone/>
                </a:pPr>
                <a:r>
                  <a:rPr lang="en-IN" dirty="0"/>
                  <a:t>Consider the following example:</a:t>
                </a:r>
              </a:p>
              <a:p>
                <a:pPr marL="0" indent="0">
                  <a:buNone/>
                </a:pPr>
                <a:endParaRPr lang="en-IN" dirty="0"/>
              </a:p>
              <a:p>
                <a:pPr marL="0" indent="0">
                  <a:buNone/>
                </a:pPr>
                <a:r>
                  <a:rPr lang="en-IN" dirty="0"/>
                  <a:t>sp1: (w &lt; x &lt; y) </a:t>
                </a:r>
                <a14:m>
                  <m:oMath xmlns:m="http://schemas.openxmlformats.org/officeDocument/2006/math">
                    <m:r>
                      <a:rPr lang="en-IN" b="0" i="1" smtClean="0">
                        <a:latin typeface="Cambria Math" panose="02040503050406030204" pitchFamily="18" charset="0"/>
                      </a:rPr>
                      <m:t>∧</m:t>
                    </m:r>
                  </m:oMath>
                </a14:m>
                <a:r>
                  <a:rPr lang="en-IN" dirty="0"/>
                  <a:t> (x + z &lt; p) </a:t>
                </a:r>
                <a14:m>
                  <m:oMath xmlns:m="http://schemas.openxmlformats.org/officeDocument/2006/math">
                    <m:r>
                      <a:rPr lang="en-IN" b="0" i="1" smtClean="0">
                        <a:latin typeface="Cambria Math" panose="02040503050406030204" pitchFamily="18" charset="0"/>
                      </a:rPr>
                      <m:t>∧</m:t>
                    </m:r>
                  </m:oMath>
                </a14:m>
                <a:r>
                  <a:rPr lang="en-IN" dirty="0"/>
                  <a:t> (z &gt; 0)   </a:t>
                </a:r>
              </a:p>
              <a:p>
                <a:pPr marL="0" indent="0">
                  <a:buNone/>
                </a:pPr>
                <a:r>
                  <a:rPr lang="en-IN" dirty="0"/>
                  <a:t>x := x + 20</a:t>
                </a:r>
              </a:p>
              <a:p>
                <a:pPr marL="0" indent="0">
                  <a:buNone/>
                </a:pPr>
                <a:r>
                  <a:rPr lang="en-IN" dirty="0"/>
                  <a:t>sp2: </a:t>
                </a:r>
                <a:r>
                  <a:rPr lang="en-IN" dirty="0">
                    <a:solidFill>
                      <a:schemeClr val="accent1"/>
                    </a:solidFill>
                  </a:rPr>
                  <a:t>(exists </a:t>
                </a:r>
                <a14:m>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0</m:t>
                        </m:r>
                      </m:sub>
                    </m:sSub>
                  </m:oMath>
                </a14:m>
                <a:r>
                  <a:rPr lang="en-IN" dirty="0">
                    <a:solidFill>
                      <a:schemeClr val="accent1"/>
                    </a:solidFill>
                  </a:rPr>
                  <a:t> :: (w &lt; </a:t>
                </a:r>
                <a14:m>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0</m:t>
                        </m:r>
                      </m:sub>
                    </m:sSub>
                  </m:oMath>
                </a14:m>
                <a:r>
                  <a:rPr lang="en-IN" dirty="0">
                    <a:solidFill>
                      <a:schemeClr val="accent1"/>
                    </a:solidFill>
                  </a:rPr>
                  <a:t> &lt; y)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a:t>
                </a:r>
                <a14:m>
                  <m:oMath xmlns:m="http://schemas.openxmlformats.org/officeDocument/2006/math">
                    <m:sSub>
                      <m:sSubPr>
                        <m:ctrlPr>
                          <a:rPr lang="en-IN" b="0" i="1" dirty="0" smtClean="0">
                            <a:solidFill>
                              <a:schemeClr val="accent1"/>
                            </a:solidFill>
                            <a:latin typeface="Cambria Math" panose="02040503050406030204" pitchFamily="18" charset="0"/>
                          </a:rPr>
                        </m:ctrlPr>
                      </m:sSubPr>
                      <m:e>
                        <m:r>
                          <a:rPr lang="en-IN" b="0" i="1" dirty="0" smtClean="0">
                            <a:solidFill>
                              <a:schemeClr val="accent1"/>
                            </a:solidFill>
                            <a:latin typeface="Cambria Math" panose="02040503050406030204" pitchFamily="18" charset="0"/>
                          </a:rPr>
                          <m:t>𝑥</m:t>
                        </m:r>
                      </m:e>
                      <m:sub>
                        <m:r>
                          <a:rPr lang="en-IN" b="0" i="1" dirty="0" smtClean="0">
                            <a:solidFill>
                              <a:schemeClr val="accent1"/>
                            </a:solidFill>
                            <a:latin typeface="Cambria Math" panose="02040503050406030204" pitchFamily="18" charset="0"/>
                          </a:rPr>
                          <m:t>0</m:t>
                        </m:r>
                      </m:sub>
                    </m:sSub>
                  </m:oMath>
                </a14:m>
                <a:r>
                  <a:rPr lang="en-IN" dirty="0">
                    <a:solidFill>
                      <a:schemeClr val="accent1"/>
                    </a:solidFill>
                  </a:rPr>
                  <a:t> + z &lt; p)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(z &gt; 0)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(x = </a:t>
                </a:r>
                <a14:m>
                  <m:oMath xmlns:m="http://schemas.openxmlformats.org/officeDocument/2006/math">
                    <m:sSub>
                      <m:sSubPr>
                        <m:ctrlPr>
                          <a:rPr lang="en-IN" b="0" i="1" smtClean="0">
                            <a:solidFill>
                              <a:schemeClr val="accent1"/>
                            </a:solidFill>
                            <a:latin typeface="Cambria Math" panose="02040503050406030204" pitchFamily="18" charset="0"/>
                          </a:rPr>
                        </m:ctrlPr>
                      </m:sSubPr>
                      <m:e>
                        <m:r>
                          <a:rPr lang="en-IN" b="0" i="1" smtClean="0">
                            <a:solidFill>
                              <a:schemeClr val="accent1"/>
                            </a:solidFill>
                            <a:latin typeface="Cambria Math" panose="02040503050406030204" pitchFamily="18" charset="0"/>
                          </a:rPr>
                          <m:t>𝑥</m:t>
                        </m:r>
                      </m:e>
                      <m:sub>
                        <m:r>
                          <a:rPr lang="en-IN" b="0" i="1" smtClean="0">
                            <a:solidFill>
                              <a:schemeClr val="accent1"/>
                            </a:solidFill>
                            <a:latin typeface="Cambria Math" panose="02040503050406030204" pitchFamily="18" charset="0"/>
                          </a:rPr>
                          <m:t>0</m:t>
                        </m:r>
                      </m:sub>
                    </m:sSub>
                  </m:oMath>
                </a14:m>
                <a:r>
                  <a:rPr lang="en-IN" dirty="0">
                    <a:solidFill>
                      <a:schemeClr val="accent1"/>
                    </a:solidFill>
                  </a:rPr>
                  <a:t> + 20))</a:t>
                </a: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DF6E5B2-EF3B-835F-4C59-C5B8DC5659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296058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C43D-FCE2-ECFD-A7C2-3CD336BCB85B}"/>
              </a:ext>
            </a:extLst>
          </p:cNvPr>
          <p:cNvSpPr>
            <a:spLocks noGrp="1"/>
          </p:cNvSpPr>
          <p:nvPr>
            <p:ph type="title"/>
          </p:nvPr>
        </p:nvSpPr>
        <p:spPr/>
        <p:txBody>
          <a:bodyPr/>
          <a:lstStyle/>
          <a:p>
            <a:r>
              <a:rPr lang="en-IN" dirty="0"/>
              <a:t>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088493-775A-38B7-4B8E-48E636AE5BE4}"/>
                  </a:ext>
                </a:extLst>
              </p:cNvPr>
              <p:cNvSpPr>
                <a:spLocks noGrp="1"/>
              </p:cNvSpPr>
              <p:nvPr>
                <p:ph idx="1"/>
              </p:nvPr>
            </p:nvSpPr>
            <p:spPr/>
            <p:txBody>
              <a:bodyPr/>
              <a:lstStyle/>
              <a:p>
                <a:pPr>
                  <a:lnSpc>
                    <a:spcPct val="100000"/>
                  </a:lnSpc>
                </a:pPr>
                <a:r>
                  <a:rPr lang="en-IN" dirty="0"/>
                  <a:t>Let’s define SP[S, P] to denote the strongest postcondition of S with respect to the precondition P.</a:t>
                </a:r>
              </a:p>
              <a:p>
                <a:pPr marL="0" indent="0">
                  <a:lnSpc>
                    <a:spcPct val="100000"/>
                  </a:lnSpc>
                  <a:buNone/>
                </a:pPr>
                <a:endParaRPr lang="en-IN" dirty="0"/>
              </a:p>
              <a:p>
                <a:pPr marL="0" indent="0">
                  <a:lnSpc>
                    <a:spcPct val="100000"/>
                  </a:lnSpc>
                  <a:buNone/>
                </a:pPr>
                <a:r>
                  <a:rPr lang="en-IN" dirty="0"/>
                  <a:t>SP[x := E, P] = exists x</a:t>
                </a:r>
                <a:r>
                  <a:rPr lang="en-IN" baseline="-25000" dirty="0"/>
                  <a:t>0</a:t>
                </a:r>
                <a:r>
                  <a:rPr lang="en-IN" dirty="0"/>
                  <a:t> :: P[x := x</a:t>
                </a:r>
                <a:r>
                  <a:rPr lang="en-IN" baseline="-25000" dirty="0"/>
                  <a:t>0</a:t>
                </a:r>
                <a:r>
                  <a:rPr lang="en-IN" dirty="0"/>
                  <a:t>] </a:t>
                </a:r>
                <a14:m>
                  <m:oMath xmlns:m="http://schemas.openxmlformats.org/officeDocument/2006/math">
                    <m:r>
                      <a:rPr lang="en-IN" b="0" i="1" smtClean="0">
                        <a:latin typeface="Cambria Math" panose="02040503050406030204" pitchFamily="18" charset="0"/>
                      </a:rPr>
                      <m:t>∧</m:t>
                    </m:r>
                  </m:oMath>
                </a14:m>
                <a:r>
                  <a:rPr lang="en-IN" dirty="0"/>
                  <a:t> x = E[x := x</a:t>
                </a:r>
                <a:r>
                  <a:rPr lang="en-IN" baseline="-25000" dirty="0"/>
                  <a:t>0</a:t>
                </a:r>
                <a:r>
                  <a:rPr lang="en-IN" dirty="0"/>
                  <a:t>]</a:t>
                </a:r>
              </a:p>
              <a:p>
                <a:pPr marL="0" indent="0">
                  <a:lnSpc>
                    <a:spcPct val="100000"/>
                  </a:lnSpc>
                  <a:buNone/>
                </a:pPr>
                <a:endParaRPr lang="en-IN" dirty="0"/>
              </a:p>
              <a:p>
                <a:pPr marL="0" indent="0">
                  <a:lnSpc>
                    <a:spcPct val="100000"/>
                  </a:lnSpc>
                  <a:buNone/>
                </a:pPr>
                <a:r>
                  <a:rPr lang="en-IN" dirty="0"/>
                  <a:t>Here, E[x := x</a:t>
                </a:r>
                <a:r>
                  <a:rPr lang="en-IN" baseline="-25000" dirty="0"/>
                  <a:t>0</a:t>
                </a:r>
                <a:r>
                  <a:rPr lang="en-IN" dirty="0"/>
                  <a:t>] and P[x := x</a:t>
                </a:r>
                <a:r>
                  <a:rPr lang="en-IN" baseline="-25000" dirty="0"/>
                  <a:t>0</a:t>
                </a:r>
                <a:r>
                  <a:rPr lang="en-IN" dirty="0"/>
                  <a:t>]  are the resulting predicates after replacing all free occurrences of x in E and P with x</a:t>
                </a:r>
                <a:r>
                  <a:rPr lang="en-IN" baseline="-25000" dirty="0"/>
                  <a:t>0</a:t>
                </a:r>
                <a:r>
                  <a:rPr lang="en-IN" dirty="0"/>
                  <a: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F2088493-775A-38B7-4B8E-48E636AE5BE4}"/>
                  </a:ext>
                </a:extLst>
              </p:cNvPr>
              <p:cNvSpPr>
                <a:spLocks noGrp="1" noRot="1" noChangeAspect="1" noMove="1" noResize="1" noEditPoints="1" noAdjustHandles="1" noChangeArrowheads="1" noChangeShapeType="1" noTextEdit="1"/>
              </p:cNvSpPr>
              <p:nvPr>
                <p:ph idx="1"/>
              </p:nvPr>
            </p:nvSpPr>
            <p:spPr>
              <a:blipFill>
                <a:blip r:embed="rId2"/>
                <a:stretch>
                  <a:fillRect l="-1217" t="-1261"/>
                </a:stretch>
              </a:blipFill>
            </p:spPr>
            <p:txBody>
              <a:bodyPr/>
              <a:lstStyle/>
              <a:p>
                <a:r>
                  <a:rPr lang="en-IN">
                    <a:noFill/>
                  </a:rPr>
                  <a:t> </a:t>
                </a:r>
              </a:p>
            </p:txBody>
          </p:sp>
        </mc:Fallback>
      </mc:AlternateContent>
    </p:spTree>
    <p:extLst>
      <p:ext uri="{BB962C8B-B14F-4D97-AF65-F5344CB8AC3E}">
        <p14:creationId xmlns:p14="http://schemas.microsoft.com/office/powerpoint/2010/main" val="2130425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95F9-79F0-9BAE-B4D3-900C28FA8091}"/>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7F3B2EAE-C4A6-AAE6-53A0-E2C066A7B53D}"/>
              </a:ext>
            </a:extLst>
          </p:cNvPr>
          <p:cNvSpPr>
            <a:spLocks noGrp="1"/>
          </p:cNvSpPr>
          <p:nvPr>
            <p:ph idx="1"/>
          </p:nvPr>
        </p:nvSpPr>
        <p:spPr/>
        <p:txBody>
          <a:bodyPr>
            <a:normAutofit/>
          </a:bodyPr>
          <a:lstStyle/>
          <a:p>
            <a:pPr marL="0" indent="0">
              <a:buNone/>
            </a:pPr>
            <a:r>
              <a:rPr lang="en-IN" dirty="0">
                <a:solidFill>
                  <a:srgbClr val="FF0000"/>
                </a:solidFill>
              </a:rPr>
              <a:t>Compute the strongest postcondition for all statements. Is this program correct?</a:t>
            </a:r>
          </a:p>
          <a:p>
            <a:pPr marL="0" indent="0">
              <a:buNone/>
            </a:pPr>
            <a:r>
              <a:rPr lang="en-IN" dirty="0"/>
              <a:t>precondition x == 10 &amp;&amp; y == 20</a:t>
            </a:r>
          </a:p>
          <a:p>
            <a:pPr marL="514350" indent="-514350">
              <a:buFont typeface="+mj-lt"/>
              <a:buAutoNum type="arabicPeriod"/>
            </a:pPr>
            <a:r>
              <a:rPr lang="en-IN" sz="2000" dirty="0" err="1"/>
              <a:t>tmp</a:t>
            </a:r>
            <a:r>
              <a:rPr lang="en-IN" sz="2000" dirty="0"/>
              <a:t> := x</a:t>
            </a:r>
          </a:p>
          <a:p>
            <a:pPr marL="514350" indent="-514350">
              <a:buFont typeface="+mj-lt"/>
              <a:buAutoNum type="arabicPeriod"/>
            </a:pPr>
            <a:r>
              <a:rPr lang="en-IN" sz="2000" dirty="0"/>
              <a:t>sp1: </a:t>
            </a:r>
          </a:p>
          <a:p>
            <a:pPr marL="514350" indent="-514350">
              <a:buFont typeface="+mj-lt"/>
              <a:buAutoNum type="arabicPeriod"/>
            </a:pPr>
            <a:r>
              <a:rPr lang="en-IN" sz="2000" dirty="0"/>
              <a:t>x := y</a:t>
            </a:r>
          </a:p>
          <a:p>
            <a:pPr marL="514350" indent="-514350">
              <a:buFont typeface="+mj-lt"/>
              <a:buAutoNum type="arabicPeriod"/>
            </a:pPr>
            <a:r>
              <a:rPr lang="en-IN" sz="2000" dirty="0"/>
              <a:t>sp2: </a:t>
            </a:r>
          </a:p>
          <a:p>
            <a:pPr marL="514350" indent="-514350">
              <a:buFont typeface="+mj-lt"/>
              <a:buAutoNum type="arabicPeriod"/>
            </a:pPr>
            <a:r>
              <a:rPr lang="en-IN" sz="2000" dirty="0"/>
              <a:t>y := </a:t>
            </a:r>
            <a:r>
              <a:rPr lang="en-IN" sz="2000" dirty="0" err="1"/>
              <a:t>tmp</a:t>
            </a:r>
            <a:endParaRPr lang="en-IN" sz="2000" dirty="0"/>
          </a:p>
          <a:p>
            <a:pPr marL="514350" indent="-514350">
              <a:buFont typeface="+mj-lt"/>
              <a:buAutoNum type="arabicPeriod"/>
            </a:pPr>
            <a:r>
              <a:rPr lang="en-IN" sz="2000" dirty="0"/>
              <a:t>sp3: </a:t>
            </a:r>
          </a:p>
          <a:p>
            <a:pPr marL="0" indent="0">
              <a:buNone/>
            </a:pPr>
            <a:r>
              <a:rPr lang="en-IN" dirty="0"/>
              <a:t>postcondition x == 20 &amp;&amp; y == 20</a:t>
            </a:r>
          </a:p>
          <a:p>
            <a:pPr marL="514350" indent="-514350">
              <a:buFont typeface="+mj-lt"/>
              <a:buAutoNum type="arabicPeriod"/>
            </a:pPr>
            <a:endParaRPr lang="en-IN" dirty="0"/>
          </a:p>
          <a:p>
            <a:pPr marL="0" indent="0">
              <a:buNone/>
            </a:pPr>
            <a:endParaRPr lang="en-IN" dirty="0"/>
          </a:p>
        </p:txBody>
      </p:sp>
      <p:sp>
        <p:nvSpPr>
          <p:cNvPr id="4" name="TextBox 3">
            <a:extLst>
              <a:ext uri="{FF2B5EF4-FFF2-40B4-BE49-F238E27FC236}">
                <a16:creationId xmlns:a16="http://schemas.microsoft.com/office/drawing/2014/main" id="{40055F91-10D3-87DA-7701-DB9B84759F15}"/>
              </a:ext>
            </a:extLst>
          </p:cNvPr>
          <p:cNvSpPr txBox="1"/>
          <p:nvPr/>
        </p:nvSpPr>
        <p:spPr>
          <a:xfrm>
            <a:off x="6410632" y="2369573"/>
            <a:ext cx="5270091" cy="2585323"/>
          </a:xfrm>
          <a:prstGeom prst="rect">
            <a:avLst/>
          </a:prstGeom>
          <a:noFill/>
        </p:spPr>
        <p:txBody>
          <a:bodyPr wrap="square" rtlCol="0">
            <a:spAutoFit/>
          </a:bodyPr>
          <a:lstStyle/>
          <a:p>
            <a:r>
              <a:rPr lang="en-US" dirty="0"/>
              <a:t>If all program states before Line-1 satisfy the precondition, what would be the value of predicate sp1 that is satisfiable by all possible program states after the successful execution of Line-1?</a:t>
            </a:r>
          </a:p>
          <a:p>
            <a:endParaRPr lang="en-US" dirty="0"/>
          </a:p>
          <a:p>
            <a:r>
              <a:rPr lang="en-US" dirty="0"/>
              <a:t>If all program states before Line-3 satisfy sp1, what would be the value of predicate sp2 that is satisfiable by all possible program states after the successful execution of Line-3?</a:t>
            </a:r>
          </a:p>
        </p:txBody>
      </p:sp>
    </p:spTree>
    <p:extLst>
      <p:ext uri="{BB962C8B-B14F-4D97-AF65-F5344CB8AC3E}">
        <p14:creationId xmlns:p14="http://schemas.microsoft.com/office/powerpoint/2010/main" val="3922213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95F9-79F0-9BAE-B4D3-900C28FA8091}"/>
              </a:ext>
            </a:extLst>
          </p:cNvPr>
          <p:cNvSpPr>
            <a:spLocks noGrp="1"/>
          </p:cNvSpPr>
          <p:nvPr>
            <p:ph type="title"/>
          </p:nvPr>
        </p:nvSpPr>
        <p:spPr/>
        <p:txBody>
          <a:bodyPr/>
          <a:lstStyle/>
          <a:p>
            <a:r>
              <a:rPr lang="en-IN" dirty="0"/>
              <a:t>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3B2EAE-C4A6-AAE6-53A0-E2C066A7B53D}"/>
                  </a:ext>
                </a:extLst>
              </p:cNvPr>
              <p:cNvSpPr>
                <a:spLocks noGrp="1"/>
              </p:cNvSpPr>
              <p:nvPr>
                <p:ph idx="1"/>
              </p:nvPr>
            </p:nvSpPr>
            <p:spPr/>
            <p:txBody>
              <a:bodyPr>
                <a:normAutofit/>
              </a:bodyPr>
              <a:lstStyle/>
              <a:p>
                <a:pPr marL="0" indent="0">
                  <a:buNone/>
                </a:pPr>
                <a:r>
                  <a:rPr lang="en-IN" dirty="0">
                    <a:solidFill>
                      <a:srgbClr val="FF0000"/>
                    </a:solidFill>
                  </a:rPr>
                  <a:t>Compute the strongest postcondition for all statements. Is this program correct?</a:t>
                </a:r>
              </a:p>
              <a:p>
                <a:pPr marL="0" indent="0">
                  <a:buNone/>
                </a:pPr>
                <a:r>
                  <a:rPr lang="en-IN" dirty="0"/>
                  <a:t>precondition x == 10 &amp;&amp; y == 20</a:t>
                </a:r>
              </a:p>
              <a:p>
                <a:pPr marL="514350" indent="-514350">
                  <a:buFont typeface="+mj-lt"/>
                  <a:buAutoNum type="arabicPeriod"/>
                </a:pPr>
                <a:r>
                  <a:rPr lang="en-IN" sz="2000" dirty="0" err="1"/>
                  <a:t>tmp</a:t>
                </a:r>
                <a:r>
                  <a:rPr lang="en-IN" sz="2000" dirty="0"/>
                  <a:t> := x</a:t>
                </a:r>
              </a:p>
              <a:p>
                <a:pPr marL="514350" indent="-514350">
                  <a:buFont typeface="+mj-lt"/>
                  <a:buAutoNum type="arabicPeriod"/>
                </a:pPr>
                <a:r>
                  <a:rPr lang="en-IN" sz="2000" dirty="0"/>
                  <a:t>sp1: </a:t>
                </a:r>
                <a14:m>
                  <m:oMath xmlns:m="http://schemas.openxmlformats.org/officeDocument/2006/math">
                    <m:r>
                      <a:rPr lang="en-IN" sz="2000" b="0" i="1" smtClean="0">
                        <a:latin typeface="Cambria Math" panose="02040503050406030204" pitchFamily="18" charset="0"/>
                      </a:rPr>
                      <m:t>𝑥</m:t>
                    </m:r>
                    <m:r>
                      <a:rPr lang="en-IN" sz="2000" b="0" i="1" smtClean="0">
                        <a:latin typeface="Cambria Math" panose="02040503050406030204" pitchFamily="18" charset="0"/>
                      </a:rPr>
                      <m:t>=10∧</m:t>
                    </m:r>
                    <m:r>
                      <a:rPr lang="en-IN" sz="2000" b="0" i="1" smtClean="0">
                        <a:latin typeface="Cambria Math" panose="02040503050406030204" pitchFamily="18" charset="0"/>
                      </a:rPr>
                      <m:t>𝑦</m:t>
                    </m:r>
                    <m:r>
                      <a:rPr lang="en-IN" sz="2000" b="0" i="1" smtClean="0">
                        <a:latin typeface="Cambria Math" panose="02040503050406030204" pitchFamily="18" charset="0"/>
                      </a:rPr>
                      <m:t>=20∧</m:t>
                    </m:r>
                    <m:r>
                      <a:rPr lang="en-IN" sz="2000" b="0" i="1" smtClean="0">
                        <a:latin typeface="Cambria Math" panose="02040503050406030204" pitchFamily="18" charset="0"/>
                      </a:rPr>
                      <m:t>𝑡𝑚𝑝</m:t>
                    </m:r>
                    <m:r>
                      <a:rPr lang="en-IN" sz="2000" b="0" i="1" smtClean="0">
                        <a:latin typeface="Cambria Math" panose="02040503050406030204" pitchFamily="18" charset="0"/>
                      </a:rPr>
                      <m:t>=</m:t>
                    </m:r>
                    <m:r>
                      <a:rPr lang="en-IN" sz="2000" b="0" i="1" smtClean="0">
                        <a:latin typeface="Cambria Math" panose="02040503050406030204" pitchFamily="18" charset="0"/>
                      </a:rPr>
                      <m:t>𝑥</m:t>
                    </m:r>
                  </m:oMath>
                </a14:m>
                <a:endParaRPr lang="en-IN" sz="2000" dirty="0"/>
              </a:p>
              <a:p>
                <a:pPr marL="514350" indent="-514350">
                  <a:buFont typeface="+mj-lt"/>
                  <a:buAutoNum type="arabicPeriod"/>
                </a:pPr>
                <a:r>
                  <a:rPr lang="en-IN" sz="2000" dirty="0"/>
                  <a:t>x := y</a:t>
                </a:r>
              </a:p>
              <a:p>
                <a:pPr marL="514350" indent="-514350">
                  <a:buFont typeface="+mj-lt"/>
                  <a:buAutoNum type="arabicPeriod"/>
                </a:pPr>
                <a:r>
                  <a:rPr lang="en-IN" sz="2000" dirty="0"/>
                  <a:t>sp2: </a:t>
                </a:r>
                <a:r>
                  <a:rPr lang="en-IN" sz="2000" b="0" i="0" dirty="0">
                    <a:latin typeface="+mj-lt"/>
                  </a:rPr>
                  <a:t>∃x</a:t>
                </a:r>
                <a:r>
                  <a:rPr lang="en-IN" sz="2000" b="0" i="0" baseline="-25000" dirty="0">
                    <a:latin typeface="+mj-lt"/>
                  </a:rPr>
                  <a:t>0</a:t>
                </a:r>
                <a:r>
                  <a:rPr lang="en-IN" sz="2000" i="0" dirty="0">
                    <a:latin typeface="+mj-lt"/>
                  </a:rPr>
                  <a:t>.x</a:t>
                </a:r>
                <a:r>
                  <a:rPr lang="en-IN" sz="2000" i="0" baseline="-25000" dirty="0">
                    <a:latin typeface="+mj-lt"/>
                  </a:rPr>
                  <a:t>0</a:t>
                </a:r>
                <a:r>
                  <a:rPr lang="en-IN" sz="2000" i="0" dirty="0">
                    <a:latin typeface="+mj-lt"/>
                  </a:rPr>
                  <a:t> = 10 ∧ y = 20 ∧ </a:t>
                </a:r>
                <a:r>
                  <a:rPr lang="en-IN" sz="2000" i="0" dirty="0" err="1">
                    <a:latin typeface="+mj-lt"/>
                  </a:rPr>
                  <a:t>tmp</a:t>
                </a:r>
                <a:r>
                  <a:rPr lang="en-IN" sz="2000" i="0" dirty="0">
                    <a:latin typeface="+mj-lt"/>
                  </a:rPr>
                  <a:t> = x</a:t>
                </a:r>
                <a:r>
                  <a:rPr lang="en-IN" sz="2000" i="0" baseline="-25000" dirty="0">
                    <a:latin typeface="+mj-lt"/>
                  </a:rPr>
                  <a:t>0</a:t>
                </a:r>
                <a:r>
                  <a:rPr lang="en-IN" sz="2000" i="0" dirty="0">
                    <a:latin typeface="+mj-lt"/>
                  </a:rPr>
                  <a:t> </a:t>
                </a:r>
                <a:r>
                  <a:rPr lang="en-IN" sz="2000" b="0" i="0" dirty="0">
                    <a:latin typeface="+mj-lt"/>
                  </a:rPr>
                  <a:t>∧ x = y</a:t>
                </a:r>
                <a:endParaRPr lang="en-IN" sz="2000" dirty="0"/>
              </a:p>
              <a:p>
                <a:pPr marL="514350" indent="-514350">
                  <a:buFont typeface="+mj-lt"/>
                  <a:buAutoNum type="arabicPeriod"/>
                </a:pPr>
                <a:r>
                  <a:rPr lang="en-IN" sz="2000" dirty="0"/>
                  <a:t>y := </a:t>
                </a:r>
                <a:r>
                  <a:rPr lang="en-IN" sz="2000" dirty="0" err="1"/>
                  <a:t>tmp</a:t>
                </a:r>
                <a:endParaRPr lang="en-IN" sz="2000" dirty="0"/>
              </a:p>
              <a:p>
                <a:pPr marL="514350" indent="-514350">
                  <a:buFont typeface="+mj-lt"/>
                  <a:buAutoNum type="arabicPeriod"/>
                </a:pPr>
                <a:r>
                  <a:rPr lang="en-IN" sz="2000" dirty="0"/>
                  <a:t>sp3: </a:t>
                </a:r>
                <a:r>
                  <a:rPr lang="en-IN" sz="2000" b="0" i="0" dirty="0">
                    <a:latin typeface="+mj-lt"/>
                  </a:rPr>
                  <a:t>∃y</a:t>
                </a:r>
                <a:r>
                  <a:rPr lang="en-IN" sz="2000" b="0" i="0" baseline="-25000" dirty="0">
                    <a:latin typeface="+mj-lt"/>
                  </a:rPr>
                  <a:t>0</a:t>
                </a:r>
                <a:r>
                  <a:rPr lang="en-IN" sz="2000" b="0" i="0" dirty="0">
                    <a:latin typeface="+mj-lt"/>
                  </a:rPr>
                  <a:t>.∃x</a:t>
                </a:r>
                <a:r>
                  <a:rPr lang="en-IN" sz="2000" b="0" i="0" baseline="-25000" dirty="0">
                    <a:latin typeface="+mj-lt"/>
                  </a:rPr>
                  <a:t>0</a:t>
                </a:r>
                <a:r>
                  <a:rPr lang="en-IN" sz="2000" i="0" dirty="0">
                    <a:latin typeface="+mj-lt"/>
                  </a:rPr>
                  <a:t>.x</a:t>
                </a:r>
                <a:r>
                  <a:rPr lang="en-IN" sz="2000" i="0" baseline="-25000" dirty="0">
                    <a:latin typeface="+mj-lt"/>
                  </a:rPr>
                  <a:t>0</a:t>
                </a:r>
                <a:r>
                  <a:rPr lang="en-IN" sz="2000" i="0" dirty="0">
                    <a:latin typeface="+mj-lt"/>
                  </a:rPr>
                  <a:t> = 10 ∧ y</a:t>
                </a:r>
                <a:r>
                  <a:rPr lang="en-IN" sz="2000" i="0" baseline="-25000" dirty="0">
                    <a:latin typeface="+mj-lt"/>
                  </a:rPr>
                  <a:t>0</a:t>
                </a:r>
                <a:r>
                  <a:rPr lang="en-IN" sz="2000" i="0" dirty="0">
                    <a:latin typeface="+mj-lt"/>
                  </a:rPr>
                  <a:t> = 20 ∧ </a:t>
                </a:r>
                <a:r>
                  <a:rPr lang="en-IN" sz="2000" i="0" dirty="0" err="1">
                    <a:latin typeface="+mj-lt"/>
                  </a:rPr>
                  <a:t>tmp</a:t>
                </a:r>
                <a:r>
                  <a:rPr lang="en-IN" sz="2000" i="0" dirty="0">
                    <a:latin typeface="+mj-lt"/>
                  </a:rPr>
                  <a:t> = x</a:t>
                </a:r>
                <a:r>
                  <a:rPr lang="en-IN" sz="2000" i="0" baseline="-25000" dirty="0">
                    <a:latin typeface="+mj-lt"/>
                  </a:rPr>
                  <a:t>0</a:t>
                </a:r>
                <a:r>
                  <a:rPr lang="en-IN" sz="2000" i="0" dirty="0">
                    <a:latin typeface="+mj-lt"/>
                  </a:rPr>
                  <a:t> </a:t>
                </a:r>
                <a:r>
                  <a:rPr lang="en-IN" sz="2000" b="0" i="0" dirty="0">
                    <a:latin typeface="+mj-lt"/>
                  </a:rPr>
                  <a:t>∧ x = y</a:t>
                </a:r>
                <a:r>
                  <a:rPr lang="en-IN" sz="2000" b="0" i="0" baseline="-25000" dirty="0">
                    <a:latin typeface="+mj-lt"/>
                  </a:rPr>
                  <a:t>0</a:t>
                </a:r>
                <a:r>
                  <a:rPr lang="en-IN" sz="2000" b="0" i="0" dirty="0">
                    <a:latin typeface="+mj-lt"/>
                  </a:rPr>
                  <a:t> </a:t>
                </a:r>
                <a14:m>
                  <m:oMath xmlns:m="http://schemas.openxmlformats.org/officeDocument/2006/math">
                    <m:r>
                      <a:rPr lang="en-IN" sz="2000" b="0" i="1" smtClean="0">
                        <a:latin typeface="Cambria Math" panose="02040503050406030204" pitchFamily="18" charset="0"/>
                      </a:rPr>
                      <m:t>∧</m:t>
                    </m:r>
                  </m:oMath>
                </a14:m>
                <a:r>
                  <a:rPr lang="en-IN" sz="2000" b="0" i="0" dirty="0">
                    <a:latin typeface="+mj-lt"/>
                  </a:rPr>
                  <a:t> y=</a:t>
                </a:r>
                <a:r>
                  <a:rPr lang="en-IN" sz="2000" b="0" i="0" dirty="0" err="1">
                    <a:latin typeface="+mj-lt"/>
                  </a:rPr>
                  <a:t>tmp</a:t>
                </a:r>
                <a:endParaRPr lang="en-IN" sz="2000" dirty="0"/>
              </a:p>
              <a:p>
                <a:pPr marL="0" indent="0">
                  <a:buNone/>
                </a:pPr>
                <a:r>
                  <a:rPr lang="en-IN" dirty="0"/>
                  <a:t>postcondition x == 20 &amp;&amp; y == 20</a:t>
                </a:r>
              </a:p>
              <a:p>
                <a:pPr marL="514350" indent="-514350">
                  <a:buFont typeface="+mj-lt"/>
                  <a:buAutoNum type="arabicPeriod"/>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7F3B2EAE-C4A6-AAE6-53A0-E2C066A7B53D}"/>
                  </a:ext>
                </a:extLst>
              </p:cNvPr>
              <p:cNvSpPr>
                <a:spLocks noGrp="1" noRot="1" noChangeAspect="1" noMove="1" noResize="1" noEditPoints="1" noAdjustHandles="1" noChangeArrowheads="1" noChangeShapeType="1" noTextEdit="1"/>
              </p:cNvSpPr>
              <p:nvPr>
                <p:ph idx="1"/>
              </p:nvPr>
            </p:nvSpPr>
            <p:spPr>
              <a:blipFill>
                <a:blip r:embed="rId2"/>
                <a:stretch>
                  <a:fillRect l="-1217" t="-2241" r="-1623" b="-252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40055F91-10D3-87DA-7701-DB9B84759F15}"/>
              </a:ext>
            </a:extLst>
          </p:cNvPr>
          <p:cNvSpPr txBox="1"/>
          <p:nvPr/>
        </p:nvSpPr>
        <p:spPr>
          <a:xfrm>
            <a:off x="6410632" y="2369573"/>
            <a:ext cx="5270091" cy="2585323"/>
          </a:xfrm>
          <a:prstGeom prst="rect">
            <a:avLst/>
          </a:prstGeom>
          <a:noFill/>
        </p:spPr>
        <p:txBody>
          <a:bodyPr wrap="square" rtlCol="0">
            <a:spAutoFit/>
          </a:bodyPr>
          <a:lstStyle/>
          <a:p>
            <a:r>
              <a:rPr lang="en-US" dirty="0"/>
              <a:t>If all program states before Line-1 satisfy the precondition, what would be the value of predicate sp1 that is satisfiable by all possible program states after the successful execution of Line-1?</a:t>
            </a:r>
          </a:p>
          <a:p>
            <a:endParaRPr lang="en-US" dirty="0"/>
          </a:p>
          <a:p>
            <a:r>
              <a:rPr lang="en-US" dirty="0"/>
              <a:t>If all program states before Line-3 satisfy sp1, what would be the value of predicate sp2 that is satisfiable by all possible program states after the successful execution of Line-3?</a:t>
            </a:r>
          </a:p>
        </p:txBody>
      </p:sp>
    </p:spTree>
    <p:extLst>
      <p:ext uri="{BB962C8B-B14F-4D97-AF65-F5344CB8AC3E}">
        <p14:creationId xmlns:p14="http://schemas.microsoft.com/office/powerpoint/2010/main" val="3545721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95F9-79F0-9BAE-B4D3-900C28FA8091}"/>
              </a:ext>
            </a:extLst>
          </p:cNvPr>
          <p:cNvSpPr>
            <a:spLocks noGrp="1"/>
          </p:cNvSpPr>
          <p:nvPr>
            <p:ph type="title"/>
          </p:nvPr>
        </p:nvSpPr>
        <p:spPr/>
        <p:txBody>
          <a:bodyPr/>
          <a:lstStyle/>
          <a:p>
            <a:r>
              <a:rPr lang="en-IN" dirty="0"/>
              <a:t>Assignment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3B2EAE-C4A6-AAE6-53A0-E2C066A7B53D}"/>
                  </a:ext>
                </a:extLst>
              </p:cNvPr>
              <p:cNvSpPr>
                <a:spLocks noGrp="1"/>
              </p:cNvSpPr>
              <p:nvPr>
                <p:ph idx="1"/>
              </p:nvPr>
            </p:nvSpPr>
            <p:spPr/>
            <p:txBody>
              <a:bodyPr>
                <a:normAutofit/>
              </a:bodyPr>
              <a:lstStyle/>
              <a:p>
                <a:pPr marL="0" indent="0">
                  <a:buNone/>
                </a:pPr>
                <a:r>
                  <a:rPr lang="en-IN" dirty="0">
                    <a:solidFill>
                      <a:srgbClr val="FF0000"/>
                    </a:solidFill>
                  </a:rPr>
                  <a:t>Compute the strongest postcondition for all statements. Is this program correct?</a:t>
                </a:r>
              </a:p>
              <a:p>
                <a:pPr marL="0" indent="0">
                  <a:buNone/>
                </a:pPr>
                <a:r>
                  <a:rPr lang="en-IN" dirty="0"/>
                  <a:t>precondition x == 10 &amp;&amp; y == 20</a:t>
                </a:r>
              </a:p>
              <a:p>
                <a:pPr marL="514350" indent="-514350">
                  <a:buFont typeface="+mj-lt"/>
                  <a:buAutoNum type="arabicPeriod"/>
                </a:pPr>
                <a:r>
                  <a:rPr lang="en-IN" sz="2000" dirty="0" err="1"/>
                  <a:t>tmp</a:t>
                </a:r>
                <a:r>
                  <a:rPr lang="en-IN" sz="2000" dirty="0"/>
                  <a:t> := x</a:t>
                </a:r>
              </a:p>
              <a:p>
                <a:pPr marL="514350" indent="-514350">
                  <a:buFont typeface="+mj-lt"/>
                  <a:buAutoNum type="arabicPeriod"/>
                </a:pPr>
                <a:r>
                  <a:rPr lang="en-IN" sz="2000" dirty="0"/>
                  <a:t>sp1: </a:t>
                </a:r>
                <a14:m>
                  <m:oMath xmlns:m="http://schemas.openxmlformats.org/officeDocument/2006/math">
                    <m:r>
                      <a:rPr lang="en-IN" sz="2000" b="0" i="1" smtClean="0">
                        <a:latin typeface="Cambria Math" panose="02040503050406030204" pitchFamily="18" charset="0"/>
                      </a:rPr>
                      <m:t>𝑥</m:t>
                    </m:r>
                    <m:r>
                      <a:rPr lang="en-IN" sz="2000" b="0" i="1" smtClean="0">
                        <a:latin typeface="Cambria Math" panose="02040503050406030204" pitchFamily="18" charset="0"/>
                      </a:rPr>
                      <m:t>=10∧</m:t>
                    </m:r>
                    <m:r>
                      <a:rPr lang="en-IN" sz="2000" b="0" i="1" smtClean="0">
                        <a:latin typeface="Cambria Math" panose="02040503050406030204" pitchFamily="18" charset="0"/>
                      </a:rPr>
                      <m:t>𝑦</m:t>
                    </m:r>
                    <m:r>
                      <a:rPr lang="en-IN" sz="2000" b="0" i="1" smtClean="0">
                        <a:latin typeface="Cambria Math" panose="02040503050406030204" pitchFamily="18" charset="0"/>
                      </a:rPr>
                      <m:t>=20∧</m:t>
                    </m:r>
                    <m:r>
                      <a:rPr lang="en-IN" sz="2000" b="0" i="1" smtClean="0">
                        <a:latin typeface="Cambria Math" panose="02040503050406030204" pitchFamily="18" charset="0"/>
                      </a:rPr>
                      <m:t>𝑡𝑚𝑝</m:t>
                    </m:r>
                    <m:r>
                      <a:rPr lang="en-IN" sz="2000" b="0" i="1" smtClean="0">
                        <a:latin typeface="Cambria Math" panose="02040503050406030204" pitchFamily="18" charset="0"/>
                      </a:rPr>
                      <m:t>=</m:t>
                    </m:r>
                    <m:r>
                      <a:rPr lang="en-IN" sz="2000" b="0" i="1" smtClean="0">
                        <a:latin typeface="Cambria Math" panose="02040503050406030204" pitchFamily="18" charset="0"/>
                      </a:rPr>
                      <m:t>𝑥</m:t>
                    </m:r>
                  </m:oMath>
                </a14:m>
                <a:endParaRPr lang="en-IN" sz="2000" dirty="0"/>
              </a:p>
              <a:p>
                <a:pPr marL="514350" indent="-514350">
                  <a:buFont typeface="+mj-lt"/>
                  <a:buAutoNum type="arabicPeriod"/>
                </a:pPr>
                <a:r>
                  <a:rPr lang="en-IN" sz="2000" dirty="0"/>
                  <a:t>x := y</a:t>
                </a:r>
              </a:p>
              <a:p>
                <a:pPr marL="514350" indent="-514350">
                  <a:buFont typeface="+mj-lt"/>
                  <a:buAutoNum type="arabicPeriod"/>
                </a:pPr>
                <a:r>
                  <a:rPr lang="en-IN" sz="2000" dirty="0"/>
                  <a:t>sp2: </a:t>
                </a:r>
                <a:r>
                  <a:rPr lang="en-IN" sz="2000" b="0" i="0" dirty="0">
                    <a:latin typeface="+mj-lt"/>
                  </a:rPr>
                  <a:t>∃x</a:t>
                </a:r>
                <a:r>
                  <a:rPr lang="en-IN" sz="2000" b="0" i="0" baseline="-25000" dirty="0">
                    <a:latin typeface="+mj-lt"/>
                  </a:rPr>
                  <a:t>0</a:t>
                </a:r>
                <a:r>
                  <a:rPr lang="en-IN" sz="2000" i="0" dirty="0">
                    <a:latin typeface="+mj-lt"/>
                  </a:rPr>
                  <a:t>.x</a:t>
                </a:r>
                <a:r>
                  <a:rPr lang="en-IN" sz="2000" i="0" baseline="-25000" dirty="0">
                    <a:latin typeface="+mj-lt"/>
                  </a:rPr>
                  <a:t>0</a:t>
                </a:r>
                <a:r>
                  <a:rPr lang="en-IN" sz="2000" i="0" dirty="0">
                    <a:latin typeface="+mj-lt"/>
                  </a:rPr>
                  <a:t> = 10 ∧ y = 20 ∧ </a:t>
                </a:r>
                <a:r>
                  <a:rPr lang="en-IN" sz="2000" i="0" dirty="0" err="1">
                    <a:latin typeface="+mj-lt"/>
                  </a:rPr>
                  <a:t>tmp</a:t>
                </a:r>
                <a:r>
                  <a:rPr lang="en-IN" sz="2000" i="0" dirty="0">
                    <a:latin typeface="+mj-lt"/>
                  </a:rPr>
                  <a:t> = x</a:t>
                </a:r>
                <a:r>
                  <a:rPr lang="en-IN" sz="2000" i="0" baseline="-25000" dirty="0">
                    <a:latin typeface="+mj-lt"/>
                  </a:rPr>
                  <a:t>0</a:t>
                </a:r>
                <a:r>
                  <a:rPr lang="en-IN" sz="2000" i="0" dirty="0">
                    <a:latin typeface="+mj-lt"/>
                  </a:rPr>
                  <a:t> </a:t>
                </a:r>
                <a:r>
                  <a:rPr lang="en-IN" sz="2000" b="0" i="0" dirty="0">
                    <a:latin typeface="+mj-lt"/>
                  </a:rPr>
                  <a:t>∧ x = y</a:t>
                </a:r>
                <a:endParaRPr lang="en-IN" sz="2000" dirty="0"/>
              </a:p>
              <a:p>
                <a:pPr marL="514350" indent="-514350">
                  <a:buFont typeface="+mj-lt"/>
                  <a:buAutoNum type="arabicPeriod"/>
                </a:pPr>
                <a:r>
                  <a:rPr lang="en-IN" sz="2000" dirty="0"/>
                  <a:t>y := </a:t>
                </a:r>
                <a:r>
                  <a:rPr lang="en-IN" sz="2000" dirty="0" err="1"/>
                  <a:t>tmp</a:t>
                </a:r>
                <a:endParaRPr lang="en-IN" sz="2000" dirty="0"/>
              </a:p>
              <a:p>
                <a:pPr marL="514350" indent="-514350">
                  <a:buFont typeface="+mj-lt"/>
                  <a:buAutoNum type="arabicPeriod"/>
                </a:pPr>
                <a:r>
                  <a:rPr lang="en-IN" sz="2000" dirty="0"/>
                  <a:t>sp3: </a:t>
                </a:r>
                <a:r>
                  <a:rPr lang="en-IN" sz="2000" b="0" i="0" dirty="0">
                    <a:latin typeface="+mj-lt"/>
                  </a:rPr>
                  <a:t>∃y</a:t>
                </a:r>
                <a:r>
                  <a:rPr lang="en-IN" sz="2000" b="0" i="0" baseline="-25000" dirty="0">
                    <a:latin typeface="+mj-lt"/>
                  </a:rPr>
                  <a:t>0</a:t>
                </a:r>
                <a:r>
                  <a:rPr lang="en-IN" sz="2000" b="0" i="0" dirty="0">
                    <a:latin typeface="+mj-lt"/>
                  </a:rPr>
                  <a:t>.∃x</a:t>
                </a:r>
                <a:r>
                  <a:rPr lang="en-IN" sz="2000" b="0" i="0" baseline="-25000" dirty="0">
                    <a:latin typeface="+mj-lt"/>
                  </a:rPr>
                  <a:t>0</a:t>
                </a:r>
                <a:r>
                  <a:rPr lang="en-IN" sz="2000" i="0" dirty="0">
                    <a:latin typeface="+mj-lt"/>
                  </a:rPr>
                  <a:t>.x</a:t>
                </a:r>
                <a:r>
                  <a:rPr lang="en-IN" sz="2000" i="0" baseline="-25000" dirty="0">
                    <a:latin typeface="+mj-lt"/>
                  </a:rPr>
                  <a:t>0</a:t>
                </a:r>
                <a:r>
                  <a:rPr lang="en-IN" sz="2000" i="0" dirty="0">
                    <a:latin typeface="+mj-lt"/>
                  </a:rPr>
                  <a:t> = 10 ∧ y</a:t>
                </a:r>
                <a:r>
                  <a:rPr lang="en-IN" sz="2000" i="0" baseline="-25000" dirty="0">
                    <a:latin typeface="+mj-lt"/>
                  </a:rPr>
                  <a:t>0</a:t>
                </a:r>
                <a:r>
                  <a:rPr lang="en-IN" sz="2000" i="0" dirty="0">
                    <a:latin typeface="+mj-lt"/>
                  </a:rPr>
                  <a:t> = 20 ∧ </a:t>
                </a:r>
                <a:r>
                  <a:rPr lang="en-IN" sz="2000" i="0" dirty="0" err="1">
                    <a:latin typeface="+mj-lt"/>
                  </a:rPr>
                  <a:t>tmp</a:t>
                </a:r>
                <a:r>
                  <a:rPr lang="en-IN" sz="2000" i="0" dirty="0">
                    <a:latin typeface="+mj-lt"/>
                  </a:rPr>
                  <a:t> = x</a:t>
                </a:r>
                <a:r>
                  <a:rPr lang="en-IN" sz="2000" i="0" baseline="-25000" dirty="0">
                    <a:latin typeface="+mj-lt"/>
                  </a:rPr>
                  <a:t>0</a:t>
                </a:r>
                <a:r>
                  <a:rPr lang="en-IN" sz="2000" i="0" dirty="0">
                    <a:latin typeface="+mj-lt"/>
                  </a:rPr>
                  <a:t> </a:t>
                </a:r>
                <a:r>
                  <a:rPr lang="en-IN" sz="2000" b="0" i="0" dirty="0">
                    <a:latin typeface="+mj-lt"/>
                  </a:rPr>
                  <a:t>∧ x = y</a:t>
                </a:r>
                <a:r>
                  <a:rPr lang="en-IN" sz="2000" b="0" i="0" baseline="-25000" dirty="0">
                    <a:latin typeface="+mj-lt"/>
                  </a:rPr>
                  <a:t>0</a:t>
                </a:r>
                <a:r>
                  <a:rPr lang="en-IN" sz="2000" b="0" i="0" dirty="0">
                    <a:latin typeface="+mj-lt"/>
                  </a:rPr>
                  <a:t> </a:t>
                </a:r>
                <a14:m>
                  <m:oMath xmlns:m="http://schemas.openxmlformats.org/officeDocument/2006/math">
                    <m:r>
                      <a:rPr lang="en-IN" sz="2000" b="0" i="1" smtClean="0">
                        <a:latin typeface="Cambria Math" panose="02040503050406030204" pitchFamily="18" charset="0"/>
                      </a:rPr>
                      <m:t>∧</m:t>
                    </m:r>
                  </m:oMath>
                </a14:m>
                <a:r>
                  <a:rPr lang="en-IN" sz="2000" b="0" i="0" dirty="0">
                    <a:latin typeface="+mj-lt"/>
                  </a:rPr>
                  <a:t> y=</a:t>
                </a:r>
                <a:r>
                  <a:rPr lang="en-IN" sz="2000" b="0" i="0" dirty="0" err="1">
                    <a:latin typeface="+mj-lt"/>
                  </a:rPr>
                  <a:t>tmp</a:t>
                </a:r>
                <a:endParaRPr lang="en-IN" sz="2000" dirty="0"/>
              </a:p>
              <a:p>
                <a:pPr marL="0" indent="0">
                  <a:buNone/>
                </a:pPr>
                <a:r>
                  <a:rPr lang="en-IN" dirty="0"/>
                  <a:t>postcondition x == 20 &amp;&amp; y == 20</a:t>
                </a:r>
              </a:p>
              <a:p>
                <a:pPr marL="514350" indent="-514350">
                  <a:buFont typeface="+mj-lt"/>
                  <a:buAutoNum type="arabicPeriod"/>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7F3B2EAE-C4A6-AAE6-53A0-E2C066A7B53D}"/>
                  </a:ext>
                </a:extLst>
              </p:cNvPr>
              <p:cNvSpPr>
                <a:spLocks noGrp="1" noRot="1" noChangeAspect="1" noMove="1" noResize="1" noEditPoints="1" noAdjustHandles="1" noChangeArrowheads="1" noChangeShapeType="1" noTextEdit="1"/>
              </p:cNvSpPr>
              <p:nvPr>
                <p:ph idx="1"/>
              </p:nvPr>
            </p:nvSpPr>
            <p:spPr>
              <a:blipFill>
                <a:blip r:embed="rId2"/>
                <a:stretch>
                  <a:fillRect l="-1217" t="-2241" r="-1623" b="-25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0055F91-10D3-87DA-7701-DB9B84759F15}"/>
                  </a:ext>
                </a:extLst>
              </p:cNvPr>
              <p:cNvSpPr txBox="1"/>
              <p:nvPr/>
            </p:nvSpPr>
            <p:spPr>
              <a:xfrm>
                <a:off x="6410632" y="2369573"/>
                <a:ext cx="5270091" cy="2308324"/>
              </a:xfrm>
              <a:prstGeom prst="rect">
                <a:avLst/>
              </a:prstGeom>
              <a:noFill/>
            </p:spPr>
            <p:txBody>
              <a:bodyPr wrap="square" rtlCol="0">
                <a:spAutoFit/>
              </a:bodyPr>
              <a:lstStyle/>
              <a:p>
                <a:r>
                  <a:rPr lang="en-US" dirty="0"/>
                  <a:t>The program is correct if the following formula is valid.</a:t>
                </a:r>
              </a:p>
              <a:p>
                <a:r>
                  <a:rPr lang="en-IN" sz="1800" b="0" i="0" dirty="0">
                    <a:latin typeface="+mj-lt"/>
                  </a:rPr>
                  <a:t>(∃y</a:t>
                </a:r>
                <a:r>
                  <a:rPr lang="en-IN" sz="1800" b="0" i="0" baseline="-25000" dirty="0">
                    <a:latin typeface="+mj-lt"/>
                  </a:rPr>
                  <a:t>0</a:t>
                </a:r>
                <a:r>
                  <a:rPr lang="en-IN" sz="1800" b="0" i="0" dirty="0">
                    <a:latin typeface="+mj-lt"/>
                  </a:rPr>
                  <a:t>.∃x</a:t>
                </a:r>
                <a:r>
                  <a:rPr lang="en-IN" sz="1800" b="0" i="0" baseline="-25000" dirty="0">
                    <a:latin typeface="+mj-lt"/>
                  </a:rPr>
                  <a:t>0</a:t>
                </a:r>
                <a:r>
                  <a:rPr lang="en-IN" sz="1800" i="0" dirty="0">
                    <a:latin typeface="+mj-lt"/>
                  </a:rPr>
                  <a:t>.x</a:t>
                </a:r>
                <a:r>
                  <a:rPr lang="en-IN" sz="1800" i="0" baseline="-25000" dirty="0">
                    <a:latin typeface="+mj-lt"/>
                  </a:rPr>
                  <a:t>0</a:t>
                </a:r>
                <a:r>
                  <a:rPr lang="en-IN" sz="1800" i="0" dirty="0">
                    <a:latin typeface="+mj-lt"/>
                  </a:rPr>
                  <a:t> = 10 ∧ y</a:t>
                </a:r>
                <a:r>
                  <a:rPr lang="en-IN" sz="1800" i="0" baseline="-25000" dirty="0">
                    <a:latin typeface="+mj-lt"/>
                  </a:rPr>
                  <a:t>0</a:t>
                </a:r>
                <a:r>
                  <a:rPr lang="en-IN" sz="1800" i="0" dirty="0">
                    <a:latin typeface="+mj-lt"/>
                  </a:rPr>
                  <a:t> = 20 ∧ </a:t>
                </a:r>
                <a:r>
                  <a:rPr lang="en-IN" sz="1800" i="0" dirty="0" err="1">
                    <a:latin typeface="+mj-lt"/>
                  </a:rPr>
                  <a:t>tmp</a:t>
                </a:r>
                <a:r>
                  <a:rPr lang="en-IN" sz="1800" i="0" dirty="0">
                    <a:latin typeface="+mj-lt"/>
                  </a:rPr>
                  <a:t> = x</a:t>
                </a:r>
                <a:r>
                  <a:rPr lang="en-IN" sz="1800" i="0" baseline="-25000" dirty="0">
                    <a:latin typeface="+mj-lt"/>
                  </a:rPr>
                  <a:t>0</a:t>
                </a:r>
                <a:r>
                  <a:rPr lang="en-IN" sz="1800" i="0" dirty="0">
                    <a:latin typeface="+mj-lt"/>
                  </a:rPr>
                  <a:t> </a:t>
                </a:r>
                <a:r>
                  <a:rPr lang="en-IN" sz="1800" b="0" i="0" dirty="0">
                    <a:latin typeface="+mj-lt"/>
                  </a:rPr>
                  <a:t>∧ x = y</a:t>
                </a:r>
                <a:r>
                  <a:rPr lang="en-IN" sz="1800" b="0" i="0" baseline="-25000" dirty="0">
                    <a:latin typeface="+mj-lt"/>
                  </a:rPr>
                  <a:t>0</a:t>
                </a:r>
                <a:r>
                  <a:rPr lang="en-IN" sz="1800" b="0" i="0" dirty="0">
                    <a:latin typeface="+mj-lt"/>
                  </a:rPr>
                  <a:t> </a:t>
                </a:r>
                <a14:m>
                  <m:oMath xmlns:m="http://schemas.openxmlformats.org/officeDocument/2006/math">
                    <m:r>
                      <a:rPr lang="en-IN" sz="1800" b="0" i="1" smtClean="0">
                        <a:latin typeface="Cambria Math" panose="02040503050406030204" pitchFamily="18" charset="0"/>
                      </a:rPr>
                      <m:t>∧</m:t>
                    </m:r>
                  </m:oMath>
                </a14:m>
                <a:r>
                  <a:rPr lang="en-IN" sz="1800" b="0" i="0" dirty="0">
                    <a:latin typeface="+mj-lt"/>
                  </a:rPr>
                  <a:t> y = </a:t>
                </a:r>
                <a:r>
                  <a:rPr lang="en-IN" sz="1800" b="0" i="0" dirty="0" err="1">
                    <a:latin typeface="+mj-lt"/>
                  </a:rPr>
                  <a:t>tmp</a:t>
                </a:r>
                <a:r>
                  <a:rPr lang="en-US" sz="1800" b="0" i="0" dirty="0">
                    <a:latin typeface="+mj-lt"/>
                  </a:rPr>
                  <a:t>) </a:t>
                </a:r>
                <a14:m>
                  <m:oMath xmlns:m="http://schemas.openxmlformats.org/officeDocument/2006/math">
                    <m:r>
                      <a:rPr lang="en-IN" sz="1800" b="0" i="1" smtClean="0">
                        <a:latin typeface="Cambria Math" panose="02040503050406030204" pitchFamily="18" charset="0"/>
                      </a:rPr>
                      <m:t>→</m:t>
                    </m:r>
                  </m:oMath>
                </a14:m>
                <a:r>
                  <a:rPr lang="en-US" dirty="0"/>
                  <a:t> (</a:t>
                </a:r>
                <a:r>
                  <a:rPr lang="en-IN" b="0" i="0" dirty="0">
                    <a:latin typeface="+mj-lt"/>
                  </a:rPr>
                  <a:t>x=20 ∧ y=10)</a:t>
                </a:r>
              </a:p>
              <a:p>
                <a:endParaRPr lang="en-IN" b="0" i="0" dirty="0">
                  <a:latin typeface="+mj-lt"/>
                </a:endParaRPr>
              </a:p>
              <a:p>
                <a:r>
                  <a:rPr lang="en-US" dirty="0"/>
                  <a:t>After Skolemization, the resulting formula is: </a:t>
                </a:r>
              </a:p>
              <a:p>
                <a:r>
                  <a:rPr lang="en-US" dirty="0"/>
                  <a:t>(</a:t>
                </a:r>
                <a:r>
                  <a:rPr lang="en-IN" sz="1800" i="0" dirty="0">
                    <a:latin typeface="+mj-lt"/>
                  </a:rPr>
                  <a:t>x</a:t>
                </a:r>
                <a:r>
                  <a:rPr lang="en-IN" sz="1800" i="0" baseline="-25000" dirty="0">
                    <a:latin typeface="+mj-lt"/>
                  </a:rPr>
                  <a:t>0</a:t>
                </a:r>
                <a:r>
                  <a:rPr lang="en-IN" sz="1800" i="0" dirty="0">
                    <a:latin typeface="+mj-lt"/>
                  </a:rPr>
                  <a:t> = 10 ∧ y</a:t>
                </a:r>
                <a:r>
                  <a:rPr lang="en-IN" sz="1800" i="0" baseline="-25000" dirty="0">
                    <a:latin typeface="+mj-lt"/>
                  </a:rPr>
                  <a:t>0</a:t>
                </a:r>
                <a:r>
                  <a:rPr lang="en-IN" sz="1800" i="0" dirty="0">
                    <a:latin typeface="+mj-lt"/>
                  </a:rPr>
                  <a:t> = 20 ∧ </a:t>
                </a:r>
                <a:r>
                  <a:rPr lang="en-IN" sz="1800" i="0" dirty="0" err="1">
                    <a:latin typeface="+mj-lt"/>
                  </a:rPr>
                  <a:t>tmp</a:t>
                </a:r>
                <a:r>
                  <a:rPr lang="en-IN" sz="1800" i="0" dirty="0">
                    <a:latin typeface="+mj-lt"/>
                  </a:rPr>
                  <a:t> = x</a:t>
                </a:r>
                <a:r>
                  <a:rPr lang="en-IN" sz="1800" i="0" baseline="-25000" dirty="0">
                    <a:latin typeface="+mj-lt"/>
                  </a:rPr>
                  <a:t>0</a:t>
                </a:r>
                <a:r>
                  <a:rPr lang="en-IN" sz="1800" i="0" dirty="0">
                    <a:latin typeface="+mj-lt"/>
                  </a:rPr>
                  <a:t> </a:t>
                </a:r>
                <a:r>
                  <a:rPr lang="en-IN" sz="1800" b="0" i="0" dirty="0">
                    <a:latin typeface="+mj-lt"/>
                  </a:rPr>
                  <a:t>∧ x = y</a:t>
                </a:r>
                <a:r>
                  <a:rPr lang="en-IN" sz="1800" b="0" i="0" baseline="-25000" dirty="0">
                    <a:latin typeface="+mj-lt"/>
                  </a:rPr>
                  <a:t>0</a:t>
                </a:r>
                <a:r>
                  <a:rPr lang="en-IN" sz="1800" b="0" i="0" dirty="0">
                    <a:latin typeface="+mj-lt"/>
                  </a:rPr>
                  <a:t> </a:t>
                </a:r>
                <a14:m>
                  <m:oMath xmlns:m="http://schemas.openxmlformats.org/officeDocument/2006/math">
                    <m:r>
                      <a:rPr lang="en-IN" sz="1800" b="0" i="1" smtClean="0">
                        <a:latin typeface="Cambria Math" panose="02040503050406030204" pitchFamily="18" charset="0"/>
                      </a:rPr>
                      <m:t>∧</m:t>
                    </m:r>
                  </m:oMath>
                </a14:m>
                <a:r>
                  <a:rPr lang="en-IN" sz="1800" b="0" i="0" dirty="0">
                    <a:latin typeface="+mj-lt"/>
                  </a:rPr>
                  <a:t> y = </a:t>
                </a:r>
                <a:r>
                  <a:rPr lang="en-IN" sz="1800" b="0" i="0" dirty="0" err="1">
                    <a:latin typeface="+mj-lt"/>
                  </a:rPr>
                  <a:t>tmp</a:t>
                </a:r>
                <a:r>
                  <a:rPr lang="en-IN" sz="1800" b="0" i="0" dirty="0">
                    <a:latin typeface="+mj-lt"/>
                  </a:rPr>
                  <a:t>)</a:t>
                </a:r>
                <a:r>
                  <a:rPr lang="en-US" sz="1800" b="0" i="0" dirty="0">
                    <a:latin typeface="+mj-lt"/>
                  </a:rPr>
                  <a:t> </a:t>
                </a:r>
                <a14:m>
                  <m:oMath xmlns:m="http://schemas.openxmlformats.org/officeDocument/2006/math">
                    <m:r>
                      <a:rPr lang="en-IN" sz="1800" b="0" i="1" smtClean="0">
                        <a:latin typeface="Cambria Math" panose="02040503050406030204" pitchFamily="18" charset="0"/>
                      </a:rPr>
                      <m:t>→</m:t>
                    </m:r>
                  </m:oMath>
                </a14:m>
                <a:r>
                  <a:rPr lang="en-US" dirty="0"/>
                  <a:t>         (</a:t>
                </a:r>
                <a:r>
                  <a:rPr lang="en-IN" b="0" i="0" dirty="0">
                    <a:latin typeface="+mj-lt"/>
                  </a:rPr>
                  <a:t>x=20 ∧ y=10)</a:t>
                </a:r>
              </a:p>
              <a:p>
                <a:r>
                  <a:rPr lang="en-US" dirty="0"/>
                  <a:t>which is a valid formula.</a:t>
                </a:r>
              </a:p>
            </p:txBody>
          </p:sp>
        </mc:Choice>
        <mc:Fallback xmlns="">
          <p:sp>
            <p:nvSpPr>
              <p:cNvPr id="4" name="TextBox 3">
                <a:extLst>
                  <a:ext uri="{FF2B5EF4-FFF2-40B4-BE49-F238E27FC236}">
                    <a16:creationId xmlns:a16="http://schemas.microsoft.com/office/drawing/2014/main" id="{40055F91-10D3-87DA-7701-DB9B84759F15}"/>
                  </a:ext>
                </a:extLst>
              </p:cNvPr>
              <p:cNvSpPr txBox="1">
                <a:spLocks noRot="1" noChangeAspect="1" noMove="1" noResize="1" noEditPoints="1" noAdjustHandles="1" noChangeArrowheads="1" noChangeShapeType="1" noTextEdit="1"/>
              </p:cNvSpPr>
              <p:nvPr/>
            </p:nvSpPr>
            <p:spPr>
              <a:xfrm>
                <a:off x="6410632" y="2369573"/>
                <a:ext cx="5270091" cy="2308324"/>
              </a:xfrm>
              <a:prstGeom prst="rect">
                <a:avLst/>
              </a:prstGeom>
              <a:blipFill>
                <a:blip r:embed="rId3"/>
                <a:stretch>
                  <a:fillRect l="-1042" t="-1587" r="-926" b="-3439"/>
                </a:stretch>
              </a:blipFill>
            </p:spPr>
            <p:txBody>
              <a:bodyPr/>
              <a:lstStyle/>
              <a:p>
                <a:r>
                  <a:rPr lang="en-IN">
                    <a:noFill/>
                  </a:rPr>
                  <a:t> </a:t>
                </a:r>
              </a:p>
            </p:txBody>
          </p:sp>
        </mc:Fallback>
      </mc:AlternateContent>
    </p:spTree>
    <p:extLst>
      <p:ext uri="{BB962C8B-B14F-4D97-AF65-F5344CB8AC3E}">
        <p14:creationId xmlns:p14="http://schemas.microsoft.com/office/powerpoint/2010/main" val="315044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1B3A-A5EF-07C0-52E1-E7A6121E8BFA}"/>
              </a:ext>
            </a:extLst>
          </p:cNvPr>
          <p:cNvSpPr>
            <a:spLocks noGrp="1"/>
          </p:cNvSpPr>
          <p:nvPr>
            <p:ph type="title"/>
          </p:nvPr>
        </p:nvSpPr>
        <p:spPr/>
        <p:txBody>
          <a:bodyPr/>
          <a:lstStyle/>
          <a:p>
            <a:r>
              <a:rPr lang="en-IN" dirty="0"/>
              <a:t>if-then-else</a:t>
            </a:r>
          </a:p>
        </p:txBody>
      </p:sp>
      <p:sp>
        <p:nvSpPr>
          <p:cNvPr id="3" name="Content Placeholder 2">
            <a:extLst>
              <a:ext uri="{FF2B5EF4-FFF2-40B4-BE49-F238E27FC236}">
                <a16:creationId xmlns:a16="http://schemas.microsoft.com/office/drawing/2014/main" id="{F62669D5-6085-25C2-1DB4-2EB64E1E72B1}"/>
              </a:ext>
            </a:extLst>
          </p:cNvPr>
          <p:cNvSpPr>
            <a:spLocks noGrp="1"/>
          </p:cNvSpPr>
          <p:nvPr>
            <p:ph idx="1"/>
          </p:nvPr>
        </p:nvSpPr>
        <p:spPr>
          <a:xfrm>
            <a:off x="838200" y="1569986"/>
            <a:ext cx="10515600" cy="4351338"/>
          </a:xfrm>
        </p:spPr>
        <p:txBody>
          <a:bodyPr/>
          <a:lstStyle/>
          <a:p>
            <a:pPr marL="0" indent="0">
              <a:buNone/>
            </a:pPr>
            <a:r>
              <a:rPr lang="en-IN" dirty="0"/>
              <a:t>Compute the strongest postconditions for all statements.</a:t>
            </a:r>
          </a:p>
          <a:p>
            <a:pPr marL="0" indent="0">
              <a:buNone/>
            </a:pPr>
            <a:endParaRPr lang="en-IN" dirty="0"/>
          </a:p>
        </p:txBody>
      </p:sp>
      <p:sp>
        <p:nvSpPr>
          <p:cNvPr id="4" name="TextBox 3">
            <a:extLst>
              <a:ext uri="{FF2B5EF4-FFF2-40B4-BE49-F238E27FC236}">
                <a16:creationId xmlns:a16="http://schemas.microsoft.com/office/drawing/2014/main" id="{633D3580-1272-4BFE-A008-B5C6237C7F2C}"/>
              </a:ext>
            </a:extLst>
          </p:cNvPr>
          <p:cNvSpPr txBox="1"/>
          <p:nvPr/>
        </p:nvSpPr>
        <p:spPr>
          <a:xfrm>
            <a:off x="481781" y="2123768"/>
            <a:ext cx="5889523" cy="4062651"/>
          </a:xfrm>
          <a:prstGeom prst="rect">
            <a:avLst/>
          </a:prstGeom>
          <a:noFill/>
        </p:spPr>
        <p:txBody>
          <a:bodyPr wrap="square" rtlCol="0">
            <a:spAutoFit/>
          </a:bodyPr>
          <a:lstStyle/>
          <a:p>
            <a:r>
              <a:rPr lang="en-IN" sz="2400" dirty="0">
                <a:solidFill>
                  <a:schemeClr val="accent1"/>
                </a:solidFill>
              </a:rPr>
              <a:t>Precondition x &lt; 20 &amp;&amp; y &gt; 100 </a:t>
            </a:r>
          </a:p>
          <a:p>
            <a:pPr marL="342900" indent="-342900">
              <a:buFont typeface="+mj-lt"/>
              <a:buAutoNum type="arabicPeriod"/>
            </a:pPr>
            <a:r>
              <a:rPr lang="en-IN" dirty="0"/>
              <a:t>if x &lt; 3 {</a:t>
            </a:r>
          </a:p>
          <a:p>
            <a:pPr marL="342900" indent="-342900">
              <a:buFont typeface="+mj-lt"/>
              <a:buAutoNum type="arabicPeriod"/>
            </a:pPr>
            <a:r>
              <a:rPr lang="en-IN" dirty="0"/>
              <a:t>   sp1:</a:t>
            </a:r>
          </a:p>
          <a:p>
            <a:pPr marL="342900" indent="-342900">
              <a:buFont typeface="+mj-lt"/>
              <a:buAutoNum type="arabicPeriod"/>
            </a:pPr>
            <a:r>
              <a:rPr lang="en-IN" dirty="0"/>
              <a:t>   z := x + 1;</a:t>
            </a:r>
          </a:p>
          <a:p>
            <a:pPr marL="342900" indent="-342900">
              <a:buFont typeface="+mj-lt"/>
              <a:buAutoNum type="arabicPeriod"/>
            </a:pPr>
            <a:r>
              <a:rPr lang="en-IN" dirty="0"/>
              <a:t>   sp2:</a:t>
            </a:r>
          </a:p>
          <a:p>
            <a:pPr marL="342900" indent="-342900">
              <a:buFont typeface="+mj-lt"/>
              <a:buAutoNum type="arabicPeriod"/>
            </a:pPr>
            <a:r>
              <a:rPr lang="en-IN" dirty="0"/>
              <a:t>   y := 10;</a:t>
            </a:r>
          </a:p>
          <a:p>
            <a:pPr marL="342900" indent="-342900">
              <a:buFont typeface="+mj-lt"/>
              <a:buAutoNum type="arabicPeriod"/>
            </a:pPr>
            <a:r>
              <a:rPr lang="en-IN" dirty="0"/>
              <a:t>   sp3:</a:t>
            </a:r>
          </a:p>
          <a:p>
            <a:pPr marL="342900" indent="-342900">
              <a:buFont typeface="+mj-lt"/>
              <a:buAutoNum type="arabicPeriod"/>
            </a:pPr>
            <a:r>
              <a:rPr lang="en-IN" dirty="0"/>
              <a:t>}</a:t>
            </a:r>
          </a:p>
          <a:p>
            <a:pPr marL="342900" indent="-342900">
              <a:buFont typeface="+mj-lt"/>
              <a:buAutoNum type="arabicPeriod"/>
            </a:pPr>
            <a:r>
              <a:rPr lang="en-IN" dirty="0"/>
              <a:t>else {</a:t>
            </a:r>
          </a:p>
          <a:p>
            <a:pPr marL="342900" indent="-342900">
              <a:buFont typeface="+mj-lt"/>
              <a:buAutoNum type="arabicPeriod"/>
            </a:pPr>
            <a:r>
              <a:rPr lang="en-IN" dirty="0"/>
              <a:t>   sp4: </a:t>
            </a:r>
          </a:p>
          <a:p>
            <a:pPr marL="342900" indent="-342900">
              <a:buFont typeface="+mj-lt"/>
              <a:buAutoNum type="arabicPeriod"/>
            </a:pPr>
            <a:r>
              <a:rPr lang="en-IN" dirty="0"/>
              <a:t>   y := x;</a:t>
            </a:r>
          </a:p>
          <a:p>
            <a:pPr marL="342900" indent="-342900">
              <a:buFont typeface="+mj-lt"/>
              <a:buAutoNum type="arabicPeriod"/>
            </a:pPr>
            <a:r>
              <a:rPr lang="en-IN" dirty="0"/>
              <a:t>   sp5:</a:t>
            </a:r>
          </a:p>
          <a:p>
            <a:pPr marL="342900" indent="-342900">
              <a:buFont typeface="+mj-lt"/>
              <a:buAutoNum type="arabicPeriod"/>
            </a:pPr>
            <a:r>
              <a:rPr lang="en-IN" dirty="0"/>
              <a:t>}</a:t>
            </a:r>
          </a:p>
          <a:p>
            <a:pPr marL="342900" indent="-342900">
              <a:buFont typeface="+mj-lt"/>
              <a:buAutoNum type="arabicPeriod"/>
            </a:pPr>
            <a:r>
              <a:rPr lang="en-IN" dirty="0"/>
              <a:t>sp6:</a:t>
            </a:r>
          </a:p>
        </p:txBody>
      </p:sp>
      <p:sp>
        <p:nvSpPr>
          <p:cNvPr id="5" name="TextBox 4">
            <a:extLst>
              <a:ext uri="{FF2B5EF4-FFF2-40B4-BE49-F238E27FC236}">
                <a16:creationId xmlns:a16="http://schemas.microsoft.com/office/drawing/2014/main" id="{334DA222-792D-F53E-C98A-751A05F6CD3B}"/>
              </a:ext>
            </a:extLst>
          </p:cNvPr>
          <p:cNvSpPr txBox="1"/>
          <p:nvPr/>
        </p:nvSpPr>
        <p:spPr>
          <a:xfrm>
            <a:off x="6646609" y="1966451"/>
            <a:ext cx="4709652" cy="4770537"/>
          </a:xfrm>
          <a:prstGeom prst="rect">
            <a:avLst/>
          </a:prstGeom>
          <a:noFill/>
        </p:spPr>
        <p:txBody>
          <a:bodyPr wrap="square" rtlCol="0">
            <a:spAutoFit/>
          </a:bodyPr>
          <a:lstStyle/>
          <a:p>
            <a:r>
              <a:rPr lang="en-US" sz="1600" dirty="0"/>
              <a:t>What value of sp1 satisfies only those states that are possible during real execution at line-2, assuming the if branch is successfully taken and precondition holds before Line-1?</a:t>
            </a:r>
          </a:p>
          <a:p>
            <a:endParaRPr lang="en-US" sz="1600" dirty="0"/>
          </a:p>
          <a:p>
            <a:r>
              <a:rPr lang="en-US" sz="1600" dirty="0"/>
              <a:t>What value of sp3 satisfies only those states that are possible during real execution at line-6, assuming Line-5 successfully executes and sp1 holds before Line-5?</a:t>
            </a:r>
          </a:p>
          <a:p>
            <a:endParaRPr lang="en-US" sz="1600" dirty="0"/>
          </a:p>
          <a:p>
            <a:r>
              <a:rPr lang="en-US" sz="1600" dirty="0"/>
              <a:t>What value of sp4 satisfies only those states that are possible during real execution at line-9, assuming the else branch is successfully taken and precondition holds before Line-1?</a:t>
            </a:r>
          </a:p>
          <a:p>
            <a:endParaRPr lang="en-US" sz="1600" dirty="0"/>
          </a:p>
          <a:p>
            <a:r>
              <a:rPr lang="en-US" sz="1600" dirty="0"/>
              <a:t>What value of sp5 satisfies only those states that are possible during real execution at line-11 if sp4 holds and Line-10 executes without crash?</a:t>
            </a:r>
          </a:p>
          <a:p>
            <a:endParaRPr lang="en-US" sz="1600" dirty="0"/>
          </a:p>
          <a:p>
            <a:r>
              <a:rPr lang="en-US" sz="1600" dirty="0"/>
              <a:t>What would be the value of sp6?</a:t>
            </a:r>
          </a:p>
        </p:txBody>
      </p:sp>
    </p:spTree>
    <p:extLst>
      <p:ext uri="{BB962C8B-B14F-4D97-AF65-F5344CB8AC3E}">
        <p14:creationId xmlns:p14="http://schemas.microsoft.com/office/powerpoint/2010/main" val="3280758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1B3A-A5EF-07C0-52E1-E7A6121E8BFA}"/>
              </a:ext>
            </a:extLst>
          </p:cNvPr>
          <p:cNvSpPr>
            <a:spLocks noGrp="1"/>
          </p:cNvSpPr>
          <p:nvPr>
            <p:ph type="title"/>
          </p:nvPr>
        </p:nvSpPr>
        <p:spPr/>
        <p:txBody>
          <a:bodyPr/>
          <a:lstStyle/>
          <a:p>
            <a:r>
              <a:rPr lang="en-IN" dirty="0"/>
              <a:t>if-then-else</a:t>
            </a:r>
          </a:p>
        </p:txBody>
      </p:sp>
      <p:sp>
        <p:nvSpPr>
          <p:cNvPr id="3" name="Content Placeholder 2">
            <a:extLst>
              <a:ext uri="{FF2B5EF4-FFF2-40B4-BE49-F238E27FC236}">
                <a16:creationId xmlns:a16="http://schemas.microsoft.com/office/drawing/2014/main" id="{F62669D5-6085-25C2-1DB4-2EB64E1E72B1}"/>
              </a:ext>
            </a:extLst>
          </p:cNvPr>
          <p:cNvSpPr>
            <a:spLocks noGrp="1"/>
          </p:cNvSpPr>
          <p:nvPr>
            <p:ph idx="1"/>
          </p:nvPr>
        </p:nvSpPr>
        <p:spPr>
          <a:xfrm>
            <a:off x="838200" y="1569986"/>
            <a:ext cx="10515600" cy="4351338"/>
          </a:xfrm>
        </p:spPr>
        <p:txBody>
          <a:bodyPr/>
          <a:lstStyle/>
          <a:p>
            <a:pPr marL="0" indent="0">
              <a:buNone/>
            </a:pPr>
            <a:r>
              <a:rPr lang="en-IN" dirty="0"/>
              <a:t>Compute the strongest postconditions for all statements.</a:t>
            </a:r>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3D3580-1272-4BFE-A008-B5C6237C7F2C}"/>
                  </a:ext>
                </a:extLst>
              </p:cNvPr>
              <p:cNvSpPr txBox="1"/>
              <p:nvPr/>
            </p:nvSpPr>
            <p:spPr>
              <a:xfrm>
                <a:off x="481781" y="2123768"/>
                <a:ext cx="5889523" cy="4401205"/>
              </a:xfrm>
              <a:prstGeom prst="rect">
                <a:avLst/>
              </a:prstGeom>
              <a:noFill/>
            </p:spPr>
            <p:txBody>
              <a:bodyPr wrap="square" rtlCol="0">
                <a:spAutoFit/>
              </a:bodyPr>
              <a:lstStyle/>
              <a:p>
                <a:r>
                  <a:rPr lang="en-IN" sz="2400" dirty="0">
                    <a:solidFill>
                      <a:schemeClr val="accent1"/>
                    </a:solidFill>
                  </a:rPr>
                  <a:t>Precondition x &lt; 20 &amp;&amp; y &gt; 100 </a:t>
                </a:r>
              </a:p>
              <a:p>
                <a:pPr marL="342900" indent="-342900">
                  <a:buFont typeface="+mj-lt"/>
                  <a:buAutoNum type="arabicPeriod"/>
                </a:pPr>
                <a:r>
                  <a:rPr lang="en-IN" dirty="0"/>
                  <a:t>if x &lt; 3 {</a:t>
                </a:r>
              </a:p>
              <a:p>
                <a:pPr marL="342900" indent="-342900">
                  <a:buFont typeface="+mj-lt"/>
                  <a:buAutoNum type="arabicPeriod"/>
                </a:pPr>
                <a:r>
                  <a:rPr lang="en-IN" dirty="0"/>
                  <a:t>   sp1: x &lt; 20 </a:t>
                </a:r>
                <a14:m>
                  <m:oMath xmlns:m="http://schemas.openxmlformats.org/officeDocument/2006/math">
                    <m:r>
                      <a:rPr lang="en-IN" b="0" i="1" smtClean="0">
                        <a:latin typeface="Cambria Math" panose="02040503050406030204" pitchFamily="18" charset="0"/>
                      </a:rPr>
                      <m:t>∧</m:t>
                    </m:r>
                  </m:oMath>
                </a14:m>
                <a:r>
                  <a:rPr lang="en-IN" dirty="0"/>
                  <a:t> y &gt; 100 </a:t>
                </a:r>
                <a14:m>
                  <m:oMath xmlns:m="http://schemas.openxmlformats.org/officeDocument/2006/math">
                    <m:r>
                      <a:rPr lang="en-IN" b="0" i="1" smtClean="0">
                        <a:latin typeface="Cambria Math" panose="02040503050406030204" pitchFamily="18" charset="0"/>
                      </a:rPr>
                      <m:t>∧ </m:t>
                    </m:r>
                  </m:oMath>
                </a14:m>
                <a:r>
                  <a:rPr lang="en-IN" dirty="0"/>
                  <a:t>x &lt; 3 </a:t>
                </a:r>
              </a:p>
              <a:p>
                <a:pPr marL="342900" indent="-342900">
                  <a:buFont typeface="+mj-lt"/>
                  <a:buAutoNum type="arabicPeriod"/>
                </a:pPr>
                <a:r>
                  <a:rPr lang="en-IN" dirty="0"/>
                  <a:t>   z := x + 1;</a:t>
                </a:r>
              </a:p>
              <a:p>
                <a:pPr marL="342900" indent="-342900">
                  <a:buFont typeface="+mj-lt"/>
                  <a:buAutoNum type="arabicPeriod"/>
                </a:pPr>
                <a:r>
                  <a:rPr lang="en-IN" dirty="0"/>
                  <a:t>   sp2: x &lt; 20 </a:t>
                </a:r>
                <a14:m>
                  <m:oMath xmlns:m="http://schemas.openxmlformats.org/officeDocument/2006/math">
                    <m:r>
                      <a:rPr lang="en-IN" b="0" i="1" smtClean="0">
                        <a:latin typeface="Cambria Math" panose="02040503050406030204" pitchFamily="18" charset="0"/>
                      </a:rPr>
                      <m:t>∧</m:t>
                    </m:r>
                  </m:oMath>
                </a14:m>
                <a:r>
                  <a:rPr lang="en-IN" dirty="0"/>
                  <a:t> y &gt; 100 </a:t>
                </a:r>
                <a14:m>
                  <m:oMath xmlns:m="http://schemas.openxmlformats.org/officeDocument/2006/math">
                    <m:r>
                      <a:rPr lang="en-IN" b="0" i="1" smtClean="0">
                        <a:latin typeface="Cambria Math" panose="02040503050406030204" pitchFamily="18" charset="0"/>
                      </a:rPr>
                      <m:t>∧</m:t>
                    </m:r>
                  </m:oMath>
                </a14:m>
                <a:r>
                  <a:rPr lang="en-IN" dirty="0"/>
                  <a:t> x &lt; 3 </a:t>
                </a:r>
                <a14:m>
                  <m:oMath xmlns:m="http://schemas.openxmlformats.org/officeDocument/2006/math">
                    <m:r>
                      <a:rPr lang="en-IN" b="0" i="1" smtClean="0">
                        <a:latin typeface="Cambria Math" panose="02040503050406030204" pitchFamily="18" charset="0"/>
                      </a:rPr>
                      <m:t>∧</m:t>
                    </m:r>
                  </m:oMath>
                </a14:m>
                <a:r>
                  <a:rPr lang="en-IN" dirty="0"/>
                  <a:t> z = x+1 </a:t>
                </a:r>
              </a:p>
              <a:p>
                <a:pPr marL="342900" indent="-342900">
                  <a:buFont typeface="+mj-lt"/>
                  <a:buAutoNum type="arabicPeriod"/>
                </a:pPr>
                <a:r>
                  <a:rPr lang="en-IN" dirty="0"/>
                  <a:t>   y := 10;</a:t>
                </a:r>
              </a:p>
              <a:p>
                <a:pPr marL="342900" indent="-342900">
                  <a:buFont typeface="+mj-lt"/>
                  <a:buAutoNum type="arabicPeriod"/>
                </a:pPr>
                <a:r>
                  <a:rPr lang="en-IN" dirty="0"/>
                  <a:t>   sp3: </a:t>
                </a:r>
                <a14:m>
                  <m:oMath xmlns:m="http://schemas.openxmlformats.org/officeDocument/2006/math">
                    <m:r>
                      <a:rPr lang="en-IN" b="0" i="1" smtClean="0">
                        <a:latin typeface="Cambria Math" panose="02040503050406030204" pitchFamily="18" charset="0"/>
                      </a:rPr>
                      <m:t>∃</m:t>
                    </m:r>
                  </m:oMath>
                </a14:m>
                <a:r>
                  <a:rPr lang="en-IN" dirty="0"/>
                  <a:t>y</a:t>
                </a:r>
                <a:r>
                  <a:rPr lang="en-IN" baseline="-25000" dirty="0"/>
                  <a:t>0</a:t>
                </a:r>
                <a:r>
                  <a:rPr lang="en-IN" dirty="0"/>
                  <a:t>. x &lt; 20 </a:t>
                </a:r>
                <a14:m>
                  <m:oMath xmlns:m="http://schemas.openxmlformats.org/officeDocument/2006/math">
                    <m:r>
                      <a:rPr lang="en-IN" b="0" i="1" smtClean="0">
                        <a:latin typeface="Cambria Math" panose="02040503050406030204" pitchFamily="18" charset="0"/>
                      </a:rPr>
                      <m:t>∧</m:t>
                    </m:r>
                  </m:oMath>
                </a14:m>
                <a:r>
                  <a:rPr lang="en-IN" dirty="0"/>
                  <a:t> y</a:t>
                </a:r>
                <a:r>
                  <a:rPr lang="en-IN" baseline="-25000" dirty="0"/>
                  <a:t>0</a:t>
                </a:r>
                <a:r>
                  <a:rPr lang="en-IN" dirty="0"/>
                  <a:t> &gt; 100 </a:t>
                </a:r>
                <a14:m>
                  <m:oMath xmlns:m="http://schemas.openxmlformats.org/officeDocument/2006/math">
                    <m:r>
                      <a:rPr lang="en-IN" b="0" i="1" smtClean="0">
                        <a:latin typeface="Cambria Math" panose="02040503050406030204" pitchFamily="18" charset="0"/>
                      </a:rPr>
                      <m:t>∧</m:t>
                    </m:r>
                  </m:oMath>
                </a14:m>
                <a:r>
                  <a:rPr lang="en-IN" dirty="0"/>
                  <a:t> x &lt; 3 </a:t>
                </a:r>
                <a14:m>
                  <m:oMath xmlns:m="http://schemas.openxmlformats.org/officeDocument/2006/math">
                    <m:r>
                      <a:rPr lang="en-IN" b="0" i="1" smtClean="0">
                        <a:latin typeface="Cambria Math" panose="02040503050406030204" pitchFamily="18" charset="0"/>
                      </a:rPr>
                      <m:t>∧</m:t>
                    </m:r>
                  </m:oMath>
                </a14:m>
                <a:r>
                  <a:rPr lang="en-IN" dirty="0"/>
                  <a:t> z = x+1 </a:t>
                </a:r>
                <a14:m>
                  <m:oMath xmlns:m="http://schemas.openxmlformats.org/officeDocument/2006/math">
                    <m:r>
                      <a:rPr lang="en-IN" b="0" i="1" smtClean="0">
                        <a:latin typeface="Cambria Math" panose="02040503050406030204" pitchFamily="18" charset="0"/>
                      </a:rPr>
                      <m:t>∧</m:t>
                    </m:r>
                  </m:oMath>
                </a14:m>
                <a:r>
                  <a:rPr lang="en-IN" dirty="0"/>
                  <a:t> y = 10  </a:t>
                </a:r>
              </a:p>
              <a:p>
                <a:pPr marL="342900" indent="-342900">
                  <a:buFont typeface="+mj-lt"/>
                  <a:buAutoNum type="arabicPeriod"/>
                </a:pPr>
                <a:r>
                  <a:rPr lang="en-IN" dirty="0"/>
                  <a:t>}</a:t>
                </a:r>
              </a:p>
              <a:p>
                <a:pPr marL="342900" indent="-342900">
                  <a:buFont typeface="+mj-lt"/>
                  <a:buAutoNum type="arabicPeriod"/>
                </a:pPr>
                <a:r>
                  <a:rPr lang="en-IN" dirty="0"/>
                  <a:t>else {</a:t>
                </a:r>
              </a:p>
              <a:p>
                <a:pPr marL="342900" indent="-342900">
                  <a:buFont typeface="+mj-lt"/>
                  <a:buAutoNum type="arabicPeriod"/>
                </a:pPr>
                <a:r>
                  <a:rPr lang="en-IN" dirty="0"/>
                  <a:t>   sp4: x &lt; 20 </a:t>
                </a:r>
                <a14:m>
                  <m:oMath xmlns:m="http://schemas.openxmlformats.org/officeDocument/2006/math">
                    <m:r>
                      <a:rPr lang="en-IN" b="0" i="1" smtClean="0">
                        <a:latin typeface="Cambria Math" panose="02040503050406030204" pitchFamily="18" charset="0"/>
                      </a:rPr>
                      <m:t>∧</m:t>
                    </m:r>
                  </m:oMath>
                </a14:m>
                <a:r>
                  <a:rPr lang="en-IN" dirty="0"/>
                  <a:t> y &gt; 100 </a:t>
                </a:r>
                <a14:m>
                  <m:oMath xmlns:m="http://schemas.openxmlformats.org/officeDocument/2006/math">
                    <m:r>
                      <a:rPr lang="en-IN" b="0" i="1" smtClean="0">
                        <a:latin typeface="Cambria Math" panose="02040503050406030204" pitchFamily="18" charset="0"/>
                      </a:rPr>
                      <m:t>∧</m:t>
                    </m:r>
                  </m:oMath>
                </a14:m>
                <a:r>
                  <a:rPr lang="en-IN" dirty="0"/>
                  <a:t> x &gt;= 3</a:t>
                </a:r>
              </a:p>
              <a:p>
                <a:pPr marL="342900" indent="-342900">
                  <a:buFont typeface="+mj-lt"/>
                  <a:buAutoNum type="arabicPeriod"/>
                </a:pPr>
                <a:r>
                  <a:rPr lang="en-IN" dirty="0"/>
                  <a:t>   y := x;</a:t>
                </a:r>
              </a:p>
              <a:p>
                <a:pPr marL="342900" indent="-342900">
                  <a:buFont typeface="+mj-lt"/>
                  <a:buAutoNum type="arabicPeriod"/>
                </a:pPr>
                <a:r>
                  <a:rPr lang="en-IN" dirty="0"/>
                  <a:t>   sp5: </a:t>
                </a:r>
                <a14:m>
                  <m:oMath xmlns:m="http://schemas.openxmlformats.org/officeDocument/2006/math">
                    <m:r>
                      <a:rPr lang="en-IN" b="0" i="1" smtClean="0">
                        <a:latin typeface="Cambria Math" panose="02040503050406030204" pitchFamily="18" charset="0"/>
                      </a:rPr>
                      <m:t>∃</m:t>
                    </m:r>
                  </m:oMath>
                </a14:m>
                <a:r>
                  <a:rPr lang="en-IN" dirty="0"/>
                  <a:t>y</a:t>
                </a:r>
                <a:r>
                  <a:rPr lang="en-IN" baseline="-25000" dirty="0"/>
                  <a:t>0</a:t>
                </a:r>
                <a:r>
                  <a:rPr lang="en-IN" dirty="0"/>
                  <a:t>.x &lt; 20 </a:t>
                </a:r>
                <a14:m>
                  <m:oMath xmlns:m="http://schemas.openxmlformats.org/officeDocument/2006/math">
                    <m:r>
                      <a:rPr lang="en-IN" b="0" i="1" smtClean="0">
                        <a:latin typeface="Cambria Math" panose="02040503050406030204" pitchFamily="18" charset="0"/>
                      </a:rPr>
                      <m:t>∧</m:t>
                    </m:r>
                  </m:oMath>
                </a14:m>
                <a:r>
                  <a:rPr lang="en-IN" dirty="0"/>
                  <a:t> y</a:t>
                </a:r>
                <a:r>
                  <a:rPr lang="en-IN" baseline="-25000" dirty="0"/>
                  <a:t>0</a:t>
                </a:r>
                <a:r>
                  <a:rPr lang="en-IN" dirty="0"/>
                  <a:t> &gt; 100 </a:t>
                </a:r>
                <a14:m>
                  <m:oMath xmlns:m="http://schemas.openxmlformats.org/officeDocument/2006/math">
                    <m:r>
                      <a:rPr lang="en-IN" b="0" i="1" smtClean="0">
                        <a:latin typeface="Cambria Math" panose="02040503050406030204" pitchFamily="18" charset="0"/>
                      </a:rPr>
                      <m:t>∧</m:t>
                    </m:r>
                  </m:oMath>
                </a14:m>
                <a:r>
                  <a:rPr lang="en-IN" dirty="0"/>
                  <a:t> x &gt;= 3 </a:t>
                </a:r>
                <a14:m>
                  <m:oMath xmlns:m="http://schemas.openxmlformats.org/officeDocument/2006/math">
                    <m:r>
                      <a:rPr lang="en-IN" b="0" i="1" smtClean="0">
                        <a:latin typeface="Cambria Math" panose="02040503050406030204" pitchFamily="18" charset="0"/>
                      </a:rPr>
                      <m:t>∧</m:t>
                    </m:r>
                  </m:oMath>
                </a14:m>
                <a:r>
                  <a:rPr lang="en-IN" dirty="0"/>
                  <a:t> y = x</a:t>
                </a:r>
              </a:p>
              <a:p>
                <a:pPr marL="342900" indent="-342900">
                  <a:buFont typeface="+mj-lt"/>
                  <a:buAutoNum type="arabicPeriod"/>
                </a:pPr>
                <a:r>
                  <a:rPr lang="en-IN" dirty="0"/>
                  <a:t>}</a:t>
                </a:r>
              </a:p>
              <a:p>
                <a:pPr marL="342900" indent="-342900">
                  <a:buFont typeface="+mj-lt"/>
                  <a:buAutoNum type="arabicPeriod"/>
                </a:pPr>
                <a:r>
                  <a:rPr lang="en-IN" dirty="0"/>
                  <a:t>sp6: (</a:t>
                </a:r>
                <a14:m>
                  <m:oMath xmlns:m="http://schemas.openxmlformats.org/officeDocument/2006/math">
                    <m:r>
                      <a:rPr lang="en-IN" b="0" i="1" smtClean="0">
                        <a:latin typeface="Cambria Math" panose="02040503050406030204" pitchFamily="18" charset="0"/>
                      </a:rPr>
                      <m:t>∃</m:t>
                    </m:r>
                  </m:oMath>
                </a14:m>
                <a:r>
                  <a:rPr lang="en-IN" dirty="0"/>
                  <a:t>y</a:t>
                </a:r>
                <a:r>
                  <a:rPr lang="en-IN" baseline="-25000" dirty="0"/>
                  <a:t>0</a:t>
                </a:r>
                <a:r>
                  <a:rPr lang="en-IN" dirty="0"/>
                  <a:t>. x &lt; 20 </a:t>
                </a:r>
                <a14:m>
                  <m:oMath xmlns:m="http://schemas.openxmlformats.org/officeDocument/2006/math">
                    <m:r>
                      <a:rPr lang="en-IN" b="0" i="1" smtClean="0">
                        <a:latin typeface="Cambria Math" panose="02040503050406030204" pitchFamily="18" charset="0"/>
                      </a:rPr>
                      <m:t>∧</m:t>
                    </m:r>
                  </m:oMath>
                </a14:m>
                <a:r>
                  <a:rPr lang="en-IN" dirty="0"/>
                  <a:t> y</a:t>
                </a:r>
                <a:r>
                  <a:rPr lang="en-IN" baseline="-25000" dirty="0"/>
                  <a:t>0</a:t>
                </a:r>
                <a:r>
                  <a:rPr lang="en-IN" dirty="0"/>
                  <a:t> &gt; 100 </a:t>
                </a:r>
                <a14:m>
                  <m:oMath xmlns:m="http://schemas.openxmlformats.org/officeDocument/2006/math">
                    <m:r>
                      <a:rPr lang="en-IN" b="0" i="1" smtClean="0">
                        <a:latin typeface="Cambria Math" panose="02040503050406030204" pitchFamily="18" charset="0"/>
                      </a:rPr>
                      <m:t>∧</m:t>
                    </m:r>
                  </m:oMath>
                </a14:m>
                <a:r>
                  <a:rPr lang="en-IN" dirty="0"/>
                  <a:t> x &lt; 3 </a:t>
                </a:r>
                <a14:m>
                  <m:oMath xmlns:m="http://schemas.openxmlformats.org/officeDocument/2006/math">
                    <m:r>
                      <a:rPr lang="en-IN" b="0" i="1" smtClean="0">
                        <a:latin typeface="Cambria Math" panose="02040503050406030204" pitchFamily="18" charset="0"/>
                      </a:rPr>
                      <m:t>∧</m:t>
                    </m:r>
                  </m:oMath>
                </a14:m>
                <a:r>
                  <a:rPr lang="en-IN" dirty="0"/>
                  <a:t> z = x+1 </a:t>
                </a:r>
                <a14:m>
                  <m:oMath xmlns:m="http://schemas.openxmlformats.org/officeDocument/2006/math">
                    <m:r>
                      <a:rPr lang="en-IN" b="0" i="1" smtClean="0">
                        <a:latin typeface="Cambria Math" panose="02040503050406030204" pitchFamily="18" charset="0"/>
                      </a:rPr>
                      <m:t>∧</m:t>
                    </m:r>
                  </m:oMath>
                </a14:m>
                <a:r>
                  <a:rPr lang="en-IN" dirty="0"/>
                  <a:t> y = 10 ) </a:t>
                </a:r>
                <a14:m>
                  <m:oMath xmlns:m="http://schemas.openxmlformats.org/officeDocument/2006/math">
                    <m:r>
                      <a:rPr lang="en-IN" b="0" i="1" smtClean="0">
                        <a:latin typeface="Cambria Math" panose="02040503050406030204" pitchFamily="18" charset="0"/>
                      </a:rPr>
                      <m:t>∨</m:t>
                    </m:r>
                  </m:oMath>
                </a14:m>
                <a:r>
                  <a:rPr lang="en-IN" dirty="0"/>
                  <a:t> (</a:t>
                </a:r>
                <a14:m>
                  <m:oMath xmlns:m="http://schemas.openxmlformats.org/officeDocument/2006/math">
                    <m:r>
                      <a:rPr lang="en-IN" i="1">
                        <a:latin typeface="Cambria Math" panose="02040503050406030204" pitchFamily="18" charset="0"/>
                      </a:rPr>
                      <m:t>∃</m:t>
                    </m:r>
                  </m:oMath>
                </a14:m>
                <a:r>
                  <a:rPr lang="en-IN" dirty="0"/>
                  <a:t>y</a:t>
                </a:r>
                <a:r>
                  <a:rPr lang="en-IN" baseline="-25000" dirty="0"/>
                  <a:t>0</a:t>
                </a:r>
                <a:r>
                  <a:rPr lang="en-IN" dirty="0"/>
                  <a:t>.x &lt; 20 </a:t>
                </a:r>
                <a14:m>
                  <m:oMath xmlns:m="http://schemas.openxmlformats.org/officeDocument/2006/math">
                    <m:r>
                      <a:rPr lang="en-IN" i="1">
                        <a:latin typeface="Cambria Math" panose="02040503050406030204" pitchFamily="18" charset="0"/>
                      </a:rPr>
                      <m:t>∧</m:t>
                    </m:r>
                  </m:oMath>
                </a14:m>
                <a:r>
                  <a:rPr lang="en-IN" dirty="0"/>
                  <a:t> y</a:t>
                </a:r>
                <a:r>
                  <a:rPr lang="en-IN" baseline="-25000" dirty="0"/>
                  <a:t>0</a:t>
                </a:r>
                <a:r>
                  <a:rPr lang="en-IN" dirty="0"/>
                  <a:t> &gt; 100 </a:t>
                </a:r>
                <a14:m>
                  <m:oMath xmlns:m="http://schemas.openxmlformats.org/officeDocument/2006/math">
                    <m:r>
                      <a:rPr lang="en-IN" i="1">
                        <a:latin typeface="Cambria Math" panose="02040503050406030204" pitchFamily="18" charset="0"/>
                      </a:rPr>
                      <m:t>∧</m:t>
                    </m:r>
                  </m:oMath>
                </a14:m>
                <a:r>
                  <a:rPr lang="en-IN" dirty="0"/>
                  <a:t> x &gt;= 3 </a:t>
                </a:r>
                <a14:m>
                  <m:oMath xmlns:m="http://schemas.openxmlformats.org/officeDocument/2006/math">
                    <m:r>
                      <a:rPr lang="en-IN" i="1">
                        <a:latin typeface="Cambria Math" panose="02040503050406030204" pitchFamily="18" charset="0"/>
                      </a:rPr>
                      <m:t>∧</m:t>
                    </m:r>
                  </m:oMath>
                </a14:m>
                <a:r>
                  <a:rPr lang="en-IN" dirty="0"/>
                  <a:t> y = x)</a:t>
                </a:r>
              </a:p>
            </p:txBody>
          </p:sp>
        </mc:Choice>
        <mc:Fallback xmlns="">
          <p:sp>
            <p:nvSpPr>
              <p:cNvPr id="4" name="TextBox 3">
                <a:extLst>
                  <a:ext uri="{FF2B5EF4-FFF2-40B4-BE49-F238E27FC236}">
                    <a16:creationId xmlns:a16="http://schemas.microsoft.com/office/drawing/2014/main" id="{633D3580-1272-4BFE-A008-B5C6237C7F2C}"/>
                  </a:ext>
                </a:extLst>
              </p:cNvPr>
              <p:cNvSpPr txBox="1">
                <a:spLocks noRot="1" noChangeAspect="1" noMove="1" noResize="1" noEditPoints="1" noAdjustHandles="1" noChangeArrowheads="1" noChangeShapeType="1" noTextEdit="1"/>
              </p:cNvSpPr>
              <p:nvPr/>
            </p:nvSpPr>
            <p:spPr>
              <a:xfrm>
                <a:off x="481781" y="2123768"/>
                <a:ext cx="5889523" cy="4401205"/>
              </a:xfrm>
              <a:prstGeom prst="rect">
                <a:avLst/>
              </a:prstGeom>
              <a:blipFill>
                <a:blip r:embed="rId2"/>
                <a:stretch>
                  <a:fillRect l="-1553" t="-1108"/>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334DA222-792D-F53E-C98A-751A05F6CD3B}"/>
              </a:ext>
            </a:extLst>
          </p:cNvPr>
          <p:cNvSpPr txBox="1"/>
          <p:nvPr/>
        </p:nvSpPr>
        <p:spPr>
          <a:xfrm>
            <a:off x="6646609" y="1966451"/>
            <a:ext cx="4709652" cy="4770537"/>
          </a:xfrm>
          <a:prstGeom prst="rect">
            <a:avLst/>
          </a:prstGeom>
          <a:noFill/>
        </p:spPr>
        <p:txBody>
          <a:bodyPr wrap="square" rtlCol="0">
            <a:spAutoFit/>
          </a:bodyPr>
          <a:lstStyle/>
          <a:p>
            <a:r>
              <a:rPr lang="en-US" sz="1600" dirty="0"/>
              <a:t>What value of sp1 satisfies only those states that are possible during real execution at line-2, assuming the if branch is successfully taken and precondition holds before Line-1?</a:t>
            </a:r>
          </a:p>
          <a:p>
            <a:endParaRPr lang="en-US" sz="1600" dirty="0"/>
          </a:p>
          <a:p>
            <a:r>
              <a:rPr lang="en-US" sz="1600" dirty="0"/>
              <a:t>What value of sp3 satisfies only those states that are possible during real execution at line-6, assuming Line-5 successfully executes and sp1 holds before Line-5?</a:t>
            </a:r>
          </a:p>
          <a:p>
            <a:endParaRPr lang="en-US" sz="1600" dirty="0"/>
          </a:p>
          <a:p>
            <a:r>
              <a:rPr lang="en-US" sz="1600" dirty="0"/>
              <a:t>What value of sp4 satisfies only those states that are possible during real execution at line-9, assuming the else branch is successfully taken and precondition holds before Line-1?</a:t>
            </a:r>
          </a:p>
          <a:p>
            <a:endParaRPr lang="en-US" sz="1600" dirty="0"/>
          </a:p>
          <a:p>
            <a:r>
              <a:rPr lang="en-US" sz="1600" dirty="0"/>
              <a:t>What value of sp5 satisfies only those states that are possible during real execution at line-11 if sp4 holds and Line-10 executes without crash?</a:t>
            </a:r>
          </a:p>
          <a:p>
            <a:endParaRPr lang="en-US" sz="1600" dirty="0"/>
          </a:p>
          <a:p>
            <a:r>
              <a:rPr lang="en-US" sz="1600" dirty="0"/>
              <a:t>What would be the value of sp6?</a:t>
            </a:r>
          </a:p>
        </p:txBody>
      </p:sp>
    </p:spTree>
    <p:extLst>
      <p:ext uri="{BB962C8B-B14F-4D97-AF65-F5344CB8AC3E}">
        <p14:creationId xmlns:p14="http://schemas.microsoft.com/office/powerpoint/2010/main" val="2010321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4D2-E2D6-C6EE-F4E4-5AE7540A54DA}"/>
              </a:ext>
            </a:extLst>
          </p:cNvPr>
          <p:cNvSpPr>
            <a:spLocks noGrp="1"/>
          </p:cNvSpPr>
          <p:nvPr>
            <p:ph type="title"/>
          </p:nvPr>
        </p:nvSpPr>
        <p:spPr/>
        <p:txBody>
          <a:bodyPr/>
          <a:lstStyle/>
          <a:p>
            <a:r>
              <a:rPr lang="en-IN" dirty="0"/>
              <a:t>Control flow</a:t>
            </a:r>
          </a:p>
        </p:txBody>
      </p:sp>
      <p:sp>
        <p:nvSpPr>
          <p:cNvPr id="5" name="TextBox 4">
            <a:extLst>
              <a:ext uri="{FF2B5EF4-FFF2-40B4-BE49-F238E27FC236}">
                <a16:creationId xmlns:a16="http://schemas.microsoft.com/office/drawing/2014/main" id="{F8BC25E1-D38A-FEBA-61BA-6AC6B126BBD6}"/>
              </a:ext>
            </a:extLst>
          </p:cNvPr>
          <p:cNvSpPr txBox="1"/>
          <p:nvPr/>
        </p:nvSpPr>
        <p:spPr>
          <a:xfrm>
            <a:off x="2340074" y="2074606"/>
            <a:ext cx="4227871" cy="369332"/>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if (B) { S } else { T }</a:t>
            </a:r>
          </a:p>
        </p:txBody>
      </p:sp>
      <p:sp>
        <p:nvSpPr>
          <p:cNvPr id="6" name="TextBox 5">
            <a:extLst>
              <a:ext uri="{FF2B5EF4-FFF2-40B4-BE49-F238E27FC236}">
                <a16:creationId xmlns:a16="http://schemas.microsoft.com/office/drawing/2014/main" id="{3B1D7848-7565-4EA5-E725-FCDB9AED280C}"/>
              </a:ext>
            </a:extLst>
          </p:cNvPr>
          <p:cNvSpPr txBox="1"/>
          <p:nvPr/>
        </p:nvSpPr>
        <p:spPr>
          <a:xfrm>
            <a:off x="1056964" y="3387214"/>
            <a:ext cx="1027472" cy="368709"/>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S</a:t>
            </a:r>
          </a:p>
        </p:txBody>
      </p:sp>
      <p:sp>
        <p:nvSpPr>
          <p:cNvPr id="7" name="TextBox 6">
            <a:extLst>
              <a:ext uri="{FF2B5EF4-FFF2-40B4-BE49-F238E27FC236}">
                <a16:creationId xmlns:a16="http://schemas.microsoft.com/office/drawing/2014/main" id="{596C717A-6762-DADD-5EB1-8D4CA3072B42}"/>
              </a:ext>
            </a:extLst>
          </p:cNvPr>
          <p:cNvSpPr txBox="1"/>
          <p:nvPr/>
        </p:nvSpPr>
        <p:spPr>
          <a:xfrm>
            <a:off x="5860034" y="3411792"/>
            <a:ext cx="1027472" cy="368709"/>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T</a:t>
            </a:r>
          </a:p>
        </p:txBody>
      </p:sp>
      <p:cxnSp>
        <p:nvCxnSpPr>
          <p:cNvPr id="9" name="Straight Arrow Connector 8">
            <a:extLst>
              <a:ext uri="{FF2B5EF4-FFF2-40B4-BE49-F238E27FC236}">
                <a16:creationId xmlns:a16="http://schemas.microsoft.com/office/drawing/2014/main" id="{C2E1E9DB-37F2-0F2F-CFEE-05DCCDE30F1E}"/>
              </a:ext>
            </a:extLst>
          </p:cNvPr>
          <p:cNvCxnSpPr>
            <a:endCxn id="6" idx="0"/>
          </p:cNvCxnSpPr>
          <p:nvPr/>
        </p:nvCxnSpPr>
        <p:spPr>
          <a:xfrm flipH="1">
            <a:off x="1570700" y="2443938"/>
            <a:ext cx="2757949" cy="94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E58AACF-ECAE-405F-1E21-659BD3D71ADE}"/>
              </a:ext>
            </a:extLst>
          </p:cNvPr>
          <p:cNvCxnSpPr>
            <a:endCxn id="7" idx="0"/>
          </p:cNvCxnSpPr>
          <p:nvPr/>
        </p:nvCxnSpPr>
        <p:spPr>
          <a:xfrm>
            <a:off x="4328649" y="2443938"/>
            <a:ext cx="2045121" cy="96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8181EBF-3DEB-BA03-2518-FFAC899B74C2}"/>
              </a:ext>
            </a:extLst>
          </p:cNvPr>
          <p:cNvSpPr txBox="1"/>
          <p:nvPr/>
        </p:nvSpPr>
        <p:spPr>
          <a:xfrm>
            <a:off x="2753031" y="5289758"/>
            <a:ext cx="2536717" cy="369332"/>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Next Statement N</a:t>
            </a:r>
          </a:p>
        </p:txBody>
      </p:sp>
      <p:cxnSp>
        <p:nvCxnSpPr>
          <p:cNvPr id="14" name="Straight Arrow Connector 13">
            <a:extLst>
              <a:ext uri="{FF2B5EF4-FFF2-40B4-BE49-F238E27FC236}">
                <a16:creationId xmlns:a16="http://schemas.microsoft.com/office/drawing/2014/main" id="{2B7E0644-3CC0-524B-5B85-AE5065FE9AD1}"/>
              </a:ext>
            </a:extLst>
          </p:cNvPr>
          <p:cNvCxnSpPr>
            <a:stCxn id="6" idx="2"/>
            <a:endCxn id="12" idx="0"/>
          </p:cNvCxnSpPr>
          <p:nvPr/>
        </p:nvCxnSpPr>
        <p:spPr>
          <a:xfrm>
            <a:off x="1570700" y="3755923"/>
            <a:ext cx="2450690" cy="153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867887-28A5-67AD-0C62-4468A5590862}"/>
              </a:ext>
            </a:extLst>
          </p:cNvPr>
          <p:cNvCxnSpPr>
            <a:endCxn id="12" idx="0"/>
          </p:cNvCxnSpPr>
          <p:nvPr/>
        </p:nvCxnSpPr>
        <p:spPr>
          <a:xfrm flipH="1">
            <a:off x="4021390" y="3780501"/>
            <a:ext cx="2352380" cy="1509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0C88AD2-506B-917E-BE50-E3856B6D073E}"/>
                  </a:ext>
                </a:extLst>
              </p:cNvPr>
              <p:cNvSpPr txBox="1"/>
              <p:nvPr/>
            </p:nvSpPr>
            <p:spPr>
              <a:xfrm>
                <a:off x="3175801" y="4812268"/>
                <a:ext cx="3559295" cy="369332"/>
              </a:xfrm>
              <a:prstGeom prst="rect">
                <a:avLst/>
              </a:prstGeom>
              <a:noFill/>
            </p:spPr>
            <p:txBody>
              <a:bodyPr wrap="square" rtlCol="0">
                <a:spAutoFit/>
              </a:bodyPr>
              <a:lstStyle/>
              <a:p>
                <a:r>
                  <a:rPr lang="en-IN" dirty="0"/>
                  <a:t>sp: SP[S, B &amp;&amp; P] </a:t>
                </a:r>
                <a14:m>
                  <m:oMath xmlns:m="http://schemas.openxmlformats.org/officeDocument/2006/math">
                    <m:r>
                      <a:rPr lang="en-IN" b="0" i="1" smtClean="0">
                        <a:latin typeface="Cambria Math" panose="02040503050406030204" pitchFamily="18" charset="0"/>
                      </a:rPr>
                      <m:t>∨</m:t>
                    </m:r>
                  </m:oMath>
                </a14:m>
                <a:r>
                  <a:rPr lang="en-IN" dirty="0"/>
                  <a:t> SP[T, !B &amp;&amp; P]  </a:t>
                </a:r>
              </a:p>
            </p:txBody>
          </p:sp>
        </mc:Choice>
        <mc:Fallback xmlns="">
          <p:sp>
            <p:nvSpPr>
              <p:cNvPr id="17" name="TextBox 16">
                <a:extLst>
                  <a:ext uri="{FF2B5EF4-FFF2-40B4-BE49-F238E27FC236}">
                    <a16:creationId xmlns:a16="http://schemas.microsoft.com/office/drawing/2014/main" id="{20C88AD2-506B-917E-BE50-E3856B6D073E}"/>
                  </a:ext>
                </a:extLst>
              </p:cNvPr>
              <p:cNvSpPr txBox="1">
                <a:spLocks noRot="1" noChangeAspect="1" noMove="1" noResize="1" noEditPoints="1" noAdjustHandles="1" noChangeArrowheads="1" noChangeShapeType="1" noTextEdit="1"/>
              </p:cNvSpPr>
              <p:nvPr/>
            </p:nvSpPr>
            <p:spPr>
              <a:xfrm>
                <a:off x="3175801" y="4812268"/>
                <a:ext cx="3559295" cy="369332"/>
              </a:xfrm>
              <a:prstGeom prst="rect">
                <a:avLst/>
              </a:prstGeom>
              <a:blipFill>
                <a:blip r:embed="rId2"/>
                <a:stretch>
                  <a:fillRect l="-1541" t="-8197" b="-24590"/>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D2305CD8-23C1-9A84-1261-E62729353807}"/>
              </a:ext>
            </a:extLst>
          </p:cNvPr>
          <p:cNvSpPr txBox="1"/>
          <p:nvPr/>
        </p:nvSpPr>
        <p:spPr>
          <a:xfrm>
            <a:off x="5889516" y="3937195"/>
            <a:ext cx="2251588" cy="369332"/>
          </a:xfrm>
          <a:prstGeom prst="rect">
            <a:avLst/>
          </a:prstGeom>
          <a:noFill/>
        </p:spPr>
        <p:txBody>
          <a:bodyPr wrap="square" rtlCol="0">
            <a:spAutoFit/>
          </a:bodyPr>
          <a:lstStyle/>
          <a:p>
            <a:r>
              <a:rPr lang="en-IN" dirty="0" err="1"/>
              <a:t>sp</a:t>
            </a:r>
            <a:r>
              <a:rPr lang="en-IN" dirty="0"/>
              <a:t>: SP[T, !B &amp;&amp; P] </a:t>
            </a:r>
          </a:p>
        </p:txBody>
      </p:sp>
      <p:sp>
        <p:nvSpPr>
          <p:cNvPr id="20" name="TextBox 19">
            <a:extLst>
              <a:ext uri="{FF2B5EF4-FFF2-40B4-BE49-F238E27FC236}">
                <a16:creationId xmlns:a16="http://schemas.microsoft.com/office/drawing/2014/main" id="{A39CC0F1-54B9-ECEB-AF5A-DB43678FD0FA}"/>
              </a:ext>
            </a:extLst>
          </p:cNvPr>
          <p:cNvSpPr txBox="1"/>
          <p:nvPr/>
        </p:nvSpPr>
        <p:spPr>
          <a:xfrm>
            <a:off x="6159901" y="2949053"/>
            <a:ext cx="2251588" cy="369332"/>
          </a:xfrm>
          <a:prstGeom prst="rect">
            <a:avLst/>
          </a:prstGeom>
          <a:noFill/>
        </p:spPr>
        <p:txBody>
          <a:bodyPr wrap="square" rtlCol="0">
            <a:spAutoFit/>
          </a:bodyPr>
          <a:lstStyle/>
          <a:p>
            <a:r>
              <a:rPr lang="en-IN" dirty="0" err="1"/>
              <a:t>sp</a:t>
            </a:r>
            <a:r>
              <a:rPr lang="en-IN" dirty="0"/>
              <a:t>: !B &amp;&amp; P</a:t>
            </a:r>
          </a:p>
        </p:txBody>
      </p:sp>
      <p:sp>
        <p:nvSpPr>
          <p:cNvPr id="21" name="TextBox 20">
            <a:extLst>
              <a:ext uri="{FF2B5EF4-FFF2-40B4-BE49-F238E27FC236}">
                <a16:creationId xmlns:a16="http://schemas.microsoft.com/office/drawing/2014/main" id="{0ECF7D35-FCF7-CDAF-6ADE-0D8FE3ABF893}"/>
              </a:ext>
            </a:extLst>
          </p:cNvPr>
          <p:cNvSpPr txBox="1"/>
          <p:nvPr/>
        </p:nvSpPr>
        <p:spPr>
          <a:xfrm>
            <a:off x="393262" y="3022795"/>
            <a:ext cx="2251588" cy="369332"/>
          </a:xfrm>
          <a:prstGeom prst="rect">
            <a:avLst/>
          </a:prstGeom>
          <a:noFill/>
        </p:spPr>
        <p:txBody>
          <a:bodyPr wrap="square" rtlCol="0">
            <a:spAutoFit/>
          </a:bodyPr>
          <a:lstStyle/>
          <a:p>
            <a:r>
              <a:rPr lang="en-IN" dirty="0" err="1"/>
              <a:t>sp</a:t>
            </a:r>
            <a:r>
              <a:rPr lang="en-IN" dirty="0"/>
              <a:t>: B &amp;&amp; P </a:t>
            </a:r>
          </a:p>
        </p:txBody>
      </p:sp>
      <p:sp>
        <p:nvSpPr>
          <p:cNvPr id="22" name="TextBox 21">
            <a:extLst>
              <a:ext uri="{FF2B5EF4-FFF2-40B4-BE49-F238E27FC236}">
                <a16:creationId xmlns:a16="http://schemas.microsoft.com/office/drawing/2014/main" id="{93910278-1B78-FF35-F0F6-C5BA97F6B0D4}"/>
              </a:ext>
            </a:extLst>
          </p:cNvPr>
          <p:cNvSpPr txBox="1"/>
          <p:nvPr/>
        </p:nvSpPr>
        <p:spPr>
          <a:xfrm>
            <a:off x="2531780" y="1631529"/>
            <a:ext cx="4458949" cy="369332"/>
          </a:xfrm>
          <a:prstGeom prst="rect">
            <a:avLst/>
          </a:prstGeom>
          <a:noFill/>
        </p:spPr>
        <p:txBody>
          <a:bodyPr wrap="square" rtlCol="0">
            <a:spAutoFit/>
          </a:bodyPr>
          <a:lstStyle/>
          <a:p>
            <a:r>
              <a:rPr lang="en-IN" dirty="0"/>
              <a:t>                          PRE: P</a:t>
            </a:r>
          </a:p>
        </p:txBody>
      </p:sp>
      <p:sp>
        <p:nvSpPr>
          <p:cNvPr id="3" name="TextBox 2">
            <a:extLst>
              <a:ext uri="{FF2B5EF4-FFF2-40B4-BE49-F238E27FC236}">
                <a16:creationId xmlns:a16="http://schemas.microsoft.com/office/drawing/2014/main" id="{9BAF71FF-DE2A-49B0-922A-915CE226DA92}"/>
              </a:ext>
            </a:extLst>
          </p:cNvPr>
          <p:cNvSpPr txBox="1"/>
          <p:nvPr/>
        </p:nvSpPr>
        <p:spPr>
          <a:xfrm>
            <a:off x="7642129" y="275301"/>
            <a:ext cx="4245071" cy="6186309"/>
          </a:xfrm>
          <a:prstGeom prst="rect">
            <a:avLst/>
          </a:prstGeom>
          <a:noFill/>
        </p:spPr>
        <p:txBody>
          <a:bodyPr wrap="square" rtlCol="0">
            <a:spAutoFit/>
          </a:bodyPr>
          <a:lstStyle/>
          <a:p>
            <a:r>
              <a:rPr lang="en-IN" dirty="0"/>
              <a:t>Let’s say the precondition of if </a:t>
            </a:r>
            <a:r>
              <a:rPr lang="en-IN" dirty="0">
                <a:solidFill>
                  <a:schemeClr val="accent1"/>
                </a:solidFill>
              </a:rPr>
              <a:t>(B) {S} else {T} </a:t>
            </a:r>
            <a:r>
              <a:rPr lang="en-IN" dirty="0"/>
              <a:t>is </a:t>
            </a:r>
            <a:r>
              <a:rPr lang="en-IN" dirty="0">
                <a:solidFill>
                  <a:schemeClr val="accent1"/>
                </a:solidFill>
              </a:rPr>
              <a:t>P</a:t>
            </a:r>
            <a:r>
              <a:rPr lang="en-IN" dirty="0"/>
              <a:t> (i.e., the strongest postcondition of the previous statement before the if-else body).</a:t>
            </a:r>
          </a:p>
          <a:p>
            <a:endParaRPr lang="en-IN" dirty="0"/>
          </a:p>
          <a:p>
            <a:r>
              <a:rPr lang="en-IN" dirty="0"/>
              <a:t>The strongest postcondition before S would be </a:t>
            </a:r>
            <a:r>
              <a:rPr lang="en-IN" dirty="0">
                <a:solidFill>
                  <a:schemeClr val="accent1"/>
                </a:solidFill>
              </a:rPr>
              <a:t>B &amp;&amp; P </a:t>
            </a:r>
            <a:r>
              <a:rPr lang="en-IN" dirty="0"/>
              <a:t>because out of all the states that are satisfied before the if-condition, states that </a:t>
            </a:r>
            <a:r>
              <a:rPr lang="en-IN" dirty="0" err="1"/>
              <a:t>fulfill</a:t>
            </a:r>
            <a:r>
              <a:rPr lang="en-IN" dirty="0"/>
              <a:t> the if-condition are the valid states before S.</a:t>
            </a:r>
          </a:p>
          <a:p>
            <a:endParaRPr lang="en-IN" dirty="0"/>
          </a:p>
          <a:p>
            <a:r>
              <a:rPr lang="en-US" dirty="0"/>
              <a:t>The strongest postcondition of S is </a:t>
            </a:r>
            <a:r>
              <a:rPr lang="en-US" dirty="0">
                <a:solidFill>
                  <a:schemeClr val="accent1"/>
                </a:solidFill>
              </a:rPr>
              <a:t>SP[S, B &amp;&amp; P]</a:t>
            </a:r>
            <a:r>
              <a:rPr lang="en-US" dirty="0"/>
              <a:t>, and similarly, the strongest postcondition of T is </a:t>
            </a:r>
            <a:r>
              <a:rPr lang="en-US" dirty="0">
                <a:solidFill>
                  <a:schemeClr val="accent1"/>
                </a:solidFill>
              </a:rPr>
              <a:t>SP[T, !B &amp;&amp; P] </a:t>
            </a:r>
            <a:r>
              <a:rPr lang="en-US" dirty="0"/>
              <a:t>following the SP rules for S and T. </a:t>
            </a:r>
          </a:p>
          <a:p>
            <a:endParaRPr lang="en-IN" dirty="0"/>
          </a:p>
          <a:p>
            <a:r>
              <a:rPr lang="en-US" dirty="0"/>
              <a:t>The possible states after the if-else-body are either all possible states after S or all possible states after T. Thus, the strongest postcondition of the if-else body is the disjunction of the strongest postconditions after S and T.</a:t>
            </a:r>
            <a:endParaRPr lang="en-IN" dirty="0"/>
          </a:p>
        </p:txBody>
      </p:sp>
      <p:sp>
        <p:nvSpPr>
          <p:cNvPr id="4" name="TextBox 3">
            <a:extLst>
              <a:ext uri="{FF2B5EF4-FFF2-40B4-BE49-F238E27FC236}">
                <a16:creationId xmlns:a16="http://schemas.microsoft.com/office/drawing/2014/main" id="{185D2AF3-4F88-B547-1E4D-EBFF957F3811}"/>
              </a:ext>
            </a:extLst>
          </p:cNvPr>
          <p:cNvSpPr txBox="1"/>
          <p:nvPr/>
        </p:nvSpPr>
        <p:spPr>
          <a:xfrm>
            <a:off x="309690" y="3824123"/>
            <a:ext cx="2251588" cy="369332"/>
          </a:xfrm>
          <a:prstGeom prst="rect">
            <a:avLst/>
          </a:prstGeom>
          <a:noFill/>
        </p:spPr>
        <p:txBody>
          <a:bodyPr wrap="square" rtlCol="0">
            <a:spAutoFit/>
          </a:bodyPr>
          <a:lstStyle/>
          <a:p>
            <a:r>
              <a:rPr lang="en-IN" dirty="0" err="1"/>
              <a:t>sp</a:t>
            </a:r>
            <a:r>
              <a:rPr lang="en-IN" dirty="0"/>
              <a:t>: SP[S, B &amp;&amp; P] </a:t>
            </a:r>
          </a:p>
        </p:txBody>
      </p:sp>
    </p:spTree>
    <p:extLst>
      <p:ext uri="{BB962C8B-B14F-4D97-AF65-F5344CB8AC3E}">
        <p14:creationId xmlns:p14="http://schemas.microsoft.com/office/powerpoint/2010/main" val="1438856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4D2-E2D6-C6EE-F4E4-5AE7540A54DA}"/>
              </a:ext>
            </a:extLst>
          </p:cNvPr>
          <p:cNvSpPr>
            <a:spLocks noGrp="1"/>
          </p:cNvSpPr>
          <p:nvPr>
            <p:ph type="title"/>
          </p:nvPr>
        </p:nvSpPr>
        <p:spPr/>
        <p:txBody>
          <a:bodyPr/>
          <a:lstStyle/>
          <a:p>
            <a:r>
              <a:rPr lang="en-IN" dirty="0"/>
              <a:t>Control flow</a:t>
            </a:r>
          </a:p>
        </p:txBody>
      </p:sp>
      <p:sp>
        <p:nvSpPr>
          <p:cNvPr id="5" name="TextBox 4">
            <a:extLst>
              <a:ext uri="{FF2B5EF4-FFF2-40B4-BE49-F238E27FC236}">
                <a16:creationId xmlns:a16="http://schemas.microsoft.com/office/drawing/2014/main" id="{F8BC25E1-D38A-FEBA-61BA-6AC6B126BBD6}"/>
              </a:ext>
            </a:extLst>
          </p:cNvPr>
          <p:cNvSpPr txBox="1"/>
          <p:nvPr/>
        </p:nvSpPr>
        <p:spPr>
          <a:xfrm>
            <a:off x="2340074" y="2074606"/>
            <a:ext cx="4227871" cy="369332"/>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if (B) { S } else { T }</a:t>
            </a:r>
          </a:p>
        </p:txBody>
      </p:sp>
      <p:sp>
        <p:nvSpPr>
          <p:cNvPr id="6" name="TextBox 5">
            <a:extLst>
              <a:ext uri="{FF2B5EF4-FFF2-40B4-BE49-F238E27FC236}">
                <a16:creationId xmlns:a16="http://schemas.microsoft.com/office/drawing/2014/main" id="{3B1D7848-7565-4EA5-E725-FCDB9AED280C}"/>
              </a:ext>
            </a:extLst>
          </p:cNvPr>
          <p:cNvSpPr txBox="1"/>
          <p:nvPr/>
        </p:nvSpPr>
        <p:spPr>
          <a:xfrm>
            <a:off x="1056964" y="3387214"/>
            <a:ext cx="1027472" cy="368709"/>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S</a:t>
            </a:r>
          </a:p>
        </p:txBody>
      </p:sp>
      <p:sp>
        <p:nvSpPr>
          <p:cNvPr id="7" name="TextBox 6">
            <a:extLst>
              <a:ext uri="{FF2B5EF4-FFF2-40B4-BE49-F238E27FC236}">
                <a16:creationId xmlns:a16="http://schemas.microsoft.com/office/drawing/2014/main" id="{596C717A-6762-DADD-5EB1-8D4CA3072B42}"/>
              </a:ext>
            </a:extLst>
          </p:cNvPr>
          <p:cNvSpPr txBox="1"/>
          <p:nvPr/>
        </p:nvSpPr>
        <p:spPr>
          <a:xfrm>
            <a:off x="5860034" y="3411792"/>
            <a:ext cx="1027472" cy="368709"/>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T</a:t>
            </a:r>
          </a:p>
        </p:txBody>
      </p:sp>
      <p:cxnSp>
        <p:nvCxnSpPr>
          <p:cNvPr id="9" name="Straight Arrow Connector 8">
            <a:extLst>
              <a:ext uri="{FF2B5EF4-FFF2-40B4-BE49-F238E27FC236}">
                <a16:creationId xmlns:a16="http://schemas.microsoft.com/office/drawing/2014/main" id="{C2E1E9DB-37F2-0F2F-CFEE-05DCCDE30F1E}"/>
              </a:ext>
            </a:extLst>
          </p:cNvPr>
          <p:cNvCxnSpPr>
            <a:endCxn id="6" idx="0"/>
          </p:cNvCxnSpPr>
          <p:nvPr/>
        </p:nvCxnSpPr>
        <p:spPr>
          <a:xfrm flipH="1">
            <a:off x="1570700" y="2443938"/>
            <a:ext cx="2757949" cy="94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E58AACF-ECAE-405F-1E21-659BD3D71ADE}"/>
              </a:ext>
            </a:extLst>
          </p:cNvPr>
          <p:cNvCxnSpPr>
            <a:endCxn id="7" idx="0"/>
          </p:cNvCxnSpPr>
          <p:nvPr/>
        </p:nvCxnSpPr>
        <p:spPr>
          <a:xfrm>
            <a:off x="4328649" y="2443938"/>
            <a:ext cx="2045121" cy="96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8181EBF-3DEB-BA03-2518-FFAC899B74C2}"/>
              </a:ext>
            </a:extLst>
          </p:cNvPr>
          <p:cNvSpPr txBox="1"/>
          <p:nvPr/>
        </p:nvSpPr>
        <p:spPr>
          <a:xfrm>
            <a:off x="2753031" y="5289758"/>
            <a:ext cx="2536717" cy="369332"/>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Next Statement N</a:t>
            </a:r>
          </a:p>
        </p:txBody>
      </p:sp>
      <p:cxnSp>
        <p:nvCxnSpPr>
          <p:cNvPr id="14" name="Straight Arrow Connector 13">
            <a:extLst>
              <a:ext uri="{FF2B5EF4-FFF2-40B4-BE49-F238E27FC236}">
                <a16:creationId xmlns:a16="http://schemas.microsoft.com/office/drawing/2014/main" id="{2B7E0644-3CC0-524B-5B85-AE5065FE9AD1}"/>
              </a:ext>
            </a:extLst>
          </p:cNvPr>
          <p:cNvCxnSpPr>
            <a:stCxn id="6" idx="2"/>
            <a:endCxn id="12" idx="0"/>
          </p:cNvCxnSpPr>
          <p:nvPr/>
        </p:nvCxnSpPr>
        <p:spPr>
          <a:xfrm>
            <a:off x="1570700" y="3755923"/>
            <a:ext cx="2450690" cy="153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867887-28A5-67AD-0C62-4468A5590862}"/>
              </a:ext>
            </a:extLst>
          </p:cNvPr>
          <p:cNvCxnSpPr>
            <a:endCxn id="12" idx="0"/>
          </p:cNvCxnSpPr>
          <p:nvPr/>
        </p:nvCxnSpPr>
        <p:spPr>
          <a:xfrm flipH="1">
            <a:off x="4021390" y="3780501"/>
            <a:ext cx="2352380" cy="1509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0C88AD2-506B-917E-BE50-E3856B6D073E}"/>
                  </a:ext>
                </a:extLst>
              </p:cNvPr>
              <p:cNvSpPr txBox="1"/>
              <p:nvPr/>
            </p:nvSpPr>
            <p:spPr>
              <a:xfrm>
                <a:off x="3175801" y="4812268"/>
                <a:ext cx="3559295" cy="369332"/>
              </a:xfrm>
              <a:prstGeom prst="rect">
                <a:avLst/>
              </a:prstGeom>
              <a:noFill/>
            </p:spPr>
            <p:txBody>
              <a:bodyPr wrap="square" rtlCol="0">
                <a:spAutoFit/>
              </a:bodyPr>
              <a:lstStyle/>
              <a:p>
                <a:r>
                  <a:rPr lang="en-IN" dirty="0"/>
                  <a:t>sp: SP[S, B &amp;&amp; P] </a:t>
                </a:r>
                <a14:m>
                  <m:oMath xmlns:m="http://schemas.openxmlformats.org/officeDocument/2006/math">
                    <m:r>
                      <a:rPr lang="en-IN" b="0" i="1" smtClean="0">
                        <a:latin typeface="Cambria Math" panose="02040503050406030204" pitchFamily="18" charset="0"/>
                      </a:rPr>
                      <m:t>∨</m:t>
                    </m:r>
                  </m:oMath>
                </a14:m>
                <a:r>
                  <a:rPr lang="en-IN" dirty="0"/>
                  <a:t> SP[T, !B &amp;&amp; P]  </a:t>
                </a:r>
              </a:p>
            </p:txBody>
          </p:sp>
        </mc:Choice>
        <mc:Fallback xmlns="">
          <p:sp>
            <p:nvSpPr>
              <p:cNvPr id="17" name="TextBox 16">
                <a:extLst>
                  <a:ext uri="{FF2B5EF4-FFF2-40B4-BE49-F238E27FC236}">
                    <a16:creationId xmlns:a16="http://schemas.microsoft.com/office/drawing/2014/main" id="{20C88AD2-506B-917E-BE50-E3856B6D073E}"/>
                  </a:ext>
                </a:extLst>
              </p:cNvPr>
              <p:cNvSpPr txBox="1">
                <a:spLocks noRot="1" noChangeAspect="1" noMove="1" noResize="1" noEditPoints="1" noAdjustHandles="1" noChangeArrowheads="1" noChangeShapeType="1" noTextEdit="1"/>
              </p:cNvSpPr>
              <p:nvPr/>
            </p:nvSpPr>
            <p:spPr>
              <a:xfrm>
                <a:off x="3175801" y="4812268"/>
                <a:ext cx="3559295" cy="369332"/>
              </a:xfrm>
              <a:prstGeom prst="rect">
                <a:avLst/>
              </a:prstGeom>
              <a:blipFill>
                <a:blip r:embed="rId2"/>
                <a:stretch>
                  <a:fillRect l="-1541" t="-8197" b="-24590"/>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D2305CD8-23C1-9A84-1261-E62729353807}"/>
              </a:ext>
            </a:extLst>
          </p:cNvPr>
          <p:cNvSpPr txBox="1"/>
          <p:nvPr/>
        </p:nvSpPr>
        <p:spPr>
          <a:xfrm>
            <a:off x="5889516" y="3937195"/>
            <a:ext cx="2251588" cy="369332"/>
          </a:xfrm>
          <a:prstGeom prst="rect">
            <a:avLst/>
          </a:prstGeom>
          <a:noFill/>
        </p:spPr>
        <p:txBody>
          <a:bodyPr wrap="square" rtlCol="0">
            <a:spAutoFit/>
          </a:bodyPr>
          <a:lstStyle/>
          <a:p>
            <a:r>
              <a:rPr lang="en-IN" dirty="0" err="1"/>
              <a:t>sp</a:t>
            </a:r>
            <a:r>
              <a:rPr lang="en-IN" dirty="0"/>
              <a:t>: SP[T, !B &amp;&amp; P] </a:t>
            </a:r>
          </a:p>
        </p:txBody>
      </p:sp>
      <p:sp>
        <p:nvSpPr>
          <p:cNvPr id="20" name="TextBox 19">
            <a:extLst>
              <a:ext uri="{FF2B5EF4-FFF2-40B4-BE49-F238E27FC236}">
                <a16:creationId xmlns:a16="http://schemas.microsoft.com/office/drawing/2014/main" id="{A39CC0F1-54B9-ECEB-AF5A-DB43678FD0FA}"/>
              </a:ext>
            </a:extLst>
          </p:cNvPr>
          <p:cNvSpPr txBox="1"/>
          <p:nvPr/>
        </p:nvSpPr>
        <p:spPr>
          <a:xfrm>
            <a:off x="6159901" y="2949053"/>
            <a:ext cx="2251588" cy="369332"/>
          </a:xfrm>
          <a:prstGeom prst="rect">
            <a:avLst/>
          </a:prstGeom>
          <a:noFill/>
        </p:spPr>
        <p:txBody>
          <a:bodyPr wrap="square" rtlCol="0">
            <a:spAutoFit/>
          </a:bodyPr>
          <a:lstStyle/>
          <a:p>
            <a:r>
              <a:rPr lang="en-IN" dirty="0" err="1"/>
              <a:t>sp</a:t>
            </a:r>
            <a:r>
              <a:rPr lang="en-IN" dirty="0"/>
              <a:t>: !B &amp;&amp; P</a:t>
            </a:r>
          </a:p>
        </p:txBody>
      </p:sp>
      <p:sp>
        <p:nvSpPr>
          <p:cNvPr id="21" name="TextBox 20">
            <a:extLst>
              <a:ext uri="{FF2B5EF4-FFF2-40B4-BE49-F238E27FC236}">
                <a16:creationId xmlns:a16="http://schemas.microsoft.com/office/drawing/2014/main" id="{0ECF7D35-FCF7-CDAF-6ADE-0D8FE3ABF893}"/>
              </a:ext>
            </a:extLst>
          </p:cNvPr>
          <p:cNvSpPr txBox="1"/>
          <p:nvPr/>
        </p:nvSpPr>
        <p:spPr>
          <a:xfrm>
            <a:off x="393262" y="3022795"/>
            <a:ext cx="2251588" cy="369332"/>
          </a:xfrm>
          <a:prstGeom prst="rect">
            <a:avLst/>
          </a:prstGeom>
          <a:noFill/>
        </p:spPr>
        <p:txBody>
          <a:bodyPr wrap="square" rtlCol="0">
            <a:spAutoFit/>
          </a:bodyPr>
          <a:lstStyle/>
          <a:p>
            <a:r>
              <a:rPr lang="en-IN" dirty="0" err="1"/>
              <a:t>sp</a:t>
            </a:r>
            <a:r>
              <a:rPr lang="en-IN" dirty="0"/>
              <a:t>: B &amp;&amp; P </a:t>
            </a:r>
          </a:p>
        </p:txBody>
      </p:sp>
      <p:sp>
        <p:nvSpPr>
          <p:cNvPr id="22" name="TextBox 21">
            <a:extLst>
              <a:ext uri="{FF2B5EF4-FFF2-40B4-BE49-F238E27FC236}">
                <a16:creationId xmlns:a16="http://schemas.microsoft.com/office/drawing/2014/main" id="{93910278-1B78-FF35-F0F6-C5BA97F6B0D4}"/>
              </a:ext>
            </a:extLst>
          </p:cNvPr>
          <p:cNvSpPr txBox="1"/>
          <p:nvPr/>
        </p:nvSpPr>
        <p:spPr>
          <a:xfrm>
            <a:off x="2531780" y="1631529"/>
            <a:ext cx="4458949" cy="369332"/>
          </a:xfrm>
          <a:prstGeom prst="rect">
            <a:avLst/>
          </a:prstGeom>
          <a:noFill/>
        </p:spPr>
        <p:txBody>
          <a:bodyPr wrap="square" rtlCol="0">
            <a:spAutoFit/>
          </a:bodyPr>
          <a:lstStyle/>
          <a:p>
            <a:r>
              <a:rPr lang="en-IN" dirty="0"/>
              <a:t>                          PRE: P</a:t>
            </a:r>
          </a:p>
        </p:txBody>
      </p:sp>
      <p:sp>
        <p:nvSpPr>
          <p:cNvPr id="3" name="TextBox 2">
            <a:extLst>
              <a:ext uri="{FF2B5EF4-FFF2-40B4-BE49-F238E27FC236}">
                <a16:creationId xmlns:a16="http://schemas.microsoft.com/office/drawing/2014/main" id="{9BAF71FF-DE2A-49B0-922A-915CE226DA92}"/>
              </a:ext>
            </a:extLst>
          </p:cNvPr>
          <p:cNvSpPr txBox="1"/>
          <p:nvPr/>
        </p:nvSpPr>
        <p:spPr>
          <a:xfrm>
            <a:off x="7642129" y="845573"/>
            <a:ext cx="4245071" cy="923330"/>
          </a:xfrm>
          <a:prstGeom prst="rect">
            <a:avLst/>
          </a:prstGeom>
          <a:noFill/>
        </p:spPr>
        <p:txBody>
          <a:bodyPr wrap="square" rtlCol="0">
            <a:spAutoFit/>
          </a:bodyPr>
          <a:lstStyle/>
          <a:p>
            <a:r>
              <a:rPr lang="en-US" dirty="0"/>
              <a:t>Can we use B → P as the strongest postcondition before S?</a:t>
            </a:r>
          </a:p>
          <a:p>
            <a:endParaRPr lang="en-IN" dirty="0"/>
          </a:p>
        </p:txBody>
      </p:sp>
      <p:sp>
        <p:nvSpPr>
          <p:cNvPr id="4" name="TextBox 3">
            <a:extLst>
              <a:ext uri="{FF2B5EF4-FFF2-40B4-BE49-F238E27FC236}">
                <a16:creationId xmlns:a16="http://schemas.microsoft.com/office/drawing/2014/main" id="{185D2AF3-4F88-B547-1E4D-EBFF957F3811}"/>
              </a:ext>
            </a:extLst>
          </p:cNvPr>
          <p:cNvSpPr txBox="1"/>
          <p:nvPr/>
        </p:nvSpPr>
        <p:spPr>
          <a:xfrm>
            <a:off x="309690" y="3824123"/>
            <a:ext cx="2251588" cy="369332"/>
          </a:xfrm>
          <a:prstGeom prst="rect">
            <a:avLst/>
          </a:prstGeom>
          <a:noFill/>
        </p:spPr>
        <p:txBody>
          <a:bodyPr wrap="square" rtlCol="0">
            <a:spAutoFit/>
          </a:bodyPr>
          <a:lstStyle/>
          <a:p>
            <a:r>
              <a:rPr lang="en-IN" dirty="0" err="1"/>
              <a:t>sp</a:t>
            </a:r>
            <a:r>
              <a:rPr lang="en-IN" dirty="0"/>
              <a:t>: SP[S, B &amp;&amp; P] </a:t>
            </a:r>
          </a:p>
        </p:txBody>
      </p:sp>
    </p:spTree>
    <p:extLst>
      <p:ext uri="{BB962C8B-B14F-4D97-AF65-F5344CB8AC3E}">
        <p14:creationId xmlns:p14="http://schemas.microsoft.com/office/powerpoint/2010/main" val="2753258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C4D2-E2D6-C6EE-F4E4-5AE7540A54DA}"/>
              </a:ext>
            </a:extLst>
          </p:cNvPr>
          <p:cNvSpPr>
            <a:spLocks noGrp="1"/>
          </p:cNvSpPr>
          <p:nvPr>
            <p:ph type="title"/>
          </p:nvPr>
        </p:nvSpPr>
        <p:spPr/>
        <p:txBody>
          <a:bodyPr/>
          <a:lstStyle/>
          <a:p>
            <a:r>
              <a:rPr lang="en-IN" dirty="0"/>
              <a:t>Control flow</a:t>
            </a:r>
          </a:p>
        </p:txBody>
      </p:sp>
      <p:sp>
        <p:nvSpPr>
          <p:cNvPr id="5" name="TextBox 4">
            <a:extLst>
              <a:ext uri="{FF2B5EF4-FFF2-40B4-BE49-F238E27FC236}">
                <a16:creationId xmlns:a16="http://schemas.microsoft.com/office/drawing/2014/main" id="{F8BC25E1-D38A-FEBA-61BA-6AC6B126BBD6}"/>
              </a:ext>
            </a:extLst>
          </p:cNvPr>
          <p:cNvSpPr txBox="1"/>
          <p:nvPr/>
        </p:nvSpPr>
        <p:spPr>
          <a:xfrm>
            <a:off x="2340074" y="2074606"/>
            <a:ext cx="4227871" cy="369332"/>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if (B) { S } else { T }</a:t>
            </a:r>
          </a:p>
        </p:txBody>
      </p:sp>
      <p:sp>
        <p:nvSpPr>
          <p:cNvPr id="6" name="TextBox 5">
            <a:extLst>
              <a:ext uri="{FF2B5EF4-FFF2-40B4-BE49-F238E27FC236}">
                <a16:creationId xmlns:a16="http://schemas.microsoft.com/office/drawing/2014/main" id="{3B1D7848-7565-4EA5-E725-FCDB9AED280C}"/>
              </a:ext>
            </a:extLst>
          </p:cNvPr>
          <p:cNvSpPr txBox="1"/>
          <p:nvPr/>
        </p:nvSpPr>
        <p:spPr>
          <a:xfrm>
            <a:off x="1056964" y="3387214"/>
            <a:ext cx="1027472" cy="368709"/>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S</a:t>
            </a:r>
          </a:p>
        </p:txBody>
      </p:sp>
      <p:sp>
        <p:nvSpPr>
          <p:cNvPr id="7" name="TextBox 6">
            <a:extLst>
              <a:ext uri="{FF2B5EF4-FFF2-40B4-BE49-F238E27FC236}">
                <a16:creationId xmlns:a16="http://schemas.microsoft.com/office/drawing/2014/main" id="{596C717A-6762-DADD-5EB1-8D4CA3072B42}"/>
              </a:ext>
            </a:extLst>
          </p:cNvPr>
          <p:cNvSpPr txBox="1"/>
          <p:nvPr/>
        </p:nvSpPr>
        <p:spPr>
          <a:xfrm>
            <a:off x="5860034" y="3411792"/>
            <a:ext cx="1027472" cy="368709"/>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T</a:t>
            </a:r>
          </a:p>
        </p:txBody>
      </p:sp>
      <p:cxnSp>
        <p:nvCxnSpPr>
          <p:cNvPr id="9" name="Straight Arrow Connector 8">
            <a:extLst>
              <a:ext uri="{FF2B5EF4-FFF2-40B4-BE49-F238E27FC236}">
                <a16:creationId xmlns:a16="http://schemas.microsoft.com/office/drawing/2014/main" id="{C2E1E9DB-37F2-0F2F-CFEE-05DCCDE30F1E}"/>
              </a:ext>
            </a:extLst>
          </p:cNvPr>
          <p:cNvCxnSpPr>
            <a:endCxn id="6" idx="0"/>
          </p:cNvCxnSpPr>
          <p:nvPr/>
        </p:nvCxnSpPr>
        <p:spPr>
          <a:xfrm flipH="1">
            <a:off x="1570700" y="2443938"/>
            <a:ext cx="2757949" cy="943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E58AACF-ECAE-405F-1E21-659BD3D71ADE}"/>
              </a:ext>
            </a:extLst>
          </p:cNvPr>
          <p:cNvCxnSpPr>
            <a:endCxn id="7" idx="0"/>
          </p:cNvCxnSpPr>
          <p:nvPr/>
        </p:nvCxnSpPr>
        <p:spPr>
          <a:xfrm>
            <a:off x="4328649" y="2443938"/>
            <a:ext cx="2045121" cy="96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8181EBF-3DEB-BA03-2518-FFAC899B74C2}"/>
              </a:ext>
            </a:extLst>
          </p:cNvPr>
          <p:cNvSpPr txBox="1"/>
          <p:nvPr/>
        </p:nvSpPr>
        <p:spPr>
          <a:xfrm>
            <a:off x="2753031" y="5289758"/>
            <a:ext cx="2536717" cy="369332"/>
          </a:xfrm>
          <a:prstGeom prst="rect">
            <a:avLst/>
          </a:prstGeom>
          <a:noFill/>
          <a:ln w="12700">
            <a:solidFill>
              <a:schemeClr val="tx1"/>
            </a:solidFill>
          </a:ln>
        </p:spPr>
        <p:txBody>
          <a:bodyPr wrap="square" rtlCol="0">
            <a:spAutoFit/>
          </a:bodyPr>
          <a:lstStyle/>
          <a:p>
            <a:pPr algn="ctr"/>
            <a:r>
              <a:rPr lang="en-IN" dirty="0">
                <a:latin typeface="Consolas" panose="020B0609020204030204" pitchFamily="49" charset="0"/>
              </a:rPr>
              <a:t>Next Statement N</a:t>
            </a:r>
          </a:p>
        </p:txBody>
      </p:sp>
      <p:cxnSp>
        <p:nvCxnSpPr>
          <p:cNvPr id="14" name="Straight Arrow Connector 13">
            <a:extLst>
              <a:ext uri="{FF2B5EF4-FFF2-40B4-BE49-F238E27FC236}">
                <a16:creationId xmlns:a16="http://schemas.microsoft.com/office/drawing/2014/main" id="{2B7E0644-3CC0-524B-5B85-AE5065FE9AD1}"/>
              </a:ext>
            </a:extLst>
          </p:cNvPr>
          <p:cNvCxnSpPr>
            <a:stCxn id="6" idx="2"/>
            <a:endCxn id="12" idx="0"/>
          </p:cNvCxnSpPr>
          <p:nvPr/>
        </p:nvCxnSpPr>
        <p:spPr>
          <a:xfrm>
            <a:off x="1570700" y="3755923"/>
            <a:ext cx="2450690" cy="1533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E867887-28A5-67AD-0C62-4468A5590862}"/>
              </a:ext>
            </a:extLst>
          </p:cNvPr>
          <p:cNvCxnSpPr>
            <a:endCxn id="12" idx="0"/>
          </p:cNvCxnSpPr>
          <p:nvPr/>
        </p:nvCxnSpPr>
        <p:spPr>
          <a:xfrm flipH="1">
            <a:off x="4021390" y="3780501"/>
            <a:ext cx="2352380" cy="1509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0C88AD2-506B-917E-BE50-E3856B6D073E}"/>
                  </a:ext>
                </a:extLst>
              </p:cNvPr>
              <p:cNvSpPr txBox="1"/>
              <p:nvPr/>
            </p:nvSpPr>
            <p:spPr>
              <a:xfrm>
                <a:off x="3175801" y="4812268"/>
                <a:ext cx="3559295" cy="369332"/>
              </a:xfrm>
              <a:prstGeom prst="rect">
                <a:avLst/>
              </a:prstGeom>
              <a:noFill/>
            </p:spPr>
            <p:txBody>
              <a:bodyPr wrap="square" rtlCol="0">
                <a:spAutoFit/>
              </a:bodyPr>
              <a:lstStyle/>
              <a:p>
                <a:r>
                  <a:rPr lang="en-IN" dirty="0"/>
                  <a:t>sp: SP[S, B &amp;&amp; P] </a:t>
                </a:r>
                <a14:m>
                  <m:oMath xmlns:m="http://schemas.openxmlformats.org/officeDocument/2006/math">
                    <m:r>
                      <a:rPr lang="en-IN" b="0" i="1" smtClean="0">
                        <a:latin typeface="Cambria Math" panose="02040503050406030204" pitchFamily="18" charset="0"/>
                      </a:rPr>
                      <m:t>∨</m:t>
                    </m:r>
                  </m:oMath>
                </a14:m>
                <a:r>
                  <a:rPr lang="en-IN" dirty="0"/>
                  <a:t> SP[T, !B &amp;&amp; P]  </a:t>
                </a:r>
              </a:p>
            </p:txBody>
          </p:sp>
        </mc:Choice>
        <mc:Fallback xmlns="">
          <p:sp>
            <p:nvSpPr>
              <p:cNvPr id="17" name="TextBox 16">
                <a:extLst>
                  <a:ext uri="{FF2B5EF4-FFF2-40B4-BE49-F238E27FC236}">
                    <a16:creationId xmlns:a16="http://schemas.microsoft.com/office/drawing/2014/main" id="{20C88AD2-506B-917E-BE50-E3856B6D073E}"/>
                  </a:ext>
                </a:extLst>
              </p:cNvPr>
              <p:cNvSpPr txBox="1">
                <a:spLocks noRot="1" noChangeAspect="1" noMove="1" noResize="1" noEditPoints="1" noAdjustHandles="1" noChangeArrowheads="1" noChangeShapeType="1" noTextEdit="1"/>
              </p:cNvSpPr>
              <p:nvPr/>
            </p:nvSpPr>
            <p:spPr>
              <a:xfrm>
                <a:off x="3175801" y="4812268"/>
                <a:ext cx="3559295" cy="369332"/>
              </a:xfrm>
              <a:prstGeom prst="rect">
                <a:avLst/>
              </a:prstGeom>
              <a:blipFill>
                <a:blip r:embed="rId2"/>
                <a:stretch>
                  <a:fillRect l="-1541" t="-8197" b="-24590"/>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D2305CD8-23C1-9A84-1261-E62729353807}"/>
              </a:ext>
            </a:extLst>
          </p:cNvPr>
          <p:cNvSpPr txBox="1"/>
          <p:nvPr/>
        </p:nvSpPr>
        <p:spPr>
          <a:xfrm>
            <a:off x="5889516" y="3937195"/>
            <a:ext cx="2251588" cy="369332"/>
          </a:xfrm>
          <a:prstGeom prst="rect">
            <a:avLst/>
          </a:prstGeom>
          <a:noFill/>
        </p:spPr>
        <p:txBody>
          <a:bodyPr wrap="square" rtlCol="0">
            <a:spAutoFit/>
          </a:bodyPr>
          <a:lstStyle/>
          <a:p>
            <a:r>
              <a:rPr lang="en-IN" dirty="0" err="1"/>
              <a:t>sp</a:t>
            </a:r>
            <a:r>
              <a:rPr lang="en-IN" dirty="0"/>
              <a:t>: SP[T, !B &amp;&amp; P] </a:t>
            </a:r>
          </a:p>
        </p:txBody>
      </p:sp>
      <p:sp>
        <p:nvSpPr>
          <p:cNvPr id="20" name="TextBox 19">
            <a:extLst>
              <a:ext uri="{FF2B5EF4-FFF2-40B4-BE49-F238E27FC236}">
                <a16:creationId xmlns:a16="http://schemas.microsoft.com/office/drawing/2014/main" id="{A39CC0F1-54B9-ECEB-AF5A-DB43678FD0FA}"/>
              </a:ext>
            </a:extLst>
          </p:cNvPr>
          <p:cNvSpPr txBox="1"/>
          <p:nvPr/>
        </p:nvSpPr>
        <p:spPr>
          <a:xfrm>
            <a:off x="6159901" y="2949053"/>
            <a:ext cx="2251588" cy="369332"/>
          </a:xfrm>
          <a:prstGeom prst="rect">
            <a:avLst/>
          </a:prstGeom>
          <a:noFill/>
        </p:spPr>
        <p:txBody>
          <a:bodyPr wrap="square" rtlCol="0">
            <a:spAutoFit/>
          </a:bodyPr>
          <a:lstStyle/>
          <a:p>
            <a:r>
              <a:rPr lang="en-IN" dirty="0" err="1"/>
              <a:t>sp</a:t>
            </a:r>
            <a:r>
              <a:rPr lang="en-IN" dirty="0"/>
              <a:t>: !B &amp;&amp; P</a:t>
            </a:r>
          </a:p>
        </p:txBody>
      </p:sp>
      <p:sp>
        <p:nvSpPr>
          <p:cNvPr id="21" name="TextBox 20">
            <a:extLst>
              <a:ext uri="{FF2B5EF4-FFF2-40B4-BE49-F238E27FC236}">
                <a16:creationId xmlns:a16="http://schemas.microsoft.com/office/drawing/2014/main" id="{0ECF7D35-FCF7-CDAF-6ADE-0D8FE3ABF893}"/>
              </a:ext>
            </a:extLst>
          </p:cNvPr>
          <p:cNvSpPr txBox="1"/>
          <p:nvPr/>
        </p:nvSpPr>
        <p:spPr>
          <a:xfrm>
            <a:off x="393262" y="3022795"/>
            <a:ext cx="2251588" cy="369332"/>
          </a:xfrm>
          <a:prstGeom prst="rect">
            <a:avLst/>
          </a:prstGeom>
          <a:noFill/>
        </p:spPr>
        <p:txBody>
          <a:bodyPr wrap="square" rtlCol="0">
            <a:spAutoFit/>
          </a:bodyPr>
          <a:lstStyle/>
          <a:p>
            <a:r>
              <a:rPr lang="en-IN" dirty="0" err="1"/>
              <a:t>sp</a:t>
            </a:r>
            <a:r>
              <a:rPr lang="en-IN" dirty="0"/>
              <a:t>: B &amp;&amp; P </a:t>
            </a:r>
          </a:p>
        </p:txBody>
      </p:sp>
      <p:sp>
        <p:nvSpPr>
          <p:cNvPr id="22" name="TextBox 21">
            <a:extLst>
              <a:ext uri="{FF2B5EF4-FFF2-40B4-BE49-F238E27FC236}">
                <a16:creationId xmlns:a16="http://schemas.microsoft.com/office/drawing/2014/main" id="{93910278-1B78-FF35-F0F6-C5BA97F6B0D4}"/>
              </a:ext>
            </a:extLst>
          </p:cNvPr>
          <p:cNvSpPr txBox="1"/>
          <p:nvPr/>
        </p:nvSpPr>
        <p:spPr>
          <a:xfrm>
            <a:off x="2531780" y="1631529"/>
            <a:ext cx="4458949" cy="369332"/>
          </a:xfrm>
          <a:prstGeom prst="rect">
            <a:avLst/>
          </a:prstGeom>
          <a:noFill/>
        </p:spPr>
        <p:txBody>
          <a:bodyPr wrap="square" rtlCol="0">
            <a:spAutoFit/>
          </a:bodyPr>
          <a:lstStyle/>
          <a:p>
            <a:r>
              <a:rPr lang="en-IN" dirty="0"/>
              <a:t>                          PRE: P</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BAF71FF-DE2A-49B0-922A-915CE226DA92}"/>
                  </a:ext>
                </a:extLst>
              </p:cNvPr>
              <p:cNvSpPr txBox="1"/>
              <p:nvPr/>
            </p:nvSpPr>
            <p:spPr>
              <a:xfrm>
                <a:off x="7642129" y="845573"/>
                <a:ext cx="4245071" cy="3416320"/>
              </a:xfrm>
              <a:prstGeom prst="rect">
                <a:avLst/>
              </a:prstGeom>
              <a:noFill/>
            </p:spPr>
            <p:txBody>
              <a:bodyPr wrap="square" rtlCol="0">
                <a:spAutoFit/>
              </a:bodyPr>
              <a:lstStyle/>
              <a:p>
                <a:r>
                  <a:rPr lang="en-US" dirty="0"/>
                  <a:t>Can we use B → P as the strongest postcondition before S?</a:t>
                </a:r>
              </a:p>
              <a:p>
                <a:endParaRPr lang="en-IN" dirty="0"/>
              </a:p>
              <a:p>
                <a:r>
                  <a:rPr lang="en-US" dirty="0"/>
                  <a:t>No, because at this point, we know that both B and P are true. Therefore, both        </a:t>
                </a:r>
                <a:r>
                  <a:rPr lang="en-US" dirty="0">
                    <a:solidFill>
                      <a:schemeClr val="accent1"/>
                    </a:solidFill>
                  </a:rPr>
                  <a:t>B → P </a:t>
                </a:r>
                <a:r>
                  <a:rPr lang="en-US" dirty="0"/>
                  <a:t>and </a:t>
                </a:r>
                <a:r>
                  <a:rPr lang="en-US" dirty="0">
                    <a:solidFill>
                      <a:schemeClr val="accent1"/>
                    </a:solidFill>
                  </a:rPr>
                  <a:t>B &amp;&amp; P </a:t>
                </a:r>
                <a:r>
                  <a:rPr lang="en-US" dirty="0"/>
                  <a:t>are valid postconditions. We pick </a:t>
                </a:r>
                <a:r>
                  <a:rPr lang="en-US" dirty="0">
                    <a:solidFill>
                      <a:schemeClr val="accent1"/>
                    </a:solidFill>
                  </a:rPr>
                  <a:t>B &amp;&amp; P </a:t>
                </a:r>
                <a:r>
                  <a:rPr lang="en-US" dirty="0"/>
                  <a:t>because it is stronger than </a:t>
                </a:r>
                <a:r>
                  <a:rPr lang="en-US" dirty="0">
                    <a:solidFill>
                      <a:schemeClr val="accent1"/>
                    </a:solidFill>
                  </a:rPr>
                  <a:t>B → P</a:t>
                </a:r>
                <a:r>
                  <a:rPr lang="en-US" dirty="0"/>
                  <a:t>. </a:t>
                </a:r>
              </a:p>
              <a:p>
                <a:endParaRPr lang="en-US" dirty="0"/>
              </a:p>
              <a:p>
                <a:r>
                  <a:rPr lang="en-US" dirty="0"/>
                  <a:t>(B </a:t>
                </a:r>
                <a14:m>
                  <m:oMath xmlns:m="http://schemas.openxmlformats.org/officeDocument/2006/math">
                    <m:r>
                      <a:rPr lang="en-IN" b="0" i="1" smtClean="0">
                        <a:latin typeface="Cambria Math" panose="02040503050406030204" pitchFamily="18" charset="0"/>
                      </a:rPr>
                      <m:t>∧</m:t>
                    </m:r>
                  </m:oMath>
                </a14:m>
                <a:r>
                  <a:rPr lang="en-US" dirty="0"/>
                  <a:t> P) </a:t>
                </a:r>
                <a14:m>
                  <m:oMath xmlns:m="http://schemas.openxmlformats.org/officeDocument/2006/math">
                    <m:r>
                      <a:rPr lang="en-IN" b="0" i="1" smtClean="0">
                        <a:latin typeface="Cambria Math" panose="02040503050406030204" pitchFamily="18" charset="0"/>
                      </a:rPr>
                      <m:t>→</m:t>
                    </m:r>
                  </m:oMath>
                </a14:m>
                <a:r>
                  <a:rPr lang="en-US" dirty="0"/>
                  <a:t> (B </a:t>
                </a:r>
                <a14:m>
                  <m:oMath xmlns:m="http://schemas.openxmlformats.org/officeDocument/2006/math">
                    <m:r>
                      <a:rPr lang="en-IN" b="0" i="1" smtClean="0">
                        <a:latin typeface="Cambria Math" panose="02040503050406030204" pitchFamily="18" charset="0"/>
                      </a:rPr>
                      <m:t>→</m:t>
                    </m:r>
                  </m:oMath>
                </a14:m>
                <a:r>
                  <a:rPr lang="en-US" dirty="0"/>
                  <a:t> P) is valid</a:t>
                </a:r>
              </a:p>
              <a:p>
                <a:r>
                  <a:rPr lang="en-US" dirty="0"/>
                  <a:t>However, </a:t>
                </a:r>
              </a:p>
              <a:p>
                <a:r>
                  <a:rPr lang="en-US" dirty="0"/>
                  <a:t>(B </a:t>
                </a:r>
                <a14:m>
                  <m:oMath xmlns:m="http://schemas.openxmlformats.org/officeDocument/2006/math">
                    <m:r>
                      <a:rPr lang="en-IN" b="0" i="1" smtClean="0">
                        <a:latin typeface="Cambria Math" panose="02040503050406030204" pitchFamily="18" charset="0"/>
                      </a:rPr>
                      <m:t>→</m:t>
                    </m:r>
                  </m:oMath>
                </a14:m>
                <a:r>
                  <a:rPr lang="en-IN" dirty="0"/>
                  <a:t> P) </a:t>
                </a:r>
                <a14:m>
                  <m:oMath xmlns:m="http://schemas.openxmlformats.org/officeDocument/2006/math">
                    <m:r>
                      <a:rPr lang="en-IN" b="0" i="1" smtClean="0">
                        <a:latin typeface="Cambria Math" panose="02040503050406030204" pitchFamily="18" charset="0"/>
                      </a:rPr>
                      <m:t>→</m:t>
                    </m:r>
                  </m:oMath>
                </a14:m>
                <a:r>
                  <a:rPr lang="en-IN" dirty="0"/>
                  <a:t> (B </a:t>
                </a:r>
                <a14:m>
                  <m:oMath xmlns:m="http://schemas.openxmlformats.org/officeDocument/2006/math">
                    <m:r>
                      <a:rPr lang="en-IN" b="0" i="1" smtClean="0">
                        <a:latin typeface="Cambria Math" panose="02040503050406030204" pitchFamily="18" charset="0"/>
                      </a:rPr>
                      <m:t>∧</m:t>
                    </m:r>
                  </m:oMath>
                </a14:m>
                <a:r>
                  <a:rPr lang="en-IN" dirty="0"/>
                  <a:t> P) is not valid.</a:t>
                </a:r>
              </a:p>
            </p:txBody>
          </p:sp>
        </mc:Choice>
        <mc:Fallback xmlns="">
          <p:sp>
            <p:nvSpPr>
              <p:cNvPr id="3" name="TextBox 2">
                <a:extLst>
                  <a:ext uri="{FF2B5EF4-FFF2-40B4-BE49-F238E27FC236}">
                    <a16:creationId xmlns:a16="http://schemas.microsoft.com/office/drawing/2014/main" id="{9BAF71FF-DE2A-49B0-922A-915CE226DA92}"/>
                  </a:ext>
                </a:extLst>
              </p:cNvPr>
              <p:cNvSpPr txBox="1">
                <a:spLocks noRot="1" noChangeAspect="1" noMove="1" noResize="1" noEditPoints="1" noAdjustHandles="1" noChangeArrowheads="1" noChangeShapeType="1" noTextEdit="1"/>
              </p:cNvSpPr>
              <p:nvPr/>
            </p:nvSpPr>
            <p:spPr>
              <a:xfrm>
                <a:off x="7642129" y="845573"/>
                <a:ext cx="4245071" cy="3416320"/>
              </a:xfrm>
              <a:prstGeom prst="rect">
                <a:avLst/>
              </a:prstGeom>
              <a:blipFill>
                <a:blip r:embed="rId3"/>
                <a:stretch>
                  <a:fillRect l="-1293" t="-1071" r="-575" b="-1964"/>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185D2AF3-4F88-B547-1E4D-EBFF957F3811}"/>
              </a:ext>
            </a:extLst>
          </p:cNvPr>
          <p:cNvSpPr txBox="1"/>
          <p:nvPr/>
        </p:nvSpPr>
        <p:spPr>
          <a:xfrm>
            <a:off x="309690" y="3824123"/>
            <a:ext cx="2251588" cy="369332"/>
          </a:xfrm>
          <a:prstGeom prst="rect">
            <a:avLst/>
          </a:prstGeom>
          <a:noFill/>
        </p:spPr>
        <p:txBody>
          <a:bodyPr wrap="square" rtlCol="0">
            <a:spAutoFit/>
          </a:bodyPr>
          <a:lstStyle/>
          <a:p>
            <a:r>
              <a:rPr lang="en-IN" dirty="0" err="1"/>
              <a:t>sp</a:t>
            </a:r>
            <a:r>
              <a:rPr lang="en-IN" dirty="0"/>
              <a:t>: SP[S, B &amp;&amp; P] </a:t>
            </a:r>
          </a:p>
        </p:txBody>
      </p:sp>
    </p:spTree>
    <p:extLst>
      <p:ext uri="{BB962C8B-B14F-4D97-AF65-F5344CB8AC3E}">
        <p14:creationId xmlns:p14="http://schemas.microsoft.com/office/powerpoint/2010/main" val="418779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679C-7FD7-2297-71BA-5E344E53CD55}"/>
              </a:ext>
            </a:extLst>
          </p:cNvPr>
          <p:cNvSpPr>
            <a:spLocks noGrp="1"/>
          </p:cNvSpPr>
          <p:nvPr>
            <p:ph type="title"/>
          </p:nvPr>
        </p:nvSpPr>
        <p:spPr/>
        <p:txBody>
          <a:bodyPr/>
          <a:lstStyle/>
          <a:p>
            <a:r>
              <a:rPr lang="en-IN" dirty="0"/>
              <a:t>Method call</a:t>
            </a:r>
          </a:p>
        </p:txBody>
      </p:sp>
      <p:sp>
        <p:nvSpPr>
          <p:cNvPr id="3" name="Content Placeholder 2">
            <a:extLst>
              <a:ext uri="{FF2B5EF4-FFF2-40B4-BE49-F238E27FC236}">
                <a16:creationId xmlns:a16="http://schemas.microsoft.com/office/drawing/2014/main" id="{DE756C75-AAB2-B472-CD85-C3B38D163EFF}"/>
              </a:ext>
            </a:extLst>
          </p:cNvPr>
          <p:cNvSpPr>
            <a:spLocks noGrp="1"/>
          </p:cNvSpPr>
          <p:nvPr>
            <p:ph idx="1"/>
          </p:nvPr>
        </p:nvSpPr>
        <p:spPr/>
        <p:txBody>
          <a:bodyPr/>
          <a:lstStyle/>
          <a:p>
            <a:r>
              <a:rPr lang="en-IN" dirty="0"/>
              <a:t>In the method call, we are assuming that the postcondition of the callee is true; isn’t it incorrect</a:t>
            </a:r>
          </a:p>
          <a:p>
            <a:pPr lvl="1"/>
            <a:r>
              <a:rPr lang="en-IN" dirty="0"/>
              <a:t>No. Because it is checked when we verify the callee. If the postcondition doesn’t hold, the verification of the callee will fail. </a:t>
            </a:r>
          </a:p>
        </p:txBody>
      </p:sp>
    </p:spTree>
    <p:extLst>
      <p:ext uri="{BB962C8B-B14F-4D97-AF65-F5344CB8AC3E}">
        <p14:creationId xmlns:p14="http://schemas.microsoft.com/office/powerpoint/2010/main" val="3361412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E84D-D954-B466-89A8-C74DB462BD4F}"/>
              </a:ext>
            </a:extLst>
          </p:cNvPr>
          <p:cNvSpPr>
            <a:spLocks noGrp="1"/>
          </p:cNvSpPr>
          <p:nvPr>
            <p:ph type="title"/>
          </p:nvPr>
        </p:nvSpPr>
        <p:spPr/>
        <p:txBody>
          <a:bodyPr/>
          <a:lstStyle/>
          <a:p>
            <a:r>
              <a:rPr lang="en-IN" dirty="0"/>
              <a:t>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BEF443-1742-7B1F-4E2B-9B23FF609F05}"/>
                  </a:ext>
                </a:extLst>
              </p:cNvPr>
              <p:cNvSpPr>
                <a:spLocks noGrp="1"/>
              </p:cNvSpPr>
              <p:nvPr>
                <p:ph idx="1"/>
              </p:nvPr>
            </p:nvSpPr>
            <p:spPr/>
            <p:txBody>
              <a:bodyPr/>
              <a:lstStyle/>
              <a:p>
                <a:pPr marL="0" indent="0">
                  <a:buNone/>
                </a:pPr>
                <a:endParaRPr lang="en-IN" dirty="0"/>
              </a:p>
              <a:p>
                <a:pPr marL="0" indent="0">
                  <a:buNone/>
                </a:pPr>
                <a:r>
                  <a:rPr lang="en-IN" dirty="0"/>
                  <a:t>SP[if B { S } else { T }, P] = </a:t>
                </a:r>
                <a:r>
                  <a:rPr lang="en-IN" dirty="0">
                    <a:solidFill>
                      <a:schemeClr val="accent1"/>
                    </a:solidFill>
                  </a:rPr>
                  <a:t>SP[S, P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B]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SP[T, P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!B]</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D9BEF443-1742-7B1F-4E2B-9B23FF609F0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38649225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1B9F-4657-CE5F-D873-983ADE36210D}"/>
              </a:ext>
            </a:extLst>
          </p:cNvPr>
          <p:cNvSpPr>
            <a:spLocks noGrp="1"/>
          </p:cNvSpPr>
          <p:nvPr>
            <p:ph type="title"/>
          </p:nvPr>
        </p:nvSpPr>
        <p:spPr/>
        <p:txBody>
          <a:bodyPr/>
          <a:lstStyle/>
          <a:p>
            <a:r>
              <a:rPr lang="en-IN" dirty="0"/>
              <a:t>Sequential composition</a:t>
            </a:r>
          </a:p>
        </p:txBody>
      </p:sp>
      <p:sp>
        <p:nvSpPr>
          <p:cNvPr id="3" name="Content Placeholder 2">
            <a:extLst>
              <a:ext uri="{FF2B5EF4-FFF2-40B4-BE49-F238E27FC236}">
                <a16:creationId xmlns:a16="http://schemas.microsoft.com/office/drawing/2014/main" id="{7C65C12D-6E3B-1374-D7FF-F7818C67ADF4}"/>
              </a:ext>
            </a:extLst>
          </p:cNvPr>
          <p:cNvSpPr>
            <a:spLocks noGrp="1"/>
          </p:cNvSpPr>
          <p:nvPr>
            <p:ph idx="1"/>
          </p:nvPr>
        </p:nvSpPr>
        <p:spPr/>
        <p:txBody>
          <a:bodyPr/>
          <a:lstStyle/>
          <a:p>
            <a:pPr marL="0" indent="0">
              <a:buNone/>
            </a:pPr>
            <a:r>
              <a:rPr lang="en-IN" dirty="0"/>
              <a:t>{P} S; T {Q}</a:t>
            </a:r>
          </a:p>
          <a:p>
            <a:pPr marL="0" indent="0">
              <a:buNone/>
            </a:pPr>
            <a:endParaRPr lang="en-IN" dirty="0"/>
          </a:p>
          <a:p>
            <a:pPr marL="0" indent="0">
              <a:buNone/>
            </a:pPr>
            <a:r>
              <a:rPr lang="en-IN" dirty="0"/>
              <a:t>SP[S;T, P] =</a:t>
            </a:r>
          </a:p>
          <a:p>
            <a:pPr marL="0" indent="0">
              <a:buNone/>
            </a:pPr>
            <a:endParaRPr lang="en-IN" dirty="0"/>
          </a:p>
          <a:p>
            <a:pPr marL="0" indent="0">
              <a:buNone/>
            </a:pPr>
            <a:r>
              <a:rPr lang="en-US" dirty="0"/>
              <a:t>Assuming P holds before S, what would be the strongest postcondition after executing statements S and T?</a:t>
            </a:r>
            <a:endParaRPr lang="en-IN" dirty="0"/>
          </a:p>
        </p:txBody>
      </p:sp>
    </p:spTree>
    <p:extLst>
      <p:ext uri="{BB962C8B-B14F-4D97-AF65-F5344CB8AC3E}">
        <p14:creationId xmlns:p14="http://schemas.microsoft.com/office/powerpoint/2010/main" val="1791641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1B9F-4657-CE5F-D873-983ADE36210D}"/>
              </a:ext>
            </a:extLst>
          </p:cNvPr>
          <p:cNvSpPr>
            <a:spLocks noGrp="1"/>
          </p:cNvSpPr>
          <p:nvPr>
            <p:ph type="title"/>
          </p:nvPr>
        </p:nvSpPr>
        <p:spPr/>
        <p:txBody>
          <a:bodyPr/>
          <a:lstStyle/>
          <a:p>
            <a:r>
              <a:rPr lang="en-IN" dirty="0"/>
              <a:t>Sequential composition</a:t>
            </a:r>
          </a:p>
        </p:txBody>
      </p:sp>
      <p:sp>
        <p:nvSpPr>
          <p:cNvPr id="3" name="Content Placeholder 2">
            <a:extLst>
              <a:ext uri="{FF2B5EF4-FFF2-40B4-BE49-F238E27FC236}">
                <a16:creationId xmlns:a16="http://schemas.microsoft.com/office/drawing/2014/main" id="{7C65C12D-6E3B-1374-D7FF-F7818C67ADF4}"/>
              </a:ext>
            </a:extLst>
          </p:cNvPr>
          <p:cNvSpPr>
            <a:spLocks noGrp="1"/>
          </p:cNvSpPr>
          <p:nvPr>
            <p:ph idx="1"/>
          </p:nvPr>
        </p:nvSpPr>
        <p:spPr/>
        <p:txBody>
          <a:bodyPr/>
          <a:lstStyle/>
          <a:p>
            <a:pPr marL="0" indent="0">
              <a:buNone/>
            </a:pPr>
            <a:r>
              <a:rPr lang="en-IN" dirty="0"/>
              <a:t>{P} S; T {Q}</a:t>
            </a:r>
          </a:p>
          <a:p>
            <a:pPr marL="0" indent="0">
              <a:buNone/>
            </a:pPr>
            <a:endParaRPr lang="en-IN" dirty="0"/>
          </a:p>
          <a:p>
            <a:pPr marL="0" indent="0">
              <a:buNone/>
            </a:pPr>
            <a:r>
              <a:rPr lang="en-IN" dirty="0"/>
              <a:t>SP[S;T, P] = </a:t>
            </a:r>
            <a:r>
              <a:rPr lang="en-IN" dirty="0">
                <a:solidFill>
                  <a:schemeClr val="accent1"/>
                </a:solidFill>
              </a:rPr>
              <a:t>SP[T, SP[S, P]]</a:t>
            </a:r>
          </a:p>
          <a:p>
            <a:pPr marL="0" indent="0">
              <a:buNone/>
            </a:pPr>
            <a:endParaRPr lang="en-IN" dirty="0"/>
          </a:p>
          <a:p>
            <a:pPr marL="0" indent="0">
              <a:buNone/>
            </a:pPr>
            <a:r>
              <a:rPr lang="en-US" dirty="0"/>
              <a:t>Assuming P holds before S, what would be the strongest postcondition after executing statements S and T?</a:t>
            </a:r>
            <a:endParaRPr lang="en-IN" dirty="0"/>
          </a:p>
        </p:txBody>
      </p:sp>
    </p:spTree>
    <p:extLst>
      <p:ext uri="{BB962C8B-B14F-4D97-AF65-F5344CB8AC3E}">
        <p14:creationId xmlns:p14="http://schemas.microsoft.com/office/powerpoint/2010/main" val="1509118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F83E-6EBE-F669-BC26-29C72F9D91F4}"/>
              </a:ext>
            </a:extLst>
          </p:cNvPr>
          <p:cNvSpPr>
            <a:spLocks noGrp="1"/>
          </p:cNvSpPr>
          <p:nvPr>
            <p:ph type="title"/>
          </p:nvPr>
        </p:nvSpPr>
        <p:spPr/>
        <p:txBody>
          <a:bodyPr/>
          <a:lstStyle/>
          <a:p>
            <a:r>
              <a:rPr lang="en-IN" dirty="0"/>
              <a:t>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FE32B0-C930-7C77-2A4F-DF2A279EC09B}"/>
                  </a:ext>
                </a:extLst>
              </p:cNvPr>
              <p:cNvSpPr>
                <a:spLocks noGrp="1"/>
              </p:cNvSpPr>
              <p:nvPr>
                <p:ph idx="1"/>
              </p:nvPr>
            </p:nvSpPr>
            <p:spPr/>
            <p:txBody>
              <a:bodyPr/>
              <a:lstStyle/>
              <a:p>
                <a:pPr marL="0" indent="0">
                  <a:buNone/>
                </a:pPr>
                <a:endParaRPr lang="en-IN" dirty="0"/>
              </a:p>
              <a:p>
                <a:pPr marL="0" indent="0">
                  <a:buNone/>
                </a:pPr>
                <a:r>
                  <a:rPr lang="en-IN" dirty="0"/>
                  <a:t>SP[</a:t>
                </a:r>
                <a14:m>
                  <m:oMath xmlns:m="http://schemas.openxmlformats.org/officeDocument/2006/math">
                    <m:r>
                      <a:rPr lang="en-IN" i="1" dirty="0" smtClean="0">
                        <a:latin typeface="Cambria Math" panose="02040503050406030204" pitchFamily="18" charset="0"/>
                      </a:rPr>
                      <m:t>𝑎𝑠𝑠𝑢𝑚𝑒</m:t>
                    </m:r>
                    <m:r>
                      <a:rPr lang="en-IN" i="1" dirty="0" smtClean="0">
                        <a:latin typeface="Cambria Math" panose="02040503050406030204" pitchFamily="18" charset="0"/>
                      </a:rPr>
                      <m:t> </m:t>
                    </m:r>
                    <m:r>
                      <a:rPr lang="en-IN" i="1" dirty="0" smtClean="0">
                        <a:latin typeface="Cambria Math" panose="02040503050406030204" pitchFamily="18" charset="0"/>
                      </a:rPr>
                      <m:t>𝐸</m:t>
                    </m:r>
                  </m:oMath>
                </a14:m>
                <a:r>
                  <a:rPr lang="en-IN" dirty="0"/>
                  <a:t>, P] =</a:t>
                </a:r>
              </a:p>
              <a:p>
                <a:pPr marL="0" indent="0">
                  <a:buNone/>
                </a:pPr>
                <a:endParaRPr lang="en-IN" dirty="0"/>
              </a:p>
              <a:p>
                <a:pPr marL="0" indent="0">
                  <a:buNone/>
                </a:pPr>
                <a:r>
                  <a:rPr lang="en-IN" dirty="0"/>
                  <a:t>What needs to be true after the statement </a:t>
                </a:r>
                <a14:m>
                  <m:oMath xmlns:m="http://schemas.openxmlformats.org/officeDocument/2006/math">
                    <m:r>
                      <a:rPr lang="en-IN" i="1" dirty="0" smtClean="0">
                        <a:solidFill>
                          <a:schemeClr val="accent1"/>
                        </a:solidFill>
                        <a:latin typeface="Cambria Math" panose="02040503050406030204" pitchFamily="18" charset="0"/>
                      </a:rPr>
                      <m:t>𝑎𝑠𝑠𝑢𝑚𝑒</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𝐸</m:t>
                    </m:r>
                  </m:oMath>
                </a14:m>
                <a:r>
                  <a:rPr lang="en-IN" dirty="0"/>
                  <a:t> that would ensure that </a:t>
                </a:r>
                <a14:m>
                  <m:oMath xmlns:m="http://schemas.openxmlformats.org/officeDocument/2006/math">
                    <m:r>
                      <a:rPr lang="en-IN" i="1" dirty="0" smtClean="0">
                        <a:solidFill>
                          <a:schemeClr val="accent1"/>
                        </a:solidFill>
                        <a:latin typeface="Cambria Math" panose="02040503050406030204" pitchFamily="18" charset="0"/>
                      </a:rPr>
                      <m:t>𝐸</m:t>
                    </m:r>
                  </m:oMath>
                </a14:m>
                <a:r>
                  <a:rPr lang="en-IN" dirty="0"/>
                  <a:t> is true from this point onwards?</a:t>
                </a:r>
              </a:p>
            </p:txBody>
          </p:sp>
        </mc:Choice>
        <mc:Fallback xmlns="">
          <p:sp>
            <p:nvSpPr>
              <p:cNvPr id="3" name="Content Placeholder 2">
                <a:extLst>
                  <a:ext uri="{FF2B5EF4-FFF2-40B4-BE49-F238E27FC236}">
                    <a16:creationId xmlns:a16="http://schemas.microsoft.com/office/drawing/2014/main" id="{89FE32B0-C930-7C77-2A4F-DF2A279EC09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861303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F83E-6EBE-F669-BC26-29C72F9D91F4}"/>
              </a:ext>
            </a:extLst>
          </p:cNvPr>
          <p:cNvSpPr>
            <a:spLocks noGrp="1"/>
          </p:cNvSpPr>
          <p:nvPr>
            <p:ph type="title"/>
          </p:nvPr>
        </p:nvSpPr>
        <p:spPr/>
        <p:txBody>
          <a:bodyPr/>
          <a:lstStyle/>
          <a:p>
            <a:r>
              <a:rPr lang="en-IN" dirty="0"/>
              <a:t>Assumption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FE32B0-C930-7C77-2A4F-DF2A279EC09B}"/>
                  </a:ext>
                </a:extLst>
              </p:cNvPr>
              <p:cNvSpPr>
                <a:spLocks noGrp="1"/>
              </p:cNvSpPr>
              <p:nvPr>
                <p:ph idx="1"/>
              </p:nvPr>
            </p:nvSpPr>
            <p:spPr/>
            <p:txBody>
              <a:bodyPr/>
              <a:lstStyle/>
              <a:p>
                <a:pPr marL="0" indent="0">
                  <a:buNone/>
                </a:pPr>
                <a:endParaRPr lang="en-IN" dirty="0"/>
              </a:p>
              <a:p>
                <a:pPr marL="0" indent="0">
                  <a:buNone/>
                </a:pPr>
                <a:r>
                  <a:rPr lang="en-IN" dirty="0"/>
                  <a:t>SP[</a:t>
                </a:r>
                <a14:m>
                  <m:oMath xmlns:m="http://schemas.openxmlformats.org/officeDocument/2006/math">
                    <m:r>
                      <a:rPr lang="en-IN" i="1" dirty="0" smtClean="0">
                        <a:latin typeface="Cambria Math" panose="02040503050406030204" pitchFamily="18" charset="0"/>
                      </a:rPr>
                      <m:t>𝑎𝑠𝑠𝑢𝑚𝑒</m:t>
                    </m:r>
                    <m:r>
                      <a:rPr lang="en-IN" i="1" dirty="0" smtClean="0">
                        <a:latin typeface="Cambria Math" panose="02040503050406030204" pitchFamily="18" charset="0"/>
                      </a:rPr>
                      <m:t> </m:t>
                    </m:r>
                    <m:r>
                      <a:rPr lang="en-IN" i="1" dirty="0" smtClean="0">
                        <a:latin typeface="Cambria Math" panose="02040503050406030204" pitchFamily="18" charset="0"/>
                      </a:rPr>
                      <m:t>𝐸</m:t>
                    </m:r>
                  </m:oMath>
                </a14:m>
                <a:r>
                  <a:rPr lang="en-IN" dirty="0"/>
                  <a:t>, P] = </a:t>
                </a:r>
                <a:r>
                  <a:rPr lang="en-IN" dirty="0">
                    <a:solidFill>
                      <a:schemeClr val="accent1"/>
                    </a:solidFill>
                  </a:rPr>
                  <a:t>P &amp;&amp; E</a:t>
                </a:r>
              </a:p>
              <a:p>
                <a:pPr marL="0" indent="0">
                  <a:buNone/>
                </a:pPr>
                <a:endParaRPr lang="en-IN" dirty="0"/>
              </a:p>
              <a:p>
                <a:pPr marL="0" indent="0">
                  <a:buNone/>
                </a:pPr>
                <a:r>
                  <a:rPr lang="en-IN" dirty="0"/>
                  <a:t>What needs to be true after the statement </a:t>
                </a:r>
                <a14:m>
                  <m:oMath xmlns:m="http://schemas.openxmlformats.org/officeDocument/2006/math">
                    <m:r>
                      <a:rPr lang="en-IN" i="1" dirty="0" smtClean="0">
                        <a:solidFill>
                          <a:schemeClr val="accent1"/>
                        </a:solidFill>
                        <a:latin typeface="Cambria Math" panose="02040503050406030204" pitchFamily="18" charset="0"/>
                      </a:rPr>
                      <m:t>𝑎𝑠𝑠𝑢𝑚𝑒</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𝐸</m:t>
                    </m:r>
                  </m:oMath>
                </a14:m>
                <a:r>
                  <a:rPr lang="en-IN" dirty="0"/>
                  <a:t> that would ensure that </a:t>
                </a:r>
                <a14:m>
                  <m:oMath xmlns:m="http://schemas.openxmlformats.org/officeDocument/2006/math">
                    <m:r>
                      <a:rPr lang="en-IN" i="1" dirty="0" smtClean="0">
                        <a:solidFill>
                          <a:schemeClr val="accent1"/>
                        </a:solidFill>
                        <a:latin typeface="Cambria Math" panose="02040503050406030204" pitchFamily="18" charset="0"/>
                      </a:rPr>
                      <m:t>𝐸</m:t>
                    </m:r>
                  </m:oMath>
                </a14:m>
                <a:r>
                  <a:rPr lang="en-IN" dirty="0"/>
                  <a:t> is true from this point onwards?</a:t>
                </a:r>
              </a:p>
            </p:txBody>
          </p:sp>
        </mc:Choice>
        <mc:Fallback xmlns="">
          <p:sp>
            <p:nvSpPr>
              <p:cNvPr id="3" name="Content Placeholder 2">
                <a:extLst>
                  <a:ext uri="{FF2B5EF4-FFF2-40B4-BE49-F238E27FC236}">
                    <a16:creationId xmlns:a16="http://schemas.microsoft.com/office/drawing/2014/main" id="{89FE32B0-C930-7C77-2A4F-DF2A279EC09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131787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D722-82FA-0053-5C97-E1AFD58DD0FD}"/>
              </a:ext>
            </a:extLst>
          </p:cNvPr>
          <p:cNvSpPr>
            <a:spLocks noGrp="1"/>
          </p:cNvSpPr>
          <p:nvPr>
            <p:ph type="title"/>
          </p:nvPr>
        </p:nvSpPr>
        <p:spPr/>
        <p:txBody>
          <a:bodyPr/>
          <a:lstStyle/>
          <a:p>
            <a:r>
              <a:rPr lang="en-IN" dirty="0"/>
              <a:t>Difference between WP and SP</a:t>
            </a:r>
          </a:p>
        </p:txBody>
      </p:sp>
      <p:sp>
        <p:nvSpPr>
          <p:cNvPr id="3" name="Content Placeholder 2">
            <a:extLst>
              <a:ext uri="{FF2B5EF4-FFF2-40B4-BE49-F238E27FC236}">
                <a16:creationId xmlns:a16="http://schemas.microsoft.com/office/drawing/2014/main" id="{7D80DA15-15E3-08F7-4524-39B897DEE4B5}"/>
              </a:ext>
            </a:extLst>
          </p:cNvPr>
          <p:cNvSpPr>
            <a:spLocks noGrp="1"/>
          </p:cNvSpPr>
          <p:nvPr>
            <p:ph idx="1"/>
          </p:nvPr>
        </p:nvSpPr>
        <p:spPr/>
        <p:txBody>
          <a:bodyPr/>
          <a:lstStyle/>
          <a:p>
            <a:r>
              <a:rPr lang="en-US" dirty="0"/>
              <a:t>The </a:t>
            </a:r>
            <a:r>
              <a:rPr lang="en-US" dirty="0">
                <a:solidFill>
                  <a:schemeClr val="accent1"/>
                </a:solidFill>
              </a:rPr>
              <a:t>weakest precondition </a:t>
            </a:r>
            <a:r>
              <a:rPr lang="en-US" dirty="0"/>
              <a:t>asks what condition is required for the crash-free execution of a statement that would end up satisfying a given postcondition. Thus, it guarantees the successful execution of every statement, which means </a:t>
            </a:r>
            <a:r>
              <a:rPr lang="en-US" dirty="0">
                <a:solidFill>
                  <a:schemeClr val="accent1"/>
                </a:solidFill>
              </a:rPr>
              <a:t>total correctness</a:t>
            </a:r>
            <a:r>
              <a:rPr lang="en-US" dirty="0"/>
              <a:t>.</a:t>
            </a:r>
          </a:p>
          <a:p>
            <a:endParaRPr lang="en-IN" dirty="0"/>
          </a:p>
          <a:p>
            <a:r>
              <a:rPr lang="en-US" dirty="0"/>
              <a:t>The </a:t>
            </a:r>
            <a:r>
              <a:rPr lang="en-US" dirty="0">
                <a:solidFill>
                  <a:schemeClr val="accent1"/>
                </a:solidFill>
              </a:rPr>
              <a:t>strongest postcondition </a:t>
            </a:r>
            <a:r>
              <a:rPr lang="en-US" dirty="0"/>
              <a:t>assumes that the next statement, S, will execute without crash and asks what would be the resulting predicate after executing S that would allow all valid possible program states possible during the actual execution after S. It only guarantees </a:t>
            </a:r>
            <a:r>
              <a:rPr lang="en-US" dirty="0">
                <a:solidFill>
                  <a:schemeClr val="accent1"/>
                </a:solidFill>
              </a:rPr>
              <a:t>partial correctness</a:t>
            </a:r>
            <a:r>
              <a:rPr lang="en-US" dirty="0"/>
              <a:t>. </a:t>
            </a:r>
            <a:endParaRPr lang="en-IN" dirty="0"/>
          </a:p>
        </p:txBody>
      </p:sp>
    </p:spTree>
    <p:extLst>
      <p:ext uri="{BB962C8B-B14F-4D97-AF65-F5344CB8AC3E}">
        <p14:creationId xmlns:p14="http://schemas.microsoft.com/office/powerpoint/2010/main" val="2938703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FB09-CA3B-0EB3-97A8-BF62383DCE11}"/>
              </a:ext>
            </a:extLst>
          </p:cNvPr>
          <p:cNvSpPr>
            <a:spLocks noGrp="1"/>
          </p:cNvSpPr>
          <p:nvPr>
            <p:ph type="title"/>
          </p:nvPr>
        </p:nvSpPr>
        <p:spPr/>
        <p:txBody>
          <a:bodyPr/>
          <a:lstStyle/>
          <a:p>
            <a:r>
              <a:rPr lang="en-IN" dirty="0"/>
              <a:t>Assertion</a:t>
            </a:r>
          </a:p>
        </p:txBody>
      </p:sp>
      <p:sp>
        <p:nvSpPr>
          <p:cNvPr id="3" name="Content Placeholder 2">
            <a:extLst>
              <a:ext uri="{FF2B5EF4-FFF2-40B4-BE49-F238E27FC236}">
                <a16:creationId xmlns:a16="http://schemas.microsoft.com/office/drawing/2014/main" id="{F5430FD2-A59E-7002-88D8-1AC4D53E77EB}"/>
              </a:ext>
            </a:extLst>
          </p:cNvPr>
          <p:cNvSpPr>
            <a:spLocks noGrp="1"/>
          </p:cNvSpPr>
          <p:nvPr>
            <p:ph idx="1"/>
          </p:nvPr>
        </p:nvSpPr>
        <p:spPr/>
        <p:txBody>
          <a:bodyPr/>
          <a:lstStyle/>
          <a:p>
            <a:r>
              <a:rPr lang="en-US" dirty="0">
                <a:solidFill>
                  <a:schemeClr val="accent1"/>
                </a:solidFill>
              </a:rPr>
              <a:t>assert(E) </a:t>
            </a:r>
            <a:r>
              <a:rPr lang="en-US" dirty="0"/>
              <a:t>aborts the program if the </a:t>
            </a:r>
            <a:r>
              <a:rPr lang="en-US" dirty="0">
                <a:solidFill>
                  <a:schemeClr val="accent1"/>
                </a:solidFill>
              </a:rPr>
              <a:t>E</a:t>
            </a:r>
            <a:r>
              <a:rPr lang="en-US" dirty="0"/>
              <a:t> doesn’t hold</a:t>
            </a:r>
          </a:p>
          <a:p>
            <a:endParaRPr lang="en-IN" dirty="0"/>
          </a:p>
          <a:p>
            <a:r>
              <a:rPr lang="en-US" dirty="0"/>
              <a:t>Because the strongest postcondition assumes that the program will successfully terminate, i.e., crash-free execution and no infinite loop, the semantics of </a:t>
            </a:r>
            <a:r>
              <a:rPr lang="en-US" dirty="0">
                <a:solidFill>
                  <a:schemeClr val="accent1"/>
                </a:solidFill>
              </a:rPr>
              <a:t>assert</a:t>
            </a:r>
            <a:r>
              <a:rPr lang="en-US" dirty="0"/>
              <a:t> is the same as </a:t>
            </a:r>
            <a:r>
              <a:rPr lang="en-US" dirty="0">
                <a:solidFill>
                  <a:schemeClr val="accent1"/>
                </a:solidFill>
              </a:rPr>
              <a:t>assume</a:t>
            </a:r>
            <a:r>
              <a:rPr lang="en-US" dirty="0"/>
              <a:t> for the strongest precondition</a:t>
            </a:r>
            <a:endParaRPr lang="en-IN" dirty="0"/>
          </a:p>
        </p:txBody>
      </p:sp>
    </p:spTree>
    <p:extLst>
      <p:ext uri="{BB962C8B-B14F-4D97-AF65-F5344CB8AC3E}">
        <p14:creationId xmlns:p14="http://schemas.microsoft.com/office/powerpoint/2010/main" val="2358682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1BC9-87C6-94B5-D9EC-F3FEA181CA4B}"/>
              </a:ext>
            </a:extLst>
          </p:cNvPr>
          <p:cNvSpPr>
            <a:spLocks noGrp="1"/>
          </p:cNvSpPr>
          <p:nvPr>
            <p:ph type="title"/>
          </p:nvPr>
        </p:nvSpPr>
        <p:spPr/>
        <p:txBody>
          <a:bodyPr/>
          <a:lstStyle/>
          <a:p>
            <a:r>
              <a:rPr lang="en-IN" dirty="0"/>
              <a:t>Assertion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791F17-2ABB-0C09-8C53-F56A7592074C}"/>
                  </a:ext>
                </a:extLst>
              </p:cNvPr>
              <p:cNvSpPr>
                <a:spLocks noGrp="1"/>
              </p:cNvSpPr>
              <p:nvPr>
                <p:ph idx="1"/>
              </p:nvPr>
            </p:nvSpPr>
            <p:spPr/>
            <p:txBody>
              <a:bodyPr/>
              <a:lstStyle/>
              <a:p>
                <a:pPr marL="0" indent="0">
                  <a:buNone/>
                </a:pPr>
                <a:endParaRPr lang="en-IN" dirty="0"/>
              </a:p>
              <a:p>
                <a:pPr marL="0" indent="0">
                  <a:buNone/>
                </a:pPr>
                <a:r>
                  <a:rPr lang="en-IN" dirty="0"/>
                  <a:t>SP[</a:t>
                </a:r>
                <a14:m>
                  <m:oMath xmlns:m="http://schemas.openxmlformats.org/officeDocument/2006/math">
                    <m:r>
                      <a:rPr lang="en-IN" i="1" dirty="0" smtClean="0">
                        <a:latin typeface="Cambria Math" panose="02040503050406030204" pitchFamily="18" charset="0"/>
                      </a:rPr>
                      <m:t>𝑎𝑠𝑠</m:t>
                    </m:r>
                    <m:r>
                      <a:rPr lang="en-IN" b="0" i="1" dirty="0" smtClean="0">
                        <a:latin typeface="Cambria Math" panose="02040503050406030204" pitchFamily="18" charset="0"/>
                      </a:rPr>
                      <m:t>𝑒𝑟𝑡</m:t>
                    </m:r>
                    <m:r>
                      <a:rPr lang="en-IN" i="1" dirty="0" smtClean="0">
                        <a:latin typeface="Cambria Math" panose="02040503050406030204" pitchFamily="18" charset="0"/>
                      </a:rPr>
                      <m:t> </m:t>
                    </m:r>
                    <m:r>
                      <a:rPr lang="en-IN" i="1" dirty="0" smtClean="0">
                        <a:latin typeface="Cambria Math" panose="02040503050406030204" pitchFamily="18" charset="0"/>
                      </a:rPr>
                      <m:t>𝐸</m:t>
                    </m:r>
                  </m:oMath>
                </a14:m>
                <a:r>
                  <a:rPr lang="en-IN" dirty="0"/>
                  <a:t>, P] =</a:t>
                </a:r>
              </a:p>
              <a:p>
                <a:pPr marL="0" indent="0">
                  <a:buNone/>
                </a:pPr>
                <a:endParaRPr lang="en-IN" dirty="0"/>
              </a:p>
              <a:p>
                <a:pPr marL="0" indent="0">
                  <a:buNone/>
                </a:pPr>
                <a:r>
                  <a:rPr lang="en-IN" dirty="0"/>
                  <a:t>What needs to be true after the statement </a:t>
                </a:r>
                <a14:m>
                  <m:oMath xmlns:m="http://schemas.openxmlformats.org/officeDocument/2006/math">
                    <m:r>
                      <a:rPr lang="en-IN" i="1" dirty="0" smtClean="0">
                        <a:solidFill>
                          <a:schemeClr val="accent1"/>
                        </a:solidFill>
                        <a:latin typeface="Cambria Math" panose="02040503050406030204" pitchFamily="18" charset="0"/>
                      </a:rPr>
                      <m:t>𝑎𝑠𝑠</m:t>
                    </m:r>
                    <m:r>
                      <a:rPr lang="en-IN" b="0" i="1" dirty="0" smtClean="0">
                        <a:solidFill>
                          <a:schemeClr val="accent1"/>
                        </a:solidFill>
                        <a:latin typeface="Cambria Math" panose="02040503050406030204" pitchFamily="18" charset="0"/>
                      </a:rPr>
                      <m:t>𝑒𝑟𝑡</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𝐸</m:t>
                    </m:r>
                  </m:oMath>
                </a14:m>
                <a:r>
                  <a:rPr lang="en-IN" dirty="0"/>
                  <a:t> that would guarantee that </a:t>
                </a:r>
                <a14:m>
                  <m:oMath xmlns:m="http://schemas.openxmlformats.org/officeDocument/2006/math">
                    <m:r>
                      <a:rPr lang="en-IN" b="0" i="1" smtClean="0">
                        <a:latin typeface="Cambria Math" panose="02040503050406030204" pitchFamily="18" charset="0"/>
                      </a:rPr>
                      <m:t>𝑎𝑠𝑠𝑒𝑟𝑡</m:t>
                    </m:r>
                    <m:r>
                      <a:rPr lang="en-IN" b="0" i="1" smtClean="0">
                        <a:latin typeface="Cambria Math" panose="02040503050406030204" pitchFamily="18" charset="0"/>
                      </a:rPr>
                      <m:t> </m:t>
                    </m:r>
                    <m:r>
                      <a:rPr lang="en-IN" b="0" i="1" smtClean="0">
                        <a:latin typeface="Cambria Math" panose="02040503050406030204" pitchFamily="18" charset="0"/>
                      </a:rPr>
                      <m:t>𝐸</m:t>
                    </m:r>
                  </m:oMath>
                </a14:m>
                <a:r>
                  <a:rPr lang="en-IN" dirty="0"/>
                  <a:t> executes successfully?</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C791F17-2ABB-0C09-8C53-F56A7592074C}"/>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624226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1BC9-87C6-94B5-D9EC-F3FEA181CA4B}"/>
              </a:ext>
            </a:extLst>
          </p:cNvPr>
          <p:cNvSpPr>
            <a:spLocks noGrp="1"/>
          </p:cNvSpPr>
          <p:nvPr>
            <p:ph type="title"/>
          </p:nvPr>
        </p:nvSpPr>
        <p:spPr/>
        <p:txBody>
          <a:bodyPr/>
          <a:lstStyle/>
          <a:p>
            <a:r>
              <a:rPr lang="en-IN" dirty="0"/>
              <a:t>Assertion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791F17-2ABB-0C09-8C53-F56A7592074C}"/>
                  </a:ext>
                </a:extLst>
              </p:cNvPr>
              <p:cNvSpPr>
                <a:spLocks noGrp="1"/>
              </p:cNvSpPr>
              <p:nvPr>
                <p:ph idx="1"/>
              </p:nvPr>
            </p:nvSpPr>
            <p:spPr/>
            <p:txBody>
              <a:bodyPr/>
              <a:lstStyle/>
              <a:p>
                <a:pPr marL="0" indent="0">
                  <a:buNone/>
                </a:pPr>
                <a:endParaRPr lang="en-IN" dirty="0"/>
              </a:p>
              <a:p>
                <a:pPr marL="0" indent="0">
                  <a:buNone/>
                </a:pPr>
                <a:r>
                  <a:rPr lang="en-IN" dirty="0"/>
                  <a:t>SP[</a:t>
                </a:r>
                <a14:m>
                  <m:oMath xmlns:m="http://schemas.openxmlformats.org/officeDocument/2006/math">
                    <m:r>
                      <a:rPr lang="en-IN" i="1" dirty="0" smtClean="0">
                        <a:latin typeface="Cambria Math" panose="02040503050406030204" pitchFamily="18" charset="0"/>
                      </a:rPr>
                      <m:t>𝑎𝑠𝑠</m:t>
                    </m:r>
                    <m:r>
                      <a:rPr lang="en-IN" b="0" i="1" dirty="0" smtClean="0">
                        <a:latin typeface="Cambria Math" panose="02040503050406030204" pitchFamily="18" charset="0"/>
                      </a:rPr>
                      <m:t>𝑒𝑟𝑡</m:t>
                    </m:r>
                    <m:r>
                      <a:rPr lang="en-IN" i="1" dirty="0" smtClean="0">
                        <a:latin typeface="Cambria Math" panose="02040503050406030204" pitchFamily="18" charset="0"/>
                      </a:rPr>
                      <m:t> </m:t>
                    </m:r>
                    <m:r>
                      <a:rPr lang="en-IN" i="1" dirty="0" smtClean="0">
                        <a:latin typeface="Cambria Math" panose="02040503050406030204" pitchFamily="18" charset="0"/>
                      </a:rPr>
                      <m:t>𝐸</m:t>
                    </m:r>
                  </m:oMath>
                </a14:m>
                <a:r>
                  <a:rPr lang="en-IN" dirty="0"/>
                  <a:t>, P] = </a:t>
                </a:r>
                <a:r>
                  <a:rPr lang="en-IN" dirty="0">
                    <a:solidFill>
                      <a:schemeClr val="accent1"/>
                    </a:solidFill>
                  </a:rPr>
                  <a:t>E &amp;&amp; P</a:t>
                </a:r>
              </a:p>
              <a:p>
                <a:pPr marL="0" indent="0">
                  <a:buNone/>
                </a:pPr>
                <a:endParaRPr lang="en-IN" dirty="0"/>
              </a:p>
              <a:p>
                <a:pPr marL="0" indent="0">
                  <a:buNone/>
                </a:pPr>
                <a:r>
                  <a:rPr lang="en-IN" dirty="0"/>
                  <a:t>What needs to be true after the statement </a:t>
                </a:r>
                <a14:m>
                  <m:oMath xmlns:m="http://schemas.openxmlformats.org/officeDocument/2006/math">
                    <m:r>
                      <a:rPr lang="en-IN" i="1" dirty="0" smtClean="0">
                        <a:solidFill>
                          <a:schemeClr val="accent1"/>
                        </a:solidFill>
                        <a:latin typeface="Cambria Math" panose="02040503050406030204" pitchFamily="18" charset="0"/>
                      </a:rPr>
                      <m:t>𝑎𝑠𝑠</m:t>
                    </m:r>
                    <m:r>
                      <a:rPr lang="en-IN" b="0" i="1" dirty="0" smtClean="0">
                        <a:solidFill>
                          <a:schemeClr val="accent1"/>
                        </a:solidFill>
                        <a:latin typeface="Cambria Math" panose="02040503050406030204" pitchFamily="18" charset="0"/>
                      </a:rPr>
                      <m:t>𝑒𝑟𝑡</m:t>
                    </m:r>
                    <m:r>
                      <a:rPr lang="en-IN" i="1" dirty="0" smtClean="0">
                        <a:solidFill>
                          <a:schemeClr val="accent1"/>
                        </a:solidFill>
                        <a:latin typeface="Cambria Math" panose="02040503050406030204" pitchFamily="18" charset="0"/>
                      </a:rPr>
                      <m:t> </m:t>
                    </m:r>
                    <m:r>
                      <a:rPr lang="en-IN" i="1" dirty="0" smtClean="0">
                        <a:solidFill>
                          <a:schemeClr val="accent1"/>
                        </a:solidFill>
                        <a:latin typeface="Cambria Math" panose="02040503050406030204" pitchFamily="18" charset="0"/>
                      </a:rPr>
                      <m:t>𝐸</m:t>
                    </m:r>
                  </m:oMath>
                </a14:m>
                <a:r>
                  <a:rPr lang="en-IN" dirty="0"/>
                  <a:t> that would guarantee that </a:t>
                </a:r>
                <a14:m>
                  <m:oMath xmlns:m="http://schemas.openxmlformats.org/officeDocument/2006/math">
                    <m:r>
                      <a:rPr lang="en-IN" b="0" i="1" smtClean="0">
                        <a:latin typeface="Cambria Math" panose="02040503050406030204" pitchFamily="18" charset="0"/>
                      </a:rPr>
                      <m:t>𝑎𝑠𝑠𝑒𝑟𝑡</m:t>
                    </m:r>
                    <m:r>
                      <a:rPr lang="en-IN" b="0" i="1" smtClean="0">
                        <a:latin typeface="Cambria Math" panose="02040503050406030204" pitchFamily="18" charset="0"/>
                      </a:rPr>
                      <m:t> </m:t>
                    </m:r>
                    <m:r>
                      <a:rPr lang="en-IN" b="0" i="1" smtClean="0">
                        <a:latin typeface="Cambria Math" panose="02040503050406030204" pitchFamily="18" charset="0"/>
                      </a:rPr>
                      <m:t>𝐸</m:t>
                    </m:r>
                  </m:oMath>
                </a14:m>
                <a:r>
                  <a:rPr lang="en-IN" dirty="0"/>
                  <a:t> executes successfully?</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C791F17-2ABB-0C09-8C53-F56A7592074C}"/>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5609963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CA30-C74E-8C06-47F0-91DF8FEDF741}"/>
              </a:ext>
            </a:extLst>
          </p:cNvPr>
          <p:cNvSpPr>
            <a:spLocks noGrp="1"/>
          </p:cNvSpPr>
          <p:nvPr>
            <p:ph type="title"/>
          </p:nvPr>
        </p:nvSpPr>
        <p:spPr/>
        <p:txBody>
          <a:bodyPr/>
          <a:lstStyle/>
          <a:p>
            <a:r>
              <a:rPr lang="en-IN" dirty="0"/>
              <a:t>Strongest postcondition</a:t>
            </a:r>
          </a:p>
        </p:txBody>
      </p:sp>
      <p:sp>
        <p:nvSpPr>
          <p:cNvPr id="3" name="Content Placeholder 2">
            <a:extLst>
              <a:ext uri="{FF2B5EF4-FFF2-40B4-BE49-F238E27FC236}">
                <a16:creationId xmlns:a16="http://schemas.microsoft.com/office/drawing/2014/main" id="{92822B53-F051-25FD-89A1-BB83DA671FAC}"/>
              </a:ext>
            </a:extLst>
          </p:cNvPr>
          <p:cNvSpPr>
            <a:spLocks noGrp="1"/>
          </p:cNvSpPr>
          <p:nvPr>
            <p:ph idx="1"/>
          </p:nvPr>
        </p:nvSpPr>
        <p:spPr/>
        <p:txBody>
          <a:bodyPr/>
          <a:lstStyle/>
          <a:p>
            <a:r>
              <a:rPr lang="en-US" dirty="0"/>
              <a:t>With the strongest postcondition rules, what needs to be done to prove that an assert statement indeed holds?</a:t>
            </a:r>
          </a:p>
          <a:p>
            <a:pPr marL="0" indent="0">
              <a:buNone/>
            </a:pPr>
            <a:endParaRPr lang="en-IN" dirty="0"/>
          </a:p>
        </p:txBody>
      </p:sp>
    </p:spTree>
    <p:extLst>
      <p:ext uri="{BB962C8B-B14F-4D97-AF65-F5344CB8AC3E}">
        <p14:creationId xmlns:p14="http://schemas.microsoft.com/office/powerpoint/2010/main" val="349399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54C5-06F6-3347-F3F9-E71DB851CD51}"/>
              </a:ext>
            </a:extLst>
          </p:cNvPr>
          <p:cNvSpPr>
            <a:spLocks noGrp="1"/>
          </p:cNvSpPr>
          <p:nvPr>
            <p:ph type="title"/>
          </p:nvPr>
        </p:nvSpPr>
        <p:spPr/>
        <p:txBody>
          <a:bodyPr/>
          <a:lstStyle/>
          <a:p>
            <a:r>
              <a:rPr lang="en-IN" dirty="0"/>
              <a:t>Skip</a:t>
            </a:r>
          </a:p>
        </p:txBody>
      </p:sp>
      <p:sp>
        <p:nvSpPr>
          <p:cNvPr id="3" name="Content Placeholder 2">
            <a:extLst>
              <a:ext uri="{FF2B5EF4-FFF2-40B4-BE49-F238E27FC236}">
                <a16:creationId xmlns:a16="http://schemas.microsoft.com/office/drawing/2014/main" id="{411F6F99-5DE8-ED3C-0AC1-2A5A14E19EC5}"/>
              </a:ext>
            </a:extLst>
          </p:cNvPr>
          <p:cNvSpPr>
            <a:spLocks noGrp="1"/>
          </p:cNvSpPr>
          <p:nvPr>
            <p:ph idx="1"/>
          </p:nvPr>
        </p:nvSpPr>
        <p:spPr/>
        <p:txBody>
          <a:bodyPr/>
          <a:lstStyle/>
          <a:p>
            <a:r>
              <a:rPr lang="en-IN" dirty="0">
                <a:solidFill>
                  <a:schemeClr val="accent1"/>
                </a:solidFill>
              </a:rPr>
              <a:t>skip</a:t>
            </a:r>
            <a:r>
              <a:rPr lang="en-IN" dirty="0"/>
              <a:t> is a no-op; i.e., it doesn’t change the state of the program</a:t>
            </a:r>
          </a:p>
          <a:p>
            <a:endParaRPr lang="en-IN" dirty="0"/>
          </a:p>
          <a:p>
            <a:pPr marL="0" indent="0">
              <a:buNone/>
            </a:pPr>
            <a:r>
              <a:rPr lang="en-IN" dirty="0"/>
              <a:t>WP[skip, Q] = Q </a:t>
            </a:r>
          </a:p>
        </p:txBody>
      </p:sp>
    </p:spTree>
    <p:extLst>
      <p:ext uri="{BB962C8B-B14F-4D97-AF65-F5344CB8AC3E}">
        <p14:creationId xmlns:p14="http://schemas.microsoft.com/office/powerpoint/2010/main" val="2245874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CA30-C74E-8C06-47F0-91DF8FEDF741}"/>
              </a:ext>
            </a:extLst>
          </p:cNvPr>
          <p:cNvSpPr>
            <a:spLocks noGrp="1"/>
          </p:cNvSpPr>
          <p:nvPr>
            <p:ph type="title"/>
          </p:nvPr>
        </p:nvSpPr>
        <p:spPr/>
        <p:txBody>
          <a:bodyPr/>
          <a:lstStyle/>
          <a:p>
            <a:r>
              <a:rPr lang="en-IN" dirty="0"/>
              <a:t>Strongest postcondition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822B53-F051-25FD-89A1-BB83DA671FAC}"/>
                  </a:ext>
                </a:extLst>
              </p:cNvPr>
              <p:cNvSpPr>
                <a:spLocks noGrp="1"/>
              </p:cNvSpPr>
              <p:nvPr>
                <p:ph idx="1"/>
              </p:nvPr>
            </p:nvSpPr>
            <p:spPr/>
            <p:txBody>
              <a:bodyPr/>
              <a:lstStyle/>
              <a:p>
                <a:r>
                  <a:rPr lang="en-US" dirty="0"/>
                  <a:t>With the strongest postcondition rules, what needs to be done to prove that an assert statement indeed holds?</a:t>
                </a:r>
              </a:p>
              <a:p>
                <a:endParaRPr lang="en-IN" dirty="0"/>
              </a:p>
              <a:p>
                <a:r>
                  <a:rPr lang="en-IN" dirty="0"/>
                  <a:t>We can prove that </a:t>
                </a:r>
                <a:r>
                  <a:rPr lang="en-IN" dirty="0">
                    <a:solidFill>
                      <a:schemeClr val="accent1"/>
                    </a:solidFill>
                  </a:rPr>
                  <a:t>assert(E)</a:t>
                </a:r>
                <a:r>
                  <a:rPr lang="en-IN" dirty="0"/>
                  <a:t> always holds by checking the validity of </a:t>
                </a:r>
                <a14:m>
                  <m:oMath xmlns:m="http://schemas.openxmlformats.org/officeDocument/2006/math">
                    <m:r>
                      <a:rPr lang="en-IN" b="0" i="1" smtClean="0">
                        <a:solidFill>
                          <a:schemeClr val="accent1"/>
                        </a:solidFill>
                        <a:latin typeface="Cambria Math" panose="02040503050406030204" pitchFamily="18" charset="0"/>
                      </a:rPr>
                      <m:t>𝑃</m:t>
                    </m:r>
                    <m:r>
                      <a:rPr lang="en-IN" b="0" i="1" smtClean="0">
                        <a:solidFill>
                          <a:schemeClr val="accent1"/>
                        </a:solidFill>
                        <a:latin typeface="Cambria Math" panose="02040503050406030204" pitchFamily="18" charset="0"/>
                      </a:rPr>
                      <m:t> →</m:t>
                    </m:r>
                    <m:r>
                      <a:rPr lang="en-IN" b="0" i="1" smtClean="0">
                        <a:solidFill>
                          <a:schemeClr val="accent1"/>
                        </a:solidFill>
                        <a:latin typeface="Cambria Math" panose="02040503050406030204" pitchFamily="18" charset="0"/>
                      </a:rPr>
                      <m:t>𝐸</m:t>
                    </m:r>
                    <m:r>
                      <a:rPr lang="en-IN" b="0" i="0" smtClean="0">
                        <a:latin typeface="Cambria Math" panose="02040503050406030204" pitchFamily="18" charset="0"/>
                      </a:rPr>
                      <m:t>,</m:t>
                    </m:r>
                  </m:oMath>
                </a14:m>
                <a:r>
                  <a:rPr lang="en-IN" dirty="0"/>
                  <a:t> where </a:t>
                </a:r>
                <a:r>
                  <a:rPr lang="en-IN" dirty="0">
                    <a:solidFill>
                      <a:schemeClr val="accent1"/>
                    </a:solidFill>
                  </a:rPr>
                  <a:t>P</a:t>
                </a:r>
                <a:r>
                  <a:rPr lang="en-IN" dirty="0"/>
                  <a:t> is the precondition of the assert statement.</a:t>
                </a:r>
              </a:p>
              <a:p>
                <a:pPr lvl="1"/>
                <a:r>
                  <a:rPr lang="en-IN" dirty="0"/>
                  <a:t>If </a:t>
                </a:r>
                <a:r>
                  <a:rPr lang="en-IN" dirty="0">
                    <a:solidFill>
                      <a:schemeClr val="accent1"/>
                    </a:solidFill>
                  </a:rPr>
                  <a:t>P</a:t>
                </a:r>
                <a:r>
                  <a:rPr lang="en-IN" dirty="0"/>
                  <a:t> is the precondition of </a:t>
                </a:r>
                <a:r>
                  <a:rPr lang="en-IN" dirty="0">
                    <a:solidFill>
                      <a:schemeClr val="accent1"/>
                    </a:solidFill>
                  </a:rPr>
                  <a:t>assert(E)</a:t>
                </a:r>
                <a:r>
                  <a:rPr lang="en-IN" dirty="0"/>
                  <a:t> computed using the strongest postcondition rules, then all the states before the assertion must satisfy </a:t>
                </a:r>
                <a:r>
                  <a:rPr lang="en-IN" dirty="0">
                    <a:solidFill>
                      <a:schemeClr val="accent1"/>
                    </a:solidFill>
                  </a:rPr>
                  <a:t>P</a:t>
                </a:r>
                <a:r>
                  <a:rPr lang="en-IN" dirty="0"/>
                  <a:t>. For </a:t>
                </a:r>
                <a:r>
                  <a:rPr lang="en-IN" dirty="0">
                    <a:solidFill>
                      <a:schemeClr val="accent1"/>
                    </a:solidFill>
                  </a:rPr>
                  <a:t>assert(E) </a:t>
                </a:r>
                <a:r>
                  <a:rPr lang="en-IN" dirty="0"/>
                  <a:t>to be true, all possible valid states before the assertion must satisfy </a:t>
                </a:r>
                <a:r>
                  <a:rPr lang="en-IN" dirty="0">
                    <a:solidFill>
                      <a:schemeClr val="accent1"/>
                    </a:solidFill>
                  </a:rPr>
                  <a:t>E</a:t>
                </a:r>
                <a:r>
                  <a:rPr lang="en-IN" dirty="0"/>
                  <a:t>, which is true if and only if </a:t>
                </a:r>
                <a:r>
                  <a:rPr lang="en-IN" dirty="0">
                    <a:solidFill>
                      <a:schemeClr val="accent1"/>
                    </a:solidFill>
                  </a:rPr>
                  <a:t>E</a:t>
                </a:r>
                <a:r>
                  <a:rPr lang="en-IN" dirty="0"/>
                  <a:t> can be </a:t>
                </a:r>
                <a:r>
                  <a:rPr lang="en-IN" dirty="0">
                    <a:solidFill>
                      <a:schemeClr val="accent1"/>
                    </a:solidFill>
                  </a:rPr>
                  <a:t>implied from P</a:t>
                </a:r>
                <a:r>
                  <a:rPr lang="en-IN" dirty="0"/>
                  <a:t>.</a:t>
                </a:r>
              </a:p>
            </p:txBody>
          </p:sp>
        </mc:Choice>
        <mc:Fallback>
          <p:sp>
            <p:nvSpPr>
              <p:cNvPr id="3" name="Content Placeholder 2">
                <a:extLst>
                  <a:ext uri="{FF2B5EF4-FFF2-40B4-BE49-F238E27FC236}">
                    <a16:creationId xmlns:a16="http://schemas.microsoft.com/office/drawing/2014/main" id="{92822B53-F051-25FD-89A1-BB83DA671FAC}"/>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IN">
                    <a:noFill/>
                  </a:rPr>
                  <a:t> </a:t>
                </a:r>
              </a:p>
            </p:txBody>
          </p:sp>
        </mc:Fallback>
      </mc:AlternateContent>
    </p:spTree>
    <p:extLst>
      <p:ext uri="{BB962C8B-B14F-4D97-AF65-F5344CB8AC3E}">
        <p14:creationId xmlns:p14="http://schemas.microsoft.com/office/powerpoint/2010/main" val="2809796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D215-1178-98B0-EF29-42851370350A}"/>
              </a:ext>
            </a:extLst>
          </p:cNvPr>
          <p:cNvSpPr>
            <a:spLocks noGrp="1"/>
          </p:cNvSpPr>
          <p:nvPr>
            <p:ph type="title"/>
          </p:nvPr>
        </p:nvSpPr>
        <p:spPr/>
        <p:txBody>
          <a:bodyPr/>
          <a:lstStyle/>
          <a:p>
            <a:r>
              <a:rPr lang="en-IN" dirty="0" err="1"/>
              <a:t>assert_nocrash</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312CCE-0295-8220-D717-7813FD3B1A2D}"/>
                  </a:ext>
                </a:extLst>
              </p:cNvPr>
              <p:cNvSpPr>
                <a:spLocks noGrp="1"/>
              </p:cNvSpPr>
              <p:nvPr>
                <p:ph idx="1"/>
              </p:nvPr>
            </p:nvSpPr>
            <p:spPr/>
            <p:txBody>
              <a:bodyPr/>
              <a:lstStyle/>
              <a:p>
                <a:r>
                  <a:rPr lang="en-IN" dirty="0" err="1">
                    <a:solidFill>
                      <a:schemeClr val="accent1"/>
                    </a:solidFill>
                  </a:rPr>
                  <a:t>assert_nocrash</a:t>
                </a:r>
                <a:r>
                  <a:rPr lang="en-IN" dirty="0">
                    <a:solidFill>
                      <a:schemeClr val="accent1"/>
                    </a:solidFill>
                  </a:rPr>
                  <a:t>(E) </a:t>
                </a:r>
                <a:r>
                  <a:rPr lang="en-IN" dirty="0"/>
                  <a:t>is the predicate that must be valid for the crash-free execution of the Hoare triple </a:t>
                </a:r>
                <a14:m>
                  <m:oMath xmlns:m="http://schemas.openxmlformats.org/officeDocument/2006/math">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𝑃</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𝑎𝑠𝑠𝑒𝑟𝑡</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𝐸</m:t>
                    </m:r>
                    <m:r>
                      <a:rPr lang="en-IN" i="1" dirty="0" smtClean="0">
                        <a:solidFill>
                          <a:schemeClr val="accent1"/>
                        </a:solidFill>
                        <a:latin typeface="Cambria Math" panose="02040503050406030204" pitchFamily="18" charset="0"/>
                      </a:rPr>
                      <m:t>){</m:t>
                    </m:r>
                    <m:r>
                      <a:rPr lang="en-IN" i="1" dirty="0" smtClean="0">
                        <a:solidFill>
                          <a:schemeClr val="accent1"/>
                        </a:solidFill>
                        <a:latin typeface="Cambria Math" panose="02040503050406030204" pitchFamily="18" charset="0"/>
                      </a:rPr>
                      <m:t>𝑄</m:t>
                    </m:r>
                    <m:r>
                      <a:rPr lang="en-IN" i="1" dirty="0" smtClean="0">
                        <a:solidFill>
                          <a:schemeClr val="accent1"/>
                        </a:solidFill>
                        <a:latin typeface="Cambria Math" panose="02040503050406030204" pitchFamily="18" charset="0"/>
                      </a:rPr>
                      <m:t>}</m:t>
                    </m:r>
                  </m:oMath>
                </a14:m>
                <a:endParaRPr lang="en-IN" dirty="0">
                  <a:solidFill>
                    <a:schemeClr val="accent1"/>
                  </a:solidFill>
                </a:endParaRPr>
              </a:p>
              <a:p>
                <a:endParaRPr lang="en-IN" dirty="0">
                  <a:solidFill>
                    <a:schemeClr val="accent1"/>
                  </a:solidFill>
                </a:endParaRPr>
              </a:p>
              <a:p>
                <a:pPr marL="0" indent="0">
                  <a:buNone/>
                </a:pPr>
                <a:endParaRPr lang="en-IN" dirty="0">
                  <a:solidFill>
                    <a:schemeClr val="accent1"/>
                  </a:solidFill>
                </a:endParaRPr>
              </a:p>
              <a:p>
                <a:pPr marL="0" indent="0">
                  <a:buNone/>
                </a:pPr>
                <a:r>
                  <a:rPr lang="en-IN" dirty="0" err="1"/>
                  <a:t>assert_nocrash</a:t>
                </a:r>
                <a:r>
                  <a:rPr lang="en-IN" dirty="0"/>
                  <a:t>(E) =</a:t>
                </a:r>
                <a:r>
                  <a:rPr lang="en-IN" dirty="0">
                    <a:solidFill>
                      <a:schemeClr val="accent1"/>
                    </a:solidFill>
                  </a:rPr>
                  <a:t> P </a:t>
                </a:r>
                <a14:m>
                  <m:oMath xmlns:m="http://schemas.openxmlformats.org/officeDocument/2006/math">
                    <m:r>
                      <a:rPr lang="en-IN" b="0" i="1" smtClean="0">
                        <a:solidFill>
                          <a:schemeClr val="accent1"/>
                        </a:solidFill>
                        <a:latin typeface="Cambria Math" panose="02040503050406030204" pitchFamily="18" charset="0"/>
                      </a:rPr>
                      <m:t>→</m:t>
                    </m:r>
                  </m:oMath>
                </a14:m>
                <a:r>
                  <a:rPr lang="en-IN" dirty="0">
                    <a:solidFill>
                      <a:schemeClr val="accent1"/>
                    </a:solidFill>
                  </a:rPr>
                  <a:t> E</a:t>
                </a:r>
                <a:endParaRPr lang="en-IN" dirty="0"/>
              </a:p>
            </p:txBody>
          </p:sp>
        </mc:Choice>
        <mc:Fallback xmlns="">
          <p:sp>
            <p:nvSpPr>
              <p:cNvPr id="3" name="Content Placeholder 2">
                <a:extLst>
                  <a:ext uri="{FF2B5EF4-FFF2-40B4-BE49-F238E27FC236}">
                    <a16:creationId xmlns:a16="http://schemas.microsoft.com/office/drawing/2014/main" id="{C7312CCE-0295-8220-D717-7813FD3B1A2D}"/>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40295117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p:sp>
        <p:nvSpPr>
          <p:cNvPr id="4" name="TextBox 3">
            <a:extLst>
              <a:ext uri="{FF2B5EF4-FFF2-40B4-BE49-F238E27FC236}">
                <a16:creationId xmlns:a16="http://schemas.microsoft.com/office/drawing/2014/main" id="{2E1C091F-BE19-9169-857B-0F05FB773B11}"/>
              </a:ext>
            </a:extLst>
          </p:cNvPr>
          <p:cNvSpPr txBox="1"/>
          <p:nvPr/>
        </p:nvSpPr>
        <p:spPr>
          <a:xfrm>
            <a:off x="838200" y="1690688"/>
            <a:ext cx="6260690" cy="3970318"/>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T</a:t>
            </a:r>
          </a:p>
          <a:p>
            <a:pPr marL="342900" indent="-342900">
              <a:buFont typeface="+mj-lt"/>
              <a:buAutoNum type="arabicPeriod"/>
            </a:pPr>
            <a:r>
              <a:rPr lang="en-IN" b="0" dirty="0">
                <a:effectLst/>
                <a:latin typeface="Consolas" panose="020B0609020204030204" pitchFamily="49" charset="0"/>
              </a:rPr>
              <a:t>    r := div(x + x + x + x, 2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a:t>
            </a:r>
          </a:p>
          <a:p>
            <a:endParaRPr lang="en-IN" dirty="0"/>
          </a:p>
        </p:txBody>
      </p:sp>
      <p:sp>
        <p:nvSpPr>
          <p:cNvPr id="5" name="TextBox 4">
            <a:extLst>
              <a:ext uri="{FF2B5EF4-FFF2-40B4-BE49-F238E27FC236}">
                <a16:creationId xmlns:a16="http://schemas.microsoft.com/office/drawing/2014/main" id="{FDB06AB0-574A-256A-C53C-B7B3A4967A2C}"/>
              </a:ext>
            </a:extLst>
          </p:cNvPr>
          <p:cNvSpPr txBox="1"/>
          <p:nvPr/>
        </p:nvSpPr>
        <p:spPr>
          <a:xfrm>
            <a:off x="7816645" y="1858297"/>
            <a:ext cx="3677265" cy="1200329"/>
          </a:xfrm>
          <a:prstGeom prst="rect">
            <a:avLst/>
          </a:prstGeom>
          <a:noFill/>
        </p:spPr>
        <p:txBody>
          <a:bodyPr wrap="square" rtlCol="0">
            <a:spAutoFit/>
          </a:bodyPr>
          <a:lstStyle/>
          <a:p>
            <a:r>
              <a:rPr lang="en-IN" dirty="0"/>
              <a:t>To compute the strongest postcondition of a method call, first transform the code as shown in the next slide.</a:t>
            </a:r>
          </a:p>
        </p:txBody>
      </p:sp>
    </p:spTree>
    <p:extLst>
      <p:ext uri="{BB962C8B-B14F-4D97-AF65-F5344CB8AC3E}">
        <p14:creationId xmlns:p14="http://schemas.microsoft.com/office/powerpoint/2010/main" val="2070820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7F8-7BF4-95A6-51CD-D8FE057B5E27}"/>
              </a:ext>
            </a:extLst>
          </p:cNvPr>
          <p:cNvSpPr>
            <a:spLocks noGrp="1"/>
          </p:cNvSpPr>
          <p:nvPr>
            <p:ph type="title"/>
          </p:nvPr>
        </p:nvSpPr>
        <p:spPr/>
        <p:txBody>
          <a:bodyPr/>
          <a:lstStyle/>
          <a:p>
            <a:r>
              <a:rPr lang="en-IN" dirty="0"/>
              <a:t>Method call</a:t>
            </a:r>
          </a:p>
        </p:txBody>
      </p:sp>
      <p:sp>
        <p:nvSpPr>
          <p:cNvPr id="4" name="TextBox 3">
            <a:extLst>
              <a:ext uri="{FF2B5EF4-FFF2-40B4-BE49-F238E27FC236}">
                <a16:creationId xmlns:a16="http://schemas.microsoft.com/office/drawing/2014/main" id="{2E1C091F-BE19-9169-857B-0F05FB773B11}"/>
              </a:ext>
            </a:extLst>
          </p:cNvPr>
          <p:cNvSpPr txBox="1"/>
          <p:nvPr/>
        </p:nvSpPr>
        <p:spPr>
          <a:xfrm>
            <a:off x="838200" y="1690688"/>
            <a:ext cx="6260690" cy="5078313"/>
          </a:xfrm>
          <a:prstGeom prst="rect">
            <a:avLst/>
          </a:prstGeom>
          <a:noFill/>
        </p:spPr>
        <p:txBody>
          <a:bodyPr wrap="square" rtlCol="0">
            <a:spAutoFit/>
          </a:bodyPr>
          <a:lstStyle/>
          <a:p>
            <a:r>
              <a:rPr lang="en-IN" b="0" dirty="0">
                <a:effectLst/>
                <a:latin typeface="Consolas" panose="020B0609020204030204" pitchFamily="49" charset="0"/>
              </a:rPr>
              <a:t>method div(x: int, y: int) returns (r: int)</a:t>
            </a:r>
          </a:p>
          <a:p>
            <a:r>
              <a:rPr lang="en-IN" b="0" dirty="0">
                <a:effectLst/>
                <a:latin typeface="Consolas" panose="020B0609020204030204" pitchFamily="49" charset="0"/>
              </a:rPr>
              <a:t>  requires y != 0</a:t>
            </a:r>
          </a:p>
          <a:p>
            <a:r>
              <a:rPr lang="en-IN" b="0" dirty="0">
                <a:effectLst/>
                <a:latin typeface="Consolas" panose="020B0609020204030204" pitchFamily="49" charset="0"/>
              </a:rPr>
              <a:t>  ensures r * y &lt;= x</a:t>
            </a:r>
          </a:p>
          <a:p>
            <a:br>
              <a:rPr lang="en-IN" b="0" dirty="0">
                <a:effectLst/>
                <a:latin typeface="Consolas" panose="020B0609020204030204" pitchFamily="49" charset="0"/>
              </a:rPr>
            </a:br>
            <a:r>
              <a:rPr lang="en-IN" b="0" dirty="0">
                <a:effectLst/>
                <a:latin typeface="Consolas" panose="020B0609020204030204" pitchFamily="49" charset="0"/>
              </a:rPr>
              <a:t>method double(x: int, y: int) returns (r :int)</a:t>
            </a:r>
          </a:p>
          <a:p>
            <a:r>
              <a:rPr lang="en-IN" b="0" dirty="0">
                <a:effectLst/>
                <a:latin typeface="Consolas" panose="020B0609020204030204" pitchFamily="49" charset="0"/>
              </a:rPr>
              <a:t>  ensures r &lt;= 2 *x</a:t>
            </a:r>
          </a:p>
          <a:p>
            <a:r>
              <a:rPr lang="en-IN" b="0" dirty="0">
                <a:effectLst/>
                <a:latin typeface="Consolas" panose="020B0609020204030204" pitchFamily="49" charset="0"/>
              </a:rPr>
              <a:t>{</a:t>
            </a:r>
          </a:p>
          <a:p>
            <a:pPr marL="342900" indent="-342900">
              <a:buFont typeface="+mj-lt"/>
              <a:buAutoNum type="arabicPeriod"/>
            </a:pPr>
            <a:r>
              <a:rPr lang="en-IN" dirty="0" err="1">
                <a:latin typeface="Consolas" panose="020B0609020204030204" pitchFamily="49" charset="0"/>
              </a:rPr>
              <a:t>s</a:t>
            </a:r>
            <a:r>
              <a:rPr lang="en-IN" b="0" dirty="0" err="1">
                <a:effectLst/>
                <a:latin typeface="Consolas" panose="020B0609020204030204" pitchFamily="49" charset="0"/>
              </a:rPr>
              <a:t>p</a:t>
            </a:r>
            <a:r>
              <a:rPr lang="en-IN" b="0" dirty="0">
                <a:effectLst/>
                <a:latin typeface="Consolas" panose="020B0609020204030204" pitchFamily="49" charset="0"/>
              </a:rPr>
              <a:t>: T</a:t>
            </a:r>
          </a:p>
          <a:p>
            <a:pPr marL="342900" indent="-342900">
              <a:buFont typeface="+mj-lt"/>
              <a:buAutoNum type="arabicPeriod"/>
            </a:pPr>
            <a:r>
              <a:rPr lang="en-IN" dirty="0">
                <a:latin typeface="Consolas" panose="020B0609020204030204" pitchFamily="49" charset="0"/>
              </a:rPr>
              <a:t>    x’ = x + x + x + x</a:t>
            </a:r>
          </a:p>
          <a:p>
            <a:pPr marL="342900" indent="-342900">
              <a:buFont typeface="+mj-lt"/>
              <a:buAutoNum type="arabicPeriod"/>
            </a:pPr>
            <a:r>
              <a:rPr lang="en-IN" b="0" dirty="0">
                <a:effectLst/>
                <a:latin typeface="Consolas" panose="020B0609020204030204" pitchFamily="49" charset="0"/>
              </a:rPr>
              <a:t>    y’ = 2 * y;</a:t>
            </a:r>
          </a:p>
          <a:p>
            <a:pPr marL="342900" indent="-342900">
              <a:buFont typeface="+mj-lt"/>
              <a:buAutoNum type="arabicPeriod"/>
            </a:pPr>
            <a:r>
              <a:rPr lang="en-IN" b="0" dirty="0">
                <a:effectLst/>
                <a:latin typeface="Consolas" panose="020B0609020204030204" pitchFamily="49" charset="0"/>
              </a:rPr>
              <a:t>    </a:t>
            </a:r>
            <a:r>
              <a:rPr lang="en-IN" b="0" dirty="0" err="1">
                <a:effectLst/>
                <a:latin typeface="Consolas" panose="020B0609020204030204" pitchFamily="49" charset="0"/>
              </a:rPr>
              <a:t>assert_nocrash</a:t>
            </a:r>
            <a:r>
              <a:rPr lang="en-IN" b="0" dirty="0">
                <a:effectLst/>
                <a:latin typeface="Consolas" panose="020B0609020204030204" pitchFamily="49" charset="0"/>
              </a:rPr>
              <a:t>(y’ != 0);</a:t>
            </a:r>
          </a:p>
          <a:p>
            <a:pPr marL="342900" indent="-342900">
              <a:buFont typeface="+mj-lt"/>
              <a:buAutoNum type="arabicPeriod"/>
            </a:pPr>
            <a:r>
              <a:rPr lang="en-IN" dirty="0">
                <a:latin typeface="Consolas" panose="020B0609020204030204" pitchFamily="49" charset="0"/>
              </a:rPr>
              <a:t>    assume(r’ * y’ &lt;= x’);</a:t>
            </a:r>
          </a:p>
          <a:p>
            <a:pPr marL="342900" indent="-342900">
              <a:buFont typeface="+mj-lt"/>
              <a:buAutoNum type="arabicPeriod"/>
            </a:pPr>
            <a:r>
              <a:rPr lang="en-IN" b="0" dirty="0">
                <a:effectLst/>
                <a:latin typeface="Consolas" panose="020B0609020204030204" pitchFamily="49" charset="0"/>
              </a:rPr>
              <a:t>    r := r’;</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pPr marL="342900" indent="-342900">
              <a:buFont typeface="+mj-lt"/>
              <a:buAutoNum type="arabicPeriod"/>
            </a:pPr>
            <a:r>
              <a:rPr lang="en-IN" b="0" dirty="0">
                <a:effectLst/>
                <a:latin typeface="Consolas" panose="020B0609020204030204" pitchFamily="49" charset="0"/>
              </a:rPr>
              <a:t>    r := r * y;</a:t>
            </a:r>
          </a:p>
          <a:p>
            <a:pPr marL="342900" indent="-342900">
              <a:buFont typeface="+mj-lt"/>
              <a:buAutoNum type="arabicPeriod"/>
            </a:pPr>
            <a:r>
              <a:rPr lang="en-IN" dirty="0" err="1">
                <a:latin typeface="Consolas" panose="020B0609020204030204" pitchFamily="49" charset="0"/>
              </a:rPr>
              <a:t>sp</a:t>
            </a:r>
            <a:r>
              <a:rPr lang="en-IN" dirty="0">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a:t>
            </a:r>
          </a:p>
          <a:p>
            <a:endParaRPr lang="en-IN" dirty="0"/>
          </a:p>
        </p:txBody>
      </p:sp>
      <p:sp>
        <p:nvSpPr>
          <p:cNvPr id="5" name="TextBox 4">
            <a:extLst>
              <a:ext uri="{FF2B5EF4-FFF2-40B4-BE49-F238E27FC236}">
                <a16:creationId xmlns:a16="http://schemas.microsoft.com/office/drawing/2014/main" id="{FDB06AB0-574A-256A-C53C-B7B3A4967A2C}"/>
              </a:ext>
            </a:extLst>
          </p:cNvPr>
          <p:cNvSpPr txBox="1"/>
          <p:nvPr/>
        </p:nvSpPr>
        <p:spPr>
          <a:xfrm>
            <a:off x="7816645" y="1858297"/>
            <a:ext cx="3677265" cy="4247317"/>
          </a:xfrm>
          <a:prstGeom prst="rect">
            <a:avLst/>
          </a:prstGeom>
          <a:noFill/>
        </p:spPr>
        <p:txBody>
          <a:bodyPr wrap="square" rtlCol="0">
            <a:spAutoFit/>
          </a:bodyPr>
          <a:lstStyle/>
          <a:p>
            <a:r>
              <a:rPr lang="en-IN" dirty="0"/>
              <a:t>Remove the function call. </a:t>
            </a:r>
          </a:p>
          <a:p>
            <a:endParaRPr lang="en-IN" dirty="0"/>
          </a:p>
          <a:p>
            <a:r>
              <a:rPr lang="en-IN" dirty="0"/>
              <a:t>Create fresh variables for arguments and the return values for the function call, i.e., x’, y’, and r’ in this example.</a:t>
            </a:r>
          </a:p>
          <a:p>
            <a:endParaRPr lang="en-IN" dirty="0"/>
          </a:p>
          <a:p>
            <a:r>
              <a:rPr lang="en-IN" dirty="0"/>
              <a:t>Write preconditions and postconditions in terms of fresh variables x’, y’, and r’.</a:t>
            </a:r>
          </a:p>
          <a:p>
            <a:endParaRPr lang="en-IN" dirty="0"/>
          </a:p>
          <a:p>
            <a:r>
              <a:rPr lang="en-IN" dirty="0"/>
              <a:t>Assert that the precondition holds.</a:t>
            </a:r>
          </a:p>
          <a:p>
            <a:r>
              <a:rPr lang="en-IN" dirty="0"/>
              <a:t>Assume that the postcondition holds.</a:t>
            </a:r>
          </a:p>
          <a:p>
            <a:endParaRPr lang="en-IN" dirty="0"/>
          </a:p>
          <a:p>
            <a:r>
              <a:rPr lang="en-IN" dirty="0"/>
              <a:t>The return value of the function is r’.</a:t>
            </a:r>
          </a:p>
        </p:txBody>
      </p:sp>
    </p:spTree>
    <p:extLst>
      <p:ext uri="{BB962C8B-B14F-4D97-AF65-F5344CB8AC3E}">
        <p14:creationId xmlns:p14="http://schemas.microsoft.com/office/powerpoint/2010/main" val="3226792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AEE0-24EC-C0B2-5FC2-A94C1364B91A}"/>
              </a:ext>
            </a:extLst>
          </p:cNvPr>
          <p:cNvSpPr>
            <a:spLocks noGrp="1"/>
          </p:cNvSpPr>
          <p:nvPr>
            <p:ph type="title"/>
          </p:nvPr>
        </p:nvSpPr>
        <p:spPr/>
        <p:txBody>
          <a:bodyPr/>
          <a:lstStyle/>
          <a:p>
            <a:r>
              <a:rPr lang="en-IN" dirty="0"/>
              <a:t>Loop</a:t>
            </a:r>
          </a:p>
        </p:txBody>
      </p:sp>
      <p:sp>
        <p:nvSpPr>
          <p:cNvPr id="3" name="Content Placeholder 2">
            <a:extLst>
              <a:ext uri="{FF2B5EF4-FFF2-40B4-BE49-F238E27FC236}">
                <a16:creationId xmlns:a16="http://schemas.microsoft.com/office/drawing/2014/main" id="{64C51564-D23B-55A3-B87C-2D7516828EF8}"/>
              </a:ext>
            </a:extLst>
          </p:cNvPr>
          <p:cNvSpPr>
            <a:spLocks noGrp="1"/>
          </p:cNvSpPr>
          <p:nvPr>
            <p:ph idx="1"/>
          </p:nvPr>
        </p:nvSpPr>
        <p:spPr/>
        <p:txBody>
          <a:bodyPr/>
          <a:lstStyle/>
          <a:p>
            <a:r>
              <a:rPr lang="en-IN" dirty="0"/>
              <a:t>Loop termination is an undecidable problem</a:t>
            </a:r>
          </a:p>
          <a:p>
            <a:endParaRPr lang="en-IN" dirty="0"/>
          </a:p>
          <a:p>
            <a:r>
              <a:rPr lang="en-IN" dirty="0"/>
              <a:t>Even if we assume that the loop terminates, we need to generate constraints for all possible values of variables used in the loop condition that would make the formula extremely large</a:t>
            </a:r>
          </a:p>
          <a:p>
            <a:endParaRPr lang="en-IN" dirty="0"/>
          </a:p>
          <a:p>
            <a:r>
              <a:rPr lang="en-IN" dirty="0"/>
              <a:t>Therefore, we rely on the loop invariant, which is concise, doesn’t depend on the number of loop iterations, and is true for all iterations of the loop</a:t>
            </a:r>
          </a:p>
        </p:txBody>
      </p:sp>
    </p:spTree>
    <p:extLst>
      <p:ext uri="{BB962C8B-B14F-4D97-AF65-F5344CB8AC3E}">
        <p14:creationId xmlns:p14="http://schemas.microsoft.com/office/powerpoint/2010/main" val="5408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4B51-4140-02D0-261F-93C4A13C76E4}"/>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8B673FC7-5D08-8074-10AA-9689FE634543}"/>
              </a:ext>
            </a:extLst>
          </p:cNvPr>
          <p:cNvSpPr>
            <a:spLocks noGrp="1"/>
          </p:cNvSpPr>
          <p:nvPr>
            <p:ph idx="1"/>
          </p:nvPr>
        </p:nvSpPr>
        <p:spPr/>
        <p:txBody>
          <a:bodyPr/>
          <a:lstStyle/>
          <a:p>
            <a:r>
              <a:rPr lang="en-IN" dirty="0"/>
              <a:t>Weakest precondition is used in the context of total correctness, and thus, it can’t use loop invariant that doesn’t guarantee termination</a:t>
            </a:r>
          </a:p>
          <a:p>
            <a:endParaRPr lang="en-IN" dirty="0"/>
          </a:p>
          <a:p>
            <a:r>
              <a:rPr lang="en-IN" dirty="0"/>
              <a:t>For loops, a relaxed version of the weakest precondition called the weakest liberal precondition is used, which is only concerned about the partial correctness (thus assumes that the program terminates)</a:t>
            </a:r>
          </a:p>
          <a:p>
            <a:endParaRPr lang="en-IN" dirty="0"/>
          </a:p>
          <a:p>
            <a:r>
              <a:rPr lang="en-IN" dirty="0"/>
              <a:t>The weakest liberal precondition of a loop is the loop invariant itself because of the semantics of the loop invariant </a:t>
            </a:r>
          </a:p>
        </p:txBody>
      </p:sp>
    </p:spTree>
    <p:extLst>
      <p:ext uri="{BB962C8B-B14F-4D97-AF65-F5344CB8AC3E}">
        <p14:creationId xmlns:p14="http://schemas.microsoft.com/office/powerpoint/2010/main" val="376965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F952-A2AF-A4B5-258F-07CF09D003F4}"/>
              </a:ext>
            </a:extLst>
          </p:cNvPr>
          <p:cNvSpPr>
            <a:spLocks noGrp="1"/>
          </p:cNvSpPr>
          <p:nvPr>
            <p:ph type="title"/>
          </p:nvPr>
        </p:nvSpPr>
        <p:spPr/>
        <p:txBody>
          <a:bodyPr/>
          <a:lstStyle/>
          <a:p>
            <a:r>
              <a:rPr lang="en-IN" dirty="0"/>
              <a:t>Loop invariant</a:t>
            </a:r>
          </a:p>
        </p:txBody>
      </p:sp>
      <p:sp>
        <p:nvSpPr>
          <p:cNvPr id="3" name="Content Placeholder 2">
            <a:extLst>
              <a:ext uri="{FF2B5EF4-FFF2-40B4-BE49-F238E27FC236}">
                <a16:creationId xmlns:a16="http://schemas.microsoft.com/office/drawing/2014/main" id="{34B6F969-8303-F263-0EAA-C7C5998DF74E}"/>
              </a:ext>
            </a:extLst>
          </p:cNvPr>
          <p:cNvSpPr>
            <a:spLocks noGrp="1"/>
          </p:cNvSpPr>
          <p:nvPr>
            <p:ph idx="1"/>
          </p:nvPr>
        </p:nvSpPr>
        <p:spPr/>
        <p:txBody>
          <a:bodyPr/>
          <a:lstStyle/>
          <a:p>
            <a:r>
              <a:rPr lang="en-IN" dirty="0"/>
              <a:t>Loop invariants are not trusted</a:t>
            </a:r>
          </a:p>
          <a:p>
            <a:endParaRPr lang="en-IN" dirty="0"/>
          </a:p>
          <a:p>
            <a:r>
              <a:rPr lang="en-IN" dirty="0"/>
              <a:t>To prove the correctness of a loop invariant, the loop body can be transferred to another function and can be checked independently for the correctness</a:t>
            </a:r>
          </a:p>
          <a:p>
            <a:pPr marL="0" indent="0">
              <a:buNone/>
            </a:pPr>
            <a:endParaRPr lang="en-IN" dirty="0"/>
          </a:p>
        </p:txBody>
      </p:sp>
    </p:spTree>
    <p:extLst>
      <p:ext uri="{BB962C8B-B14F-4D97-AF65-F5344CB8AC3E}">
        <p14:creationId xmlns:p14="http://schemas.microsoft.com/office/powerpoint/2010/main" val="2429545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3277</TotalTime>
  <Words>6144</Words>
  <Application>Microsoft Office PowerPoint</Application>
  <PresentationFormat>Widescreen</PresentationFormat>
  <Paragraphs>720</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Cambria Math</vt:lpstr>
      <vt:lpstr>Consolas</vt:lpstr>
      <vt:lpstr>Office Theme</vt:lpstr>
      <vt:lpstr>PowerPoint Presentation</vt:lpstr>
      <vt:lpstr>Today’s lecture</vt:lpstr>
      <vt:lpstr>Method call</vt:lpstr>
      <vt:lpstr>Method call</vt:lpstr>
      <vt:lpstr>Method call</vt:lpstr>
      <vt:lpstr>Skip</vt:lpstr>
      <vt:lpstr>Loop</vt:lpstr>
      <vt:lpstr>Loop invariant</vt:lpstr>
      <vt:lpstr>Loop invariant</vt:lpstr>
      <vt:lpstr>Loop invariant</vt:lpstr>
      <vt:lpstr>Loop invariant</vt:lpstr>
      <vt:lpstr>Loop invariant</vt:lpstr>
      <vt:lpstr>Loop invariant</vt:lpstr>
      <vt:lpstr>Loop invariant</vt:lpstr>
      <vt:lpstr>Loop invariant</vt:lpstr>
      <vt:lpstr>Loop invariant</vt:lpstr>
      <vt:lpstr>Loop invariant</vt:lpstr>
      <vt:lpstr>Loop invariant</vt:lpstr>
      <vt:lpstr>Loop invariant</vt:lpstr>
      <vt:lpstr>Loop invariant</vt:lpstr>
      <vt:lpstr>Loop invariant</vt:lpstr>
      <vt:lpstr>Well-defined expressions</vt:lpstr>
      <vt:lpstr>Total correctness</vt:lpstr>
      <vt:lpstr>Total correctness</vt:lpstr>
      <vt:lpstr>Total correctness</vt:lpstr>
      <vt:lpstr>Total correctness</vt:lpstr>
      <vt:lpstr>Total correctness</vt:lpstr>
      <vt:lpstr>Total correctness</vt:lpstr>
      <vt:lpstr>Some more rules</vt:lpstr>
      <vt:lpstr>Example</vt:lpstr>
      <vt:lpstr>Example</vt:lpstr>
      <vt:lpstr>Total correctness</vt:lpstr>
      <vt:lpstr>Example</vt:lpstr>
      <vt:lpstr>Strongest postcondition</vt:lpstr>
      <vt:lpstr>Assignment</vt:lpstr>
      <vt:lpstr>Assignment</vt:lpstr>
      <vt:lpstr>Assignment</vt:lpstr>
      <vt:lpstr>Assignment</vt:lpstr>
      <vt:lpstr>Assignment</vt:lpstr>
      <vt:lpstr>Assignment</vt:lpstr>
      <vt:lpstr>Assignment</vt:lpstr>
      <vt:lpstr>Assignment</vt:lpstr>
      <vt:lpstr>Assignment</vt:lpstr>
      <vt:lpstr>Assignment</vt:lpstr>
      <vt:lpstr>if-then-else</vt:lpstr>
      <vt:lpstr>if-then-else</vt:lpstr>
      <vt:lpstr>Control flow</vt:lpstr>
      <vt:lpstr>Control flow</vt:lpstr>
      <vt:lpstr>Control flow</vt:lpstr>
      <vt:lpstr>Formula</vt:lpstr>
      <vt:lpstr>Sequential composition</vt:lpstr>
      <vt:lpstr>Sequential composition</vt:lpstr>
      <vt:lpstr>Assumption</vt:lpstr>
      <vt:lpstr>Assumption</vt:lpstr>
      <vt:lpstr>Difference between WP and SP</vt:lpstr>
      <vt:lpstr>Assertion</vt:lpstr>
      <vt:lpstr>Assertion</vt:lpstr>
      <vt:lpstr>Assertion</vt:lpstr>
      <vt:lpstr>Strongest postcondition</vt:lpstr>
      <vt:lpstr>Strongest postcondition</vt:lpstr>
      <vt:lpstr>assert_nocrash</vt:lpstr>
      <vt:lpstr>Method call</vt:lpstr>
      <vt:lpstr>Method call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62</cp:revision>
  <dcterms:created xsi:type="dcterms:W3CDTF">2023-10-27T15:11:13Z</dcterms:created>
  <dcterms:modified xsi:type="dcterms:W3CDTF">2023-11-16T03:43:07Z</dcterms:modified>
</cp:coreProperties>
</file>