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607" r:id="rId4"/>
    <p:sldId id="592" r:id="rId5"/>
    <p:sldId id="608" r:id="rId6"/>
    <p:sldId id="593" r:id="rId7"/>
    <p:sldId id="594" r:id="rId8"/>
    <p:sldId id="595" r:id="rId9"/>
    <p:sldId id="605" r:id="rId10"/>
    <p:sldId id="596" r:id="rId11"/>
    <p:sldId id="597" r:id="rId12"/>
    <p:sldId id="598" r:id="rId13"/>
    <p:sldId id="599" r:id="rId14"/>
    <p:sldId id="600" r:id="rId15"/>
    <p:sldId id="601" r:id="rId16"/>
    <p:sldId id="604" r:id="rId17"/>
    <p:sldId id="610" r:id="rId18"/>
    <p:sldId id="609" r:id="rId19"/>
    <p:sldId id="611" r:id="rId20"/>
    <p:sldId id="612" r:id="rId21"/>
    <p:sldId id="629" r:id="rId22"/>
    <p:sldId id="613" r:id="rId23"/>
    <p:sldId id="614" r:id="rId24"/>
    <p:sldId id="615" r:id="rId25"/>
    <p:sldId id="616" r:id="rId26"/>
    <p:sldId id="617" r:id="rId27"/>
    <p:sldId id="630" r:id="rId28"/>
    <p:sldId id="632" r:id="rId29"/>
    <p:sldId id="633" r:id="rId30"/>
    <p:sldId id="634" r:id="rId31"/>
    <p:sldId id="635" r:id="rId32"/>
    <p:sldId id="636" r:id="rId33"/>
    <p:sldId id="631" r:id="rId34"/>
    <p:sldId id="637" r:id="rId35"/>
    <p:sldId id="620" r:id="rId36"/>
    <p:sldId id="618" r:id="rId37"/>
    <p:sldId id="619" r:id="rId38"/>
    <p:sldId id="622" r:id="rId39"/>
    <p:sldId id="623" r:id="rId40"/>
    <p:sldId id="624" r:id="rId41"/>
    <p:sldId id="625" r:id="rId42"/>
    <p:sldId id="626" r:id="rId43"/>
    <p:sldId id="62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ACAF8-6340-4DA6-AF6D-0BE72267F94B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D5142-EA5D-4673-91AD-854B9633A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652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34940-6ABF-9E94-3F60-F4BE5B89B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E183C-970E-184E-FC22-E6B4DEE81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02607-4859-82A2-6812-D134B2B86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36B-CE04-430A-92A3-9352467EFD31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C981C-8689-7517-DFC0-027F98DAE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432CD-2A30-00D3-D048-51C85947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E8AD-A772-4A7E-AF8C-D029111B7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46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8EB1-64F4-B467-59A0-3A6C638A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3B97A-A6CF-84D1-DD26-AF8B18AAF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DEE28-4344-CD4D-25EB-E8860144A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36B-CE04-430A-92A3-9352467EFD31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E99B0-49EA-1577-8E04-A1538774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637E5-9580-AC8F-8C6F-88FD2654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E8AD-A772-4A7E-AF8C-D029111B7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56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44DECD-2573-6654-75FC-EEDCCC65D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6F9B3-7DE2-09F4-B671-F303C0D0F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330C2-B910-04B8-46DD-E49CBEAB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36B-CE04-430A-92A3-9352467EFD31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16BA7-DEC1-5D1C-6829-B8ABBE4C0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DEBE7-A4CB-0338-34D7-D34B3F5F5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E8AD-A772-4A7E-AF8C-D029111B7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12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FDE5A-0A4A-D88C-E971-9C3555CE9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0CF06-4D4C-E1E3-9DBB-117170AA0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B4277-149D-B433-0E2A-EEA7FC285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36B-CE04-430A-92A3-9352467EFD31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0DB38-92C7-D7D1-4A26-0A6AE93F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18C1C-9A37-515D-C3D5-FB75709C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E8AD-A772-4A7E-AF8C-D029111B7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54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BF17-35D7-2388-1DE2-544C13FC6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90D24-51A3-F186-B28F-620A2E0E0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60BF5-FB3E-814C-2592-5F698ACA9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36B-CE04-430A-92A3-9352467EFD31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9B255-9D25-9ACD-04EC-AECA2B9F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B8A24-7882-B949-D3E8-5778AB39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E8AD-A772-4A7E-AF8C-D029111B7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67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09F2-A092-FCD7-F1F2-760B09ABA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49593-5FDB-1EC1-90B0-8E1B7DE27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C00D6-4C6F-57B0-4B5E-F78E304CC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F27C2-6E8A-4B2E-7AA5-2D4011D5D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36B-CE04-430A-92A3-9352467EFD31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25019-41FC-D40B-FFC3-161C01F35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B5B39-61AD-5788-4CFB-8746A847C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E8AD-A772-4A7E-AF8C-D029111B7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6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06296-0D92-D121-6FD3-67FFBFFE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24DF7-A9D2-52E6-2A72-5C444A456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8750B-A643-3F63-144A-F87FBE178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D6BE92-9BEB-53C5-7B51-1986F0D47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0BE4DB-9492-77FE-C665-822626551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27B6D9-4123-E8F6-BCE6-2F3950C5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36B-CE04-430A-92A3-9352467EFD31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B4181C-F0FC-6128-86D4-0A3DDF83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475D8B-FD9F-0C0B-5874-26E0D31C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E8AD-A772-4A7E-AF8C-D029111B7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63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2690D-FEEB-B15B-ECC5-36B3FB848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4AB27-632B-BB55-5BF3-36331E64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36B-CE04-430A-92A3-9352467EFD31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D3CD8-A4FF-1D5A-29C1-72BAFECC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FA0A8-7DC4-F785-971A-91EF63DB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E8AD-A772-4A7E-AF8C-D029111B7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1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1EE25B-8A40-A92E-9837-8BBFD0DF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36B-CE04-430A-92A3-9352467EFD31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3321C7-D0E4-2D00-33D5-7B647B79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7B0C0-3378-093B-6A10-A42BAFEC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E8AD-A772-4A7E-AF8C-D029111B7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19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210A-0BBD-AE1F-6BA3-DF9017353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944EF-B10F-B9F6-1FDC-E1B143AF2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29F25-0DAB-4D4D-D124-26693D7DD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B3778-048B-9983-796E-036F297EB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36B-CE04-430A-92A3-9352467EFD31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CBA76-5405-F66B-CFF0-D9482A42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BFB41-43F9-8E04-9850-0CAB7E4F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E8AD-A772-4A7E-AF8C-D029111B7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0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C4749-92B1-CF0F-30D6-B59519B6A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724E17-5F40-8F8E-43E9-D3D0B8E607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5DBD0-EF06-D25F-7937-35E5890BB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CC26B-4CDA-B8EC-44EE-169E0A9E7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36B-CE04-430A-92A3-9352467EFD31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3B636-3624-5118-8484-C41C1466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15E86-33C4-B820-4EEC-491E5BF9E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E8AD-A772-4A7E-AF8C-D029111B7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84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B0CBA0-2980-AA4B-B350-76D57D842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CB31D-F368-2AD6-E11A-901AB6382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569D9-1E70-EB39-CEFA-5F8EC517C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8236B-CE04-430A-92A3-9352467EFD31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C0CB2-2A04-6307-3DD1-5DD8196E2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10C1F-2F22-6F8F-CCA7-B45A74447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8E8AD-A772-4A7E-AF8C-D029111B7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49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5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49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46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157EC-AF93-7719-B35D-A7085A6854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1B618-8647-3136-F08B-9816E03C9B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61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4BD4-5B22-6FC0-9FC7-2E8FFCFA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property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B43D9B-4A19-7D20-E7AA-E0172E60FC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Express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←0}</m:t>
                    </m:r>
                  </m:oMath>
                </a14:m>
                <a:r>
                  <a:rPr lang="en-IN" dirty="0"/>
                  <a:t> using the array property.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B43D9B-4A19-7D20-E7AA-E0172E60FC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76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4BD4-5B22-6FC0-9FC7-2E8FFCFA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property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B43D9B-4A19-7D20-E7AA-E0172E60FC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Express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←0}</m:t>
                    </m:r>
                  </m:oMath>
                </a14:m>
                <a:r>
                  <a:rPr lang="en-IN" dirty="0"/>
                  <a:t> using the array property.</a:t>
                </a:r>
              </a:p>
              <a:p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This is equivalent to: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=0∧∀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b="0" dirty="0">
                    <a:latin typeface="Cambria Math" panose="02040503050406030204" pitchFamily="18" charset="0"/>
                  </a:rPr>
                  <a:t>The equivalent array property formula is:</a:t>
                </a:r>
                <a:endParaRPr lang="en-I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=0∧∀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. 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−1∨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+1≤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).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B43D9B-4A19-7D20-E7AA-E0172E60FC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454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4BD4-5B22-6FC0-9FC7-2E8FFCFA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property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B43D9B-4A19-7D20-E7AA-E0172E60FC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Can we express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/>
                  <a:t> using the array property?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B43D9B-4A19-7D20-E7AA-E0172E60FC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60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4BD4-5B22-6FC0-9FC7-2E8FFCFA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property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B43D9B-4A19-7D20-E7AA-E0172E60FC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Can we express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/>
                  <a:t> using the array property?</a:t>
                </a:r>
              </a:p>
              <a:p>
                <a:endParaRPr lang="en-IN" dirty="0"/>
              </a:p>
              <a:p>
                <a:r>
                  <a:rPr lang="en-IN" dirty="0"/>
                  <a:t>Yes, an equivalent array property formula is:</a:t>
                </a:r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∧(∀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B43D9B-4A19-7D20-E7AA-E0172E60FC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30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4BD4-5B22-6FC0-9FC7-2E8FFCFA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property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B43D9B-4A19-7D20-E7AA-E0172E60FC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Can we express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/>
                  <a:t> using the array property?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B43D9B-4A19-7D20-E7AA-E0172E60FC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967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4BD4-5B22-6FC0-9FC7-2E8FFCFA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property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B43D9B-4A19-7D20-E7AA-E0172E60FC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Can we express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/>
                  <a:t> using the array property?</a:t>
                </a:r>
              </a:p>
              <a:p>
                <a:endParaRPr lang="en-IN" dirty="0"/>
              </a:p>
              <a:p>
                <a:r>
                  <a:rPr lang="en-IN" dirty="0"/>
                  <a:t>No.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B43D9B-4A19-7D20-E7AA-E0172E60FC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338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F1E55-0B34-81BF-3B18-8C033E890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procedure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444CEE-1B23-D1ED-F121-F2D09119B5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IN" dirty="0"/>
                  <a:t>Put F in NNF with implications allowed.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IN" dirty="0"/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IN" dirty="0"/>
                  <a:t>Apply the following rules exhaustively to remove writes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⊲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&gt;]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  ∧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 (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=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  ∧  (∀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. 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≤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−1∨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+1 ≤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 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])</m:t>
                          </m:r>
                        </m:den>
                      </m:f>
                    </m:oMath>
                  </m:oMathPara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𝑓𝑟𝑒𝑠h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444CEE-1B23-D1ED-F121-F2D09119B5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2602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F1E55-0B34-81BF-3B18-8C033E890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444CEE-1B23-D1ED-F121-F2D09119B5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IN" dirty="0"/>
                  <a:t>3. Apply Skolemization to remove existential quantification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[∃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̅.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̅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̅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]]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𝑓𝑟𝑒𝑠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̅</m:t>
                      </m:r>
                    </m:oMath>
                  </m:oMathPara>
                </a14:m>
                <a:endParaRPr lang="en-IN" dirty="0"/>
              </a:p>
              <a:p>
                <a:pPr marL="457200" lvl="1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IN" dirty="0"/>
                  <a:t> may appear due to negations. The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IN" dirty="0"/>
                  <a:t> quantifier appears only in the index guard. Because two index guards can’t be nested, a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IN" dirty="0"/>
                  <a:t> quantifier will never appear in the scope of a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IN" dirty="0"/>
                  <a:t> quantifier. Hence, a fresh variable suffices.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444CEE-1B23-D1ED-F121-F2D09119B5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5943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E86AB-3F87-AB89-29EE-6E195F29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E43E8-5BED-9CD6-7BD9-70EF26F438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4. Construct the index set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N" dirty="0"/>
                  <a:t> from the output of Step 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/>
                  <a:t>, as follows.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All expressions used as an array index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/>
                  <a:t> that are not quantified variables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N" dirty="0"/>
                  <a:t>.</a:t>
                </a:r>
              </a:p>
              <a:p>
                <a:pPr marL="0" indent="0">
                  <a:buNone/>
                </a:pPr>
                <a:r>
                  <a:rPr lang="en-IN" dirty="0"/>
                  <a:t>All expressions used inside the index guards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/>
                  <a:t> that are not quantified variables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={}</m:t>
                    </m:r>
                  </m:oMath>
                </a14:m>
                <a:r>
                  <a:rPr lang="en-IN" dirty="0"/>
                  <a:t> after the above steps, then set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N" dirty="0"/>
                  <a:t> 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E43E8-5BED-9CD6-7BD9-70EF26F43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258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7E29F-E887-81B9-872A-1F04C4A68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DE7685-3F8A-246C-E406-B16C578633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5. Apply the following rule exhaustively to remove universal quantification.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[∀</m:t>
                          </m:r>
                          <m:acc>
                            <m:accPr>
                              <m:chr m:val="̅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̅]]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nary>
                            <m:naryPr>
                              <m:chr m:val="⋀"/>
                              <m:supHide m:val="on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acc>
                                <m:accPr>
                                  <m:chr m:val="̅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∈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/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̅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])</m:t>
                              </m:r>
                            </m:e>
                          </m:nary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DE7685-3F8A-246C-E406-B16C578633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23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1A4CB-0443-1DFC-9A83-1443FA85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Today’s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083B8-9FE2-0CA3-4258-C0609FFA6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Array property fragment</a:t>
            </a:r>
          </a:p>
        </p:txBody>
      </p:sp>
    </p:spTree>
    <p:extLst>
      <p:ext uri="{BB962C8B-B14F-4D97-AF65-F5344CB8AC3E}">
        <p14:creationId xmlns:p14="http://schemas.microsoft.com/office/powerpoint/2010/main" val="3161715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76CF-5947-A607-E9E2-59772792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0C06A-4ED0-BD71-1741-18398F3868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6. The output of Step 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IN" dirty="0"/>
                  <a:t>, is quantifier-free. Decide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satisfiability of the resulting formula.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0C06A-4ED0-BD71-1741-18398F386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586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1078-80A4-13EE-B7B2-760D65A23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FBBEC-8993-9182-8F38-D912BCECF8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∧¬(∀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sz="2200" dirty="0"/>
                  <a:t>&lt;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a:rPr lang="en-I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I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  <m:r>
                      <a:rPr lang="en-I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I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I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I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I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sz="2200" dirty="0"/>
                  <a:t>&gt;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22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sz="22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200" b="0" i="1" dirty="0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en-IN" sz="2200" dirty="0"/>
              </a:p>
              <a:p>
                <a:pPr marL="0" indent="0">
                  <a:buNone/>
                </a:pPr>
                <a:endParaRPr lang="en-IN" sz="2200" dirty="0"/>
              </a:p>
              <a:p>
                <a:pPr marL="0" indent="0">
                  <a:buNone/>
                </a:pPr>
                <a:endParaRPr lang="en-IN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FBBEC-8993-9182-8F38-D912BCECF8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" t="-15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1713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1078-80A4-13EE-B7B2-760D65A23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FBBEC-8993-9182-8F38-D912BCECF8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∧¬(∀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+1→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sz="2200" dirty="0"/>
                  <a:t>&lt;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a:rPr lang="en-I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  <m:r>
                      <a:rPr lang="en-I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  <m:r>
                      <a:rPr lang="en-I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I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I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I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+1]</m:t>
                    </m:r>
                  </m:oMath>
                </a14:m>
                <a:r>
                  <a:rPr lang="en-IN" sz="2200" dirty="0"/>
                  <a:t>&gt;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22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sz="22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200" b="0" i="1" dirty="0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en-IN" sz="2200" dirty="0"/>
              </a:p>
              <a:p>
                <a:pPr marL="0" indent="0">
                  <a:buNone/>
                </a:pPr>
                <a:r>
                  <a:rPr lang="en-IN" sz="2200" dirty="0"/>
                  <a:t>Converting to NNF with </a:t>
                </a:r>
                <a14:m>
                  <m:oMath xmlns:m="http://schemas.openxmlformats.org/officeDocument/2006/math"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N" sz="22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∧(∃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+1∧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sz="2200" dirty="0"/>
                  <a:t>&lt;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a:rPr lang="en-I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  <m:r>
                      <a:rPr lang="en-I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  <m:r>
                      <a:rPr lang="en-I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I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I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I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+1]</m:t>
                    </m:r>
                  </m:oMath>
                </a14:m>
                <a:r>
                  <a:rPr lang="en-IN" sz="2200" dirty="0"/>
                  <a:t>&gt;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sz="22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22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sz="22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200" b="0" i="1" dirty="0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en-IN" sz="2200" dirty="0"/>
              </a:p>
              <a:p>
                <a:pPr marL="0" indent="0">
                  <a:buNone/>
                </a:pPr>
                <a:r>
                  <a:rPr lang="en-IN" sz="2200" dirty="0"/>
                  <a:t>Removing write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+1∧</m:t>
                          </m:r>
                          <m:sSup>
                            <m:sSupPr>
                              <m:ctrl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200" b="0" i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IN" sz="2200" b="0" i="1" dirty="0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IN" sz="22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IN" sz="2200" b="0" i="1" dirty="0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2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200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sz="22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IN" sz="2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2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sz="22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IN" sz="2200" b="0" i="1" dirty="0" smtClean="0">
                          <a:latin typeface="Cambria Math" panose="02040503050406030204" pitchFamily="18" charset="0"/>
                        </a:rPr>
                        <m:t>∧(∀</m:t>
                      </m:r>
                      <m:r>
                        <a:rPr lang="en-IN" sz="2200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IN" sz="22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IN" sz="2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2200" b="0" i="1" dirty="0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2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sz="2200" b="0" i="1" dirty="0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IN" sz="22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sz="2200" b="0" i="1" dirty="0" smtClean="0">
                              <a:latin typeface="Cambria Math" panose="02040503050406030204" pitchFamily="18" charset="0"/>
                            </a:rPr>
                            <m:t>+2≤</m:t>
                          </m:r>
                          <m:r>
                            <a:rPr lang="en-IN" sz="22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IN" sz="22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IN" sz="2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2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sz="22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2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IN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2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sz="22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IN" sz="2200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IN" sz="2200" b="0" i="1" dirty="0" smtClean="0">
                          <a:latin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lang="en-IN" sz="2200" dirty="0"/>
              </a:p>
              <a:p>
                <a:pPr marL="0" indent="0">
                  <a:buNone/>
                </a:pPr>
                <a:r>
                  <a:rPr lang="en-IN" sz="2200" dirty="0"/>
                  <a:t>Removing </a:t>
                </a:r>
                <a14:m>
                  <m:oMath xmlns:m="http://schemas.openxmlformats.org/officeDocument/2006/math"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endParaRPr lang="en-IN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+1∧</m:t>
                          </m:r>
                          <m:sSup>
                            <m:sSupPr>
                              <m:ctrlP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2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sz="2200" b="0" i="1" dirty="0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IN" sz="2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IN" sz="2200" b="0" i="1" dirty="0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sz="2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IN" sz="2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sz="2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IN" sz="2200" b="0" i="1" dirty="0" smtClean="0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IN" sz="22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IN" sz="22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IN" sz="22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IN" sz="2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2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sz="2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IN" sz="2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sz="2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+2≤</m:t>
                          </m:r>
                          <m:r>
                            <a:rPr lang="en-IN" sz="2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IN" sz="22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IN" sz="2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sz="2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2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IN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2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sz="22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IN" sz="22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IN" sz="22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lang="en-IN" sz="2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IN" sz="2200" dirty="0"/>
                  <a:t>Constructing the index set.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∪{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+2}</m:t>
                    </m:r>
                  </m:oMath>
                </a14:m>
                <a:r>
                  <a:rPr lang="en-IN" sz="2200" dirty="0"/>
                  <a:t> // index guards and array read terms are shown in blue</a:t>
                </a:r>
              </a:p>
              <a:p>
                <a:pPr marL="0" indent="0">
                  <a:buNone/>
                </a:pPr>
                <a:endParaRPr lang="en-IN" sz="2200" dirty="0"/>
              </a:p>
              <a:p>
                <a:pPr marL="0" indent="0">
                  <a:buNone/>
                </a:pPr>
                <a:endParaRPr lang="en-IN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FBBEC-8993-9182-8F38-D912BCECF8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5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731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8D431-9337-C7BE-B83D-923C3F710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F5E5EC-4ADF-1C55-34D0-8BAA7249C8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Removing universal quantifiers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supHide m:val="on"/>
                              <m:ctrlP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∈ </m:t>
                              </m:r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/>
                            <m:e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+1∧</m:t>
                          </m:r>
                          <m:sSup>
                            <m:sSupPr>
                              <m:ctrlP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I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I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I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I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supHide m:val="on"/>
                              <m:ctrlP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∈ </m:t>
                              </m:r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IN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I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i="1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IN" i="1" dirty="0"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IN" i="1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IN" b="0" i="1" dirty="0" smtClean="0">
                                          <a:latin typeface="Cambria Math" panose="02040503050406030204" pitchFamily="18" charset="0"/>
                                        </a:rPr>
                                        <m:t>∨</m:t>
                                      </m:r>
                                      <m:r>
                                        <a:rPr lang="en-IN" i="1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IN" i="1" dirty="0">
                                          <a:latin typeface="Cambria Math" panose="02040503050406030204" pitchFamily="18" charset="0"/>
                                        </a:rPr>
                                        <m:t>+2≤</m:t>
                                      </m:r>
                                      <m:r>
                                        <a:rPr lang="en-IN" i="1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sSup>
                                    <m:sSupPr>
                                      <m:ctrlPr>
                                        <a:rPr lang="en-I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IN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i="1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i="1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IN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+1,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+2,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F5E5EC-4ADF-1C55-34D0-8BAA7249C8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931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8D431-9337-C7BE-B83D-923C3F710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F5E5EC-4ADF-1C55-34D0-8BAA7249C8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IN" dirty="0"/>
                  <a:t>Removing universal quantifiers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d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sSup>
                            <m:sSupPr>
                              <m:ctrlP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I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I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I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I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I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I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I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I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800" b="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IN" i="1" dirty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I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F5E5EC-4ADF-1C55-34D0-8BAA7249C8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1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819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8D431-9337-C7BE-B83D-923C3F710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F5E5EC-4ADF-1C55-34D0-8BAA7249C8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IN" dirty="0"/>
                  <a:t>Simplifying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d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sSup>
                            <m:sSupPr>
                              <m:ctrlP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I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I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I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I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I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I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I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)∧</m:t>
                      </m:r>
                    </m:oMath>
                  </m:oMathPara>
                </a14:m>
                <a:endParaRPr lang="en-IN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I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I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800" b="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IN" i="1" dirty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I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F5E5EC-4ADF-1C55-34D0-8BAA7249C8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731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8D431-9337-C7BE-B83D-923C3F710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F5E5EC-4ADF-1C55-34D0-8BAA7249C8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IN" dirty="0"/>
                  <a:t>Simplifying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d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sSup>
                            <m:sSupPr>
                              <m:ctrlPr>
                                <a:rPr lang="en-I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I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I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I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I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b="0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IN" b="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I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b="0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IN" b="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I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b="0" i="1" dirty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N" b="0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IN" b="0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b="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b="0" i="1" dirty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b="0" i="1" dirty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b="0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b="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I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8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b="0" i="1" dirty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b="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IN" b="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b="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b="0" i="1" dirty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IN" b="0" i="1" dirty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b="0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IN" b="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dirty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sz="2800" dirty="0">
                    <a:solidFill>
                      <a:schemeClr val="tx1"/>
                    </a:solidFill>
                  </a:rPr>
                  <a:t>We can check the satisfiability of this formula using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sub>
                    </m:sSub>
                  </m:oMath>
                </a14:m>
                <a:r>
                  <a:rPr lang="en-IN" sz="2800" dirty="0">
                    <a:solidFill>
                      <a:schemeClr val="tx1"/>
                    </a:solidFill>
                  </a:rPr>
                  <a:t> solver.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F5E5EC-4ADF-1C55-34D0-8BAA7249C8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261" b="-12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226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1078-80A4-13EE-B7B2-760D65A23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FBBEC-8993-9182-8F38-D912BCECF8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.  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←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∧¬(∀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200" dirty="0"/>
              </a:p>
              <a:p>
                <a:pPr marL="0" indent="0">
                  <a:buNone/>
                </a:pPr>
                <a:endParaRPr lang="en-IN" sz="2200" dirty="0"/>
              </a:p>
              <a:p>
                <a:pPr marL="0" indent="0">
                  <a:buNone/>
                </a:pPr>
                <a:endParaRPr lang="en-IN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FBBEC-8993-9182-8F38-D912BCECF8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304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1078-80A4-13EE-B7B2-760D65A23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FBBEC-8993-9182-8F38-D912BCECF8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.  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←0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∧¬(∀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IN" sz="2200" dirty="0"/>
              </a:p>
              <a:p>
                <a:pPr marL="0" indent="0">
                  <a:buNone/>
                </a:pPr>
                <a:r>
                  <a:rPr lang="en-IN" sz="2200" dirty="0"/>
                  <a:t>Converting to NNF with </a:t>
                </a:r>
                <a14:m>
                  <m:oMath xmlns:m="http://schemas.openxmlformats.org/officeDocument/2006/math"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N" sz="2200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.  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←0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sSup>
                            <m:sSupPr>
                              <m:ctrl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≠0</m:t>
                          </m:r>
                        </m:e>
                      </m:d>
                    </m:oMath>
                  </m:oMathPara>
                </a14:m>
                <a:endParaRPr lang="en-IN" sz="2200" b="0" dirty="0"/>
              </a:p>
              <a:p>
                <a:pPr marL="0" indent="0">
                  <a:buNone/>
                </a:pPr>
                <a:r>
                  <a:rPr lang="en-IN" sz="2200" dirty="0"/>
                  <a:t>Eliminating write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.  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sSup>
                            <m:sSupPr>
                              <m:ctrl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≠0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(∀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−1∨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+1≤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lang="en-IN" sz="2200" dirty="0"/>
              </a:p>
              <a:p>
                <a:pPr marL="0" indent="0">
                  <a:buNone/>
                </a:pPr>
                <a:r>
                  <a:rPr lang="en-IN" sz="2200" dirty="0"/>
                  <a:t>Eliminating </a:t>
                </a:r>
                <a14:m>
                  <m:oMath xmlns:m="http://schemas.openxmlformats.org/officeDocument/2006/math"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endParaRPr lang="en-IN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.  </m:t>
                          </m:r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sSup>
                            <m:sSupPr>
                              <m:ctrl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≠0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IN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IN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ctrlP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−1∨</m:t>
                          </m:r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+1≤</m:t>
                          </m:r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IN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lang="en-IN" sz="2200" dirty="0"/>
              </a:p>
              <a:p>
                <a:pPr marL="0" indent="0">
                  <a:buNone/>
                </a:pPr>
                <a:r>
                  <a:rPr lang="en-IN" sz="2200" dirty="0"/>
                  <a:t>Computing </a:t>
                </a:r>
                <a14:m>
                  <m:oMath xmlns:m="http://schemas.openxmlformats.org/officeDocument/2006/math"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IN" sz="2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IN" sz="2200" dirty="0"/>
                  <a:t>         // index guards are shown in blue</a:t>
                </a:r>
              </a:p>
              <a:p>
                <a:pPr marL="0" indent="0">
                  <a:buNone/>
                </a:pPr>
                <a:endParaRPr lang="en-IN" sz="2200" dirty="0"/>
              </a:p>
              <a:p>
                <a:pPr marL="0" indent="0">
                  <a:buNone/>
                </a:pPr>
                <a:endParaRPr lang="en-IN" sz="2200" dirty="0"/>
              </a:p>
              <a:p>
                <a:pPr marL="0" indent="0">
                  <a:buNone/>
                </a:pPr>
                <a:endParaRPr lang="en-IN" sz="2200" dirty="0"/>
              </a:p>
              <a:p>
                <a:pPr marL="0" indent="0">
                  <a:buNone/>
                </a:pPr>
                <a:endParaRPr lang="en-IN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FBBEC-8993-9182-8F38-D912BCECF8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199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1078-80A4-13EE-B7B2-760D65A23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FBBEC-8993-9182-8F38-D912BCECF8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sz="2200" dirty="0"/>
                  <a:t>Removing universal quantifiers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supHide m:val="on"/>
                              <m:ctrlP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/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sSup>
                            <m:sSupPr>
                              <m:ctrlP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supHide m:val="on"/>
                              <m:ctrlP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/>
                            <m:e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en-I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IN" sz="2200" i="1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IN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sz="2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IN" sz="2200" i="1">
                                      <a:latin typeface="Cambria Math" panose="02040503050406030204" pitchFamily="18" charset="0"/>
                                    </a:rPr>
                                    <m:t>∨</m:t>
                                  </m:r>
                                  <m:r>
                                    <a:rPr lang="en-IN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sz="2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IN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IN" sz="2200" i="1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IN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I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IN" sz="2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IN" sz="2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IN" sz="2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IN" sz="2200" dirty="0"/>
                  <a:t>Where </a:t>
                </a:r>
                <a14:m>
                  <m:oMath xmlns:m="http://schemas.openxmlformats.org/officeDocument/2006/math"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IN" sz="2200" dirty="0"/>
              </a:p>
              <a:p>
                <a:pPr marL="0" indent="0">
                  <a:buNone/>
                </a:pPr>
                <a:endParaRPr lang="en-IN" sz="2200" dirty="0"/>
              </a:p>
              <a:p>
                <a:pPr marL="0" indent="0">
                  <a:buNone/>
                </a:pPr>
                <a:endParaRPr lang="en-IN" sz="2200" dirty="0"/>
              </a:p>
              <a:p>
                <a:pPr marL="0" indent="0">
                  <a:buNone/>
                </a:pPr>
                <a:endParaRPr lang="en-IN" sz="2200" dirty="0"/>
              </a:p>
              <a:p>
                <a:pPr marL="0" indent="0">
                  <a:buNone/>
                </a:pPr>
                <a:endParaRPr lang="en-IN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FBBEC-8993-9182-8F38-D912BCECF8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8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61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87F2-6DCD-51EF-3004-F66D8EB8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630F0-7DD3-C5B0-7561-293B17FCE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Chapter-11 form the COC book</a:t>
            </a:r>
          </a:p>
          <a:p>
            <a:r>
              <a:rPr lang="en-IN" dirty="0"/>
              <a:t>Chapter-7 from the DP book</a:t>
            </a:r>
          </a:p>
        </p:txBody>
      </p:sp>
    </p:spTree>
    <p:extLst>
      <p:ext uri="{BB962C8B-B14F-4D97-AF65-F5344CB8AC3E}">
        <p14:creationId xmlns:p14="http://schemas.microsoft.com/office/powerpoint/2010/main" val="376866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1078-80A4-13EE-B7B2-760D65A23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FBBEC-8993-9182-8F38-D912BCECF8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sz="2200" dirty="0"/>
                  <a:t>Removing universal quantifiers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sz="22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−1≤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+1≤</m:t>
                      </m:r>
                      <m:r>
                        <a:rPr lang="en-IN" sz="22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IN" sz="22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N" sz="22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IN" sz="2200" i="1">
                          <a:latin typeface="Cambria Math" panose="02040503050406030204" pitchFamily="18" charset="0"/>
                        </a:rPr>
                        <m:t>=0)</m:t>
                      </m:r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sSup>
                            <m:sSupPr>
                              <m:ctrlP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≠0</m:t>
                          </m:r>
                        </m:e>
                      </m:d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−1∨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+1≤</m:t>
                              </m:r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−1≤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−1∨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+1≤</m:t>
                              </m:r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−1∨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+1≤</m:t>
                              </m:r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200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+1≤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−1∨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+1≤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IN" sz="2200" i="1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IN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2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200" dirty="0"/>
              </a:p>
              <a:p>
                <a:pPr marL="0" indent="0">
                  <a:buNone/>
                </a:pPr>
                <a:endParaRPr lang="en-IN" sz="2200" dirty="0"/>
              </a:p>
              <a:p>
                <a:pPr marL="0" indent="0">
                  <a:buNone/>
                </a:pPr>
                <a:endParaRPr lang="en-IN" sz="2200" dirty="0"/>
              </a:p>
              <a:p>
                <a:pPr marL="0" indent="0">
                  <a:buNone/>
                </a:pPr>
                <a:endParaRPr lang="en-IN" sz="2200" dirty="0"/>
              </a:p>
              <a:p>
                <a:pPr marL="0" indent="0">
                  <a:buNone/>
                </a:pPr>
                <a:endParaRPr lang="en-IN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FBBEC-8993-9182-8F38-D912BCECF8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8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604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1078-80A4-13EE-B7B2-760D65A23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FBBEC-8993-9182-8F38-D912BCECF8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sz="2200" dirty="0"/>
                  <a:t>Simplification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sz="22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IN" sz="2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sSup>
                            <m:sSupPr>
                              <m:ctrlP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≠0</m:t>
                          </m:r>
                        </m:e>
                      </m:d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−1∨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+1≤</m:t>
                              </m:r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)∧</m:t>
                      </m:r>
                    </m:oMath>
                  </m:oMathPara>
                </a14:m>
                <a:endParaRPr lang="en-IN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IN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2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200" dirty="0"/>
              </a:p>
              <a:p>
                <a:pPr marL="0" indent="0">
                  <a:buNone/>
                </a:pPr>
                <a:endParaRPr lang="en-IN" sz="2200" dirty="0"/>
              </a:p>
              <a:p>
                <a:pPr marL="0" indent="0">
                  <a:buNone/>
                </a:pPr>
                <a:endParaRPr lang="en-IN" sz="2200" dirty="0"/>
              </a:p>
              <a:p>
                <a:pPr marL="0" indent="0">
                  <a:buNone/>
                </a:pPr>
                <a:endParaRPr lang="en-IN" sz="2200" dirty="0"/>
              </a:p>
              <a:p>
                <a:pPr marL="0" indent="0">
                  <a:buNone/>
                </a:pPr>
                <a:endParaRPr lang="en-IN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FBBEC-8993-9182-8F38-D912BCECF8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8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687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1078-80A4-13EE-B7B2-760D65A23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FBBEC-8993-9182-8F38-D912BCECF8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sz="2200" dirty="0"/>
                  <a:t>Simplification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sz="22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200" b="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2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sz="2200" b="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sz="2200" b="0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sz="2200" b="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2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IN" sz="2200" b="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2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2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sSup>
                            <m:sSupPr>
                              <m:ctrlPr>
                                <a:rPr lang="en-IN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200" b="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N" sz="22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2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sz="2200" b="0" i="1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IN" sz="22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2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sz="2200" b="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sz="2200" b="0" i="1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2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200" b="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sz="2200" b="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200" b="0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2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2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200" b="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IN" sz="2200" b="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200" b="0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2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2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sz="2200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sz="22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200" b="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2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sz="22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sz="2400" dirty="0">
                    <a:solidFill>
                      <a:schemeClr val="tx1"/>
                    </a:solidFill>
                  </a:rPr>
                  <a:t>We can check the satisfiability of this formula using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chemeClr val="tx1"/>
                    </a:solidFill>
                  </a:rPr>
                  <a:t> solver.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sz="2200" dirty="0"/>
              </a:p>
              <a:p>
                <a:pPr marL="0" indent="0">
                  <a:buNone/>
                </a:pPr>
                <a:endParaRPr lang="en-IN" sz="2200" dirty="0"/>
              </a:p>
              <a:p>
                <a:pPr marL="0" indent="0">
                  <a:buNone/>
                </a:pPr>
                <a:endParaRPr lang="en-IN" sz="2200" dirty="0"/>
              </a:p>
              <a:p>
                <a:pPr marL="0" indent="0">
                  <a:buNone/>
                </a:pPr>
                <a:endParaRPr lang="en-IN" sz="2200" dirty="0"/>
              </a:p>
              <a:p>
                <a:pPr marL="0" indent="0">
                  <a:buNone/>
                </a:pPr>
                <a:endParaRPr lang="en-IN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FBBEC-8993-9182-8F38-D912BCECF8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8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7952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379E8-DB15-C0ED-9D1D-BDCF4190C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7B22E-1147-07BF-493E-BEEBAC532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Read “What’s Decidable About Arrays, Bradley et al.”</a:t>
            </a:r>
          </a:p>
        </p:txBody>
      </p:sp>
    </p:spTree>
    <p:extLst>
      <p:ext uri="{BB962C8B-B14F-4D97-AF65-F5344CB8AC3E}">
        <p14:creationId xmlns:p14="http://schemas.microsoft.com/office/powerpoint/2010/main" val="40394559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B1A5A-A301-E2E0-BEE1-25571DE3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9E3516-5B02-DCED-4F89-8BEC4E7EC5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What do we mean by the following formula is satisfiable?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IN" dirty="0"/>
              </a:p>
              <a:p>
                <a:pPr lvl="1"/>
                <a:endParaRPr lang="en-IN" dirty="0"/>
              </a:p>
              <a:p>
                <a:pPr lvl="1"/>
                <a:endParaRPr lang="en-IN" dirty="0"/>
              </a:p>
              <a:p>
                <a:r>
                  <a:rPr lang="en-IN" dirty="0"/>
                  <a:t>Is it possible that the above formula is satisfiable?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9E3516-5B02-DCED-4F89-8BEC4E7EC5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6417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B1A5A-A301-E2E0-BEE1-25571DE3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9E3516-5B02-DCED-4F89-8BEC4E7EC5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What do we mean by the following formula is satisfiable?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There exists an interpretation of the array read function such that for all  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IN" dirty="0"/>
                  <a:t>and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IN" dirty="0"/>
                  <a:t>are equal</a:t>
                </a:r>
              </a:p>
              <a:p>
                <a:pPr lvl="1"/>
                <a:endParaRPr lang="en-IN" dirty="0"/>
              </a:p>
              <a:p>
                <a:r>
                  <a:rPr lang="en-IN" dirty="0"/>
                  <a:t>Is it possible that the above formula is satisfiable?</a:t>
                </a:r>
              </a:p>
              <a:p>
                <a:pPr lvl="1"/>
                <a:r>
                  <a:rPr lang="en-IN" dirty="0"/>
                  <a:t>Yes, if we interpret the array read functions in such a way that for all values of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/>
                  <a:t> between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IN" dirty="0"/>
                  <a:t>and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IN" dirty="0"/>
                  <a:t>returns the same value </a:t>
                </a:r>
              </a:p>
              <a:p>
                <a:pPr lvl="1"/>
                <a:r>
                  <a:rPr lang="en-US" dirty="0"/>
                  <a:t>Notice that the array reads can be modeled as uninterpreted functions without losing any information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9E3516-5B02-DCED-4F89-8BEC4E7EC5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67423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D03B-2761-9B84-3F0C-CE8EB466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44CBD5-6A07-4C42-C982-AD7222097C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The only non-trivial step in the decision procedure for arrays is the equisatisfiability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IN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IN" b="0" dirty="0"/>
              </a:p>
              <a:p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⋀"/>
                          <m:supHide m:val="on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)→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=∀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.  (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IN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44CBD5-6A07-4C42-C982-AD7222097C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0768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484E0-C247-9C30-47AC-A8155C659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E7A88D-6A8A-760E-3B2C-179DF547D4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IN" dirty="0"/>
                  <a:t>Let’s define an interpretation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IN" dirty="0"/>
                  <a:t> such that all array reads </a:t>
                </a:r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𝑝𝑟𝑜𝑗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𝑝𝑟𝑜𝑗</m:t>
                    </m:r>
                  </m:oMath>
                </a14:m>
                <a:r>
                  <a:rPr lang="en-IN" dirty="0"/>
                  <a:t> is a function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E7A88D-6A8A-760E-3B2C-179DF547D4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78736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1E1F-DD2D-4CC3-0B92-8D374723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EDE93A-FEA4-E8D7-390F-7AFD266767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We will try to prove that under interpretation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IN" dirty="0"/>
                  <a:t>, the following holds.</a:t>
                </a:r>
              </a:p>
              <a:p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:∀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𝑝𝑟𝑜𝑗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𝑝𝑟𝑜𝑗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The above will imply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:∀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, which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We will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IN" dirty="0"/>
                  <a:t> is satisfiable.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EDE93A-FEA4-E8D7-390F-7AFD26676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9893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6BA1E-74E7-C791-F839-EFE0DD08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9AD7F9-9E3A-D612-898D-F1A134CE7A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Let’s define the projection function as follows: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𝑝𝑟𝑜𝑗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𝑠𝑢𝑐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dirty="0"/>
                  <a:t>					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𝑜𝑟</m:t>
                    </m:r>
                  </m:oMath>
                </a14:m>
                <a:endParaRPr lang="en-I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∧(∀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9AD7F9-9E3A-D612-898D-F1A134CE7A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4D6717-5715-6C8A-9BCD-E93605260290}"/>
              </a:ext>
            </a:extLst>
          </p:cNvPr>
          <p:cNvCxnSpPr>
            <a:cxnSpLocks/>
          </p:cNvCxnSpPr>
          <p:nvPr/>
        </p:nvCxnSpPr>
        <p:spPr>
          <a:xfrm>
            <a:off x="1406013" y="5279923"/>
            <a:ext cx="97241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8D6077-BC28-DA45-AA53-0E9950FC3A71}"/>
              </a:ext>
            </a:extLst>
          </p:cNvPr>
          <p:cNvCxnSpPr/>
          <p:nvPr/>
        </p:nvCxnSpPr>
        <p:spPr>
          <a:xfrm>
            <a:off x="3283974" y="5161935"/>
            <a:ext cx="0" cy="2163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BDDE47-02CA-BCFE-12DE-EC28E58B933B}"/>
              </a:ext>
            </a:extLst>
          </p:cNvPr>
          <p:cNvCxnSpPr/>
          <p:nvPr/>
        </p:nvCxnSpPr>
        <p:spPr>
          <a:xfrm>
            <a:off x="4744066" y="5176684"/>
            <a:ext cx="0" cy="2163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AE1F5C-18DB-AC81-1E07-E174ED0C704F}"/>
              </a:ext>
            </a:extLst>
          </p:cNvPr>
          <p:cNvCxnSpPr/>
          <p:nvPr/>
        </p:nvCxnSpPr>
        <p:spPr>
          <a:xfrm>
            <a:off x="6037011" y="5181598"/>
            <a:ext cx="0" cy="2163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019B74-781D-377E-CAB7-66AF96B43712}"/>
              </a:ext>
            </a:extLst>
          </p:cNvPr>
          <p:cNvCxnSpPr/>
          <p:nvPr/>
        </p:nvCxnSpPr>
        <p:spPr>
          <a:xfrm>
            <a:off x="6956329" y="5196347"/>
            <a:ext cx="0" cy="2163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E559C4-FBF5-FA49-DA41-B23EC384CE5C}"/>
              </a:ext>
            </a:extLst>
          </p:cNvPr>
          <p:cNvCxnSpPr/>
          <p:nvPr/>
        </p:nvCxnSpPr>
        <p:spPr>
          <a:xfrm>
            <a:off x="8445917" y="5191430"/>
            <a:ext cx="0" cy="2163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2983E72-593B-F5AD-5B62-CDFFA5C48469}"/>
              </a:ext>
            </a:extLst>
          </p:cNvPr>
          <p:cNvCxnSpPr/>
          <p:nvPr/>
        </p:nvCxnSpPr>
        <p:spPr>
          <a:xfrm>
            <a:off x="9227583" y="5196348"/>
            <a:ext cx="0" cy="2163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E495424-83A5-7249-1896-BF480A57FA78}"/>
                  </a:ext>
                </a:extLst>
              </p:cNvPr>
              <p:cNvSpPr txBox="1"/>
              <p:nvPr/>
            </p:nvSpPr>
            <p:spPr>
              <a:xfrm>
                <a:off x="2949677" y="5397909"/>
                <a:ext cx="707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E495424-83A5-7249-1896-BF480A57F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677" y="5397909"/>
                <a:ext cx="70792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7F9BEE-E7E8-4137-7E0A-BB50D5FDED27}"/>
                  </a:ext>
                </a:extLst>
              </p:cNvPr>
              <p:cNvSpPr txBox="1"/>
              <p:nvPr/>
            </p:nvSpPr>
            <p:spPr>
              <a:xfrm>
                <a:off x="4449098" y="5402825"/>
                <a:ext cx="707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7F9BEE-E7E8-4137-7E0A-BB50D5FDE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098" y="5402825"/>
                <a:ext cx="7079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85FD97-5BC1-060B-7D0C-A6D8EDB22FBB}"/>
                  </a:ext>
                </a:extLst>
              </p:cNvPr>
              <p:cNvSpPr txBox="1"/>
              <p:nvPr/>
            </p:nvSpPr>
            <p:spPr>
              <a:xfrm>
                <a:off x="5722378" y="5378243"/>
                <a:ext cx="707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85FD97-5BC1-060B-7D0C-A6D8EDB22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378" y="5378243"/>
                <a:ext cx="7079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BCEF55-FB9B-D3DF-8C9A-1E107A224A39}"/>
                  </a:ext>
                </a:extLst>
              </p:cNvPr>
              <p:cNvSpPr txBox="1"/>
              <p:nvPr/>
            </p:nvSpPr>
            <p:spPr>
              <a:xfrm>
                <a:off x="6661361" y="5383158"/>
                <a:ext cx="707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BCEF55-FB9B-D3DF-8C9A-1E107A224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361" y="5383158"/>
                <a:ext cx="7079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9903FD-3D0E-714C-5BBB-23026341F7E1}"/>
                  </a:ext>
                </a:extLst>
              </p:cNvPr>
              <p:cNvSpPr txBox="1"/>
              <p:nvPr/>
            </p:nvSpPr>
            <p:spPr>
              <a:xfrm>
                <a:off x="8131286" y="5348746"/>
                <a:ext cx="707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9903FD-3D0E-714C-5BBB-23026341F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286" y="5348746"/>
                <a:ext cx="70792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0C33853-1D19-E41F-16AD-4612EA480B18}"/>
                  </a:ext>
                </a:extLst>
              </p:cNvPr>
              <p:cNvSpPr txBox="1"/>
              <p:nvPr/>
            </p:nvSpPr>
            <p:spPr>
              <a:xfrm>
                <a:off x="8912952" y="5363495"/>
                <a:ext cx="707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0C33853-1D19-E41F-16AD-4612EA480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952" y="5363495"/>
                <a:ext cx="70792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7FAB5A-A57C-D3A9-1494-D261AFD488DC}"/>
                  </a:ext>
                </a:extLst>
              </p:cNvPr>
              <p:cNvSpPr txBox="1"/>
              <p:nvPr/>
            </p:nvSpPr>
            <p:spPr>
              <a:xfrm>
                <a:off x="1086460" y="5343830"/>
                <a:ext cx="707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7FAB5A-A57C-D3A9-1494-D261AFD48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460" y="5343830"/>
                <a:ext cx="70792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C099FF4-F495-4C4B-4F73-0C960729DAE8}"/>
                  </a:ext>
                </a:extLst>
              </p:cNvPr>
              <p:cNvSpPr txBox="1"/>
              <p:nvPr/>
            </p:nvSpPr>
            <p:spPr>
              <a:xfrm>
                <a:off x="10874509" y="5309416"/>
                <a:ext cx="707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C099FF4-F495-4C4B-4F73-0C960729D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509" y="5309416"/>
                <a:ext cx="70792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11D291F-717B-AF8D-A234-949BDD2CF04C}"/>
                  </a:ext>
                </a:extLst>
              </p:cNvPr>
              <p:cNvSpPr txBox="1"/>
              <p:nvPr/>
            </p:nvSpPr>
            <p:spPr>
              <a:xfrm>
                <a:off x="5766633" y="5992760"/>
                <a:ext cx="2069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11D291F-717B-AF8D-A234-949BDD2CF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633" y="5992760"/>
                <a:ext cx="206967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9664FF6-F2B0-70F9-B18D-0EA91CBAE2DC}"/>
                  </a:ext>
                </a:extLst>
              </p:cNvPr>
              <p:cNvSpPr txBox="1"/>
              <p:nvPr/>
            </p:nvSpPr>
            <p:spPr>
              <a:xfrm>
                <a:off x="1769803" y="4866964"/>
                <a:ext cx="707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9664FF6-F2B0-70F9-B18D-0EA91CBAE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803" y="4866964"/>
                <a:ext cx="707923" cy="369332"/>
              </a:xfrm>
              <a:prstGeom prst="rect">
                <a:avLst/>
              </a:prstGeom>
              <a:blipFill>
                <a:blip r:embed="rId12"/>
                <a:stretch>
                  <a:fillRect r="-862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99637D-CCB0-4797-EE5C-5833E4B198BA}"/>
                  </a:ext>
                </a:extLst>
              </p:cNvPr>
              <p:cNvSpPr txBox="1"/>
              <p:nvPr/>
            </p:nvSpPr>
            <p:spPr>
              <a:xfrm>
                <a:off x="4399936" y="4812885"/>
                <a:ext cx="707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99637D-CCB0-4797-EE5C-5833E4B19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936" y="4812885"/>
                <a:ext cx="707923" cy="369332"/>
              </a:xfrm>
              <a:prstGeom prst="rect">
                <a:avLst/>
              </a:prstGeom>
              <a:blipFill>
                <a:blip r:embed="rId13"/>
                <a:stretch>
                  <a:fillRect r="-11207"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7BCC478-72B8-E257-0E62-0CBE64948385}"/>
                  </a:ext>
                </a:extLst>
              </p:cNvPr>
              <p:cNvSpPr txBox="1"/>
              <p:nvPr/>
            </p:nvSpPr>
            <p:spPr>
              <a:xfrm>
                <a:off x="6154997" y="4807968"/>
                <a:ext cx="707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7BCC478-72B8-E257-0E62-0CBE64948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997" y="4807968"/>
                <a:ext cx="707923" cy="369332"/>
              </a:xfrm>
              <a:prstGeom prst="rect">
                <a:avLst/>
              </a:prstGeom>
              <a:blipFill>
                <a:blip r:embed="rId14"/>
                <a:stretch>
                  <a:fillRect r="-1724"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8CE7B44-B931-6D8F-F3B4-4EA943D87947}"/>
                  </a:ext>
                </a:extLst>
              </p:cNvPr>
              <p:cNvSpPr txBox="1"/>
              <p:nvPr/>
            </p:nvSpPr>
            <p:spPr>
              <a:xfrm>
                <a:off x="10073163" y="4773554"/>
                <a:ext cx="707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8CE7B44-B931-6D8F-F3B4-4EA943D87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3163" y="4773554"/>
                <a:ext cx="707923" cy="369332"/>
              </a:xfrm>
              <a:prstGeom prst="rect">
                <a:avLst/>
              </a:prstGeom>
              <a:blipFill>
                <a:blip r:embed="rId15"/>
                <a:stretch>
                  <a:fillRect r="-855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D9C6F9-748B-8AEA-A103-138E805951FE}"/>
              </a:ext>
            </a:extLst>
          </p:cNvPr>
          <p:cNvCxnSpPr>
            <a:stCxn id="27" idx="1"/>
          </p:cNvCxnSpPr>
          <p:nvPr/>
        </p:nvCxnSpPr>
        <p:spPr>
          <a:xfrm flipH="1">
            <a:off x="9620875" y="4958220"/>
            <a:ext cx="452288" cy="1690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DDE95CD-8EA4-0A4B-CE49-08ED01B03C98}"/>
              </a:ext>
            </a:extLst>
          </p:cNvPr>
          <p:cNvCxnSpPr>
            <a:cxnSpLocks/>
          </p:cNvCxnSpPr>
          <p:nvPr/>
        </p:nvCxnSpPr>
        <p:spPr>
          <a:xfrm flipH="1">
            <a:off x="6037004" y="4992632"/>
            <a:ext cx="167153" cy="1690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7BF467-0C97-250F-FE7A-B8DDB674CAF7}"/>
              </a:ext>
            </a:extLst>
          </p:cNvPr>
          <p:cNvCxnSpPr/>
          <p:nvPr/>
        </p:nvCxnSpPr>
        <p:spPr>
          <a:xfrm>
            <a:off x="2364657" y="5029195"/>
            <a:ext cx="56535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59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786BC-41D8-9985-E1D8-76EE6B69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property fragment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5A2F7-1AF4-AB0D-5230-C6B1B6BB5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7033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EB5CA-FE68-7003-5AB2-DAEF21A0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E10A1E-9975-A8CA-4661-7F68D0A390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If we put the values of all the elements in the index set,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), on the number line, then an integer,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is mapped to the nearest index set term, with a preference for the left neighbors.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equal to an index set term,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then it is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E10A1E-9975-A8CA-4661-7F68D0A390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7606592-B29A-1265-87BF-B2F6E224FD5B}"/>
              </a:ext>
            </a:extLst>
          </p:cNvPr>
          <p:cNvCxnSpPr>
            <a:cxnSpLocks/>
          </p:cNvCxnSpPr>
          <p:nvPr/>
        </p:nvCxnSpPr>
        <p:spPr>
          <a:xfrm>
            <a:off x="1406013" y="2379399"/>
            <a:ext cx="97241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22222A-9604-0CD1-FE73-BAFDE5DE2F91}"/>
              </a:ext>
            </a:extLst>
          </p:cNvPr>
          <p:cNvCxnSpPr/>
          <p:nvPr/>
        </p:nvCxnSpPr>
        <p:spPr>
          <a:xfrm>
            <a:off x="3283974" y="2261411"/>
            <a:ext cx="0" cy="2163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C69E75-847D-3A71-BF38-4C32E0F607B7}"/>
              </a:ext>
            </a:extLst>
          </p:cNvPr>
          <p:cNvCxnSpPr/>
          <p:nvPr/>
        </p:nvCxnSpPr>
        <p:spPr>
          <a:xfrm>
            <a:off x="4744066" y="2276160"/>
            <a:ext cx="0" cy="2163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A53D85-2BEC-E2D1-5597-1B66B9E14939}"/>
              </a:ext>
            </a:extLst>
          </p:cNvPr>
          <p:cNvCxnSpPr/>
          <p:nvPr/>
        </p:nvCxnSpPr>
        <p:spPr>
          <a:xfrm>
            <a:off x="6037011" y="2281074"/>
            <a:ext cx="0" cy="2163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A2661C-C839-E373-1923-6663EB8EB3EF}"/>
              </a:ext>
            </a:extLst>
          </p:cNvPr>
          <p:cNvCxnSpPr/>
          <p:nvPr/>
        </p:nvCxnSpPr>
        <p:spPr>
          <a:xfrm>
            <a:off x="6956329" y="2295823"/>
            <a:ext cx="0" cy="2163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9FE5D2-235D-8760-AD4B-57BC8AB2D21C}"/>
              </a:ext>
            </a:extLst>
          </p:cNvPr>
          <p:cNvCxnSpPr/>
          <p:nvPr/>
        </p:nvCxnSpPr>
        <p:spPr>
          <a:xfrm>
            <a:off x="8445917" y="2290906"/>
            <a:ext cx="0" cy="2163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9D8CCE-7D71-814B-0E85-18D0B9801E99}"/>
              </a:ext>
            </a:extLst>
          </p:cNvPr>
          <p:cNvCxnSpPr/>
          <p:nvPr/>
        </p:nvCxnSpPr>
        <p:spPr>
          <a:xfrm>
            <a:off x="9227583" y="2295824"/>
            <a:ext cx="0" cy="2163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D87102-7B09-BE6E-3F14-48E3F95062BC}"/>
                  </a:ext>
                </a:extLst>
              </p:cNvPr>
              <p:cNvSpPr txBox="1"/>
              <p:nvPr/>
            </p:nvSpPr>
            <p:spPr>
              <a:xfrm>
                <a:off x="2949677" y="2497385"/>
                <a:ext cx="707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D87102-7B09-BE6E-3F14-48E3F9506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677" y="2497385"/>
                <a:ext cx="70792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686E1C-EED8-82C4-947B-715B984CC249}"/>
                  </a:ext>
                </a:extLst>
              </p:cNvPr>
              <p:cNvSpPr txBox="1"/>
              <p:nvPr/>
            </p:nvSpPr>
            <p:spPr>
              <a:xfrm>
                <a:off x="4449098" y="2502301"/>
                <a:ext cx="707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686E1C-EED8-82C4-947B-715B984CC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098" y="2502301"/>
                <a:ext cx="7079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E360A8-DDF6-677A-C1C2-45F83377BA58}"/>
                  </a:ext>
                </a:extLst>
              </p:cNvPr>
              <p:cNvSpPr txBox="1"/>
              <p:nvPr/>
            </p:nvSpPr>
            <p:spPr>
              <a:xfrm>
                <a:off x="5722378" y="2477719"/>
                <a:ext cx="707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E360A8-DDF6-677A-C1C2-45F83377B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378" y="2477719"/>
                <a:ext cx="7079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9D69E5-D748-70AC-0867-DF714D2AFF6B}"/>
                  </a:ext>
                </a:extLst>
              </p:cNvPr>
              <p:cNvSpPr txBox="1"/>
              <p:nvPr/>
            </p:nvSpPr>
            <p:spPr>
              <a:xfrm>
                <a:off x="6661361" y="2482634"/>
                <a:ext cx="707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9D69E5-D748-70AC-0867-DF714D2AF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361" y="2482634"/>
                <a:ext cx="7079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21B033-DC41-6407-7318-6B3A13446374}"/>
                  </a:ext>
                </a:extLst>
              </p:cNvPr>
              <p:cNvSpPr txBox="1"/>
              <p:nvPr/>
            </p:nvSpPr>
            <p:spPr>
              <a:xfrm>
                <a:off x="8131286" y="2448222"/>
                <a:ext cx="707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21B033-DC41-6407-7318-6B3A13446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286" y="2448222"/>
                <a:ext cx="70792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9F9512-3036-BC3C-D277-A75412DD4441}"/>
                  </a:ext>
                </a:extLst>
              </p:cNvPr>
              <p:cNvSpPr txBox="1"/>
              <p:nvPr/>
            </p:nvSpPr>
            <p:spPr>
              <a:xfrm>
                <a:off x="8912952" y="2462971"/>
                <a:ext cx="707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9F9512-3036-BC3C-D277-A75412DD4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952" y="2462971"/>
                <a:ext cx="70792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37F862-BAFD-1792-E789-92F0E9F1B415}"/>
                  </a:ext>
                </a:extLst>
              </p:cNvPr>
              <p:cNvSpPr txBox="1"/>
              <p:nvPr/>
            </p:nvSpPr>
            <p:spPr>
              <a:xfrm>
                <a:off x="1086460" y="2443306"/>
                <a:ext cx="707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37F862-BAFD-1792-E789-92F0E9F1B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460" y="2443306"/>
                <a:ext cx="70792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A2C673-CE0E-E10A-014A-E5481FB03A58}"/>
                  </a:ext>
                </a:extLst>
              </p:cNvPr>
              <p:cNvSpPr txBox="1"/>
              <p:nvPr/>
            </p:nvSpPr>
            <p:spPr>
              <a:xfrm>
                <a:off x="10874509" y="2408892"/>
                <a:ext cx="707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A2C673-CE0E-E10A-014A-E5481FB03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509" y="2408892"/>
                <a:ext cx="70792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113EF81-123B-4F34-E0B4-06D1A3D1D5A9}"/>
                  </a:ext>
                </a:extLst>
              </p:cNvPr>
              <p:cNvSpPr txBox="1"/>
              <p:nvPr/>
            </p:nvSpPr>
            <p:spPr>
              <a:xfrm>
                <a:off x="5766633" y="3092236"/>
                <a:ext cx="2069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113EF81-123B-4F34-E0B4-06D1A3D1D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633" y="3092236"/>
                <a:ext cx="206967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EDF3D2-0FAF-D9DA-D542-06B2CBB0DCE2}"/>
                  </a:ext>
                </a:extLst>
              </p:cNvPr>
              <p:cNvSpPr txBox="1"/>
              <p:nvPr/>
            </p:nvSpPr>
            <p:spPr>
              <a:xfrm>
                <a:off x="1769803" y="1966440"/>
                <a:ext cx="707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EDF3D2-0FAF-D9DA-D542-06B2CBB0D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803" y="1966440"/>
                <a:ext cx="707923" cy="369332"/>
              </a:xfrm>
              <a:prstGeom prst="rect">
                <a:avLst/>
              </a:prstGeom>
              <a:blipFill>
                <a:blip r:embed="rId12"/>
                <a:stretch>
                  <a:fillRect r="-862"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0D8AD4-482B-06E9-9539-BADF5A07638D}"/>
                  </a:ext>
                </a:extLst>
              </p:cNvPr>
              <p:cNvSpPr txBox="1"/>
              <p:nvPr/>
            </p:nvSpPr>
            <p:spPr>
              <a:xfrm>
                <a:off x="4399936" y="1912361"/>
                <a:ext cx="707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0D8AD4-482B-06E9-9539-BADF5A076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936" y="1912361"/>
                <a:ext cx="707923" cy="369332"/>
              </a:xfrm>
              <a:prstGeom prst="rect">
                <a:avLst/>
              </a:prstGeom>
              <a:blipFill>
                <a:blip r:embed="rId13"/>
                <a:stretch>
                  <a:fillRect r="-11207"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BA035C9-5363-3D0A-528E-EB5D8BB1087B}"/>
                  </a:ext>
                </a:extLst>
              </p:cNvPr>
              <p:cNvSpPr txBox="1"/>
              <p:nvPr/>
            </p:nvSpPr>
            <p:spPr>
              <a:xfrm>
                <a:off x="6154997" y="1907444"/>
                <a:ext cx="707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BA035C9-5363-3D0A-528E-EB5D8BB10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997" y="1907444"/>
                <a:ext cx="707923" cy="369332"/>
              </a:xfrm>
              <a:prstGeom prst="rect">
                <a:avLst/>
              </a:prstGeom>
              <a:blipFill>
                <a:blip r:embed="rId14"/>
                <a:stretch>
                  <a:fillRect r="-1724"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98586BF-C7C2-990C-8062-AFA8E0638510}"/>
                  </a:ext>
                </a:extLst>
              </p:cNvPr>
              <p:cNvSpPr txBox="1"/>
              <p:nvPr/>
            </p:nvSpPr>
            <p:spPr>
              <a:xfrm>
                <a:off x="10073163" y="1873030"/>
                <a:ext cx="707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98586BF-C7C2-990C-8062-AFA8E0638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3163" y="1873030"/>
                <a:ext cx="707923" cy="369332"/>
              </a:xfrm>
              <a:prstGeom prst="rect">
                <a:avLst/>
              </a:prstGeom>
              <a:blipFill>
                <a:blip r:embed="rId15"/>
                <a:stretch>
                  <a:fillRect r="-855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204934-F038-6740-2873-9CAD6C77DB23}"/>
              </a:ext>
            </a:extLst>
          </p:cNvPr>
          <p:cNvCxnSpPr>
            <a:stCxn id="23" idx="1"/>
          </p:cNvCxnSpPr>
          <p:nvPr/>
        </p:nvCxnSpPr>
        <p:spPr>
          <a:xfrm flipH="1">
            <a:off x="9620875" y="2057696"/>
            <a:ext cx="452288" cy="1690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1B863B-4698-748B-CA60-E32E431447E4}"/>
              </a:ext>
            </a:extLst>
          </p:cNvPr>
          <p:cNvCxnSpPr>
            <a:cxnSpLocks/>
          </p:cNvCxnSpPr>
          <p:nvPr/>
        </p:nvCxnSpPr>
        <p:spPr>
          <a:xfrm flipH="1">
            <a:off x="6037004" y="2092108"/>
            <a:ext cx="167153" cy="1690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1A38B4-5A78-C433-D13E-A45CAD027298}"/>
              </a:ext>
            </a:extLst>
          </p:cNvPr>
          <p:cNvCxnSpPr/>
          <p:nvPr/>
        </p:nvCxnSpPr>
        <p:spPr>
          <a:xfrm>
            <a:off x="2364657" y="2128671"/>
            <a:ext cx="56535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3709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1E1F-DD2D-4CC3-0B92-8D374723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Correctness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EDE93A-FEA4-E8D7-390F-7AFD266767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We are now proving that under interpretation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IN" dirty="0"/>
                  <a:t>, the following holds.</a:t>
                </a:r>
              </a:p>
              <a:p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:∀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𝑝𝑟𝑜𝑗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𝑝𝑟𝑜𝑗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𝑝𝑟𝑜𝑗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IN" dirty="0"/>
                  <a:t> holds because the only equalities allowed in the index guard are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, and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/>
                  <a:t> is true, then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𝑝𝑟𝑜𝑗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will also be true. Similarly,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u</m:t>
                    </m:r>
                  </m:oMath>
                </a14:m>
                <a:r>
                  <a:rPr lang="en-IN" dirty="0"/>
                  <a:t> is true,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𝑜𝑗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IN" dirty="0"/>
                  <a:t> will also be true. Additionally,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/>
                  <a:t>, then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𝑝𝑟𝑜𝑗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/>
                  <a:t> will also be true.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EDE93A-FEA4-E8D7-390F-7AFD26676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9662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1E1F-DD2D-4CC3-0B92-8D374723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EDE93A-FEA4-E8D7-390F-7AFD266767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We are now proving that under interpretation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IN" dirty="0"/>
                  <a:t>, the following holds.</a:t>
                </a:r>
              </a:p>
              <a:p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:∀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𝑝𝑟𝑜𝑗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𝑝𝑟𝑜𝑗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𝑝𝑟𝑜𝑗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𝑝𝑟𝑜𝑗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r>
                  <a:rPr lang="en-IN" dirty="0"/>
                  <a:t> is also true because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𝑝𝑟𝑜𝑗</m:t>
                    </m:r>
                  </m:oMath>
                </a14:m>
                <a:r>
                  <a:rPr lang="en-IN" dirty="0"/>
                  <a:t> always maps an integer to a term in the index set. And therefore, this is essentially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IN" dirty="0"/>
                  <a:t> that we are assuming to be true anyway.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EDE93A-FEA4-E8D7-390F-7AFD26676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2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3581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1E1F-DD2D-4CC3-0B92-8D374723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EDE93A-FEA4-E8D7-390F-7AFD266767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We are now proving that under interpretation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IN" dirty="0"/>
                  <a:t>, the following holds.</a:t>
                </a:r>
              </a:p>
              <a:p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:∀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𝑝𝑟𝑜𝑗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𝑝𝑟𝑜𝑗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𝑝𝑟𝑜𝑗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is also true because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IN" dirty="0"/>
                  <a:t> is defined in such a way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𝑝𝑟𝑜𝑗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IN" dirty="0"/>
                  <a:t> Because the value constraint,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IN" dirty="0"/>
                  <a:t>, only contains array reads, this implication is also true.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Finally, we can conclude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:∀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EDE93A-FEA4-E8D7-390F-7AFD26676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797" b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92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1C33-D845-7C0C-D737-AEC1B859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D387E-3228-E527-1833-2D74FBF001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Consider the following verification condition generated for a loop body that initializes all elements in an array to zero</a:t>
                </a:r>
              </a:p>
              <a:p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{"/>
                          <m:endChr m:val="}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←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→(∀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The use of quantifiers to prove some property about the arrays is quite common.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D387E-3228-E527-1833-2D74FBF001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94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A1850-553B-2246-034E-A8F8E5D1B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property fragment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2D91FE-07E6-3CE1-A303-4991BE536B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Array property fragment is a decidable fragment of the theory of arrays that allows quantifiers</a:t>
                </a:r>
              </a:p>
              <a:p>
                <a:endParaRPr lang="en-IN" dirty="0"/>
              </a:p>
              <a:p>
                <a:r>
                  <a:rPr lang="en-IN" dirty="0"/>
                  <a:t>Most common use cases of arrays can be expressed in array property fragment</a:t>
                </a:r>
              </a:p>
              <a:p>
                <a:endParaRPr lang="en-IN" dirty="0"/>
              </a:p>
              <a:p>
                <a:r>
                  <a:rPr lang="en-IN" dirty="0"/>
                  <a:t>An array property formula has the following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…∀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:r>
                  <a:rPr lang="en-IN" b="0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IN" b="0" dirty="0"/>
                  <a:t> is called the index guard,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IN" b="0" dirty="0"/>
                  <a:t> is called the value constraint.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2D91FE-07E6-3CE1-A303-4991BE536B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928" b="-1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116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542E-F229-33A6-1ABF-F096D384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property fragment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068ACE-3EE7-61B4-87C3-DC63143666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IN" dirty="0"/>
                  <a:t>An array property formula has the following form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…∀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The index guard,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IN" dirty="0"/>
                  <a:t>, must follow the following grammar</a:t>
                </a:r>
              </a:p>
              <a:p>
                <a:endParaRPr lang="en-I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𝑖𝑔𝑢𝑎𝑟𝑑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𝑖𝑔𝑢𝑎𝑟𝑑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𝑖𝑔𝑢𝑎𝑟𝑑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𝑖𝑔𝑢𝑎𝑟𝑑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𝑖𝑔𝑢𝑎𝑟𝑑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𝑖𝑡𝑒𝑟𝑚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𝑖𝑡𝑒𝑟𝑚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𝑖𝑡𝑒𝑟𝑚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𝑖𝑡𝑒𝑟𝑚</m:t>
                      </m:r>
                    </m:oMath>
                  </m:oMathPara>
                </a14:m>
                <a:endParaRPr lang="en-IN" sz="2400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𝑖𝑡𝑒𝑟𝑚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|…</m:t>
                    </m:r>
                    <m:d>
                      <m:dPr>
                        <m:begChr m:val="|"/>
                        <m:endChr m:val="|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𝑡𝑒𝑟𝑚</m:t>
                    </m:r>
                  </m:oMath>
                </a14:m>
                <a:r>
                  <a:rPr lang="en-IN" sz="2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𝑡𝑒𝑟𝑚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𝑖𝑛𝑡𝑒𝑔𝑒𝑟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𝑐𝑜𝑛𝑠𝑡𝑎𝑛𝑡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𝑖𝑛𝑡𝑒𝑔𝑒𝑟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r>
                  <a:rPr lang="en-IN" sz="2400" dirty="0"/>
                  <a:t>.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𝑖𝑑𝑒𝑛𝑡𝑖𝑓𝑖𝑒𝑟</m:t>
                    </m:r>
                    <m:r>
                      <a:rPr lang="en-IN" sz="2400" b="0" i="0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sty m:val="p"/>
                      </m:rPr>
                      <a:rPr lang="en-IN" sz="2400" b="0" i="0" dirty="0" smtClean="0">
                        <a:latin typeface="Cambria Math" panose="02040503050406030204" pitchFamily="18" charset="0"/>
                      </a:rPr>
                      <m:t>term</m:t>
                    </m:r>
                    <m:r>
                      <a:rPr lang="en-IN" sz="2400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IN" sz="2400" b="0" i="0" dirty="0" smtClean="0">
                        <a:latin typeface="Cambria Math" panose="02040503050406030204" pitchFamily="18" charset="0"/>
                      </a:rPr>
                      <m:t>term</m:t>
                    </m:r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endParaRPr lang="en-IN" sz="2400" dirty="0"/>
              </a:p>
              <a:p>
                <a:pPr>
                  <a:lnSpc>
                    <a:spcPct val="120000"/>
                  </a:lnSpc>
                </a:pPr>
                <a:r>
                  <a:rPr lang="en-IN" sz="3000" dirty="0"/>
                  <a:t>The index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N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3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N" sz="3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3000" dirty="0"/>
                  <a:t> can only appear in array read expressions of the form </a:t>
                </a:r>
                <a14:m>
                  <m:oMath xmlns:m="http://schemas.openxmlformats.org/officeDocument/2006/math">
                    <m:r>
                      <a:rPr lang="en-IN" sz="30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3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3000" dirty="0"/>
                  <a:t> in the value constraint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sz="3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IN" sz="3000" dirty="0"/>
                  <a:t>.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IN" sz="3000" dirty="0"/>
                  <a:t>Nested reads, e.g.,</a:t>
                </a:r>
                <a14:m>
                  <m:oMath xmlns:m="http://schemas.openxmlformats.org/officeDocument/2006/math"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3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sz="30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]], </m:t>
                    </m:r>
                  </m:oMath>
                </a14:m>
                <a:r>
                  <a:rPr lang="en-IN" sz="3000" dirty="0"/>
                  <a:t>are not allowed.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068ACE-3EE7-61B4-87C3-DC63143666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7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662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C6F1D-6AF2-C942-843E-93BE182F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property fragment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481EA4-0E7B-131B-1E3B-BFD5124919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IN" dirty="0"/>
                  <a:t>Which ones are a valid array fragment formula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IN" dirty="0"/>
                  <a:t>                                                 (array equality)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IN" b="0" dirty="0"/>
                  <a:t>                        (bounded array equality)                         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IN" b="0" dirty="0"/>
                  <a:t>                 (sorted array)     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/>
                  <a:t>       (Partitioned array)</a:t>
                </a:r>
              </a:p>
              <a:p>
                <a:pPr lvl="1"/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481EA4-0E7B-131B-1E3B-BFD5124919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345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C6F1D-6AF2-C942-843E-93BE182F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property fragment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481EA4-0E7B-131B-1E3B-BFD5124919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Which ones are a valid array fragment formula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IN" dirty="0"/>
                  <a:t>                        yes                     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/>
                  <a:t>           no, but it can be refactored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/>
                  <a:t>                no, but it can be refactored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/>
                  <a:t>                 no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IN" b="0" dirty="0"/>
                  <a:t>               yes                            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IN" b="0" dirty="0"/>
                  <a:t>       yes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/>
                  <a:t>       no, but it can be refactored</a:t>
                </a:r>
              </a:p>
              <a:p>
                <a:pPr lvl="1"/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481EA4-0E7B-131B-1E3B-BFD5124919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984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5646</TotalTime>
  <Words>2262</Words>
  <Application>Microsoft Office PowerPoint</Application>
  <PresentationFormat>Widescreen</PresentationFormat>
  <Paragraphs>296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Office Theme</vt:lpstr>
      <vt:lpstr>PowerPoint Presentation</vt:lpstr>
      <vt:lpstr>Today’s topics</vt:lpstr>
      <vt:lpstr>References</vt:lpstr>
      <vt:lpstr>Array property fragment</vt:lpstr>
      <vt:lpstr>Motivation</vt:lpstr>
      <vt:lpstr>Array property fragment</vt:lpstr>
      <vt:lpstr>Array property fragment</vt:lpstr>
      <vt:lpstr>Array property fragment</vt:lpstr>
      <vt:lpstr>Array property fragment</vt:lpstr>
      <vt:lpstr>Array property formula</vt:lpstr>
      <vt:lpstr>Array property formula</vt:lpstr>
      <vt:lpstr>Array property formula</vt:lpstr>
      <vt:lpstr>Array property formula</vt:lpstr>
      <vt:lpstr>Array property formula</vt:lpstr>
      <vt:lpstr>Array property formula</vt:lpstr>
      <vt:lpstr>Decision procedure</vt:lpstr>
      <vt:lpstr>Decision procedure</vt:lpstr>
      <vt:lpstr>Decision procedure</vt:lpstr>
      <vt:lpstr>Decision procedure</vt:lpstr>
      <vt:lpstr>Decision procedure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Correctness</vt:lpstr>
      <vt:lpstr>Correctness</vt:lpstr>
      <vt:lpstr>Correctness</vt:lpstr>
      <vt:lpstr>Correctness</vt:lpstr>
      <vt:lpstr>Correctness</vt:lpstr>
      <vt:lpstr>Correctness</vt:lpstr>
      <vt:lpstr>Correctness</vt:lpstr>
      <vt:lpstr>Correctness</vt:lpstr>
      <vt:lpstr>Correctness</vt:lpstr>
      <vt:lpstr>Correctness</vt:lpstr>
      <vt:lpstr>Correctness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Keshav Bhalotia</dc:creator>
  <cp:lastModifiedBy>Keshav Bhalotia</cp:lastModifiedBy>
  <cp:revision>59</cp:revision>
  <dcterms:created xsi:type="dcterms:W3CDTF">2023-10-08T13:48:01Z</dcterms:created>
  <dcterms:modified xsi:type="dcterms:W3CDTF">2023-11-01T13:55:47Z</dcterms:modified>
</cp:coreProperties>
</file>