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4" r:id="rId12"/>
    <p:sldId id="2146847063" r:id="rId13"/>
    <p:sldId id="2146847062"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0D0A9-A36C-F6BB-2C47-E8E155C6E2B4}" v="391" dt="2025-07-31T10:24:25.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loud.ibm.com/do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ea typeface="+mj-lt"/>
                <a:cs typeface="+mj-lt"/>
              </a:rPr>
              <a:t>Power System Fault Detection and Classification USING MACHINE LEARNING</a:t>
            </a:r>
            <a:endParaRPr lang="en-US" dirty="0">
              <a:solidFill>
                <a:schemeClr val="accent1"/>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Piyush Sharma-UEM Jaipur-CSE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C123-F504-EC79-3E35-A71FE08A5BC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DFF96F8-CE80-0EE7-2F89-708BD227E8C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84DDF32B-B9D8-752B-AED5-DF111D6B7B04}"/>
              </a:ext>
            </a:extLst>
          </p:cNvPr>
          <p:cNvPicPr>
            <a:picLocks noGrp="1" noChangeAspect="1"/>
          </p:cNvPicPr>
          <p:nvPr>
            <p:ph idx="1"/>
          </p:nvPr>
        </p:nvPicPr>
        <p:blipFill>
          <a:blip r:embed="rId2"/>
          <a:stretch>
            <a:fillRect/>
          </a:stretch>
        </p:blipFill>
        <p:spPr>
          <a:xfrm>
            <a:off x="1045463" y="1234792"/>
            <a:ext cx="10056249" cy="5031910"/>
          </a:xfrm>
          <a:prstGeom prst="rect">
            <a:avLst/>
          </a:prstGeom>
        </p:spPr>
      </p:pic>
    </p:spTree>
    <p:extLst>
      <p:ext uri="{BB962C8B-B14F-4D97-AF65-F5344CB8AC3E}">
        <p14:creationId xmlns:p14="http://schemas.microsoft.com/office/powerpoint/2010/main" val="191881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This project showcases how machine learning can be effectively used to detect and classify power system faults. By using algorithms like Random Forest and deploying the model through IBM Watson Studio, we achieved fast and reliable fault prediction. The system processes real-time voltage, current, and phasor data to identify fault types accurately. With IBM Cloud support for model training and data handling, the solution is scalable and practical. Overall, the project highlights the potential of AI in improving power system efficiency, automation, and quick fault recovery.</a:t>
            </a:r>
            <a:endParaRPr lang="en-IN" sz="20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000" dirty="0">
                <a:ea typeface="+mn-lt"/>
                <a:cs typeface="+mn-lt"/>
              </a:rPr>
              <a:t>In the future, this project can be enhanced by integrating the machine learning model with real-time power grid monitoring systems to enable immediate fault detection and automated alerts. More advanced algorithms such as deep learning models (e.g., LSTM or CNN) can be explored to improve accuracy, especially for time-series data. The system can also be extended to handle multi-class fault classification and assess fault severity. Additionally, deploying the model on edge devices can offer faster processing with reduced latency. A user-friendly dashboard can be developed to visualize predictions, trends, and historical data. Incorporating cybersecurity features like anomaly detection would further enhance the reliability and robustness of the system in practical applications.</a:t>
            </a:r>
            <a:endParaRPr lang="en-US" sz="2000" dirty="0"/>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Kaggle Dataset:</a:t>
            </a:r>
            <a:br>
              <a:rPr lang="en-IN" sz="2000" dirty="0">
                <a:ea typeface="+mn-lt"/>
                <a:cs typeface="+mn-lt"/>
              </a:rPr>
            </a:br>
            <a:r>
              <a:rPr lang="en-IN" sz="2000" dirty="0">
                <a:solidFill>
                  <a:srgbClr val="0F0F0F"/>
                </a:solidFill>
                <a:ea typeface="+mn-lt"/>
                <a:cs typeface="+mn-lt"/>
              </a:rPr>
              <a:t> Power System Fault Detection Dataset – https://www.kaggle.com/datasets/ziya07/power-system-faults-dataset?resource=download</a:t>
            </a:r>
            <a:endParaRPr lang="en-IN" sz="2000">
              <a:solidFill>
                <a:srgbClr val="404040"/>
              </a:solidFill>
              <a:ea typeface="+mn-lt"/>
              <a:cs typeface="+mn-lt"/>
            </a:endParaRPr>
          </a:p>
          <a:p>
            <a:pPr marL="305435" indent="-305435"/>
            <a:r>
              <a:rPr lang="en-IN" sz="2000" dirty="0">
                <a:solidFill>
                  <a:srgbClr val="0F0F0F"/>
                </a:solidFill>
                <a:ea typeface="+mn-lt"/>
                <a:cs typeface="+mn-lt"/>
              </a:rPr>
              <a:t>IBM Cloud &amp; Watson Studio:</a:t>
            </a:r>
            <a:br>
              <a:rPr lang="en-IN" sz="2000" dirty="0">
                <a:ea typeface="+mn-lt"/>
                <a:cs typeface="+mn-lt"/>
              </a:rPr>
            </a:br>
            <a:r>
              <a:rPr lang="en-IN" sz="2000" dirty="0">
                <a:solidFill>
                  <a:srgbClr val="0F0F0F"/>
                </a:solidFill>
                <a:ea typeface="+mn-lt"/>
                <a:cs typeface="+mn-lt"/>
              </a:rPr>
              <a:t> IBM Cloud Documentation – </a:t>
            </a:r>
            <a:r>
              <a:rPr lang="en-IN" sz="2000" dirty="0">
                <a:solidFill>
                  <a:srgbClr val="0F0F0F"/>
                </a:solidFill>
                <a:ea typeface="+mn-lt"/>
                <a:cs typeface="+mn-lt"/>
                <a:hlinkClick r:id="rId2"/>
              </a:rPr>
              <a:t>https://cloud.ibm.com/docs</a:t>
            </a:r>
            <a:endParaRPr lang="en-IN" sz="2000"/>
          </a:p>
          <a:p>
            <a:pPr marL="305435" indent="-305435"/>
            <a:endParaRPr lang="en-IN" sz="20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descr="A card with a blue border&#10;&#10;AI-generated content may be incorrect.">
            <a:extLst>
              <a:ext uri="{FF2B5EF4-FFF2-40B4-BE49-F238E27FC236}">
                <a16:creationId xmlns:a16="http://schemas.microsoft.com/office/drawing/2014/main" id="{3C4EEDD9-46AC-8FBA-32FF-1CCA332C3111}"/>
              </a:ext>
            </a:extLst>
          </p:cNvPr>
          <p:cNvPicPr>
            <a:picLocks noChangeAspect="1"/>
          </p:cNvPicPr>
          <p:nvPr/>
        </p:nvPicPr>
        <p:blipFill>
          <a:blip r:embed="rId2"/>
          <a:stretch>
            <a:fillRect/>
          </a:stretch>
        </p:blipFill>
        <p:spPr>
          <a:xfrm>
            <a:off x="1837143" y="1232647"/>
            <a:ext cx="8248771" cy="505385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descr="A card with a blue border&#10;&#10;AI-generated content may be incorrect.">
            <a:extLst>
              <a:ext uri="{FF2B5EF4-FFF2-40B4-BE49-F238E27FC236}">
                <a16:creationId xmlns:a16="http://schemas.microsoft.com/office/drawing/2014/main" id="{AD79D2EE-E9FB-FC92-DF44-DF47B2B8B0E7}"/>
              </a:ext>
            </a:extLst>
          </p:cNvPr>
          <p:cNvPicPr>
            <a:picLocks noChangeAspect="1"/>
          </p:cNvPicPr>
          <p:nvPr/>
        </p:nvPicPr>
        <p:blipFill>
          <a:blip r:embed="rId2"/>
          <a:stretch>
            <a:fillRect/>
          </a:stretch>
        </p:blipFill>
        <p:spPr>
          <a:xfrm>
            <a:off x="1808713" y="1236869"/>
            <a:ext cx="8298486" cy="519043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descr="A certificate with text and a yellow logo&#10;&#10;AI-generated content may be incorrect.">
            <a:extLst>
              <a:ext uri="{FF2B5EF4-FFF2-40B4-BE49-F238E27FC236}">
                <a16:creationId xmlns:a16="http://schemas.microsoft.com/office/drawing/2014/main" id="{58436395-4295-72F6-B831-FD6AC3078AFE}"/>
              </a:ext>
            </a:extLst>
          </p:cNvPr>
          <p:cNvPicPr>
            <a:picLocks noChangeAspect="1"/>
          </p:cNvPicPr>
          <p:nvPr/>
        </p:nvPicPr>
        <p:blipFill>
          <a:blip r:embed="rId2"/>
          <a:stretch>
            <a:fillRect/>
          </a:stretch>
        </p:blipFill>
        <p:spPr>
          <a:xfrm>
            <a:off x="1736793" y="1236868"/>
            <a:ext cx="8718415" cy="530087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 </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IN" sz="1200" dirty="0"/>
          </a:p>
        </p:txBody>
      </p:sp>
      <p:sp>
        <p:nvSpPr>
          <p:cNvPr id="3" name="TextBox 2">
            <a:extLst>
              <a:ext uri="{FF2B5EF4-FFF2-40B4-BE49-F238E27FC236}">
                <a16:creationId xmlns:a16="http://schemas.microsoft.com/office/drawing/2014/main" id="{C4E7D55D-75C4-3A3A-61FC-319591114075}"/>
              </a:ext>
            </a:extLst>
          </p:cNvPr>
          <p:cNvSpPr txBox="1"/>
          <p:nvPr/>
        </p:nvSpPr>
        <p:spPr>
          <a:xfrm>
            <a:off x="735106" y="1597958"/>
            <a:ext cx="11147610" cy="4775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t>Develop a machine learning model that classifies power system faults using the dataset </a:t>
            </a:r>
            <a:r>
              <a:rPr lang="en-US" sz="2000" err="1"/>
              <a:t>provideThe</a:t>
            </a:r>
            <a:r>
              <a:rPr lang="en-US" sz="2000" dirty="0"/>
              <a:t> model will process electrical measurements to identify the type of fault rapidly and accurately. This classification will help automate fault detection and assist in quicker recovery actions, ensuring system reliability.</a:t>
            </a:r>
            <a:endParaRPr lang="en-US" dirty="0"/>
          </a:p>
          <a:p>
            <a:pPr marL="228600" indent="-228600">
              <a:buFont typeface="Wingdings"/>
              <a:buChar char="§"/>
            </a:pPr>
            <a:endParaRPr lang="en-US" sz="2000" dirty="0"/>
          </a:p>
          <a:p>
            <a:pPr marL="342900" indent="-342900">
              <a:buFont typeface="Wingdings"/>
              <a:buChar char="§"/>
            </a:pPr>
            <a:r>
              <a:rPr lang="en-US" sz="2000" dirty="0"/>
              <a:t>Key components:</a:t>
            </a:r>
            <a:endParaRPr lang="en-US" sz="2000"/>
          </a:p>
          <a:p>
            <a:endParaRPr lang="en-US" sz="2000" dirty="0"/>
          </a:p>
          <a:p>
            <a:pPr marL="685800" lvl="2" indent="-228600">
              <a:buFont typeface="Wingdings"/>
              <a:buChar char="§"/>
            </a:pPr>
            <a:r>
              <a:rPr lang="en-US" sz="2000" dirty="0"/>
              <a:t>Data Collection: Use the Kaggle dataset on power system faults.</a:t>
            </a:r>
          </a:p>
          <a:p>
            <a:pPr marL="228600" lvl="1" indent="-228600">
              <a:buFont typeface=""/>
              <a:buChar char="•"/>
            </a:pPr>
            <a:endParaRPr lang="en-US" sz="2000" dirty="0"/>
          </a:p>
          <a:p>
            <a:pPr marL="685800" lvl="2" indent="-228600">
              <a:buFont typeface="Wingdings"/>
              <a:buChar char="§"/>
            </a:pPr>
            <a:r>
              <a:rPr lang="en-US" sz="2000" dirty="0"/>
              <a:t>Preprocessing: Clean and normalize the dataset.</a:t>
            </a:r>
            <a:endParaRPr lang="en-US" sz="2000"/>
          </a:p>
          <a:p>
            <a:pPr marL="228600" lvl="1" indent="-228600">
              <a:buFont typeface=""/>
              <a:buChar char="•"/>
            </a:pPr>
            <a:endParaRPr lang="en-US" sz="2000" dirty="0"/>
          </a:p>
          <a:p>
            <a:pPr marL="685800" lvl="2" indent="-228600">
              <a:buFont typeface="Wingdings"/>
              <a:buChar char="§"/>
            </a:pPr>
            <a:r>
              <a:rPr lang="en-US" sz="2000" dirty="0"/>
              <a:t>Model Training: Train a classification model (e.g., Decision Tree, Random Forest, or SVM).</a:t>
            </a:r>
            <a:endParaRPr lang="en-US" sz="2000"/>
          </a:p>
          <a:p>
            <a:pPr marL="0" lvl="1"/>
            <a:endParaRPr lang="en-US" sz="2000" dirty="0"/>
          </a:p>
          <a:p>
            <a:pPr marL="685800" lvl="2" indent="-228600">
              <a:buFont typeface="Wingdings"/>
              <a:buChar char="§"/>
            </a:pPr>
            <a:r>
              <a:rPr lang="en-US" sz="2000" dirty="0"/>
              <a:t>Evaluation: Validate the model using accuracy, precision, recall, and F1-score.</a:t>
            </a:r>
          </a:p>
          <a:p>
            <a:pPr>
              <a:lnSpc>
                <a:spcPct val="110000"/>
              </a:lnSpc>
              <a:spcBef>
                <a:spcPct val="20000"/>
              </a:spcBef>
              <a:spcAft>
                <a:spcPts val="600"/>
              </a:spcAft>
            </a:pPr>
            <a:endParaRPr lang="en-US"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buNone/>
            </a:pPr>
            <a:r>
              <a:rPr lang="en-IN" sz="2000" dirty="0">
                <a:solidFill>
                  <a:srgbClr val="0F0F0F"/>
                </a:solidFill>
                <a:ea typeface="+mn-lt"/>
                <a:cs typeface="+mn-lt"/>
              </a:rPr>
              <a:t>The "System Approach" section outlines the overall strategy and methodology for developing and</a:t>
            </a:r>
            <a:endParaRPr lang="en-US" sz="2000" dirty="0">
              <a:solidFill>
                <a:srgbClr val="404040"/>
              </a:solidFill>
              <a:ea typeface="+mn-lt"/>
              <a:cs typeface="+mn-lt"/>
            </a:endParaRPr>
          </a:p>
          <a:p>
            <a:pPr marL="305435" indent="-305435">
              <a:buNone/>
            </a:pPr>
            <a:r>
              <a:rPr lang="en-IN" sz="2000" dirty="0">
                <a:solidFill>
                  <a:srgbClr val="0F0F0F"/>
                </a:solidFill>
                <a:ea typeface="+mn-lt"/>
                <a:cs typeface="+mn-lt"/>
              </a:rPr>
              <a:t>implementing the power system fault detection and classification. Here's a suggested structure for</a:t>
            </a:r>
            <a:endParaRPr lang="en-US" sz="2000" dirty="0">
              <a:solidFill>
                <a:srgbClr val="404040"/>
              </a:solidFill>
              <a:ea typeface="+mn-lt"/>
              <a:cs typeface="+mn-lt"/>
            </a:endParaRPr>
          </a:p>
          <a:p>
            <a:pPr marL="305435" indent="-305435">
              <a:buNone/>
            </a:pPr>
            <a:r>
              <a:rPr lang="en-IN" sz="2000" dirty="0">
                <a:solidFill>
                  <a:srgbClr val="0F0F0F"/>
                </a:solidFill>
                <a:ea typeface="+mn-lt"/>
                <a:cs typeface="+mn-lt"/>
              </a:rPr>
              <a:t>this section:</a:t>
            </a:r>
            <a:endParaRPr lang="en-US" sz="2000" dirty="0">
              <a:ea typeface="+mn-lt"/>
              <a:cs typeface="+mn-lt"/>
            </a:endParaRPr>
          </a:p>
          <a:p>
            <a:pPr marL="305435" indent="-305435">
              <a:buFont typeface="Wingdings 2"/>
            </a:pPr>
            <a:r>
              <a:rPr lang="en-IN" sz="2000" dirty="0">
                <a:solidFill>
                  <a:srgbClr val="0F0F0F"/>
                </a:solidFill>
                <a:ea typeface="+mn-lt"/>
                <a:cs typeface="+mn-lt"/>
              </a:rPr>
              <a:t>System requirements:</a:t>
            </a:r>
            <a:endParaRPr lang="en-IN" sz="2000" b="1" dirty="0">
              <a:solidFill>
                <a:srgbClr val="0F0F0F"/>
              </a:solidFill>
            </a:endParaRPr>
          </a:p>
          <a:p>
            <a:pPr marL="915670" lvl="1" indent="-285750">
              <a:buFont typeface="Wingdings 2"/>
            </a:pPr>
            <a:r>
              <a:rPr lang="en-IN" sz="2000" dirty="0">
                <a:solidFill>
                  <a:srgbClr val="0F0F0F"/>
                </a:solidFill>
                <a:ea typeface="+mn-lt"/>
                <a:cs typeface="+mn-lt"/>
              </a:rPr>
              <a:t>IBM Cloud (mandatory)</a:t>
            </a:r>
            <a:endParaRPr lang="en-IN" sz="2000"/>
          </a:p>
          <a:p>
            <a:pPr marL="915670" lvl="1" indent="-285750">
              <a:buFont typeface="Wingdings 2"/>
            </a:pPr>
            <a:r>
              <a:rPr lang="en-IN" sz="2000" dirty="0">
                <a:solidFill>
                  <a:srgbClr val="0F0F0F"/>
                </a:solidFill>
                <a:ea typeface="+mn-lt"/>
                <a:cs typeface="+mn-lt"/>
              </a:rPr>
              <a:t>IBM Watson Studio for model development and deployment</a:t>
            </a:r>
            <a:endParaRPr lang="en-IN" sz="2000"/>
          </a:p>
          <a:p>
            <a:pPr marL="915670" lvl="1" indent="-285750">
              <a:buFont typeface="Wingdings 2"/>
            </a:pPr>
            <a:r>
              <a:rPr lang="en-IN" sz="2000" dirty="0">
                <a:solidFill>
                  <a:srgbClr val="0F0F0F"/>
                </a:solidFill>
                <a:ea typeface="+mn-lt"/>
                <a:cs typeface="+mn-lt"/>
              </a:rPr>
              <a:t>IBM Cloud Object Storage for dataset handling</a:t>
            </a:r>
            <a:endParaRPr lang="en-IN" sz="2000"/>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2000" dirty="0">
                <a:ea typeface="+mn-lt"/>
                <a:cs typeface="+mn-lt"/>
              </a:rPr>
              <a:t>Algorithm Selection:</a:t>
            </a:r>
            <a:br>
              <a:rPr lang="en-IN" sz="2000" dirty="0">
                <a:ea typeface="+mn-lt"/>
                <a:cs typeface="+mn-lt"/>
              </a:rPr>
            </a:br>
            <a:r>
              <a:rPr lang="en-IN" sz="2000" dirty="0">
                <a:ea typeface="+mn-lt"/>
                <a:cs typeface="+mn-lt"/>
              </a:rPr>
              <a:t>     Random Forest Classifier (or SVM based on performance)</a:t>
            </a:r>
            <a:endParaRPr lang="en-IN" sz="2000" dirty="0"/>
          </a:p>
          <a:p>
            <a:pPr marL="305435" indent="-305435"/>
            <a:r>
              <a:rPr lang="en-IN" sz="2000" dirty="0">
                <a:ea typeface="+mn-lt"/>
                <a:cs typeface="+mn-lt"/>
              </a:rPr>
              <a:t>Data Input:</a:t>
            </a:r>
            <a:br>
              <a:rPr lang="en-IN" sz="2000" dirty="0">
                <a:ea typeface="+mn-lt"/>
                <a:cs typeface="+mn-lt"/>
              </a:rPr>
            </a:br>
            <a:r>
              <a:rPr lang="en-IN" sz="2000" dirty="0">
                <a:ea typeface="+mn-lt"/>
                <a:cs typeface="+mn-lt"/>
              </a:rPr>
              <a:t>     Voltage, current, and phasor measurements from the dataset</a:t>
            </a:r>
            <a:endParaRPr lang="en-IN" sz="2000" dirty="0"/>
          </a:p>
          <a:p>
            <a:pPr marL="305435" indent="-305435"/>
            <a:r>
              <a:rPr lang="en-IN" sz="2000" dirty="0">
                <a:ea typeface="+mn-lt"/>
                <a:cs typeface="+mn-lt"/>
              </a:rPr>
              <a:t>Training Process:</a:t>
            </a:r>
            <a:br>
              <a:rPr lang="en-IN" sz="2000" dirty="0">
                <a:ea typeface="+mn-lt"/>
                <a:cs typeface="+mn-lt"/>
              </a:rPr>
            </a:br>
            <a:r>
              <a:rPr lang="en-IN" sz="2000" dirty="0">
                <a:ea typeface="+mn-lt"/>
                <a:cs typeface="+mn-lt"/>
              </a:rPr>
              <a:t>     Supervised learning using </a:t>
            </a:r>
            <a:r>
              <a:rPr lang="en-IN" sz="2000" err="1">
                <a:ea typeface="+mn-lt"/>
                <a:cs typeface="+mn-lt"/>
              </a:rPr>
              <a:t>labeled</a:t>
            </a:r>
            <a:r>
              <a:rPr lang="en-IN" sz="2000" dirty="0">
                <a:ea typeface="+mn-lt"/>
                <a:cs typeface="+mn-lt"/>
              </a:rPr>
              <a:t> fault types</a:t>
            </a:r>
            <a:endParaRPr lang="en-IN" sz="2000" dirty="0"/>
          </a:p>
          <a:p>
            <a:pPr marL="305435" indent="-305435"/>
            <a:r>
              <a:rPr lang="en-IN" sz="2000" dirty="0">
                <a:ea typeface="+mn-lt"/>
                <a:cs typeface="+mn-lt"/>
              </a:rPr>
              <a:t>Prediction Process:</a:t>
            </a:r>
            <a:br>
              <a:rPr lang="en-IN" sz="2000" dirty="0">
                <a:ea typeface="+mn-lt"/>
                <a:cs typeface="+mn-lt"/>
              </a:rPr>
            </a:br>
            <a:r>
              <a:rPr lang="en-IN" sz="2000" dirty="0">
                <a:ea typeface="+mn-lt"/>
                <a:cs typeface="+mn-lt"/>
              </a:rPr>
              <a:t>     Model deployed on IBM Watson Studio with API endpoint for real-time predictions</a:t>
            </a:r>
            <a:endParaRPr lang="en-IN" sz="2000" dirty="0"/>
          </a:p>
          <a:p>
            <a:pPr marL="305435" indent="-305435"/>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485536EF-CB59-E621-4C5F-300E9D00D3D5}"/>
              </a:ext>
            </a:extLst>
          </p:cNvPr>
          <p:cNvPicPr>
            <a:picLocks noGrp="1" noChangeAspect="1"/>
          </p:cNvPicPr>
          <p:nvPr>
            <p:ph idx="1"/>
          </p:nvPr>
        </p:nvPicPr>
        <p:blipFill>
          <a:blip r:embed="rId2"/>
          <a:stretch>
            <a:fillRect/>
          </a:stretch>
        </p:blipFill>
        <p:spPr>
          <a:xfrm>
            <a:off x="1067875" y="1245998"/>
            <a:ext cx="10045043" cy="49086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C498D-C82F-46DE-9173-1FC901DBED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4BA1B4-9F18-52E6-F839-3ED4AC68FFD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00FDB393-267D-36CE-0F18-568C7E138796}"/>
              </a:ext>
            </a:extLst>
          </p:cNvPr>
          <p:cNvPicPr>
            <a:picLocks noGrp="1" noChangeAspect="1"/>
          </p:cNvPicPr>
          <p:nvPr>
            <p:ph idx="1"/>
          </p:nvPr>
        </p:nvPicPr>
        <p:blipFill>
          <a:blip r:embed="rId2"/>
          <a:stretch>
            <a:fillRect/>
          </a:stretch>
        </p:blipFill>
        <p:spPr>
          <a:xfrm>
            <a:off x="1101493" y="1223585"/>
            <a:ext cx="9989013" cy="4919853"/>
          </a:xfrm>
          <a:prstGeom prst="rect">
            <a:avLst/>
          </a:prstGeom>
        </p:spPr>
      </p:pic>
    </p:spTree>
    <p:extLst>
      <p:ext uri="{BB962C8B-B14F-4D97-AF65-F5344CB8AC3E}">
        <p14:creationId xmlns:p14="http://schemas.microsoft.com/office/powerpoint/2010/main" val="26622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BC08B-3145-F0EC-F3F7-D1283113A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1440A33-A69D-E9D3-44D5-477CF163345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A397DE90-B9A7-6D2E-57B7-20FFE5E5543F}"/>
              </a:ext>
            </a:extLst>
          </p:cNvPr>
          <p:cNvPicPr>
            <a:picLocks noGrp="1" noChangeAspect="1"/>
          </p:cNvPicPr>
          <p:nvPr>
            <p:ph idx="1"/>
          </p:nvPr>
        </p:nvPicPr>
        <p:blipFill>
          <a:blip r:embed="rId2"/>
          <a:stretch>
            <a:fillRect/>
          </a:stretch>
        </p:blipFill>
        <p:spPr>
          <a:xfrm>
            <a:off x="1079081" y="1223586"/>
            <a:ext cx="10022631" cy="4908646"/>
          </a:xfrm>
          <a:prstGeom prst="rect">
            <a:avLst/>
          </a:prstGeom>
        </p:spPr>
      </p:pic>
    </p:spTree>
    <p:extLst>
      <p:ext uri="{BB962C8B-B14F-4D97-AF65-F5344CB8AC3E}">
        <p14:creationId xmlns:p14="http://schemas.microsoft.com/office/powerpoint/2010/main" val="178034557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162</cp:revision>
  <dcterms:created xsi:type="dcterms:W3CDTF">2021-05-26T16:50:10Z</dcterms:created>
  <dcterms:modified xsi:type="dcterms:W3CDTF">2025-07-31T10:26:23Z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