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308" r:id="rId2"/>
    <p:sldId id="258" r:id="rId3"/>
    <p:sldId id="267" r:id="rId4"/>
    <p:sldId id="309" r:id="rId5"/>
    <p:sldId id="263" r:id="rId6"/>
    <p:sldId id="272" r:id="rId7"/>
    <p:sldId id="279" r:id="rId8"/>
    <p:sldId id="310" r:id="rId9"/>
    <p:sldId id="280" r:id="rId10"/>
    <p:sldId id="293" r:id="rId11"/>
    <p:sldId id="312" r:id="rId12"/>
    <p:sldId id="313" r:id="rId13"/>
    <p:sldId id="314" r:id="rId14"/>
    <p:sldId id="295" r:id="rId15"/>
    <p:sldId id="297" r:id="rId16"/>
    <p:sldId id="322" r:id="rId17"/>
    <p:sldId id="288" r:id="rId18"/>
    <p:sldId id="289" r:id="rId19"/>
    <p:sldId id="298" r:id="rId20"/>
    <p:sldId id="323" r:id="rId21"/>
    <p:sldId id="301" r:id="rId22"/>
    <p:sldId id="291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9B451-09E6-416F-8ED9-F1F9FE2BF6DA}" v="6" dt="2023-05-01T11:10:16.676"/>
    <p1510:client id="{12088365-154D-4855-B8CD-DD3D9B721D65}" v="2" dt="2023-04-30T21:02:06.328"/>
    <p1510:client id="{181A4846-DD6B-4CCD-A09B-4AA8ED749DAA}" v="1" dt="2023-04-30T19:52:56.451"/>
    <p1510:client id="{245FAE07-E855-421D-AA04-56F5AC4BB36F}" v="586" dt="2023-04-28T17:16:35.959"/>
    <p1510:client id="{3CE97B5B-B767-4EDE-9979-02B0395C5C6E}" v="6" dt="2023-04-28T20:48:44.631"/>
    <p1510:client id="{3D5EBE43-DB76-4482-865C-72713CB29AE7}" v="46" dt="2023-05-05T12:04:59.672"/>
    <p1510:client id="{52097116-4A28-4329-9CC5-3E6C0F776CF9}" v="27" dt="2023-05-04T07:50:01.062"/>
    <p1510:client id="{62C3755A-8B13-423A-8DEF-C3E426899C26}" v="252" dt="2023-05-05T13:24:08.072"/>
    <p1510:client id="{67060B9D-3A8C-4289-B7B2-CF5B4F36C4A3}" v="158" dt="2023-05-01T12:12:49.167"/>
    <p1510:client id="{6E411AF9-EE9D-4677-ACAA-5664A0AC4933}" v="263" dt="2023-05-05T20:22:52.445"/>
    <p1510:client id="{84225147-A120-462F-AA4D-E4A4D812FEFC}" v="2990" dt="2023-05-03T19:36:18.933"/>
    <p1510:client id="{89FEA055-87DA-41BB-ABE0-262A90DB22A6}" v="349" dt="2023-04-29T18:53:32.883"/>
    <p1510:client id="{9BB0F49B-0A6A-46E3-B20C-F5DB1A23F4F0}" v="11" dt="2023-04-30T13:22:40.618"/>
    <p1510:client id="{D1C20E4E-5BE9-415D-A17F-D7E9462A3A0C}" v="5616" dt="2023-04-29T18:06:40.034"/>
    <p1510:client id="{E8B9D371-21B1-436B-8201-11300FB803B3}" v="5" dt="2023-05-02T08:45:52.128"/>
    <p1510:client id="{E98E2482-9CC0-4096-8895-2D61F7384F4E}" v="212" dt="2023-05-05T07:16:48.310"/>
    <p1510:client id="{F42EDD2B-B596-4F47-9A48-2E77AD843B7F}" v="406" dt="2023-05-02T15:57:45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7932" autoAdjust="0"/>
  </p:normalViewPr>
  <p:slideViewPr>
    <p:cSldViewPr snapToGrid="0">
      <p:cViewPr varScale="1">
        <p:scale>
          <a:sx n="48" d="100"/>
          <a:sy n="48" d="100"/>
        </p:scale>
        <p:origin x="2420" y="3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1200-830A-47B1-B270-1B07BB85403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B1BB56-3FB3-4BF3-96F1-C80AEF4A8846}">
      <dgm:prSet/>
      <dgm:spPr/>
      <dgm:t>
        <a:bodyPr/>
        <a:lstStyle/>
        <a:p>
          <a:r>
            <a:rPr lang="en-US" dirty="0">
              <a:latin typeface="Avenir Next LT Pro Light"/>
            </a:rPr>
            <a:t>Diversity.</a:t>
          </a:r>
        </a:p>
      </dgm:t>
    </dgm:pt>
    <dgm:pt modelId="{61004091-6105-4AF6-A507-170AD1DC1528}" type="parTrans" cxnId="{1391B9CA-E2F5-4696-A8AE-2DCDC76B0FDE}">
      <dgm:prSet/>
      <dgm:spPr/>
      <dgm:t>
        <a:bodyPr/>
        <a:lstStyle/>
        <a:p>
          <a:endParaRPr lang="en-US"/>
        </a:p>
      </dgm:t>
    </dgm:pt>
    <dgm:pt modelId="{5767DF9B-BA8D-4D7E-A113-EBFDE165D498}" type="sibTrans" cxnId="{1391B9CA-E2F5-4696-A8AE-2DCDC76B0FDE}">
      <dgm:prSet/>
      <dgm:spPr/>
      <dgm:t>
        <a:bodyPr/>
        <a:lstStyle/>
        <a:p>
          <a:endParaRPr lang="en-US"/>
        </a:p>
      </dgm:t>
    </dgm:pt>
    <dgm:pt modelId="{555B6870-5C90-4D5C-94E6-4EAF3D57D3AB}">
      <dgm:prSet/>
      <dgm:spPr/>
      <dgm:t>
        <a:bodyPr/>
        <a:lstStyle/>
        <a:p>
          <a:r>
            <a:rPr lang="en-US" dirty="0">
              <a:latin typeface="Avenir Next LT Pro Light"/>
            </a:rPr>
            <a:t>Machine learning</a:t>
          </a:r>
        </a:p>
      </dgm:t>
    </dgm:pt>
    <dgm:pt modelId="{1F85F75D-A455-4F88-8C02-A3349CDFD3C1}" type="parTrans" cxnId="{D66DED37-FDCD-4693-9C11-49756E8984F6}">
      <dgm:prSet/>
      <dgm:spPr/>
      <dgm:t>
        <a:bodyPr/>
        <a:lstStyle/>
        <a:p>
          <a:endParaRPr lang="en-US"/>
        </a:p>
      </dgm:t>
    </dgm:pt>
    <dgm:pt modelId="{BB9FCA78-DE35-4768-B35B-47228E5F5E59}" type="sibTrans" cxnId="{D66DED37-FDCD-4693-9C11-49756E8984F6}">
      <dgm:prSet/>
      <dgm:spPr/>
      <dgm:t>
        <a:bodyPr/>
        <a:lstStyle/>
        <a:p>
          <a:endParaRPr lang="en-US"/>
        </a:p>
      </dgm:t>
    </dgm:pt>
    <dgm:pt modelId="{6C823943-DBA5-4B19-B5E0-AA79C3A12853}">
      <dgm:prSet/>
      <dgm:spPr/>
      <dgm:t>
        <a:bodyPr/>
        <a:lstStyle/>
        <a:p>
          <a:r>
            <a:rPr lang="en-US" dirty="0">
              <a:latin typeface="Avenir Next LT Pro Light"/>
            </a:rPr>
            <a:t>Web development</a:t>
          </a:r>
        </a:p>
      </dgm:t>
    </dgm:pt>
    <dgm:pt modelId="{E00B8515-2095-43AB-96E3-A09A5961C2FE}" type="parTrans" cxnId="{FF4D86A2-BC63-485B-92B3-FA5CCE7B32FE}">
      <dgm:prSet/>
      <dgm:spPr/>
      <dgm:t>
        <a:bodyPr/>
        <a:lstStyle/>
        <a:p>
          <a:endParaRPr lang="en-US"/>
        </a:p>
      </dgm:t>
    </dgm:pt>
    <dgm:pt modelId="{38854936-7A47-44BA-8E9D-5E8B9FB22EDF}" type="sibTrans" cxnId="{FF4D86A2-BC63-485B-92B3-FA5CCE7B32FE}">
      <dgm:prSet/>
      <dgm:spPr/>
      <dgm:t>
        <a:bodyPr/>
        <a:lstStyle/>
        <a:p>
          <a:endParaRPr lang="en-US"/>
        </a:p>
      </dgm:t>
    </dgm:pt>
    <dgm:pt modelId="{EF040066-F5BF-452A-B63C-33FED61A5DA8}">
      <dgm:prSet/>
      <dgm:spPr/>
      <dgm:t>
        <a:bodyPr/>
        <a:lstStyle/>
        <a:p>
          <a:pPr rtl="0"/>
          <a:r>
            <a:rPr lang="en-US" dirty="0">
              <a:latin typeface="Avenir Next LT Pro Light"/>
            </a:rPr>
            <a:t>GUI development, etc.</a:t>
          </a:r>
        </a:p>
      </dgm:t>
    </dgm:pt>
    <dgm:pt modelId="{8BECDB62-7D73-41C6-9121-9E82E788FA67}" type="parTrans" cxnId="{56BC5B5B-3349-4BEA-9133-E22DC6BEEDC1}">
      <dgm:prSet/>
      <dgm:spPr/>
      <dgm:t>
        <a:bodyPr/>
        <a:lstStyle/>
        <a:p>
          <a:endParaRPr lang="en-US"/>
        </a:p>
      </dgm:t>
    </dgm:pt>
    <dgm:pt modelId="{7F9EE458-194F-4FD9-BF1F-CF94261ED5BF}" type="sibTrans" cxnId="{56BC5B5B-3349-4BEA-9133-E22DC6BEEDC1}">
      <dgm:prSet/>
      <dgm:spPr/>
      <dgm:t>
        <a:bodyPr/>
        <a:lstStyle/>
        <a:p>
          <a:endParaRPr lang="en-US"/>
        </a:p>
      </dgm:t>
    </dgm:pt>
    <dgm:pt modelId="{727A4D04-29C0-4CAE-BB66-5D70E36763D0}">
      <dgm:prSet/>
      <dgm:spPr/>
      <dgm:t>
        <a:bodyPr/>
        <a:lstStyle/>
        <a:p>
          <a:r>
            <a:rPr lang="en-US" dirty="0">
              <a:latin typeface="Avenir Next LT Pro Light"/>
            </a:rPr>
            <a:t>Popularity.</a:t>
          </a:r>
        </a:p>
      </dgm:t>
    </dgm:pt>
    <dgm:pt modelId="{350791F1-3189-467F-9770-2B22CD37B048}" type="parTrans" cxnId="{F9890C28-2F63-4E7C-AE99-E08C44908593}">
      <dgm:prSet/>
      <dgm:spPr/>
      <dgm:t>
        <a:bodyPr/>
        <a:lstStyle/>
        <a:p>
          <a:endParaRPr lang="en-US"/>
        </a:p>
      </dgm:t>
    </dgm:pt>
    <dgm:pt modelId="{DC46B196-8300-4628-86E6-AAD8CFFD0296}" type="sibTrans" cxnId="{F9890C28-2F63-4E7C-AE99-E08C44908593}">
      <dgm:prSet/>
      <dgm:spPr/>
      <dgm:t>
        <a:bodyPr/>
        <a:lstStyle/>
        <a:p>
          <a:endParaRPr lang="en-US"/>
        </a:p>
      </dgm:t>
    </dgm:pt>
    <dgm:pt modelId="{FBDE7D2E-9813-45A1-802F-4797E27713E8}">
      <dgm:prSet/>
      <dgm:spPr/>
      <dgm:t>
        <a:bodyPr/>
        <a:lstStyle/>
        <a:p>
          <a:r>
            <a:rPr lang="en-US" dirty="0">
              <a:latin typeface="Avenir Next LT Pro Light"/>
            </a:rPr>
            <a:t>At least 500 stars.</a:t>
          </a:r>
        </a:p>
      </dgm:t>
    </dgm:pt>
    <dgm:pt modelId="{0905B7B0-3C00-4A88-9DD5-9932BA1779EB}" type="parTrans" cxnId="{EBD312AA-12E7-444A-9012-F8858CB87642}">
      <dgm:prSet/>
      <dgm:spPr/>
      <dgm:t>
        <a:bodyPr/>
        <a:lstStyle/>
        <a:p>
          <a:endParaRPr lang="en-US"/>
        </a:p>
      </dgm:t>
    </dgm:pt>
    <dgm:pt modelId="{0B24820D-98B6-42F6-8AD0-2C8233C5F813}" type="sibTrans" cxnId="{EBD312AA-12E7-444A-9012-F8858CB87642}">
      <dgm:prSet/>
      <dgm:spPr/>
      <dgm:t>
        <a:bodyPr/>
        <a:lstStyle/>
        <a:p>
          <a:endParaRPr lang="en-US"/>
        </a:p>
      </dgm:t>
    </dgm:pt>
    <dgm:pt modelId="{7BD42479-591C-4F41-A22C-398BDB652077}">
      <dgm:prSet/>
      <dgm:spPr/>
      <dgm:t>
        <a:bodyPr/>
        <a:lstStyle/>
        <a:p>
          <a:r>
            <a:rPr lang="en-US" dirty="0">
              <a:latin typeface="Avenir Next LT Pro Light"/>
            </a:rPr>
            <a:t>Test suite.</a:t>
          </a:r>
        </a:p>
      </dgm:t>
    </dgm:pt>
    <dgm:pt modelId="{E777E792-A41C-4248-AAB0-BE0E6BC4FCC8}" type="parTrans" cxnId="{F17B848E-8614-46CA-BA6D-037C4B3BA250}">
      <dgm:prSet/>
      <dgm:spPr/>
      <dgm:t>
        <a:bodyPr/>
        <a:lstStyle/>
        <a:p>
          <a:endParaRPr lang="en-US"/>
        </a:p>
      </dgm:t>
    </dgm:pt>
    <dgm:pt modelId="{B6E6CC9C-1B3D-4FFB-B3F5-05053970BF7C}" type="sibTrans" cxnId="{F17B848E-8614-46CA-BA6D-037C4B3BA250}">
      <dgm:prSet/>
      <dgm:spPr/>
      <dgm:t>
        <a:bodyPr/>
        <a:lstStyle/>
        <a:p>
          <a:endParaRPr lang="en-US"/>
        </a:p>
      </dgm:t>
    </dgm:pt>
    <dgm:pt modelId="{A21D9C73-2C6A-4AE5-B64F-2A1B85F8881D}">
      <dgm:prSet/>
      <dgm:spPr/>
      <dgm:t>
        <a:bodyPr/>
        <a:lstStyle/>
        <a:p>
          <a:r>
            <a:rPr lang="en-US" dirty="0">
              <a:latin typeface="Avenir Next LT Pro Light"/>
            </a:rPr>
            <a:t>Existing test suites.</a:t>
          </a:r>
        </a:p>
      </dgm:t>
    </dgm:pt>
    <dgm:pt modelId="{9E0A26A2-3BBC-4DF9-A7B2-DB9060BD0B6D}" type="parTrans" cxnId="{2811DEDD-B995-43F3-8830-6AC8236ADA63}">
      <dgm:prSet/>
      <dgm:spPr/>
      <dgm:t>
        <a:bodyPr/>
        <a:lstStyle/>
        <a:p>
          <a:endParaRPr lang="en-US"/>
        </a:p>
      </dgm:t>
    </dgm:pt>
    <dgm:pt modelId="{784C1252-B61B-4F11-B9F0-62A2D090EB16}" type="sibTrans" cxnId="{2811DEDD-B995-43F3-8830-6AC8236ADA63}">
      <dgm:prSet/>
      <dgm:spPr/>
      <dgm:t>
        <a:bodyPr/>
        <a:lstStyle/>
        <a:p>
          <a:endParaRPr lang="en-US"/>
        </a:p>
      </dgm:t>
    </dgm:pt>
    <dgm:pt modelId="{4EE5B0CB-39FF-4C3E-8794-2ED702E79AA1}">
      <dgm:prSet/>
      <dgm:spPr/>
      <dgm:t>
        <a:bodyPr/>
        <a:lstStyle/>
        <a:p>
          <a:r>
            <a:rPr lang="en-US" dirty="0">
              <a:latin typeface="Avenir Next LT Pro Light"/>
            </a:rPr>
            <a:t>Compatibility with </a:t>
          </a:r>
          <a:r>
            <a:rPr lang="en-US" dirty="0" err="1">
              <a:latin typeface="Avenir Next LT Pro Light"/>
            </a:rPr>
            <a:t>Pytest</a:t>
          </a:r>
          <a:r>
            <a:rPr lang="en-US" dirty="0">
              <a:latin typeface="Avenir Next LT Pro Light"/>
            </a:rPr>
            <a:t>.</a:t>
          </a:r>
        </a:p>
      </dgm:t>
    </dgm:pt>
    <dgm:pt modelId="{908ACD85-7C99-4BA3-82B1-3D449073B9A3}" type="parTrans" cxnId="{9D13F9DB-3477-4530-B7B7-1211688058D3}">
      <dgm:prSet/>
      <dgm:spPr/>
      <dgm:t>
        <a:bodyPr/>
        <a:lstStyle/>
        <a:p>
          <a:endParaRPr lang="en-US"/>
        </a:p>
      </dgm:t>
    </dgm:pt>
    <dgm:pt modelId="{BAE55E9B-FB11-4211-AF1F-6B1E3E70888D}" type="sibTrans" cxnId="{9D13F9DB-3477-4530-B7B7-1211688058D3}">
      <dgm:prSet/>
      <dgm:spPr/>
      <dgm:t>
        <a:bodyPr/>
        <a:lstStyle/>
        <a:p>
          <a:endParaRPr lang="en-US"/>
        </a:p>
      </dgm:t>
    </dgm:pt>
    <dgm:pt modelId="{020E9E24-030C-4436-A315-B3964C258E19}" type="pres">
      <dgm:prSet presAssocID="{767B1200-830A-47B1-B270-1B07BB8540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D44965-1B53-4D49-89C5-5A4DBD551A69}" type="pres">
      <dgm:prSet presAssocID="{8BB1BB56-3FB3-4BF3-96F1-C80AEF4A8846}" presName="composite" presStyleCnt="0"/>
      <dgm:spPr/>
    </dgm:pt>
    <dgm:pt modelId="{B8CDB0F2-7577-49C4-A1E7-11C880785C27}" type="pres">
      <dgm:prSet presAssocID="{8BB1BB56-3FB3-4BF3-96F1-C80AEF4A88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B5CB2-0515-4E81-BAF6-ACC536EC3010}" type="pres">
      <dgm:prSet presAssocID="{8BB1BB56-3FB3-4BF3-96F1-C80AEF4A884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FC4E6-E46D-4376-B6D7-D3E17627BA30}" type="pres">
      <dgm:prSet presAssocID="{5767DF9B-BA8D-4D7E-A113-EBFDE165D498}" presName="space" presStyleCnt="0"/>
      <dgm:spPr/>
    </dgm:pt>
    <dgm:pt modelId="{ECF61393-F050-4240-87AA-D65A44CB41E0}" type="pres">
      <dgm:prSet presAssocID="{727A4D04-29C0-4CAE-BB66-5D70E36763D0}" presName="composite" presStyleCnt="0"/>
      <dgm:spPr/>
    </dgm:pt>
    <dgm:pt modelId="{AD880200-E88E-47D1-A79F-4AD81E13C369}" type="pres">
      <dgm:prSet presAssocID="{727A4D04-29C0-4CAE-BB66-5D70E36763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89ECD-298C-4DCC-8D75-9F1F28C0E05D}" type="pres">
      <dgm:prSet presAssocID="{727A4D04-29C0-4CAE-BB66-5D70E36763D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688E1-13EE-477B-898F-F6665ACA0C75}" type="pres">
      <dgm:prSet presAssocID="{DC46B196-8300-4628-86E6-AAD8CFFD0296}" presName="space" presStyleCnt="0"/>
      <dgm:spPr/>
    </dgm:pt>
    <dgm:pt modelId="{CB2FF5D6-D22F-4B65-B5F7-A15235E0E09C}" type="pres">
      <dgm:prSet presAssocID="{7BD42479-591C-4F41-A22C-398BDB652077}" presName="composite" presStyleCnt="0"/>
      <dgm:spPr/>
    </dgm:pt>
    <dgm:pt modelId="{FC3A4B3E-B029-4E99-BB89-19E80100D9A9}" type="pres">
      <dgm:prSet presAssocID="{7BD42479-591C-4F41-A22C-398BDB6520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22A9E-7849-4A16-9BD1-5C05FA98A317}" type="pres">
      <dgm:prSet presAssocID="{7BD42479-591C-4F41-A22C-398BDB65207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312AA-12E7-444A-9012-F8858CB87642}" srcId="{727A4D04-29C0-4CAE-BB66-5D70E36763D0}" destId="{FBDE7D2E-9813-45A1-802F-4797E27713E8}" srcOrd="0" destOrd="0" parTransId="{0905B7B0-3C00-4A88-9DD5-9932BA1779EB}" sibTransId="{0B24820D-98B6-42F6-8AD0-2C8233C5F813}"/>
    <dgm:cxn modelId="{1391B9CA-E2F5-4696-A8AE-2DCDC76B0FDE}" srcId="{767B1200-830A-47B1-B270-1B07BB854037}" destId="{8BB1BB56-3FB3-4BF3-96F1-C80AEF4A8846}" srcOrd="0" destOrd="0" parTransId="{61004091-6105-4AF6-A507-170AD1DC1528}" sibTransId="{5767DF9B-BA8D-4D7E-A113-EBFDE165D498}"/>
    <dgm:cxn modelId="{9D13F9DB-3477-4530-B7B7-1211688058D3}" srcId="{7BD42479-591C-4F41-A22C-398BDB652077}" destId="{4EE5B0CB-39FF-4C3E-8794-2ED702E79AA1}" srcOrd="1" destOrd="0" parTransId="{908ACD85-7C99-4BA3-82B1-3D449073B9A3}" sibTransId="{BAE55E9B-FB11-4211-AF1F-6B1E3E70888D}"/>
    <dgm:cxn modelId="{0ECF8B82-1D13-4F2A-84E3-50D48B406D13}" type="presOf" srcId="{7BD42479-591C-4F41-A22C-398BDB652077}" destId="{FC3A4B3E-B029-4E99-BB89-19E80100D9A9}" srcOrd="0" destOrd="0" presId="urn:microsoft.com/office/officeart/2005/8/layout/hList1"/>
    <dgm:cxn modelId="{FF4D86A2-BC63-485B-92B3-FA5CCE7B32FE}" srcId="{8BB1BB56-3FB3-4BF3-96F1-C80AEF4A8846}" destId="{6C823943-DBA5-4B19-B5E0-AA79C3A12853}" srcOrd="1" destOrd="0" parTransId="{E00B8515-2095-43AB-96E3-A09A5961C2FE}" sibTransId="{38854936-7A47-44BA-8E9D-5E8B9FB22EDF}"/>
    <dgm:cxn modelId="{56BC5B5B-3349-4BEA-9133-E22DC6BEEDC1}" srcId="{8BB1BB56-3FB3-4BF3-96F1-C80AEF4A8846}" destId="{EF040066-F5BF-452A-B63C-33FED61A5DA8}" srcOrd="2" destOrd="0" parTransId="{8BECDB62-7D73-41C6-9121-9E82E788FA67}" sibTransId="{7F9EE458-194F-4FD9-BF1F-CF94261ED5BF}"/>
    <dgm:cxn modelId="{ECF87A52-67E7-4251-85CA-4B1E3ECAE346}" type="presOf" srcId="{6C823943-DBA5-4B19-B5E0-AA79C3A12853}" destId="{389B5CB2-0515-4E81-BAF6-ACC536EC3010}" srcOrd="0" destOrd="1" presId="urn:microsoft.com/office/officeart/2005/8/layout/hList1"/>
    <dgm:cxn modelId="{D0F87770-92EF-435F-B99F-E95585BAA60F}" type="presOf" srcId="{A21D9C73-2C6A-4AE5-B64F-2A1B85F8881D}" destId="{F8122A9E-7849-4A16-9BD1-5C05FA98A317}" srcOrd="0" destOrd="0" presId="urn:microsoft.com/office/officeart/2005/8/layout/hList1"/>
    <dgm:cxn modelId="{B020CB1C-D7E4-4AB1-9B39-AB98736BDBE5}" type="presOf" srcId="{8BB1BB56-3FB3-4BF3-96F1-C80AEF4A8846}" destId="{B8CDB0F2-7577-49C4-A1E7-11C880785C27}" srcOrd="0" destOrd="0" presId="urn:microsoft.com/office/officeart/2005/8/layout/hList1"/>
    <dgm:cxn modelId="{D66DED37-FDCD-4693-9C11-49756E8984F6}" srcId="{8BB1BB56-3FB3-4BF3-96F1-C80AEF4A8846}" destId="{555B6870-5C90-4D5C-94E6-4EAF3D57D3AB}" srcOrd="0" destOrd="0" parTransId="{1F85F75D-A455-4F88-8C02-A3349CDFD3C1}" sibTransId="{BB9FCA78-DE35-4768-B35B-47228E5F5E59}"/>
    <dgm:cxn modelId="{C51630C1-A841-4BCC-A0AE-4FA2C80B7221}" type="presOf" srcId="{555B6870-5C90-4D5C-94E6-4EAF3D57D3AB}" destId="{389B5CB2-0515-4E81-BAF6-ACC536EC3010}" srcOrd="0" destOrd="0" presId="urn:microsoft.com/office/officeart/2005/8/layout/hList1"/>
    <dgm:cxn modelId="{06CB0938-8062-474F-9817-35E772692229}" type="presOf" srcId="{EF040066-F5BF-452A-B63C-33FED61A5DA8}" destId="{389B5CB2-0515-4E81-BAF6-ACC536EC3010}" srcOrd="0" destOrd="2" presId="urn:microsoft.com/office/officeart/2005/8/layout/hList1"/>
    <dgm:cxn modelId="{F17B848E-8614-46CA-BA6D-037C4B3BA250}" srcId="{767B1200-830A-47B1-B270-1B07BB854037}" destId="{7BD42479-591C-4F41-A22C-398BDB652077}" srcOrd="2" destOrd="0" parTransId="{E777E792-A41C-4248-AAB0-BE0E6BC4FCC8}" sibTransId="{B6E6CC9C-1B3D-4FFB-B3F5-05053970BF7C}"/>
    <dgm:cxn modelId="{F9890C28-2F63-4E7C-AE99-E08C44908593}" srcId="{767B1200-830A-47B1-B270-1B07BB854037}" destId="{727A4D04-29C0-4CAE-BB66-5D70E36763D0}" srcOrd="1" destOrd="0" parTransId="{350791F1-3189-467F-9770-2B22CD37B048}" sibTransId="{DC46B196-8300-4628-86E6-AAD8CFFD0296}"/>
    <dgm:cxn modelId="{14817F40-E3D0-4FBB-A595-1058FBE7D398}" type="presOf" srcId="{FBDE7D2E-9813-45A1-802F-4797E27713E8}" destId="{59489ECD-298C-4DCC-8D75-9F1F28C0E05D}" srcOrd="0" destOrd="0" presId="urn:microsoft.com/office/officeart/2005/8/layout/hList1"/>
    <dgm:cxn modelId="{E2E3F969-5124-45A4-B901-13CF50A27E83}" type="presOf" srcId="{727A4D04-29C0-4CAE-BB66-5D70E36763D0}" destId="{AD880200-E88E-47D1-A79F-4AD81E13C369}" srcOrd="0" destOrd="0" presId="urn:microsoft.com/office/officeart/2005/8/layout/hList1"/>
    <dgm:cxn modelId="{8285004B-C9CB-417A-A2EC-2102B7E08135}" type="presOf" srcId="{767B1200-830A-47B1-B270-1B07BB854037}" destId="{020E9E24-030C-4436-A315-B3964C258E19}" srcOrd="0" destOrd="0" presId="urn:microsoft.com/office/officeart/2005/8/layout/hList1"/>
    <dgm:cxn modelId="{799A3F84-0F0C-4BBD-8A99-8CC684B1D70A}" type="presOf" srcId="{4EE5B0CB-39FF-4C3E-8794-2ED702E79AA1}" destId="{F8122A9E-7849-4A16-9BD1-5C05FA98A317}" srcOrd="0" destOrd="1" presId="urn:microsoft.com/office/officeart/2005/8/layout/hList1"/>
    <dgm:cxn modelId="{2811DEDD-B995-43F3-8830-6AC8236ADA63}" srcId="{7BD42479-591C-4F41-A22C-398BDB652077}" destId="{A21D9C73-2C6A-4AE5-B64F-2A1B85F8881D}" srcOrd="0" destOrd="0" parTransId="{9E0A26A2-3BBC-4DF9-A7B2-DB9060BD0B6D}" sibTransId="{784C1252-B61B-4F11-B9F0-62A2D090EB16}"/>
    <dgm:cxn modelId="{982CC566-6FBA-4B36-B2FE-BC44357CA6E2}" type="presParOf" srcId="{020E9E24-030C-4436-A315-B3964C258E19}" destId="{77D44965-1B53-4D49-89C5-5A4DBD551A69}" srcOrd="0" destOrd="0" presId="urn:microsoft.com/office/officeart/2005/8/layout/hList1"/>
    <dgm:cxn modelId="{95B2618F-645A-4220-B292-2F329966C949}" type="presParOf" srcId="{77D44965-1B53-4D49-89C5-5A4DBD551A69}" destId="{B8CDB0F2-7577-49C4-A1E7-11C880785C27}" srcOrd="0" destOrd="0" presId="urn:microsoft.com/office/officeart/2005/8/layout/hList1"/>
    <dgm:cxn modelId="{E24466AD-4C0E-41D9-8B86-3546BF06A97A}" type="presParOf" srcId="{77D44965-1B53-4D49-89C5-5A4DBD551A69}" destId="{389B5CB2-0515-4E81-BAF6-ACC536EC3010}" srcOrd="1" destOrd="0" presId="urn:microsoft.com/office/officeart/2005/8/layout/hList1"/>
    <dgm:cxn modelId="{2DEE8778-7939-421D-80DB-742FD501DDEE}" type="presParOf" srcId="{020E9E24-030C-4436-A315-B3964C258E19}" destId="{5DEFC4E6-E46D-4376-B6D7-D3E17627BA30}" srcOrd="1" destOrd="0" presId="urn:microsoft.com/office/officeart/2005/8/layout/hList1"/>
    <dgm:cxn modelId="{6CC38B90-4A91-4D73-B3B2-9CEB5B9F7EAD}" type="presParOf" srcId="{020E9E24-030C-4436-A315-B3964C258E19}" destId="{ECF61393-F050-4240-87AA-D65A44CB41E0}" srcOrd="2" destOrd="0" presId="urn:microsoft.com/office/officeart/2005/8/layout/hList1"/>
    <dgm:cxn modelId="{AB8CEE98-33B9-4A4B-9521-46FD09BC5023}" type="presParOf" srcId="{ECF61393-F050-4240-87AA-D65A44CB41E0}" destId="{AD880200-E88E-47D1-A79F-4AD81E13C369}" srcOrd="0" destOrd="0" presId="urn:microsoft.com/office/officeart/2005/8/layout/hList1"/>
    <dgm:cxn modelId="{D071C5A3-BC56-4D64-972C-B89A632C3AAF}" type="presParOf" srcId="{ECF61393-F050-4240-87AA-D65A44CB41E0}" destId="{59489ECD-298C-4DCC-8D75-9F1F28C0E05D}" srcOrd="1" destOrd="0" presId="urn:microsoft.com/office/officeart/2005/8/layout/hList1"/>
    <dgm:cxn modelId="{19059A03-7691-4183-AACE-A473D84FA26A}" type="presParOf" srcId="{020E9E24-030C-4436-A315-B3964C258E19}" destId="{60E688E1-13EE-477B-898F-F6665ACA0C75}" srcOrd="3" destOrd="0" presId="urn:microsoft.com/office/officeart/2005/8/layout/hList1"/>
    <dgm:cxn modelId="{C322197F-E32A-4DED-A340-1DBA68FA9B7D}" type="presParOf" srcId="{020E9E24-030C-4436-A315-B3964C258E19}" destId="{CB2FF5D6-D22F-4B65-B5F7-A15235E0E09C}" srcOrd="4" destOrd="0" presId="urn:microsoft.com/office/officeart/2005/8/layout/hList1"/>
    <dgm:cxn modelId="{EB11006E-369A-4E84-A954-C1F23030386D}" type="presParOf" srcId="{CB2FF5D6-D22F-4B65-B5F7-A15235E0E09C}" destId="{FC3A4B3E-B029-4E99-BB89-19E80100D9A9}" srcOrd="0" destOrd="0" presId="urn:microsoft.com/office/officeart/2005/8/layout/hList1"/>
    <dgm:cxn modelId="{C3BFA2FB-54A7-416E-8E0A-D3EA91491446}" type="presParOf" srcId="{CB2FF5D6-D22F-4B65-B5F7-A15235E0E09C}" destId="{F8122A9E-7849-4A16-9BD1-5C05FA98A3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DB0F2-7577-49C4-A1E7-11C880785C27}">
      <dsp:nvSpPr>
        <dsp:cNvPr id="0" name=""/>
        <dsp:cNvSpPr/>
      </dsp:nvSpPr>
      <dsp:spPr>
        <a:xfrm>
          <a:off x="2621" y="43441"/>
          <a:ext cx="2556334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venir Next LT Pro Light"/>
            </a:rPr>
            <a:t>Diversity.</a:t>
          </a:r>
        </a:p>
      </dsp:txBody>
      <dsp:txXfrm>
        <a:off x="2621" y="43441"/>
        <a:ext cx="2556334" cy="662400"/>
      </dsp:txXfrm>
    </dsp:sp>
    <dsp:sp modelId="{389B5CB2-0515-4E81-BAF6-ACC536EC3010}">
      <dsp:nvSpPr>
        <dsp:cNvPr id="0" name=""/>
        <dsp:cNvSpPr/>
      </dsp:nvSpPr>
      <dsp:spPr>
        <a:xfrm>
          <a:off x="2621" y="705841"/>
          <a:ext cx="2556334" cy="25253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Avenir Next LT Pro Light"/>
            </a:rPr>
            <a:t>Machine learning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Avenir Next LT Pro Light"/>
            </a:rPr>
            <a:t>Web development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Avenir Next LT Pro Light"/>
            </a:rPr>
            <a:t>GUI development, etc.</a:t>
          </a:r>
        </a:p>
      </dsp:txBody>
      <dsp:txXfrm>
        <a:off x="2621" y="705841"/>
        <a:ext cx="2556334" cy="2525399"/>
      </dsp:txXfrm>
    </dsp:sp>
    <dsp:sp modelId="{AD880200-E88E-47D1-A79F-4AD81E13C369}">
      <dsp:nvSpPr>
        <dsp:cNvPr id="0" name=""/>
        <dsp:cNvSpPr/>
      </dsp:nvSpPr>
      <dsp:spPr>
        <a:xfrm>
          <a:off x="2916843" y="43441"/>
          <a:ext cx="2556334" cy="6624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venir Next LT Pro Light"/>
            </a:rPr>
            <a:t>Popularity.</a:t>
          </a:r>
        </a:p>
      </dsp:txBody>
      <dsp:txXfrm>
        <a:off x="2916843" y="43441"/>
        <a:ext cx="2556334" cy="662400"/>
      </dsp:txXfrm>
    </dsp:sp>
    <dsp:sp modelId="{59489ECD-298C-4DCC-8D75-9F1F28C0E05D}">
      <dsp:nvSpPr>
        <dsp:cNvPr id="0" name=""/>
        <dsp:cNvSpPr/>
      </dsp:nvSpPr>
      <dsp:spPr>
        <a:xfrm>
          <a:off x="2916843" y="705841"/>
          <a:ext cx="2556334" cy="252539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Avenir Next LT Pro Light"/>
            </a:rPr>
            <a:t>At least 500 stars.</a:t>
          </a:r>
        </a:p>
      </dsp:txBody>
      <dsp:txXfrm>
        <a:off x="2916843" y="705841"/>
        <a:ext cx="2556334" cy="2525399"/>
      </dsp:txXfrm>
    </dsp:sp>
    <dsp:sp modelId="{FC3A4B3E-B029-4E99-BB89-19E80100D9A9}">
      <dsp:nvSpPr>
        <dsp:cNvPr id="0" name=""/>
        <dsp:cNvSpPr/>
      </dsp:nvSpPr>
      <dsp:spPr>
        <a:xfrm>
          <a:off x="5831065" y="43441"/>
          <a:ext cx="2556334" cy="662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venir Next LT Pro Light"/>
            </a:rPr>
            <a:t>Test suite.</a:t>
          </a:r>
        </a:p>
      </dsp:txBody>
      <dsp:txXfrm>
        <a:off x="5831065" y="43441"/>
        <a:ext cx="2556334" cy="662400"/>
      </dsp:txXfrm>
    </dsp:sp>
    <dsp:sp modelId="{F8122A9E-7849-4A16-9BD1-5C05FA98A317}">
      <dsp:nvSpPr>
        <dsp:cNvPr id="0" name=""/>
        <dsp:cNvSpPr/>
      </dsp:nvSpPr>
      <dsp:spPr>
        <a:xfrm>
          <a:off x="5831065" y="705841"/>
          <a:ext cx="2556334" cy="252539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Avenir Next LT Pro Light"/>
            </a:rPr>
            <a:t>Existing test suites.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Avenir Next LT Pro Light"/>
            </a:rPr>
            <a:t>Compatibility with </a:t>
          </a:r>
          <a:r>
            <a:rPr lang="en-US" sz="2300" kern="1200" dirty="0" err="1">
              <a:latin typeface="Avenir Next LT Pro Light"/>
            </a:rPr>
            <a:t>Pytest</a:t>
          </a:r>
          <a:r>
            <a:rPr lang="en-US" sz="2300" kern="1200" dirty="0">
              <a:latin typeface="Avenir Next LT Pro Light"/>
            </a:rPr>
            <a:t>.</a:t>
          </a:r>
        </a:p>
      </dsp:txBody>
      <dsp:txXfrm>
        <a:off x="5831065" y="705841"/>
        <a:ext cx="2556334" cy="252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3C83A-8CF0-4E16-8EC0-7E813567EBF2}" type="datetimeFigureOut"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B606-4613-4A87-9DCC-D4E0AFF8F1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Hello everyone</a:t>
            </a:r>
            <a:r>
              <a:rPr lang="en-US" baseline="0" dirty="0" smtClean="0">
                <a:cs typeface="Calibri"/>
              </a:rPr>
              <a:t> and welcome to the presentation on </a:t>
            </a:r>
            <a:r>
              <a:rPr lang="en-US" baseline="0" dirty="0" err="1" smtClean="0">
                <a:cs typeface="Calibri"/>
              </a:rPr>
              <a:t>DyPyBench</a:t>
            </a:r>
            <a:r>
              <a:rPr lang="en-US" baseline="0" dirty="0" smtClean="0">
                <a:cs typeface="Calibri"/>
              </a:rPr>
              <a:t>, a Benchmark of executable python software done as part of my Master Thesis.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B606-4613-4A87-9DCC-D4E0AFF8F1B2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Here, we see the text</a:t>
            </a:r>
            <a:r>
              <a:rPr lang="en-IN" baseline="0" dirty="0" smtClean="0"/>
              <a:t> file with </a:t>
            </a:r>
            <a:r>
              <a:rPr lang="en-IN" dirty="0" smtClean="0"/>
              <a:t>flags mentioned before</a:t>
            </a:r>
            <a:r>
              <a:rPr lang="en-IN" baseline="0" dirty="0" smtClean="0"/>
              <a:t> </a:t>
            </a:r>
            <a:r>
              <a:rPr lang="en-IN" dirty="0" smtClean="0"/>
              <a:t>to handle the differences for</a:t>
            </a:r>
            <a:r>
              <a:rPr lang="en-IN" baseline="0" dirty="0" smtClean="0"/>
              <a:t> installation and execution of projects.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Each line in the file represents one project in the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First flag shown in red specifies the </a:t>
            </a:r>
            <a:r>
              <a:rPr lang="en-IN" baseline="0" dirty="0" err="1" smtClean="0"/>
              <a:t>github</a:t>
            </a:r>
            <a:r>
              <a:rPr lang="en-IN" baseline="0" dirty="0" smtClean="0"/>
              <a:t> </a:t>
            </a:r>
            <a:r>
              <a:rPr lang="en-IN" baseline="0" dirty="0" err="1" smtClean="0"/>
              <a:t>url</a:t>
            </a:r>
            <a:r>
              <a:rPr lang="en-IN" baseline="0" dirty="0" smtClean="0"/>
              <a:t> to clone the source code.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second flag shown in yellow can have two values </a:t>
            </a:r>
            <a:r>
              <a:rPr lang="en-IN" baseline="0" dirty="0" err="1" smtClean="0"/>
              <a:t>rt</a:t>
            </a:r>
            <a:r>
              <a:rPr lang="en-IN" baseline="0" dirty="0" smtClean="0"/>
              <a:t> or t, </a:t>
            </a:r>
            <a:r>
              <a:rPr lang="en-IN" baseline="0" dirty="0" err="1" smtClean="0"/>
              <a:t>rt</a:t>
            </a:r>
            <a:r>
              <a:rPr lang="en-IN" baseline="0" dirty="0" smtClean="0"/>
              <a:t> specifies the presence of requirement file, where t specifies the absence.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In case the second flag is </a:t>
            </a:r>
            <a:r>
              <a:rPr lang="en-IN" baseline="0" dirty="0" err="1" smtClean="0"/>
              <a:t>rt</a:t>
            </a:r>
            <a:r>
              <a:rPr lang="en-IN" baseline="0" dirty="0" smtClean="0"/>
              <a:t>, we </a:t>
            </a:r>
            <a:r>
              <a:rPr lang="en-IN" baseline="0" dirty="0" err="1" smtClean="0"/>
              <a:t>specifiy</a:t>
            </a:r>
            <a:r>
              <a:rPr lang="en-IN" baseline="0" dirty="0" smtClean="0"/>
              <a:t> the requirements file as shown in green.</a:t>
            </a:r>
          </a:p>
          <a:p>
            <a:endParaRPr lang="en-IN" dirty="0" smtClean="0"/>
          </a:p>
          <a:p>
            <a:r>
              <a:rPr lang="en-IN" dirty="0" smtClean="0"/>
              <a:t>We also specify the path of the </a:t>
            </a:r>
            <a:r>
              <a:rPr lang="en-IN" smtClean="0"/>
              <a:t>test directory</a:t>
            </a:r>
            <a:r>
              <a:rPr lang="en-IN" baseline="0" smtClean="0"/>
              <a:t> </a:t>
            </a:r>
            <a:r>
              <a:rPr lang="en-IN" baseline="0" dirty="0" smtClean="0"/>
              <a:t>or file as the last flag, shown in blue.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Next let us see the installation script we use to automatically</a:t>
            </a:r>
            <a:r>
              <a:rPr lang="en-IN" baseline="0" dirty="0" smtClean="0"/>
              <a:t> install the projects for the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First, we read the mentioned text file line by line.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For each line, we get the values of the different flags.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create the directory for the project and clone the repository to that directory.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clone to a specific date to ensure, the stability of the project for our use.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since, open source projects have frequent changes which can sometimes hamper installation or execution.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5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After creating and activating </a:t>
            </a:r>
            <a:r>
              <a:rPr lang="en-IN" baseline="0" dirty="0" smtClean="0"/>
              <a:t>a virtual environment, we install the project from the source.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then check if the requirements file is present based on the flag, and install the dependencies from the file if needed.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install other dependencies needed to run test suite of projects if needed.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install the </a:t>
            </a:r>
            <a:r>
              <a:rPr lang="en-IN" baseline="0" dirty="0" err="1" smtClean="0"/>
              <a:t>pytest</a:t>
            </a:r>
            <a:r>
              <a:rPr lang="en-IN" baseline="0" dirty="0" smtClean="0"/>
              <a:t> library for execution of test suites.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Finally, we override some test files.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This is done to skip the test which fail to ensure proper execution of dynamic analyses.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2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integrate two analysis frameworks into the benchmark,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PyCG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DynaPyt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err="1" smtClean="0"/>
              <a:t>PyCG</a:t>
            </a:r>
            <a:r>
              <a:rPr lang="en-IN" baseline="0" dirty="0" smtClean="0"/>
              <a:t> generates call graphs based on static analysis.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provide automatic installation and execution of </a:t>
            </a:r>
            <a:r>
              <a:rPr lang="en-IN" baseline="0" dirty="0" err="1" smtClean="0"/>
              <a:t>PyCG</a:t>
            </a:r>
            <a:r>
              <a:rPr lang="en-IN" baseline="0" dirty="0" smtClean="0"/>
              <a:t> via a bash script.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output is provided in the form of a JSON file, where key represents the caller and values represent the </a:t>
            </a:r>
            <a:r>
              <a:rPr lang="en-IN" baseline="0" dirty="0" err="1" smtClean="0"/>
              <a:t>callees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err="1" smtClean="0"/>
              <a:t>DynaPyt</a:t>
            </a:r>
            <a:r>
              <a:rPr lang="en-IN" baseline="0" dirty="0" smtClean="0"/>
              <a:t> is a generic dynamic analysis framework based on run time hooks.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works in two steps, instrumentation of files and then execution of analysis.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Bash scripts automate these steps in the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folders or files to instrument are listed in a text file for ease of handling.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3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access interface that</a:t>
            </a:r>
            <a:r>
              <a:rPr lang="en-IN" baseline="0" dirty="0" smtClean="0"/>
              <a:t> the benchmark provides is a python script.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is a single command line interface for the different operations in the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allows to specify operations on one or more projects at the same time.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different options are shown on the right.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can list the projects in the benchmark or specify timeout for analyses and tests.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can save the output to a file, update </a:t>
            </a:r>
            <a:r>
              <a:rPr lang="en-IN" baseline="0" dirty="0" err="1" smtClean="0"/>
              <a:t>dynapyt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 source codes.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can also perform the different analyses using </a:t>
            </a:r>
            <a:r>
              <a:rPr lang="en-IN" baseline="0" dirty="0" err="1" smtClean="0"/>
              <a:t>dynapyt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pycg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2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package the benchmark as a Docker image which is about 13GB in size.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is publicly available to use on </a:t>
            </a:r>
            <a:r>
              <a:rPr lang="en-IN" baseline="0" dirty="0" err="1" smtClean="0"/>
              <a:t>Zenodo</a:t>
            </a:r>
            <a:r>
              <a:rPr lang="en-IN" baseline="0" dirty="0" smtClean="0"/>
              <a:t> and Docker Hub.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Docker image contains the 50 projects, along with the analyses tools and the command line interface.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Docker image provides a ready to run and ready to analyse benchmark.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5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evaluate</a:t>
            </a:r>
            <a:r>
              <a:rPr lang="en-IN" baseline="0" dirty="0" smtClean="0"/>
              <a:t> the benchmark created using the approach by answering the following.</a:t>
            </a:r>
          </a:p>
          <a:p>
            <a:endParaRPr lang="en-IN" dirty="0" smtClean="0"/>
          </a:p>
          <a:p>
            <a:r>
              <a:rPr lang="en-IN" dirty="0" smtClean="0"/>
              <a:t>How the included test suites make the benchmark</a:t>
            </a:r>
            <a:r>
              <a:rPr lang="en-IN" baseline="0" dirty="0" smtClean="0"/>
              <a:t> dynamic in nature?</a:t>
            </a:r>
          </a:p>
          <a:p>
            <a:endParaRPr lang="en-IN" baseline="0" dirty="0" smtClean="0"/>
          </a:p>
          <a:p>
            <a:r>
              <a:rPr lang="en-IN" baseline="0" dirty="0" smtClean="0"/>
              <a:t>Can we use this benchmark to generate data for neural models?</a:t>
            </a:r>
          </a:p>
          <a:p>
            <a:endParaRPr lang="en-IN" dirty="0" smtClean="0"/>
          </a:p>
          <a:p>
            <a:r>
              <a:rPr lang="en-IN" dirty="0" smtClean="0"/>
              <a:t>What are the</a:t>
            </a:r>
            <a:r>
              <a:rPr lang="en-IN" baseline="0" dirty="0" smtClean="0"/>
              <a:t> application of analysis frameworks provided in the benchmark 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</a:t>
            </a:r>
            <a:r>
              <a:rPr lang="en-IN" baseline="0" dirty="0" smtClean="0"/>
              <a:t> evaluate the dynamic nature of the benchmark, we study the available test suite of the projects.</a:t>
            </a:r>
          </a:p>
          <a:p>
            <a:endParaRPr lang="en-IN" dirty="0" smtClean="0"/>
          </a:p>
          <a:p>
            <a:r>
              <a:rPr lang="en-IN" dirty="0" smtClean="0"/>
              <a:t>There</a:t>
            </a:r>
            <a:r>
              <a:rPr lang="en-IN" baseline="0" dirty="0" smtClean="0"/>
              <a:t> are a large number (45,086) of executable tests provided by </a:t>
            </a:r>
            <a:r>
              <a:rPr lang="en-IN" baseline="0" dirty="0" err="1" smtClean="0"/>
              <a:t>DyPyBench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passing percentage of these tests is 92 %.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execution time of test suite for each project is 71 seconds on average.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This low runtime of 71 seconds and high pass percentage of 92% makes </a:t>
            </a:r>
            <a:r>
              <a:rPr lang="en-IN" baseline="0" dirty="0" err="1" smtClean="0"/>
              <a:t>DyPyBench</a:t>
            </a:r>
            <a:r>
              <a:rPr lang="en-IN" baseline="0" dirty="0" smtClean="0"/>
              <a:t> dynamic in nature.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3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To</a:t>
            </a:r>
            <a:r>
              <a:rPr lang="en-IN" baseline="0" dirty="0" smtClean="0"/>
              <a:t> evaluate if the benchmark can generate data for neural models, we generate training data in the form trace files for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err="1" smtClean="0"/>
              <a:t>Lexecutor</a:t>
            </a:r>
            <a:r>
              <a:rPr lang="en-IN" baseline="0" dirty="0" smtClean="0"/>
              <a:t>, is learning approach that predict input values to execute arbitrary code snippets. It makes up to 5 predictions of each input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It works in two steps, instrumentation and execution.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err="1" smtClean="0"/>
              <a:t>DyPyBench</a:t>
            </a:r>
            <a:r>
              <a:rPr lang="en-IN" baseline="0" dirty="0" smtClean="0"/>
              <a:t> was able to collect 547,830 new data points to train the neural model which is a 242% increase compared to the data used by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get a Top-1 prediction accuracy in the range 71.86% and 93.67% depending on the validation data we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The first is a random 5% split of the total data points we collect from </a:t>
            </a:r>
            <a:r>
              <a:rPr lang="en-IN" baseline="0" dirty="0" err="1" smtClean="0"/>
              <a:t>DyPyBench</a:t>
            </a:r>
            <a:r>
              <a:rPr lang="en-IN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The second is a project split, where we selected 6 random projects in </a:t>
            </a:r>
            <a:r>
              <a:rPr lang="en-IN" baseline="0" dirty="0" err="1" smtClean="0"/>
              <a:t>DyPyBench</a:t>
            </a:r>
            <a:r>
              <a:rPr lang="en-IN" baseline="0" dirty="0" smtClean="0"/>
              <a:t> which contributed nearly 5% of the total data points.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The third is the one used by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get a large quantity of data and a good quality of data which makes </a:t>
            </a:r>
            <a:r>
              <a:rPr lang="en-IN" baseline="0" dirty="0" err="1" smtClean="0"/>
              <a:t>DyPyBench</a:t>
            </a:r>
            <a:r>
              <a:rPr lang="en-IN" baseline="0" dirty="0" smtClean="0"/>
              <a:t>, a valid data generator for neural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3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Let us</a:t>
            </a:r>
            <a:r>
              <a:rPr lang="en-IN" baseline="0" dirty="0" smtClean="0"/>
              <a:t> have a look at the accuracy versus the epoch graphs for the three validation data sets we used.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For the random split, we see the accuracy of nearly 93% for Top-1 prediction and 97% for Top-5 predictions.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Whereas for the project split we see the accuracy of 84% for Top-1 prediction and 90% for Top-5 predictions.</a:t>
            </a:r>
          </a:p>
          <a:p>
            <a:endParaRPr lang="en-IN" dirty="0" smtClean="0"/>
          </a:p>
          <a:p>
            <a:r>
              <a:rPr lang="en-IN" dirty="0" smtClean="0"/>
              <a:t>Finally, for the original validation</a:t>
            </a:r>
            <a:r>
              <a:rPr lang="en-IN" baseline="0" dirty="0" smtClean="0"/>
              <a:t> data, we see the accuracy for Top-1 prediction is around 72% and top-5 predictions is 84%.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range of values are nearly comparable to the ones provided by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 which ranges from 82 to 94%,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9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software development, benchmarks are standardized tests to measure performance in terms of speed, scalability and resource utilization.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two types of benchmarks based on performance, static and dynamic.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Dynamic benchmarks are used for dynamic analysis which study the run time properties of the system or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of the existing dynamic benchmarks are SPEC and DaCapo.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 is used to measure the performance of C/C++ of different </a:t>
            </a:r>
            <a:r>
              <a:rPr lang="en-US" baseline="0" dirty="0" err="1" smtClean="0"/>
              <a:t>hardwares</a:t>
            </a:r>
            <a:r>
              <a:rPr lang="en-US" baseline="0" dirty="0" smtClean="0"/>
              <a:t> and DaCapo is used to measure performance of virtual machines and memory </a:t>
            </a:r>
            <a:r>
              <a:rPr lang="en-US" baseline="0" dirty="0" err="1" smtClean="0"/>
              <a:t>mgmt</a:t>
            </a:r>
            <a:r>
              <a:rPr lang="en-US" baseline="0" dirty="0" smtClean="0"/>
              <a:t> for Java.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Python presents itself as a prime candidate for dynamic analysis due to its wide spread usage, popularity and dynamic nature.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it lacks dynamic benchmarks for complex applications, so we create a dynamic benchmark for Python.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B606-4613-4A87-9DCC-D4E0AFF8F1B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3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evaluate the application of analysis frameworks provide by </a:t>
            </a:r>
            <a:r>
              <a:rPr lang="en-IN" dirty="0" err="1" smtClean="0"/>
              <a:t>DyPyBench</a:t>
            </a:r>
            <a:r>
              <a:rPr lang="en-IN" dirty="0" smtClean="0"/>
              <a:t>, we</a:t>
            </a:r>
            <a:r>
              <a:rPr lang="en-IN" baseline="0" dirty="0" smtClean="0"/>
              <a:t> compare the dynamic and static call graph.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static call graphs are generated using </a:t>
            </a:r>
            <a:r>
              <a:rPr lang="en-IN" baseline="0" dirty="0" err="1" smtClean="0"/>
              <a:t>PyCG</a:t>
            </a:r>
            <a:r>
              <a:rPr lang="en-IN" baseline="0" dirty="0" smtClean="0"/>
              <a:t> whereas dynamic call graphs are generated using </a:t>
            </a:r>
            <a:r>
              <a:rPr lang="en-IN" baseline="0" dirty="0" err="1" smtClean="0"/>
              <a:t>DynaPyt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Here, we see the sample call graph structure.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keys represents the callers are shown in blue, and the values represent the </a:t>
            </a:r>
            <a:r>
              <a:rPr lang="en-IN" baseline="0" dirty="0" err="1" smtClean="0"/>
              <a:t>callees</a:t>
            </a:r>
            <a:r>
              <a:rPr lang="en-IN" baseline="0" dirty="0" smtClean="0"/>
              <a:t> shown in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We</a:t>
            </a:r>
            <a:r>
              <a:rPr lang="en-US" baseline="0" dirty="0" smtClean="0">
                <a:cs typeface="Calibri"/>
              </a:rPr>
              <a:t> compare the call graphs generated using </a:t>
            </a:r>
            <a:r>
              <a:rPr lang="en-US" baseline="0" dirty="0" err="1" smtClean="0">
                <a:cs typeface="Calibri"/>
              </a:rPr>
              <a:t>DynaPyt</a:t>
            </a:r>
            <a:r>
              <a:rPr lang="en-US" baseline="0" dirty="0" smtClean="0">
                <a:cs typeface="Calibri"/>
              </a:rPr>
              <a:t> and </a:t>
            </a:r>
            <a:r>
              <a:rPr lang="en-US" baseline="0" dirty="0" err="1" smtClean="0">
                <a:cs typeface="Calibri"/>
              </a:rPr>
              <a:t>PyCG</a:t>
            </a:r>
            <a:r>
              <a:rPr lang="en-US" baseline="0" dirty="0" smtClean="0">
                <a:cs typeface="Calibri"/>
              </a:rPr>
              <a:t> from 20 projects in </a:t>
            </a:r>
            <a:r>
              <a:rPr lang="en-US" baseline="0" dirty="0" err="1" smtClean="0">
                <a:cs typeface="Calibri"/>
              </a:rPr>
              <a:t>DyPyBench</a:t>
            </a:r>
            <a:r>
              <a:rPr lang="en-US" baseline="0" dirty="0" smtClean="0">
                <a:cs typeface="Calibri"/>
              </a:rPr>
              <a:t>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Out</a:t>
            </a:r>
            <a:r>
              <a:rPr lang="en-US" baseline="0" dirty="0" smtClean="0">
                <a:cs typeface="Calibri"/>
              </a:rPr>
              <a:t> of a total of 7,652 callers to compare 3147 match between the two, which is nearly 40 % of the total callers. 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From these matching callers, we get 13</a:t>
            </a:r>
            <a:r>
              <a:rPr lang="de-DE" baseline="0" dirty="0" smtClean="0">
                <a:cs typeface="Calibri"/>
              </a:rPr>
              <a:t>,</a:t>
            </a:r>
            <a:r>
              <a:rPr lang="en-US" baseline="0" dirty="0" smtClean="0">
                <a:cs typeface="Calibri"/>
              </a:rPr>
              <a:t>420 </a:t>
            </a:r>
            <a:r>
              <a:rPr lang="en-US" baseline="0" dirty="0" err="1" smtClean="0">
                <a:cs typeface="Calibri"/>
              </a:rPr>
              <a:t>callees</a:t>
            </a:r>
            <a:r>
              <a:rPr lang="en-US" baseline="0" dirty="0" smtClean="0">
                <a:cs typeface="Calibri"/>
              </a:rPr>
              <a:t> to compare out of which 2,938 match which is a mere 22%.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The number of these matches is less due to the limitations of the analysis tools used.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As a result we need to further compare the two outputs manually.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However, we see that D</a:t>
            </a:r>
            <a:r>
              <a:rPr lang="de-DE" baseline="0" dirty="0" smtClean="0">
                <a:cs typeface="Calibri"/>
              </a:rPr>
              <a:t>yPyBench provides an application of the analysis frameworks to compare static and dynamic call graphs.</a:t>
            </a:r>
            <a:endParaRPr lang="en-US" baseline="0" dirty="0" smtClean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B606-4613-4A87-9DCC-D4E0AFF8F1B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 conclude,</a:t>
            </a:r>
            <a:r>
              <a:rPr lang="de-DE" baseline="0" dirty="0" smtClean="0"/>
              <a:t> we create a dynamic benchmark for python with 50 projects from diverse domains</a:t>
            </a:r>
            <a:r>
              <a:rPr lang="en-IN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The benchmark contains the code analysis tools such as DynaPyt, Lexecutor and PyCG.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These tools are easily accessible via a single command-line interface.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The benchmark can generate large and valid data for neural models.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The benchmark makes it easier to perform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3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Let</a:t>
            </a:r>
            <a:r>
              <a:rPr lang="en-US" baseline="0" dirty="0" smtClean="0">
                <a:cs typeface="Calibri"/>
              </a:rPr>
              <a:t>’s have a look at some of the challenges that we face to create such a benchmark. 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Due to the popularity and wide spread usage of python, we have a lot of open source projects available to choose from.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This popularity comes due the usage of python in different application domains such as scripting, machine learning, game development, web development.. just to name a few. The benchmark must cover as many domains as possible.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The projects belonging to different domains have different setup and installation steps, which the benchmark needs to handle.</a:t>
            </a:r>
          </a:p>
          <a:p>
            <a:endParaRPr lang="en-US" baseline="0" dirty="0" smtClean="0">
              <a:cs typeface="Calibri"/>
            </a:endParaRPr>
          </a:p>
          <a:p>
            <a:r>
              <a:rPr lang="en-US" baseline="0" dirty="0" smtClean="0">
                <a:cs typeface="Calibri"/>
              </a:rPr>
              <a:t>Finally, In order to perform dynamic analysis the test suite must be executable.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B606-4613-4A87-9DCC-D4E0AFF8F1B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create a first dynamic benchmark for Python having the following properties:</a:t>
            </a:r>
          </a:p>
          <a:p>
            <a:endParaRPr lang="en-IN" dirty="0" smtClean="0"/>
          </a:p>
          <a:p>
            <a:r>
              <a:rPr lang="en-IN" dirty="0" smtClean="0"/>
              <a:t>I</a:t>
            </a:r>
            <a:r>
              <a:rPr lang="en-IN" baseline="0" dirty="0" smtClean="0"/>
              <a:t>t is large scale with 50 projects in total.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contains projects from diverse application domains covered by python.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is ready to run with a single command line interface.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is ready to perform dynamic analysis.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is easy to add new tools and projects to the benchmark.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can be used long after the release.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It can perform analyses on one or more projects at the same time.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6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create such</a:t>
            </a:r>
            <a:r>
              <a:rPr lang="en-IN" baseline="0" dirty="0" smtClean="0"/>
              <a:t> a benchmark, we follow the approach as shown in here.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use the selection criteria, to filter out the projects from the corpus of awesome python.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This selection provides us a list of projects in the form of </a:t>
            </a:r>
            <a:r>
              <a:rPr lang="en-IN" baseline="0" dirty="0" err="1" smtClean="0"/>
              <a:t>urls</a:t>
            </a:r>
            <a:r>
              <a:rPr lang="en-IN" baseline="0" dirty="0" smtClean="0"/>
              <a:t> and flags.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use these to install the projects and their dependencies through automation.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installation provides us with an execution environment ready with projects to analyse.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integrate </a:t>
            </a:r>
            <a:r>
              <a:rPr lang="en-IN" baseline="0" dirty="0" err="1" smtClean="0"/>
              <a:t>Lexecutor</a:t>
            </a:r>
            <a:r>
              <a:rPr lang="en-IN" baseline="0" dirty="0" smtClean="0"/>
              <a:t> and analysis frameworks, </a:t>
            </a:r>
            <a:r>
              <a:rPr lang="en-IN" baseline="0" dirty="0" err="1" smtClean="0"/>
              <a:t>DynaPyt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PyCG</a:t>
            </a:r>
            <a:r>
              <a:rPr lang="en-IN" baseline="0" dirty="0" smtClean="0"/>
              <a:t> to this environment.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Then we provide an access interface to list, run tests and analyses the projects.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package the entire benchmark as a </a:t>
            </a:r>
            <a:r>
              <a:rPr lang="en-IN" baseline="0" dirty="0" err="1" smtClean="0"/>
              <a:t>docker</a:t>
            </a:r>
            <a:r>
              <a:rPr lang="en-IN" baseline="0" dirty="0" smtClean="0"/>
              <a:t> image.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can use the integrated tools to generate trace files, perform dynamic analysis and generate call graphs.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1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Let</a:t>
            </a:r>
            <a:r>
              <a:rPr lang="en-IN" baseline="0" dirty="0" smtClean="0"/>
              <a:t> us now see some of the steps of the approach in more detail.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There are some repositories which provide a collection of popular open source python projects such as Awesome Python, Awesome Python Applications and Python Projects.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use awesome python repository as the corpus for our benchmark, since it provides a pre classified collection of python projects based on application domains.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Here, in the table we can see some of the domains and number of projects present in the awesome python repository. 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total number of projects provided by this repository is 679 from 92 domains.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6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use three selection criteria to select projects for our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Firstly, we ensure the projects belong to different domains such as machine learning, web development and GUI development.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Next, we check the stars on the GitHub repository. We select the projects having at least 500 stars to ensure its popularity.</a:t>
            </a:r>
          </a:p>
          <a:p>
            <a:endParaRPr lang="en-IN" baseline="0" dirty="0" smtClean="0"/>
          </a:p>
          <a:p>
            <a:r>
              <a:rPr lang="en-IN" baseline="0" dirty="0" smtClean="0"/>
              <a:t>Finally, we check if the project contains a test suite and whether the test suite is compatible with </a:t>
            </a:r>
            <a:r>
              <a:rPr lang="en-IN" baseline="0" dirty="0" err="1" smtClean="0"/>
              <a:t>pytest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select the project only if all the three criteria are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table shows</a:t>
            </a:r>
            <a:r>
              <a:rPr lang="en-IN" baseline="0" dirty="0" smtClean="0"/>
              <a:t> of the projects from the awesome python corpus.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can see that the project fabric on line 2, does not satisfy the test suite criteria, so we do not include this project in our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Similarly, the project gym fails the criteria of  test suite.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project pagan only has 278 stars on </a:t>
            </a:r>
            <a:r>
              <a:rPr lang="en-IN" baseline="0" dirty="0" err="1" smtClean="0"/>
              <a:t>github</a:t>
            </a:r>
            <a:r>
              <a:rPr lang="en-IN" baseline="0" dirty="0" smtClean="0"/>
              <a:t>, so we reject it.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project pillow for example satisfies both the these criteria, so we choose this for our benchmark.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As can be seen from the second column, all the projects selected belong to different application domains.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This ensures the diversity criteria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0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Here, we see the steps</a:t>
            </a:r>
            <a:r>
              <a:rPr lang="en-IN" baseline="0" dirty="0" smtClean="0"/>
              <a:t> involved in installing and running the test suite of the projects.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general steps we follow are cloning the repository, creating and activating virtual </a:t>
            </a:r>
            <a:r>
              <a:rPr lang="en-IN" baseline="0" dirty="0" err="1" smtClean="0"/>
              <a:t>env</a:t>
            </a:r>
            <a:r>
              <a:rPr lang="en-IN" baseline="0" dirty="0" smtClean="0"/>
              <a:t>, install the project and dependencies and execution of the tests.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We see the differences highlighted in the red.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</a:t>
            </a:r>
            <a:r>
              <a:rPr lang="en-IN" baseline="0" dirty="0" err="1" smtClean="0"/>
              <a:t>url</a:t>
            </a:r>
            <a:r>
              <a:rPr lang="en-IN" baseline="0" dirty="0" smtClean="0"/>
              <a:t> to clone are different and the folder to run the tests using </a:t>
            </a:r>
            <a:r>
              <a:rPr lang="en-IN" baseline="0" dirty="0" err="1" smtClean="0"/>
              <a:t>pytest</a:t>
            </a:r>
            <a:r>
              <a:rPr lang="en-IN" baseline="0" dirty="0" smtClean="0"/>
              <a:t> are different.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The python robotics projects performs an extra step of installing dependencies from the requirements file.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To handle these differences for automating the installation and execution of projects, we use a text file with certain flags.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BB606-4613-4A87-9DCC-D4E0AFF8F1B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839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38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292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5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014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748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280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239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3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284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46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1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c.org/benchmark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capobench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hyperlink" Target="https://academy.hsoub.com/devops/cloud-computing/docker/%D9%85%D9%82%D8%AF%D9%91%D9%85%D8%A9-%D8%B9%D9%86-%D8%A7%D9%84%D9%85%D9%8F%D9%83%D9%88%D9%91%D9%86%D8%A7%D8%AA-%D8%A7%D9%84%D9%85%D9%8F%D8%B4%D8%AA%D8%B1%D9%8E%D9%83%D8%A9-%D9%81%D9%8A-docker-r21/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ta/awesome-pyth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actical-tutorials/project-based-learning" TargetMode="External"/><Relationship Id="rId4" Type="http://schemas.openxmlformats.org/officeDocument/2006/relationships/hyperlink" Target="https://github.com/mahmoud/awesome-python-applica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2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5400" b="1" dirty="0" err="1"/>
              <a:t>DyPyBench</a:t>
            </a:r>
            <a:r>
              <a:rPr lang="en-US" sz="5400" b="1" dirty="0"/>
              <a:t>,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4800" dirty="0"/>
              <a:t>A Benchmark of Executable Python Software</a:t>
            </a:r>
            <a:endParaRPr lang="en-US" sz="4800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Master Thesis Project of Piyush Bajaj</a:t>
            </a:r>
          </a:p>
          <a:p>
            <a:pPr algn="l"/>
            <a:r>
              <a:rPr lang="en-US" sz="2000"/>
              <a:t>Examiner: Prof. Dr. Michael Pradel</a:t>
            </a:r>
          </a:p>
          <a:p>
            <a:pPr algn="l"/>
            <a:r>
              <a:rPr lang="en-US" sz="2000"/>
              <a:t>Supervisor: Islem Bouzenia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796F0C1-5FDB-E22C-9847-D8DBFA4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1064647"/>
            <a:ext cx="4708831" cy="186527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DE0D3CA-8EF6-CC72-346B-DF714C1B1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071" y="4368621"/>
            <a:ext cx="4708833" cy="1106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95080-1773-4DDB-AF12-82628E4D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A5F6-0645-98A9-1746-9D60E15A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Handling Differences (2)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400876CB-7949-FD01-2674-4295DF95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909" y="2292141"/>
            <a:ext cx="10456027" cy="309575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602287-064B-6AA6-489F-6EC858603C6D}"/>
              </a:ext>
            </a:extLst>
          </p:cNvPr>
          <p:cNvSpPr/>
          <p:nvPr/>
        </p:nvSpPr>
        <p:spPr>
          <a:xfrm>
            <a:off x="4940456" y="2439355"/>
            <a:ext cx="326283" cy="255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CE76C-1B52-F192-EE1E-DBE69A6764BA}"/>
              </a:ext>
            </a:extLst>
          </p:cNvPr>
          <p:cNvSpPr/>
          <p:nvPr/>
        </p:nvSpPr>
        <p:spPr>
          <a:xfrm>
            <a:off x="5292688" y="2439355"/>
            <a:ext cx="2363479" cy="255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DAAA9-F227-E712-4D44-876C79F40206}"/>
              </a:ext>
            </a:extLst>
          </p:cNvPr>
          <p:cNvSpPr/>
          <p:nvPr/>
        </p:nvSpPr>
        <p:spPr>
          <a:xfrm>
            <a:off x="5843971" y="3022692"/>
            <a:ext cx="223275" cy="2916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2FD22-B404-20D7-4F2A-78C46407F2B4}"/>
              </a:ext>
            </a:extLst>
          </p:cNvPr>
          <p:cNvSpPr/>
          <p:nvPr/>
        </p:nvSpPr>
        <p:spPr>
          <a:xfrm>
            <a:off x="6098400" y="3022692"/>
            <a:ext cx="1780181" cy="2916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1BFBE-1409-FC66-E17B-F74C2BA51513}"/>
              </a:ext>
            </a:extLst>
          </p:cNvPr>
          <p:cNvSpPr/>
          <p:nvPr/>
        </p:nvSpPr>
        <p:spPr>
          <a:xfrm>
            <a:off x="7676912" y="2439356"/>
            <a:ext cx="623959" cy="2544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3724D-797E-D187-8EC2-BB94BFF2BDDE}"/>
              </a:ext>
            </a:extLst>
          </p:cNvPr>
          <p:cNvSpPr/>
          <p:nvPr/>
        </p:nvSpPr>
        <p:spPr>
          <a:xfrm>
            <a:off x="944810" y="2439355"/>
            <a:ext cx="3967975" cy="254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AFCC6-A2DC-42B5-D1B0-E7916C704F1C}"/>
              </a:ext>
            </a:extLst>
          </p:cNvPr>
          <p:cNvSpPr/>
          <p:nvPr/>
        </p:nvSpPr>
        <p:spPr>
          <a:xfrm>
            <a:off x="976864" y="3022691"/>
            <a:ext cx="4842881" cy="291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18E41-7E18-4DC2-8D62-DD3C273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A5F6-0645-98A9-1746-9D60E15A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Installation (1)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7" descr="Text&#10;&#10;Description automatically generated">
            <a:extLst>
              <a:ext uri="{FF2B5EF4-FFF2-40B4-BE49-F238E27FC236}">
                <a16:creationId xmlns:a16="http://schemas.microsoft.com/office/drawing/2014/main" id="{9DB7D8C5-89DD-822F-D4B1-A63321AEB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" b="51423"/>
          <a:stretch/>
        </p:blipFill>
        <p:spPr>
          <a:xfrm>
            <a:off x="837981" y="1715154"/>
            <a:ext cx="10483735" cy="50695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4E2B17-2081-3EC8-39C6-5CAD46F08FBF}"/>
              </a:ext>
            </a:extLst>
          </p:cNvPr>
          <p:cNvSpPr/>
          <p:nvPr/>
        </p:nvSpPr>
        <p:spPr>
          <a:xfrm>
            <a:off x="1443181" y="4156363"/>
            <a:ext cx="2332181" cy="8428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C83B8-0F34-0CEB-755A-2F871FF41369}"/>
              </a:ext>
            </a:extLst>
          </p:cNvPr>
          <p:cNvSpPr/>
          <p:nvPr/>
        </p:nvSpPr>
        <p:spPr>
          <a:xfrm>
            <a:off x="1443182" y="5657272"/>
            <a:ext cx="7943272" cy="11314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B1633-B0F0-3D3A-0EC7-AC8281BEF7B9}"/>
              </a:ext>
            </a:extLst>
          </p:cNvPr>
          <p:cNvSpPr/>
          <p:nvPr/>
        </p:nvSpPr>
        <p:spPr>
          <a:xfrm>
            <a:off x="981362" y="3498272"/>
            <a:ext cx="2147454" cy="6003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9B723-9539-9ADF-FDBF-16EFAE7BD8D6}"/>
              </a:ext>
            </a:extLst>
          </p:cNvPr>
          <p:cNvSpPr txBox="1"/>
          <p:nvPr/>
        </p:nvSpPr>
        <p:spPr>
          <a:xfrm>
            <a:off x="4334256" y="3310128"/>
            <a:ext cx="153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Read line from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46970-451E-FD8C-21F9-7DE40C698E28}"/>
              </a:ext>
            </a:extLst>
          </p:cNvPr>
          <p:cNvSpPr txBox="1"/>
          <p:nvPr/>
        </p:nvSpPr>
        <p:spPr>
          <a:xfrm>
            <a:off x="4998720" y="4157472"/>
            <a:ext cx="17068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Read flags from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A3675-6C7A-2883-13B0-AB4AE26E9D03}"/>
              </a:ext>
            </a:extLst>
          </p:cNvPr>
          <p:cNvSpPr txBox="1"/>
          <p:nvPr/>
        </p:nvSpPr>
        <p:spPr>
          <a:xfrm>
            <a:off x="9387839" y="4956047"/>
            <a:ext cx="14386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Git clone to date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952F2-A30E-767C-979E-2486443CC84C}"/>
              </a:ext>
            </a:extLst>
          </p:cNvPr>
          <p:cNvCxnSpPr/>
          <p:nvPr/>
        </p:nvCxnSpPr>
        <p:spPr>
          <a:xfrm flipV="1">
            <a:off x="3133344" y="3483864"/>
            <a:ext cx="1261872" cy="298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53F34D-82AC-122D-B156-6E7FB2555413}"/>
              </a:ext>
            </a:extLst>
          </p:cNvPr>
          <p:cNvCxnSpPr>
            <a:cxnSpLocks/>
          </p:cNvCxnSpPr>
          <p:nvPr/>
        </p:nvCxnSpPr>
        <p:spPr>
          <a:xfrm flipV="1">
            <a:off x="3779519" y="4306824"/>
            <a:ext cx="1261872" cy="298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544C32-7BE7-EEB7-6326-921B9DB24F48}"/>
              </a:ext>
            </a:extLst>
          </p:cNvPr>
          <p:cNvCxnSpPr>
            <a:cxnSpLocks/>
          </p:cNvCxnSpPr>
          <p:nvPr/>
        </p:nvCxnSpPr>
        <p:spPr>
          <a:xfrm flipV="1">
            <a:off x="8241791" y="5105400"/>
            <a:ext cx="1207008" cy="536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621407-7987-B9AE-DE13-7D3CF5C8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A5F6-0645-98A9-1746-9D60E15A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Installation (2)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89E9003C-CD67-2E57-4240-9F3E82F1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1" t="48312" r="372" b="265"/>
          <a:stretch/>
        </p:blipFill>
        <p:spPr>
          <a:xfrm>
            <a:off x="842357" y="1835728"/>
            <a:ext cx="10520520" cy="49028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66C956-131C-075A-E908-3B50A13F1E0B}"/>
              </a:ext>
            </a:extLst>
          </p:cNvPr>
          <p:cNvSpPr/>
          <p:nvPr/>
        </p:nvSpPr>
        <p:spPr>
          <a:xfrm>
            <a:off x="1512454" y="1870363"/>
            <a:ext cx="4040909" cy="5426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66473-3002-8090-00F1-A2BFF73D9FD1}"/>
              </a:ext>
            </a:extLst>
          </p:cNvPr>
          <p:cNvSpPr/>
          <p:nvPr/>
        </p:nvSpPr>
        <p:spPr>
          <a:xfrm>
            <a:off x="1916544" y="4548906"/>
            <a:ext cx="5830455" cy="2655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C8F7F-6E29-9D9C-09EB-3612C7668C05}"/>
              </a:ext>
            </a:extLst>
          </p:cNvPr>
          <p:cNvSpPr/>
          <p:nvPr/>
        </p:nvSpPr>
        <p:spPr>
          <a:xfrm>
            <a:off x="935180" y="6373088"/>
            <a:ext cx="5091546" cy="3348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88C2D-751B-FAF6-D566-50D0369155FA}"/>
              </a:ext>
            </a:extLst>
          </p:cNvPr>
          <p:cNvSpPr/>
          <p:nvPr/>
        </p:nvSpPr>
        <p:spPr>
          <a:xfrm>
            <a:off x="1512453" y="2666998"/>
            <a:ext cx="4029364" cy="13277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1FE29-00F7-AEA5-B984-2CC59FC30282}"/>
              </a:ext>
            </a:extLst>
          </p:cNvPr>
          <p:cNvSpPr txBox="1"/>
          <p:nvPr/>
        </p:nvSpPr>
        <p:spPr>
          <a:xfrm>
            <a:off x="6705600" y="2090928"/>
            <a:ext cx="17068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Virtual environment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8477B-8056-013D-0F25-52418D38C6C6}"/>
              </a:ext>
            </a:extLst>
          </p:cNvPr>
          <p:cNvSpPr txBox="1"/>
          <p:nvPr/>
        </p:nvSpPr>
        <p:spPr>
          <a:xfrm>
            <a:off x="7936992" y="3005328"/>
            <a:ext cx="1975104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Check requirements flag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2D335-40F4-7BD1-2ABE-91519978CF29}"/>
              </a:ext>
            </a:extLst>
          </p:cNvPr>
          <p:cNvSpPr txBox="1"/>
          <p:nvPr/>
        </p:nvSpPr>
        <p:spPr>
          <a:xfrm>
            <a:off x="7107936" y="5205984"/>
            <a:ext cx="20116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Install test requirements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B2BED-D5C2-CDD8-C79C-0887C5E261DD}"/>
              </a:ext>
            </a:extLst>
          </p:cNvPr>
          <p:cNvSpPr txBox="1"/>
          <p:nvPr/>
        </p:nvSpPr>
        <p:spPr>
          <a:xfrm>
            <a:off x="7626096" y="5974080"/>
            <a:ext cx="16946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Overwrite test cases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C222B5-6DD7-F85F-C7C8-0213C470C40A}"/>
              </a:ext>
            </a:extLst>
          </p:cNvPr>
          <p:cNvCxnSpPr>
            <a:cxnSpLocks/>
          </p:cNvCxnSpPr>
          <p:nvPr/>
        </p:nvCxnSpPr>
        <p:spPr>
          <a:xfrm>
            <a:off x="5553455" y="2191512"/>
            <a:ext cx="1188720" cy="54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2EA8F3-837B-5CDE-4EDA-50823CDBE23B}"/>
              </a:ext>
            </a:extLst>
          </p:cNvPr>
          <p:cNvCxnSpPr>
            <a:cxnSpLocks/>
          </p:cNvCxnSpPr>
          <p:nvPr/>
        </p:nvCxnSpPr>
        <p:spPr>
          <a:xfrm flipV="1">
            <a:off x="5541263" y="3197352"/>
            <a:ext cx="2395728" cy="170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E628D3-81DE-AE25-6396-6BA7D2532AB9}"/>
              </a:ext>
            </a:extLst>
          </p:cNvPr>
          <p:cNvCxnSpPr>
            <a:cxnSpLocks/>
          </p:cNvCxnSpPr>
          <p:nvPr/>
        </p:nvCxnSpPr>
        <p:spPr>
          <a:xfrm>
            <a:off x="5815583" y="4812792"/>
            <a:ext cx="1316736" cy="5425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05F83E-C0D0-C202-16A5-7415618ACC9F}"/>
              </a:ext>
            </a:extLst>
          </p:cNvPr>
          <p:cNvCxnSpPr>
            <a:cxnSpLocks/>
          </p:cNvCxnSpPr>
          <p:nvPr/>
        </p:nvCxnSpPr>
        <p:spPr>
          <a:xfrm flipV="1">
            <a:off x="6016751" y="6123432"/>
            <a:ext cx="1645920" cy="3779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60CC684-2BD0-E0B5-B781-FCF81E0C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A5F6-0645-98A9-1746-9D60E15A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Integrating Analysis Frameworks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A6D8C7-0048-A7E2-16D5-7CCCDFF0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09" y="2595037"/>
            <a:ext cx="5200757" cy="35490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err="1">
                <a:latin typeface="Avenir Next LT Pro Light"/>
                <a:cs typeface="Arial"/>
              </a:rPr>
              <a:t>PyCG</a:t>
            </a:r>
            <a:endParaRPr lang="en-US" sz="1800" b="1">
              <a:latin typeface="Avenir Next LT Pro Light"/>
              <a:cs typeface="Arial"/>
            </a:endParaRPr>
          </a:p>
          <a:p>
            <a:pPr marL="285750" lvl="1" indent="-285750">
              <a:lnSpc>
                <a:spcPct val="100000"/>
              </a:lnSpc>
              <a:buFont typeface="Arial,Sans-Serif"/>
              <a:buChar char="•"/>
            </a:pPr>
            <a:r>
              <a:rPr lang="en-US" sz="1800" dirty="0">
                <a:latin typeface="Avenir Next LT Pro Light"/>
                <a:cs typeface="Arial"/>
              </a:rPr>
              <a:t>Call graph generation framework based on static analysis.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sz="1800" dirty="0">
                <a:latin typeface="Avenir Next LT Pro Light"/>
                <a:cs typeface="Arial"/>
              </a:rPr>
              <a:t>Installation and execution via bash scripts.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sz="1800" dirty="0">
                <a:latin typeface="Avenir Next LT Pro Light"/>
                <a:cs typeface="Arial"/>
              </a:rPr>
              <a:t>Output as a JSON file.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sz="1800" dirty="0">
                <a:latin typeface="Avenir Next LT Pro Light"/>
                <a:cs typeface="Arial"/>
              </a:rPr>
              <a:t>Caller == key and callees == values.</a:t>
            </a:r>
          </a:p>
          <a:p>
            <a:pPr marL="0" lvl="1" indent="0">
              <a:buNone/>
            </a:pPr>
            <a:endParaRPr lang="en-US" sz="1600" dirty="0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endParaRPr lang="en-US" sz="1800" dirty="0">
              <a:latin typeface="Avenir Next LT Pro Light"/>
              <a:cs typeface="Arial"/>
            </a:endParaRPr>
          </a:p>
          <a:p>
            <a:endParaRPr lang="en-US" sz="1800" dirty="0">
              <a:latin typeface="Avenir Next LT Pro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1DF896-1FBC-0D4F-5D88-8DE525B42370}"/>
              </a:ext>
            </a:extLst>
          </p:cNvPr>
          <p:cNvSpPr txBox="1">
            <a:spLocks/>
          </p:cNvSpPr>
          <p:nvPr/>
        </p:nvSpPr>
        <p:spPr>
          <a:xfrm>
            <a:off x="6121845" y="2595037"/>
            <a:ext cx="5200757" cy="35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latin typeface="Avenir Next LT Pro Light"/>
                <a:cs typeface="Arial"/>
              </a:rPr>
              <a:t>DynaPyt</a:t>
            </a:r>
            <a:endParaRPr lang="en-US" sz="2400" b="1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Generic dynamic analyses framework using run-time hooks.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Two steps:</a:t>
            </a:r>
          </a:p>
          <a:p>
            <a:pPr lvl="3">
              <a:buFont typeface="Arial,Sans-Serif"/>
              <a:buChar char="•"/>
            </a:pPr>
            <a:r>
              <a:rPr lang="en-US" sz="1600" dirty="0">
                <a:latin typeface="Avenir Next LT Pro Light"/>
                <a:cs typeface="Arial"/>
              </a:rPr>
              <a:t>Instrumentation of files.</a:t>
            </a:r>
          </a:p>
          <a:p>
            <a:pPr lvl="3">
              <a:buFont typeface="Arial,Sans-Serif"/>
              <a:buChar char="•"/>
            </a:pPr>
            <a:r>
              <a:rPr lang="en-US" sz="1600" dirty="0">
                <a:latin typeface="Avenir Next LT Pro Light"/>
                <a:cs typeface="Arial"/>
              </a:rPr>
              <a:t>Execution of analysis.</a:t>
            </a:r>
          </a:p>
          <a:p>
            <a:pPr marL="285750" lvl="1" indent="-285750">
              <a:lnSpc>
                <a:spcPct val="90000"/>
              </a:lnSpc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Instrumentation and execution via bash scripts.</a:t>
            </a:r>
            <a:endParaRPr lang="en-US">
              <a:latin typeface="Avenir Next LT Pro Light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Folder or file to instrument indicated in text file.</a:t>
            </a:r>
          </a:p>
          <a:p>
            <a:pPr marL="285750" lvl="1" indent="-285750">
              <a:buFont typeface="Arial,Sans-Serif"/>
              <a:buChar char="•"/>
            </a:pPr>
            <a:endParaRPr lang="en-US" dirty="0">
              <a:latin typeface="Avenir Next LT Pro Light"/>
              <a:cs typeface="Arial"/>
            </a:endParaRPr>
          </a:p>
          <a:p>
            <a:endParaRPr lang="en-US" sz="1800" dirty="0">
              <a:latin typeface="Avenir Next LT Pro Light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8431A-9ADA-2AD5-D614-0FC8AD76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CC127-E558-A58A-B3BF-E5638CA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Access Interface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3F8B8035-3BBA-8016-B845-59D8215C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venir Next LT Pro Light"/>
                <a:cs typeface="Calibri"/>
              </a:rPr>
              <a:t>Single command-line interface.</a:t>
            </a:r>
          </a:p>
          <a:p>
            <a:r>
              <a:rPr lang="en-US" sz="2400" dirty="0">
                <a:latin typeface="Avenir Next LT Pro Light"/>
                <a:cs typeface="Calibri"/>
              </a:rPr>
              <a:t>Task execution on all or subset of projects.</a:t>
            </a:r>
            <a:endParaRPr lang="en-US" sz="2400" dirty="0">
              <a:latin typeface="Avenir Next LT Pro Ligh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C56FE26-C483-B1AF-43E6-7A43E53E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90" r="256" b="-77"/>
          <a:stretch/>
        </p:blipFill>
        <p:spPr>
          <a:xfrm>
            <a:off x="4295518" y="1494688"/>
            <a:ext cx="7898852" cy="53651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1C48B-3A7A-8962-E233-4B6FE545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97F79-A3B1-28D0-A554-4B332BCD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Packaging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6C2C-D41F-6F76-DB03-D5AEAE07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332316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1800" dirty="0">
                <a:latin typeface="Avenir Next LT Pro Light"/>
              </a:rPr>
              <a:t>Docker Image </a:t>
            </a:r>
            <a:r>
              <a:rPr lang="en-US" sz="1800" dirty="0" smtClean="0">
                <a:latin typeface="Avenir Next LT Pro Light"/>
              </a:rPr>
              <a:t>(13 </a:t>
            </a:r>
            <a:r>
              <a:rPr lang="en-US" sz="1800" dirty="0">
                <a:latin typeface="Avenir Next LT Pro Light"/>
              </a:rPr>
              <a:t>GB)</a:t>
            </a:r>
          </a:p>
          <a:p>
            <a:pPr marL="342900" indent="-342900"/>
            <a:r>
              <a:rPr lang="en-US" sz="1800" dirty="0">
                <a:latin typeface="Avenir Next LT Pro Light"/>
              </a:rPr>
              <a:t>Publicly available on </a:t>
            </a:r>
            <a:r>
              <a:rPr lang="en-US" sz="1800" dirty="0" err="1">
                <a:latin typeface="Avenir Next LT Pro Light"/>
              </a:rPr>
              <a:t>Zenodo</a:t>
            </a:r>
            <a:r>
              <a:rPr lang="en-US" sz="1800" dirty="0">
                <a:latin typeface="Avenir Next LT Pro Light"/>
              </a:rPr>
              <a:t> and </a:t>
            </a:r>
            <a:r>
              <a:rPr lang="en-US" sz="1800" dirty="0" smtClean="0">
                <a:latin typeface="Avenir Next LT Pro Light"/>
              </a:rPr>
              <a:t>Docker Hub</a:t>
            </a:r>
            <a:r>
              <a:rPr lang="en-US" sz="1800" dirty="0">
                <a:latin typeface="Avenir Next LT Pro Light"/>
              </a:rPr>
              <a:t>.</a:t>
            </a:r>
          </a:p>
          <a:p>
            <a:pPr marL="342900" indent="-342900"/>
            <a:r>
              <a:rPr lang="en-US" sz="1800" dirty="0">
                <a:latin typeface="Avenir Next LT Pro Light"/>
              </a:rPr>
              <a:t>50 projects + Analyses tools + Command-line interface.</a:t>
            </a:r>
          </a:p>
          <a:p>
            <a:pPr marL="342900" indent="-342900"/>
            <a:r>
              <a:rPr lang="en-US" sz="1800" dirty="0">
                <a:latin typeface="Avenir Next LT Pro Light"/>
              </a:rPr>
              <a:t>Ready-to-run, ready-to-analyze.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1828EF3-F136-816A-9B30-9ACA1BA3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1449202"/>
            <a:ext cx="4747547" cy="39879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FF70-51C8-7647-757D-4237BA62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1049-9E95-7EF6-3143-272CE10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Evaluation</a:t>
            </a:r>
            <a:endParaRPr lang="en-US" i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885D0-EA3E-F330-5D00-136645CEEE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b="1" dirty="0">
                <a:latin typeface="Avenir Next LT Pro Light"/>
                <a:ea typeface="+mn-lt"/>
                <a:cs typeface="+mn-lt"/>
              </a:rPr>
              <a:t>RQ1</a:t>
            </a:r>
            <a:r>
              <a:rPr lang="en-US" sz="2400" dirty="0">
                <a:latin typeface="Avenir Next LT Pro Light"/>
                <a:ea typeface="+mn-lt"/>
                <a:cs typeface="+mn-lt"/>
              </a:rPr>
              <a:t> : How the included test suites make our benchmark dynamic ?</a:t>
            </a:r>
            <a:endParaRPr lang="en-US" sz="2400" dirty="0">
              <a:latin typeface="Avenir Next LT Pro Light"/>
              <a:cs typeface="Calibri"/>
            </a:endParaRPr>
          </a:p>
          <a:p>
            <a:pPr marL="342900" indent="-342900"/>
            <a:endParaRPr lang="en-US" sz="2400" dirty="0">
              <a:latin typeface="Avenir Next LT Pro Light"/>
              <a:ea typeface="+mn-lt"/>
              <a:cs typeface="+mn-lt"/>
            </a:endParaRPr>
          </a:p>
          <a:p>
            <a:pPr marL="342900" indent="-342900"/>
            <a:r>
              <a:rPr lang="en-US" sz="2400" b="1" dirty="0">
                <a:latin typeface="Avenir Next LT Pro Light"/>
                <a:ea typeface="+mn-lt"/>
                <a:cs typeface="+mn-lt"/>
              </a:rPr>
              <a:t>RQ2</a:t>
            </a:r>
            <a:r>
              <a:rPr lang="en-US" sz="2400" dirty="0">
                <a:latin typeface="Avenir Next LT Pro Light"/>
                <a:ea typeface="+mn-lt"/>
                <a:cs typeface="+mn-lt"/>
              </a:rPr>
              <a:t> : Can our benchmark generate data for neural models ?</a:t>
            </a:r>
            <a:endParaRPr lang="en-US" sz="2400" dirty="0">
              <a:latin typeface="Avenir Next LT Pro Light"/>
              <a:cs typeface="Calibri"/>
            </a:endParaRPr>
          </a:p>
          <a:p>
            <a:pPr marL="342900" indent="-342900"/>
            <a:endParaRPr lang="en-US" sz="2400" dirty="0">
              <a:latin typeface="Avenir Next LT Pro Light"/>
              <a:ea typeface="+mn-lt"/>
              <a:cs typeface="+mn-lt"/>
            </a:endParaRPr>
          </a:p>
          <a:p>
            <a:pPr marL="342900" indent="-342900"/>
            <a:r>
              <a:rPr lang="en-US" sz="2400" b="1" dirty="0" smtClean="0">
                <a:latin typeface="Avenir Next LT Pro Light"/>
                <a:ea typeface="+mn-lt"/>
                <a:cs typeface="+mn-lt"/>
              </a:rPr>
              <a:t>RQ3</a:t>
            </a:r>
            <a:r>
              <a:rPr lang="en-US" sz="2400" dirty="0" smtClean="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dirty="0">
                <a:latin typeface="Avenir Next LT Pro Light"/>
                <a:ea typeface="+mn-lt"/>
                <a:cs typeface="+mn-lt"/>
              </a:rPr>
              <a:t>: </a:t>
            </a:r>
            <a:r>
              <a:rPr lang="en-IN" sz="2400" dirty="0" smtClean="0">
                <a:latin typeface="Avenir Next LT Pro Light"/>
                <a:ea typeface="+mn-lt"/>
                <a:cs typeface="+mn-lt"/>
              </a:rPr>
              <a:t>What are the </a:t>
            </a:r>
            <a:r>
              <a:rPr lang="en-US" sz="2400" dirty="0">
                <a:latin typeface="Avenir Next LT Pro Light"/>
                <a:ea typeface="+mn-lt"/>
                <a:cs typeface="+mn-lt"/>
              </a:rPr>
              <a:t>a</a:t>
            </a:r>
            <a:r>
              <a:rPr lang="en-US" sz="2400" dirty="0" smtClean="0">
                <a:latin typeface="Avenir Next LT Pro Light"/>
                <a:ea typeface="+mn-lt"/>
                <a:cs typeface="+mn-lt"/>
              </a:rPr>
              <a:t>pplication </a:t>
            </a:r>
            <a:r>
              <a:rPr lang="en-US" sz="2400" dirty="0">
                <a:latin typeface="Avenir Next LT Pro Light"/>
                <a:ea typeface="+mn-lt"/>
                <a:cs typeface="+mn-lt"/>
              </a:rPr>
              <a:t>of analysis frameworks </a:t>
            </a:r>
            <a:r>
              <a:rPr lang="en-US" sz="2400" dirty="0" smtClean="0">
                <a:latin typeface="Avenir Next LT Pro Light"/>
                <a:ea typeface="+mn-lt"/>
                <a:cs typeface="+mn-lt"/>
              </a:rPr>
              <a:t>in our benchmark</a:t>
            </a:r>
            <a:r>
              <a:rPr lang="en-IN" sz="2400" dirty="0" smtClean="0">
                <a:latin typeface="Avenir Next LT Pro Light"/>
                <a:ea typeface="+mn-lt"/>
                <a:cs typeface="+mn-lt"/>
              </a:rPr>
              <a:t>?</a:t>
            </a:r>
            <a:endParaRPr lang="en-US" sz="2400" dirty="0">
              <a:latin typeface="Avenir Next LT Pro Light"/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C2EEC-15ED-0365-D6CA-AE72FCC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1049-9E95-7EF6-3143-272CE10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Evaluation : RQ1</a:t>
            </a:r>
            <a:endParaRPr lang="en-US" i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2C45-53EF-9BBE-3267-1AC25BEB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603"/>
            <a:ext cx="9786733" cy="3446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32105" indent="-332105" defTabSz="886968">
              <a:spcBef>
                <a:spcPts val="970"/>
              </a:spcBef>
            </a:pPr>
            <a:r>
              <a:rPr lang="en-US" sz="2400" kern="1200" dirty="0">
                <a:latin typeface="Avenir Next LT Pro Light"/>
              </a:rPr>
              <a:t>Large number of executable tests : </a:t>
            </a:r>
            <a:r>
              <a:rPr lang="en-US" sz="2400" dirty="0">
                <a:latin typeface="Avenir Next LT Pro Light"/>
              </a:rPr>
              <a:t>45,086</a:t>
            </a:r>
            <a:endParaRPr lang="en-US" sz="2400" kern="1200" dirty="0">
              <a:latin typeface="Avenir Next LT Pro Light"/>
            </a:endParaRPr>
          </a:p>
          <a:p>
            <a:pPr marL="332105" indent="-332105" defTabSz="886968">
              <a:spcBef>
                <a:spcPts val="970"/>
              </a:spcBef>
            </a:pPr>
            <a:r>
              <a:rPr lang="en-US" sz="2400" kern="1200" dirty="0">
                <a:latin typeface="Avenir Next LT Pro Light"/>
              </a:rPr>
              <a:t>High passing rate : 92%</a:t>
            </a:r>
          </a:p>
          <a:p>
            <a:pPr marL="332105" indent="-332105" defTabSz="886968">
              <a:spcBef>
                <a:spcPts val="970"/>
              </a:spcBef>
            </a:pPr>
            <a:r>
              <a:rPr lang="en-US" sz="2400" kern="1200" dirty="0">
                <a:latin typeface="Avenir Next LT Pro Light"/>
              </a:rPr>
              <a:t>Reasonable execution time : 71 seconds per test suite.</a:t>
            </a:r>
            <a:endParaRPr lang="en-US" sz="2400" dirty="0">
              <a:latin typeface="Avenir Next LT Pr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E6FC6-112A-B7CC-8F9E-9854FA20FF24}"/>
              </a:ext>
            </a:extLst>
          </p:cNvPr>
          <p:cNvSpPr txBox="1"/>
          <p:nvPr/>
        </p:nvSpPr>
        <p:spPr>
          <a:xfrm>
            <a:off x="840674" y="4213889"/>
            <a:ext cx="10492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400" b="1" kern="1200" dirty="0">
                <a:latin typeface="Avenir Next LT Pro Light"/>
              </a:rPr>
              <a:t>Low Runtime + High Pass Percentage = Dynamism </a:t>
            </a:r>
            <a:r>
              <a:rPr lang="en-US" sz="2400" b="1" dirty="0">
                <a:latin typeface="Avenir Next LT Pro Light"/>
              </a:rPr>
              <a:t>of Benchmark</a:t>
            </a:r>
            <a:r>
              <a:rPr lang="en-US" sz="2400" b="1" kern="1200" dirty="0">
                <a:latin typeface="Avenir Next LT Pro Light"/>
              </a:rPr>
              <a:t> </a:t>
            </a:r>
            <a:endParaRPr lang="en-US" sz="2400" b="1" dirty="0">
              <a:latin typeface="Avenir Next LT Pro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99FF-276F-8A57-BE90-D97EF5B8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E477B-BC6C-6484-1BF6-B0E8E3D7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Evaluation : RQ2 (1)</a:t>
            </a:r>
            <a:endParaRPr lang="en-US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12A-6E23-CF87-040D-0EF9293E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086" y="1926266"/>
            <a:ext cx="9293827" cy="3845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1625" indent="-301625" defTabSz="804672">
              <a:spcBef>
                <a:spcPts val="880"/>
              </a:spcBef>
            </a:pPr>
            <a:r>
              <a:rPr lang="en-US" sz="2000" dirty="0">
                <a:latin typeface="Avenir Next LT Pro Light"/>
              </a:rPr>
              <a:t>Generate training data in the form of trace files for </a:t>
            </a:r>
            <a:r>
              <a:rPr lang="en-US" sz="2000" dirty="0" err="1">
                <a:latin typeface="Avenir Next LT Pro Light"/>
              </a:rPr>
              <a:t>LExecutor</a:t>
            </a:r>
            <a:r>
              <a:rPr lang="en-US" sz="2000" dirty="0">
                <a:latin typeface="Avenir Next LT Pro Light"/>
              </a:rPr>
              <a:t>.</a:t>
            </a:r>
            <a:endParaRPr lang="en-US" dirty="0"/>
          </a:p>
          <a:p>
            <a:pPr marL="301625" indent="-301625" defTabSz="804672">
              <a:spcBef>
                <a:spcPts val="880"/>
              </a:spcBef>
            </a:pPr>
            <a:r>
              <a:rPr lang="en-US" sz="2000" dirty="0">
                <a:latin typeface="Avenir Next LT Pro Light"/>
              </a:rPr>
              <a:t>Two steps:</a:t>
            </a:r>
          </a:p>
          <a:p>
            <a:pPr lvl="1" indent="-285750" defTabSz="804672">
              <a:spcBef>
                <a:spcPts val="880"/>
              </a:spcBef>
            </a:pPr>
            <a:r>
              <a:rPr lang="en-US" sz="1600" dirty="0">
                <a:latin typeface="Avenir Next LT Pro Light"/>
              </a:rPr>
              <a:t>Instrumentation</a:t>
            </a:r>
          </a:p>
          <a:p>
            <a:pPr lvl="1" indent="-285750" defTabSz="804672">
              <a:spcBef>
                <a:spcPts val="880"/>
              </a:spcBef>
            </a:pPr>
            <a:r>
              <a:rPr lang="en-US" sz="1600" dirty="0">
                <a:latin typeface="Avenir Next LT Pro Light"/>
              </a:rPr>
              <a:t>Execution</a:t>
            </a:r>
          </a:p>
          <a:p>
            <a:pPr marL="301625" indent="-301625" defTabSz="804672">
              <a:spcBef>
                <a:spcPts val="880"/>
              </a:spcBef>
            </a:pPr>
            <a:r>
              <a:rPr lang="en-US" sz="2000" kern="1200" dirty="0">
                <a:latin typeface="Avenir Next LT Pro Light"/>
              </a:rPr>
              <a:t>Number of data points collected : </a:t>
            </a:r>
            <a:r>
              <a:rPr lang="en-US" sz="2000" dirty="0">
                <a:latin typeface="Avenir Next LT Pro Light"/>
              </a:rPr>
              <a:t>547,830</a:t>
            </a:r>
            <a:endParaRPr lang="en-US" sz="2000" dirty="0">
              <a:cs typeface="Calibri"/>
            </a:endParaRPr>
          </a:p>
          <a:p>
            <a:pPr marL="301625" indent="-301625" defTabSz="804672">
              <a:spcBef>
                <a:spcPts val="880"/>
              </a:spcBef>
            </a:pPr>
            <a:r>
              <a:rPr lang="en-US" sz="2000" kern="1200" dirty="0">
                <a:latin typeface="Avenir Next LT Pro Light"/>
              </a:rPr>
              <a:t>% increase compared to base data points : 242%</a:t>
            </a:r>
          </a:p>
          <a:p>
            <a:pPr marL="301625" indent="-301625" defTabSz="804672">
              <a:spcBef>
                <a:spcPts val="880"/>
              </a:spcBef>
            </a:pPr>
            <a:r>
              <a:rPr lang="en-US" sz="2000" kern="1200" dirty="0">
                <a:latin typeface="Avenir Next LT Pro Light"/>
                <a:ea typeface="+mn-lt"/>
                <a:cs typeface="+mn-lt"/>
              </a:rPr>
              <a:t>Top-1 accuracy between 71.86% to 93.67% depending</a:t>
            </a:r>
            <a:r>
              <a:rPr lang="en-US" sz="2000" kern="1200" dirty="0">
                <a:latin typeface="Avenir Next LT Pro Light"/>
              </a:rPr>
              <a:t> on </a:t>
            </a:r>
            <a:r>
              <a:rPr lang="en-US" sz="2000" dirty="0">
                <a:latin typeface="Avenir Next LT Pro Light"/>
              </a:rPr>
              <a:t>validation</a:t>
            </a:r>
            <a:r>
              <a:rPr lang="en-US" sz="2000" kern="1200" dirty="0">
                <a:latin typeface="Avenir Next LT Pro Light"/>
              </a:rPr>
              <a:t> data:</a:t>
            </a:r>
          </a:p>
          <a:p>
            <a:pPr marL="653415" lvl="2" indent="-251460" defTabSz="804672">
              <a:spcBef>
                <a:spcPts val="440"/>
              </a:spcBef>
            </a:pPr>
            <a:r>
              <a:rPr lang="en-US" sz="1600" kern="1200" dirty="0">
                <a:latin typeface="Avenir Next LT Pro Light"/>
              </a:rPr>
              <a:t>Random split : 5% data points from collected data points.</a:t>
            </a:r>
          </a:p>
          <a:p>
            <a:pPr marL="653415" lvl="2" indent="-251460" defTabSz="804672">
              <a:spcBef>
                <a:spcPts val="440"/>
              </a:spcBef>
            </a:pPr>
            <a:r>
              <a:rPr lang="en-US" sz="1600" kern="1200" dirty="0">
                <a:latin typeface="Avenir Next LT Pro Light"/>
              </a:rPr>
              <a:t>Project split : 6 projects not included in training, nearly 5% data points.</a:t>
            </a:r>
          </a:p>
          <a:p>
            <a:pPr marL="653415" lvl="2" indent="-251460" defTabSz="804672">
              <a:spcBef>
                <a:spcPts val="440"/>
              </a:spcBef>
            </a:pPr>
            <a:r>
              <a:rPr lang="en-US" sz="1600" kern="1200" dirty="0">
                <a:latin typeface="Avenir Next LT Pro Light"/>
              </a:rPr>
              <a:t>Original data : Validation data used </a:t>
            </a:r>
            <a:r>
              <a:rPr lang="en-US" sz="1600" kern="1200" dirty="0" err="1">
                <a:latin typeface="Avenir Next LT Pro Light"/>
              </a:rPr>
              <a:t>LExecutor</a:t>
            </a:r>
            <a:endParaRPr lang="en-US" sz="1600" dirty="0"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0065-3881-EAD9-A55E-21E16485295A}"/>
              </a:ext>
            </a:extLst>
          </p:cNvPr>
          <p:cNvSpPr txBox="1"/>
          <p:nvPr/>
        </p:nvSpPr>
        <p:spPr>
          <a:xfrm>
            <a:off x="1558967" y="5930167"/>
            <a:ext cx="85684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000" b="1" kern="1200" dirty="0">
                <a:latin typeface="Avenir Next LT Pro Light"/>
              </a:rPr>
              <a:t>Large Quantity of Data + Good Quality of Data = Valid Data Generator</a:t>
            </a:r>
            <a:endParaRPr lang="en-US" sz="2000" b="1" dirty="0">
              <a:latin typeface="Avenir Next LT Pro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4D2ED-2EAE-20EC-2FC5-CA4865A6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D047F-48B2-1F02-E32D-3906D60D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Evaluation : RQ2 (2)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914BE1F8-EA04-913D-0BC1-8F9908CD4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" t="6061" r="122" b="6061"/>
          <a:stretch/>
        </p:blipFill>
        <p:spPr>
          <a:xfrm>
            <a:off x="661926" y="3144063"/>
            <a:ext cx="3552964" cy="2555663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9264F4-F09C-C943-2356-EACDA08BF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1" t="5961" r="-215" b="6153"/>
          <a:stretch/>
        </p:blipFill>
        <p:spPr>
          <a:xfrm>
            <a:off x="8165431" y="3144063"/>
            <a:ext cx="3581239" cy="256193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183D630-1F10-3277-4DA3-D60B802872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00" t="6013" r="213" b="6102"/>
          <a:stretch/>
        </p:blipFill>
        <p:spPr>
          <a:xfrm>
            <a:off x="4395537" y="3144063"/>
            <a:ext cx="3570094" cy="2561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BA468-28A3-BBB3-15C0-94CF76DBE1A8}"/>
              </a:ext>
            </a:extLst>
          </p:cNvPr>
          <p:cNvSpPr txBox="1"/>
          <p:nvPr/>
        </p:nvSpPr>
        <p:spPr>
          <a:xfrm>
            <a:off x="641684" y="5702967"/>
            <a:ext cx="35693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ea typeface="Calibri"/>
                <a:cs typeface="Calibri"/>
              </a:rPr>
              <a:t>Epoch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FABAE-4E4E-C680-7B40-B3F6EDAF3A68}"/>
              </a:ext>
            </a:extLst>
          </p:cNvPr>
          <p:cNvSpPr txBox="1"/>
          <p:nvPr/>
        </p:nvSpPr>
        <p:spPr>
          <a:xfrm rot="-5400000">
            <a:off x="-862264" y="4261881"/>
            <a:ext cx="2574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ea typeface="Calibri"/>
                <a:cs typeface="Calibri"/>
              </a:rPr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B4B21-9E24-FC1A-BB01-426CB70DD8A7}"/>
              </a:ext>
            </a:extLst>
          </p:cNvPr>
          <p:cNvSpPr txBox="1"/>
          <p:nvPr/>
        </p:nvSpPr>
        <p:spPr>
          <a:xfrm>
            <a:off x="729915" y="6128082"/>
            <a:ext cx="35132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Random 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DC820-7654-09E1-59B6-6AB8AB614D9D}"/>
              </a:ext>
            </a:extLst>
          </p:cNvPr>
          <p:cNvSpPr txBox="1"/>
          <p:nvPr/>
        </p:nvSpPr>
        <p:spPr>
          <a:xfrm>
            <a:off x="8165431" y="5702966"/>
            <a:ext cx="35693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ea typeface="Calibri"/>
                <a:cs typeface="Calibri"/>
              </a:rPr>
              <a:t>Epoch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35270-ABFF-54F1-D1CE-D4310465B759}"/>
              </a:ext>
            </a:extLst>
          </p:cNvPr>
          <p:cNvSpPr txBox="1"/>
          <p:nvPr/>
        </p:nvSpPr>
        <p:spPr>
          <a:xfrm>
            <a:off x="4395536" y="5702966"/>
            <a:ext cx="35693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ea typeface="Calibri"/>
                <a:cs typeface="Calibri"/>
              </a:rPr>
              <a:t>Epoch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325AB-4FFD-2DED-D0AB-832E434FD227}"/>
              </a:ext>
            </a:extLst>
          </p:cNvPr>
          <p:cNvSpPr txBox="1"/>
          <p:nvPr/>
        </p:nvSpPr>
        <p:spPr>
          <a:xfrm>
            <a:off x="8382080" y="6128081"/>
            <a:ext cx="31360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Original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B7A79-87E4-E17D-D4C1-25E7B7E87EF6}"/>
              </a:ext>
            </a:extLst>
          </p:cNvPr>
          <p:cNvSpPr txBox="1"/>
          <p:nvPr/>
        </p:nvSpPr>
        <p:spPr>
          <a:xfrm>
            <a:off x="4423609" y="6128081"/>
            <a:ext cx="35132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Project Split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F64FD0-70C0-47FF-C9BA-55AC9831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: Background and Motivation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324" y="1926266"/>
            <a:ext cx="9359351" cy="3872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4800" indent="-304800" defTabSz="813816">
              <a:spcBef>
                <a:spcPts val="890"/>
              </a:spcBef>
            </a:pPr>
            <a:r>
              <a:rPr lang="en-US" sz="2400" dirty="0">
                <a:latin typeface="Avenir Next LT Pro Light"/>
              </a:rPr>
              <a:t>Benchmarks</a:t>
            </a:r>
          </a:p>
          <a:p>
            <a:pPr marL="304800" indent="-304800" defTabSz="813816">
              <a:spcBef>
                <a:spcPts val="890"/>
              </a:spcBef>
            </a:pPr>
            <a:r>
              <a:rPr lang="en-US" sz="2400" dirty="0">
                <a:latin typeface="Avenir Next LT Pro Light"/>
              </a:rPr>
              <a:t>Benchmarks</a:t>
            </a:r>
            <a:r>
              <a:rPr lang="en-US" sz="2400" kern="1200" dirty="0">
                <a:latin typeface="Avenir Next LT Pro Light"/>
                <a:ea typeface="+mn-ea"/>
                <a:cs typeface="+mn-cs"/>
              </a:rPr>
              <a:t> </a:t>
            </a:r>
            <a:r>
              <a:rPr lang="en-US" sz="2400" dirty="0">
                <a:latin typeface="Avenir Next LT Pro Light"/>
              </a:rPr>
              <a:t>for </a:t>
            </a:r>
            <a:r>
              <a:rPr lang="en-US" sz="2400" kern="1200" dirty="0">
                <a:latin typeface="Avenir Next LT Pro Light"/>
                <a:ea typeface="+mn-ea"/>
                <a:cs typeface="+mn-cs"/>
              </a:rPr>
              <a:t>dynamic analyses</a:t>
            </a:r>
            <a:endParaRPr lang="en-US" sz="2400" kern="1200" dirty="0">
              <a:latin typeface="Avenir Next LT Pro Light"/>
            </a:endParaRPr>
          </a:p>
          <a:p>
            <a:pPr marL="304800" indent="-304800" defTabSz="813816">
              <a:spcBef>
                <a:spcPts val="890"/>
              </a:spcBef>
            </a:pPr>
            <a:r>
              <a:rPr lang="en-US" sz="2400" kern="1200" dirty="0">
                <a:latin typeface="Avenir Next LT Pro Light"/>
                <a:ea typeface="+mn-ea"/>
                <a:cs typeface="+mn-cs"/>
              </a:rPr>
              <a:t>Existing dynamic benchmarks</a:t>
            </a:r>
            <a:endParaRPr lang="en-US" sz="2400" kern="1200" dirty="0">
              <a:latin typeface="Avenir Next LT Pro Light"/>
            </a:endParaRPr>
          </a:p>
          <a:p>
            <a:pPr marL="661035" lvl="2" indent="-254000" defTabSz="813816">
              <a:spcBef>
                <a:spcPts val="445"/>
              </a:spcBef>
              <a:buFont typeface="Arial,Sans-Serif" panose="020B0604020202020204" pitchFamily="34" charset="0"/>
              <a:buChar char="•"/>
            </a:pPr>
            <a:r>
              <a:rPr lang="en-US" sz="1800" kern="1200" dirty="0">
                <a:latin typeface="Avenir Next LT Pro Light"/>
                <a:ea typeface="+mn-ea"/>
                <a:cs typeface="Arial"/>
              </a:rPr>
              <a:t>SPEC benchmarks.</a:t>
            </a:r>
            <a:r>
              <a:rPr lang="en-US" sz="1800" dirty="0">
                <a:latin typeface="Avenir Next LT Pro Light"/>
                <a:cs typeface="Arial"/>
              </a:rPr>
              <a:t> [1]</a:t>
            </a:r>
            <a:endParaRPr lang="en-US" sz="1800" kern="1200" dirty="0">
              <a:latin typeface="Avenir Next LT Pro Light"/>
              <a:cs typeface="Arial"/>
            </a:endParaRPr>
          </a:p>
          <a:p>
            <a:pPr marL="661035" lvl="2" indent="-254000" defTabSz="813816">
              <a:spcBef>
                <a:spcPts val="445"/>
              </a:spcBef>
              <a:buFont typeface="Arial,Sans-Serif" panose="020B0604020202020204" pitchFamily="34" charset="0"/>
              <a:buChar char="•"/>
            </a:pPr>
            <a:r>
              <a:rPr lang="en-US" sz="1800" kern="1200" dirty="0">
                <a:latin typeface="Avenir Next LT Pro Light"/>
                <a:ea typeface="+mn-ea"/>
                <a:cs typeface="Arial"/>
              </a:rPr>
              <a:t>DaCapo Benchmark. </a:t>
            </a:r>
            <a:r>
              <a:rPr lang="en-US" sz="1800" dirty="0">
                <a:latin typeface="Avenir Next LT Pro Light"/>
                <a:cs typeface="Arial"/>
              </a:rPr>
              <a:t>[2]</a:t>
            </a:r>
            <a:endParaRPr lang="en-US" sz="1800" kern="1200" dirty="0">
              <a:latin typeface="Avenir Next LT Pro Light"/>
              <a:cs typeface="Arial"/>
            </a:endParaRPr>
          </a:p>
          <a:p>
            <a:pPr marL="304800" indent="-304800" defTabSz="813816">
              <a:spcBef>
                <a:spcPts val="890"/>
              </a:spcBef>
              <a:buFont typeface="Arial,Sans-Serif" panose="020B0604020202020204" pitchFamily="34" charset="0"/>
              <a:buChar char="•"/>
            </a:pPr>
            <a:r>
              <a:rPr lang="en-US" sz="2400" kern="1200" dirty="0">
                <a:latin typeface="Avenir Next LT Pro Light"/>
                <a:ea typeface="+mn-lt"/>
                <a:cs typeface="Arial"/>
              </a:rPr>
              <a:t>Python is a prime candidate for dynamic analyses</a:t>
            </a:r>
          </a:p>
          <a:p>
            <a:pPr marL="661035" lvl="2" indent="-254000" defTabSz="813816">
              <a:spcBef>
                <a:spcPts val="445"/>
              </a:spcBef>
              <a:buFont typeface="Arial,Sans-Serif" panose="020B0604020202020204" pitchFamily="34" charset="0"/>
              <a:buChar char="•"/>
            </a:pPr>
            <a:r>
              <a:rPr lang="en-US" sz="1800" kern="1200" dirty="0">
                <a:latin typeface="Avenir Next LT Pro Light"/>
                <a:ea typeface="+mn-lt"/>
                <a:cs typeface="Arial"/>
              </a:rPr>
              <a:t>Popularity.</a:t>
            </a:r>
          </a:p>
          <a:p>
            <a:pPr marL="661035" lvl="2" indent="-254000" defTabSz="813816">
              <a:spcBef>
                <a:spcPts val="445"/>
              </a:spcBef>
              <a:buFont typeface="Arial,Sans-Serif" panose="020B0604020202020204" pitchFamily="34" charset="0"/>
              <a:buChar char="•"/>
            </a:pPr>
            <a:r>
              <a:rPr lang="en-US" sz="1800" kern="1200" dirty="0">
                <a:latin typeface="Avenir Next LT Pro Light"/>
                <a:ea typeface="+mn-lt"/>
                <a:cs typeface="Arial"/>
              </a:rPr>
              <a:t>Dynamism.</a:t>
            </a:r>
            <a:endParaRPr lang="en-US" sz="1800" dirty="0"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1417526" y="5516473"/>
            <a:ext cx="9270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400" b="1" dirty="0">
                <a:latin typeface="Avenir Next LT Pro Light"/>
                <a:ea typeface="+mn-lt"/>
                <a:cs typeface="+mn-lt"/>
              </a:rPr>
              <a:t>Dynamic Benchmark for Python to perform dynamic analyses.</a:t>
            </a:r>
            <a:endParaRPr lang="en-US" sz="2400" b="1" dirty="0">
              <a:latin typeface="Avenir Next LT Pro Ligh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D424-A956-E247-C79A-A644FB2A8C91}"/>
              </a:ext>
            </a:extLst>
          </p:cNvPr>
          <p:cNvSpPr txBox="1"/>
          <p:nvPr/>
        </p:nvSpPr>
        <p:spPr>
          <a:xfrm>
            <a:off x="-1" y="6393872"/>
            <a:ext cx="31519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venir Next LT Pro Light"/>
                <a:cs typeface="Calibri"/>
              </a:rPr>
              <a:t>[1] </a:t>
            </a:r>
            <a:r>
              <a:rPr lang="en-US" sz="1200" dirty="0">
                <a:latin typeface="Avenir Next LT Pro Light"/>
                <a:cs typeface="Arial"/>
                <a:hlinkClick r:id="rId3"/>
              </a:rPr>
              <a:t>https://www.spec.org/benchmarks.html</a:t>
            </a:r>
            <a:endParaRPr lang="en-US" sz="1200">
              <a:latin typeface="Avenir Next LT Pro Light"/>
              <a:cs typeface="Calibri"/>
            </a:endParaRPr>
          </a:p>
          <a:p>
            <a:r>
              <a:rPr lang="en-US" sz="1200" dirty="0">
                <a:latin typeface="Avenir Next LT Pro Light"/>
                <a:cs typeface="Calibri"/>
              </a:rPr>
              <a:t>[2] </a:t>
            </a:r>
            <a:r>
              <a:rPr lang="en-US" sz="1200" dirty="0">
                <a:latin typeface="Avenir Next LT Pro Light"/>
                <a:cs typeface="Arial"/>
                <a:hlinkClick r:id="rId4"/>
              </a:rPr>
              <a:t>https://www.dacapobench.org/</a:t>
            </a:r>
            <a:endParaRPr lang="en-US" sz="1200">
              <a:latin typeface="Avenir Next LT Pro Light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7C96C-3B31-DC32-41C2-119B57F5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1049-9E95-7EF6-3143-272CE10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Evaluation : RQ3 (1)</a:t>
            </a:r>
            <a:endParaRPr lang="en-US" i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2C45-53EF-9BBE-3267-1AC25BEB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2083603"/>
            <a:ext cx="10487773" cy="3446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32105" indent="-332105" defTabSz="886968">
              <a:spcBef>
                <a:spcPts val="970"/>
              </a:spcBef>
            </a:pPr>
            <a:r>
              <a:rPr lang="en-US" sz="2400" dirty="0">
                <a:latin typeface="Avenir Next LT Pro Light"/>
              </a:rPr>
              <a:t>Comparison of dynamic and static call graphs using </a:t>
            </a:r>
            <a:r>
              <a:rPr lang="en-US" sz="2400" dirty="0" err="1">
                <a:latin typeface="Avenir Next LT Pro Light"/>
              </a:rPr>
              <a:t>DynaPyt</a:t>
            </a:r>
            <a:r>
              <a:rPr lang="en-US" sz="2400" dirty="0">
                <a:latin typeface="Avenir Next LT Pro Light"/>
              </a:rPr>
              <a:t> and </a:t>
            </a:r>
            <a:r>
              <a:rPr lang="en-US" sz="2400" dirty="0" err="1">
                <a:latin typeface="Avenir Next LT Pro Light"/>
              </a:rPr>
              <a:t>PyCG</a:t>
            </a:r>
            <a:r>
              <a:rPr lang="en-US" sz="2400" dirty="0">
                <a:latin typeface="Avenir Next LT Pro Light"/>
              </a:rPr>
              <a:t>.</a:t>
            </a:r>
          </a:p>
        </p:txBody>
      </p:sp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6BD247-E392-F452-8ADE-309A2F4E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0" y="2679029"/>
            <a:ext cx="6380480" cy="35827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3353-93E4-1153-81FB-82E79375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47CA-92AE-8AC2-7F7F-5667C8FA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Evaluation : RQ3 (2)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839-102A-F2F5-17BA-D9AD056AB0CC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>
              <a:ea typeface="Calibri"/>
              <a:cs typeface="Calibri"/>
            </a:endParaRPr>
          </a:p>
        </p:txBody>
      </p:sp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121E9937-C8E0-B9A3-5792-ABE55414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7" y="2569464"/>
            <a:ext cx="4570106" cy="3678936"/>
          </a:xfrm>
          <a:prstGeom prst="rect">
            <a:avLst/>
          </a:prstGeom>
        </p:spPr>
      </p:pic>
      <p:pic>
        <p:nvPicPr>
          <p:cNvPr id="6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EC432249-E001-660B-CF64-D1B54CB9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499" y="2569464"/>
            <a:ext cx="4570106" cy="3678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B05B19-9C67-D3D5-8BEE-C2B4287CBB2E}"/>
              </a:ext>
            </a:extLst>
          </p:cNvPr>
          <p:cNvSpPr txBox="1"/>
          <p:nvPr/>
        </p:nvSpPr>
        <p:spPr>
          <a:xfrm>
            <a:off x="2472359" y="6245087"/>
            <a:ext cx="1442831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Total : </a:t>
            </a:r>
            <a:r>
              <a:rPr lang="en-US" dirty="0" smtClean="0">
                <a:ea typeface="Calibri"/>
                <a:cs typeface="Calibri"/>
              </a:rPr>
              <a:t>7,652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28E48-F56A-FFE2-BC57-76927FAF1562}"/>
              </a:ext>
            </a:extLst>
          </p:cNvPr>
          <p:cNvSpPr txBox="1"/>
          <p:nvPr/>
        </p:nvSpPr>
        <p:spPr>
          <a:xfrm>
            <a:off x="8261902" y="6245087"/>
            <a:ext cx="1442831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Total : </a:t>
            </a:r>
            <a:r>
              <a:rPr lang="en-US" dirty="0" smtClean="0">
                <a:ea typeface="Calibri"/>
                <a:cs typeface="Calibri"/>
              </a:rPr>
              <a:t>13,420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5F47B-1B4F-7638-7426-8B1DAEAD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11FB8-E450-778F-1963-09140B53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A4D5-DED2-715C-FB94-B57933A4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324" y="1926266"/>
            <a:ext cx="9359351" cy="3872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4800" indent="-304800" defTabSz="813816">
              <a:spcBef>
                <a:spcPts val="890"/>
              </a:spcBef>
            </a:pPr>
            <a:r>
              <a:rPr lang="en-US" sz="2400" kern="1200" dirty="0">
                <a:latin typeface="Avenir Next LT Pro"/>
                <a:ea typeface="+mn-lt"/>
                <a:cs typeface="+mn-lt"/>
              </a:rPr>
              <a:t>We create a dynamic Python benchmark containing 50 projects from diverse domains.</a:t>
            </a:r>
            <a:endParaRPr lang="en-US" sz="2400">
              <a:latin typeface="Avenir Next LT Pro"/>
            </a:endParaRPr>
          </a:p>
          <a:p>
            <a:pPr marL="304800" indent="-304800" defTabSz="813816">
              <a:spcBef>
                <a:spcPts val="890"/>
              </a:spcBef>
            </a:pPr>
            <a:r>
              <a:rPr lang="en-US" sz="2400" kern="1200" dirty="0">
                <a:latin typeface="Avenir Next LT Pro"/>
                <a:ea typeface="+mn-lt"/>
                <a:cs typeface="+mn-lt"/>
              </a:rPr>
              <a:t>The benchmark is preinstalled with code analysis tools such as  </a:t>
            </a:r>
            <a:r>
              <a:rPr lang="en-US" sz="2400" kern="1200" err="1">
                <a:latin typeface="Avenir Next LT Pro"/>
                <a:ea typeface="+mn-lt"/>
                <a:cs typeface="+mn-lt"/>
              </a:rPr>
              <a:t>DynaPyt</a:t>
            </a:r>
            <a:r>
              <a:rPr lang="en-US" sz="2400" dirty="0">
                <a:latin typeface="Avenir Next LT Pro"/>
                <a:ea typeface="+mn-lt"/>
                <a:cs typeface="+mn-lt"/>
              </a:rPr>
              <a:t>, 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LExecutor</a:t>
            </a:r>
            <a:r>
              <a:rPr lang="en-US" sz="2400" kern="1200" dirty="0">
                <a:latin typeface="Avenir Next LT Pro"/>
                <a:ea typeface="+mn-lt"/>
                <a:cs typeface="+mn-lt"/>
              </a:rPr>
              <a:t> and </a:t>
            </a:r>
            <a:r>
              <a:rPr lang="en-US" sz="2400" kern="1200" err="1">
                <a:latin typeface="Avenir Next LT Pro"/>
                <a:ea typeface="+mn-lt"/>
                <a:cs typeface="+mn-lt"/>
              </a:rPr>
              <a:t>PyCG</a:t>
            </a:r>
            <a:r>
              <a:rPr lang="en-US" sz="2400" kern="1200" dirty="0">
                <a:latin typeface="Avenir Next LT Pro"/>
                <a:ea typeface="+mn-lt"/>
                <a:cs typeface="+mn-lt"/>
              </a:rPr>
              <a:t>.</a:t>
            </a:r>
          </a:p>
          <a:p>
            <a:pPr marL="304800" indent="-304800" defTabSz="813816">
              <a:spcBef>
                <a:spcPts val="890"/>
              </a:spcBef>
            </a:pPr>
            <a:r>
              <a:rPr lang="en-US" sz="2400" dirty="0">
                <a:latin typeface="Avenir Next LT Pro"/>
                <a:ea typeface="+mn-lt"/>
                <a:cs typeface="+mn-lt"/>
              </a:rPr>
              <a:t>The code analysis tools can be easily accessed via a single command-line interface.</a:t>
            </a:r>
          </a:p>
          <a:p>
            <a:pPr marL="304800" indent="-304800" defTabSz="813816">
              <a:spcBef>
                <a:spcPts val="890"/>
              </a:spcBef>
            </a:pPr>
            <a:r>
              <a:rPr lang="en-US" sz="2400" kern="1200" dirty="0">
                <a:latin typeface="Avenir Next LT Pro"/>
                <a:ea typeface="+mn-lt"/>
                <a:cs typeface="+mn-lt"/>
              </a:rPr>
              <a:t>The benchmark </a:t>
            </a:r>
            <a:r>
              <a:rPr lang="en-US" sz="2400" dirty="0">
                <a:latin typeface="Avenir Next LT Pro"/>
                <a:ea typeface="+mn-lt"/>
                <a:cs typeface="+mn-lt"/>
              </a:rPr>
              <a:t>can generate large</a:t>
            </a:r>
            <a:r>
              <a:rPr lang="en-US" sz="2400" kern="1200" dirty="0">
                <a:latin typeface="Avenir Next LT Pro"/>
                <a:ea typeface="+mn-lt"/>
                <a:cs typeface="+mn-lt"/>
              </a:rPr>
              <a:t> and valid data for training neural models.</a:t>
            </a:r>
          </a:p>
          <a:p>
            <a:pPr marL="304800" indent="-304800" defTabSz="813816">
              <a:spcBef>
                <a:spcPts val="890"/>
              </a:spcBef>
            </a:pPr>
            <a:r>
              <a:rPr lang="en-US" sz="2400" dirty="0">
                <a:latin typeface="Avenir Next LT Pro"/>
                <a:ea typeface="+mn-lt"/>
                <a:cs typeface="+mn-lt"/>
              </a:rPr>
              <a:t>The benchmark makes it easier to perform analyses.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E6C9F-71E3-6096-6252-0D83FAEE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>
                <a:latin typeface="Georgia Pro Semibold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72F6E-53C9-24CC-4BF1-1C981716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B3900-279B-0539-8D2D-BF70E991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Introduction : 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13A1789-A30D-5DD1-96F1-3064DED6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venir Next LT Pro Light"/>
                <a:cs typeface="Arial"/>
              </a:rPr>
              <a:t>Selection of Python projects from a large corpus.</a:t>
            </a:r>
            <a:endParaRPr lang="en-US" sz="2400" dirty="0">
              <a:latin typeface="Avenir Next LT Pro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venir Next LT Pro Light"/>
                <a:cs typeface="Arial"/>
              </a:rPr>
              <a:t>Ensuring diversity of application domains.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venir Next LT Pro Light"/>
                <a:cs typeface="Arial"/>
              </a:rPr>
              <a:t>Differences in setup and installation of projects.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venir Next LT Pro Light"/>
                <a:cs typeface="Arial"/>
              </a:rPr>
              <a:t>Executing </a:t>
            </a:r>
            <a:r>
              <a:rPr lang="en-US" sz="2400" dirty="0">
                <a:latin typeface="Avenir Next LT Pro Light"/>
                <a:cs typeface="Arial"/>
              </a:rPr>
              <a:t>test suites. (Dynamic aspect)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6BCF3-F09D-59A6-57D1-AC22CC6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B3900-279B-0539-8D2D-BF70E991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Introduction : Contribution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13A1789-A30D-5DD1-96F1-3064DED6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389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Avenir Next LT Pro Light"/>
                <a:cs typeface="Arial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Avenir Next LT Pro Light"/>
                <a:cs typeface="Arial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Avenir Next LT Pro Light"/>
                <a:cs typeface="Arial"/>
              </a:rPr>
              <a:t>irst </a:t>
            </a:r>
            <a:r>
              <a:rPr lang="en-US" sz="2400" dirty="0">
                <a:solidFill>
                  <a:srgbClr val="000000"/>
                </a:solidFill>
                <a:latin typeface="Avenir Next LT Pro Light"/>
                <a:cs typeface="Arial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Avenir Next LT Pro Light"/>
                <a:cs typeface="Arial"/>
              </a:rPr>
              <a:t>ynamic </a:t>
            </a:r>
            <a:r>
              <a:rPr lang="en-US" sz="2400" dirty="0">
                <a:solidFill>
                  <a:srgbClr val="000000"/>
                </a:solidFill>
                <a:latin typeface="Avenir Next LT Pro Light"/>
                <a:cs typeface="Arial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Avenir Next LT Pro Light"/>
                <a:cs typeface="Arial"/>
              </a:rPr>
              <a:t>enchmark </a:t>
            </a:r>
            <a:r>
              <a:rPr lang="en-US" sz="2400" dirty="0">
                <a:solidFill>
                  <a:srgbClr val="000000"/>
                </a:solidFill>
                <a:latin typeface="Avenir Next LT Pro Light"/>
                <a:cs typeface="Arial"/>
              </a:rPr>
              <a:t>for Python.</a:t>
            </a:r>
            <a:endParaRPr lang="en-US" sz="2400" dirty="0">
              <a:solidFill>
                <a:srgbClr val="000000"/>
              </a:solidFill>
              <a:latin typeface="Avenir Next LT Pro Light"/>
              <a:ea typeface="Calibri" panose="020F0502020204030204"/>
              <a:cs typeface="Arial"/>
            </a:endParaRP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Large-scale.</a:t>
            </a: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Diverse.</a:t>
            </a: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Ready to Run.</a:t>
            </a: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Ready to Analyze.</a:t>
            </a: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Extensible.</a:t>
            </a: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Long-term.</a:t>
            </a:r>
          </a:p>
          <a:p>
            <a:pPr marL="742950" lvl="2" indent="-285750">
              <a:lnSpc>
                <a:spcPct val="120000"/>
              </a:lnSpc>
              <a:buFont typeface="Arial,Sans-Serif" panose="020B0604020202020204" pitchFamily="34" charset="0"/>
            </a:pPr>
            <a:r>
              <a:rPr lang="en-US" sz="1800" dirty="0">
                <a:solidFill>
                  <a:srgbClr val="000000"/>
                </a:solidFill>
                <a:latin typeface="Avenir Next LT Pro Light"/>
                <a:cs typeface="Arial"/>
              </a:rPr>
              <a:t>Compositional.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 dirty="0">
              <a:solidFill>
                <a:srgbClr val="444444"/>
              </a:solidFill>
              <a:latin typeface="Avenir Next LT Pro Light"/>
              <a:ea typeface="Calibri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213C8-2571-49E7-4B20-71481CAB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04" name="Rectangle 10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A3D0E5-A3A4-CF9A-0B18-C3419DB603E4}"/>
              </a:ext>
            </a:extLst>
          </p:cNvPr>
          <p:cNvSpPr/>
          <p:nvPr/>
        </p:nvSpPr>
        <p:spPr>
          <a:xfrm>
            <a:off x="2620832" y="2400062"/>
            <a:ext cx="6761795" cy="34907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E6E364-4808-7FB8-5002-C753DA8D3941}"/>
              </a:ext>
            </a:extLst>
          </p:cNvPr>
          <p:cNvSpPr/>
          <p:nvPr/>
        </p:nvSpPr>
        <p:spPr>
          <a:xfrm>
            <a:off x="8996228" y="4754419"/>
            <a:ext cx="1018188" cy="31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41" name="Graphic 4" descr="Database with solid fill">
            <a:extLst>
              <a:ext uri="{FF2B5EF4-FFF2-40B4-BE49-F238E27FC236}">
                <a16:creationId xmlns:a16="http://schemas.microsoft.com/office/drawing/2014/main" id="{78C6B7EA-FA95-4BDE-7D04-02A7BF463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6999" y="3684680"/>
            <a:ext cx="915405" cy="9154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FD253E-EBA4-47A7-209D-495AA6911E66}"/>
              </a:ext>
            </a:extLst>
          </p:cNvPr>
          <p:cNvSpPr txBox="1"/>
          <p:nvPr/>
        </p:nvSpPr>
        <p:spPr>
          <a:xfrm>
            <a:off x="838200" y="4572624"/>
            <a:ext cx="1272252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/>
              <a:t>Corpus of Python projects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sz="1000" kern="1200" dirty="0"/>
              <a:t>Awesome Python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F757EFE-86F4-7523-B4B7-50A91F80DB4C}"/>
              </a:ext>
            </a:extLst>
          </p:cNvPr>
          <p:cNvSpPr/>
          <p:nvPr/>
        </p:nvSpPr>
        <p:spPr>
          <a:xfrm>
            <a:off x="1885616" y="3974559"/>
            <a:ext cx="1196771" cy="34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76ABD4C8-325A-8EB7-EFAD-AA13A49B165F}"/>
              </a:ext>
            </a:extLst>
          </p:cNvPr>
          <p:cNvSpPr/>
          <p:nvPr/>
        </p:nvSpPr>
        <p:spPr>
          <a:xfrm>
            <a:off x="3292129" y="3803683"/>
            <a:ext cx="591962" cy="68350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AE51C-856B-4F3D-6E91-3470B5D73161}"/>
              </a:ext>
            </a:extLst>
          </p:cNvPr>
          <p:cNvSpPr txBox="1"/>
          <p:nvPr/>
        </p:nvSpPr>
        <p:spPr>
          <a:xfrm>
            <a:off x="2938815" y="4574229"/>
            <a:ext cx="1291523" cy="80021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latin typeface="+mn-lt"/>
                <a:ea typeface="+mn-ea"/>
                <a:cs typeface="+mn-cs"/>
              </a:rPr>
              <a:t>List of Python Projects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 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GitHub URLs,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kern="1200" dirty="0">
                <a:latin typeface="+mn-lt"/>
                <a:ea typeface="+mn-ea"/>
                <a:cs typeface="+mn-cs"/>
              </a:rPr>
              <a:t>flags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1" name="Graphic 10" descr="Gears with solid fill">
            <a:extLst>
              <a:ext uri="{FF2B5EF4-FFF2-40B4-BE49-F238E27FC236}">
                <a16:creationId xmlns:a16="http://schemas.microsoft.com/office/drawing/2014/main" id="{58A8A265-9106-7186-B71A-78766F9D3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85356" y="3690783"/>
            <a:ext cx="915405" cy="915405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48A80BC-3B1A-23C8-F55E-B9D6083FFB8F}"/>
              </a:ext>
            </a:extLst>
          </p:cNvPr>
          <p:cNvSpPr/>
          <p:nvPr/>
        </p:nvSpPr>
        <p:spPr>
          <a:xfrm>
            <a:off x="4163209" y="3974880"/>
            <a:ext cx="1191953" cy="341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C401B-FC9E-4AD8-3C2F-DDE6085FFB0B}"/>
              </a:ext>
            </a:extLst>
          </p:cNvPr>
          <p:cNvSpPr txBox="1"/>
          <p:nvPr/>
        </p:nvSpPr>
        <p:spPr>
          <a:xfrm>
            <a:off x="9179952" y="4779152"/>
            <a:ext cx="668728" cy="25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PyCG</a:t>
            </a:r>
            <a:endParaRPr lang="en-US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FF5BD1-F4E8-EEB5-5248-A58E712D34A1}"/>
              </a:ext>
            </a:extLst>
          </p:cNvPr>
          <p:cNvSpPr txBox="1"/>
          <p:nvPr/>
        </p:nvSpPr>
        <p:spPr>
          <a:xfrm>
            <a:off x="3991049" y="2721899"/>
            <a:ext cx="1440237" cy="79252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 of Projects</a:t>
            </a:r>
          </a:p>
          <a:p>
            <a:pPr algn="ctr"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Automation,</a:t>
            </a:r>
            <a:r>
              <a:rPr lang="en-US" sz="1000" dirty="0">
                <a:cs typeface="Calibri"/>
              </a:rPr>
              <a:t/>
            </a:r>
            <a:br>
              <a:rPr lang="en-US" sz="1000" dirty="0">
                <a:cs typeface="Calibri"/>
              </a:rPr>
            </a:br>
            <a:r>
              <a:rPr lang="en-US" sz="1000" kern="1200" dirty="0">
                <a:latin typeface="+mn-lt"/>
                <a:ea typeface="+mn-ea"/>
                <a:cs typeface="+mn-cs"/>
              </a:rPr>
              <a:t>Environments,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kern="1200" dirty="0">
                <a:latin typeface="+mn-lt"/>
                <a:ea typeface="+mn-ea"/>
                <a:cs typeface="+mn-cs"/>
              </a:rPr>
              <a:t>Requirements</a:t>
            </a:r>
            <a:endParaRPr lang="en-US" sz="1000" dirty="0"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4EBF1C-D53D-6B67-5263-B43CAE13CC6C}"/>
              </a:ext>
            </a:extLst>
          </p:cNvPr>
          <p:cNvSpPr txBox="1"/>
          <p:nvPr/>
        </p:nvSpPr>
        <p:spPr>
          <a:xfrm>
            <a:off x="5208698" y="4572624"/>
            <a:ext cx="1255550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Environment</a:t>
            </a:r>
          </a:p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Projects</a:t>
            </a:r>
            <a:endParaRPr 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3DB974-68EB-367E-1814-B444E2638491}"/>
              </a:ext>
            </a:extLst>
          </p:cNvPr>
          <p:cNvSpPr txBox="1"/>
          <p:nvPr/>
        </p:nvSpPr>
        <p:spPr>
          <a:xfrm>
            <a:off x="6303332" y="2721898"/>
            <a:ext cx="1499014" cy="96180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latin typeface="+mn-lt"/>
                <a:ea typeface="+mn-ea"/>
                <a:cs typeface="+mn-cs"/>
              </a:rPr>
              <a:t>Integrating Analysis Frameworks and</a:t>
            </a:r>
            <a:r>
              <a:rPr lang="en-US" sz="1050" b="1" dirty="0"/>
              <a:t> </a:t>
            </a:r>
            <a:r>
              <a:rPr lang="en-US" sz="1050" b="1" kern="1200" dirty="0" err="1">
                <a:latin typeface="+mn-lt"/>
                <a:ea typeface="+mn-ea"/>
                <a:cs typeface="+mn-cs"/>
              </a:rPr>
              <a:t>LExecutor</a:t>
            </a:r>
            <a:endParaRPr lang="en-US" sz="1800" kern="1200" dirty="0" err="1">
              <a:latin typeface="+mn-lt"/>
              <a:ea typeface="Calibri" panose="020F0502020204030204"/>
              <a:cs typeface="Calibri" panose="020F0502020204030204"/>
            </a:endParaRPr>
          </a:p>
          <a:p>
            <a:pPr algn="ctr">
              <a:spcAft>
                <a:spcPts val="600"/>
              </a:spcAft>
            </a:pPr>
            <a:r>
              <a:rPr lang="en-US" sz="1000" kern="1200" dirty="0" err="1">
                <a:latin typeface="+mn-lt"/>
                <a:ea typeface="+mn-ea"/>
                <a:cs typeface="+mn-cs"/>
              </a:rPr>
              <a:t>DynaPyt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kern="1200" dirty="0" err="1">
                <a:latin typeface="+mn-lt"/>
                <a:ea typeface="+mn-ea"/>
                <a:cs typeface="+mn-cs"/>
              </a:rPr>
              <a:t>PyCG</a:t>
            </a:r>
            <a:endParaRPr lang="en-US" sz="1000" dirty="0" err="1">
              <a:ea typeface="Calibri"/>
              <a:cs typeface="Calibri"/>
            </a:endParaRPr>
          </a:p>
        </p:txBody>
      </p:sp>
      <p:pic>
        <p:nvPicPr>
          <p:cNvPr id="64" name="Graphic 20" descr="Laptop with solid fill">
            <a:extLst>
              <a:ext uri="{FF2B5EF4-FFF2-40B4-BE49-F238E27FC236}">
                <a16:creationId xmlns:a16="http://schemas.microsoft.com/office/drawing/2014/main" id="{78095449-35DE-A6E9-C088-EFEBB6A62B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08130" y="3690783"/>
            <a:ext cx="915405" cy="91540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4C0E70C-2621-F153-46C7-9680475E5BE9}"/>
              </a:ext>
            </a:extLst>
          </p:cNvPr>
          <p:cNvSpPr txBox="1"/>
          <p:nvPr/>
        </p:nvSpPr>
        <p:spPr>
          <a:xfrm>
            <a:off x="5531820" y="5652801"/>
            <a:ext cx="939816" cy="25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DyPyBench</a:t>
            </a:r>
            <a:endParaRPr lang="en-US" sz="1050" b="1" dirty="0" err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53CEE3-930A-01E4-151C-084ADC26BE28}"/>
              </a:ext>
            </a:extLst>
          </p:cNvPr>
          <p:cNvSpPr txBox="1"/>
          <p:nvPr/>
        </p:nvSpPr>
        <p:spPr>
          <a:xfrm>
            <a:off x="7803614" y="4607258"/>
            <a:ext cx="1013282" cy="95410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Interface</a:t>
            </a:r>
          </a:p>
          <a:p>
            <a:pPr algn="ctr"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List Projects, Run Tests,</a:t>
            </a: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kern="1200" dirty="0">
                <a:latin typeface="+mn-lt"/>
                <a:ea typeface="+mn-ea"/>
                <a:cs typeface="+mn-cs"/>
              </a:rPr>
              <a:t>Run Analysis</a:t>
            </a:r>
            <a:endParaRPr lang="en-US">
              <a:cs typeface="Calibri"/>
            </a:endParaRPr>
          </a:p>
        </p:txBody>
      </p:sp>
      <p:pic>
        <p:nvPicPr>
          <p:cNvPr id="72" name="Graphic 23" descr="Logo, company name&#10;&#10;Description automatically generated">
            <a:extLst>
              <a:ext uri="{FF2B5EF4-FFF2-40B4-BE49-F238E27FC236}">
                <a16:creationId xmlns:a16="http://schemas.microsoft.com/office/drawing/2014/main" id="{121B39A8-3764-4272-6632-D8B663F3C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8650303" y="2568649"/>
            <a:ext cx="457703" cy="309711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B6A638D6-5F8D-5363-5E58-7EAF3992BFE8}"/>
              </a:ext>
            </a:extLst>
          </p:cNvPr>
          <p:cNvSpPr/>
          <p:nvPr/>
        </p:nvSpPr>
        <p:spPr>
          <a:xfrm>
            <a:off x="8994623" y="3982909"/>
            <a:ext cx="1026217" cy="32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7726159-CE8F-D18B-87E6-5E37A151470C}"/>
              </a:ext>
            </a:extLst>
          </p:cNvPr>
          <p:cNvSpPr/>
          <p:nvPr/>
        </p:nvSpPr>
        <p:spPr>
          <a:xfrm>
            <a:off x="8998156" y="3158723"/>
            <a:ext cx="1018187" cy="309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01C7D-C223-6FFC-3F53-4D22446DB863}"/>
              </a:ext>
            </a:extLst>
          </p:cNvPr>
          <p:cNvSpPr txBox="1"/>
          <p:nvPr/>
        </p:nvSpPr>
        <p:spPr>
          <a:xfrm>
            <a:off x="9073637" y="4019526"/>
            <a:ext cx="766692" cy="25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DynaPyt</a:t>
            </a:r>
            <a:endParaRPr lang="en-US" sz="1050" b="1" dirty="0" err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68A2E5-3215-A0A1-4B3C-7E9922B8A60C}"/>
              </a:ext>
            </a:extLst>
          </p:cNvPr>
          <p:cNvSpPr txBox="1"/>
          <p:nvPr/>
        </p:nvSpPr>
        <p:spPr>
          <a:xfrm>
            <a:off x="9064322" y="3183456"/>
            <a:ext cx="890352" cy="25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LExecutor</a:t>
            </a:r>
            <a:endParaRPr lang="en-US" sz="1050" b="1" dirty="0" err="1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22DDDA-A08A-98D3-24E7-3CE0BEE4DBEE}"/>
              </a:ext>
            </a:extLst>
          </p:cNvPr>
          <p:cNvSpPr/>
          <p:nvPr/>
        </p:nvSpPr>
        <p:spPr>
          <a:xfrm>
            <a:off x="10023411" y="2973716"/>
            <a:ext cx="1177822" cy="64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F7582D0-1EEF-20AB-3792-426F9C6FA13C}"/>
              </a:ext>
            </a:extLst>
          </p:cNvPr>
          <p:cNvSpPr/>
          <p:nvPr/>
        </p:nvSpPr>
        <p:spPr>
          <a:xfrm>
            <a:off x="10023410" y="3803683"/>
            <a:ext cx="1177822" cy="64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D0C3A1-4415-2816-0ADF-AE692334BAF3}"/>
              </a:ext>
            </a:extLst>
          </p:cNvPr>
          <p:cNvSpPr/>
          <p:nvPr/>
        </p:nvSpPr>
        <p:spPr>
          <a:xfrm>
            <a:off x="10023410" y="4609240"/>
            <a:ext cx="1177822" cy="573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9EC49-E498-2952-74E6-CD15731ADE7C}"/>
              </a:ext>
            </a:extLst>
          </p:cNvPr>
          <p:cNvSpPr txBox="1"/>
          <p:nvPr/>
        </p:nvSpPr>
        <p:spPr>
          <a:xfrm>
            <a:off x="10022448" y="3094164"/>
            <a:ext cx="1178142" cy="400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File Generation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79A3EC-7105-AB9A-A30E-F758817A5A9E}"/>
              </a:ext>
            </a:extLst>
          </p:cNvPr>
          <p:cNvSpPr txBox="1"/>
          <p:nvPr/>
        </p:nvSpPr>
        <p:spPr>
          <a:xfrm>
            <a:off x="10032448" y="3998404"/>
            <a:ext cx="11697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Analysis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2154C1-4DD9-D138-ED94-AD62494D9645}"/>
              </a:ext>
            </a:extLst>
          </p:cNvPr>
          <p:cNvSpPr txBox="1"/>
          <p:nvPr/>
        </p:nvSpPr>
        <p:spPr>
          <a:xfrm>
            <a:off x="10206813" y="4630759"/>
            <a:ext cx="7994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Static 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kern="1200" dirty="0">
                <a:latin typeface="+mn-lt"/>
                <a:ea typeface="+mn-ea"/>
                <a:cs typeface="+mn-cs"/>
              </a:rPr>
              <a:t>Call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kern="1200" dirty="0">
                <a:latin typeface="+mn-lt"/>
                <a:ea typeface="+mn-ea"/>
                <a:cs typeface="+mn-cs"/>
              </a:rPr>
              <a:t>Graphs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146FE0-E25F-EA96-A63F-077F0CB95722}"/>
              </a:ext>
            </a:extLst>
          </p:cNvPr>
          <p:cNvSpPr txBox="1"/>
          <p:nvPr/>
        </p:nvSpPr>
        <p:spPr>
          <a:xfrm>
            <a:off x="1787330" y="2721898"/>
            <a:ext cx="1400087" cy="79252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 Criteria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Test Suite,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kern="1200" dirty="0">
                <a:latin typeface="+mn-lt"/>
                <a:ea typeface="+mn-ea"/>
                <a:cs typeface="+mn-cs"/>
              </a:rPr>
              <a:t>Diverse domains,</a:t>
            </a:r>
            <a:r>
              <a:rPr lang="en-US" sz="1000" dirty="0">
                <a:ea typeface="+mn-lt"/>
                <a:cs typeface="+mn-lt"/>
              </a:rPr>
              <a:t/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kern="1200" dirty="0">
                <a:latin typeface="+mn-lt"/>
                <a:ea typeface="+mn-lt"/>
                <a:cs typeface="+mn-lt"/>
              </a:rPr>
              <a:t>GitHub stars</a:t>
            </a:r>
            <a:endParaRPr lang="en-US" sz="1000" dirty="0">
              <a:cs typeface="Calibri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4AE354A-76E3-A6F8-FDF1-6330280555FE}"/>
              </a:ext>
            </a:extLst>
          </p:cNvPr>
          <p:cNvSpPr/>
          <p:nvPr/>
        </p:nvSpPr>
        <p:spPr>
          <a:xfrm>
            <a:off x="9876946" y="2760120"/>
            <a:ext cx="1476854" cy="267298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9DE5C3-F656-84C9-F0C7-B4ED0464EC1B}"/>
              </a:ext>
            </a:extLst>
          </p:cNvPr>
          <p:cNvSpPr txBox="1"/>
          <p:nvPr/>
        </p:nvSpPr>
        <p:spPr>
          <a:xfrm>
            <a:off x="10116877" y="2303060"/>
            <a:ext cx="994741" cy="41595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of </a:t>
            </a:r>
            <a:r>
              <a:rPr lang="en-US" sz="105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DyPyBench</a:t>
            </a:r>
            <a:endParaRPr lang="en-US" sz="1050" b="1" dirty="0" err="1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AAC3C25A-C78E-C970-6FA3-1524D096FF97}"/>
              </a:ext>
            </a:extLst>
          </p:cNvPr>
          <p:cNvSpPr/>
          <p:nvPr/>
        </p:nvSpPr>
        <p:spPr>
          <a:xfrm>
            <a:off x="6454613" y="3974558"/>
            <a:ext cx="1196771" cy="34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B82BC-ABED-A6E5-43D2-798F127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Corpus of Python Projects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97" y="1995116"/>
            <a:ext cx="5076924" cy="2998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7655" indent="-287655" defTabSz="768096">
              <a:spcBef>
                <a:spcPts val="840"/>
              </a:spcBef>
            </a:pPr>
            <a:r>
              <a:rPr lang="en-US" sz="2400" kern="1200" dirty="0">
                <a:latin typeface="Avenir Next LT Pro Light"/>
                <a:ea typeface="+mn-ea"/>
                <a:cs typeface="+mn-cs"/>
              </a:rPr>
              <a:t>Collection of popular open source Python projects.</a:t>
            </a:r>
            <a:endParaRPr lang="en-US" sz="2400" kern="1200" dirty="0">
              <a:latin typeface="Avenir Next LT Pro Light"/>
            </a:endParaRPr>
          </a:p>
          <a:p>
            <a:pPr marL="623570" lvl="2" indent="-240030" defTabSz="768096">
              <a:spcBef>
                <a:spcPts val="420"/>
              </a:spcBef>
              <a:buFont typeface="Arial,Sans-Serif" panose="020B0604020202020204" pitchFamily="34" charset="0"/>
              <a:buChar char="•"/>
            </a:pPr>
            <a:r>
              <a:rPr lang="en-US" sz="1800" b="1" kern="1200" dirty="0">
                <a:latin typeface="Avenir Next LT Pro Light"/>
                <a:ea typeface="+mn-lt"/>
                <a:cs typeface="Arial"/>
              </a:rPr>
              <a:t>Awesome Python</a:t>
            </a:r>
            <a:r>
              <a:rPr lang="en-US" sz="1800" kern="1200" dirty="0">
                <a:latin typeface="Avenir Next LT Pro Light"/>
                <a:ea typeface="+mn-lt"/>
                <a:cs typeface="Arial"/>
              </a:rPr>
              <a:t>. [1] </a:t>
            </a:r>
          </a:p>
          <a:p>
            <a:pPr marL="623570" lvl="2" indent="-240030" defTabSz="768096">
              <a:spcBef>
                <a:spcPts val="420"/>
              </a:spcBef>
              <a:buFont typeface="Arial,Sans-Serif" panose="020B0604020202020204" pitchFamily="34" charset="0"/>
              <a:buChar char="•"/>
            </a:pPr>
            <a:r>
              <a:rPr lang="en-US" sz="1800" kern="1200" dirty="0">
                <a:latin typeface="Avenir Next LT Pro Light"/>
                <a:ea typeface="+mn-lt"/>
                <a:cs typeface="Arial"/>
              </a:rPr>
              <a:t>Awesome Python Applications. [2]</a:t>
            </a:r>
            <a:endParaRPr lang="en-US" sz="1800" kern="1200">
              <a:latin typeface="Avenir Next LT Pro Light"/>
              <a:cs typeface="Arial"/>
            </a:endParaRPr>
          </a:p>
          <a:p>
            <a:pPr marL="623570" lvl="2" indent="-240030" defTabSz="768096">
              <a:spcBef>
                <a:spcPts val="420"/>
              </a:spcBef>
              <a:buFont typeface="Arial,Sans-Serif" panose="020B0604020202020204" pitchFamily="34" charset="0"/>
              <a:buChar char="•"/>
            </a:pPr>
            <a:r>
              <a:rPr lang="en-US" sz="1800" kern="1200" dirty="0">
                <a:latin typeface="Avenir Next LT Pro Light"/>
                <a:ea typeface="+mn-lt"/>
                <a:cs typeface="Arial"/>
              </a:rPr>
              <a:t>Python Projects. [3]</a:t>
            </a:r>
            <a:endParaRPr lang="en-US" sz="1800" dirty="0">
              <a:latin typeface="Avenir Next LT Pro Light"/>
              <a:ea typeface="Calibri" panose="020F0502020204030204"/>
              <a:cs typeface="Arial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B7FA0D-5233-55DF-6FAF-458A9AB79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7649"/>
              </p:ext>
            </p:extLst>
          </p:nvPr>
        </p:nvGraphicFramePr>
        <p:xfrm>
          <a:off x="7008899" y="1926266"/>
          <a:ext cx="410094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2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1087581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2882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 Light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 Light"/>
                        </a:rPr>
                        <a:t>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 Light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latin typeface="Avenir Next LT Pro Light"/>
                        </a:rPr>
                        <a:t>Text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venir Next LT Pro Light"/>
                        </a:rPr>
                        <a:t>22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latin typeface="Avenir Next LT Pro Light"/>
                        </a:rPr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venir Next LT Pro Light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latin typeface="Avenir Next LT Pro Light"/>
                        </a:rPr>
                        <a:t>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venir Next LT Pro Light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Avenir Next LT Pro Light"/>
                        </a:rPr>
                        <a:t>Debugging Tools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18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Specific Formats Processing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2357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Command Line Tools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72701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GUI Development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46694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Database Drivers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23587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Image Processing</a:t>
                      </a:r>
                      <a:endParaRPr lang="en-US" sz="1600" dirty="0"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1790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Others... (82)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06199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latin typeface="Avenir Next LT Pro Light"/>
                        </a:rPr>
                        <a:t>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93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ED3CC-2469-D611-1CA9-6F415AF7E708}"/>
              </a:ext>
            </a:extLst>
          </p:cNvPr>
          <p:cNvSpPr txBox="1"/>
          <p:nvPr/>
        </p:nvSpPr>
        <p:spPr>
          <a:xfrm>
            <a:off x="1424" y="6013083"/>
            <a:ext cx="480442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200" kern="1200" dirty="0">
                <a:latin typeface="Avenir Next LT Pro Light"/>
                <a:ea typeface="+mn-ea"/>
                <a:cs typeface="Calibri"/>
              </a:rPr>
              <a:t>[1] </a:t>
            </a:r>
            <a:r>
              <a:rPr lang="en-US" sz="1200" kern="1200" dirty="0">
                <a:solidFill>
                  <a:srgbClr val="0563C1"/>
                </a:solidFill>
                <a:latin typeface="Avenir Next LT Pro Light"/>
                <a:ea typeface="+mn-ea"/>
                <a:cs typeface="Arial"/>
                <a:hlinkClick r:id="rId3"/>
              </a:rPr>
              <a:t>https://github.com/vinta/awesome-python/</a:t>
            </a:r>
            <a:endParaRPr lang="en-US" sz="1200" kern="1200" dirty="0">
              <a:latin typeface="Avenir Next LT Pro Light"/>
            </a:endParaRPr>
          </a:p>
          <a:p>
            <a:pPr defTabSz="768096">
              <a:spcAft>
                <a:spcPts val="600"/>
              </a:spcAft>
            </a:pPr>
            <a:r>
              <a:rPr lang="en-US" sz="1200" kern="1200" dirty="0">
                <a:latin typeface="Avenir Next LT Pro Light"/>
                <a:ea typeface="+mn-ea"/>
                <a:cs typeface="Calibri"/>
              </a:rPr>
              <a:t>[2] </a:t>
            </a:r>
            <a:r>
              <a:rPr lang="en-US" sz="1200" kern="1200" dirty="0">
                <a:solidFill>
                  <a:srgbClr val="0563C1"/>
                </a:solidFill>
                <a:latin typeface="Avenir Next LT Pro Light"/>
                <a:ea typeface="+mn-ea"/>
                <a:cs typeface="Arial"/>
                <a:hlinkClick r:id="rId4"/>
              </a:rPr>
              <a:t>https://github.com/mahmoud/awesome-python-applications</a:t>
            </a:r>
            <a:endParaRPr lang="en-US" sz="1200" kern="1200" dirty="0">
              <a:solidFill>
                <a:srgbClr val="0563C1"/>
              </a:solidFill>
              <a:latin typeface="Avenir Next LT Pro Light"/>
              <a:cs typeface="Arial"/>
            </a:endParaRPr>
          </a:p>
          <a:p>
            <a:pPr defTabSz="768096">
              <a:spcAft>
                <a:spcPts val="600"/>
              </a:spcAft>
            </a:pPr>
            <a:r>
              <a:rPr lang="en-US" sz="1200" kern="1200" dirty="0">
                <a:latin typeface="Avenir Next LT Pro Light"/>
                <a:ea typeface="+mn-ea"/>
                <a:cs typeface="Calibri"/>
              </a:rPr>
              <a:t>[3] </a:t>
            </a:r>
            <a:r>
              <a:rPr lang="en-US" sz="1200" kern="1200" dirty="0">
                <a:solidFill>
                  <a:srgbClr val="0563C1"/>
                </a:solidFill>
                <a:latin typeface="Avenir Next LT Pro Light"/>
                <a:ea typeface="+mn-ea"/>
                <a:cs typeface="Arial"/>
                <a:hlinkClick r:id="rId5"/>
              </a:rPr>
              <a:t>https://github.com/practical-tutorials/project-based-learning</a:t>
            </a:r>
            <a:endParaRPr lang="en-US" sz="1200" dirty="0">
              <a:solidFill>
                <a:srgbClr val="0563C1"/>
              </a:solidFill>
              <a:latin typeface="Avenir Next LT Pro Light"/>
              <a:ea typeface="Calibri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988D-CD17-4646-48DD-FA33D32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C73FB-FC93-44F2-D65A-16111DCC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Selection Criteria (1)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851888-77C8-59A0-A1DD-8456D9BC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1421"/>
              </p:ext>
            </p:extLst>
          </p:nvPr>
        </p:nvGraphicFramePr>
        <p:xfrm>
          <a:off x="1896979" y="2134813"/>
          <a:ext cx="8390022" cy="327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7D887CD-B891-F15F-6D92-353CBC72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C73FB-FC93-44F2-D65A-16111DCC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Selection Criteria 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BC2F055A-5373-CE3E-64F7-BE07F8CB8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84841"/>
              </p:ext>
            </p:extLst>
          </p:nvPr>
        </p:nvGraphicFramePr>
        <p:xfrm>
          <a:off x="962816" y="2460290"/>
          <a:ext cx="10277177" cy="35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741">
                  <a:extLst>
                    <a:ext uri="{9D8B030D-6E8A-4147-A177-3AD203B41FA5}">
                      <a16:colId xmlns:a16="http://schemas.microsoft.com/office/drawing/2014/main" val="4089378493"/>
                    </a:ext>
                  </a:extLst>
                </a:gridCol>
                <a:gridCol w="2836741">
                  <a:extLst>
                    <a:ext uri="{9D8B030D-6E8A-4147-A177-3AD203B41FA5}">
                      <a16:colId xmlns:a16="http://schemas.microsoft.com/office/drawing/2014/main" val="3608329891"/>
                    </a:ext>
                  </a:extLst>
                </a:gridCol>
                <a:gridCol w="1882826">
                  <a:extLst>
                    <a:ext uri="{9D8B030D-6E8A-4147-A177-3AD203B41FA5}">
                      <a16:colId xmlns:a16="http://schemas.microsoft.com/office/drawing/2014/main" val="3397231188"/>
                    </a:ext>
                  </a:extLst>
                </a:gridCol>
                <a:gridCol w="2720869">
                  <a:extLst>
                    <a:ext uri="{9D8B030D-6E8A-4147-A177-3AD203B41FA5}">
                      <a16:colId xmlns:a16="http://schemas.microsoft.com/office/drawing/2014/main" val="1217538264"/>
                    </a:ext>
                  </a:extLst>
                </a:gridCol>
              </a:tblGrid>
              <a:tr h="3586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Project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Domain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Stars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Test Suite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801120778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grab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Web Crawling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2.2k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Yes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0805733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fabric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DevOps Tools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13.7k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No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79570440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Avenir Next LT Pro Light"/>
                        </a:rPr>
                        <a:t>PythonRobotics</a:t>
                      </a:r>
                      <a:endParaRPr lang="en-US" sz="1800" dirty="0">
                        <a:latin typeface="Avenir Next LT Pro Light"/>
                      </a:endParaRP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Robotics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16.8k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Yes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1279199995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Flask-</a:t>
                      </a:r>
                      <a:r>
                        <a:rPr lang="en-US" sz="1800" err="1">
                          <a:latin typeface="Avenir Next LT Pro Light"/>
                        </a:rPr>
                        <a:t>api</a:t>
                      </a:r>
                      <a:endParaRPr lang="en-US" sz="1800" dirty="0">
                        <a:latin typeface="Avenir Next LT Pro Light"/>
                      </a:endParaRP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RESTful API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1.3k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Yes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4269743054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Avenir Next LT Pro Light"/>
                        </a:rPr>
                        <a:t>mxnet</a:t>
                      </a:r>
                      <a:endParaRPr lang="en-US" sz="1800" dirty="0">
                        <a:latin typeface="Avenir Next LT Pro Light"/>
                      </a:endParaRP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Deep Learning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20.2k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No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410183342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gym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Machine Learning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29k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No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583968244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schedule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Job Scheduler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10.2k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Next LT Pro Light"/>
                        </a:rPr>
                        <a:t>Yes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4285340903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pagan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Image Processing 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278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No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374200293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pillow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Image Processing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10.3k</a:t>
                      </a:r>
                    </a:p>
                  </a:txBody>
                  <a:tcPr marL="81508" marR="81508" marT="40754" marB="407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Avenir Next LT Pro Light"/>
                        </a:rPr>
                        <a:t>Yes</a:t>
                      </a:r>
                    </a:p>
                  </a:txBody>
                  <a:tcPr marL="81508" marR="81508" marT="40754" marB="40754"/>
                </a:tc>
                <a:extLst>
                  <a:ext uri="{0D108BD9-81ED-4DB2-BD59-A6C34878D82A}">
                    <a16:rowId xmlns:a16="http://schemas.microsoft.com/office/drawing/2014/main" val="78700914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9B897-16EF-579A-25EF-0B26B33C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99208" y="5287992"/>
            <a:ext cx="715992" cy="414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8442385" y="3128512"/>
            <a:ext cx="715992" cy="414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442385" y="4587581"/>
            <a:ext cx="715992" cy="414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14FA8-F965-48C1-AA25-F115D4F7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Handling Differences (1)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2670408-9523-200B-BC5E-15B90B7A034D}"/>
              </a:ext>
            </a:extLst>
          </p:cNvPr>
          <p:cNvSpPr>
            <a:spLocks noGrp="1"/>
          </p:cNvSpPr>
          <p:nvPr/>
        </p:nvSpPr>
        <p:spPr>
          <a:xfrm>
            <a:off x="1030674" y="1964817"/>
            <a:ext cx="4596279" cy="740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536">
              <a:spcBef>
                <a:spcPts val="940"/>
              </a:spcBef>
            </a:pPr>
            <a:r>
              <a:rPr lang="en-US" sz="1800" b="1" i="1" kern="1200" dirty="0">
                <a:latin typeface="Avenir Next LT Pro Light"/>
              </a:rPr>
              <a:t>Python Robotics</a:t>
            </a:r>
            <a:endParaRPr lang="en-US" sz="1800" b="1" dirty="0">
              <a:latin typeface="Avenir Next LT Pro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EEEE087-6E4B-8371-22C4-E6090F304DDA}"/>
              </a:ext>
            </a:extLst>
          </p:cNvPr>
          <p:cNvSpPr>
            <a:spLocks noGrp="1"/>
          </p:cNvSpPr>
          <p:nvPr/>
        </p:nvSpPr>
        <p:spPr>
          <a:xfrm>
            <a:off x="1040312" y="2669529"/>
            <a:ext cx="4885409" cy="2508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git clone </a:t>
            </a:r>
            <a:r>
              <a:rPr lang="en-US" sz="1316" kern="12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github.com/</a:t>
            </a:r>
            <a:r>
              <a:rPr lang="en-US" sz="1316" kern="1200" err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AtsushiSakai</a:t>
            </a:r>
            <a:r>
              <a:rPr lang="en-US" sz="1316" kern="12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/</a:t>
            </a:r>
            <a:r>
              <a:rPr lang="en-US" sz="1316" kern="1200" err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PythonRobotics.git</a:t>
            </a: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 </a:t>
            </a:r>
          </a:p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virtualenv</a:t>
            </a: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316" kern="120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vm</a:t>
            </a:r>
            <a:endParaRPr lang="en-US" sz="1316" kern="1200">
              <a:solidFill>
                <a:srgbClr val="000000"/>
              </a:solidFill>
              <a:latin typeface="+mn-lt"/>
              <a:ea typeface="+mn-lt"/>
              <a:cs typeface="+mn-lt"/>
            </a:endParaRPr>
          </a:p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source </a:t>
            </a:r>
            <a:r>
              <a:rPr lang="en-US" sz="1316" kern="120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vm</a:t>
            </a: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/bin/activate</a:t>
            </a:r>
          </a:p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pip install .</a:t>
            </a:r>
          </a:p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pip install -r requirements/requirements.txt</a:t>
            </a:r>
          </a:p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pip install </a:t>
            </a:r>
            <a:r>
              <a:rPr lang="en-US" sz="1316" kern="120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pytest</a:t>
            </a:r>
            <a:endParaRPr lang="en-US" sz="1316" kern="1200">
              <a:solidFill>
                <a:srgbClr val="0070C0"/>
              </a:solidFill>
              <a:latin typeface="+mn-lt"/>
              <a:ea typeface="+mn-lt"/>
              <a:cs typeface="+mn-lt"/>
            </a:endParaRPr>
          </a:p>
          <a:p>
            <a:pPr marL="268605" indent="-268605" defTabSz="859536"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316" kern="120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pytest</a:t>
            </a:r>
            <a:r>
              <a:rPr lang="en-US" sz="1316" kern="120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316" kern="12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tests/</a:t>
            </a:r>
            <a:endParaRPr lang="en-US" sz="14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083F960-C735-FEBB-8D21-58F00D973FD0}"/>
              </a:ext>
            </a:extLst>
          </p:cNvPr>
          <p:cNvSpPr>
            <a:spLocks noGrp="1"/>
          </p:cNvSpPr>
          <p:nvPr/>
        </p:nvSpPr>
        <p:spPr>
          <a:xfrm>
            <a:off x="6082471" y="1926266"/>
            <a:ext cx="4618914" cy="740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536">
              <a:spcBef>
                <a:spcPts val="940"/>
              </a:spcBef>
            </a:pPr>
            <a:r>
              <a:rPr lang="en-US" sz="1800" b="1" i="1" kern="1200" dirty="0">
                <a:latin typeface="Avenir Next LT Pro Light"/>
              </a:rPr>
              <a:t>Flask-Api</a:t>
            </a:r>
            <a:endParaRPr lang="en-US" sz="1800" b="1">
              <a:latin typeface="Avenir Next LT Pro Light"/>
              <a:cs typeface="Calibri"/>
            </a:endParaRP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9D258DA-072E-CEF6-83D0-6028D9D39CFD}"/>
              </a:ext>
            </a:extLst>
          </p:cNvPr>
          <p:cNvSpPr>
            <a:spLocks noGrp="1"/>
          </p:cNvSpPr>
          <p:nvPr/>
        </p:nvSpPr>
        <p:spPr>
          <a:xfrm>
            <a:off x="6082471" y="2669529"/>
            <a:ext cx="4618914" cy="2508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605" indent="-268605" defTabSz="859536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git clone </a:t>
            </a:r>
            <a:r>
              <a:rPr lang="en-US" sz="1500" kern="1200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github.com/flask-</a:t>
            </a:r>
            <a:r>
              <a:rPr lang="en-US" sz="1500" kern="1200" dirty="0" err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api</a:t>
            </a:r>
            <a:r>
              <a:rPr lang="en-US" sz="1500" kern="1200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/flask-</a:t>
            </a:r>
            <a:r>
              <a:rPr lang="en-US" sz="1500" kern="1200" dirty="0" err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api.git</a:t>
            </a:r>
            <a:endParaRPr lang="en-US" sz="1500" kern="1200" dirty="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 marL="268605" indent="-268605" defTabSz="859536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500" kern="1200" dirty="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virtualenv</a:t>
            </a: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500" kern="1200" dirty="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vm</a:t>
            </a:r>
            <a:endParaRPr lang="en-US" sz="1500" kern="1200" dirty="0">
              <a:solidFill>
                <a:srgbClr val="0070C0"/>
              </a:solidFill>
              <a:latin typeface="+mn-lt"/>
              <a:ea typeface="+mn-lt"/>
              <a:cs typeface="+mn-lt"/>
            </a:endParaRPr>
          </a:p>
          <a:p>
            <a:pPr marL="268605" indent="-268605" defTabSz="859536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source </a:t>
            </a:r>
            <a:r>
              <a:rPr lang="en-US" sz="1500" kern="1200" dirty="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vm</a:t>
            </a: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/bin/activate</a:t>
            </a:r>
          </a:p>
          <a:p>
            <a:pPr marL="268605" indent="-268605" defTabSz="859536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pip install .</a:t>
            </a:r>
          </a:p>
          <a:p>
            <a:pPr marL="268605" indent="-268605" defTabSz="859536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pip install </a:t>
            </a:r>
            <a:r>
              <a:rPr lang="en-US" sz="1500" kern="1200" dirty="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pytest</a:t>
            </a:r>
            <a:endParaRPr lang="en-US" sz="1500" kern="1200" dirty="0">
              <a:solidFill>
                <a:srgbClr val="0070C0"/>
              </a:solidFill>
              <a:latin typeface="+mn-lt"/>
              <a:ea typeface="+mn-lt"/>
              <a:cs typeface="+mn-lt"/>
            </a:endParaRPr>
          </a:p>
          <a:p>
            <a:pPr marL="268605" indent="-268605" defTabSz="859536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sz="1500" kern="1200" dirty="0" err="1">
                <a:solidFill>
                  <a:srgbClr val="0070C0"/>
                </a:solidFill>
                <a:latin typeface="+mn-lt"/>
                <a:ea typeface="+mn-lt"/>
                <a:cs typeface="+mn-lt"/>
              </a:rPr>
              <a:t>pytest</a:t>
            </a:r>
            <a:r>
              <a:rPr lang="en-US" sz="1500" kern="1200" dirty="0">
                <a:solidFill>
                  <a:srgbClr val="0070C0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500" kern="1200" dirty="0" err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flask_api</a:t>
            </a:r>
            <a:r>
              <a:rPr lang="en-US" sz="1500" kern="1200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/tests</a:t>
            </a:r>
            <a:r>
              <a:rPr lang="en-US" sz="1500" kern="1200" dirty="0">
                <a:ea typeface="+mn-lt"/>
                <a:cs typeface="+mn-lt"/>
              </a:rPr>
              <a:t/>
            </a:r>
            <a:br>
              <a:rPr lang="en-US" sz="1500" kern="1200" dirty="0">
                <a:ea typeface="+mn-lt"/>
                <a:cs typeface="+mn-lt"/>
              </a:rPr>
            </a:br>
            <a:r>
              <a:rPr lang="en-US" sz="1500" kern="1200" dirty="0">
                <a:ea typeface="+mn-lt"/>
                <a:cs typeface="+mn-lt"/>
              </a:rPr>
              <a:t/>
            </a:r>
            <a:br>
              <a:rPr lang="en-US" sz="1500" kern="1200" dirty="0">
                <a:ea typeface="+mn-lt"/>
                <a:cs typeface="+mn-lt"/>
              </a:rPr>
            </a:br>
            <a:r>
              <a:rPr lang="en-US" sz="1500" kern="1200" dirty="0">
                <a:ea typeface="+mn-lt"/>
                <a:cs typeface="+mn-lt"/>
              </a:rPr>
              <a:t/>
            </a:r>
            <a:br>
              <a:rPr lang="en-US" sz="1500" kern="1200" dirty="0">
                <a:ea typeface="+mn-lt"/>
                <a:cs typeface="+mn-lt"/>
              </a:rPr>
            </a:br>
            <a:r>
              <a:rPr lang="en-US" sz="1500" dirty="0">
                <a:ea typeface="+mn-lt"/>
                <a:cs typeface="+mn-lt"/>
              </a:rPr>
              <a:t/>
            </a:r>
            <a:br>
              <a:rPr lang="en-US" sz="1500" dirty="0">
                <a:ea typeface="+mn-lt"/>
                <a:cs typeface="+mn-lt"/>
              </a:rPr>
            </a:br>
            <a:endParaRPr lang="en-US" sz="1500" kern="12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5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68397-8D29-DCEE-5585-3EBADD3E27AE}"/>
              </a:ext>
            </a:extLst>
          </p:cNvPr>
          <p:cNvSpPr/>
          <p:nvPr/>
        </p:nvSpPr>
        <p:spPr>
          <a:xfrm>
            <a:off x="879616" y="2278739"/>
            <a:ext cx="9994253" cy="3074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4EA64-D73E-758F-4B11-1AA98BB7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3141</Words>
  <Application>Microsoft Office PowerPoint</Application>
  <PresentationFormat>Widescreen</PresentationFormat>
  <Paragraphs>508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Arial,Sans-Serif</vt:lpstr>
      <vt:lpstr>Avenir Next LT Pro</vt:lpstr>
      <vt:lpstr>Avenir Next LT Pro Light</vt:lpstr>
      <vt:lpstr>Calibri</vt:lpstr>
      <vt:lpstr>Calibri Light</vt:lpstr>
      <vt:lpstr>Georgia Pro Semibold</vt:lpstr>
      <vt:lpstr>Office Theme</vt:lpstr>
      <vt:lpstr>DyPyBench, A Benchmark of Executable Python Software</vt:lpstr>
      <vt:lpstr>Introduction : Background and Motivation</vt:lpstr>
      <vt:lpstr>Introduction : Challenges</vt:lpstr>
      <vt:lpstr>Introduction : Contribution</vt:lpstr>
      <vt:lpstr>Approach</vt:lpstr>
      <vt:lpstr>Corpus of Python Projects</vt:lpstr>
      <vt:lpstr>Selection Criteria (1)</vt:lpstr>
      <vt:lpstr>Selection Criteria (2)</vt:lpstr>
      <vt:lpstr>Handling Differences (1)</vt:lpstr>
      <vt:lpstr>Handling Differences (2)</vt:lpstr>
      <vt:lpstr>Installation (1)</vt:lpstr>
      <vt:lpstr>Installation (2)</vt:lpstr>
      <vt:lpstr>Integrating Analysis Frameworks</vt:lpstr>
      <vt:lpstr>Access Interface</vt:lpstr>
      <vt:lpstr>Packaging and Export</vt:lpstr>
      <vt:lpstr>Evaluation</vt:lpstr>
      <vt:lpstr>Evaluation : RQ1</vt:lpstr>
      <vt:lpstr>Evaluation : RQ2 (1)</vt:lpstr>
      <vt:lpstr>Evaluation : RQ2 (2)</vt:lpstr>
      <vt:lpstr>Evaluation : RQ3 (1)</vt:lpstr>
      <vt:lpstr>Evaluation : RQ3 (2)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Piyush Krishan Bajaj</cp:lastModifiedBy>
  <cp:revision>1533</cp:revision>
  <dcterms:created xsi:type="dcterms:W3CDTF">2013-07-15T20:26:40Z</dcterms:created>
  <dcterms:modified xsi:type="dcterms:W3CDTF">2023-05-09T07:16:17Z</dcterms:modified>
</cp:coreProperties>
</file>