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3" r:id="rId8"/>
    <p:sldId id="271" r:id="rId9"/>
    <p:sldId id="264" r:id="rId10"/>
    <p:sldId id="272" r:id="rId11"/>
    <p:sldId id="265" r:id="rId12"/>
    <p:sldId id="268" r:id="rId13"/>
    <p:sldId id="269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0F5AC-F121-4ABC-82C3-800D9A2726C8}" v="275" dt="2022-11-21T23:57:56.972"/>
    <p1510:client id="{65FD3D1F-3F58-416E-8288-5E877AD1D4B9}" v="2711" dt="2022-11-20T14:18:51.338"/>
    <p1510:client id="{E8C0E4EF-C312-4263-BEEA-47D1B63374EF}" v="765" dt="2022-11-22T12:04:04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Selection of projects</a:t>
          </a:r>
          <a:endParaRPr lang="en-US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Execution of projects</a:t>
          </a:r>
          <a:endParaRPr lang="en-US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Automation</a:t>
          </a:r>
          <a:endParaRPr lang="en-US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E30B3191-BE1E-4C04-94B3-F26189724A52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7EC0C1F7-4656-46F4-B5D7-1CA5631A5CB5}" type="pres">
      <dgm:prSet presAssocID="{23C29978-2FBA-4A12-9A54-1897E99A9A96}" presName="node" presStyleLbl="node1" presStyleIdx="0" presStyleCnt="3">
        <dgm:presLayoutVars>
          <dgm:bulletEnabled val="1"/>
        </dgm:presLayoutVars>
      </dgm:prSet>
      <dgm:spPr/>
    </dgm:pt>
    <dgm:pt modelId="{09BE5A6C-2EDB-4EF1-B7E8-F05C5CF598BD}" type="pres">
      <dgm:prSet presAssocID="{DA3778BF-918C-4834-9736-AF86D876B29E}" presName="sibTrans" presStyleLbl="sibTrans2D1" presStyleIdx="0" presStyleCnt="2"/>
      <dgm:spPr/>
    </dgm:pt>
    <dgm:pt modelId="{2A61FE8E-CB94-4515-B179-4753AB35E149}" type="pres">
      <dgm:prSet presAssocID="{DA3778BF-918C-4834-9736-AF86D876B29E}" presName="connectorText" presStyleLbl="sibTrans2D1" presStyleIdx="0" presStyleCnt="2"/>
      <dgm:spPr/>
    </dgm:pt>
    <dgm:pt modelId="{2D79B42C-261C-4506-84BF-83191063CFBB}" type="pres">
      <dgm:prSet presAssocID="{6766C14A-5744-4A20-9537-5018C133B23B}" presName="node" presStyleLbl="node1" presStyleIdx="1" presStyleCnt="3">
        <dgm:presLayoutVars>
          <dgm:bulletEnabled val="1"/>
        </dgm:presLayoutVars>
      </dgm:prSet>
      <dgm:spPr/>
    </dgm:pt>
    <dgm:pt modelId="{C42412D2-663D-4CCD-9712-E6E567C0526A}" type="pres">
      <dgm:prSet presAssocID="{D7245D40-B906-4B05-9900-99C3F1EE6434}" presName="sibTrans" presStyleLbl="sibTrans2D1" presStyleIdx="1" presStyleCnt="2"/>
      <dgm:spPr/>
    </dgm:pt>
    <dgm:pt modelId="{C585330D-9064-419B-9214-73E90194F2BA}" type="pres">
      <dgm:prSet presAssocID="{D7245D40-B906-4B05-9900-99C3F1EE6434}" presName="connectorText" presStyleLbl="sibTrans2D1" presStyleIdx="1" presStyleCnt="2"/>
      <dgm:spPr/>
    </dgm:pt>
    <dgm:pt modelId="{8214D17A-CE82-47B9-BB81-2F76D4E77653}" type="pres">
      <dgm:prSet presAssocID="{5305ADC7-0364-436E-A6C6-093A2E69A265}" presName="node" presStyleLbl="node1" presStyleIdx="2" presStyleCnt="3">
        <dgm:presLayoutVars>
          <dgm:bulletEnabled val="1"/>
        </dgm:presLayoutVars>
      </dgm:prSet>
      <dgm:spPr/>
    </dgm:pt>
  </dgm:ptLst>
  <dgm:cxnLst>
    <dgm:cxn modelId="{3983F403-F590-4818-9F45-B25158CDC284}" type="presOf" srcId="{3EB77AA3-017C-4DEE-AA55-DAD10D4E4A30}" destId="{E30B3191-BE1E-4C04-94B3-F26189724A52}" srcOrd="0" destOrd="0" presId="urn:microsoft.com/office/officeart/2005/8/layout/process5"/>
    <dgm:cxn modelId="{0BA30A13-C184-42EF-90EF-C53B0615632B}" type="presOf" srcId="{DA3778BF-918C-4834-9736-AF86D876B29E}" destId="{09BE5A6C-2EDB-4EF1-B7E8-F05C5CF598BD}" srcOrd="0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8A53405C-EB79-4763-9CC0-E9EC0A0DBBEB}" type="presOf" srcId="{5305ADC7-0364-436E-A6C6-093A2E69A265}" destId="{8214D17A-CE82-47B9-BB81-2F76D4E77653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C562E773-B6EB-4C20-9233-F4070726A45D}" type="presOf" srcId="{DA3778BF-918C-4834-9736-AF86D876B29E}" destId="{2A61FE8E-CB94-4515-B179-4753AB35E149}" srcOrd="1" destOrd="0" presId="urn:microsoft.com/office/officeart/2005/8/layout/process5"/>
    <dgm:cxn modelId="{92D03659-DE35-46E5-A102-1173363840C4}" type="presOf" srcId="{D7245D40-B906-4B05-9900-99C3F1EE6434}" destId="{C42412D2-663D-4CCD-9712-E6E567C0526A}" srcOrd="0" destOrd="0" presId="urn:microsoft.com/office/officeart/2005/8/layout/process5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EB7008CA-63BE-45D9-B294-B975B1CC8AAF}" type="presOf" srcId="{23C29978-2FBA-4A12-9A54-1897E99A9A96}" destId="{7EC0C1F7-4656-46F4-B5D7-1CA5631A5CB5}" srcOrd="0" destOrd="0" presId="urn:microsoft.com/office/officeart/2005/8/layout/process5"/>
    <dgm:cxn modelId="{D60139D3-E20C-409A-B7E1-083ADC295C3B}" type="presOf" srcId="{6766C14A-5744-4A20-9537-5018C133B23B}" destId="{2D79B42C-261C-4506-84BF-83191063CFBB}" srcOrd="0" destOrd="0" presId="urn:microsoft.com/office/officeart/2005/8/layout/process5"/>
    <dgm:cxn modelId="{A5328AEC-C79E-480E-A5E1-59400FF89E41}" type="presOf" srcId="{D7245D40-B906-4B05-9900-99C3F1EE6434}" destId="{C585330D-9064-419B-9214-73E90194F2BA}" srcOrd="1" destOrd="0" presId="urn:microsoft.com/office/officeart/2005/8/layout/process5"/>
    <dgm:cxn modelId="{93E27FBD-704B-47B9-A2DD-BC1044899C13}" type="presParOf" srcId="{E30B3191-BE1E-4C04-94B3-F26189724A52}" destId="{7EC0C1F7-4656-46F4-B5D7-1CA5631A5CB5}" srcOrd="0" destOrd="0" presId="urn:microsoft.com/office/officeart/2005/8/layout/process5"/>
    <dgm:cxn modelId="{0C902794-6AA7-45C2-8FD1-7E3641A1CA1B}" type="presParOf" srcId="{E30B3191-BE1E-4C04-94B3-F26189724A52}" destId="{09BE5A6C-2EDB-4EF1-B7E8-F05C5CF598BD}" srcOrd="1" destOrd="0" presId="urn:microsoft.com/office/officeart/2005/8/layout/process5"/>
    <dgm:cxn modelId="{4990D896-AD92-4E0F-BE4A-FF449030E801}" type="presParOf" srcId="{09BE5A6C-2EDB-4EF1-B7E8-F05C5CF598BD}" destId="{2A61FE8E-CB94-4515-B179-4753AB35E149}" srcOrd="0" destOrd="0" presId="urn:microsoft.com/office/officeart/2005/8/layout/process5"/>
    <dgm:cxn modelId="{DCDB1784-C26C-4150-AE7E-5E10F9E6969A}" type="presParOf" srcId="{E30B3191-BE1E-4C04-94B3-F26189724A52}" destId="{2D79B42C-261C-4506-84BF-83191063CFBB}" srcOrd="2" destOrd="0" presId="urn:microsoft.com/office/officeart/2005/8/layout/process5"/>
    <dgm:cxn modelId="{5E4832CB-D311-46FA-9BFB-232C50808E72}" type="presParOf" srcId="{E30B3191-BE1E-4C04-94B3-F26189724A52}" destId="{C42412D2-663D-4CCD-9712-E6E567C0526A}" srcOrd="3" destOrd="0" presId="urn:microsoft.com/office/officeart/2005/8/layout/process5"/>
    <dgm:cxn modelId="{E4A87F6A-1364-4CB5-A033-B0D3E3DA0C17}" type="presParOf" srcId="{C42412D2-663D-4CCD-9712-E6E567C0526A}" destId="{C585330D-9064-419B-9214-73E90194F2BA}" srcOrd="0" destOrd="0" presId="urn:microsoft.com/office/officeart/2005/8/layout/process5"/>
    <dgm:cxn modelId="{62A0CA66-021F-4FD4-BC24-4E99C8BAD965}" type="presParOf" srcId="{E30B3191-BE1E-4C04-94B3-F26189724A52}" destId="{8214D17A-CE82-47B9-BB81-2F76D4E7765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Selection of projects</a:t>
          </a:r>
          <a:endParaRPr lang="en-US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Execution of projects</a:t>
          </a:r>
          <a:endParaRPr lang="en-US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Automation</a:t>
          </a:r>
          <a:endParaRPr lang="en-US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E30B3191-BE1E-4C04-94B3-F26189724A52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7EC0C1F7-4656-46F4-B5D7-1CA5631A5CB5}" type="pres">
      <dgm:prSet presAssocID="{23C29978-2FBA-4A12-9A54-1897E99A9A96}" presName="node" presStyleLbl="node1" presStyleIdx="0" presStyleCnt="3">
        <dgm:presLayoutVars>
          <dgm:bulletEnabled val="1"/>
        </dgm:presLayoutVars>
      </dgm:prSet>
      <dgm:spPr>
        <a:solidFill>
          <a:srgbClr val="92D050"/>
        </a:solidFill>
      </dgm:spPr>
    </dgm:pt>
    <dgm:pt modelId="{09BE5A6C-2EDB-4EF1-B7E8-F05C5CF598BD}" type="pres">
      <dgm:prSet presAssocID="{DA3778BF-918C-4834-9736-AF86D876B29E}" presName="sibTrans" presStyleLbl="sibTrans2D1" presStyleIdx="0" presStyleCnt="2"/>
      <dgm:spPr/>
    </dgm:pt>
    <dgm:pt modelId="{2A61FE8E-CB94-4515-B179-4753AB35E149}" type="pres">
      <dgm:prSet presAssocID="{DA3778BF-918C-4834-9736-AF86D876B29E}" presName="connectorText" presStyleLbl="sibTrans2D1" presStyleIdx="0" presStyleCnt="2"/>
      <dgm:spPr/>
    </dgm:pt>
    <dgm:pt modelId="{2D79B42C-261C-4506-84BF-83191063CFBB}" type="pres">
      <dgm:prSet presAssocID="{6766C14A-5744-4A20-9537-5018C133B23B}" presName="node" presStyleLbl="node1" presStyleIdx="1" presStyleCnt="3">
        <dgm:presLayoutVars>
          <dgm:bulletEnabled val="1"/>
        </dgm:presLayoutVars>
      </dgm:prSet>
      <dgm:spPr>
        <a:solidFill>
          <a:srgbClr val="92D050"/>
        </a:solidFill>
      </dgm:spPr>
    </dgm:pt>
    <dgm:pt modelId="{C42412D2-663D-4CCD-9712-E6E567C0526A}" type="pres">
      <dgm:prSet presAssocID="{D7245D40-B906-4B05-9900-99C3F1EE6434}" presName="sibTrans" presStyleLbl="sibTrans2D1" presStyleIdx="1" presStyleCnt="2"/>
      <dgm:spPr/>
    </dgm:pt>
    <dgm:pt modelId="{C585330D-9064-419B-9214-73E90194F2BA}" type="pres">
      <dgm:prSet presAssocID="{D7245D40-B906-4B05-9900-99C3F1EE6434}" presName="connectorText" presStyleLbl="sibTrans2D1" presStyleIdx="1" presStyleCnt="2"/>
      <dgm:spPr/>
    </dgm:pt>
    <dgm:pt modelId="{8214D17A-CE82-47B9-BB81-2F76D4E77653}" type="pres">
      <dgm:prSet presAssocID="{5305ADC7-0364-436E-A6C6-093A2E69A265}" presName="node" presStyleLbl="node1" presStyleIdx="2" presStyleCnt="3">
        <dgm:presLayoutVars>
          <dgm:bulletEnabled val="1"/>
        </dgm:presLayoutVars>
      </dgm:prSet>
      <dgm:spPr/>
    </dgm:pt>
  </dgm:ptLst>
  <dgm:cxnLst>
    <dgm:cxn modelId="{3983F403-F590-4818-9F45-B25158CDC284}" type="presOf" srcId="{3EB77AA3-017C-4DEE-AA55-DAD10D4E4A30}" destId="{E30B3191-BE1E-4C04-94B3-F26189724A52}" srcOrd="0" destOrd="0" presId="urn:microsoft.com/office/officeart/2005/8/layout/process5"/>
    <dgm:cxn modelId="{0BA30A13-C184-42EF-90EF-C53B0615632B}" type="presOf" srcId="{DA3778BF-918C-4834-9736-AF86D876B29E}" destId="{09BE5A6C-2EDB-4EF1-B7E8-F05C5CF598BD}" srcOrd="0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8A53405C-EB79-4763-9CC0-E9EC0A0DBBEB}" type="presOf" srcId="{5305ADC7-0364-436E-A6C6-093A2E69A265}" destId="{8214D17A-CE82-47B9-BB81-2F76D4E77653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C562E773-B6EB-4C20-9233-F4070726A45D}" type="presOf" srcId="{DA3778BF-918C-4834-9736-AF86D876B29E}" destId="{2A61FE8E-CB94-4515-B179-4753AB35E149}" srcOrd="1" destOrd="0" presId="urn:microsoft.com/office/officeart/2005/8/layout/process5"/>
    <dgm:cxn modelId="{92D03659-DE35-46E5-A102-1173363840C4}" type="presOf" srcId="{D7245D40-B906-4B05-9900-99C3F1EE6434}" destId="{C42412D2-663D-4CCD-9712-E6E567C0526A}" srcOrd="0" destOrd="0" presId="urn:microsoft.com/office/officeart/2005/8/layout/process5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EB7008CA-63BE-45D9-B294-B975B1CC8AAF}" type="presOf" srcId="{23C29978-2FBA-4A12-9A54-1897E99A9A96}" destId="{7EC0C1F7-4656-46F4-B5D7-1CA5631A5CB5}" srcOrd="0" destOrd="0" presId="urn:microsoft.com/office/officeart/2005/8/layout/process5"/>
    <dgm:cxn modelId="{D60139D3-E20C-409A-B7E1-083ADC295C3B}" type="presOf" srcId="{6766C14A-5744-4A20-9537-5018C133B23B}" destId="{2D79B42C-261C-4506-84BF-83191063CFBB}" srcOrd="0" destOrd="0" presId="urn:microsoft.com/office/officeart/2005/8/layout/process5"/>
    <dgm:cxn modelId="{A5328AEC-C79E-480E-A5E1-59400FF89E41}" type="presOf" srcId="{D7245D40-B906-4B05-9900-99C3F1EE6434}" destId="{C585330D-9064-419B-9214-73E90194F2BA}" srcOrd="1" destOrd="0" presId="urn:microsoft.com/office/officeart/2005/8/layout/process5"/>
    <dgm:cxn modelId="{93E27FBD-704B-47B9-A2DD-BC1044899C13}" type="presParOf" srcId="{E30B3191-BE1E-4C04-94B3-F26189724A52}" destId="{7EC0C1F7-4656-46F4-B5D7-1CA5631A5CB5}" srcOrd="0" destOrd="0" presId="urn:microsoft.com/office/officeart/2005/8/layout/process5"/>
    <dgm:cxn modelId="{0C902794-6AA7-45C2-8FD1-7E3641A1CA1B}" type="presParOf" srcId="{E30B3191-BE1E-4C04-94B3-F26189724A52}" destId="{09BE5A6C-2EDB-4EF1-B7E8-F05C5CF598BD}" srcOrd="1" destOrd="0" presId="urn:microsoft.com/office/officeart/2005/8/layout/process5"/>
    <dgm:cxn modelId="{4990D896-AD92-4E0F-BE4A-FF449030E801}" type="presParOf" srcId="{09BE5A6C-2EDB-4EF1-B7E8-F05C5CF598BD}" destId="{2A61FE8E-CB94-4515-B179-4753AB35E149}" srcOrd="0" destOrd="0" presId="urn:microsoft.com/office/officeart/2005/8/layout/process5"/>
    <dgm:cxn modelId="{DCDB1784-C26C-4150-AE7E-5E10F9E6969A}" type="presParOf" srcId="{E30B3191-BE1E-4C04-94B3-F26189724A52}" destId="{2D79B42C-261C-4506-84BF-83191063CFBB}" srcOrd="2" destOrd="0" presId="urn:microsoft.com/office/officeart/2005/8/layout/process5"/>
    <dgm:cxn modelId="{5E4832CB-D311-46FA-9BFB-232C50808E72}" type="presParOf" srcId="{E30B3191-BE1E-4C04-94B3-F26189724A52}" destId="{C42412D2-663D-4CCD-9712-E6E567C0526A}" srcOrd="3" destOrd="0" presId="urn:microsoft.com/office/officeart/2005/8/layout/process5"/>
    <dgm:cxn modelId="{E4A87F6A-1364-4CB5-A033-B0D3E3DA0C17}" type="presParOf" srcId="{C42412D2-663D-4CCD-9712-E6E567C0526A}" destId="{C585330D-9064-419B-9214-73E90194F2BA}" srcOrd="0" destOrd="0" presId="urn:microsoft.com/office/officeart/2005/8/layout/process5"/>
    <dgm:cxn modelId="{62A0CA66-021F-4FD4-BC24-4E99C8BAD965}" type="presParOf" srcId="{E30B3191-BE1E-4C04-94B3-F26189724A52}" destId="{8214D17A-CE82-47B9-BB81-2F76D4E7765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C1F7-4656-46F4-B5D7-1CA5631A5CB5}">
      <dsp:nvSpPr>
        <dsp:cNvPr id="0" name=""/>
        <dsp:cNvSpPr/>
      </dsp:nvSpPr>
      <dsp:spPr>
        <a:xfrm>
          <a:off x="8857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Georgia Pro Semibold"/>
            </a:rPr>
            <a:t>Selection of projects</a:t>
          </a:r>
          <a:endParaRPr lang="en-US" sz="3100" kern="1200"/>
        </a:p>
      </dsp:txBody>
      <dsp:txXfrm>
        <a:off x="55379" y="1026363"/>
        <a:ext cx="2554254" cy="1495335"/>
      </dsp:txXfrm>
    </dsp:sp>
    <dsp:sp modelId="{09BE5A6C-2EDB-4EF1-B7E8-F05C5CF598BD}">
      <dsp:nvSpPr>
        <dsp:cNvPr id="0" name=""/>
        <dsp:cNvSpPr/>
      </dsp:nvSpPr>
      <dsp:spPr>
        <a:xfrm>
          <a:off x="2889118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889118" y="1577071"/>
        <a:ext cx="392859" cy="393918"/>
      </dsp:txXfrm>
    </dsp:sp>
    <dsp:sp modelId="{2D79B42C-261C-4506-84BF-83191063CFBB}">
      <dsp:nvSpPr>
        <dsp:cNvPr id="0" name=""/>
        <dsp:cNvSpPr/>
      </dsp:nvSpPr>
      <dsp:spPr>
        <a:xfrm>
          <a:off x="3715075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Georgia Pro Semibold"/>
            </a:rPr>
            <a:t>Execution of projects</a:t>
          </a:r>
          <a:endParaRPr lang="en-US" sz="3100" kern="1200"/>
        </a:p>
      </dsp:txBody>
      <dsp:txXfrm>
        <a:off x="3761597" y="1026363"/>
        <a:ext cx="2554254" cy="1495335"/>
      </dsp:txXfrm>
    </dsp:sp>
    <dsp:sp modelId="{C42412D2-663D-4CCD-9712-E6E567C0526A}">
      <dsp:nvSpPr>
        <dsp:cNvPr id="0" name=""/>
        <dsp:cNvSpPr/>
      </dsp:nvSpPr>
      <dsp:spPr>
        <a:xfrm>
          <a:off x="6595336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95336" y="1577071"/>
        <a:ext cx="392859" cy="393918"/>
      </dsp:txXfrm>
    </dsp:sp>
    <dsp:sp modelId="{8214D17A-CE82-47B9-BB81-2F76D4E77653}">
      <dsp:nvSpPr>
        <dsp:cNvPr id="0" name=""/>
        <dsp:cNvSpPr/>
      </dsp:nvSpPr>
      <dsp:spPr>
        <a:xfrm>
          <a:off x="7421293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Georgia Pro Semibold"/>
            </a:rPr>
            <a:t>Automation</a:t>
          </a:r>
          <a:endParaRPr lang="en-US" sz="3100" kern="1200"/>
        </a:p>
      </dsp:txBody>
      <dsp:txXfrm>
        <a:off x="7467815" y="1026363"/>
        <a:ext cx="2554254" cy="1495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C1F7-4656-46F4-B5D7-1CA5631A5CB5}">
      <dsp:nvSpPr>
        <dsp:cNvPr id="0" name=""/>
        <dsp:cNvSpPr/>
      </dsp:nvSpPr>
      <dsp:spPr>
        <a:xfrm>
          <a:off x="8857" y="979841"/>
          <a:ext cx="2647298" cy="15883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Georgia Pro Semibold"/>
            </a:rPr>
            <a:t>Selection of projects</a:t>
          </a:r>
          <a:endParaRPr lang="en-US" sz="3100" kern="1200"/>
        </a:p>
      </dsp:txBody>
      <dsp:txXfrm>
        <a:off x="55379" y="1026363"/>
        <a:ext cx="2554254" cy="1495335"/>
      </dsp:txXfrm>
    </dsp:sp>
    <dsp:sp modelId="{09BE5A6C-2EDB-4EF1-B7E8-F05C5CF598BD}">
      <dsp:nvSpPr>
        <dsp:cNvPr id="0" name=""/>
        <dsp:cNvSpPr/>
      </dsp:nvSpPr>
      <dsp:spPr>
        <a:xfrm>
          <a:off x="2889118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889118" y="1577071"/>
        <a:ext cx="392859" cy="393918"/>
      </dsp:txXfrm>
    </dsp:sp>
    <dsp:sp modelId="{2D79B42C-261C-4506-84BF-83191063CFBB}">
      <dsp:nvSpPr>
        <dsp:cNvPr id="0" name=""/>
        <dsp:cNvSpPr/>
      </dsp:nvSpPr>
      <dsp:spPr>
        <a:xfrm>
          <a:off x="3715075" y="979841"/>
          <a:ext cx="2647298" cy="15883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Georgia Pro Semibold"/>
            </a:rPr>
            <a:t>Execution of projects</a:t>
          </a:r>
          <a:endParaRPr lang="en-US" sz="3100" kern="1200"/>
        </a:p>
      </dsp:txBody>
      <dsp:txXfrm>
        <a:off x="3761597" y="1026363"/>
        <a:ext cx="2554254" cy="1495335"/>
      </dsp:txXfrm>
    </dsp:sp>
    <dsp:sp modelId="{C42412D2-663D-4CCD-9712-E6E567C0526A}">
      <dsp:nvSpPr>
        <dsp:cNvPr id="0" name=""/>
        <dsp:cNvSpPr/>
      </dsp:nvSpPr>
      <dsp:spPr>
        <a:xfrm>
          <a:off x="6595336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95336" y="1577071"/>
        <a:ext cx="392859" cy="393918"/>
      </dsp:txXfrm>
    </dsp:sp>
    <dsp:sp modelId="{8214D17A-CE82-47B9-BB81-2F76D4E77653}">
      <dsp:nvSpPr>
        <dsp:cNvPr id="0" name=""/>
        <dsp:cNvSpPr/>
      </dsp:nvSpPr>
      <dsp:spPr>
        <a:xfrm>
          <a:off x="7421293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Georgia Pro Semibold"/>
            </a:rPr>
            <a:t>Automation</a:t>
          </a:r>
          <a:endParaRPr lang="en-US" sz="3100" kern="1200"/>
        </a:p>
      </dsp:txBody>
      <dsp:txXfrm>
        <a:off x="7467815" y="1026363"/>
        <a:ext cx="2554254" cy="1495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5717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8537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854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69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319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511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83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5304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031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8989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57A752-2F4E-CD33-7790-8DA15E26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DyPyBench</a:t>
            </a:r>
            <a:br>
              <a:rPr lang="en-US"/>
            </a:br>
            <a:r>
              <a:rPr lang="en-US" sz="2800">
                <a:solidFill>
                  <a:srgbClr val="FFFFFF"/>
                </a:solidFill>
              </a:rPr>
              <a:t>A Benchmark of Executable Python Software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Master Thesis Project of Piyush Bajaj</a:t>
            </a:r>
          </a:p>
          <a:p>
            <a:r>
              <a:rPr lang="en-US">
                <a:solidFill>
                  <a:srgbClr val="FFFFFF"/>
                </a:solidFill>
              </a:rPr>
              <a:t>Examiner: Prof. Dr. Michael Pradel</a:t>
            </a:r>
          </a:p>
          <a:p>
            <a:r>
              <a:rPr lang="en-US">
                <a:solidFill>
                  <a:srgbClr val="FFFFFF"/>
                </a:solidFill>
              </a:rPr>
              <a:t>Supervisor: Islem </a:t>
            </a:r>
            <a:r>
              <a:rPr lang="en-US" err="1">
                <a:solidFill>
                  <a:srgbClr val="FFFFFF"/>
                </a:solidFill>
              </a:rPr>
              <a:t>Bouzenia</a:t>
            </a: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BDBA2-AE1C-A30B-B5A8-DF72BEA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68F-40A6-054C-91C9-68B33B6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Execution of Projects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3D3F-600E-3613-11C4-8E6D1E77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Robotics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9A5B-2459-2F70-5DF9-D48B8D465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git clone https://github.com/AtsushiSakai/PythonRobotics.git 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pip install -r requirements/requirements.txt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tests/</a:t>
            </a:r>
          </a:p>
          <a:p>
            <a:r>
              <a:rPr lang="en-US" b="1">
                <a:ea typeface="+mn-lt"/>
                <a:cs typeface="+mn-lt"/>
              </a:rPr>
              <a:t>103 tests in 314.54 seconds, failures = 0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0EACA-D13D-853B-5431-15621664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Flask-Api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1C022-E36D-82F6-4824-1ACD78F3DA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git clone https://github.com/flask-api/flask-api.git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python setup.py install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pip install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pytest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flask_api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/tests</a:t>
            </a:r>
          </a:p>
          <a:p>
            <a:r>
              <a:rPr lang="en-US" b="1">
                <a:ea typeface="+mn-lt"/>
                <a:cs typeface="+mn-lt"/>
              </a:rPr>
              <a:t>63 tests in 0.55 seconds, failures = 1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38BA-C90F-8BA3-7878-252E67D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EC5-5F45-DEA3-672E-69533982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41FC-8B49-015A-2F8A-2B819465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Automate all the steps involved in setting up the selected python projects.</a:t>
            </a:r>
          </a:p>
          <a:p>
            <a:pPr marL="342900" indent="-342900">
              <a:buChar char="•"/>
            </a:pPr>
            <a:r>
              <a:rPr lang="en-US"/>
              <a:t>Automate the steps involved for executing the test suites of selected python projects.</a:t>
            </a:r>
          </a:p>
          <a:p>
            <a:pPr marL="342900" indent="-342900">
              <a:buChar char="•"/>
            </a:pPr>
            <a:r>
              <a:rPr lang="en-US"/>
              <a:t>Execute common steps automatically for executing tests of any new python project.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Framework implements dynamic analysis using </a:t>
            </a:r>
            <a:r>
              <a:rPr lang="en-US" err="1">
                <a:ea typeface="+mn-lt"/>
                <a:cs typeface="+mn-lt"/>
              </a:rPr>
              <a:t>DynaPyt</a:t>
            </a:r>
            <a:r>
              <a:rPr lang="en-US">
                <a:ea typeface="+mn-lt"/>
                <a:cs typeface="+mn-lt"/>
              </a:rPr>
              <a:t> for different python projects.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CF88D-53DD-5A66-FB25-0C9B0CD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36CD-3697-D7CE-61B0-52AA1136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: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5E2F-95EF-1B47-7DB6-D2AD2B2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Study dynamic properties of python using benchmark and </a:t>
            </a:r>
            <a:r>
              <a:rPr lang="en-US" err="1"/>
              <a:t>DynaPyt</a:t>
            </a:r>
            <a:r>
              <a:rPr lang="en-US"/>
              <a:t> framework.</a:t>
            </a:r>
          </a:p>
          <a:p>
            <a:pPr marL="342900" indent="-342900">
              <a:buChar char="•"/>
            </a:pPr>
            <a:r>
              <a:rPr lang="en-US"/>
              <a:t>Some dynamic properties to be studied include:</a:t>
            </a:r>
          </a:p>
          <a:p>
            <a:pPr marL="742950" lvl="2" indent="-285750">
              <a:buChar char="•"/>
            </a:pPr>
            <a:r>
              <a:rPr lang="en-US"/>
              <a:t>Objects</a:t>
            </a:r>
          </a:p>
          <a:p>
            <a:pPr marL="742950" lvl="2" indent="-285750">
              <a:buChar char="•"/>
            </a:pPr>
            <a:r>
              <a:rPr lang="en-US"/>
              <a:t>Call Targets</a:t>
            </a:r>
          </a:p>
          <a:p>
            <a:pPr marL="742950" lvl="2" indent="-285750">
              <a:buChar char="•"/>
            </a:pPr>
            <a:r>
              <a:rPr lang="en-US"/>
              <a:t>Variable usage</a:t>
            </a:r>
          </a:p>
          <a:p>
            <a:pPr marL="285750" lvl="1" indent="-285750"/>
            <a:r>
              <a:rPr lang="en-US"/>
              <a:t>Any other suggestions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CDB6-C495-0773-59AD-56ABE23B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8DE-9B0C-B406-25CA-210733E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413B2AB-3147-EEAB-3ABE-86963A9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2" name="Diagram 4">
            <a:extLst>
              <a:ext uri="{FF2B5EF4-FFF2-40B4-BE49-F238E27FC236}">
                <a16:creationId xmlns:a16="http://schemas.microsoft.com/office/drawing/2014/main" id="{0DECE738-D0F2-3FA3-F253-7343937AE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58319"/>
              </p:ext>
            </p:extLst>
          </p:nvPr>
        </p:nvGraphicFramePr>
        <p:xfrm>
          <a:off x="965078" y="2571384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07583C50-715E-7E2B-8B47-5E33D5CC72F1}"/>
              </a:ext>
            </a:extLst>
          </p:cNvPr>
          <p:cNvSpPr/>
          <p:nvPr/>
        </p:nvSpPr>
        <p:spPr>
          <a:xfrm>
            <a:off x="185615" y="2793999"/>
            <a:ext cx="11879383" cy="302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745BE8F2-1E7A-3D5E-5742-932F5B8402C4}"/>
              </a:ext>
            </a:extLst>
          </p:cNvPr>
          <p:cNvSpPr/>
          <p:nvPr/>
        </p:nvSpPr>
        <p:spPr>
          <a:xfrm>
            <a:off x="293077" y="4083538"/>
            <a:ext cx="547076" cy="55684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8C8B6A-A4E8-0AE9-8813-C5DFD2B11F2A}"/>
              </a:ext>
            </a:extLst>
          </p:cNvPr>
          <p:cNvSpPr txBox="1"/>
          <p:nvPr/>
        </p:nvSpPr>
        <p:spPr>
          <a:xfrm>
            <a:off x="4635799" y="2483179"/>
            <a:ext cx="25646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Georgia Pro Semibold"/>
              </a:rPr>
              <a:t>Creation of Framework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16128EAF-500F-21FA-58AD-770CA8A6BE07}"/>
              </a:ext>
            </a:extLst>
          </p:cNvPr>
          <p:cNvSpPr/>
          <p:nvPr/>
        </p:nvSpPr>
        <p:spPr>
          <a:xfrm>
            <a:off x="11254153" y="3995615"/>
            <a:ext cx="547076" cy="55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18F45BF-F55F-4AF6-CECF-67DAD721BA2A}"/>
              </a:ext>
            </a:extLst>
          </p:cNvPr>
          <p:cNvSpPr txBox="1"/>
          <p:nvPr/>
        </p:nvSpPr>
        <p:spPr>
          <a:xfrm>
            <a:off x="185613" y="3438769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Awesome Python Projects</a:t>
            </a:r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0D0895E-4FB2-4105-8D28-827D8622E9C6}"/>
              </a:ext>
            </a:extLst>
          </p:cNvPr>
          <p:cNvSpPr txBox="1"/>
          <p:nvPr/>
        </p:nvSpPr>
        <p:spPr>
          <a:xfrm>
            <a:off x="3737705" y="3434861"/>
            <a:ext cx="9625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9 diverse projects</a:t>
            </a:r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35A9D0-FE78-7D2B-FCF9-A7FAC473C514}"/>
              </a:ext>
            </a:extLst>
          </p:cNvPr>
          <p:cNvSpPr txBox="1"/>
          <p:nvPr/>
        </p:nvSpPr>
        <p:spPr>
          <a:xfrm>
            <a:off x="7459782" y="3395784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Steps for running tests</a:t>
            </a:r>
          </a:p>
        </p:txBody>
      </p:sp>
    </p:spTree>
    <p:extLst>
      <p:ext uri="{BB962C8B-B14F-4D97-AF65-F5344CB8AC3E}">
        <p14:creationId xmlns:p14="http://schemas.microsoft.com/office/powerpoint/2010/main" val="227714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B6671-F7B3-6F9B-56CA-F5BFF6F77DEF}"/>
              </a:ext>
            </a:extLst>
          </p:cNvPr>
          <p:cNvSpPr txBox="1"/>
          <p:nvPr/>
        </p:nvSpPr>
        <p:spPr>
          <a:xfrm>
            <a:off x="2836843" y="2937831"/>
            <a:ext cx="74612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Georgia Pro Semibold"/>
              </a:rPr>
              <a:t>Questions and Suggestions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8B3A1-B98B-9A6D-D16F-7F485D8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>
                <a:latin typeface="Georgia Pro Semibold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97AF2-B2EA-3864-7870-43142BF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What is Benchmarking?</a:t>
            </a:r>
          </a:p>
          <a:p>
            <a:pPr marL="742950" lvl="2" indent="-285750">
              <a:buChar char="•"/>
            </a:pPr>
            <a:r>
              <a:rPr lang="en-US"/>
              <a:t>SPEC benchmarks. (</a:t>
            </a:r>
            <a:r>
              <a:rPr lang="en-US">
                <a:ea typeface="+mn-lt"/>
                <a:cs typeface="+mn-lt"/>
              </a:rPr>
              <a:t>https://www.spec.org/benchmarks.html) </a:t>
            </a:r>
          </a:p>
          <a:p>
            <a:pPr marL="742950" lvl="2" indent="-285750">
              <a:buChar char="•"/>
            </a:pPr>
            <a:r>
              <a:rPr lang="en-US"/>
              <a:t>DaCapo Benchmark. (</a:t>
            </a:r>
            <a:r>
              <a:rPr lang="en-US">
                <a:ea typeface="+mn-lt"/>
                <a:cs typeface="+mn-lt"/>
              </a:rPr>
              <a:t>https://www.dacapobench.org/)</a:t>
            </a:r>
          </a:p>
          <a:p>
            <a:pPr marL="342900" indent="-342900">
              <a:buChar char="•"/>
            </a:pPr>
            <a:r>
              <a:rPr lang="en-US"/>
              <a:t>Why a Dynamic Benchmark?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550843" y="4728072"/>
            <a:ext cx="91413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We choose Python since it does not have a dynamic benchmark.</a:t>
            </a:r>
            <a:endParaRPr 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698-AEA3-33FA-54BC-92631D18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92E-3E2A-26F1-4C1C-82B43D0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9B51-3FB1-9B9A-0C2E-1865350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Time for setting up projects.</a:t>
            </a:r>
            <a:endParaRPr lang="en-US"/>
          </a:p>
          <a:p>
            <a:pPr marL="742950" lvl="2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PythonRobotics</a:t>
            </a:r>
            <a:r>
              <a:rPr lang="en-US">
                <a:ea typeface="+mn-lt"/>
                <a:cs typeface="+mn-lt"/>
              </a:rPr>
              <a:t> setup completed in 15 minutes.</a:t>
            </a:r>
          </a:p>
          <a:p>
            <a:pPr marL="742950" lvl="2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 Flask-Api setup completed in 5 mins.</a:t>
            </a:r>
            <a:endParaRPr lang="en-US"/>
          </a:p>
          <a:p>
            <a:pPr marL="2857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Different versions, dependencies and steps involved.</a:t>
            </a:r>
          </a:p>
          <a:p>
            <a:pPr marL="742950" lvl="2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 Different version of libraries due to current development.</a:t>
            </a:r>
          </a:p>
          <a:p>
            <a:pPr marL="742950" lvl="2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 Each project has its own set of dependencies, like web and deep learning.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Time for running test cases.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err="1"/>
              <a:t>PythonRobotics</a:t>
            </a:r>
            <a:r>
              <a:rPr lang="en-US"/>
              <a:t> : 103 tests in 314 seconds.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err="1"/>
              <a:t>Streamparse</a:t>
            </a:r>
            <a:r>
              <a:rPr lang="en-US"/>
              <a:t> : 57 tests in 0.97 seconds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E1DD-5C64-EA59-1AC7-042ED9E7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4F5-FEA8-AF0D-9118-6BE9B2D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62A3-EA07-83DA-CC9F-023DF51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With this project, we aim to solve the challenges faced in execution of Python projects and focus on performing dynamic benchmarking.</a:t>
            </a:r>
          </a:p>
          <a:p>
            <a:pPr marL="342900" indent="-342900">
              <a:buChar char="•"/>
            </a:pPr>
            <a:r>
              <a:rPr lang="en-US"/>
              <a:t>The Dynamic benchmark should consists of the following characteristics:</a:t>
            </a:r>
          </a:p>
          <a:p>
            <a:pPr marL="742950" lvl="2" indent="-285750">
              <a:buChar char="•"/>
            </a:pPr>
            <a:r>
              <a:rPr lang="en-US"/>
              <a:t>Large Scale</a:t>
            </a:r>
          </a:p>
          <a:p>
            <a:pPr marL="742950" lvl="2" indent="-285750">
              <a:buChar char="•"/>
            </a:pPr>
            <a:r>
              <a:rPr lang="en-US"/>
              <a:t>Diverse</a:t>
            </a:r>
          </a:p>
          <a:p>
            <a:pPr marL="742950" lvl="2" indent="-285750">
              <a:buChar char="•"/>
            </a:pPr>
            <a:r>
              <a:rPr lang="en-US"/>
              <a:t>One Click Run</a:t>
            </a:r>
          </a:p>
          <a:p>
            <a:pPr marL="742950" lvl="2" indent="-285750">
              <a:buChar char="•"/>
            </a:pPr>
            <a:r>
              <a:rPr lang="en-US">
                <a:ea typeface="+mn-lt"/>
                <a:cs typeface="+mn-lt"/>
              </a:rPr>
              <a:t>Longevity</a:t>
            </a:r>
            <a:endParaRPr lang="en-US" err="1"/>
          </a:p>
          <a:p>
            <a:pPr marL="742950" lvl="2" indent="-285750">
              <a:buChar char="•"/>
            </a:pPr>
            <a:r>
              <a:rPr lang="en-US"/>
              <a:t>Code Analysis with </a:t>
            </a:r>
            <a:r>
              <a:rPr lang="en-US" err="1"/>
              <a:t>DynaPyt</a:t>
            </a:r>
            <a:r>
              <a:rPr lang="en-US"/>
              <a:t> Framework</a:t>
            </a:r>
          </a:p>
          <a:p>
            <a:pPr marL="742950" lvl="2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FC77-B743-1ACE-7FE1-F92DEC8A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4C3-FAFB-FC57-1570-E2C15AA3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Concrete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3FA6-E5D4-E754-3963-68BCFD70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Gathering a set of 50 to 100 popular and diverse python projects and execute their code and test suites.</a:t>
            </a:r>
          </a:p>
          <a:p>
            <a:pPr marL="342900" indent="-342900">
              <a:buChar char="•"/>
            </a:pPr>
            <a:r>
              <a:rPr lang="en-US" dirty="0"/>
              <a:t>Design and implement a framework for benchmark with a unique interface to setup, run and analyze different python projects.</a:t>
            </a:r>
          </a:p>
          <a:p>
            <a:pPr marL="342900" indent="-342900">
              <a:buChar char="•"/>
            </a:pPr>
            <a:r>
              <a:rPr lang="en-US" dirty="0"/>
              <a:t>Perform empirical study of dynamic features, call targets, objects and other features of Python using the benchmark and </a:t>
            </a:r>
            <a:r>
              <a:rPr lang="en-US" dirty="0" err="1"/>
              <a:t>DynaPyt</a:t>
            </a:r>
            <a:r>
              <a:rPr lang="en-US" dirty="0"/>
              <a:t> framework.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AE19-3954-E27C-03D7-170F680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0C8B0B0-16FE-A065-E176-89E908987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21648"/>
              </p:ext>
            </p:extLst>
          </p:nvPr>
        </p:nvGraphicFramePr>
        <p:xfrm>
          <a:off x="965078" y="2571384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EF91F429-A4D2-973E-9414-246956F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CD831B-210C-729F-56ED-41241524A06D}"/>
              </a:ext>
            </a:extLst>
          </p:cNvPr>
          <p:cNvSpPr/>
          <p:nvPr/>
        </p:nvSpPr>
        <p:spPr>
          <a:xfrm>
            <a:off x="185615" y="2793999"/>
            <a:ext cx="11879383" cy="302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D2E6D8-7F56-52F9-7F34-D7119AB18EF9}"/>
              </a:ext>
            </a:extLst>
          </p:cNvPr>
          <p:cNvSpPr txBox="1"/>
          <p:nvPr/>
        </p:nvSpPr>
        <p:spPr>
          <a:xfrm>
            <a:off x="5265615" y="2452077"/>
            <a:ext cx="25646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Georgia Pro Semibold"/>
              </a:rPr>
              <a:t>Creation of Framework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6FA6BD33-42DF-9E34-46E4-8C395D264009}"/>
              </a:ext>
            </a:extLst>
          </p:cNvPr>
          <p:cNvSpPr/>
          <p:nvPr/>
        </p:nvSpPr>
        <p:spPr>
          <a:xfrm>
            <a:off x="293077" y="4083538"/>
            <a:ext cx="547076" cy="55684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35935E9D-E02A-87D8-01FB-2A77E63C5D37}"/>
              </a:ext>
            </a:extLst>
          </p:cNvPr>
          <p:cNvSpPr/>
          <p:nvPr/>
        </p:nvSpPr>
        <p:spPr>
          <a:xfrm>
            <a:off x="11254153" y="3995615"/>
            <a:ext cx="547076" cy="55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5CF6BF9-FC31-8EDB-06A8-CA502A9AD3B5}"/>
              </a:ext>
            </a:extLst>
          </p:cNvPr>
          <p:cNvSpPr txBox="1"/>
          <p:nvPr/>
        </p:nvSpPr>
        <p:spPr>
          <a:xfrm>
            <a:off x="185613" y="3438769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Diverse python projects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D6F838-A576-3747-87BB-A91D7A972A6E}"/>
              </a:ext>
            </a:extLst>
          </p:cNvPr>
          <p:cNvSpPr txBox="1"/>
          <p:nvPr/>
        </p:nvSpPr>
        <p:spPr>
          <a:xfrm>
            <a:off x="3741613" y="3399692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50~100 python projects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066C5-3F30-7D72-4903-B2BEEC2C81BE}"/>
              </a:ext>
            </a:extLst>
          </p:cNvPr>
          <p:cNvSpPr txBox="1"/>
          <p:nvPr/>
        </p:nvSpPr>
        <p:spPr>
          <a:xfrm>
            <a:off x="7532075" y="3350845"/>
            <a:ext cx="96251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Steps to execute and run tests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818AB3-0D35-05DD-E5F0-520A81089DE8}"/>
              </a:ext>
            </a:extLst>
          </p:cNvPr>
          <p:cNvSpPr txBox="1"/>
          <p:nvPr/>
        </p:nvSpPr>
        <p:spPr>
          <a:xfrm>
            <a:off x="11009920" y="3526691"/>
            <a:ext cx="11285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Benchmarking Framework</a:t>
            </a:r>
          </a:p>
        </p:txBody>
      </p:sp>
    </p:spTree>
    <p:extLst>
      <p:ext uri="{BB962C8B-B14F-4D97-AF65-F5344CB8AC3E}">
        <p14:creationId xmlns:p14="http://schemas.microsoft.com/office/powerpoint/2010/main" val="353643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Selection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Popular and open source projects.</a:t>
            </a:r>
            <a:endParaRPr lang="en-US"/>
          </a:p>
          <a:p>
            <a:pPr marL="342900" indent="-342900">
              <a:buChar char="•"/>
            </a:pPr>
            <a:r>
              <a:rPr lang="en-US"/>
              <a:t>Focus mainly on projects having test suites.</a:t>
            </a:r>
          </a:p>
          <a:p>
            <a:pPr marL="342900" indent="-342900">
              <a:buChar char="•"/>
            </a:pPr>
            <a:r>
              <a:rPr lang="en-US"/>
              <a:t>Automatically create test suites for other projects.</a:t>
            </a:r>
          </a:p>
          <a:p>
            <a:pPr marL="342900" indent="-342900">
              <a:buChar char="•"/>
            </a:pPr>
            <a:r>
              <a:rPr lang="en-US"/>
              <a:t>Awesome python website projects provides the diverse set of projects. (</a:t>
            </a:r>
            <a:r>
              <a:rPr lang="en-US">
                <a:ea typeface="+mn-lt"/>
                <a:cs typeface="+mn-lt"/>
              </a:rPr>
              <a:t>https://github.com/vinta/awesome-python/)</a:t>
            </a:r>
          </a:p>
          <a:p>
            <a:pPr marL="342900" indent="-342900">
              <a:buChar char="•"/>
            </a:pPr>
            <a:r>
              <a:rPr lang="en-US"/>
              <a:t>Projects from different categories defined by awesome python satisfy our selection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02FA-2C45-AF68-2668-C676079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2C34-8E47-1D36-BC68-0BC7B280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Selection of Projects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17F0-96EA-D7C8-92FD-C1858855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 Projects : </a:t>
            </a:r>
            <a:r>
              <a:rPr lang="en-US" b="1"/>
              <a:t>679</a:t>
            </a:r>
          </a:p>
          <a:p>
            <a:r>
              <a:rPr lang="en-US"/>
              <a:t>Type of Projects : </a:t>
            </a:r>
            <a:r>
              <a:rPr lang="en-US" b="1"/>
              <a:t>Frameworks, Libraries, Software</a:t>
            </a:r>
          </a:p>
          <a:p>
            <a:r>
              <a:rPr lang="en-US"/>
              <a:t>Main Categories : </a:t>
            </a:r>
            <a:r>
              <a:rPr lang="en-US" b="1"/>
              <a:t>92</a:t>
            </a:r>
          </a:p>
          <a:p>
            <a:r>
              <a:rPr lang="en-US"/>
              <a:t>Some of the main categories and the number of projects in them: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0BF561-CFC6-37EC-4360-535BA6D2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3918"/>
              </p:ext>
            </p:extLst>
          </p:nvPr>
        </p:nvGraphicFramePr>
        <p:xfrm>
          <a:off x="624449" y="4346761"/>
          <a:ext cx="4851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17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25617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18</a:t>
                      </a:r>
                      <a:r>
                        <a:rPr lang="en-US"/>
                        <a:t> (5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Documentation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C05A53-1CDE-29EF-071D-ADC0DE73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97670"/>
              </p:ext>
            </p:extLst>
          </p:nvPr>
        </p:nvGraphicFramePr>
        <p:xfrm>
          <a:off x="5763064" y="4336991"/>
          <a:ext cx="4831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48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15848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Task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Web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  <a:r>
                        <a:rPr lang="en-US"/>
                        <a:t> (2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9708-4DBB-E736-76FF-2E4E106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A4C7-2365-53ED-6ECD-971BB997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Execution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912C-8FDA-4718-45EA-095D896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Finding similarities and differences during setup and running of the selected python projects and their test suites.</a:t>
            </a:r>
          </a:p>
          <a:p>
            <a:pPr marL="342900" indent="-342900">
              <a:buChar char="•"/>
            </a:pPr>
            <a:r>
              <a:rPr lang="en-US" dirty="0"/>
              <a:t>Generic steps for setup and running of sample projects:</a:t>
            </a:r>
          </a:p>
          <a:p>
            <a:pPr marL="742950" lvl="2" indent="-285750">
              <a:buChar char="•"/>
            </a:pPr>
            <a:r>
              <a:rPr lang="en-US" dirty="0"/>
              <a:t>Clone repository.</a:t>
            </a:r>
          </a:p>
          <a:p>
            <a:pPr marL="742950" lvl="2" indent="-285750">
              <a:buChar char="•"/>
            </a:pPr>
            <a:r>
              <a:rPr lang="en-US" dirty="0"/>
              <a:t>Create and activate python virtual environment.</a:t>
            </a:r>
          </a:p>
          <a:p>
            <a:pPr marL="742950" lvl="2" indent="-285750">
              <a:buChar char="•"/>
            </a:pPr>
            <a:r>
              <a:rPr lang="en-US" dirty="0"/>
              <a:t>Install requirements using pip or install the project using setup.py.</a:t>
            </a:r>
          </a:p>
          <a:p>
            <a:pPr marL="742950" lvl="2" indent="-285750">
              <a:buChar char="•"/>
            </a:pPr>
            <a:r>
              <a:rPr lang="en-US" dirty="0"/>
              <a:t>Install </a:t>
            </a:r>
            <a:r>
              <a:rPr lang="en-US" dirty="0" err="1"/>
              <a:t>pytest</a:t>
            </a:r>
            <a:r>
              <a:rPr lang="en-US" dirty="0"/>
              <a:t> for testing.</a:t>
            </a:r>
          </a:p>
          <a:p>
            <a:pPr marL="742950" lvl="2" indent="-285750">
              <a:buChar char="•"/>
            </a:pPr>
            <a:r>
              <a:rPr lang="en-US" dirty="0"/>
              <a:t>Run tests and observe result statistics such as number of test cases, success rate, time to run tests.</a:t>
            </a:r>
          </a:p>
          <a:p>
            <a:pPr marL="742950" lvl="2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C17F-7E2C-B943-8C08-1E607824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540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RocaVTI</vt:lpstr>
      <vt:lpstr>DyPyBench A Benchmark of Executable Python Software</vt:lpstr>
      <vt:lpstr>Introduction : Background and Motivation</vt:lpstr>
      <vt:lpstr>Introduction : Challenges</vt:lpstr>
      <vt:lpstr>Introduction : Proposal</vt:lpstr>
      <vt:lpstr>Introduction : Concrete Steps</vt:lpstr>
      <vt:lpstr>Approach</vt:lpstr>
      <vt:lpstr>Approach : Selection of Projects</vt:lpstr>
      <vt:lpstr>Approach : Selection of Projects (2)</vt:lpstr>
      <vt:lpstr>Approach : Execution of Projects</vt:lpstr>
      <vt:lpstr>Approach: Execution of Projects (example)</vt:lpstr>
      <vt:lpstr>Approach : Automation</vt:lpstr>
      <vt:lpstr>Evaluation : Empirical Study</vt:lpstr>
      <vt:lpstr>Current 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2022-11-20T09:40:09Z</dcterms:created>
  <dcterms:modified xsi:type="dcterms:W3CDTF">2022-11-22T12:20:55Z</dcterms:modified>
</cp:coreProperties>
</file>