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7" r:id="rId2"/>
  </p:sldMasterIdLst>
  <p:sldIdLst>
    <p:sldId id="257" r:id="rId3"/>
    <p:sldId id="258" r:id="rId4"/>
    <p:sldId id="267" r:id="rId5"/>
    <p:sldId id="268" r:id="rId6"/>
    <p:sldId id="269" r:id="rId7"/>
    <p:sldId id="263" r:id="rId8"/>
    <p:sldId id="272" r:id="rId9"/>
    <p:sldId id="278" r:id="rId10"/>
    <p:sldId id="279" r:id="rId11"/>
    <p:sldId id="281" r:id="rId12"/>
    <p:sldId id="280" r:id="rId13"/>
    <p:sldId id="293" r:id="rId14"/>
    <p:sldId id="282" r:id="rId15"/>
    <p:sldId id="294" r:id="rId16"/>
    <p:sldId id="283" r:id="rId17"/>
    <p:sldId id="292" r:id="rId18"/>
    <p:sldId id="284" r:id="rId19"/>
    <p:sldId id="302" r:id="rId20"/>
    <p:sldId id="304" r:id="rId21"/>
    <p:sldId id="305" r:id="rId22"/>
    <p:sldId id="285" r:id="rId23"/>
    <p:sldId id="295" r:id="rId24"/>
    <p:sldId id="297" r:id="rId25"/>
    <p:sldId id="296" r:id="rId26"/>
    <p:sldId id="287" r:id="rId27"/>
    <p:sldId id="288" r:id="rId28"/>
    <p:sldId id="289" r:id="rId29"/>
    <p:sldId id="298" r:id="rId30"/>
    <p:sldId id="299" r:id="rId31"/>
    <p:sldId id="300" r:id="rId32"/>
    <p:sldId id="290" r:id="rId33"/>
    <p:sldId id="301" r:id="rId34"/>
    <p:sldId id="291" r:id="rId35"/>
    <p:sldId id="260" r:id="rId36"/>
    <p:sldId id="259" r:id="rId37"/>
    <p:sldId id="286" r:id="rId38"/>
    <p:sldId id="30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FAE07-E855-421D-AA04-56F5AC4BB36F}" v="586" dt="2023-04-28T17:16:35.959"/>
    <p1510:client id="{3CE97B5B-B767-4EDE-9979-02B0395C5C6E}" v="6" dt="2023-04-28T20:48:44.631"/>
    <p1510:client id="{89FEA055-87DA-41BB-ABE0-262A90DB22A6}" v="349" dt="2023-04-29T18:53:32.883"/>
    <p1510:client id="{D1C20E4E-5BE9-415D-A17F-D7E9462A3A0C}" v="5616" dt="2023-04-29T18:06:40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April 29,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9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7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6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957179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383691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483195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015119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2834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653040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553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20031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April 29,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23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789896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985379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50854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9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7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5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1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2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April 29,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3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April 29,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63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9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0" r:id="rId6"/>
    <p:sldLayoutId id="2147483696" r:id="rId7"/>
    <p:sldLayoutId id="2147483697" r:id="rId8"/>
    <p:sldLayoutId id="2147483698" r:id="rId9"/>
    <p:sldLayoutId id="2147483699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capobench.org/" TargetMode="External"/><Relationship Id="rId2" Type="http://schemas.openxmlformats.org/officeDocument/2006/relationships/hyperlink" Target="https://www.spec.org/benchmarks.html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hyperlink" Target="https://academy.hsoub.com/devops/cloud-computing/docker/%D9%85%D9%82%D8%AF%D9%91%D9%85%D8%A9-%D8%B9%D9%86-%D8%A7%D9%84%D9%85%D9%8F%D9%83%D9%88%D9%91%D9%86%D8%A7%D8%AA-%D8%A7%D9%84%D9%85%D9%8F%D8%B4%D8%AA%D8%B1%D9%8E%D9%83%D8%A9-%D9%81%D9%8A-docker-r21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/awesome-python-applications" TargetMode="External"/><Relationship Id="rId2" Type="http://schemas.openxmlformats.org/officeDocument/2006/relationships/hyperlink" Target="https://github.com/vinta/awesome-python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practical-tutorials/project-based-learni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6057A752-2F4E-CD33-7790-8DA15E263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err="1">
                <a:solidFill>
                  <a:srgbClr val="FFFFFF"/>
                </a:solidFill>
              </a:rPr>
              <a:t>DyPyBench</a:t>
            </a:r>
            <a:br>
              <a:rPr lang="en-US"/>
            </a:br>
            <a:r>
              <a:rPr lang="en-US" sz="2800" dirty="0">
                <a:solidFill>
                  <a:srgbClr val="FFFFFF"/>
                </a:solidFill>
              </a:rPr>
              <a:t>A Benchmark of Executable Python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1747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Master Thesis Project of Piyush Bajaj</a:t>
            </a:r>
          </a:p>
          <a:p>
            <a:r>
              <a:rPr lang="en-US" dirty="0">
                <a:solidFill>
                  <a:srgbClr val="FFFFFF"/>
                </a:solidFill>
              </a:rPr>
              <a:t>Examiner: Prof. Dr. Michael Pradel</a:t>
            </a:r>
          </a:p>
          <a:p>
            <a:r>
              <a:rPr lang="en-US" dirty="0">
                <a:solidFill>
                  <a:srgbClr val="FFFFFF"/>
                </a:solidFill>
              </a:rPr>
              <a:t>Supervisor: Islem </a:t>
            </a:r>
            <a:r>
              <a:rPr lang="en-US" dirty="0" err="1">
                <a:solidFill>
                  <a:srgbClr val="FFFFFF"/>
                </a:solidFill>
              </a:rPr>
              <a:t>Bouzenia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9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BDBA2-AE1C-A30B-B5A8-DF72BEA8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dirty="0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6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C683-C5AF-6B35-A87B-019BECD8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Selection Criteria (2)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492DBAC-2D78-4271-0FE6-9DE2116A6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17" y="2685452"/>
            <a:ext cx="10077557" cy="32219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C0C78-DA58-B0FB-F3E5-19CE1A67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FAB9F-2E51-31BB-096E-9C14D18F4C04}"/>
              </a:ext>
            </a:extLst>
          </p:cNvPr>
          <p:cNvSpPr txBox="1"/>
          <p:nvPr/>
        </p:nvSpPr>
        <p:spPr>
          <a:xfrm>
            <a:off x="3718559" y="5902960"/>
            <a:ext cx="38303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10 projects from Awesome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4FF6F-5893-DD57-D726-39C42A725B80}"/>
              </a:ext>
            </a:extLst>
          </p:cNvPr>
          <p:cNvSpPr txBox="1"/>
          <p:nvPr/>
        </p:nvSpPr>
        <p:spPr>
          <a:xfrm>
            <a:off x="10170160" y="2783840"/>
            <a:ext cx="2133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6263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4FA8-F965-48C1-AA25-F115D4F7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List of Python Projects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EB5AA-0EBD-A38C-7839-66602242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11</a:t>
            </a:fld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2670408-9523-200B-BC5E-15B90B7A034D}"/>
              </a:ext>
            </a:extLst>
          </p:cNvPr>
          <p:cNvSpPr>
            <a:spLocks noGrp="1"/>
          </p:cNvSpPr>
          <p:nvPr/>
        </p:nvSpPr>
        <p:spPr>
          <a:xfrm>
            <a:off x="514845" y="2168423"/>
            <a:ext cx="4845387" cy="7804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Python Robotics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EEEE087-6E4B-8371-22C4-E6090F304DDA}"/>
              </a:ext>
            </a:extLst>
          </p:cNvPr>
          <p:cNvSpPr>
            <a:spLocks noGrp="1"/>
          </p:cNvSpPr>
          <p:nvPr/>
        </p:nvSpPr>
        <p:spPr>
          <a:xfrm>
            <a:off x="514845" y="2911329"/>
            <a:ext cx="4845387" cy="26447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har char="•"/>
            </a:pPr>
            <a:r>
              <a:rPr lang="en-US" sz="1400" dirty="0">
                <a:solidFill>
                  <a:srgbClr val="0070C0"/>
                </a:solidFill>
                <a:ea typeface="+mn-lt"/>
                <a:cs typeface="+mn-lt"/>
              </a:rPr>
              <a:t>git clone </a:t>
            </a:r>
            <a:r>
              <a:rPr lang="en-US" sz="1400" dirty="0">
                <a:solidFill>
                  <a:srgbClr val="FF0000"/>
                </a:solidFill>
                <a:ea typeface="+mn-lt"/>
                <a:cs typeface="+mn-lt"/>
              </a:rPr>
              <a:t>https://github.com/AtsushiSakai/PythonRobotics.git</a:t>
            </a:r>
            <a:r>
              <a:rPr lang="en-US" sz="1400" dirty="0">
                <a:solidFill>
                  <a:srgbClr val="0070C0"/>
                </a:solidFill>
                <a:ea typeface="+mn-lt"/>
                <a:cs typeface="+mn-lt"/>
              </a:rPr>
              <a:t> </a:t>
            </a:r>
          </a:p>
          <a:p>
            <a:pPr marL="285750" indent="-285750">
              <a:buChar char="•"/>
            </a:pPr>
            <a:r>
              <a:rPr lang="en-US" sz="1400" err="1">
                <a:solidFill>
                  <a:srgbClr val="0070C0"/>
                </a:solidFill>
                <a:ea typeface="+mn-lt"/>
                <a:cs typeface="+mn-lt"/>
              </a:rPr>
              <a:t>virtualenv</a:t>
            </a:r>
            <a:r>
              <a:rPr lang="en-US" sz="14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070C0"/>
                </a:solidFill>
                <a:ea typeface="+mn-lt"/>
                <a:cs typeface="+mn-lt"/>
              </a:rPr>
              <a:t>vm</a:t>
            </a: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sz="1400" dirty="0">
                <a:solidFill>
                  <a:srgbClr val="0070C0"/>
                </a:solidFill>
                <a:ea typeface="+mn-lt"/>
                <a:cs typeface="+mn-lt"/>
              </a:rPr>
              <a:t>source </a:t>
            </a:r>
            <a:r>
              <a:rPr lang="en-US" sz="1400" err="1">
                <a:solidFill>
                  <a:srgbClr val="0070C0"/>
                </a:solidFill>
                <a:ea typeface="+mn-lt"/>
                <a:cs typeface="+mn-lt"/>
              </a:rPr>
              <a:t>vm</a:t>
            </a:r>
            <a:r>
              <a:rPr lang="en-US" sz="1400" dirty="0">
                <a:solidFill>
                  <a:srgbClr val="0070C0"/>
                </a:solidFill>
                <a:ea typeface="+mn-lt"/>
                <a:cs typeface="+mn-lt"/>
              </a:rPr>
              <a:t>/bin/activate</a:t>
            </a:r>
          </a:p>
          <a:p>
            <a:pPr marL="285750" indent="-285750">
              <a:buChar char="•"/>
            </a:pPr>
            <a:r>
              <a:rPr lang="en-US" sz="1400" dirty="0">
                <a:solidFill>
                  <a:srgbClr val="0070C0"/>
                </a:solidFill>
                <a:ea typeface="+mn-lt"/>
                <a:cs typeface="+mn-lt"/>
              </a:rPr>
              <a:t>pip install .</a:t>
            </a:r>
          </a:p>
          <a:p>
            <a:pPr marL="285750" indent="-285750">
              <a:buChar char="•"/>
            </a:pPr>
            <a:r>
              <a:rPr lang="en-US" sz="1400" dirty="0">
                <a:solidFill>
                  <a:srgbClr val="FF0000"/>
                </a:solidFill>
                <a:ea typeface="+mn-lt"/>
                <a:cs typeface="+mn-lt"/>
              </a:rPr>
              <a:t>pip install -r requirements/requirements.txt</a:t>
            </a:r>
          </a:p>
          <a:p>
            <a:pPr marL="285750" indent="-285750">
              <a:buChar char="•"/>
            </a:pPr>
            <a:r>
              <a:rPr lang="en-US" sz="1400" dirty="0">
                <a:solidFill>
                  <a:srgbClr val="0070C0"/>
                </a:solidFill>
                <a:ea typeface="+mn-lt"/>
                <a:cs typeface="+mn-lt"/>
              </a:rPr>
              <a:t>pip install </a:t>
            </a:r>
            <a:r>
              <a:rPr lang="en-US" sz="1400" err="1">
                <a:solidFill>
                  <a:srgbClr val="0070C0"/>
                </a:solidFill>
                <a:ea typeface="+mn-lt"/>
                <a:cs typeface="+mn-lt"/>
              </a:rPr>
              <a:t>pytest</a:t>
            </a:r>
            <a:endParaRPr lang="en-US" sz="1400">
              <a:solidFill>
                <a:srgbClr val="0070C0"/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sz="1400" err="1">
                <a:solidFill>
                  <a:srgbClr val="0070C0"/>
                </a:solidFill>
                <a:ea typeface="+mn-lt"/>
                <a:cs typeface="+mn-lt"/>
              </a:rPr>
              <a:t>pytest</a:t>
            </a:r>
            <a:r>
              <a:rPr lang="en-US" sz="14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0000"/>
                </a:solidFill>
                <a:ea typeface="+mn-lt"/>
                <a:cs typeface="+mn-lt"/>
              </a:rPr>
              <a:t>tests/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C083F960-C735-FEBB-8D21-58F00D973FD0}"/>
              </a:ext>
            </a:extLst>
          </p:cNvPr>
          <p:cNvSpPr>
            <a:spLocks noGrp="1"/>
          </p:cNvSpPr>
          <p:nvPr/>
        </p:nvSpPr>
        <p:spPr>
          <a:xfrm>
            <a:off x="5840438" y="2127783"/>
            <a:ext cx="4869249" cy="7804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Flask-Api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9D258DA-072E-CEF6-83D0-6028D9D39CFD}"/>
              </a:ext>
            </a:extLst>
          </p:cNvPr>
          <p:cNvSpPr>
            <a:spLocks noGrp="1"/>
          </p:cNvSpPr>
          <p:nvPr/>
        </p:nvSpPr>
        <p:spPr>
          <a:xfrm>
            <a:off x="5840438" y="2911329"/>
            <a:ext cx="4869249" cy="26447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har char="•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git clone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https://github.com/flask-api/flask-api.git</a:t>
            </a:r>
          </a:p>
          <a:p>
            <a:pPr marL="285750" indent="-285750">
              <a:buChar char="•"/>
            </a:pP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virtualenv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vm</a:t>
            </a:r>
            <a:endParaRPr lang="en-US" dirty="0">
              <a:solidFill>
                <a:srgbClr val="0070C0"/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source 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vm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/bin/activate</a:t>
            </a:r>
          </a:p>
          <a:p>
            <a:pPr marL="285750" indent="-285750">
              <a:buChar char="•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pip install .</a:t>
            </a:r>
          </a:p>
          <a:p>
            <a:pPr marL="285750" indent="-285750">
              <a:buChar char="•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pip install 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pytest</a:t>
            </a:r>
            <a:endParaRPr lang="en-US" dirty="0">
              <a:solidFill>
                <a:srgbClr val="0070C0"/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pytest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flask_api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/tests</a:t>
            </a:r>
          </a:p>
          <a:p>
            <a:endParaRPr lang="en-US" b="1" dirty="0">
              <a:ea typeface="+mn-lt"/>
              <a:cs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3AF4AC-6651-FF19-92D4-27E8C29E15C3}"/>
              </a:ext>
            </a:extLst>
          </p:cNvPr>
          <p:cNvSpPr txBox="1"/>
          <p:nvPr/>
        </p:nvSpPr>
        <p:spPr>
          <a:xfrm>
            <a:off x="3048000" y="5892799"/>
            <a:ext cx="502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Differences in setup, install and test execution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868397-8D29-DCEE-5585-3EBADD3E27AE}"/>
              </a:ext>
            </a:extLst>
          </p:cNvPr>
          <p:cNvSpPr/>
          <p:nvPr/>
        </p:nvSpPr>
        <p:spPr>
          <a:xfrm>
            <a:off x="355600" y="2499359"/>
            <a:ext cx="10535920" cy="3241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1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A5F6-0645-98A9-1746-9D60E15A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List of Python Projects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E2F16-C316-BB80-89FE-AD4D1945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400876CB-7949-FD01-2674-4295DF958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66" y="2958780"/>
            <a:ext cx="9634220" cy="255333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56CD4C-C882-257F-1A22-9C1BB75FBAC9}"/>
              </a:ext>
            </a:extLst>
          </p:cNvPr>
          <p:cNvSpPr txBox="1"/>
          <p:nvPr/>
        </p:nvSpPr>
        <p:spPr>
          <a:xfrm>
            <a:off x="3332480" y="5516880"/>
            <a:ext cx="44602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Text file with list of project URL and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602287-064B-6AA6-489F-6EC858603C6D}"/>
              </a:ext>
            </a:extLst>
          </p:cNvPr>
          <p:cNvSpPr/>
          <p:nvPr/>
        </p:nvSpPr>
        <p:spPr>
          <a:xfrm>
            <a:off x="4299284" y="3096126"/>
            <a:ext cx="264694" cy="184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4CE76C-1B52-F192-EE1E-DBE69A6764BA}"/>
              </a:ext>
            </a:extLst>
          </p:cNvPr>
          <p:cNvSpPr/>
          <p:nvPr/>
        </p:nvSpPr>
        <p:spPr>
          <a:xfrm>
            <a:off x="4612104" y="3096126"/>
            <a:ext cx="2141621" cy="184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8DAAA9-F227-E712-4D44-876C79F40206}"/>
              </a:ext>
            </a:extLst>
          </p:cNvPr>
          <p:cNvSpPr/>
          <p:nvPr/>
        </p:nvSpPr>
        <p:spPr>
          <a:xfrm>
            <a:off x="5101389" y="3561347"/>
            <a:ext cx="208547" cy="2005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2FD22-B404-20D7-4F2A-78C46407F2B4}"/>
              </a:ext>
            </a:extLst>
          </p:cNvPr>
          <p:cNvSpPr/>
          <p:nvPr/>
        </p:nvSpPr>
        <p:spPr>
          <a:xfrm>
            <a:off x="5342020" y="3561347"/>
            <a:ext cx="1612231" cy="2005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91BFBE-1409-FC66-E17B-F74C2BA51513}"/>
              </a:ext>
            </a:extLst>
          </p:cNvPr>
          <p:cNvSpPr/>
          <p:nvPr/>
        </p:nvSpPr>
        <p:spPr>
          <a:xfrm>
            <a:off x="6817895" y="3096126"/>
            <a:ext cx="585536" cy="1764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3724D-797E-D187-8EC2-BB94BFF2BDDE}"/>
              </a:ext>
            </a:extLst>
          </p:cNvPr>
          <p:cNvSpPr/>
          <p:nvPr/>
        </p:nvSpPr>
        <p:spPr>
          <a:xfrm>
            <a:off x="633663" y="3096126"/>
            <a:ext cx="3601452" cy="1764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AFCC6-A2DC-42B5-D1B0-E7916C704F1C}"/>
              </a:ext>
            </a:extLst>
          </p:cNvPr>
          <p:cNvSpPr/>
          <p:nvPr/>
        </p:nvSpPr>
        <p:spPr>
          <a:xfrm>
            <a:off x="609600" y="3561347"/>
            <a:ext cx="4459704" cy="2005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7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2640-D8F3-020D-C64A-84AD580A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Installation of Projects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5766-1D87-83C6-F4B2-14629CB8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Char char="•"/>
            </a:pPr>
            <a:r>
              <a:rPr lang="en-US" dirty="0"/>
              <a:t>List of projects + Bash script = Automation of installation.</a:t>
            </a:r>
          </a:p>
          <a:p>
            <a:pPr marL="342900" indent="-342900">
              <a:buChar char="•"/>
            </a:pPr>
            <a:r>
              <a:rPr lang="en-US" dirty="0"/>
              <a:t>Automation steps</a:t>
            </a:r>
          </a:p>
          <a:p>
            <a:pPr marL="742950" lvl="2" indent="-285750">
              <a:buChar char="•"/>
            </a:pPr>
            <a:r>
              <a:rPr lang="en-US" dirty="0"/>
              <a:t>Clone the project from Git with a fixed date to a sub-folder with GitHub URL flag.</a:t>
            </a:r>
          </a:p>
          <a:p>
            <a:pPr marL="742950" lvl="2" indent="-285750">
              <a:buChar char="•"/>
            </a:pPr>
            <a:r>
              <a:rPr lang="en-US" dirty="0"/>
              <a:t>Create and activate a virtual environment in the sub-folder.</a:t>
            </a:r>
          </a:p>
          <a:p>
            <a:pPr marL="742950" lvl="2" indent="-285750">
              <a:buChar char="•"/>
            </a:pPr>
            <a:r>
              <a:rPr lang="en-US" dirty="0"/>
              <a:t>Install project from source.</a:t>
            </a:r>
          </a:p>
          <a:p>
            <a:pPr marL="742950" lvl="2" indent="-285750">
              <a:buChar char="•"/>
            </a:pPr>
            <a:r>
              <a:rPr lang="en-US" dirty="0"/>
              <a:t>If </a:t>
            </a:r>
            <a:r>
              <a:rPr lang="en-US" i="1" dirty="0"/>
              <a:t>requirements</a:t>
            </a:r>
            <a:r>
              <a:rPr lang="en-US" dirty="0"/>
              <a:t> flag is </a:t>
            </a:r>
            <a:r>
              <a:rPr lang="en-US" b="1" i="1" dirty="0"/>
              <a:t>'rt'</a:t>
            </a:r>
            <a:r>
              <a:rPr lang="en-US" dirty="0"/>
              <a:t>, install dependencies from requirements file.</a:t>
            </a:r>
          </a:p>
          <a:p>
            <a:pPr marL="742950" lvl="2" indent="-285750">
              <a:buChar char="•"/>
            </a:pPr>
            <a:r>
              <a:rPr lang="en-US" dirty="0"/>
              <a:t>Else install test dependencies if specified in bash script.</a:t>
            </a:r>
          </a:p>
          <a:p>
            <a:pPr marL="742950" lvl="2" indent="-285750">
              <a:buChar char="•"/>
            </a:pPr>
            <a:r>
              <a:rPr lang="en-US" dirty="0"/>
              <a:t>Install </a:t>
            </a:r>
            <a:r>
              <a:rPr lang="en-US" err="1"/>
              <a:t>pytest</a:t>
            </a:r>
            <a:r>
              <a:rPr lang="en-US" dirty="0"/>
              <a:t>.</a:t>
            </a:r>
          </a:p>
          <a:p>
            <a:pPr marL="742950" lvl="2" indent="-285750">
              <a:buChar char="•"/>
            </a:pPr>
            <a:r>
              <a:rPr lang="en-US" dirty="0"/>
              <a:t>Deactivate virtual environment.</a:t>
            </a:r>
          </a:p>
          <a:p>
            <a:pPr lvl="2" indent="-457200">
              <a:buChar char="•"/>
            </a:pPr>
            <a:r>
              <a:rPr lang="en-US" sz="2000" dirty="0"/>
              <a:t>Repeat the above steps for all entries in the list and then overwrite test files.</a:t>
            </a:r>
            <a:endParaRPr lang="en-US" dirty="0"/>
          </a:p>
          <a:p>
            <a:pPr marL="742950" lvl="2" indent="-285750">
              <a:buChar char="•"/>
            </a:pPr>
            <a:endParaRPr lang="en-US" dirty="0"/>
          </a:p>
          <a:p>
            <a:pPr marL="742950" lvl="2" indent="-285750">
              <a:buChar char="•"/>
            </a:pPr>
            <a:endParaRPr lang="en-US" dirty="0"/>
          </a:p>
          <a:p>
            <a:pPr marL="742950" lvl="2" indent="-28575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EC892-0230-9C42-ADF1-EEF9CB0E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8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11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C472F-C3D7-4229-C9FE-0500126E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/>
              <a:t>Approach : Installation of Projects (2)</a:t>
            </a:r>
          </a:p>
        </p:txBody>
      </p:sp>
      <p:sp>
        <p:nvSpPr>
          <p:cNvPr id="68" name="Freeform: Shape 13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9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7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63485EE-E6A5-F1A5-FCC0-353B4689F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57" y="4228133"/>
            <a:ext cx="5566263" cy="878452"/>
          </a:xfrm>
        </p:spPr>
      </p:pic>
      <p:sp>
        <p:nvSpPr>
          <p:cNvPr id="72" name="Freeform: Shape 23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3" name="Group 25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32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98FFD-E6C9-07B8-C03B-862F6178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595959"/>
              </a:solidFill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DDC6A9AE-EF3C-2405-B34D-F5C501D71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4188"/>
            <a:ext cx="6096000" cy="6866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6155D1-133E-6DB5-4712-73151C5480E2}"/>
              </a:ext>
            </a:extLst>
          </p:cNvPr>
          <p:cNvSpPr txBox="1"/>
          <p:nvPr/>
        </p:nvSpPr>
        <p:spPr>
          <a:xfrm>
            <a:off x="2103120" y="5171440"/>
            <a:ext cx="15544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github-url.txt</a:t>
            </a:r>
          </a:p>
        </p:txBody>
      </p:sp>
    </p:spTree>
    <p:extLst>
      <p:ext uri="{BB962C8B-B14F-4D97-AF65-F5344CB8AC3E}">
        <p14:creationId xmlns:p14="http://schemas.microsoft.com/office/powerpoint/2010/main" val="358428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F39A-D4F8-4198-8861-615E5EC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Execution Environment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D2D7-8185-1D70-926F-C33D55E9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50 installed python projects.</a:t>
            </a:r>
          </a:p>
          <a:p>
            <a:pPr marL="342900" indent="-342900">
              <a:buChar char="•"/>
            </a:pPr>
            <a:r>
              <a:rPr lang="en-US" dirty="0"/>
              <a:t>Dependencies installed.</a:t>
            </a:r>
          </a:p>
          <a:p>
            <a:pPr marL="342900" indent="-342900">
              <a:buChar char="•"/>
            </a:pPr>
            <a:r>
              <a:rPr lang="en-US" dirty="0"/>
              <a:t>0 failed test cases.</a:t>
            </a:r>
          </a:p>
          <a:p>
            <a:pPr marL="342900" indent="-342900">
              <a:buChar char="•"/>
            </a:pPr>
            <a:r>
              <a:rPr lang="en-US" dirty="0"/>
              <a:t>Test suite execution with </a:t>
            </a:r>
            <a:r>
              <a:rPr lang="en-US" dirty="0" err="1"/>
              <a:t>pytest</a:t>
            </a:r>
            <a:r>
              <a:rPr lang="en-US" dirty="0"/>
              <a:t>.</a:t>
            </a:r>
          </a:p>
          <a:p>
            <a:pPr marL="342900" indent="-342900">
              <a:buChar char="•"/>
            </a:pPr>
            <a:r>
              <a:rPr lang="en-US" dirty="0"/>
              <a:t>Ready to run and analyze with a duplicate copy of the project.</a:t>
            </a:r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6FEF9-2180-C2E1-38F8-0DF8F51A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7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60A5-06D0-23ED-EC02-6ECA66FF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Execution Environment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C70FB-C936-6EF9-6EEA-E716BCB9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8D377DA0-AC03-1EDE-869E-FA3E163CF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17" y="2739676"/>
            <a:ext cx="10077557" cy="311346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369973-8AAD-644E-543D-CE6FC660E90C}"/>
              </a:ext>
            </a:extLst>
          </p:cNvPr>
          <p:cNvSpPr txBox="1"/>
          <p:nvPr/>
        </p:nvSpPr>
        <p:spPr>
          <a:xfrm>
            <a:off x="4053840" y="5852160"/>
            <a:ext cx="3017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50 projects in </a:t>
            </a:r>
            <a:r>
              <a:rPr lang="en-US" dirty="0" err="1"/>
              <a:t>DyPyBench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7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FD1C-B6C0-D63E-7DBB-2B53CBEF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Integrating Tools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6CB5-2228-2329-8894-36F6D60E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LExecutor</a:t>
            </a:r>
            <a:endParaRPr lang="en-US"/>
          </a:p>
          <a:p>
            <a:pPr marL="285750" lvl="1" indent="-285750"/>
            <a:r>
              <a:rPr lang="en-US" dirty="0"/>
              <a:t>A neural model to predict input values to execute arbitrary code snippets.</a:t>
            </a:r>
          </a:p>
          <a:p>
            <a:pPr marL="285750" lvl="1" indent="-285750"/>
            <a:r>
              <a:rPr lang="en-US" dirty="0"/>
              <a:t>We generate training data for the neural model in the  form of trace files.</a:t>
            </a:r>
          </a:p>
          <a:p>
            <a:pPr marL="285750" lvl="1" indent="-285750">
              <a:buChar char="•"/>
            </a:pPr>
            <a:r>
              <a:rPr lang="en-US" dirty="0"/>
              <a:t>Two steps:</a:t>
            </a:r>
          </a:p>
          <a:p>
            <a:pPr lvl="3"/>
            <a:r>
              <a:rPr lang="en-US" sz="1600" dirty="0"/>
              <a:t>Instrumentation of files.</a:t>
            </a:r>
          </a:p>
          <a:p>
            <a:pPr lvl="3"/>
            <a:r>
              <a:rPr lang="en-US" sz="1600" dirty="0"/>
              <a:t>Execution of test suite.</a:t>
            </a:r>
          </a:p>
          <a:p>
            <a:pPr marL="285750" lvl="3" indent="-285750"/>
            <a:r>
              <a:rPr lang="en-US" sz="1800" dirty="0"/>
              <a:t>Command for each step in a separate bash script.</a:t>
            </a:r>
          </a:p>
          <a:p>
            <a:pPr marL="285750" lvl="3" indent="-285750"/>
            <a:r>
              <a:rPr lang="en-US" sz="1800" dirty="0"/>
              <a:t>Instrumentation files provided via text file.</a:t>
            </a:r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DE7C7-49ED-A675-041D-1D469842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2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2F91-1B5A-1DA0-B8F1-8F2858C5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</a:t>
            </a:r>
            <a:br>
              <a:rPr lang="en-US" dirty="0"/>
            </a:br>
            <a:r>
              <a:rPr lang="en-US" dirty="0"/>
              <a:t>Integrating Tools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17687-2186-C221-9787-C9FB73CCD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5200757" cy="35490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Avenir Next LT Pro Light"/>
                <a:cs typeface="Arial"/>
              </a:rPr>
              <a:t>PyCG</a:t>
            </a:r>
            <a:endParaRPr lang="en-US">
              <a:latin typeface="Avenir Next LT Pro Light"/>
              <a:cs typeface="Arial"/>
            </a:endParaRPr>
          </a:p>
          <a:p>
            <a:pPr marL="285750" lvl="1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A call graph generation tool for Python based on static analysis.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We generate static call graphs in the form of JSON file.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Caller functions act as key and callees act as values.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Command to generate JSON file called via a bash script.</a:t>
            </a:r>
          </a:p>
          <a:p>
            <a:pPr marL="285750" lvl="1" indent="-285750">
              <a:buFont typeface="Arial,Sans-Serif"/>
              <a:buChar char="•"/>
            </a:pPr>
            <a:endParaRPr lang="en-US" sz="17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F37EA-C5A2-E7E9-00F3-16E1486D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dirty="0" smtClean="0"/>
              <a:t>18</a:t>
            </a:fld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30336A1-B225-5003-8890-E42EFAD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60" y="-3312"/>
            <a:ext cx="5516880" cy="686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1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6CB9-BD91-5138-648F-C3E0DD28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</a:t>
            </a:r>
            <a:br>
              <a:rPr lang="en-US" dirty="0"/>
            </a:br>
            <a:r>
              <a:rPr lang="en-US" dirty="0"/>
              <a:t>Integrating Tools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E2D62-0ED9-5585-D92E-BADDAC9F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385D4C-36ED-BD60-E0D9-B81746CA7618}"/>
              </a:ext>
            </a:extLst>
          </p:cNvPr>
          <p:cNvSpPr txBox="1">
            <a:spLocks/>
          </p:cNvSpPr>
          <p:nvPr/>
        </p:nvSpPr>
        <p:spPr>
          <a:xfrm>
            <a:off x="525717" y="2521885"/>
            <a:ext cx="5200757" cy="35490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venir Next LT Pro Light"/>
                <a:cs typeface="Arial"/>
              </a:rPr>
              <a:t>DynaPyt</a:t>
            </a:r>
            <a:endParaRPr lang="en-US">
              <a:latin typeface="Avenir Next LT Pro Light"/>
              <a:cs typeface="Arial"/>
            </a:endParaRPr>
          </a:p>
          <a:p>
            <a:pPr marL="285750" lvl="1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A generic dynamic analyses framework for Python using run-time hooks.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We generate dynamic call graphs in the form of JSON file.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Caller functions act as key and callees act as values.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Two steps:</a:t>
            </a:r>
          </a:p>
          <a:p>
            <a:pPr lvl="3">
              <a:buFont typeface="Arial,Sans-Serif"/>
              <a:buChar char="•"/>
            </a:pPr>
            <a:r>
              <a:rPr lang="en-US" sz="1600" dirty="0">
                <a:latin typeface="Avenir Next LT Pro Light"/>
                <a:cs typeface="Arial"/>
              </a:rPr>
              <a:t>Instrumentation of files.</a:t>
            </a:r>
          </a:p>
          <a:p>
            <a:pPr lvl="3">
              <a:buFont typeface="Arial,Sans-Serif"/>
              <a:buChar char="•"/>
            </a:pPr>
            <a:r>
              <a:rPr lang="en-US" sz="1600" dirty="0">
                <a:latin typeface="Avenir Next LT Pro Light"/>
                <a:cs typeface="Arial"/>
              </a:rPr>
              <a:t>Execution of analysis.</a:t>
            </a:r>
          </a:p>
          <a:p>
            <a:pPr marL="285750" lvl="3" indent="-285750"/>
            <a:r>
              <a:rPr lang="en-US" sz="1700" dirty="0">
                <a:latin typeface="Avenir Next LT Pro Light"/>
                <a:cs typeface="Arial"/>
              </a:rPr>
              <a:t>Command for each step in a separate bash file.</a:t>
            </a:r>
            <a:endParaRPr lang="en-US" sz="1700">
              <a:latin typeface="Avenir Next LT Pro Light"/>
              <a:cs typeface="Arial"/>
            </a:endParaRPr>
          </a:p>
          <a:p>
            <a:pPr marL="285750" lvl="3" indent="-285750">
              <a:buFont typeface="Arial,Sans-Serif"/>
              <a:buChar char="•"/>
            </a:pPr>
            <a:r>
              <a:rPr lang="en-US" sz="1700" dirty="0">
                <a:latin typeface="Avenir Next LT Pro Light"/>
                <a:cs typeface="Arial"/>
              </a:rPr>
              <a:t>Instrumentation files or directory provided via text file.</a:t>
            </a:r>
            <a:endParaRPr lang="en-US" sz="1700">
              <a:latin typeface="Avenir Next LT Pro Light"/>
              <a:cs typeface="Arial"/>
            </a:endParaRPr>
          </a:p>
          <a:p>
            <a:pPr marL="285750" lvl="1" indent="-285750">
              <a:buFont typeface="Arial,Sans-Serif"/>
              <a:buChar char="•"/>
            </a:pPr>
            <a:endParaRPr lang="en-US" dirty="0">
              <a:latin typeface="Avenir Next LT Pro Light"/>
              <a:cs typeface="Arial"/>
            </a:endParaRPr>
          </a:p>
          <a:p>
            <a:pPr marL="285750" lvl="1" indent="-285750">
              <a:buFont typeface="Arial,Sans-Serif"/>
              <a:buChar char="•"/>
            </a:pPr>
            <a:endParaRPr lang="en-US" sz="1700" dirty="0">
              <a:latin typeface="Arial"/>
              <a:cs typeface="Arial"/>
            </a:endParaRPr>
          </a:p>
          <a:p>
            <a:endParaRPr lang="en-US" dirty="0">
              <a:latin typeface="Avenir Next LT Pro"/>
              <a:cs typeface="Arial"/>
            </a:endParaRP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A819424F-BEFC-E8F8-3832-7BF53853E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745"/>
            <a:ext cx="6065520" cy="68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3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4DC1-7257-510D-D09B-0972CA32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: 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CA07-A3F0-BBA6-0CC5-D90205FE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Why Python is a prime candidate for dynamic analyses ?</a:t>
            </a:r>
          </a:p>
          <a:p>
            <a:pPr marL="742950" lvl="2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Popularity.</a:t>
            </a:r>
          </a:p>
          <a:p>
            <a:pPr marL="742950" lvl="2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Dynamism.</a:t>
            </a:r>
          </a:p>
          <a:p>
            <a:pPr marL="342900" indent="-342900">
              <a:buChar char="•"/>
            </a:pPr>
            <a:r>
              <a:rPr lang="en-US" dirty="0"/>
              <a:t>What are benchmarks ?</a:t>
            </a:r>
          </a:p>
          <a:p>
            <a:pPr marL="342900" indent="-342900">
              <a:buChar char="•"/>
            </a:pPr>
            <a:r>
              <a:rPr lang="en-US" dirty="0"/>
              <a:t>How do benchmarks help in dynamic analyses ?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Are there any existing dynamic benchmarks ?</a:t>
            </a:r>
          </a:p>
          <a:p>
            <a:pPr marL="742950" lvl="2" indent="-285750">
              <a:buFont typeface="Arial,Sans-Serif" panose="020B0604020202020204" pitchFamily="34" charset="0"/>
              <a:buChar char="•"/>
            </a:pPr>
            <a:r>
              <a:rPr lang="en-US" dirty="0">
                <a:latin typeface="Avenir Next LT Pro Light"/>
                <a:cs typeface="Arial"/>
              </a:rPr>
              <a:t>SPEC benchmarks. (</a:t>
            </a:r>
            <a:r>
              <a:rPr lang="en-US" dirty="0">
                <a:latin typeface="Avenir Next LT Pro Light"/>
                <a:cs typeface="Arial"/>
                <a:hlinkClick r:id="rId2"/>
              </a:rPr>
              <a:t>https://www.spec.org/benchmarks.html</a:t>
            </a:r>
            <a:r>
              <a:rPr lang="en-US" dirty="0">
                <a:latin typeface="Avenir Next LT Pro Light"/>
                <a:cs typeface="Arial"/>
              </a:rPr>
              <a:t>) </a:t>
            </a:r>
          </a:p>
          <a:p>
            <a:pPr marL="742950" lvl="2" indent="-285750">
              <a:buFont typeface="Arial,Sans-Serif" panose="020B0604020202020204" pitchFamily="34" charset="0"/>
              <a:buChar char="•"/>
            </a:pPr>
            <a:r>
              <a:rPr lang="en-US" dirty="0">
                <a:latin typeface="Avenir Next LT Pro Light"/>
                <a:cs typeface="Arial"/>
              </a:rPr>
              <a:t>DaCapo Benchmark. (</a:t>
            </a:r>
            <a:r>
              <a:rPr lang="en-US" dirty="0">
                <a:latin typeface="Avenir Next LT Pro Light"/>
                <a:cs typeface="Arial"/>
                <a:hlinkClick r:id="rId3"/>
              </a:rPr>
              <a:t>https://www.dacapobench.org/</a:t>
            </a:r>
            <a:r>
              <a:rPr lang="en-US" dirty="0">
                <a:latin typeface="Avenir Next LT Pro Light"/>
                <a:cs typeface="Arial"/>
              </a:rPr>
              <a:t>)</a:t>
            </a:r>
            <a:endParaRPr lang="en-US">
              <a:latin typeface="Avenir Next LT Pro Light"/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17780A-67A6-87F7-2EC1-C8A2D33C3064}"/>
              </a:ext>
            </a:extLst>
          </p:cNvPr>
          <p:cNvSpPr txBox="1"/>
          <p:nvPr/>
        </p:nvSpPr>
        <p:spPr>
          <a:xfrm>
            <a:off x="526780" y="5991023"/>
            <a:ext cx="914135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ea typeface="+mn-lt"/>
                <a:cs typeface="+mn-lt"/>
              </a:rPr>
              <a:t>We choose Python since it does not have a dynamic benchmark.</a:t>
            </a:r>
            <a:endParaRPr lang="en-US" sz="22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46698-AEA3-33FA-54BC-92631D18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38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D60A-B7F2-A3AA-7D39-77AF8F23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251851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Call Graph Analysis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F9C38D6-58EB-FE8D-FAA3-D4012BCA1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466" y="2205"/>
            <a:ext cx="9079819" cy="685104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48656-45A1-4D63-BE97-7BC70EEC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dirty="0" smtClean="0"/>
              <a:t>20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C9D9353-6519-2B52-7EFD-45D0A8F48CF7}"/>
              </a:ext>
            </a:extLst>
          </p:cNvPr>
          <p:cNvSpPr txBox="1">
            <a:spLocks/>
          </p:cNvSpPr>
          <p:nvPr/>
        </p:nvSpPr>
        <p:spPr>
          <a:xfrm>
            <a:off x="530352" y="3429000"/>
            <a:ext cx="2519997" cy="24399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Function pre call hook implementation in </a:t>
            </a:r>
            <a:r>
              <a:rPr lang="en-US" sz="1600" err="1"/>
              <a:t>DynaPyt</a:t>
            </a:r>
            <a:r>
              <a:rPr lang="en-US" sz="1600"/>
              <a:t>.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729986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DD5B-0823-62F8-194F-704D08C5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Access Interface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7A0CA-996B-D231-580D-297958C6F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Python script executable from command-line.</a:t>
            </a:r>
          </a:p>
          <a:p>
            <a:pPr marL="342900" indent="-342900">
              <a:buChar char="•"/>
            </a:pPr>
            <a:r>
              <a:rPr lang="en-US" dirty="0"/>
              <a:t>Specify options to perform selective task.</a:t>
            </a:r>
          </a:p>
          <a:p>
            <a:pPr marL="342900" indent="-342900">
              <a:buChar char="•"/>
            </a:pPr>
            <a:r>
              <a:rPr lang="en-US" dirty="0"/>
              <a:t>Specify all or subset of projects for the task.</a:t>
            </a:r>
          </a:p>
          <a:p>
            <a:pPr marL="342900" indent="-342900">
              <a:buChar char="•"/>
            </a:pPr>
            <a:r>
              <a:rPr lang="en-US" dirty="0"/>
              <a:t>Specify output file.</a:t>
            </a:r>
          </a:p>
          <a:p>
            <a:pPr marL="342900" indent="-342900">
              <a:buChar char="•"/>
            </a:pPr>
            <a:r>
              <a:rPr lang="en-US" dirty="0"/>
              <a:t>Specify timeout for task.</a:t>
            </a:r>
          </a:p>
          <a:p>
            <a:pPr marL="342900" indent="-342900">
              <a:buChar char="•"/>
            </a:pPr>
            <a:r>
              <a:rPr lang="en-US" dirty="0"/>
              <a:t>Specify input for analyses.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77DFF-4E2B-1771-40B8-206FD631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5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C127-E558-A58A-B3BF-E5638CA5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Access Interface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42050-AC20-8732-B342-59057518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dirty="0" smtClean="0"/>
              <a:t>22</a:t>
            </a:fld>
            <a:endParaRPr lang="en-US" dirty="0"/>
          </a:p>
        </p:txBody>
      </p:sp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id="{3FD9E231-23C3-6339-A3E8-5CE726A60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887" y="2379645"/>
            <a:ext cx="10183776" cy="4473605"/>
          </a:xfrm>
        </p:spPr>
      </p:pic>
    </p:spTree>
    <p:extLst>
      <p:ext uri="{BB962C8B-B14F-4D97-AF65-F5344CB8AC3E}">
        <p14:creationId xmlns:p14="http://schemas.microsoft.com/office/powerpoint/2010/main" val="2944897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97F79-A3B1-28D0-A554-4B332BCD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Approach : Packaging and Export (1)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46C2C-D41F-6F76-DB03-D5AEAE079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Docker Image of size 7.07 GB</a:t>
            </a:r>
          </a:p>
          <a:p>
            <a:pPr marL="342900" indent="-342900">
              <a:buChar char="•"/>
            </a:pPr>
            <a:r>
              <a:rPr lang="en-US" dirty="0"/>
              <a:t>Publicly available.</a:t>
            </a:r>
          </a:p>
          <a:p>
            <a:pPr marL="342900" indent="-342900">
              <a:buChar char="•"/>
            </a:pPr>
            <a:r>
              <a:rPr lang="en-US" dirty="0"/>
              <a:t>Built on Ubuntu with required system dependencies.</a:t>
            </a:r>
          </a:p>
          <a:p>
            <a:pPr marL="342900" indent="-342900">
              <a:buChar char="•"/>
            </a:pPr>
            <a:r>
              <a:rPr lang="en-US" dirty="0"/>
              <a:t>Contains projects and analyses tools.</a:t>
            </a:r>
          </a:p>
          <a:p>
            <a:pPr marL="342900" indent="-342900">
              <a:buChar char="•"/>
            </a:pPr>
            <a:r>
              <a:rPr lang="en-US" dirty="0"/>
              <a:t>Ready-to-run and ready-to-analyze with access interface.</a:t>
            </a: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21828EF3-F136-816A-9B30-9ACA1BA3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80" y="1006232"/>
            <a:ext cx="5660211" cy="4754577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44ED6-1C6D-3C49-675C-1C1487F3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723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6D98-73DA-8FA9-0F09-965AE0F0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Packaging and Export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B2CD7-A68D-99B6-1250-3F052AD0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E14EF-7FD7-E469-494C-44EB0555DE9E}"/>
              </a:ext>
            </a:extLst>
          </p:cNvPr>
          <p:cNvSpPr txBox="1"/>
          <p:nvPr/>
        </p:nvSpPr>
        <p:spPr>
          <a:xfrm>
            <a:off x="4226560" y="5933440"/>
            <a:ext cx="30581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DyPyBench</a:t>
            </a:r>
            <a:r>
              <a:rPr lang="en-US" dirty="0"/>
              <a:t> on Docker Hub</a:t>
            </a:r>
          </a:p>
        </p:txBody>
      </p:sp>
      <p:pic>
        <p:nvPicPr>
          <p:cNvPr id="12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3305BF7-9A2D-4AFE-66B6-6077BF505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17" y="2540361"/>
            <a:ext cx="10453477" cy="3390172"/>
          </a:xfrm>
        </p:spPr>
      </p:pic>
    </p:spTree>
    <p:extLst>
      <p:ext uri="{BB962C8B-B14F-4D97-AF65-F5344CB8AC3E}">
        <p14:creationId xmlns:p14="http://schemas.microsoft.com/office/powerpoint/2010/main" val="2090768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810-01FB-5EBD-6FC8-D273665F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9537A-6B38-EA9A-22F0-793BBEB2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b="1" dirty="0">
                <a:ea typeface="+mn-lt"/>
                <a:cs typeface="+mn-lt"/>
              </a:rPr>
              <a:t>RQ1</a:t>
            </a:r>
            <a:r>
              <a:rPr lang="en-US" dirty="0">
                <a:ea typeface="+mn-lt"/>
                <a:cs typeface="+mn-lt"/>
              </a:rPr>
              <a:t> : How do </a:t>
            </a:r>
            <a:r>
              <a:rPr lang="en-US" dirty="0" err="1">
                <a:ea typeface="+mn-lt"/>
                <a:cs typeface="+mn-lt"/>
              </a:rPr>
              <a:t>the</a:t>
            </a:r>
            <a:r>
              <a:rPr lang="en-US" dirty="0">
                <a:ea typeface="+mn-lt"/>
                <a:cs typeface="+mn-lt"/>
              </a:rPr>
              <a:t> included test suites in Python projects within </a:t>
            </a:r>
            <a:r>
              <a:rPr lang="en-US" dirty="0" err="1">
                <a:ea typeface="+mn-lt"/>
                <a:cs typeface="+mn-lt"/>
              </a:rPr>
              <a:t>DyPyBench</a:t>
            </a:r>
            <a:r>
              <a:rPr lang="en-US" dirty="0">
                <a:ea typeface="+mn-lt"/>
                <a:cs typeface="+mn-lt"/>
              </a:rPr>
              <a:t> contribute to a dynamic benchmark?</a:t>
            </a:r>
            <a:endParaRPr lang="en-US"/>
          </a:p>
          <a:p>
            <a:pPr marL="742950" lvl="2" indent="-285750">
              <a:buChar char="•"/>
            </a:pPr>
            <a:r>
              <a:rPr lang="en-US" dirty="0">
                <a:ea typeface="+mn-lt"/>
                <a:cs typeface="+mn-lt"/>
              </a:rPr>
              <a:t>Statistical analysis of test suites.</a:t>
            </a:r>
          </a:p>
          <a:p>
            <a:pPr marL="342900" indent="-342900">
              <a:buChar char="•"/>
            </a:pPr>
            <a:r>
              <a:rPr lang="en-US" b="1" dirty="0">
                <a:ea typeface="+mn-lt"/>
                <a:cs typeface="+mn-lt"/>
              </a:rPr>
              <a:t>RQ2</a:t>
            </a:r>
            <a:r>
              <a:rPr lang="en-US" dirty="0">
                <a:ea typeface="+mn-lt"/>
                <a:cs typeface="+mn-lt"/>
              </a:rPr>
              <a:t> : How efficient is our benchmark to generate (valid and good) training data for the neural models?</a:t>
            </a:r>
            <a:endParaRPr lang="en-US"/>
          </a:p>
          <a:p>
            <a:pPr marL="742950" lvl="2" indent="-285750">
              <a:buChar char="•"/>
            </a:pPr>
            <a:r>
              <a:rPr lang="en-US" dirty="0">
                <a:ea typeface="+mn-lt"/>
                <a:cs typeface="+mn-lt"/>
              </a:rPr>
              <a:t>Number of data points collected and the validation accuracy of the model.</a:t>
            </a:r>
          </a:p>
          <a:p>
            <a:pPr marL="342900" indent="-342900">
              <a:buChar char="•"/>
            </a:pPr>
            <a:r>
              <a:rPr lang="en-US" b="1" dirty="0">
                <a:ea typeface="+mn-lt"/>
                <a:cs typeface="+mn-lt"/>
              </a:rPr>
              <a:t>RQ3</a:t>
            </a:r>
            <a:r>
              <a:rPr lang="en-US" dirty="0">
                <a:ea typeface="+mn-lt"/>
                <a:cs typeface="+mn-lt"/>
              </a:rPr>
              <a:t> : How effective is </a:t>
            </a:r>
            <a:r>
              <a:rPr lang="en-US" dirty="0" err="1">
                <a:ea typeface="+mn-lt"/>
                <a:cs typeface="+mn-lt"/>
              </a:rPr>
              <a:t>DyPyBench</a:t>
            </a:r>
            <a:r>
              <a:rPr lang="en-US" dirty="0">
                <a:ea typeface="+mn-lt"/>
                <a:cs typeface="+mn-lt"/>
              </a:rPr>
              <a:t> in providing data to aid a comparison of static and dynamic call graph?</a:t>
            </a:r>
            <a:endParaRPr lang="en-US"/>
          </a:p>
          <a:p>
            <a:pPr marL="742950" lvl="2" indent="-285750">
              <a:buChar char="•"/>
            </a:pPr>
            <a:r>
              <a:rPr lang="en-US" dirty="0"/>
              <a:t>Statistical comparison of static and dynamic call graphs.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D334F-AD6C-4911-4900-26006A58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1049-9E95-7EF6-3143-272CE108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: RQ1</a:t>
            </a:r>
            <a:endParaRPr lang="en-US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2C45-53EF-9BBE-3267-1AC25BEBE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93005"/>
            <a:ext cx="10077557" cy="35490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Total number of tests : 45086</a:t>
            </a:r>
          </a:p>
          <a:p>
            <a:pPr marL="342900" indent="-342900">
              <a:buChar char="•"/>
            </a:pPr>
            <a:r>
              <a:rPr lang="en-US" dirty="0"/>
              <a:t>Pass percentage : 91.93%</a:t>
            </a:r>
          </a:p>
          <a:p>
            <a:pPr marL="342900" indent="-342900">
              <a:buChar char="•"/>
            </a:pPr>
            <a:r>
              <a:rPr lang="en-US" dirty="0"/>
              <a:t>Average tests per project : 902</a:t>
            </a:r>
          </a:p>
          <a:p>
            <a:pPr marL="342900" indent="-342900">
              <a:buChar char="•"/>
            </a:pPr>
            <a:r>
              <a:rPr lang="en-US" dirty="0"/>
              <a:t>Total run time of test suites : 3568.86 seconds</a:t>
            </a:r>
          </a:p>
          <a:p>
            <a:pPr marL="342900" indent="-342900">
              <a:buChar char="•"/>
            </a:pPr>
            <a:r>
              <a:rPr lang="en-US" dirty="0"/>
              <a:t>Average run time of test suite per project : 71.38 seconds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39FDD-C031-F4E2-0AB6-5D458C9B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dirty="0" smtClean="0"/>
              <a:t>26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5E6FC6-112A-B7CC-8F9E-9854FA20FF24}"/>
              </a:ext>
            </a:extLst>
          </p:cNvPr>
          <p:cNvSpPr txBox="1"/>
          <p:nvPr/>
        </p:nvSpPr>
        <p:spPr>
          <a:xfrm>
            <a:off x="1034716" y="6355882"/>
            <a:ext cx="93065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Low Runtime + High Pass Percentage of Tests = Dynamism for Benchmark </a:t>
            </a:r>
          </a:p>
        </p:txBody>
      </p:sp>
    </p:spTree>
    <p:extLst>
      <p:ext uri="{BB962C8B-B14F-4D97-AF65-F5344CB8AC3E}">
        <p14:creationId xmlns:p14="http://schemas.microsoft.com/office/powerpoint/2010/main" val="4099494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477B-BC6C-6484-1BF6-B0E8E3D7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: RQ2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F12A-6E23-CF87-040D-0EF9293E6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Application example of </a:t>
            </a:r>
            <a:r>
              <a:rPr lang="en-US" dirty="0" err="1"/>
              <a:t>LExecutor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/>
              <a:t>Number of data points collected : 547830</a:t>
            </a:r>
          </a:p>
          <a:p>
            <a:pPr marL="342900" indent="-342900">
              <a:buChar char="•"/>
            </a:pPr>
            <a:r>
              <a:rPr lang="en-US" dirty="0"/>
              <a:t>% increase compared to base data points : 242%</a:t>
            </a:r>
          </a:p>
          <a:p>
            <a:pPr marL="342900" indent="-342900">
              <a:buChar char="•"/>
            </a:pPr>
            <a:r>
              <a:rPr lang="en-US" dirty="0"/>
              <a:t>3 validation data sets :</a:t>
            </a:r>
          </a:p>
          <a:p>
            <a:pPr marL="742950" lvl="2" indent="-285750">
              <a:buChar char="•"/>
            </a:pPr>
            <a:r>
              <a:rPr lang="en-US" dirty="0"/>
              <a:t>Random split : 5% data points from collected data points.</a:t>
            </a:r>
          </a:p>
          <a:p>
            <a:pPr marL="742950" lvl="2" indent="-285750">
              <a:buChar char="•"/>
            </a:pPr>
            <a:r>
              <a:rPr lang="en-US" dirty="0"/>
              <a:t>Project split : 6 projects not included in training, nearly 5% data points.</a:t>
            </a:r>
          </a:p>
          <a:p>
            <a:pPr marL="742950" lvl="2" indent="-285750">
              <a:buChar char="•"/>
            </a:pPr>
            <a:r>
              <a:rPr lang="en-US" dirty="0"/>
              <a:t>Original data : Validation data used </a:t>
            </a:r>
            <a:r>
              <a:rPr lang="en-US" dirty="0" err="1"/>
              <a:t>LExecutor</a:t>
            </a:r>
          </a:p>
          <a:p>
            <a:pPr marL="342900" lvl="2" indent="-342900">
              <a:buChar char="•"/>
            </a:pPr>
            <a:r>
              <a:rPr lang="en-US" sz="2000" dirty="0"/>
              <a:t>Accuracy range of the model for Top-1 : 71.86% to 93.67%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5D3C-98EB-052F-95AF-E10E1244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B0065-3881-EAD9-A55E-21E16485295A}"/>
              </a:ext>
            </a:extLst>
          </p:cNvPr>
          <p:cNvSpPr txBox="1"/>
          <p:nvPr/>
        </p:nvSpPr>
        <p:spPr>
          <a:xfrm>
            <a:off x="962526" y="6355882"/>
            <a:ext cx="93065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Large Quantity of Data + Good Quality of Data = Valid Data Generator</a:t>
            </a:r>
          </a:p>
        </p:txBody>
      </p:sp>
    </p:spTree>
    <p:extLst>
      <p:ext uri="{BB962C8B-B14F-4D97-AF65-F5344CB8AC3E}">
        <p14:creationId xmlns:p14="http://schemas.microsoft.com/office/powerpoint/2010/main" val="1530823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047F-48B2-1F02-E32D-3906D60D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: RQ2 (2)</a:t>
            </a: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5658B17-56A8-5E2C-4D40-0F00223D0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109" y="2552365"/>
            <a:ext cx="8677332" cy="37319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3DC6A-1EB0-C93E-2090-BD39E909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dirty="0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215AB-31C1-E14D-9C5E-7E07CA9719DF}"/>
              </a:ext>
            </a:extLst>
          </p:cNvPr>
          <p:cNvSpPr txBox="1"/>
          <p:nvPr/>
        </p:nvSpPr>
        <p:spPr>
          <a:xfrm>
            <a:off x="4693920" y="6360160"/>
            <a:ext cx="16459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Random Split</a:t>
            </a:r>
          </a:p>
        </p:txBody>
      </p:sp>
    </p:spTree>
    <p:extLst>
      <p:ext uri="{BB962C8B-B14F-4D97-AF65-F5344CB8AC3E}">
        <p14:creationId xmlns:p14="http://schemas.microsoft.com/office/powerpoint/2010/main" val="2624745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0FD0-0C00-D6CC-ACFC-6841D17A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: RQ2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E8ACF-EAEE-2653-C78A-745E6916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EC1CD-D76E-2560-19CA-0ED4FDF4BB9C}"/>
              </a:ext>
            </a:extLst>
          </p:cNvPr>
          <p:cNvSpPr txBox="1"/>
          <p:nvPr/>
        </p:nvSpPr>
        <p:spPr>
          <a:xfrm>
            <a:off x="4693920" y="6360160"/>
            <a:ext cx="16459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Project Split</a:t>
            </a:r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5D5C3837-ED7F-7E71-4287-B752C0ED2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2488057"/>
            <a:ext cx="8453120" cy="37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4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3900-279B-0539-8D2D-BF70E991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B26A-A3D9-7D5E-B4A8-E0B5D19B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342900">
              <a:buChar char="•"/>
            </a:pPr>
            <a:r>
              <a:rPr lang="en-US" sz="2400" dirty="0"/>
              <a:t>Large number of available Python projects.</a:t>
            </a:r>
          </a:p>
          <a:p>
            <a:pPr marL="742950" lvl="2" indent="-285750">
              <a:buFont typeface="Arial,Sans-Serif"/>
              <a:buChar char="•"/>
            </a:pPr>
            <a:r>
              <a:rPr lang="en-US" sz="2100" dirty="0">
                <a:solidFill>
                  <a:srgbClr val="000000"/>
                </a:solidFill>
                <a:latin typeface="Avenir Next LT Pro Light"/>
                <a:cs typeface="Arial"/>
              </a:rPr>
              <a:t>Which to choose</a:t>
            </a:r>
            <a:r>
              <a:rPr lang="en-US" sz="2100" dirty="0">
                <a:latin typeface="Avenir Next LT Pro Light"/>
                <a:cs typeface="Arial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Diverse domains of Python projects.</a:t>
            </a:r>
          </a:p>
          <a:p>
            <a:pPr marL="742950" lvl="2" indent="-285750">
              <a:buFont typeface="Arial,Sans-Serif"/>
              <a:buChar char="•"/>
            </a:pPr>
            <a:r>
              <a:rPr lang="en-US" sz="2100" dirty="0">
                <a:latin typeface="Avenir Next LT Pro Light"/>
                <a:ea typeface="+mn-lt"/>
                <a:cs typeface="+mn-lt"/>
              </a:rPr>
              <a:t>How to classify the application domain?</a:t>
            </a:r>
            <a:endParaRPr lang="en-US" sz="2100" dirty="0">
              <a:latin typeface="Avenir Next LT Pro Light"/>
              <a:cs typeface="Arial"/>
            </a:endParaRPr>
          </a:p>
          <a:p>
            <a:pPr marL="342900" indent="-342900">
              <a:buChar char="•"/>
            </a:pPr>
            <a:r>
              <a:rPr lang="en-US" sz="2400" dirty="0"/>
              <a:t>Differences in setup and installation of projects.</a:t>
            </a:r>
          </a:p>
          <a:p>
            <a:pPr marL="742950" lvl="2" indent="-285750">
              <a:buFont typeface="Arial,Sans-Serif"/>
              <a:buChar char="•"/>
            </a:pPr>
            <a:r>
              <a:rPr lang="en-US" sz="2100" dirty="0">
                <a:ea typeface="+mn-lt"/>
                <a:cs typeface="+mn-lt"/>
              </a:rPr>
              <a:t>How to handle different libraries, dependencies and steps?</a:t>
            </a:r>
          </a:p>
          <a:p>
            <a:pPr marL="342900" indent="-342900">
              <a:buChar char="•"/>
            </a:pPr>
            <a:r>
              <a:rPr lang="en-US" sz="2400" dirty="0"/>
              <a:t>Execution of projects.</a:t>
            </a:r>
          </a:p>
          <a:p>
            <a:pPr marL="742950" lvl="2" indent="-285750">
              <a:buFont typeface="Arial,Sans-Serif"/>
              <a:buChar char="•"/>
            </a:pPr>
            <a:r>
              <a:rPr lang="en-US" sz="2100" dirty="0">
                <a:ea typeface="+mn-lt"/>
                <a:cs typeface="+mn-lt"/>
              </a:rPr>
              <a:t>How to ensure execution?</a:t>
            </a:r>
          </a:p>
          <a:p>
            <a:pPr marL="342900" indent="-342900">
              <a:buChar char="•"/>
            </a:pPr>
            <a:r>
              <a:rPr lang="en-US" sz="2400" dirty="0"/>
              <a:t>Longevity and Accessibility.</a:t>
            </a:r>
          </a:p>
          <a:p>
            <a:pPr marL="742950" lvl="2" indent="-285750">
              <a:buFont typeface="Arial,Sans-Serif"/>
              <a:buChar char="•"/>
            </a:pPr>
            <a:r>
              <a:rPr lang="en-US" sz="2100" dirty="0">
                <a:ea typeface="+mn-lt"/>
                <a:cs typeface="+mn-lt"/>
              </a:rPr>
              <a:t>How to ensure it is accessible and available for a long time?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5CA64-9F0F-1FFA-EA94-2161B9B8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07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FDDB-FF24-1781-C391-A2DB12B0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: RQ2 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708A-510F-FCDE-E1F7-7E5A138B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66538-D69A-6A71-961D-670AECAD9A7B}"/>
              </a:ext>
            </a:extLst>
          </p:cNvPr>
          <p:cNvSpPr txBox="1"/>
          <p:nvPr/>
        </p:nvSpPr>
        <p:spPr>
          <a:xfrm>
            <a:off x="4693920" y="6360160"/>
            <a:ext cx="16459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Original Split</a:t>
            </a:r>
          </a:p>
        </p:txBody>
      </p:sp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C2B6793-F2B4-58F7-A8AF-E42FA7095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989" y="2491405"/>
            <a:ext cx="8311572" cy="3670965"/>
          </a:xfrm>
        </p:spPr>
      </p:pic>
    </p:spTree>
    <p:extLst>
      <p:ext uri="{BB962C8B-B14F-4D97-AF65-F5344CB8AC3E}">
        <p14:creationId xmlns:p14="http://schemas.microsoft.com/office/powerpoint/2010/main" val="428530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6196-CEA2-8F6E-8942-429FE5E9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: RQ3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4312-5C51-228C-2516-B29B35425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Application Example of </a:t>
            </a:r>
            <a:r>
              <a:rPr lang="en-US" dirty="0" err="1"/>
              <a:t>DynaPyt</a:t>
            </a:r>
            <a:r>
              <a:rPr lang="en-US" dirty="0"/>
              <a:t> and </a:t>
            </a:r>
            <a:r>
              <a:rPr lang="en-US" dirty="0" err="1"/>
              <a:t>PyCG</a:t>
            </a:r>
            <a:r>
              <a:rPr lang="en-US" dirty="0"/>
              <a:t>.</a:t>
            </a:r>
          </a:p>
          <a:p>
            <a:pPr marL="342900" indent="-342900">
              <a:buChar char="•"/>
            </a:pPr>
            <a:r>
              <a:rPr lang="en-US" dirty="0"/>
              <a:t>Total number of caller functions to compare : 10799</a:t>
            </a:r>
          </a:p>
          <a:p>
            <a:pPr marL="342900" indent="-342900">
              <a:buChar char="•"/>
            </a:pPr>
            <a:r>
              <a:rPr lang="en-US" dirty="0"/>
              <a:t>Number of matching caller functions : 3147</a:t>
            </a:r>
          </a:p>
          <a:p>
            <a:pPr marL="342900" indent="-342900">
              <a:buChar char="•"/>
            </a:pPr>
            <a:r>
              <a:rPr lang="en-US" dirty="0"/>
              <a:t>Total number of callees to compare : 16493</a:t>
            </a:r>
          </a:p>
          <a:p>
            <a:pPr marL="342900" indent="-342900">
              <a:buChar char="•"/>
            </a:pPr>
            <a:r>
              <a:rPr lang="en-US" dirty="0"/>
              <a:t>Number of matching callees : 2938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7A842-E8EB-E9A9-21FA-3AB0D97C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9FF2F-4B93-BFF8-4881-9860386C0EBA}"/>
              </a:ext>
            </a:extLst>
          </p:cNvPr>
          <p:cNvSpPr txBox="1"/>
          <p:nvPr/>
        </p:nvSpPr>
        <p:spPr>
          <a:xfrm>
            <a:off x="401587" y="6355347"/>
            <a:ext cx="1157224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High Number of Callers + High Number of Callees = Good Data Generator for Comparison.</a:t>
            </a:r>
          </a:p>
        </p:txBody>
      </p:sp>
    </p:spTree>
    <p:extLst>
      <p:ext uri="{BB962C8B-B14F-4D97-AF65-F5344CB8AC3E}">
        <p14:creationId xmlns:p14="http://schemas.microsoft.com/office/powerpoint/2010/main" val="3254441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047CA-92AE-8AC2-7F7F-5667C8FA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US" dirty="0"/>
              <a:t>Evaluation : RQ3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8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06EEDC-FEAD-FE57-6C75-8FCF22F6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6980129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Application Example of </a:t>
            </a:r>
            <a:r>
              <a:rPr lang="en-US" err="1">
                <a:latin typeface="Avenir Next LT Pro"/>
                <a:cs typeface="Arial"/>
              </a:rPr>
              <a:t>DynaPyt</a:t>
            </a:r>
            <a:r>
              <a:rPr lang="en-US" dirty="0">
                <a:latin typeface="Avenir Next LT Pro"/>
                <a:cs typeface="Arial"/>
              </a:rPr>
              <a:t> and </a:t>
            </a:r>
            <a:r>
              <a:rPr lang="en-US" err="1">
                <a:latin typeface="Avenir Next LT Pro"/>
                <a:cs typeface="Arial"/>
              </a:rPr>
              <a:t>PyCG</a:t>
            </a:r>
            <a:r>
              <a:rPr lang="en-US" dirty="0">
                <a:latin typeface="Avenir Next LT Pro"/>
                <a:cs typeface="Arial"/>
              </a:rPr>
              <a:t>.</a:t>
            </a:r>
          </a:p>
          <a:p>
            <a:pPr marL="342900" indent="-34290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Total number of caller functions to compare : 10799</a:t>
            </a:r>
          </a:p>
          <a:p>
            <a:pPr marL="342900" indent="-34290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Number of matching caller functions : 3147</a:t>
            </a:r>
          </a:p>
          <a:p>
            <a:pPr marL="342900" indent="-34290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Total number of callees to compare : 16493</a:t>
            </a:r>
          </a:p>
          <a:p>
            <a:pPr marL="342900" indent="-34290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Number of matching callees : 2938</a:t>
            </a:r>
          </a:p>
          <a:p>
            <a:endParaRPr lang="en-US" dirty="0"/>
          </a:p>
        </p:txBody>
      </p:sp>
      <p:pic>
        <p:nvPicPr>
          <p:cNvPr id="5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121E9937-C8E0-B9A3-5792-ABE554143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203" y="2392"/>
            <a:ext cx="4411380" cy="3338411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F96BD-F653-673D-A599-C126A40B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 dirty="0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6" name="Picture 6" descr="Diagram, venn diagram&#10;&#10;Description automatically generated">
            <a:extLst>
              <a:ext uri="{FF2B5EF4-FFF2-40B4-BE49-F238E27FC236}">
                <a16:creationId xmlns:a16="http://schemas.microsoft.com/office/drawing/2014/main" id="{EC432249-E001-660B-CF64-D1B54CB93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075" y="3556557"/>
            <a:ext cx="4401220" cy="3297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E51839-102A-F2F5-17BA-D9AD056AB0CC}"/>
              </a:ext>
            </a:extLst>
          </p:cNvPr>
          <p:cNvSpPr txBox="1"/>
          <p:nvPr/>
        </p:nvSpPr>
        <p:spPr>
          <a:xfrm>
            <a:off x="652379" y="6069798"/>
            <a:ext cx="67157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High Number of Callers + High Number of Callees = Good Data Generator for Comparison.</a:t>
            </a:r>
          </a:p>
        </p:txBody>
      </p:sp>
    </p:spTree>
    <p:extLst>
      <p:ext uri="{BB962C8B-B14F-4D97-AF65-F5344CB8AC3E}">
        <p14:creationId xmlns:p14="http://schemas.microsoft.com/office/powerpoint/2010/main" val="204745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1FB8-E450-778F-1963-09140B53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8A4D5-DED2-715C-FB94-B57933A46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We create a dynamic Python benchmark containing 50 projects from diverse domains.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The benchmark is preinstalled with code analysis tools such as </a:t>
            </a:r>
            <a:r>
              <a:rPr lang="en-US" dirty="0" err="1">
                <a:ea typeface="+mn-lt"/>
                <a:cs typeface="+mn-lt"/>
              </a:rPr>
              <a:t>LExecutor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DynaPyt</a:t>
            </a:r>
            <a:r>
              <a:rPr lang="en-US" dirty="0">
                <a:ea typeface="+mn-lt"/>
                <a:cs typeface="+mn-lt"/>
              </a:rPr>
              <a:t> and </a:t>
            </a:r>
            <a:r>
              <a:rPr lang="en-US" dirty="0" err="1">
                <a:ea typeface="+mn-lt"/>
                <a:cs typeface="+mn-lt"/>
              </a:rPr>
              <a:t>PyCG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The benchmark is capable of providing large and valid data for training neural models.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The benchmark is capable of performing dynamic and static analysis on Python projects to compare the two approaches.</a:t>
            </a:r>
          </a:p>
          <a:p>
            <a:pPr marL="342900" indent="-342900">
              <a:buChar char="•"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BA188-81DF-A15E-F481-9B12F2D2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4F886-9BFC-1632-39F9-F60F1C1A40FB}"/>
              </a:ext>
            </a:extLst>
          </p:cNvPr>
          <p:cNvSpPr txBox="1"/>
          <p:nvPr/>
        </p:nvSpPr>
        <p:spPr>
          <a:xfrm>
            <a:off x="585537" y="6336631"/>
            <a:ext cx="11020925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 b="1" err="1">
                <a:ea typeface="+mn-lt"/>
                <a:cs typeface="+mn-lt"/>
              </a:rPr>
              <a:t>DypyBench</a:t>
            </a:r>
            <a:r>
              <a:rPr lang="en-US" sz="1900" b="1" dirty="0">
                <a:ea typeface="+mn-lt"/>
                <a:cs typeface="+mn-lt"/>
              </a:rPr>
              <a:t> is a benchmark framework that can aid research of code analysis tasks in Python.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97840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F3F2E3-D4B5-5F55-FCC3-0000C0E7D407}"/>
              </a:ext>
            </a:extLst>
          </p:cNvPr>
          <p:cNvSpPr txBox="1"/>
          <p:nvPr/>
        </p:nvSpPr>
        <p:spPr>
          <a:xfrm>
            <a:off x="4535277" y="3148987"/>
            <a:ext cx="3063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i="1">
                <a:latin typeface="Georgia Pro Semibold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97AF2-B2EA-3864-7870-43142BF5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42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B6671-F7B3-6F9B-56CA-F5BFF6F77DEF}"/>
              </a:ext>
            </a:extLst>
          </p:cNvPr>
          <p:cNvSpPr txBox="1"/>
          <p:nvPr/>
        </p:nvSpPr>
        <p:spPr>
          <a:xfrm>
            <a:off x="4340061" y="2923976"/>
            <a:ext cx="313866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i="1" dirty="0">
                <a:latin typeface="Georgia Pro Semibold"/>
              </a:rPr>
              <a:t>Questions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98B3A1-B98B-9A6D-D16F-7F485D8C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70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7F79-A3B1-28D0-A554-4B332BCD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Packaging and Export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46C2C-D41F-6F76-DB03-D5AEAE079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Docker Image of size 7.07 GB</a:t>
            </a:r>
          </a:p>
          <a:p>
            <a:pPr marL="342900" indent="-342900">
              <a:buChar char="•"/>
            </a:pPr>
            <a:r>
              <a:rPr lang="en-US" dirty="0"/>
              <a:t>Publicly available.</a:t>
            </a:r>
          </a:p>
          <a:p>
            <a:pPr marL="342900" indent="-342900">
              <a:buChar char="•"/>
            </a:pPr>
            <a:r>
              <a:rPr lang="en-US" dirty="0"/>
              <a:t>Built on Ubuntu with required system dependencies.</a:t>
            </a:r>
          </a:p>
          <a:p>
            <a:pPr marL="342900" indent="-342900">
              <a:buChar char="•"/>
            </a:pPr>
            <a:r>
              <a:rPr lang="en-US" dirty="0"/>
              <a:t>Contains projects and analyses tools.</a:t>
            </a:r>
          </a:p>
          <a:p>
            <a:pPr marL="342900" indent="-342900">
              <a:buChar char="•"/>
            </a:pPr>
            <a:r>
              <a:rPr lang="en-US" dirty="0"/>
              <a:t>Ready-to-run and ready-to-analyze with access interface.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44ED6-1C6D-3C49-675C-1C1487F3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dirty="0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92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FD1C-B6C0-D63E-7DBB-2B53CBEF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Integrating Tools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6CB5-2228-2329-8894-36F6D60E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 err="1"/>
              <a:t>LExecutor</a:t>
            </a:r>
            <a:endParaRPr lang="en-US"/>
          </a:p>
          <a:p>
            <a:pPr marL="742950" lvl="2" indent="-285750">
              <a:buChar char="•"/>
            </a:pPr>
            <a:r>
              <a:rPr lang="en-US" dirty="0"/>
              <a:t>A neural model to predict input values to execute arbitrary code snippets.</a:t>
            </a:r>
          </a:p>
          <a:p>
            <a:pPr marL="742950" lvl="2" indent="-285750">
              <a:buChar char="•"/>
            </a:pPr>
            <a:r>
              <a:rPr lang="en-US" dirty="0"/>
              <a:t>We generate training data for the neural model in the  form of trace files.</a:t>
            </a:r>
          </a:p>
          <a:p>
            <a:pPr marL="742950" lvl="2" indent="-285750">
              <a:buChar char="•"/>
            </a:pPr>
            <a:r>
              <a:rPr lang="en-US" dirty="0"/>
              <a:t>Two steps:</a:t>
            </a:r>
          </a:p>
          <a:p>
            <a:pPr marL="971550" lvl="3"/>
            <a:r>
              <a:rPr lang="en-US" dirty="0"/>
              <a:t>Instrumentation of files.</a:t>
            </a:r>
          </a:p>
          <a:p>
            <a:pPr marL="971550" lvl="3"/>
            <a:r>
              <a:rPr lang="en-US" dirty="0"/>
              <a:t>Execution of test suite.</a:t>
            </a:r>
          </a:p>
          <a:p>
            <a:pPr marL="742950" lvl="3" indent="-285750"/>
            <a:r>
              <a:rPr lang="en-US" sz="1600" dirty="0"/>
              <a:t>Command for each step in a separate bash script.</a:t>
            </a:r>
          </a:p>
          <a:p>
            <a:pPr marL="742950" lvl="3" indent="-285750"/>
            <a:r>
              <a:rPr lang="en-US" sz="1600" dirty="0"/>
              <a:t>Instrumentation files provided in text file.</a:t>
            </a:r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DE7C7-49ED-A675-041D-1D469842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48C99B2-C4DB-BA37-DBE6-B8506E955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6082448"/>
            <a:ext cx="6400800" cy="474321"/>
          </a:xfrm>
          <a:prstGeom prst="rect">
            <a:avLst/>
          </a:prstGeom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D73863C-245D-F644-49AA-66ABEA3E3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405" y="6612573"/>
            <a:ext cx="1189990" cy="226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13B670-D89B-5F75-8506-2E131F66344B}"/>
              </a:ext>
            </a:extLst>
          </p:cNvPr>
          <p:cNvSpPr txBox="1"/>
          <p:nvPr/>
        </p:nvSpPr>
        <p:spPr>
          <a:xfrm>
            <a:off x="3048000" y="5730238"/>
            <a:ext cx="11480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386960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5BA8-4FF2-8253-A730-A4F8C837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A143-EEC3-A0B9-E553-878578212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Solve the challenges to create a general purpose dynamic benchmark to perform dynamic analyses.</a:t>
            </a:r>
          </a:p>
          <a:p>
            <a:pPr marL="342900" indent="-342900">
              <a:buChar char="•"/>
            </a:pPr>
            <a:r>
              <a:rPr lang="en-US" dirty="0"/>
              <a:t>Dynamic benchmark should have the following properties:</a:t>
            </a:r>
          </a:p>
          <a:p>
            <a:pPr marL="742950" lvl="2" indent="-285750">
              <a:buFont typeface="Arial,Sans-Serif"/>
              <a:buChar char="•"/>
            </a:pPr>
            <a:r>
              <a:rPr lang="en-US" dirty="0">
                <a:latin typeface="Avenir Next LT Pro Light"/>
                <a:cs typeface="Arial"/>
              </a:rPr>
              <a:t>Large-scale.</a:t>
            </a:r>
          </a:p>
          <a:p>
            <a:pPr marL="742950" lvl="2" indent="-285750">
              <a:buFont typeface="Arial"/>
              <a:buChar char="•"/>
            </a:pPr>
            <a:r>
              <a:rPr lang="en-US" dirty="0">
                <a:latin typeface="Avenir Next LT Pro Light"/>
                <a:cs typeface="Arial"/>
              </a:rPr>
              <a:t>Diverse.</a:t>
            </a:r>
          </a:p>
          <a:p>
            <a:pPr marL="742950" lvl="2" indent="-285750">
              <a:buFont typeface="Arial"/>
              <a:buChar char="•"/>
            </a:pPr>
            <a:r>
              <a:rPr lang="en-US">
                <a:latin typeface="Avenir Next LT Pro Light"/>
                <a:cs typeface="Arial"/>
              </a:rPr>
              <a:t>Ready to Run.</a:t>
            </a:r>
            <a:endParaRPr lang="en-US" dirty="0">
              <a:latin typeface="Avenir Next LT Pro Light"/>
              <a:cs typeface="Arial"/>
            </a:endParaRPr>
          </a:p>
          <a:p>
            <a:pPr marL="742950" lvl="2" indent="-285750">
              <a:buFont typeface="Arial"/>
              <a:buChar char="•"/>
            </a:pPr>
            <a:r>
              <a:rPr lang="en-US">
                <a:latin typeface="Avenir Next LT Pro Light"/>
                <a:cs typeface="Arial"/>
              </a:rPr>
              <a:t>Ready to Analyze.</a:t>
            </a:r>
            <a:endParaRPr lang="en-US" dirty="0">
              <a:latin typeface="Avenir Next LT Pro Light"/>
              <a:cs typeface="Arial"/>
            </a:endParaRPr>
          </a:p>
          <a:p>
            <a:pPr marL="742950" lvl="2" indent="-285750">
              <a:buFont typeface="Arial"/>
              <a:buChar char="•"/>
            </a:pPr>
            <a:r>
              <a:rPr lang="en-US" dirty="0">
                <a:latin typeface="Avenir Next LT Pro Light"/>
                <a:cs typeface="Arial"/>
              </a:rPr>
              <a:t>Extensible.</a:t>
            </a:r>
          </a:p>
          <a:p>
            <a:pPr marL="742950" lvl="2" indent="-285750">
              <a:buChar char="•"/>
            </a:pPr>
            <a:r>
              <a:rPr lang="en-US" dirty="0">
                <a:latin typeface="Avenir Next LT Pro Light"/>
                <a:cs typeface="Arial"/>
              </a:rPr>
              <a:t>Long-term.</a:t>
            </a:r>
          </a:p>
          <a:p>
            <a:pPr marL="742950" lvl="2" indent="-285750">
              <a:buChar char="•"/>
            </a:pPr>
            <a:r>
              <a:rPr lang="en-US" dirty="0">
                <a:latin typeface="Avenir Next LT Pro Light"/>
                <a:cs typeface="Arial"/>
              </a:rPr>
              <a:t>Compositional.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834D6-0C9B-7660-493B-C1C29158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A1F7-79C0-4D0F-04A7-7F69A192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Concrete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A5F7-549B-5DED-189D-946E3F524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Collect a set of 50 popular and diverse python projects with test suites.</a:t>
            </a:r>
          </a:p>
          <a:p>
            <a:pPr marL="342900" indent="-342900">
              <a:buChar char="•"/>
            </a:pPr>
            <a:r>
              <a:rPr lang="en-US" dirty="0"/>
              <a:t>Integrate analyses tools into the execution environment.</a:t>
            </a:r>
          </a:p>
          <a:p>
            <a:pPr marL="342900" indent="-342900">
              <a:buChar char="•"/>
            </a:pPr>
            <a:r>
              <a:rPr lang="en-US" dirty="0"/>
              <a:t>Design and implement a unique interface to execute and perform dynamic analyses of Python projects.</a:t>
            </a:r>
          </a:p>
          <a:p>
            <a:pPr marL="342900" indent="-342900">
              <a:buChar char="•"/>
            </a:pPr>
            <a:r>
              <a:rPr lang="en-US" dirty="0"/>
              <a:t>Evaluate the usefulness of the dynamic benchmark for different applications.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D8707-A3EC-7B92-9503-6F71D2EA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BB166-64F4-DF87-2C0F-91FE824C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/>
              <a:t>Approach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A3D0E5-A3A4-CF9A-0B18-C3419DB603E4}"/>
              </a:ext>
            </a:extLst>
          </p:cNvPr>
          <p:cNvSpPr/>
          <p:nvPr/>
        </p:nvSpPr>
        <p:spPr>
          <a:xfrm>
            <a:off x="2219775" y="2783101"/>
            <a:ext cx="6754368" cy="34869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FE6E364-4808-7FB8-5002-C753DA8D3941}"/>
              </a:ext>
            </a:extLst>
          </p:cNvPr>
          <p:cNvSpPr/>
          <p:nvPr/>
        </p:nvSpPr>
        <p:spPr>
          <a:xfrm>
            <a:off x="8588168" y="5134873"/>
            <a:ext cx="1017070" cy="316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pic>
        <p:nvPicPr>
          <p:cNvPr id="41" name="Graphic 4" descr="Database with solid fill">
            <a:extLst>
              <a:ext uri="{FF2B5EF4-FFF2-40B4-BE49-F238E27FC236}">
                <a16:creationId xmlns:a16="http://schemas.microsoft.com/office/drawing/2014/main" id="{78C6B7EA-FA95-4BDE-7D04-02A7BF463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759" y="4066309"/>
            <a:ext cx="914400" cy="914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7FD253E-EBA4-47A7-209D-495AA6911E66}"/>
              </a:ext>
            </a:extLst>
          </p:cNvPr>
          <p:cNvSpPr txBox="1"/>
          <p:nvPr/>
        </p:nvSpPr>
        <p:spPr>
          <a:xfrm>
            <a:off x="439101" y="4953277"/>
            <a:ext cx="1270855" cy="56938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/>
              <a:t>Corpus of Python projects</a:t>
            </a:r>
            <a:r>
              <a:rPr lang="en-US" sz="1000" dirty="0"/>
              <a:t> Awesome Python</a:t>
            </a:r>
            <a:endParaRPr lang="en-US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3F757EFE-86F4-7523-B4B7-50A91F80DB4C}"/>
              </a:ext>
            </a:extLst>
          </p:cNvPr>
          <p:cNvSpPr/>
          <p:nvPr/>
        </p:nvSpPr>
        <p:spPr>
          <a:xfrm>
            <a:off x="1485367" y="4355869"/>
            <a:ext cx="1195457" cy="34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47" name="Cylinder 46">
            <a:extLst>
              <a:ext uri="{FF2B5EF4-FFF2-40B4-BE49-F238E27FC236}">
                <a16:creationId xmlns:a16="http://schemas.microsoft.com/office/drawing/2014/main" id="{76ABD4C8-325A-8EB7-EFAD-AA13A49B165F}"/>
              </a:ext>
            </a:extLst>
          </p:cNvPr>
          <p:cNvSpPr/>
          <p:nvPr/>
        </p:nvSpPr>
        <p:spPr>
          <a:xfrm>
            <a:off x="2890335" y="4185181"/>
            <a:ext cx="591312" cy="68275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CAE51C-856B-4F3D-6E91-3470B5D73161}"/>
              </a:ext>
            </a:extLst>
          </p:cNvPr>
          <p:cNvSpPr txBox="1"/>
          <p:nvPr/>
        </p:nvSpPr>
        <p:spPr>
          <a:xfrm>
            <a:off x="2537409" y="4954881"/>
            <a:ext cx="1290104" cy="7232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/>
              <a:t>List of Python Projects</a:t>
            </a:r>
            <a:r>
              <a:rPr lang="en-US" sz="1000" dirty="0"/>
              <a:t> </a:t>
            </a:r>
            <a:endParaRPr lang="en-US"/>
          </a:p>
          <a:p>
            <a:pPr algn="ctr"/>
            <a:r>
              <a:rPr lang="en-US" sz="1000" dirty="0"/>
              <a:t>GitHub URLs,</a:t>
            </a:r>
            <a:endParaRPr lang="en-US" dirty="0"/>
          </a:p>
          <a:p>
            <a:pPr algn="ctr"/>
            <a:r>
              <a:rPr lang="en-US" sz="1000" dirty="0"/>
              <a:t>flags</a:t>
            </a:r>
            <a:endParaRPr lang="en-US" dirty="0"/>
          </a:p>
        </p:txBody>
      </p:sp>
      <p:pic>
        <p:nvPicPr>
          <p:cNvPr id="51" name="Graphic 10" descr="Gears with solid fill">
            <a:extLst>
              <a:ext uri="{FF2B5EF4-FFF2-40B4-BE49-F238E27FC236}">
                <a16:creationId xmlns:a16="http://schemas.microsoft.com/office/drawing/2014/main" id="{58A8A265-9106-7186-B71A-78766F9D3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1263" y="4072405"/>
            <a:ext cx="914400" cy="914400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F48A80BC-3B1A-23C8-F55E-B9D6083FFB8F}"/>
              </a:ext>
            </a:extLst>
          </p:cNvPr>
          <p:cNvSpPr/>
          <p:nvPr/>
        </p:nvSpPr>
        <p:spPr>
          <a:xfrm>
            <a:off x="3760458" y="4356190"/>
            <a:ext cx="1190644" cy="34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2C401B-FC9E-4AD8-3C2F-DDE6085FFB0B}"/>
              </a:ext>
            </a:extLst>
          </p:cNvPr>
          <p:cNvSpPr txBox="1"/>
          <p:nvPr/>
        </p:nvSpPr>
        <p:spPr>
          <a:xfrm>
            <a:off x="8771691" y="5159579"/>
            <a:ext cx="667993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/>
              <a:t>PyCG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FF5BD1-F4E8-EEB5-5248-A58E712D34A1}"/>
              </a:ext>
            </a:extLst>
          </p:cNvPr>
          <p:cNvSpPr txBox="1"/>
          <p:nvPr/>
        </p:nvSpPr>
        <p:spPr>
          <a:xfrm>
            <a:off x="3588487" y="3104585"/>
            <a:ext cx="1438655" cy="87716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/>
              <a:t>Installation of Projects</a:t>
            </a:r>
          </a:p>
          <a:p>
            <a:pPr algn="ctr"/>
            <a:r>
              <a:rPr lang="en-US" sz="1000" dirty="0"/>
              <a:t>Automation,</a:t>
            </a:r>
          </a:p>
          <a:p>
            <a:pPr algn="ctr"/>
            <a:r>
              <a:rPr lang="en-US" sz="1000" dirty="0"/>
              <a:t>Environments,</a:t>
            </a:r>
          </a:p>
          <a:p>
            <a:pPr algn="ctr"/>
            <a:r>
              <a:rPr lang="en-US" sz="1000" dirty="0"/>
              <a:t>Requirements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E4EBF1C-D53D-6B67-5263-B43CAE13CC6C}"/>
              </a:ext>
            </a:extLst>
          </p:cNvPr>
          <p:cNvSpPr txBox="1"/>
          <p:nvPr/>
        </p:nvSpPr>
        <p:spPr>
          <a:xfrm>
            <a:off x="4804799" y="4953277"/>
            <a:ext cx="1254171" cy="56938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/>
              <a:t>Execution Environment</a:t>
            </a:r>
          </a:p>
          <a:p>
            <a:pPr algn="ctr"/>
            <a:r>
              <a:rPr lang="en-US" sz="1000" dirty="0"/>
              <a:t>Installed Projects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3DB974-68EB-367E-1814-B444E2638491}"/>
              </a:ext>
            </a:extLst>
          </p:cNvPr>
          <p:cNvSpPr txBox="1"/>
          <p:nvPr/>
        </p:nvSpPr>
        <p:spPr>
          <a:xfrm>
            <a:off x="5898230" y="3104584"/>
            <a:ext cx="1497368" cy="88485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/>
              <a:t>Integrating Analysis Frameworks and </a:t>
            </a:r>
            <a:endParaRPr lang="en-US" dirty="0"/>
          </a:p>
          <a:p>
            <a:pPr algn="ctr"/>
            <a:r>
              <a:rPr lang="en-US" sz="1050" b="1" dirty="0"/>
              <a:t>LExecutor</a:t>
            </a:r>
            <a:endParaRPr lang="en-US" dirty="0"/>
          </a:p>
          <a:p>
            <a:pPr algn="ctr"/>
            <a:r>
              <a:rPr lang="en-US" sz="1000" dirty="0"/>
              <a:t>DynaPyt,</a:t>
            </a:r>
          </a:p>
          <a:p>
            <a:pPr algn="ctr"/>
            <a:r>
              <a:rPr lang="en-US" sz="1000" dirty="0"/>
              <a:t>PyCG</a:t>
            </a:r>
          </a:p>
        </p:txBody>
      </p:sp>
      <p:pic>
        <p:nvPicPr>
          <p:cNvPr id="64" name="Graphic 20" descr="Laptop with solid fill">
            <a:extLst>
              <a:ext uri="{FF2B5EF4-FFF2-40B4-BE49-F238E27FC236}">
                <a16:creationId xmlns:a16="http://schemas.microsoft.com/office/drawing/2014/main" id="{78095449-35DE-A6E9-C088-EFEBB6A62B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1375" y="4072405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4C0E70C-2621-F153-46C7-9680475E5BE9}"/>
              </a:ext>
            </a:extLst>
          </p:cNvPr>
          <p:cNvSpPr txBox="1"/>
          <p:nvPr/>
        </p:nvSpPr>
        <p:spPr>
          <a:xfrm>
            <a:off x="5127566" y="6032268"/>
            <a:ext cx="938784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/>
              <a:t>DyPyBench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53CEE3-930A-01E4-151C-084ADC26BE28}"/>
              </a:ext>
            </a:extLst>
          </p:cNvPr>
          <p:cNvSpPr txBox="1"/>
          <p:nvPr/>
        </p:nvSpPr>
        <p:spPr>
          <a:xfrm>
            <a:off x="7385332" y="4953276"/>
            <a:ext cx="954505" cy="87716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/>
              <a:t>Access Interface</a:t>
            </a:r>
          </a:p>
          <a:p>
            <a:pPr algn="ctr"/>
            <a:r>
              <a:rPr lang="en-US" sz="1000" dirty="0"/>
              <a:t>List Projects, Run Tests, Run Analysis</a:t>
            </a:r>
            <a:endParaRPr lang="en-US" dirty="0"/>
          </a:p>
        </p:txBody>
      </p:sp>
      <p:pic>
        <p:nvPicPr>
          <p:cNvPr id="72" name="Graphic 23" descr="Logo, company name&#10;&#10;Description automatically generated">
            <a:extLst>
              <a:ext uri="{FF2B5EF4-FFF2-40B4-BE49-F238E27FC236}">
                <a16:creationId xmlns:a16="http://schemas.microsoft.com/office/drawing/2014/main" id="{121B39A8-3764-4272-6632-D8B663F3C4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242623" y="2951503"/>
            <a:ext cx="457200" cy="309371"/>
          </a:xfrm>
          <a:prstGeom prst="rect">
            <a:avLst/>
          </a:prstGeom>
        </p:spPr>
      </p:pic>
      <p:sp>
        <p:nvSpPr>
          <p:cNvPr id="74" name="Arrow: Right 73">
            <a:extLst>
              <a:ext uri="{FF2B5EF4-FFF2-40B4-BE49-F238E27FC236}">
                <a16:creationId xmlns:a16="http://schemas.microsoft.com/office/drawing/2014/main" id="{B6A638D6-5F8D-5363-5E58-7EAF3992BFE8}"/>
              </a:ext>
            </a:extLst>
          </p:cNvPr>
          <p:cNvSpPr/>
          <p:nvPr/>
        </p:nvSpPr>
        <p:spPr>
          <a:xfrm>
            <a:off x="8586565" y="4364210"/>
            <a:ext cx="1025090" cy="325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7726159-CE8F-D18B-87E6-5E37A151470C}"/>
              </a:ext>
            </a:extLst>
          </p:cNvPr>
          <p:cNvSpPr/>
          <p:nvPr/>
        </p:nvSpPr>
        <p:spPr>
          <a:xfrm>
            <a:off x="8590094" y="3540929"/>
            <a:ext cx="1017069" cy="30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301C7D-C223-6FFC-3F53-4D22446DB863}"/>
              </a:ext>
            </a:extLst>
          </p:cNvPr>
          <p:cNvSpPr txBox="1"/>
          <p:nvPr/>
        </p:nvSpPr>
        <p:spPr>
          <a:xfrm>
            <a:off x="8665492" y="4400787"/>
            <a:ext cx="76585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/>
              <a:t>DynaPyt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68A2E5-3215-A0A1-4B3C-7E9922B8A60C}"/>
              </a:ext>
            </a:extLst>
          </p:cNvPr>
          <p:cNvSpPr txBox="1"/>
          <p:nvPr/>
        </p:nvSpPr>
        <p:spPr>
          <a:xfrm>
            <a:off x="8656188" y="3565635"/>
            <a:ext cx="889374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/>
              <a:t>LExecutor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022DDDA-A08A-98D3-24E7-3CE0BEE4DBEE}"/>
              </a:ext>
            </a:extLst>
          </p:cNvPr>
          <p:cNvSpPr/>
          <p:nvPr/>
        </p:nvSpPr>
        <p:spPr>
          <a:xfrm>
            <a:off x="9614223" y="3356125"/>
            <a:ext cx="1176528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7F7582D0-1EEF-20AB-3792-426F9C6FA13C}"/>
              </a:ext>
            </a:extLst>
          </p:cNvPr>
          <p:cNvSpPr/>
          <p:nvPr/>
        </p:nvSpPr>
        <p:spPr>
          <a:xfrm>
            <a:off x="9614222" y="4185181"/>
            <a:ext cx="1176528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BD0C3A1-4415-2816-0ADF-AE692334BAF3}"/>
              </a:ext>
            </a:extLst>
          </p:cNvPr>
          <p:cNvSpPr/>
          <p:nvPr/>
        </p:nvSpPr>
        <p:spPr>
          <a:xfrm>
            <a:off x="9614222" y="4989853"/>
            <a:ext cx="1176528" cy="573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49EC49-E498-2952-74E6-CD15731ADE7C}"/>
              </a:ext>
            </a:extLst>
          </p:cNvPr>
          <p:cNvSpPr txBox="1"/>
          <p:nvPr/>
        </p:nvSpPr>
        <p:spPr>
          <a:xfrm>
            <a:off x="9613261" y="3476441"/>
            <a:ext cx="11768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Trace File Generation</a:t>
            </a:r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579A3EC-7105-AB9A-A30E-F758817A5A9E}"/>
              </a:ext>
            </a:extLst>
          </p:cNvPr>
          <p:cNvSpPr txBox="1"/>
          <p:nvPr/>
        </p:nvSpPr>
        <p:spPr>
          <a:xfrm>
            <a:off x="9609411" y="4303572"/>
            <a:ext cx="11685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Dynamic Analysis</a:t>
            </a:r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E2154C1-4DD9-D138-ED94-AD62494D9645}"/>
              </a:ext>
            </a:extLst>
          </p:cNvPr>
          <p:cNvSpPr txBox="1"/>
          <p:nvPr/>
        </p:nvSpPr>
        <p:spPr>
          <a:xfrm>
            <a:off x="9797424" y="5011349"/>
            <a:ext cx="79857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Static </a:t>
            </a:r>
            <a:endParaRPr lang="en-US"/>
          </a:p>
          <a:p>
            <a:pPr algn="ctr"/>
            <a:r>
              <a:rPr lang="en-US" sz="1000" dirty="0"/>
              <a:t>Call Graphs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146FE0-E25F-EA96-A63F-077F0CB95722}"/>
              </a:ext>
            </a:extLst>
          </p:cNvPr>
          <p:cNvSpPr txBox="1"/>
          <p:nvPr/>
        </p:nvSpPr>
        <p:spPr>
          <a:xfrm>
            <a:off x="1387189" y="3104584"/>
            <a:ext cx="1398549" cy="7232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/>
              <a:t>Selection Criteria</a:t>
            </a:r>
            <a:endParaRPr lang="en-US" dirty="0"/>
          </a:p>
          <a:p>
            <a:pPr algn="ctr"/>
            <a:r>
              <a:rPr lang="en-US" sz="1000" dirty="0"/>
              <a:t>Test Suite, </a:t>
            </a:r>
            <a:endParaRPr lang="en-US" dirty="0"/>
          </a:p>
          <a:p>
            <a:pPr algn="ctr"/>
            <a:r>
              <a:rPr lang="en-US" sz="1000" dirty="0"/>
              <a:t>Diverse domains,</a:t>
            </a:r>
            <a:endParaRPr lang="en-US" sz="1000" dirty="0">
              <a:ea typeface="+mn-lt"/>
              <a:cs typeface="+mn-lt"/>
            </a:endParaRPr>
          </a:p>
          <a:p>
            <a:pPr algn="ctr"/>
            <a:r>
              <a:rPr lang="en-US" sz="1000" dirty="0">
                <a:ea typeface="+mn-lt"/>
                <a:cs typeface="+mn-lt"/>
              </a:rPr>
              <a:t>GitHub stars</a:t>
            </a:r>
            <a:endParaRPr lang="en-US" sz="1000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4AE354A-76E3-A6F8-FDF1-6330280555FE}"/>
              </a:ext>
            </a:extLst>
          </p:cNvPr>
          <p:cNvSpPr/>
          <p:nvPr/>
        </p:nvSpPr>
        <p:spPr>
          <a:xfrm>
            <a:off x="9467919" y="3142764"/>
            <a:ext cx="1475232" cy="26700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9DE5C3-F656-84C9-F0C7-B4ED0464EC1B}"/>
              </a:ext>
            </a:extLst>
          </p:cNvPr>
          <p:cNvSpPr txBox="1"/>
          <p:nvPr/>
        </p:nvSpPr>
        <p:spPr>
          <a:xfrm>
            <a:off x="9707587" y="2686206"/>
            <a:ext cx="993648" cy="41549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 dirty="0"/>
              <a:t>Usage of </a:t>
            </a:r>
            <a:r>
              <a:rPr lang="en-US" sz="1050" b="1" dirty="0" err="1"/>
              <a:t>DyPyBench</a:t>
            </a: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AAC3C25A-C78E-C970-6FA3-1524D096FF97}"/>
              </a:ext>
            </a:extLst>
          </p:cNvPr>
          <p:cNvSpPr/>
          <p:nvPr/>
        </p:nvSpPr>
        <p:spPr>
          <a:xfrm>
            <a:off x="6049345" y="4355868"/>
            <a:ext cx="1195457" cy="34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9986-46DA-D85D-E790-513800DA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Corpus of Python Projects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BFD6-8EC6-DD31-8A9C-A7FB50BB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Popular and open source projects.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/>
              <a:t>Collection of Python projects.</a:t>
            </a:r>
          </a:p>
          <a:p>
            <a:pPr marL="742950" lvl="2" indent="-285750">
              <a:buFont typeface="Arial,Sans-Serif" panose="020B0604020202020204" pitchFamily="34" charset="0"/>
              <a:buChar char="•"/>
            </a:pPr>
            <a:r>
              <a:rPr lang="en-US" dirty="0">
                <a:latin typeface="Avenir Next LT Pro Light"/>
                <a:ea typeface="+mn-lt"/>
                <a:cs typeface="Arial"/>
              </a:rPr>
              <a:t>Awesome Python. (</a:t>
            </a:r>
            <a:r>
              <a:rPr lang="en-US" dirty="0">
                <a:latin typeface="Avenir Next LT Pro Light"/>
                <a:ea typeface="+mn-lt"/>
                <a:cs typeface="+mn-lt"/>
                <a:hlinkClick r:id="rId2"/>
              </a:rPr>
              <a:t>https://github.com/vinta/awesome-python/</a:t>
            </a:r>
            <a:r>
              <a:rPr lang="en-US" dirty="0">
                <a:latin typeface="Avenir Next LT Pro Light"/>
                <a:ea typeface="+mn-lt"/>
                <a:cs typeface="Arial"/>
              </a:rPr>
              <a:t>)</a:t>
            </a:r>
          </a:p>
          <a:p>
            <a:pPr marL="742950" lvl="2" indent="-285750">
              <a:buFont typeface="Arial,Sans-Serif" panose="020B0604020202020204" pitchFamily="34" charset="0"/>
              <a:buChar char="•"/>
            </a:pPr>
            <a:r>
              <a:rPr lang="en-US" dirty="0">
                <a:latin typeface="Avenir Next LT Pro Light"/>
                <a:ea typeface="+mn-lt"/>
                <a:cs typeface="Arial"/>
              </a:rPr>
              <a:t>Awesome Python Applications. (</a:t>
            </a:r>
            <a:r>
              <a:rPr lang="en-US" dirty="0">
                <a:latin typeface="Avenir Next LT Pro Light"/>
                <a:ea typeface="+mn-lt"/>
                <a:cs typeface="+mn-lt"/>
                <a:hlinkClick r:id="rId3"/>
              </a:rPr>
              <a:t>https://github.com/mahmoud/awesome-python-applications</a:t>
            </a:r>
            <a:r>
              <a:rPr lang="en-US" dirty="0">
                <a:latin typeface="Avenir Next LT Pro Light"/>
                <a:ea typeface="+mn-lt"/>
                <a:cs typeface="Arial"/>
              </a:rPr>
              <a:t>)</a:t>
            </a:r>
          </a:p>
          <a:p>
            <a:pPr marL="742950" lvl="2" indent="-285750">
              <a:buFont typeface="Arial,Sans-Serif" panose="020B0604020202020204" pitchFamily="34" charset="0"/>
              <a:buChar char="•"/>
            </a:pPr>
            <a:r>
              <a:rPr lang="en-US" dirty="0">
                <a:latin typeface="Avenir Next LT Pro Light"/>
                <a:ea typeface="+mn-lt"/>
                <a:cs typeface="Arial"/>
              </a:rPr>
              <a:t>Python Projects. (</a:t>
            </a:r>
            <a:r>
              <a:rPr lang="en-US" dirty="0">
                <a:latin typeface="Avenir Next LT Pro Light"/>
                <a:ea typeface="+mn-lt"/>
                <a:cs typeface="+mn-lt"/>
                <a:hlinkClick r:id="rId4"/>
              </a:rPr>
              <a:t>https://github.com/practical-tutorials/project-based-learning</a:t>
            </a:r>
            <a:r>
              <a:rPr lang="en-US" dirty="0">
                <a:latin typeface="Avenir Next LT Pro Light"/>
                <a:ea typeface="+mn-lt"/>
                <a:cs typeface="Arial"/>
              </a:rPr>
              <a:t>)</a:t>
            </a:r>
          </a:p>
          <a:p>
            <a:pPr marL="342900" indent="-342900">
              <a:buChar char="•"/>
            </a:pPr>
            <a:r>
              <a:rPr lang="en-US" dirty="0"/>
              <a:t>Awesome python provides a large set of projects.</a:t>
            </a:r>
          </a:p>
          <a:p>
            <a:pPr marL="342900" indent="-342900">
              <a:buChar char="•"/>
            </a:pPr>
            <a:r>
              <a:rPr lang="en-US" dirty="0"/>
              <a:t>Projects from different application domains defined by awesome python </a:t>
            </a:r>
            <a:r>
              <a:rPr lang="en-US" dirty="0">
                <a:ea typeface="+mn-lt"/>
                <a:cs typeface="+mn-lt"/>
              </a:rPr>
              <a:t>categories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502FA-2C45-AF68-2668-C676079C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1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C4F3-383C-C2C6-7275-434D97AC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Corpus of Python Projects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D46DF-0BBD-A171-F8FF-D6B61862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5352A9-FCFE-BD5C-FCAE-B146B515E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35490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Overall Projects : </a:t>
            </a:r>
            <a:r>
              <a:rPr lang="en-US" b="1" dirty="0"/>
              <a:t>679</a:t>
            </a:r>
          </a:p>
          <a:p>
            <a:r>
              <a:rPr lang="en-US" dirty="0"/>
              <a:t>Type of Projects : </a:t>
            </a:r>
            <a:r>
              <a:rPr lang="en-US" b="1" dirty="0"/>
              <a:t>Frameworks, Libraries, Software</a:t>
            </a:r>
          </a:p>
          <a:p>
            <a:r>
              <a:rPr lang="en-US" dirty="0"/>
              <a:t>Main Categories : </a:t>
            </a:r>
            <a:r>
              <a:rPr lang="en-US" b="1" dirty="0"/>
              <a:t>92</a:t>
            </a:r>
          </a:p>
          <a:p>
            <a:r>
              <a:rPr lang="en-US" dirty="0"/>
              <a:t>Top 10 categories and the number of projects in them: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5EC090C-C1B8-AEA9-5F9A-D2D5F0231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378596"/>
              </p:ext>
            </p:extLst>
          </p:nvPr>
        </p:nvGraphicFramePr>
        <p:xfrm>
          <a:off x="624449" y="4346761"/>
          <a:ext cx="485123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442">
                  <a:extLst>
                    <a:ext uri="{9D8B030D-6E8A-4147-A177-3AD203B41FA5}">
                      <a16:colId xmlns:a16="http://schemas.microsoft.com/office/drawing/2014/main" val="2797881852"/>
                    </a:ext>
                  </a:extLst>
                </a:gridCol>
                <a:gridCol w="1634791">
                  <a:extLst>
                    <a:ext uri="{9D8B030D-6E8A-4147-A177-3AD203B41FA5}">
                      <a16:colId xmlns:a16="http://schemas.microsoft.com/office/drawing/2014/main" val="104994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1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Text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10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7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6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Debugging Tools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392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63F2D1B-E355-438C-AA8E-716CF894B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42701"/>
              </p:ext>
            </p:extLst>
          </p:nvPr>
        </p:nvGraphicFramePr>
        <p:xfrm>
          <a:off x="5763064" y="4336991"/>
          <a:ext cx="518159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79788185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04994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Specific Formats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1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Command Line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10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GUI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7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Database Drivers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6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Image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49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73FB-FC93-44F2-D65A-16111DCC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Selection Criteria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A7CB9-5E64-E716-C31C-6DF31C7D9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Diverse domain.</a:t>
            </a:r>
          </a:p>
          <a:p>
            <a:pPr marL="800100" lvl="2" indent="-28575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Machine learning, Web development, GUI development, etc.</a:t>
            </a:r>
          </a:p>
          <a:p>
            <a:pPr marL="800100" lvl="2" indent="-28575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One category, one project from Awesome Python.</a:t>
            </a:r>
            <a:endParaRPr lang="en-US">
              <a:latin typeface="Avenir Next LT Pro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GitHub stars.</a:t>
            </a:r>
          </a:p>
          <a:p>
            <a:pPr marL="800100" lvl="2" indent="-28575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Community accepted projects.</a:t>
            </a:r>
          </a:p>
          <a:p>
            <a:pPr marL="800100" lvl="2" indent="-28575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At least 500 stars.</a:t>
            </a:r>
            <a:endParaRPr lang="en-US">
              <a:latin typeface="Avenir Next LT Pro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Test suite execution.</a:t>
            </a:r>
          </a:p>
          <a:p>
            <a:pPr marL="800100" lvl="2" indent="-28575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Integrated test suites.</a:t>
            </a:r>
          </a:p>
          <a:p>
            <a:pPr marL="800100" lvl="2" indent="-285750">
              <a:buFont typeface="Arial,Sans-Serif"/>
              <a:buChar char="•"/>
            </a:pPr>
            <a:r>
              <a:rPr lang="en-US" dirty="0">
                <a:latin typeface="Avenir Next LT Pro"/>
                <a:cs typeface="Arial"/>
              </a:rPr>
              <a:t>Test suite compatible with </a:t>
            </a:r>
            <a:r>
              <a:rPr lang="en-US" err="1">
                <a:latin typeface="Avenir Next LT Pro"/>
                <a:cs typeface="Arial"/>
              </a:rPr>
              <a:t>pytest</a:t>
            </a:r>
            <a:r>
              <a:rPr lang="en-US" dirty="0">
                <a:latin typeface="Avenir Next LT Pro"/>
                <a:cs typeface="Arial"/>
              </a:rPr>
              <a:t>.</a:t>
            </a:r>
            <a:endParaRPr lang="en-US">
              <a:latin typeface="Avenir Next LT Pro"/>
            </a:endParaRPr>
          </a:p>
          <a:p>
            <a:pPr marL="742950" lvl="2" indent="-285750">
              <a:buFont typeface="Arial,Sans-Serif"/>
              <a:buChar char="•"/>
            </a:pPr>
            <a:endParaRPr lang="en-US" sz="1700" dirty="0">
              <a:latin typeface="Arial"/>
              <a:cs typeface="Arial"/>
            </a:endParaRPr>
          </a:p>
          <a:p>
            <a:endParaRPr lang="en-US" dirty="0">
              <a:latin typeface="Avenir Next LT Pro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69826-66B8-72F1-9775-A257DC27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4578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BlobVTI</vt:lpstr>
      <vt:lpstr>RocaVTI</vt:lpstr>
      <vt:lpstr>DyPyBench A Benchmark of Executable Python Software</vt:lpstr>
      <vt:lpstr>Introduction : Background and Motivation</vt:lpstr>
      <vt:lpstr>Introduction: Challenges</vt:lpstr>
      <vt:lpstr>Introduction: Proposed Solution</vt:lpstr>
      <vt:lpstr>Introduction: Concrete steps</vt:lpstr>
      <vt:lpstr>Approach</vt:lpstr>
      <vt:lpstr>Approach : Corpus of Python Projects (1)</vt:lpstr>
      <vt:lpstr>Approach : Corpus of Python Projects (2)</vt:lpstr>
      <vt:lpstr>Approach : Selection Criteria (1)</vt:lpstr>
      <vt:lpstr>Approach : Selection Criteria (2)</vt:lpstr>
      <vt:lpstr>Approach : List of Python Projects (1)</vt:lpstr>
      <vt:lpstr>Approach : List of Python Projects (2)</vt:lpstr>
      <vt:lpstr>Approach : Installation of Projects (1)</vt:lpstr>
      <vt:lpstr>Approach : Installation of Projects (2)</vt:lpstr>
      <vt:lpstr>Approach : Execution Environment (1)</vt:lpstr>
      <vt:lpstr>Approach : Execution Environment (2)</vt:lpstr>
      <vt:lpstr>Approach : Integrating Tools (1)</vt:lpstr>
      <vt:lpstr>Approach :  Integrating Tools (2)</vt:lpstr>
      <vt:lpstr>Approach :  Integrating Tools (3)</vt:lpstr>
      <vt:lpstr>Call Graph Analysis</vt:lpstr>
      <vt:lpstr>Approach : Access Interface (1)</vt:lpstr>
      <vt:lpstr>Approach : Access Interface (2)</vt:lpstr>
      <vt:lpstr>Approach : Packaging and Export (1)</vt:lpstr>
      <vt:lpstr>Approach : Packaging and Export (2)</vt:lpstr>
      <vt:lpstr>Evaluation</vt:lpstr>
      <vt:lpstr>Evaluation : RQ1</vt:lpstr>
      <vt:lpstr>Evaluation : RQ2 (1)</vt:lpstr>
      <vt:lpstr>Evaluation : RQ2 (2)</vt:lpstr>
      <vt:lpstr>Evaluation : RQ2 (3)</vt:lpstr>
      <vt:lpstr>Evaluation : RQ2 (4)</vt:lpstr>
      <vt:lpstr>Evaluation : RQ3</vt:lpstr>
      <vt:lpstr>Evaluation : RQ3</vt:lpstr>
      <vt:lpstr>Conclusion</vt:lpstr>
      <vt:lpstr>PowerPoint Presentation</vt:lpstr>
      <vt:lpstr>PowerPoint Presentation</vt:lpstr>
      <vt:lpstr>Approach : Packaging and Export (1)</vt:lpstr>
      <vt:lpstr>Approach : Integrating Tools (1)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1673</cp:revision>
  <dcterms:created xsi:type="dcterms:W3CDTF">2013-07-15T20:26:40Z</dcterms:created>
  <dcterms:modified xsi:type="dcterms:W3CDTF">2023-04-29T18:56:15Z</dcterms:modified>
</cp:coreProperties>
</file>