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0" r:id="rId3"/>
  </p:sldMasterIdLst>
  <p:notesMasterIdLst>
    <p:notesMasterId r:id="rId33"/>
  </p:notesMasterIdLst>
  <p:handoutMasterIdLst>
    <p:handoutMasterId r:id="rId34"/>
  </p:handoutMasterIdLst>
  <p:sldIdLst>
    <p:sldId id="257" r:id="rId4"/>
    <p:sldId id="261" r:id="rId5"/>
    <p:sldId id="262" r:id="rId6"/>
    <p:sldId id="263" r:id="rId7"/>
    <p:sldId id="264" r:id="rId8"/>
    <p:sldId id="265" r:id="rId9"/>
    <p:sldId id="266" r:id="rId10"/>
    <p:sldId id="283" r:id="rId11"/>
    <p:sldId id="281" r:id="rId12"/>
    <p:sldId id="286" r:id="rId13"/>
    <p:sldId id="282" r:id="rId14"/>
    <p:sldId id="284" r:id="rId15"/>
    <p:sldId id="285" r:id="rId16"/>
    <p:sldId id="288" r:id="rId17"/>
    <p:sldId id="287" r:id="rId18"/>
    <p:sldId id="289" r:id="rId19"/>
    <p:sldId id="290" r:id="rId20"/>
    <p:sldId id="269" r:id="rId21"/>
    <p:sldId id="291" r:id="rId22"/>
    <p:sldId id="292" r:id="rId23"/>
    <p:sldId id="293" r:id="rId24"/>
    <p:sldId id="271" r:id="rId25"/>
    <p:sldId id="272" r:id="rId26"/>
    <p:sldId id="279" r:id="rId27"/>
    <p:sldId id="280" r:id="rId28"/>
    <p:sldId id="275" r:id="rId29"/>
    <p:sldId id="276" r:id="rId30"/>
    <p:sldId id="277" r:id="rId31"/>
    <p:sldId id="278" r:id="rId32"/>
  </p:sldIdLst>
  <p:sldSz cx="109807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237493B-EE9E-4578-8C50-78D69E5947ED}">
          <p14:sldIdLst>
            <p14:sldId id="257"/>
            <p14:sldId id="261"/>
            <p14:sldId id="262"/>
            <p14:sldId id="263"/>
            <p14:sldId id="264"/>
            <p14:sldId id="265"/>
            <p14:sldId id="266"/>
            <p14:sldId id="283"/>
            <p14:sldId id="281"/>
            <p14:sldId id="286"/>
            <p14:sldId id="282"/>
            <p14:sldId id="284"/>
            <p14:sldId id="285"/>
            <p14:sldId id="288"/>
            <p14:sldId id="287"/>
            <p14:sldId id="289"/>
            <p14:sldId id="290"/>
            <p14:sldId id="269"/>
            <p14:sldId id="291"/>
            <p14:sldId id="292"/>
            <p14:sldId id="293"/>
            <p14:sldId id="271"/>
            <p14:sldId id="272"/>
            <p14:sldId id="279"/>
            <p14:sldId id="280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AA"/>
    <a:srgbClr val="00C421"/>
    <a:srgbClr val="14CA4C"/>
    <a:srgbClr val="8F69FB"/>
    <a:srgbClr val="8366FE"/>
    <a:srgbClr val="7150FE"/>
    <a:srgbClr val="DECF0C"/>
    <a:srgbClr val="A8A400"/>
    <a:srgbClr val="DA00D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656" autoAdjust="0"/>
  </p:normalViewPr>
  <p:slideViewPr>
    <p:cSldViewPr>
      <p:cViewPr varScale="1">
        <p:scale>
          <a:sx n="70" d="100"/>
          <a:sy n="70" d="100"/>
        </p:scale>
        <p:origin x="800" y="60"/>
      </p:cViewPr>
      <p:guideLst>
        <p:guide orient="horz" pos="2160"/>
        <p:guide pos="34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334B2-D815-4D95-BE0F-6329721836E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E3E38-A4B9-47E3-9346-8E1EE3A1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11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49A5B-5940-4F90-A959-5747455D0893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63925-DBA6-4339-B321-5E323984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1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49637" y="1523628"/>
            <a:ext cx="9881465" cy="1257300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lvl="0" algn="ctr" fontAlgn="base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8716" y="5321433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2400" b="1" u="none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 smtClean="0"/>
              <a:t>Author</a:t>
            </a:r>
            <a:r>
              <a:rPr lang="de-DE" dirty="0" smtClean="0"/>
              <a:t> Name</a:t>
            </a:r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338716" y="5766716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1800" i="1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author@iaas.uni-stuttgart.de</a:t>
            </a:r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5269737" y="3656941"/>
            <a:ext cx="3244992" cy="454055"/>
          </a:xfrm>
          <a:prstGeom prst="rect">
            <a:avLst/>
          </a:prstGeom>
          <a:grpFill/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lvl="0" algn="l"/>
            <a:r>
              <a:rPr lang="de-DE" sz="2600" dirty="0" smtClean="0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63000">
                      <a:schemeClr val="tx2">
                        <a:lumMod val="0"/>
                        <a:lumOff val="100000"/>
                      </a:schemeClr>
                    </a:gs>
                    <a:gs pos="100000">
                      <a:schemeClr val="accent3">
                        <a:tint val="15000"/>
                        <a:satMod val="3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bg1">
                      <a:alpha val="17000"/>
                    </a:schemeClr>
                  </a:glow>
                </a:effectLst>
                <a:latin typeface="Century Gothic" pitchFamily="34" charset="0"/>
                <a:cs typeface="Calibri" pitchFamily="34" charset="0"/>
              </a:rPr>
              <a:t>Lectures</a:t>
            </a:r>
            <a:endParaRPr lang="de-DE" sz="2600" dirty="0">
              <a:gradFill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63000">
                    <a:schemeClr val="tx2">
                      <a:lumMod val="0"/>
                      <a:lumOff val="1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5400000" scaled="1"/>
              </a:gradFill>
              <a:effectLst>
                <a:glow rad="63500">
                  <a:schemeClr val="bg1">
                    <a:alpha val="17000"/>
                  </a:schemeClr>
                </a:glow>
              </a:effectLst>
              <a:latin typeface="Century Gothic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585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49637" y="1523628"/>
            <a:ext cx="9881465" cy="1257300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lvl="0" algn="ctr" fontAlgn="base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8716" y="5321433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2400" b="1" u="none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 smtClean="0"/>
              <a:t>Author</a:t>
            </a:r>
            <a:r>
              <a:rPr lang="de-DE" dirty="0" smtClean="0"/>
              <a:t> Name</a:t>
            </a:r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338716" y="5766716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1800" i="1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author@iaas.uni-stuttgart.de</a:t>
            </a:r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5269737" y="3656941"/>
            <a:ext cx="3244992" cy="454055"/>
          </a:xfrm>
          <a:prstGeom prst="rect">
            <a:avLst/>
          </a:prstGeom>
          <a:grpFill/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lvl="0" algn="l"/>
            <a:r>
              <a:rPr lang="de-DE" sz="2600" dirty="0" smtClean="0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63000">
                      <a:schemeClr val="tx2">
                        <a:lumMod val="0"/>
                        <a:lumOff val="100000"/>
                      </a:schemeClr>
                    </a:gs>
                    <a:gs pos="100000">
                      <a:schemeClr val="accent3">
                        <a:tint val="15000"/>
                        <a:satMod val="3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bg1">
                      <a:alpha val="17000"/>
                    </a:schemeClr>
                  </a:glow>
                </a:effectLst>
                <a:latin typeface="Century Gothic" pitchFamily="34" charset="0"/>
                <a:cs typeface="Calibri" pitchFamily="34" charset="0"/>
              </a:rPr>
              <a:t>Research</a:t>
            </a:r>
            <a:endParaRPr lang="de-DE" sz="2600" dirty="0">
              <a:gradFill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63000">
                    <a:schemeClr val="tx2">
                      <a:lumMod val="0"/>
                      <a:lumOff val="1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5400000" scaled="1"/>
              </a:gradFill>
              <a:effectLst>
                <a:glow rad="63500">
                  <a:schemeClr val="bg1">
                    <a:alpha val="17000"/>
                  </a:schemeClr>
                </a:glow>
              </a:effectLst>
              <a:latin typeface="Century Gothic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19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Research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7841" y="239440"/>
            <a:ext cx="9784345" cy="586541"/>
          </a:xfrm>
          <a:prstGeom prst="rect">
            <a:avLst/>
          </a:prstGeom>
        </p:spPr>
        <p:txBody>
          <a:bodyPr/>
          <a:lstStyle>
            <a:lvl1pPr>
              <a:defRPr lang="en-US" sz="2600" b="0" noProof="0" dirty="0" smtClean="0">
                <a:solidFill>
                  <a:schemeClr val="tx2">
                    <a:lumMod val="50000"/>
                  </a:schemeClr>
                </a:solidFill>
                <a:effectLst>
                  <a:reflection blurRad="6350" stA="8000" endPos="45500" dir="5400000" sy="-100000" algn="bl" rotWithShape="0"/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7841" y="1039720"/>
            <a:ext cx="9784345" cy="5184576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2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0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2pPr>
            <a:lvl3pPr marL="1177925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7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3pPr>
            <a:lvl4pPr marL="1630362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6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en-US" sz="120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5pPr>
          </a:lstStyle>
          <a:p>
            <a:pPr marL="355600" lvl="0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 smtClean="0"/>
              <a:t>Textmasterformat bearbeiten</a:t>
            </a:r>
          </a:p>
          <a:p>
            <a:pPr marL="355600" lvl="1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 smtClean="0"/>
              <a:t>Zweite Ebene</a:t>
            </a:r>
          </a:p>
          <a:p>
            <a:pPr marL="355600" lvl="2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 smtClean="0"/>
              <a:t>Dritte Ebene</a:t>
            </a:r>
          </a:p>
          <a:p>
            <a:pPr marL="355600" lvl="3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 smtClean="0"/>
              <a:t>Vierte Ebene</a:t>
            </a:r>
          </a:p>
          <a:p>
            <a:pPr marL="355600" lvl="4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Trennlinie"/>
          <p:cNvCxnSpPr/>
          <p:nvPr userDrawn="1"/>
        </p:nvCxnSpPr>
        <p:spPr>
          <a:xfrm>
            <a:off x="366512" y="874665"/>
            <a:ext cx="10031762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 userDrawn="1"/>
        </p:nvGrpSpPr>
        <p:grpSpPr>
          <a:xfrm>
            <a:off x="48497" y="2677090"/>
            <a:ext cx="307777" cy="1457716"/>
            <a:chOff x="48497" y="3022938"/>
            <a:chExt cx="307777" cy="1457716"/>
          </a:xfrm>
        </p:grpSpPr>
        <p:grpSp>
          <p:nvGrpSpPr>
            <p:cNvPr id="10" name="Gruppieren 9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25" name="Textfeld 24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 smtClean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Research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94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Lectures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7841" y="239440"/>
            <a:ext cx="9784345" cy="586541"/>
          </a:xfrm>
          <a:prstGeom prst="rect">
            <a:avLst/>
          </a:prstGeom>
        </p:spPr>
        <p:txBody>
          <a:bodyPr/>
          <a:lstStyle>
            <a:lvl1pPr>
              <a:defRPr lang="en-US" sz="2600" b="0" noProof="0" dirty="0" smtClean="0">
                <a:solidFill>
                  <a:schemeClr val="tx2">
                    <a:lumMod val="50000"/>
                  </a:schemeClr>
                </a:solidFill>
                <a:effectLst>
                  <a:reflection blurRad="6350" stA="8000" endPos="45500" dir="5400000" sy="-100000" algn="bl" rotWithShape="0"/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7841" y="1039720"/>
            <a:ext cx="9784345" cy="5184576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2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0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2pPr>
            <a:lvl3pPr marL="1177925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7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3pPr>
            <a:lvl4pPr marL="1630362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6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en-US" sz="120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5pPr>
          </a:lstStyle>
          <a:p>
            <a:pPr marL="355600" lvl="0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 smtClean="0"/>
              <a:t>Textmasterformat bearbeiten</a:t>
            </a:r>
          </a:p>
          <a:p>
            <a:pPr marL="355600" lvl="1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 smtClean="0"/>
              <a:t>Zweite Ebene</a:t>
            </a:r>
          </a:p>
          <a:p>
            <a:pPr marL="355600" lvl="2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 smtClean="0"/>
              <a:t>Dritte Ebene</a:t>
            </a:r>
          </a:p>
          <a:p>
            <a:pPr marL="355600" lvl="3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 smtClean="0"/>
              <a:t>Vierte Ebene</a:t>
            </a:r>
          </a:p>
          <a:p>
            <a:pPr marL="355600" lvl="4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Trennlinie"/>
          <p:cNvCxnSpPr/>
          <p:nvPr userDrawn="1"/>
        </p:nvCxnSpPr>
        <p:spPr>
          <a:xfrm>
            <a:off x="366512" y="874665"/>
            <a:ext cx="10031762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 userDrawn="1"/>
        </p:nvGrpSpPr>
        <p:grpSpPr>
          <a:xfrm>
            <a:off x="48497" y="2692458"/>
            <a:ext cx="307777" cy="1457716"/>
            <a:chOff x="48497" y="3022938"/>
            <a:chExt cx="307777" cy="1457716"/>
          </a:xfrm>
        </p:grpSpPr>
        <p:grpSp>
          <p:nvGrpSpPr>
            <p:cNvPr id="10" name="Gruppieren 9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25" name="Textfeld 24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 smtClean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97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Lectures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48497" y="2692458"/>
            <a:ext cx="307777" cy="1457716"/>
            <a:chOff x="48497" y="3022938"/>
            <a:chExt cx="307777" cy="1457716"/>
          </a:xfrm>
        </p:grpSpPr>
        <p:grpSp>
          <p:nvGrpSpPr>
            <p:cNvPr id="9" name="Gruppieren 8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10" name="Textfeld 9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 smtClean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40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Research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48497" y="2692458"/>
            <a:ext cx="307777" cy="1457716"/>
            <a:chOff x="48497" y="3022938"/>
            <a:chExt cx="307777" cy="1457716"/>
          </a:xfrm>
        </p:grpSpPr>
        <p:grpSp>
          <p:nvGrpSpPr>
            <p:cNvPr id="9" name="Gruppieren 8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10" name="Textfeld 9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 smtClean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492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998466" y="1916832"/>
            <a:ext cx="8983807" cy="2695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US" sz="4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pPr marL="0" lvl="0" algn="ctr" fontAlgn="base">
              <a:spcAft>
                <a:spcPct val="0"/>
              </a:spcAft>
            </a:pPr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20353" y="7029400"/>
            <a:ext cx="2562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ransparent Deck"/>
          <p:cNvSpPr/>
          <p:nvPr/>
        </p:nvSpPr>
        <p:spPr bwMode="auto">
          <a:xfrm>
            <a:off x="3398205" y="854090"/>
            <a:ext cx="7328841" cy="46166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-1" y="0"/>
            <a:ext cx="10980739" cy="4941168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grpSp>
        <p:nvGrpSpPr>
          <p:cNvPr id="27" name="Logo"/>
          <p:cNvGrpSpPr/>
          <p:nvPr/>
        </p:nvGrpSpPr>
        <p:grpSpPr>
          <a:xfrm>
            <a:off x="4122217" y="3573016"/>
            <a:ext cx="3021914" cy="691789"/>
            <a:chOff x="2267744" y="1756325"/>
            <a:chExt cx="5353509" cy="1225547"/>
          </a:xfrm>
        </p:grpSpPr>
        <p:pic>
          <p:nvPicPr>
            <p:cNvPr id="28" name="IAAS Logo" descr="C:\Users\breiteue\Dropbox\IAAS-CloudTechnology3_Title.pn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5" t="63361"/>
            <a:stretch/>
          </p:blipFill>
          <p:spPr bwMode="auto">
            <a:xfrm>
              <a:off x="3601157" y="2686891"/>
              <a:ext cx="4020096" cy="29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uppieren 28"/>
            <p:cNvGrpSpPr/>
            <p:nvPr userDrawn="1"/>
          </p:nvGrpSpPr>
          <p:grpSpPr>
            <a:xfrm>
              <a:off x="2267744" y="1756325"/>
              <a:ext cx="2425497" cy="1137560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50800">
                <a:schemeClr val="bg1">
                  <a:alpha val="25000"/>
                </a:schemeClr>
              </a:glow>
            </a:effectLst>
          </p:grpSpPr>
          <p:sp>
            <p:nvSpPr>
              <p:cNvPr id="35" name="Abgerundetes Rechteck 34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4" name="Gruppieren 53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65" name="Abgerundetes Rechteck 64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Abgerundetes Rechteck 65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5" name="Abgerundetes Rechteck 54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Gleichschenkliges Dreieck 55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9" name="Gruppieren 58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63" name="Abgerundetes Rechteck 6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Abgerundetes Rechteck 6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Halbbogen 59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Halbbogen 60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2" name="Rechteck 61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7" name="Author"/>
          <p:cNvSpPr txBox="1">
            <a:spLocks noChangeArrowheads="1"/>
          </p:cNvSpPr>
          <p:nvPr/>
        </p:nvSpPr>
        <p:spPr bwMode="auto">
          <a:xfrm>
            <a:off x="3191888" y="6132960"/>
            <a:ext cx="4596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noProof="0" dirty="0" smtClean="0">
                <a:solidFill>
                  <a:srgbClr val="000000"/>
                </a:solidFill>
                <a:latin typeface="Calibri" pitchFamily="34" charset="0"/>
              </a:rPr>
              <a:t>Institute </a:t>
            </a:r>
            <a:r>
              <a:rPr lang="en-US" sz="1800" noProof="0" dirty="0">
                <a:solidFill>
                  <a:srgbClr val="000000"/>
                </a:solidFill>
                <a:latin typeface="Calibri" pitchFamily="34" charset="0"/>
              </a:rPr>
              <a:t>of Architecture of Application </a:t>
            </a:r>
            <a:r>
              <a:rPr lang="en-US" sz="1800" noProof="0" dirty="0" smtClean="0">
                <a:solidFill>
                  <a:srgbClr val="000000"/>
                </a:solidFill>
                <a:latin typeface="Calibri" pitchFamily="34" charset="0"/>
              </a:rPr>
              <a:t>Systems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56173" y="5320122"/>
            <a:ext cx="2065320" cy="1161703"/>
            <a:chOff x="324843" y="5248250"/>
            <a:chExt cx="2205037" cy="1240292"/>
          </a:xfrm>
        </p:grpSpPr>
        <p:pic>
          <p:nvPicPr>
            <p:cNvPr id="1026" name="Picture 2" descr="https://www.tu9.de/media/img/unis/2016_unistuttgart_logo_englisch.jpg"/>
            <p:cNvPicPr>
              <a:picLocks noChangeAspect="1" noChangeArrowheads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96" b="31111"/>
            <a:stretch/>
          </p:blipFill>
          <p:spPr bwMode="auto">
            <a:xfrm>
              <a:off x="324843" y="6037730"/>
              <a:ext cx="2205037" cy="450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https://www.tu9.de/media/img/unis/2016_unistuttgart_logo_englisch.jpg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925"/>
            <a:stretch/>
          </p:blipFill>
          <p:spPr bwMode="auto">
            <a:xfrm>
              <a:off x="1013261" y="5248250"/>
              <a:ext cx="895758" cy="87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534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ransparent Deck"/>
          <p:cNvSpPr/>
          <p:nvPr/>
        </p:nvSpPr>
        <p:spPr bwMode="auto">
          <a:xfrm>
            <a:off x="3398205" y="854090"/>
            <a:ext cx="7328841" cy="46166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49275" y="6356350"/>
            <a:ext cx="2562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B54FC-8FED-40AA-BD89-30FE731A98E4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51263" y="6356350"/>
            <a:ext cx="347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20353" y="6368225"/>
            <a:ext cx="2562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lussdiagramm: Verzögerung 6"/>
          <p:cNvSpPr/>
          <p:nvPr/>
        </p:nvSpPr>
        <p:spPr bwMode="auto">
          <a:xfrm>
            <a:off x="-4522" y="1494"/>
            <a:ext cx="443042" cy="6876785"/>
          </a:xfrm>
          <a:prstGeom prst="flowChartDelay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effectLst/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0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7" r:id="rId2"/>
    <p:sldLayoutId id="2147483686" r:id="rId3"/>
    <p:sldLayoutId id="214748368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 bwMode="auto">
          <a:xfrm>
            <a:off x="-1" y="-27086"/>
            <a:ext cx="10980739" cy="6912173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9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Cluster Scheduling In Data Centers</a:t>
            </a:r>
            <a:endParaRPr lang="de-DE" sz="40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Piyush Krishan Bajaj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st173644@stud.uni-stuttgart.de</a:t>
            </a:r>
            <a:endParaRPr lang="de-DE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549637" y="1970489"/>
            <a:ext cx="9881465" cy="1257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de-DE" sz="2800" dirty="0" smtClean="0"/>
              <a:t>Research Project</a:t>
            </a:r>
            <a:endParaRPr lang="de-DE" sz="28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556456" y="2336495"/>
            <a:ext cx="9881465" cy="1257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sz="2000" dirty="0" smtClean="0"/>
              <a:t>10 November 2022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444238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09"/>
    </mc:Choice>
    <mc:Fallback>
      <p:transition spd="slow" advTm="1670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9" y="1412776"/>
            <a:ext cx="9777032" cy="367240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67735" y="5229200"/>
            <a:ext cx="9461259" cy="5865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Throughput of ResNet 18 model with various batch sizes and scale in consolidated setting.</a:t>
            </a:r>
            <a:endParaRPr lang="en-IN" sz="2000" dirty="0"/>
          </a:p>
        </p:txBody>
      </p:sp>
      <p:sp>
        <p:nvSpPr>
          <p:cNvPr id="5" name="Oval 4"/>
          <p:cNvSpPr/>
          <p:nvPr/>
        </p:nvSpPr>
        <p:spPr>
          <a:xfrm>
            <a:off x="2214010" y="2204864"/>
            <a:ext cx="1296144" cy="1296144"/>
          </a:xfrm>
          <a:prstGeom prst="ellips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234639" y="691015"/>
            <a:ext cx="3391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Increased throughputs with batch size </a:t>
            </a:r>
            <a:endParaRPr lang="en-IN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978201" y="1412776"/>
            <a:ext cx="1296144" cy="1296144"/>
          </a:xfrm>
          <a:prstGeom prst="ellips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>
            <a:stCxn id="6" idx="2"/>
            <a:endCxn id="5" idx="0"/>
          </p:cNvCxnSpPr>
          <p:nvPr/>
        </p:nvCxnSpPr>
        <p:spPr>
          <a:xfrm flipH="1">
            <a:off x="2862082" y="1029569"/>
            <a:ext cx="68374" cy="117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2930456" y="1029569"/>
            <a:ext cx="1695817" cy="383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21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5016">
        <p:fade/>
      </p:transition>
    </mc:Choice>
    <mc:Fallback>
      <p:transition spd="med" advTm="45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3" y="1268760"/>
            <a:ext cx="9968737" cy="37444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392693" y="5229200"/>
            <a:ext cx="6554059" cy="5865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Throughput of different models on a k80 worker with scale=1.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87256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3567">
        <p:fade/>
      </p:transition>
    </mc:Choice>
    <mc:Fallback>
      <p:transition spd="med" advTm="335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Utilization </a:t>
            </a:r>
            <a:r>
              <a:rPr lang="de-DE" dirty="0" smtClean="0"/>
              <a:t>analysis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02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37537">
        <p14:ripple/>
      </p:transition>
    </mc:Choice>
    <mc:Fallback>
      <p:transition spd="slow" advTm="3753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1" y="1412776"/>
            <a:ext cx="9777030" cy="367240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05993" y="5229200"/>
            <a:ext cx="7903851" cy="5865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Cluster Utilization of different scheduling policies with the number of jobs.</a:t>
            </a:r>
            <a:endParaRPr lang="en-IN" sz="2000" dirty="0"/>
          </a:p>
        </p:txBody>
      </p:sp>
      <p:sp>
        <p:nvSpPr>
          <p:cNvPr id="3" name="Oval 2"/>
          <p:cNvSpPr/>
          <p:nvPr/>
        </p:nvSpPr>
        <p:spPr>
          <a:xfrm>
            <a:off x="1889969" y="2636912"/>
            <a:ext cx="720080" cy="720080"/>
          </a:xfrm>
          <a:prstGeom prst="ellips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266316" y="1549944"/>
            <a:ext cx="720080" cy="720080"/>
          </a:xfrm>
          <a:prstGeom prst="ellips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9649804" y="1549944"/>
            <a:ext cx="720080" cy="720080"/>
          </a:xfrm>
          <a:prstGeom prst="ellips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597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6795">
        <p:fade/>
      </p:transition>
    </mc:Choice>
    <mc:Fallback>
      <p:transition spd="med" advTm="3679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3" y="1412776"/>
            <a:ext cx="10160445" cy="381642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055005" y="5301208"/>
            <a:ext cx="7395804" cy="5865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Cluster Utilization of different scheduling policies with lambda values. </a:t>
            </a:r>
            <a:endParaRPr lang="en-IN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78001" y="1772816"/>
            <a:ext cx="6336704" cy="1656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0721386">
            <a:off x="4429702" y="2309013"/>
            <a:ext cx="1437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Increasing load</a:t>
            </a: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06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8686">
        <p:fade/>
      </p:transition>
    </mc:Choice>
    <mc:Fallback>
      <p:transition spd="med" advTm="2868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4" y="1349897"/>
            <a:ext cx="10245203" cy="382627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36505" y="5176167"/>
            <a:ext cx="8770357" cy="5865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Average Job Completion Time of different scheduling policies with number of jobs.</a:t>
            </a:r>
            <a:endParaRPr lang="en-IN" sz="2000" dirty="0"/>
          </a:p>
        </p:txBody>
      </p:sp>
      <p:sp>
        <p:nvSpPr>
          <p:cNvPr id="5" name="Oval 4"/>
          <p:cNvSpPr/>
          <p:nvPr/>
        </p:nvSpPr>
        <p:spPr>
          <a:xfrm>
            <a:off x="4914305" y="2276872"/>
            <a:ext cx="2160240" cy="2232248"/>
          </a:xfrm>
          <a:prstGeom prst="ellips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32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8682">
        <p:fade/>
      </p:transition>
    </mc:Choice>
    <mc:Fallback>
      <p:transition spd="med" advTm="1868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Metric and Algorithm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53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6834">
        <p14:ripple/>
      </p:transition>
    </mc:Choice>
    <mc:Fallback>
      <p:transition spd="slow" advTm="68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17" y="2780928"/>
            <a:ext cx="2520280" cy="770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17" y="398489"/>
            <a:ext cx="5760640" cy="6152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5002" y="3551496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Shared Cloud Cost Fairness Metric</a:t>
            </a: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127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45517">
        <p:fade/>
      </p:transition>
    </mc:Choice>
    <mc:Fallback>
      <p:transition spd="med" advTm="2455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4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8022">
        <p14:ripple/>
      </p:transition>
    </mc:Choice>
    <mc:Fallback>
      <p:transition spd="slow" advTm="802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59" y="1340768"/>
            <a:ext cx="10107719" cy="377492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354421" y="5373216"/>
            <a:ext cx="8748593" cy="5865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Comparison of Cluster Utilization of new policy with existing policies in static trace.</a:t>
            </a:r>
            <a:endParaRPr lang="en-IN" sz="2000" dirty="0"/>
          </a:p>
        </p:txBody>
      </p:sp>
      <p:sp>
        <p:nvSpPr>
          <p:cNvPr id="5" name="Oval 4"/>
          <p:cNvSpPr/>
          <p:nvPr/>
        </p:nvSpPr>
        <p:spPr>
          <a:xfrm>
            <a:off x="1817961" y="1484784"/>
            <a:ext cx="1008112" cy="1008112"/>
          </a:xfrm>
          <a:prstGeom prst="ellips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202337" y="1484784"/>
            <a:ext cx="936104" cy="936104"/>
          </a:xfrm>
          <a:prstGeom prst="ellips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173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">
        <p:fade/>
      </p:transition>
    </mc:Choice>
    <mc:Fallback>
      <p:transition spd="med" advTm="8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31">
        <p14:ripple/>
      </p:transition>
    </mc:Choice>
    <mc:Fallback>
      <p:transition spd="slow" advTm="23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9" y="1628800"/>
            <a:ext cx="9882857" cy="369094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2655" y="5445224"/>
            <a:ext cx="9317243" cy="5865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/>
              <a:t>Comparison of Cluster Utilization of new policy with existing policies in </a:t>
            </a:r>
            <a:r>
              <a:rPr lang="de-DE" sz="2000" dirty="0" smtClean="0"/>
              <a:t>continuous trace</a:t>
            </a:r>
            <a:r>
              <a:rPr lang="de-DE" sz="2000" dirty="0"/>
              <a:t>.</a:t>
            </a:r>
            <a:endParaRPr lang="en-IN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33985" y="1556792"/>
            <a:ext cx="7128792" cy="187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0738884">
            <a:off x="4429785" y="2323620"/>
            <a:ext cx="1437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Increasing load</a:t>
            </a: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514705" y="1700808"/>
            <a:ext cx="2016224" cy="1134199"/>
          </a:xfrm>
          <a:prstGeom prst="ellips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40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096">
        <p:fade/>
      </p:transition>
    </mc:Choice>
    <mc:Fallback>
      <p:transition spd="med" advTm="70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57" y="1628800"/>
            <a:ext cx="9577064" cy="353489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695843" y="5301208"/>
            <a:ext cx="7949091" cy="5865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Cost Comparison of different scehduling policies with total number of jobs. </a:t>
            </a:r>
            <a:endParaRPr lang="en-IN" sz="2000" dirty="0"/>
          </a:p>
        </p:txBody>
      </p:sp>
      <p:sp>
        <p:nvSpPr>
          <p:cNvPr id="5" name="Oval 4"/>
          <p:cNvSpPr/>
          <p:nvPr/>
        </p:nvSpPr>
        <p:spPr>
          <a:xfrm>
            <a:off x="3618161" y="3140968"/>
            <a:ext cx="2376264" cy="1152128"/>
          </a:xfrm>
          <a:prstGeom prst="ellips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018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8571">
        <p:fade/>
      </p:transition>
    </mc:Choice>
    <mc:Fallback>
      <p:transition spd="med" advTm="1857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8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9712">
        <p14:ripple/>
      </p:transition>
    </mc:Choice>
    <mc:Fallback>
      <p:transition spd="slow" advTm="971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Factors impacting the throughput of Deep Learning Training jobs:</a:t>
            </a:r>
          </a:p>
          <a:p>
            <a:pPr lvl="1"/>
            <a:r>
              <a:rPr lang="en-IN" dirty="0" smtClean="0"/>
              <a:t>GPU Architecture</a:t>
            </a:r>
          </a:p>
          <a:p>
            <a:pPr lvl="1"/>
            <a:r>
              <a:rPr lang="en-IN" dirty="0" smtClean="0"/>
              <a:t>Model Architecture</a:t>
            </a:r>
          </a:p>
          <a:p>
            <a:pPr lvl="1"/>
            <a:r>
              <a:rPr lang="en-IN" dirty="0" smtClean="0"/>
              <a:t>Number of parameters</a:t>
            </a:r>
          </a:p>
          <a:p>
            <a:pPr lvl="1"/>
            <a:r>
              <a:rPr lang="en-IN" dirty="0" smtClean="0"/>
              <a:t>Location of GPU in the cluster</a:t>
            </a:r>
          </a:p>
          <a:p>
            <a:r>
              <a:rPr lang="en-IN" dirty="0" smtClean="0"/>
              <a:t>Utilization an important factor, but we also need to consider completion time.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. FIFO.</a:t>
            </a:r>
          </a:p>
          <a:p>
            <a:r>
              <a:rPr lang="en-IN" dirty="0" smtClean="0"/>
              <a:t>Shared Cloud Cost Fairness policy provides good utilization along with cost savings.</a:t>
            </a:r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1259">
        <p:fade/>
      </p:transition>
    </mc:Choice>
    <mc:Fallback>
      <p:transition spd="med" advTm="11125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125">
        <p14:ripple/>
      </p:transition>
    </mc:Choice>
    <mc:Fallback>
      <p:transition spd="slow" advTm="212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Comparing simulated results with actual results on physical cluster.</a:t>
            </a:r>
          </a:p>
          <a:p>
            <a:r>
              <a:rPr lang="en-IN" dirty="0" smtClean="0"/>
              <a:t>Adding heuristics to include operational, maintenance and other costs.</a:t>
            </a:r>
          </a:p>
          <a:p>
            <a:r>
              <a:rPr lang="en-IN" dirty="0" smtClean="0"/>
              <a:t>Modification of metric to include power usage.</a:t>
            </a:r>
          </a:p>
          <a:p>
            <a:r>
              <a:rPr lang="de-DE" dirty="0" smtClean="0"/>
              <a:t>Changes in gavel to calulate cost for continuous trace.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1918">
        <p:fade/>
      </p:transition>
    </mc:Choice>
    <mc:Fallback>
      <p:transition spd="med" advTm="519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Acknowledgements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4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712">
        <p14:ripple/>
      </p:transition>
    </mc:Choice>
    <mc:Fallback>
      <p:transition spd="slow" advTm="71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Acknowledgements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Supervisor - </a:t>
            </a:r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Kawsar</a:t>
            </a:r>
            <a:r>
              <a:rPr lang="en-IN" dirty="0" smtClean="0"/>
              <a:t> </a:t>
            </a:r>
            <a:r>
              <a:rPr lang="en-IN" dirty="0" err="1" smtClean="0"/>
              <a:t>Haghshenas</a:t>
            </a:r>
            <a:endParaRPr lang="en-IN" dirty="0" smtClean="0"/>
          </a:p>
          <a:p>
            <a:r>
              <a:rPr lang="de-DE" dirty="0" smtClean="0"/>
              <a:t>IAAS department</a:t>
            </a:r>
            <a:endParaRPr lang="en-IN" dirty="0" smtClean="0"/>
          </a:p>
          <a:p>
            <a:r>
              <a:rPr lang="en-IN" dirty="0" smtClean="0"/>
              <a:t>University of Stuttgart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3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7312">
        <p:fade/>
      </p:transition>
    </mc:Choice>
    <mc:Fallback>
      <p:transition spd="med" advTm="2731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Questions?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1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7076">
        <p14:ripple/>
      </p:transition>
    </mc:Choice>
    <mc:Fallback>
      <p:transition spd="slow" advTm="70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6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561">
        <p14:ripple/>
      </p:transition>
    </mc:Choice>
    <mc:Fallback>
      <p:transition spd="slow" advTm="256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Cloud Computing </a:t>
            </a:r>
            <a:r>
              <a:rPr lang="de-DE" dirty="0" smtClean="0"/>
              <a:t>Clusters</a:t>
            </a:r>
          </a:p>
          <a:p>
            <a:r>
              <a:rPr lang="de-DE" dirty="0" smtClean="0"/>
              <a:t>Scheduling</a:t>
            </a:r>
            <a:endParaRPr lang="de-DE" dirty="0" smtClean="0"/>
          </a:p>
          <a:p>
            <a:r>
              <a:rPr lang="de-DE" dirty="0"/>
              <a:t>Deep </a:t>
            </a:r>
            <a:r>
              <a:rPr lang="de-DE" dirty="0" smtClean="0"/>
              <a:t>Learning Training</a:t>
            </a:r>
          </a:p>
          <a:p>
            <a:r>
              <a:rPr lang="de-DE" dirty="0" smtClean="0"/>
              <a:t>Heterogenity of Resources</a:t>
            </a:r>
          </a:p>
          <a:p>
            <a:r>
              <a:rPr lang="de-DE" dirty="0" smtClean="0"/>
              <a:t>Tasks performed in this project</a:t>
            </a:r>
          </a:p>
          <a:p>
            <a:pPr lvl="1"/>
            <a:r>
              <a:rPr lang="de-DE" dirty="0"/>
              <a:t>Analysis of </a:t>
            </a:r>
            <a:r>
              <a:rPr lang="de-DE" dirty="0" smtClean="0"/>
              <a:t>Throughput</a:t>
            </a:r>
            <a:endParaRPr lang="de-DE" dirty="0"/>
          </a:p>
          <a:p>
            <a:pPr lvl="1"/>
            <a:r>
              <a:rPr lang="de-DE" dirty="0"/>
              <a:t>Utilization of Cluster</a:t>
            </a:r>
          </a:p>
          <a:p>
            <a:pPr lvl="1"/>
            <a:r>
              <a:rPr lang="en-IN" dirty="0" smtClean="0"/>
              <a:t>New Policy </a:t>
            </a:r>
            <a:r>
              <a:rPr lang="en-IN" dirty="0"/>
              <a:t>I</a:t>
            </a:r>
            <a:r>
              <a:rPr lang="en-IN" dirty="0" smtClean="0"/>
              <a:t>mplementation</a:t>
            </a:r>
            <a:endParaRPr lang="en-IN" dirty="0"/>
          </a:p>
          <a:p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6730">
        <p:fade/>
      </p:transition>
    </mc:Choice>
    <mc:Fallback>
      <p:transition spd="med" advTm="7673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Background Information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5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324">
        <p14:ripple/>
      </p:transition>
    </mc:Choice>
    <mc:Fallback>
      <p:transition spd="slow" advTm="3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Deep </a:t>
            </a:r>
            <a:r>
              <a:rPr lang="de-DE" dirty="0" smtClean="0"/>
              <a:t>Learning </a:t>
            </a:r>
            <a:r>
              <a:rPr lang="de-DE" dirty="0" smtClean="0"/>
              <a:t>schedulers</a:t>
            </a:r>
          </a:p>
          <a:p>
            <a:pPr lvl="1"/>
            <a:r>
              <a:rPr lang="de-DE" dirty="0" smtClean="0"/>
              <a:t>AlloX - </a:t>
            </a:r>
            <a:r>
              <a:rPr lang="en-IN" dirty="0" smtClean="0"/>
              <a:t>improve performance while providing fairness</a:t>
            </a:r>
          </a:p>
          <a:p>
            <a:pPr lvl="1"/>
            <a:r>
              <a:rPr lang="de-DE" dirty="0"/>
              <a:t>Gandiva - improve latency and efficiency based on domain </a:t>
            </a:r>
            <a:r>
              <a:rPr lang="de-DE" dirty="0" smtClean="0"/>
              <a:t>knowledge</a:t>
            </a:r>
          </a:p>
          <a:p>
            <a:pPr lvl="1"/>
            <a:r>
              <a:rPr lang="de-DE" dirty="0" smtClean="0"/>
              <a:t>Themis - improve completion time on shared resources</a:t>
            </a:r>
          </a:p>
          <a:p>
            <a:r>
              <a:rPr lang="en-IN" dirty="0" smtClean="0"/>
              <a:t>Gavel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8" y="3422611"/>
            <a:ext cx="10170889" cy="2463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6090" y="6067441"/>
            <a:ext cx="1487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Gavel Overview</a:t>
            </a: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89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3667">
        <p:fade/>
      </p:transition>
    </mc:Choice>
    <mc:Fallback>
      <p:transition spd="med" advTm="936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8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553">
        <p14:ripple/>
      </p:transition>
    </mc:Choice>
    <mc:Fallback>
      <p:transition spd="slow" advTm="255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hroughput analysis</a:t>
            </a:r>
          </a:p>
          <a:p>
            <a:r>
              <a:rPr lang="de-DE" dirty="0" smtClean="0"/>
              <a:t>Utilization analysis</a:t>
            </a:r>
          </a:p>
          <a:p>
            <a:r>
              <a:rPr lang="de-DE" dirty="0" smtClean="0"/>
              <a:t>Shared Cloud Cost Fairness Metric</a:t>
            </a:r>
          </a:p>
          <a:p>
            <a:r>
              <a:rPr lang="de-DE" dirty="0" smtClean="0"/>
              <a:t>Algorithm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3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912">
        <p:fade/>
      </p:transition>
    </mc:Choice>
    <mc:Fallback>
      <p:transition spd="med" advTm="1591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Throughput Analysis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5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126">
        <p14:ripple/>
      </p:transition>
    </mc:Choice>
    <mc:Fallback>
      <p:transition spd="slow" advTm="12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A22D-43A3-4325-8000-B0F614F5476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9" y="1412776"/>
            <a:ext cx="9865333" cy="367240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25654" y="5229200"/>
            <a:ext cx="9856924" cy="5865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Throughput of Transformer model with various batch sizes and scale in unconsildated setting.</a:t>
            </a:r>
            <a:endParaRPr lang="en-IN" sz="2000" dirty="0"/>
          </a:p>
        </p:txBody>
      </p:sp>
      <p:sp>
        <p:nvSpPr>
          <p:cNvPr id="5" name="Oval 4"/>
          <p:cNvSpPr/>
          <p:nvPr/>
        </p:nvSpPr>
        <p:spPr>
          <a:xfrm>
            <a:off x="1529929" y="2420888"/>
            <a:ext cx="1512168" cy="1440160"/>
          </a:xfrm>
          <a:prstGeom prst="ellips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44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1212">
        <p:fade/>
      </p:transition>
    </mc:Choice>
    <mc:Fallback>
      <p:transition spd="med" advTm="2121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S_Presentation_Master_16_9.potx" id="{ED833121-4038-478A-96AB-31F1DFFB93E6}" vid="{7120AC71-76D9-4B50-9858-9884328E6CA2}"/>
    </a:ext>
  </a:extLst>
</a:theme>
</file>

<file path=ppt/theme/theme2.xml><?xml version="1.0" encoding="utf-8"?>
<a:theme xmlns:a="http://schemas.openxmlformats.org/drawingml/2006/main" name="Content Slide 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AAS_Presentation_Master_16_9.potx" id="{ED833121-4038-478A-96AB-31F1DFFB93E6}" vid="{3998A4DB-FEA0-4B41-939E-A205E19E1291}"/>
    </a:ext>
  </a:extLst>
</a:theme>
</file>

<file path=ppt/theme/theme3.xml><?xml version="1.0" encoding="utf-8"?>
<a:theme xmlns:a="http://schemas.openxmlformats.org/drawingml/2006/main" name="Separator 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S_Presentation_Master_16_9.potx" id="{ED833121-4038-478A-96AB-31F1DFFB93E6}" vid="{48465DED-0A5C-46B5-91A4-BEDA4D3838F8}"/>
    </a:ext>
  </a:ext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IAAS_Presentation_Master_16_9</Template>
  <TotalTime>3256</TotalTime>
  <Words>368</Words>
  <Application>Microsoft Office PowerPoint</Application>
  <PresentationFormat>Custom</PresentationFormat>
  <Paragraphs>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Century Gothic</vt:lpstr>
      <vt:lpstr>Verdana Ref</vt:lpstr>
      <vt:lpstr>Wingdings</vt:lpstr>
      <vt:lpstr>Title Master</vt:lpstr>
      <vt:lpstr>Content Slide Master</vt:lpstr>
      <vt:lpstr>Separator Master</vt:lpstr>
      <vt:lpstr>Cluster Scheduling In Data Centers</vt:lpstr>
      <vt:lpstr>Introduction</vt:lpstr>
      <vt:lpstr>Introduction</vt:lpstr>
      <vt:lpstr>Background Information</vt:lpstr>
      <vt:lpstr>Background Information</vt:lpstr>
      <vt:lpstr>Approach</vt:lpstr>
      <vt:lpstr>Approach</vt:lpstr>
      <vt:lpstr>Throughput Analysis</vt:lpstr>
      <vt:lpstr>PowerPoint Presentation</vt:lpstr>
      <vt:lpstr>PowerPoint Presentation</vt:lpstr>
      <vt:lpstr>PowerPoint Presentation</vt:lpstr>
      <vt:lpstr>Utilization analysis</vt:lpstr>
      <vt:lpstr>PowerPoint Presentation</vt:lpstr>
      <vt:lpstr>PowerPoint Presentation</vt:lpstr>
      <vt:lpstr>PowerPoint Presentation</vt:lpstr>
      <vt:lpstr>Metric and Algorithm</vt:lpstr>
      <vt:lpstr>PowerPoint Presentation</vt:lpstr>
      <vt:lpstr>Evaluation</vt:lpstr>
      <vt:lpstr>PowerPoint Presentation</vt:lpstr>
      <vt:lpstr>PowerPoint Presentation</vt:lpstr>
      <vt:lpstr>PowerPoint Presentation</vt:lpstr>
      <vt:lpstr>Conclusion</vt:lpstr>
      <vt:lpstr>Conclusion</vt:lpstr>
      <vt:lpstr>Future Work</vt:lpstr>
      <vt:lpstr>Future Work</vt:lpstr>
      <vt:lpstr>Acknowledgements</vt:lpstr>
      <vt:lpstr>Acknowledgements</vt:lpstr>
      <vt:lpstr>Questions?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Scheduling In Data Centers</dc:title>
  <dc:creator>Bajaj, Piyush - Ferdinand-Steinbeis-Institut</dc:creator>
  <cp:lastModifiedBy>Bajaj, Piyush - Ferdinand-Steinbeis-Institut</cp:lastModifiedBy>
  <cp:revision>63</cp:revision>
  <dcterms:created xsi:type="dcterms:W3CDTF">2022-10-27T09:55:44Z</dcterms:created>
  <dcterms:modified xsi:type="dcterms:W3CDTF">2022-11-10T00:07:24Z</dcterms:modified>
</cp:coreProperties>
</file>