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9" r:id="rId4"/>
    <p:sldId id="270" r:id="rId5"/>
    <p:sldId id="271" r:id="rId6"/>
    <p:sldId id="272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8762" y="549275"/>
            <a:ext cx="8620125" cy="0"/>
          </a:xfrm>
          <a:custGeom>
            <a:avLst/>
            <a:gdLst/>
            <a:ahLst/>
            <a:cxnLst/>
            <a:rect l="l" t="t" r="r" b="b"/>
            <a:pathLst>
              <a:path w="8620125">
                <a:moveTo>
                  <a:pt x="0" y="0"/>
                </a:moveTo>
                <a:lnTo>
                  <a:pt x="8620113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62612" y="1303020"/>
            <a:ext cx="2077720" cy="355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8762" y="549275"/>
            <a:ext cx="8620125" cy="0"/>
          </a:xfrm>
          <a:custGeom>
            <a:avLst/>
            <a:gdLst/>
            <a:ahLst/>
            <a:cxnLst/>
            <a:rect l="l" t="t" r="r" b="b"/>
            <a:pathLst>
              <a:path w="8620125">
                <a:moveTo>
                  <a:pt x="0" y="0"/>
                </a:moveTo>
                <a:lnTo>
                  <a:pt x="8620113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93747" y="904849"/>
            <a:ext cx="5312054" cy="5308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3100" y="2270125"/>
            <a:ext cx="2644775" cy="2643505"/>
          </a:xfrm>
          <a:custGeom>
            <a:avLst/>
            <a:gdLst/>
            <a:ahLst/>
            <a:cxnLst/>
            <a:rect l="l" t="t" r="r" b="b"/>
            <a:pathLst>
              <a:path w="2644775" h="2643504">
                <a:moveTo>
                  <a:pt x="1322387" y="0"/>
                </a:moveTo>
                <a:lnTo>
                  <a:pt x="1273908" y="871"/>
                </a:lnTo>
                <a:lnTo>
                  <a:pt x="1225868" y="3466"/>
                </a:lnTo>
                <a:lnTo>
                  <a:pt x="1178298" y="7754"/>
                </a:lnTo>
                <a:lnTo>
                  <a:pt x="1131227" y="13706"/>
                </a:lnTo>
                <a:lnTo>
                  <a:pt x="1084685" y="21292"/>
                </a:lnTo>
                <a:lnTo>
                  <a:pt x="1038702" y="30482"/>
                </a:lnTo>
                <a:lnTo>
                  <a:pt x="993309" y="41245"/>
                </a:lnTo>
                <a:lnTo>
                  <a:pt x="948534" y="53553"/>
                </a:lnTo>
                <a:lnTo>
                  <a:pt x="904409" y="67375"/>
                </a:lnTo>
                <a:lnTo>
                  <a:pt x="860961" y="82681"/>
                </a:lnTo>
                <a:lnTo>
                  <a:pt x="818223" y="99442"/>
                </a:lnTo>
                <a:lnTo>
                  <a:pt x="776222" y="117628"/>
                </a:lnTo>
                <a:lnTo>
                  <a:pt x="734990" y="137209"/>
                </a:lnTo>
                <a:lnTo>
                  <a:pt x="694557" y="158154"/>
                </a:lnTo>
                <a:lnTo>
                  <a:pt x="654951" y="180435"/>
                </a:lnTo>
                <a:lnTo>
                  <a:pt x="616203" y="204021"/>
                </a:lnTo>
                <a:lnTo>
                  <a:pt x="578343" y="228882"/>
                </a:lnTo>
                <a:lnTo>
                  <a:pt x="541400" y="254989"/>
                </a:lnTo>
                <a:lnTo>
                  <a:pt x="505405" y="282312"/>
                </a:lnTo>
                <a:lnTo>
                  <a:pt x="470388" y="310821"/>
                </a:lnTo>
                <a:lnTo>
                  <a:pt x="436377" y="340485"/>
                </a:lnTo>
                <a:lnTo>
                  <a:pt x="403404" y="371276"/>
                </a:lnTo>
                <a:lnTo>
                  <a:pt x="371498" y="403163"/>
                </a:lnTo>
                <a:lnTo>
                  <a:pt x="340689" y="436116"/>
                </a:lnTo>
                <a:lnTo>
                  <a:pt x="311007" y="470106"/>
                </a:lnTo>
                <a:lnTo>
                  <a:pt x="282481" y="505103"/>
                </a:lnTo>
                <a:lnTo>
                  <a:pt x="255142" y="541076"/>
                </a:lnTo>
                <a:lnTo>
                  <a:pt x="229020" y="577997"/>
                </a:lnTo>
                <a:lnTo>
                  <a:pt x="204143" y="615835"/>
                </a:lnTo>
                <a:lnTo>
                  <a:pt x="180543" y="654559"/>
                </a:lnTo>
                <a:lnTo>
                  <a:pt x="158249" y="694142"/>
                </a:lnTo>
                <a:lnTo>
                  <a:pt x="137291" y="734551"/>
                </a:lnTo>
                <a:lnTo>
                  <a:pt x="117699" y="775759"/>
                </a:lnTo>
                <a:lnTo>
                  <a:pt x="99502" y="817734"/>
                </a:lnTo>
                <a:lnTo>
                  <a:pt x="82731" y="860447"/>
                </a:lnTo>
                <a:lnTo>
                  <a:pt x="67415" y="903869"/>
                </a:lnTo>
                <a:lnTo>
                  <a:pt x="53585" y="947968"/>
                </a:lnTo>
                <a:lnTo>
                  <a:pt x="41270" y="992717"/>
                </a:lnTo>
                <a:lnTo>
                  <a:pt x="30500" y="1038083"/>
                </a:lnTo>
                <a:lnTo>
                  <a:pt x="21305" y="1084038"/>
                </a:lnTo>
                <a:lnTo>
                  <a:pt x="13715" y="1130552"/>
                </a:lnTo>
                <a:lnTo>
                  <a:pt x="7759" y="1177595"/>
                </a:lnTo>
                <a:lnTo>
                  <a:pt x="3468" y="1225138"/>
                </a:lnTo>
                <a:lnTo>
                  <a:pt x="872" y="1273149"/>
                </a:lnTo>
                <a:lnTo>
                  <a:pt x="0" y="1321600"/>
                </a:lnTo>
                <a:lnTo>
                  <a:pt x="872" y="1370050"/>
                </a:lnTo>
                <a:lnTo>
                  <a:pt x="3468" y="1418060"/>
                </a:lnTo>
                <a:lnTo>
                  <a:pt x="7759" y="1465601"/>
                </a:lnTo>
                <a:lnTo>
                  <a:pt x="13715" y="1512644"/>
                </a:lnTo>
                <a:lnTo>
                  <a:pt x="21305" y="1559157"/>
                </a:lnTo>
                <a:lnTo>
                  <a:pt x="30500" y="1605112"/>
                </a:lnTo>
                <a:lnTo>
                  <a:pt x="41270" y="1650478"/>
                </a:lnTo>
                <a:lnTo>
                  <a:pt x="53585" y="1695225"/>
                </a:lnTo>
                <a:lnTo>
                  <a:pt x="67415" y="1739324"/>
                </a:lnTo>
                <a:lnTo>
                  <a:pt x="82731" y="1782745"/>
                </a:lnTo>
                <a:lnTo>
                  <a:pt x="99502" y="1825458"/>
                </a:lnTo>
                <a:lnTo>
                  <a:pt x="117699" y="1867433"/>
                </a:lnTo>
                <a:lnTo>
                  <a:pt x="137291" y="1908640"/>
                </a:lnTo>
                <a:lnTo>
                  <a:pt x="158249" y="1949049"/>
                </a:lnTo>
                <a:lnTo>
                  <a:pt x="180543" y="1988631"/>
                </a:lnTo>
                <a:lnTo>
                  <a:pt x="204143" y="2027355"/>
                </a:lnTo>
                <a:lnTo>
                  <a:pt x="229020" y="2065193"/>
                </a:lnTo>
                <a:lnTo>
                  <a:pt x="255142" y="2102113"/>
                </a:lnTo>
                <a:lnTo>
                  <a:pt x="282481" y="2138086"/>
                </a:lnTo>
                <a:lnTo>
                  <a:pt x="311007" y="2173082"/>
                </a:lnTo>
                <a:lnTo>
                  <a:pt x="340689" y="2207072"/>
                </a:lnTo>
                <a:lnTo>
                  <a:pt x="371498" y="2240025"/>
                </a:lnTo>
                <a:lnTo>
                  <a:pt x="403404" y="2271912"/>
                </a:lnTo>
                <a:lnTo>
                  <a:pt x="436377" y="2302702"/>
                </a:lnTo>
                <a:lnTo>
                  <a:pt x="470388" y="2332367"/>
                </a:lnTo>
                <a:lnTo>
                  <a:pt x="505405" y="2360875"/>
                </a:lnTo>
                <a:lnTo>
                  <a:pt x="541400" y="2388198"/>
                </a:lnTo>
                <a:lnTo>
                  <a:pt x="578343" y="2414305"/>
                </a:lnTo>
                <a:lnTo>
                  <a:pt x="616203" y="2439166"/>
                </a:lnTo>
                <a:lnTo>
                  <a:pt x="654951" y="2462752"/>
                </a:lnTo>
                <a:lnTo>
                  <a:pt x="694557" y="2485033"/>
                </a:lnTo>
                <a:lnTo>
                  <a:pt x="734990" y="2505978"/>
                </a:lnTo>
                <a:lnTo>
                  <a:pt x="776222" y="2525559"/>
                </a:lnTo>
                <a:lnTo>
                  <a:pt x="818223" y="2543744"/>
                </a:lnTo>
                <a:lnTo>
                  <a:pt x="860961" y="2560505"/>
                </a:lnTo>
                <a:lnTo>
                  <a:pt x="904409" y="2575812"/>
                </a:lnTo>
                <a:lnTo>
                  <a:pt x="948534" y="2589634"/>
                </a:lnTo>
                <a:lnTo>
                  <a:pt x="993309" y="2601941"/>
                </a:lnTo>
                <a:lnTo>
                  <a:pt x="1038702" y="2612705"/>
                </a:lnTo>
                <a:lnTo>
                  <a:pt x="1084685" y="2621895"/>
                </a:lnTo>
                <a:lnTo>
                  <a:pt x="1131227" y="2629480"/>
                </a:lnTo>
                <a:lnTo>
                  <a:pt x="1178298" y="2635432"/>
                </a:lnTo>
                <a:lnTo>
                  <a:pt x="1225868" y="2639720"/>
                </a:lnTo>
                <a:lnTo>
                  <a:pt x="1273908" y="2642315"/>
                </a:lnTo>
                <a:lnTo>
                  <a:pt x="1322387" y="2643187"/>
                </a:lnTo>
                <a:lnTo>
                  <a:pt x="1370866" y="2642315"/>
                </a:lnTo>
                <a:lnTo>
                  <a:pt x="1418906" y="2639720"/>
                </a:lnTo>
                <a:lnTo>
                  <a:pt x="1466476" y="2635432"/>
                </a:lnTo>
                <a:lnTo>
                  <a:pt x="1513547" y="2629480"/>
                </a:lnTo>
                <a:lnTo>
                  <a:pt x="1560089" y="2621895"/>
                </a:lnTo>
                <a:lnTo>
                  <a:pt x="1606072" y="2612705"/>
                </a:lnTo>
                <a:lnTo>
                  <a:pt x="1651465" y="2601941"/>
                </a:lnTo>
                <a:lnTo>
                  <a:pt x="1696240" y="2589634"/>
                </a:lnTo>
                <a:lnTo>
                  <a:pt x="1740365" y="2575812"/>
                </a:lnTo>
                <a:lnTo>
                  <a:pt x="1783813" y="2560505"/>
                </a:lnTo>
                <a:lnTo>
                  <a:pt x="1826551" y="2543744"/>
                </a:lnTo>
                <a:lnTo>
                  <a:pt x="1868552" y="2525559"/>
                </a:lnTo>
                <a:lnTo>
                  <a:pt x="1909784" y="2505978"/>
                </a:lnTo>
                <a:lnTo>
                  <a:pt x="1950217" y="2485033"/>
                </a:lnTo>
                <a:lnTo>
                  <a:pt x="1989823" y="2462752"/>
                </a:lnTo>
                <a:lnTo>
                  <a:pt x="2028571" y="2439166"/>
                </a:lnTo>
                <a:lnTo>
                  <a:pt x="2066431" y="2414305"/>
                </a:lnTo>
                <a:lnTo>
                  <a:pt x="2103374" y="2388198"/>
                </a:lnTo>
                <a:lnTo>
                  <a:pt x="2139369" y="2360875"/>
                </a:lnTo>
                <a:lnTo>
                  <a:pt x="2174386" y="2332367"/>
                </a:lnTo>
                <a:lnTo>
                  <a:pt x="2208397" y="2302702"/>
                </a:lnTo>
                <a:lnTo>
                  <a:pt x="2241370" y="2271912"/>
                </a:lnTo>
                <a:lnTo>
                  <a:pt x="2273276" y="2240025"/>
                </a:lnTo>
                <a:lnTo>
                  <a:pt x="2304085" y="2207072"/>
                </a:lnTo>
                <a:lnTo>
                  <a:pt x="2333767" y="2173082"/>
                </a:lnTo>
                <a:lnTo>
                  <a:pt x="2362293" y="2138086"/>
                </a:lnTo>
                <a:lnTo>
                  <a:pt x="2389632" y="2102113"/>
                </a:lnTo>
                <a:lnTo>
                  <a:pt x="2415754" y="2065193"/>
                </a:lnTo>
                <a:lnTo>
                  <a:pt x="2440631" y="2027355"/>
                </a:lnTo>
                <a:lnTo>
                  <a:pt x="2464231" y="1988631"/>
                </a:lnTo>
                <a:lnTo>
                  <a:pt x="2486525" y="1949049"/>
                </a:lnTo>
                <a:lnTo>
                  <a:pt x="2507483" y="1908640"/>
                </a:lnTo>
                <a:lnTo>
                  <a:pt x="2527075" y="1867433"/>
                </a:lnTo>
                <a:lnTo>
                  <a:pt x="2545272" y="1825458"/>
                </a:lnTo>
                <a:lnTo>
                  <a:pt x="2562043" y="1782745"/>
                </a:lnTo>
                <a:lnTo>
                  <a:pt x="2577359" y="1739324"/>
                </a:lnTo>
                <a:lnTo>
                  <a:pt x="2591189" y="1695225"/>
                </a:lnTo>
                <a:lnTo>
                  <a:pt x="2603504" y="1650478"/>
                </a:lnTo>
                <a:lnTo>
                  <a:pt x="2614274" y="1605112"/>
                </a:lnTo>
                <a:lnTo>
                  <a:pt x="2623469" y="1559157"/>
                </a:lnTo>
                <a:lnTo>
                  <a:pt x="2631059" y="1512644"/>
                </a:lnTo>
                <a:lnTo>
                  <a:pt x="2637015" y="1465601"/>
                </a:lnTo>
                <a:lnTo>
                  <a:pt x="2641306" y="1418060"/>
                </a:lnTo>
                <a:lnTo>
                  <a:pt x="2643902" y="1370050"/>
                </a:lnTo>
                <a:lnTo>
                  <a:pt x="2644775" y="1321600"/>
                </a:lnTo>
                <a:lnTo>
                  <a:pt x="2643902" y="1273149"/>
                </a:lnTo>
                <a:lnTo>
                  <a:pt x="2641306" y="1225138"/>
                </a:lnTo>
                <a:lnTo>
                  <a:pt x="2637015" y="1177595"/>
                </a:lnTo>
                <a:lnTo>
                  <a:pt x="2631059" y="1130552"/>
                </a:lnTo>
                <a:lnTo>
                  <a:pt x="2623469" y="1084038"/>
                </a:lnTo>
                <a:lnTo>
                  <a:pt x="2614274" y="1038083"/>
                </a:lnTo>
                <a:lnTo>
                  <a:pt x="2603504" y="992717"/>
                </a:lnTo>
                <a:lnTo>
                  <a:pt x="2591189" y="947968"/>
                </a:lnTo>
                <a:lnTo>
                  <a:pt x="2577359" y="903869"/>
                </a:lnTo>
                <a:lnTo>
                  <a:pt x="2562043" y="860447"/>
                </a:lnTo>
                <a:lnTo>
                  <a:pt x="2545272" y="817734"/>
                </a:lnTo>
                <a:lnTo>
                  <a:pt x="2527075" y="775759"/>
                </a:lnTo>
                <a:lnTo>
                  <a:pt x="2507483" y="734551"/>
                </a:lnTo>
                <a:lnTo>
                  <a:pt x="2486525" y="694142"/>
                </a:lnTo>
                <a:lnTo>
                  <a:pt x="2464231" y="654559"/>
                </a:lnTo>
                <a:lnTo>
                  <a:pt x="2440631" y="615835"/>
                </a:lnTo>
                <a:lnTo>
                  <a:pt x="2415754" y="577997"/>
                </a:lnTo>
                <a:lnTo>
                  <a:pt x="2389632" y="541076"/>
                </a:lnTo>
                <a:lnTo>
                  <a:pt x="2362293" y="505103"/>
                </a:lnTo>
                <a:lnTo>
                  <a:pt x="2333767" y="470106"/>
                </a:lnTo>
                <a:lnTo>
                  <a:pt x="2304085" y="436116"/>
                </a:lnTo>
                <a:lnTo>
                  <a:pt x="2273276" y="403163"/>
                </a:lnTo>
                <a:lnTo>
                  <a:pt x="2241370" y="371276"/>
                </a:lnTo>
                <a:lnTo>
                  <a:pt x="2208397" y="340485"/>
                </a:lnTo>
                <a:lnTo>
                  <a:pt x="2174386" y="310821"/>
                </a:lnTo>
                <a:lnTo>
                  <a:pt x="2139369" y="282312"/>
                </a:lnTo>
                <a:lnTo>
                  <a:pt x="2103374" y="254989"/>
                </a:lnTo>
                <a:lnTo>
                  <a:pt x="2066431" y="228882"/>
                </a:lnTo>
                <a:lnTo>
                  <a:pt x="2028571" y="204021"/>
                </a:lnTo>
                <a:lnTo>
                  <a:pt x="1989823" y="180435"/>
                </a:lnTo>
                <a:lnTo>
                  <a:pt x="1950217" y="158154"/>
                </a:lnTo>
                <a:lnTo>
                  <a:pt x="1909784" y="137209"/>
                </a:lnTo>
                <a:lnTo>
                  <a:pt x="1868552" y="117628"/>
                </a:lnTo>
                <a:lnTo>
                  <a:pt x="1826551" y="99442"/>
                </a:lnTo>
                <a:lnTo>
                  <a:pt x="1783813" y="82681"/>
                </a:lnTo>
                <a:lnTo>
                  <a:pt x="1740365" y="67375"/>
                </a:lnTo>
                <a:lnTo>
                  <a:pt x="1696240" y="53553"/>
                </a:lnTo>
                <a:lnTo>
                  <a:pt x="1651465" y="41245"/>
                </a:lnTo>
                <a:lnTo>
                  <a:pt x="1606072" y="30482"/>
                </a:lnTo>
                <a:lnTo>
                  <a:pt x="1560089" y="21292"/>
                </a:lnTo>
                <a:lnTo>
                  <a:pt x="1513547" y="13706"/>
                </a:lnTo>
                <a:lnTo>
                  <a:pt x="1466476" y="7754"/>
                </a:lnTo>
                <a:lnTo>
                  <a:pt x="1418906" y="3466"/>
                </a:lnTo>
                <a:lnTo>
                  <a:pt x="1370866" y="871"/>
                </a:lnTo>
                <a:lnTo>
                  <a:pt x="1322387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13100" y="2270125"/>
            <a:ext cx="2644775" cy="2643505"/>
          </a:xfrm>
          <a:custGeom>
            <a:avLst/>
            <a:gdLst/>
            <a:ahLst/>
            <a:cxnLst/>
            <a:rect l="l" t="t" r="r" b="b"/>
            <a:pathLst>
              <a:path w="2644775" h="2643504">
                <a:moveTo>
                  <a:pt x="0" y="1321588"/>
                </a:moveTo>
                <a:lnTo>
                  <a:pt x="872" y="1273139"/>
                </a:lnTo>
                <a:lnTo>
                  <a:pt x="3468" y="1225128"/>
                </a:lnTo>
                <a:lnTo>
                  <a:pt x="7759" y="1177587"/>
                </a:lnTo>
                <a:lnTo>
                  <a:pt x="13715" y="1130545"/>
                </a:lnTo>
                <a:lnTo>
                  <a:pt x="21305" y="1084032"/>
                </a:lnTo>
                <a:lnTo>
                  <a:pt x="30500" y="1038077"/>
                </a:lnTo>
                <a:lnTo>
                  <a:pt x="41270" y="992711"/>
                </a:lnTo>
                <a:lnTo>
                  <a:pt x="53585" y="947964"/>
                </a:lnTo>
                <a:lnTo>
                  <a:pt x="67416" y="903865"/>
                </a:lnTo>
                <a:lnTo>
                  <a:pt x="82731" y="860444"/>
                </a:lnTo>
                <a:lnTo>
                  <a:pt x="99503" y="817731"/>
                </a:lnTo>
                <a:lnTo>
                  <a:pt x="117699" y="775756"/>
                </a:lnTo>
                <a:lnTo>
                  <a:pt x="137292" y="734549"/>
                </a:lnTo>
                <a:lnTo>
                  <a:pt x="158250" y="694140"/>
                </a:lnTo>
                <a:lnTo>
                  <a:pt x="180544" y="654558"/>
                </a:lnTo>
                <a:lnTo>
                  <a:pt x="204144" y="615833"/>
                </a:lnTo>
                <a:lnTo>
                  <a:pt x="229021" y="577996"/>
                </a:lnTo>
                <a:lnTo>
                  <a:pt x="255144" y="541076"/>
                </a:lnTo>
                <a:lnTo>
                  <a:pt x="282483" y="505103"/>
                </a:lnTo>
                <a:lnTo>
                  <a:pt x="311008" y="470106"/>
                </a:lnTo>
                <a:lnTo>
                  <a:pt x="340691" y="436116"/>
                </a:lnTo>
                <a:lnTo>
                  <a:pt x="371500" y="403163"/>
                </a:lnTo>
                <a:lnTo>
                  <a:pt x="403406" y="371276"/>
                </a:lnTo>
                <a:lnTo>
                  <a:pt x="436379" y="340486"/>
                </a:lnTo>
                <a:lnTo>
                  <a:pt x="470390" y="310821"/>
                </a:lnTo>
                <a:lnTo>
                  <a:pt x="505407" y="282313"/>
                </a:lnTo>
                <a:lnTo>
                  <a:pt x="541402" y="254990"/>
                </a:lnTo>
                <a:lnTo>
                  <a:pt x="578345" y="228883"/>
                </a:lnTo>
                <a:lnTo>
                  <a:pt x="616205" y="204022"/>
                </a:lnTo>
                <a:lnTo>
                  <a:pt x="654953" y="180436"/>
                </a:lnTo>
                <a:lnTo>
                  <a:pt x="694559" y="158155"/>
                </a:lnTo>
                <a:lnTo>
                  <a:pt x="734993" y="137209"/>
                </a:lnTo>
                <a:lnTo>
                  <a:pt x="776225" y="117629"/>
                </a:lnTo>
                <a:lnTo>
                  <a:pt x="818225" y="99443"/>
                </a:lnTo>
                <a:lnTo>
                  <a:pt x="860964" y="82682"/>
                </a:lnTo>
                <a:lnTo>
                  <a:pt x="904411" y="67375"/>
                </a:lnTo>
                <a:lnTo>
                  <a:pt x="948537" y="53553"/>
                </a:lnTo>
                <a:lnTo>
                  <a:pt x="993311" y="41245"/>
                </a:lnTo>
                <a:lnTo>
                  <a:pt x="1038705" y="30482"/>
                </a:lnTo>
                <a:lnTo>
                  <a:pt x="1084687" y="21292"/>
                </a:lnTo>
                <a:lnTo>
                  <a:pt x="1131229" y="13706"/>
                </a:lnTo>
                <a:lnTo>
                  <a:pt x="1178300" y="7754"/>
                </a:lnTo>
                <a:lnTo>
                  <a:pt x="1225870" y="3466"/>
                </a:lnTo>
                <a:lnTo>
                  <a:pt x="1273909" y="871"/>
                </a:lnTo>
                <a:lnTo>
                  <a:pt x="1322389" y="0"/>
                </a:lnTo>
                <a:lnTo>
                  <a:pt x="1370867" y="871"/>
                </a:lnTo>
                <a:lnTo>
                  <a:pt x="1418907" y="3466"/>
                </a:lnTo>
                <a:lnTo>
                  <a:pt x="1466476" y="7754"/>
                </a:lnTo>
                <a:lnTo>
                  <a:pt x="1513547" y="13706"/>
                </a:lnTo>
                <a:lnTo>
                  <a:pt x="1560088" y="21292"/>
                </a:lnTo>
                <a:lnTo>
                  <a:pt x="1606070" y="30482"/>
                </a:lnTo>
                <a:lnTo>
                  <a:pt x="1651464" y="41245"/>
                </a:lnTo>
                <a:lnTo>
                  <a:pt x="1696238" y="53553"/>
                </a:lnTo>
                <a:lnTo>
                  <a:pt x="1740364" y="67375"/>
                </a:lnTo>
                <a:lnTo>
                  <a:pt x="1783811" y="82682"/>
                </a:lnTo>
                <a:lnTo>
                  <a:pt x="1826549" y="99443"/>
                </a:lnTo>
                <a:lnTo>
                  <a:pt x="1868549" y="117629"/>
                </a:lnTo>
                <a:lnTo>
                  <a:pt x="1909781" y="137209"/>
                </a:lnTo>
                <a:lnTo>
                  <a:pt x="1950215" y="158155"/>
                </a:lnTo>
                <a:lnTo>
                  <a:pt x="1989821" y="180436"/>
                </a:lnTo>
                <a:lnTo>
                  <a:pt x="2028569" y="204022"/>
                </a:lnTo>
                <a:lnTo>
                  <a:pt x="2066429" y="228883"/>
                </a:lnTo>
                <a:lnTo>
                  <a:pt x="2103372" y="254990"/>
                </a:lnTo>
                <a:lnTo>
                  <a:pt x="2139367" y="282313"/>
                </a:lnTo>
                <a:lnTo>
                  <a:pt x="2174385" y="310821"/>
                </a:lnTo>
                <a:lnTo>
                  <a:pt x="2208395" y="340486"/>
                </a:lnTo>
                <a:lnTo>
                  <a:pt x="2241368" y="371276"/>
                </a:lnTo>
                <a:lnTo>
                  <a:pt x="2273275" y="403163"/>
                </a:lnTo>
                <a:lnTo>
                  <a:pt x="2304084" y="436116"/>
                </a:lnTo>
                <a:lnTo>
                  <a:pt x="2333766" y="470106"/>
                </a:lnTo>
                <a:lnTo>
                  <a:pt x="2362292" y="505103"/>
                </a:lnTo>
                <a:lnTo>
                  <a:pt x="2389632" y="541076"/>
                </a:lnTo>
                <a:lnTo>
                  <a:pt x="2415755" y="577996"/>
                </a:lnTo>
                <a:lnTo>
                  <a:pt x="2440631" y="615833"/>
                </a:lnTo>
                <a:lnTo>
                  <a:pt x="2464232" y="654558"/>
                </a:lnTo>
                <a:lnTo>
                  <a:pt x="2486526" y="694140"/>
                </a:lnTo>
                <a:lnTo>
                  <a:pt x="2507484" y="734549"/>
                </a:lnTo>
                <a:lnTo>
                  <a:pt x="2527077" y="775756"/>
                </a:lnTo>
                <a:lnTo>
                  <a:pt x="2545274" y="817731"/>
                </a:lnTo>
                <a:lnTo>
                  <a:pt x="2562045" y="860444"/>
                </a:lnTo>
                <a:lnTo>
                  <a:pt x="2577361" y="903865"/>
                </a:lnTo>
                <a:lnTo>
                  <a:pt x="2591191" y="947964"/>
                </a:lnTo>
                <a:lnTo>
                  <a:pt x="2603507" y="992711"/>
                </a:lnTo>
                <a:lnTo>
                  <a:pt x="2614277" y="1038077"/>
                </a:lnTo>
                <a:lnTo>
                  <a:pt x="2623472" y="1084032"/>
                </a:lnTo>
                <a:lnTo>
                  <a:pt x="2631062" y="1130545"/>
                </a:lnTo>
                <a:lnTo>
                  <a:pt x="2637018" y="1177587"/>
                </a:lnTo>
                <a:lnTo>
                  <a:pt x="2641309" y="1225128"/>
                </a:lnTo>
                <a:lnTo>
                  <a:pt x="2643906" y="1273139"/>
                </a:lnTo>
                <a:lnTo>
                  <a:pt x="2644778" y="1321588"/>
                </a:lnTo>
                <a:lnTo>
                  <a:pt x="2643906" y="1370039"/>
                </a:lnTo>
                <a:lnTo>
                  <a:pt x="2641309" y="1418050"/>
                </a:lnTo>
                <a:lnTo>
                  <a:pt x="2637018" y="1465591"/>
                </a:lnTo>
                <a:lnTo>
                  <a:pt x="2631062" y="1512634"/>
                </a:lnTo>
                <a:lnTo>
                  <a:pt x="2623472" y="1559148"/>
                </a:lnTo>
                <a:lnTo>
                  <a:pt x="2614277" y="1605103"/>
                </a:lnTo>
                <a:lnTo>
                  <a:pt x="2603507" y="1650469"/>
                </a:lnTo>
                <a:lnTo>
                  <a:pt x="2591191" y="1695217"/>
                </a:lnTo>
                <a:lnTo>
                  <a:pt x="2577361" y="1739316"/>
                </a:lnTo>
                <a:lnTo>
                  <a:pt x="2562045" y="1782737"/>
                </a:lnTo>
                <a:lnTo>
                  <a:pt x="2545274" y="1825450"/>
                </a:lnTo>
                <a:lnTo>
                  <a:pt x="2527077" y="1867426"/>
                </a:lnTo>
                <a:lnTo>
                  <a:pt x="2507484" y="1908633"/>
                </a:lnTo>
                <a:lnTo>
                  <a:pt x="2486526" y="1949043"/>
                </a:lnTo>
                <a:lnTo>
                  <a:pt x="2464232" y="1988625"/>
                </a:lnTo>
                <a:lnTo>
                  <a:pt x="2440631" y="2027350"/>
                </a:lnTo>
                <a:lnTo>
                  <a:pt x="2415755" y="2065187"/>
                </a:lnTo>
                <a:lnTo>
                  <a:pt x="2389632" y="2102108"/>
                </a:lnTo>
                <a:lnTo>
                  <a:pt x="2362292" y="2138081"/>
                </a:lnTo>
                <a:lnTo>
                  <a:pt x="2333766" y="2173078"/>
                </a:lnTo>
                <a:lnTo>
                  <a:pt x="2304084" y="2207068"/>
                </a:lnTo>
                <a:lnTo>
                  <a:pt x="2273275" y="2240021"/>
                </a:lnTo>
                <a:lnTo>
                  <a:pt x="2241368" y="2271909"/>
                </a:lnTo>
                <a:lnTo>
                  <a:pt x="2208395" y="2302699"/>
                </a:lnTo>
                <a:lnTo>
                  <a:pt x="2174385" y="2332364"/>
                </a:lnTo>
                <a:lnTo>
                  <a:pt x="2139367" y="2360873"/>
                </a:lnTo>
                <a:lnTo>
                  <a:pt x="2103372" y="2388196"/>
                </a:lnTo>
                <a:lnTo>
                  <a:pt x="2066429" y="2414303"/>
                </a:lnTo>
                <a:lnTo>
                  <a:pt x="2028569" y="2439164"/>
                </a:lnTo>
                <a:lnTo>
                  <a:pt x="1989821" y="2462750"/>
                </a:lnTo>
                <a:lnTo>
                  <a:pt x="1950215" y="2485031"/>
                </a:lnTo>
                <a:lnTo>
                  <a:pt x="1909781" y="2505977"/>
                </a:lnTo>
                <a:lnTo>
                  <a:pt x="1868549" y="2525558"/>
                </a:lnTo>
                <a:lnTo>
                  <a:pt x="1826549" y="2543744"/>
                </a:lnTo>
                <a:lnTo>
                  <a:pt x="1783811" y="2560505"/>
                </a:lnTo>
                <a:lnTo>
                  <a:pt x="1740364" y="2575811"/>
                </a:lnTo>
                <a:lnTo>
                  <a:pt x="1696238" y="2589634"/>
                </a:lnTo>
                <a:lnTo>
                  <a:pt x="1651464" y="2601941"/>
                </a:lnTo>
                <a:lnTo>
                  <a:pt x="1606070" y="2612705"/>
                </a:lnTo>
                <a:lnTo>
                  <a:pt x="1560088" y="2621895"/>
                </a:lnTo>
                <a:lnTo>
                  <a:pt x="1513547" y="2629480"/>
                </a:lnTo>
                <a:lnTo>
                  <a:pt x="1466476" y="2635432"/>
                </a:lnTo>
                <a:lnTo>
                  <a:pt x="1418907" y="2639721"/>
                </a:lnTo>
                <a:lnTo>
                  <a:pt x="1370867" y="2642316"/>
                </a:lnTo>
                <a:lnTo>
                  <a:pt x="1322389" y="2643187"/>
                </a:lnTo>
                <a:lnTo>
                  <a:pt x="1273909" y="2642316"/>
                </a:lnTo>
                <a:lnTo>
                  <a:pt x="1225870" y="2639721"/>
                </a:lnTo>
                <a:lnTo>
                  <a:pt x="1178300" y="2635432"/>
                </a:lnTo>
                <a:lnTo>
                  <a:pt x="1131229" y="2629480"/>
                </a:lnTo>
                <a:lnTo>
                  <a:pt x="1084687" y="2621895"/>
                </a:lnTo>
                <a:lnTo>
                  <a:pt x="1038705" y="2612705"/>
                </a:lnTo>
                <a:lnTo>
                  <a:pt x="993311" y="2601941"/>
                </a:lnTo>
                <a:lnTo>
                  <a:pt x="948537" y="2589634"/>
                </a:lnTo>
                <a:lnTo>
                  <a:pt x="904411" y="2575811"/>
                </a:lnTo>
                <a:lnTo>
                  <a:pt x="860964" y="2560505"/>
                </a:lnTo>
                <a:lnTo>
                  <a:pt x="818225" y="2543744"/>
                </a:lnTo>
                <a:lnTo>
                  <a:pt x="776225" y="2525558"/>
                </a:lnTo>
                <a:lnTo>
                  <a:pt x="734993" y="2505977"/>
                </a:lnTo>
                <a:lnTo>
                  <a:pt x="694559" y="2485031"/>
                </a:lnTo>
                <a:lnTo>
                  <a:pt x="654953" y="2462750"/>
                </a:lnTo>
                <a:lnTo>
                  <a:pt x="616205" y="2439164"/>
                </a:lnTo>
                <a:lnTo>
                  <a:pt x="578345" y="2414303"/>
                </a:lnTo>
                <a:lnTo>
                  <a:pt x="541402" y="2388196"/>
                </a:lnTo>
                <a:lnTo>
                  <a:pt x="505407" y="2360873"/>
                </a:lnTo>
                <a:lnTo>
                  <a:pt x="470390" y="2332364"/>
                </a:lnTo>
                <a:lnTo>
                  <a:pt x="436379" y="2302699"/>
                </a:lnTo>
                <a:lnTo>
                  <a:pt x="403406" y="2271909"/>
                </a:lnTo>
                <a:lnTo>
                  <a:pt x="371500" y="2240021"/>
                </a:lnTo>
                <a:lnTo>
                  <a:pt x="340691" y="2207068"/>
                </a:lnTo>
                <a:lnTo>
                  <a:pt x="311008" y="2173078"/>
                </a:lnTo>
                <a:lnTo>
                  <a:pt x="282483" y="2138081"/>
                </a:lnTo>
                <a:lnTo>
                  <a:pt x="255144" y="2102108"/>
                </a:lnTo>
                <a:lnTo>
                  <a:pt x="229021" y="2065187"/>
                </a:lnTo>
                <a:lnTo>
                  <a:pt x="204144" y="2027350"/>
                </a:lnTo>
                <a:lnTo>
                  <a:pt x="180544" y="1988625"/>
                </a:lnTo>
                <a:lnTo>
                  <a:pt x="158250" y="1949043"/>
                </a:lnTo>
                <a:lnTo>
                  <a:pt x="137292" y="1908633"/>
                </a:lnTo>
                <a:lnTo>
                  <a:pt x="117699" y="1867426"/>
                </a:lnTo>
                <a:lnTo>
                  <a:pt x="99503" y="1825450"/>
                </a:lnTo>
                <a:lnTo>
                  <a:pt x="82731" y="1782737"/>
                </a:lnTo>
                <a:lnTo>
                  <a:pt x="67416" y="1739316"/>
                </a:lnTo>
                <a:lnTo>
                  <a:pt x="53585" y="1695217"/>
                </a:lnTo>
                <a:lnTo>
                  <a:pt x="41270" y="1650469"/>
                </a:lnTo>
                <a:lnTo>
                  <a:pt x="30500" y="1605103"/>
                </a:lnTo>
                <a:lnTo>
                  <a:pt x="21305" y="1559148"/>
                </a:lnTo>
                <a:lnTo>
                  <a:pt x="13715" y="1512634"/>
                </a:lnTo>
                <a:lnTo>
                  <a:pt x="7759" y="1465591"/>
                </a:lnTo>
                <a:lnTo>
                  <a:pt x="3468" y="1418050"/>
                </a:lnTo>
                <a:lnTo>
                  <a:pt x="872" y="1370039"/>
                </a:lnTo>
                <a:lnTo>
                  <a:pt x="0" y="1321588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8762" y="549275"/>
            <a:ext cx="8620125" cy="0"/>
          </a:xfrm>
          <a:custGeom>
            <a:avLst/>
            <a:gdLst/>
            <a:ahLst/>
            <a:cxnLst/>
            <a:rect l="l" t="t" r="r" b="b"/>
            <a:pathLst>
              <a:path w="8620125">
                <a:moveTo>
                  <a:pt x="0" y="0"/>
                </a:moveTo>
                <a:lnTo>
                  <a:pt x="8620113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13" y="596265"/>
            <a:ext cx="9045573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334" y="1437957"/>
            <a:ext cx="7040880" cy="3413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68500" y="6536782"/>
            <a:ext cx="125984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540" y="6513472"/>
            <a:ext cx="1924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6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20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705"/>
              </a:spcBef>
              <a:tabLst>
                <a:tab pos="7668259" algn="l"/>
              </a:tabLst>
            </a:pPr>
            <a:r>
              <a:rPr sz="1500" baseline="5555" dirty="0">
                <a:latin typeface="Arial"/>
                <a:cs typeface="Arial"/>
              </a:rPr>
              <a:t>5	</a:t>
            </a:r>
            <a:r>
              <a:rPr sz="900" dirty="0">
                <a:latin typeface="Arial"/>
                <a:cs typeface="Arial"/>
              </a:rPr>
              <a:t>© 2014 IBM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943" y="117157"/>
            <a:ext cx="757110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solidFill>
                  <a:srgbClr val="9900CC"/>
                </a:solidFill>
                <a:latin typeface="Arial"/>
                <a:cs typeface="Arial"/>
              </a:rPr>
              <a:t>Big data </a:t>
            </a:r>
            <a:r>
              <a:rPr sz="3600" dirty="0">
                <a:solidFill>
                  <a:srgbClr val="FFFFFF"/>
                </a:solidFill>
              </a:rPr>
              <a:t>makes a </a:t>
            </a: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big</a:t>
            </a:r>
            <a:r>
              <a:rPr sz="4000" b="1" spc="-1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C000"/>
                </a:solidFill>
                <a:latin typeface="Arial"/>
                <a:cs typeface="Arial"/>
              </a:rPr>
              <a:t>difference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40"/>
              </a:lnSpc>
            </a:pPr>
            <a:r>
              <a:rPr dirty="0"/>
              <a:t>Organizations using big data and analytics are up</a:t>
            </a:r>
            <a:r>
              <a:rPr spc="-105" dirty="0"/>
              <a:t> </a:t>
            </a:r>
            <a:r>
              <a:rPr dirty="0"/>
              <a:t>to</a:t>
            </a:r>
          </a:p>
          <a:p>
            <a:pPr marL="84455" algn="ctr">
              <a:lnSpc>
                <a:spcPts val="11480"/>
              </a:lnSpc>
            </a:pPr>
            <a:r>
              <a:rPr sz="9600" b="1" spc="-5" dirty="0">
                <a:solidFill>
                  <a:srgbClr val="92D050"/>
                </a:solidFill>
                <a:latin typeface="Arial"/>
                <a:cs typeface="Arial"/>
              </a:rPr>
              <a:t>23</a:t>
            </a:r>
            <a:r>
              <a:rPr sz="9600" spc="-5" dirty="0">
                <a:solidFill>
                  <a:srgbClr val="A1D562"/>
                </a:solidFill>
              </a:rPr>
              <a:t>x</a:t>
            </a:r>
            <a:endParaRPr sz="9600">
              <a:latin typeface="Arial"/>
              <a:cs typeface="Arial"/>
            </a:endParaRPr>
          </a:p>
          <a:p>
            <a:pPr marL="13335" algn="ctr">
              <a:lnSpc>
                <a:spcPct val="100000"/>
              </a:lnSpc>
              <a:spcBef>
                <a:spcPts val="80"/>
              </a:spcBef>
            </a:pPr>
            <a:r>
              <a:rPr sz="2000" dirty="0"/>
              <a:t>more likely to report they</a:t>
            </a:r>
            <a:r>
              <a:rPr sz="2000" spc="-105" dirty="0"/>
              <a:t> </a:t>
            </a:r>
            <a:r>
              <a:rPr sz="2000" dirty="0"/>
              <a:t>are</a:t>
            </a:r>
            <a:endParaRPr sz="2000"/>
          </a:p>
          <a:p>
            <a:pPr marL="818515" marR="839469" algn="ctr">
              <a:lnSpc>
                <a:spcPts val="3800"/>
              </a:lnSpc>
              <a:spcBef>
                <a:spcPts val="160"/>
              </a:spcBef>
            </a:pPr>
            <a:r>
              <a:rPr sz="3200" b="1" spc="-5" dirty="0">
                <a:solidFill>
                  <a:srgbClr val="92D050"/>
                </a:solidFill>
                <a:latin typeface="Arial"/>
                <a:cs typeface="Arial"/>
              </a:rPr>
              <a:t>substantially outperforming  their</a:t>
            </a:r>
            <a:r>
              <a:rPr sz="3200" b="1" spc="-5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92D050"/>
                </a:solidFill>
                <a:latin typeface="Arial"/>
                <a:cs typeface="Arial"/>
              </a:rPr>
              <a:t>competitors</a:t>
            </a:r>
            <a:endParaRPr sz="3200">
              <a:latin typeface="Arial"/>
              <a:cs typeface="Arial"/>
            </a:endParaRPr>
          </a:p>
          <a:p>
            <a:pPr marL="13970" algn="ctr">
              <a:lnSpc>
                <a:spcPts val="2240"/>
              </a:lnSpc>
            </a:pPr>
            <a:r>
              <a:rPr sz="2000" dirty="0"/>
              <a:t>than those who do not use big data and</a:t>
            </a:r>
            <a:r>
              <a:rPr sz="2000" spc="-105" dirty="0"/>
              <a:t> </a:t>
            </a:r>
            <a:r>
              <a:rPr sz="2000" dirty="0"/>
              <a:t>analytics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1118552" y="6383020"/>
            <a:ext cx="729170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00"/>
              </a:lnSpc>
            </a:pPr>
            <a:r>
              <a:rPr sz="900" dirty="0">
                <a:solidFill>
                  <a:srgbClr val="7F7F7F"/>
                </a:solidFill>
                <a:latin typeface="Arial"/>
                <a:cs typeface="Arial"/>
              </a:rPr>
              <a:t>Source: </a:t>
            </a:r>
            <a:r>
              <a:rPr sz="900" i="1" dirty="0">
                <a:solidFill>
                  <a:srgbClr val="919191"/>
                </a:solidFill>
                <a:latin typeface="Arial"/>
                <a:cs typeface="Arial"/>
              </a:rPr>
              <a:t>Analytics: The real-world use of big </a:t>
            </a:r>
            <a:r>
              <a:rPr sz="900" i="1" spc="-5" dirty="0">
                <a:solidFill>
                  <a:srgbClr val="919191"/>
                </a:solidFill>
                <a:latin typeface="Arial"/>
                <a:cs typeface="Arial"/>
              </a:rPr>
              <a:t>data</a:t>
            </a:r>
            <a:r>
              <a:rPr sz="900" spc="-5" dirty="0">
                <a:solidFill>
                  <a:srgbClr val="7F7F7F"/>
                </a:solidFill>
                <a:latin typeface="Arial"/>
                <a:cs typeface="Arial"/>
              </a:rPr>
              <a:t>, </a:t>
            </a:r>
            <a:r>
              <a:rPr sz="900" dirty="0">
                <a:solidFill>
                  <a:srgbClr val="7F7F7F"/>
                </a:solidFill>
                <a:latin typeface="Arial"/>
                <a:cs typeface="Arial"/>
              </a:rPr>
              <a:t>a collaborative research study by the IBM Institute for Business </a:t>
            </a:r>
            <a:r>
              <a:rPr sz="900" spc="-15" dirty="0">
                <a:solidFill>
                  <a:srgbClr val="7F7F7F"/>
                </a:solidFill>
                <a:latin typeface="Arial"/>
                <a:cs typeface="Arial"/>
              </a:rPr>
              <a:t>Value </a:t>
            </a:r>
            <a:r>
              <a:rPr sz="900" dirty="0">
                <a:solidFill>
                  <a:srgbClr val="7F7F7F"/>
                </a:solidFill>
                <a:latin typeface="Arial"/>
                <a:cs typeface="Arial"/>
              </a:rPr>
              <a:t>and the Saïd Business  School at the University of Oxford. © IBM</a:t>
            </a:r>
            <a:r>
              <a:rPr sz="90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7F7F7F"/>
                </a:solidFill>
                <a:latin typeface="Arial"/>
                <a:cs typeface="Arial"/>
              </a:rPr>
              <a:t>2012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dirty="0"/>
              <a:t>Key usage patterns for big data &amp; analytics have</a:t>
            </a:r>
            <a:r>
              <a:rPr spc="-100" dirty="0"/>
              <a:t> </a:t>
            </a:r>
            <a:r>
              <a:rPr dirty="0"/>
              <a:t>emerged</a:t>
            </a:r>
          </a:p>
        </p:txBody>
      </p:sp>
      <p:sp>
        <p:nvSpPr>
          <p:cNvPr id="5" name="object 5"/>
          <p:cNvSpPr/>
          <p:nvPr/>
        </p:nvSpPr>
        <p:spPr>
          <a:xfrm>
            <a:off x="382435" y="1871522"/>
            <a:ext cx="3161017" cy="3156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150" y="2711450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80" h="1478279">
                <a:moveTo>
                  <a:pt x="764374" y="0"/>
                </a:moveTo>
                <a:lnTo>
                  <a:pt x="716035" y="1453"/>
                </a:lnTo>
                <a:lnTo>
                  <a:pt x="668494" y="5757"/>
                </a:lnTo>
                <a:lnTo>
                  <a:pt x="621841" y="12825"/>
                </a:lnTo>
                <a:lnTo>
                  <a:pt x="576167" y="22569"/>
                </a:lnTo>
                <a:lnTo>
                  <a:pt x="531560" y="34904"/>
                </a:lnTo>
                <a:lnTo>
                  <a:pt x="488110" y="49742"/>
                </a:lnTo>
                <a:lnTo>
                  <a:pt x="445907" y="66998"/>
                </a:lnTo>
                <a:lnTo>
                  <a:pt x="405040" y="86584"/>
                </a:lnTo>
                <a:lnTo>
                  <a:pt x="365599" y="108415"/>
                </a:lnTo>
                <a:lnTo>
                  <a:pt x="327673" y="132403"/>
                </a:lnTo>
                <a:lnTo>
                  <a:pt x="291351" y="158461"/>
                </a:lnTo>
                <a:lnTo>
                  <a:pt x="256724" y="186505"/>
                </a:lnTo>
                <a:lnTo>
                  <a:pt x="223881" y="216446"/>
                </a:lnTo>
                <a:lnTo>
                  <a:pt x="192912" y="248198"/>
                </a:lnTo>
                <a:lnTo>
                  <a:pt x="163905" y="281675"/>
                </a:lnTo>
                <a:lnTo>
                  <a:pt x="136951" y="316790"/>
                </a:lnTo>
                <a:lnTo>
                  <a:pt x="112139" y="353456"/>
                </a:lnTo>
                <a:lnTo>
                  <a:pt x="89559" y="391587"/>
                </a:lnTo>
                <a:lnTo>
                  <a:pt x="69300" y="431097"/>
                </a:lnTo>
                <a:lnTo>
                  <a:pt x="51451" y="471898"/>
                </a:lnTo>
                <a:lnTo>
                  <a:pt x="36103" y="513905"/>
                </a:lnTo>
                <a:lnTo>
                  <a:pt x="23344" y="557031"/>
                </a:lnTo>
                <a:lnTo>
                  <a:pt x="13265" y="601188"/>
                </a:lnTo>
                <a:lnTo>
                  <a:pt x="5955" y="646291"/>
                </a:lnTo>
                <a:lnTo>
                  <a:pt x="1503" y="692253"/>
                </a:lnTo>
                <a:lnTo>
                  <a:pt x="0" y="738987"/>
                </a:lnTo>
                <a:lnTo>
                  <a:pt x="1503" y="785721"/>
                </a:lnTo>
                <a:lnTo>
                  <a:pt x="5955" y="831683"/>
                </a:lnTo>
                <a:lnTo>
                  <a:pt x="13265" y="876786"/>
                </a:lnTo>
                <a:lnTo>
                  <a:pt x="23344" y="920943"/>
                </a:lnTo>
                <a:lnTo>
                  <a:pt x="36103" y="964068"/>
                </a:lnTo>
                <a:lnTo>
                  <a:pt x="51451" y="1006074"/>
                </a:lnTo>
                <a:lnTo>
                  <a:pt x="69300" y="1046875"/>
                </a:lnTo>
                <a:lnTo>
                  <a:pt x="89559" y="1086384"/>
                </a:lnTo>
                <a:lnTo>
                  <a:pt x="112139" y="1124515"/>
                </a:lnTo>
                <a:lnTo>
                  <a:pt x="136951" y="1161181"/>
                </a:lnTo>
                <a:lnTo>
                  <a:pt x="163905" y="1196295"/>
                </a:lnTo>
                <a:lnTo>
                  <a:pt x="192912" y="1229771"/>
                </a:lnTo>
                <a:lnTo>
                  <a:pt x="223881" y="1261522"/>
                </a:lnTo>
                <a:lnTo>
                  <a:pt x="256724" y="1291462"/>
                </a:lnTo>
                <a:lnTo>
                  <a:pt x="291351" y="1319505"/>
                </a:lnTo>
                <a:lnTo>
                  <a:pt x="327673" y="1345563"/>
                </a:lnTo>
                <a:lnTo>
                  <a:pt x="365599" y="1369550"/>
                </a:lnTo>
                <a:lnTo>
                  <a:pt x="405040" y="1391380"/>
                </a:lnTo>
                <a:lnTo>
                  <a:pt x="445907" y="1410966"/>
                </a:lnTo>
                <a:lnTo>
                  <a:pt x="488110" y="1428221"/>
                </a:lnTo>
                <a:lnTo>
                  <a:pt x="531560" y="1443059"/>
                </a:lnTo>
                <a:lnTo>
                  <a:pt x="576167" y="1455393"/>
                </a:lnTo>
                <a:lnTo>
                  <a:pt x="621841" y="1465137"/>
                </a:lnTo>
                <a:lnTo>
                  <a:pt x="668494" y="1472204"/>
                </a:lnTo>
                <a:lnTo>
                  <a:pt x="716035" y="1476508"/>
                </a:lnTo>
                <a:lnTo>
                  <a:pt x="764374" y="1477962"/>
                </a:lnTo>
                <a:lnTo>
                  <a:pt x="812716" y="1476508"/>
                </a:lnTo>
                <a:lnTo>
                  <a:pt x="860258" y="1472204"/>
                </a:lnTo>
                <a:lnTo>
                  <a:pt x="906911" y="1465137"/>
                </a:lnTo>
                <a:lnTo>
                  <a:pt x="952587" y="1455393"/>
                </a:lnTo>
                <a:lnTo>
                  <a:pt x="997195" y="1443059"/>
                </a:lnTo>
                <a:lnTo>
                  <a:pt x="1040646" y="1428221"/>
                </a:lnTo>
                <a:lnTo>
                  <a:pt x="1082850" y="1410966"/>
                </a:lnTo>
                <a:lnTo>
                  <a:pt x="1123717" y="1391380"/>
                </a:lnTo>
                <a:lnTo>
                  <a:pt x="1163159" y="1369550"/>
                </a:lnTo>
                <a:lnTo>
                  <a:pt x="1201086" y="1345563"/>
                </a:lnTo>
                <a:lnTo>
                  <a:pt x="1237408" y="1319505"/>
                </a:lnTo>
                <a:lnTo>
                  <a:pt x="1272035" y="1291462"/>
                </a:lnTo>
                <a:lnTo>
                  <a:pt x="1304878" y="1261522"/>
                </a:lnTo>
                <a:lnTo>
                  <a:pt x="1335848" y="1229771"/>
                </a:lnTo>
                <a:lnTo>
                  <a:pt x="1364855" y="1196295"/>
                </a:lnTo>
                <a:lnTo>
                  <a:pt x="1391810" y="1161181"/>
                </a:lnTo>
                <a:lnTo>
                  <a:pt x="1416622" y="1124515"/>
                </a:lnTo>
                <a:lnTo>
                  <a:pt x="1439202" y="1086384"/>
                </a:lnTo>
                <a:lnTo>
                  <a:pt x="1459462" y="1046875"/>
                </a:lnTo>
                <a:lnTo>
                  <a:pt x="1477310" y="1006074"/>
                </a:lnTo>
                <a:lnTo>
                  <a:pt x="1492658" y="964068"/>
                </a:lnTo>
                <a:lnTo>
                  <a:pt x="1505417" y="920943"/>
                </a:lnTo>
                <a:lnTo>
                  <a:pt x="1515496" y="876786"/>
                </a:lnTo>
                <a:lnTo>
                  <a:pt x="1522806" y="831683"/>
                </a:lnTo>
                <a:lnTo>
                  <a:pt x="1527258" y="785721"/>
                </a:lnTo>
                <a:lnTo>
                  <a:pt x="1528762" y="738987"/>
                </a:lnTo>
                <a:lnTo>
                  <a:pt x="1527258" y="692253"/>
                </a:lnTo>
                <a:lnTo>
                  <a:pt x="1522806" y="646291"/>
                </a:lnTo>
                <a:lnTo>
                  <a:pt x="1515496" y="601188"/>
                </a:lnTo>
                <a:lnTo>
                  <a:pt x="1505417" y="557031"/>
                </a:lnTo>
                <a:lnTo>
                  <a:pt x="1492658" y="513905"/>
                </a:lnTo>
                <a:lnTo>
                  <a:pt x="1477310" y="471898"/>
                </a:lnTo>
                <a:lnTo>
                  <a:pt x="1459462" y="431097"/>
                </a:lnTo>
                <a:lnTo>
                  <a:pt x="1439202" y="391587"/>
                </a:lnTo>
                <a:lnTo>
                  <a:pt x="1416622" y="353456"/>
                </a:lnTo>
                <a:lnTo>
                  <a:pt x="1391810" y="316790"/>
                </a:lnTo>
                <a:lnTo>
                  <a:pt x="1364855" y="281675"/>
                </a:lnTo>
                <a:lnTo>
                  <a:pt x="1335848" y="248198"/>
                </a:lnTo>
                <a:lnTo>
                  <a:pt x="1304878" y="216446"/>
                </a:lnTo>
                <a:lnTo>
                  <a:pt x="1272035" y="186505"/>
                </a:lnTo>
                <a:lnTo>
                  <a:pt x="1237408" y="158461"/>
                </a:lnTo>
                <a:lnTo>
                  <a:pt x="1201086" y="132403"/>
                </a:lnTo>
                <a:lnTo>
                  <a:pt x="1163159" y="108415"/>
                </a:lnTo>
                <a:lnTo>
                  <a:pt x="1123717" y="86584"/>
                </a:lnTo>
                <a:lnTo>
                  <a:pt x="1082850" y="66998"/>
                </a:lnTo>
                <a:lnTo>
                  <a:pt x="1040646" y="49742"/>
                </a:lnTo>
                <a:lnTo>
                  <a:pt x="997195" y="34904"/>
                </a:lnTo>
                <a:lnTo>
                  <a:pt x="952587" y="22569"/>
                </a:lnTo>
                <a:lnTo>
                  <a:pt x="906911" y="12825"/>
                </a:lnTo>
                <a:lnTo>
                  <a:pt x="860258" y="5757"/>
                </a:lnTo>
                <a:lnTo>
                  <a:pt x="812716" y="1453"/>
                </a:lnTo>
                <a:lnTo>
                  <a:pt x="764374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150" y="2711450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80" h="1478279">
                <a:moveTo>
                  <a:pt x="0" y="738981"/>
                </a:moveTo>
                <a:lnTo>
                  <a:pt x="1503" y="692247"/>
                </a:lnTo>
                <a:lnTo>
                  <a:pt x="5955" y="646285"/>
                </a:lnTo>
                <a:lnTo>
                  <a:pt x="13265" y="601182"/>
                </a:lnTo>
                <a:lnTo>
                  <a:pt x="23344" y="557024"/>
                </a:lnTo>
                <a:lnTo>
                  <a:pt x="36103" y="513899"/>
                </a:lnTo>
                <a:lnTo>
                  <a:pt x="51451" y="471893"/>
                </a:lnTo>
                <a:lnTo>
                  <a:pt x="69299" y="431091"/>
                </a:lnTo>
                <a:lnTo>
                  <a:pt x="89559" y="391582"/>
                </a:lnTo>
                <a:lnTo>
                  <a:pt x="112139" y="353451"/>
                </a:lnTo>
                <a:lnTo>
                  <a:pt x="136951" y="316785"/>
                </a:lnTo>
                <a:lnTo>
                  <a:pt x="163905" y="281670"/>
                </a:lnTo>
                <a:lnTo>
                  <a:pt x="192912" y="248194"/>
                </a:lnTo>
                <a:lnTo>
                  <a:pt x="223881" y="216442"/>
                </a:lnTo>
                <a:lnTo>
                  <a:pt x="256724" y="186501"/>
                </a:lnTo>
                <a:lnTo>
                  <a:pt x="291352" y="158459"/>
                </a:lnTo>
                <a:lnTo>
                  <a:pt x="327673" y="132400"/>
                </a:lnTo>
                <a:lnTo>
                  <a:pt x="365599" y="108413"/>
                </a:lnTo>
                <a:lnTo>
                  <a:pt x="405041" y="86583"/>
                </a:lnTo>
                <a:lnTo>
                  <a:pt x="445908" y="66997"/>
                </a:lnTo>
                <a:lnTo>
                  <a:pt x="488112" y="49741"/>
                </a:lnTo>
                <a:lnTo>
                  <a:pt x="531562" y="34903"/>
                </a:lnTo>
                <a:lnTo>
                  <a:pt x="576170" y="22569"/>
                </a:lnTo>
                <a:lnTo>
                  <a:pt x="621845" y="12824"/>
                </a:lnTo>
                <a:lnTo>
                  <a:pt x="668498" y="5757"/>
                </a:lnTo>
                <a:lnTo>
                  <a:pt x="716039" y="1453"/>
                </a:lnTo>
                <a:lnTo>
                  <a:pt x="764380" y="0"/>
                </a:lnTo>
                <a:lnTo>
                  <a:pt x="812721" y="1453"/>
                </a:lnTo>
                <a:lnTo>
                  <a:pt x="860263" y="5757"/>
                </a:lnTo>
                <a:lnTo>
                  <a:pt x="906916" y="12824"/>
                </a:lnTo>
                <a:lnTo>
                  <a:pt x="952591" y="22569"/>
                </a:lnTo>
                <a:lnTo>
                  <a:pt x="997199" y="34903"/>
                </a:lnTo>
                <a:lnTo>
                  <a:pt x="1040649" y="49741"/>
                </a:lnTo>
                <a:lnTo>
                  <a:pt x="1082853" y="66997"/>
                </a:lnTo>
                <a:lnTo>
                  <a:pt x="1123720" y="86583"/>
                </a:lnTo>
                <a:lnTo>
                  <a:pt x="1163161" y="108413"/>
                </a:lnTo>
                <a:lnTo>
                  <a:pt x="1201088" y="132400"/>
                </a:lnTo>
                <a:lnTo>
                  <a:pt x="1237409" y="158459"/>
                </a:lnTo>
                <a:lnTo>
                  <a:pt x="1272036" y="186501"/>
                </a:lnTo>
                <a:lnTo>
                  <a:pt x="1304879" y="216442"/>
                </a:lnTo>
                <a:lnTo>
                  <a:pt x="1335848" y="248194"/>
                </a:lnTo>
                <a:lnTo>
                  <a:pt x="1364855" y="281670"/>
                </a:lnTo>
                <a:lnTo>
                  <a:pt x="1391808" y="316785"/>
                </a:lnTo>
                <a:lnTo>
                  <a:pt x="1416620" y="353451"/>
                </a:lnTo>
                <a:lnTo>
                  <a:pt x="1439200" y="391582"/>
                </a:lnTo>
                <a:lnTo>
                  <a:pt x="1459459" y="431091"/>
                </a:lnTo>
                <a:lnTo>
                  <a:pt x="1477308" y="471893"/>
                </a:lnTo>
                <a:lnTo>
                  <a:pt x="1492656" y="513899"/>
                </a:lnTo>
                <a:lnTo>
                  <a:pt x="1505414" y="557024"/>
                </a:lnTo>
                <a:lnTo>
                  <a:pt x="1515493" y="601182"/>
                </a:lnTo>
                <a:lnTo>
                  <a:pt x="1522803" y="646285"/>
                </a:lnTo>
                <a:lnTo>
                  <a:pt x="1527255" y="692247"/>
                </a:lnTo>
                <a:lnTo>
                  <a:pt x="1528758" y="738981"/>
                </a:lnTo>
                <a:lnTo>
                  <a:pt x="1527255" y="785715"/>
                </a:lnTo>
                <a:lnTo>
                  <a:pt x="1522803" y="831677"/>
                </a:lnTo>
                <a:lnTo>
                  <a:pt x="1515493" y="876780"/>
                </a:lnTo>
                <a:lnTo>
                  <a:pt x="1505414" y="920937"/>
                </a:lnTo>
                <a:lnTo>
                  <a:pt x="1492656" y="964062"/>
                </a:lnTo>
                <a:lnTo>
                  <a:pt x="1477308" y="1006068"/>
                </a:lnTo>
                <a:lnTo>
                  <a:pt x="1459459" y="1046870"/>
                </a:lnTo>
                <a:lnTo>
                  <a:pt x="1439200" y="1086379"/>
                </a:lnTo>
                <a:lnTo>
                  <a:pt x="1416620" y="1124510"/>
                </a:lnTo>
                <a:lnTo>
                  <a:pt x="1391808" y="1161175"/>
                </a:lnTo>
                <a:lnTo>
                  <a:pt x="1364855" y="1196290"/>
                </a:lnTo>
                <a:lnTo>
                  <a:pt x="1335848" y="1229766"/>
                </a:lnTo>
                <a:lnTo>
                  <a:pt x="1304879" y="1261518"/>
                </a:lnTo>
                <a:lnTo>
                  <a:pt x="1272036" y="1291458"/>
                </a:lnTo>
                <a:lnTo>
                  <a:pt x="1237409" y="1319501"/>
                </a:lnTo>
                <a:lnTo>
                  <a:pt x="1201088" y="1345559"/>
                </a:lnTo>
                <a:lnTo>
                  <a:pt x="1163161" y="1369546"/>
                </a:lnTo>
                <a:lnTo>
                  <a:pt x="1123720" y="1391376"/>
                </a:lnTo>
                <a:lnTo>
                  <a:pt x="1082853" y="1410962"/>
                </a:lnTo>
                <a:lnTo>
                  <a:pt x="1040649" y="1428217"/>
                </a:lnTo>
                <a:lnTo>
                  <a:pt x="997199" y="1443055"/>
                </a:lnTo>
                <a:lnTo>
                  <a:pt x="952591" y="1455389"/>
                </a:lnTo>
                <a:lnTo>
                  <a:pt x="906916" y="1465134"/>
                </a:lnTo>
                <a:lnTo>
                  <a:pt x="860263" y="1472201"/>
                </a:lnTo>
                <a:lnTo>
                  <a:pt x="812721" y="1476505"/>
                </a:lnTo>
                <a:lnTo>
                  <a:pt x="764380" y="1477958"/>
                </a:lnTo>
                <a:lnTo>
                  <a:pt x="716039" y="1476505"/>
                </a:lnTo>
                <a:lnTo>
                  <a:pt x="668498" y="1472201"/>
                </a:lnTo>
                <a:lnTo>
                  <a:pt x="621845" y="1465134"/>
                </a:lnTo>
                <a:lnTo>
                  <a:pt x="576170" y="1455389"/>
                </a:lnTo>
                <a:lnTo>
                  <a:pt x="531562" y="1443055"/>
                </a:lnTo>
                <a:lnTo>
                  <a:pt x="488112" y="1428217"/>
                </a:lnTo>
                <a:lnTo>
                  <a:pt x="445908" y="1410962"/>
                </a:lnTo>
                <a:lnTo>
                  <a:pt x="405041" y="1391376"/>
                </a:lnTo>
                <a:lnTo>
                  <a:pt x="365599" y="1369546"/>
                </a:lnTo>
                <a:lnTo>
                  <a:pt x="327673" y="1345559"/>
                </a:lnTo>
                <a:lnTo>
                  <a:pt x="291352" y="1319501"/>
                </a:lnTo>
                <a:lnTo>
                  <a:pt x="256724" y="1291458"/>
                </a:lnTo>
                <a:lnTo>
                  <a:pt x="223881" y="1261518"/>
                </a:lnTo>
                <a:lnTo>
                  <a:pt x="192912" y="1229766"/>
                </a:lnTo>
                <a:lnTo>
                  <a:pt x="163905" y="1196290"/>
                </a:lnTo>
                <a:lnTo>
                  <a:pt x="136951" y="1161175"/>
                </a:lnTo>
                <a:lnTo>
                  <a:pt x="112139" y="1124510"/>
                </a:lnTo>
                <a:lnTo>
                  <a:pt x="89559" y="1086379"/>
                </a:lnTo>
                <a:lnTo>
                  <a:pt x="69299" y="1046870"/>
                </a:lnTo>
                <a:lnTo>
                  <a:pt x="51451" y="1006068"/>
                </a:lnTo>
                <a:lnTo>
                  <a:pt x="36103" y="964062"/>
                </a:lnTo>
                <a:lnTo>
                  <a:pt x="23344" y="920937"/>
                </a:lnTo>
                <a:lnTo>
                  <a:pt x="13265" y="876780"/>
                </a:lnTo>
                <a:lnTo>
                  <a:pt x="5955" y="831677"/>
                </a:lnTo>
                <a:lnTo>
                  <a:pt x="1503" y="785715"/>
                </a:lnTo>
                <a:lnTo>
                  <a:pt x="0" y="73898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5819" y="3203892"/>
            <a:ext cx="109855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7025">
              <a:lnSpc>
                <a:spcPts val="1900"/>
              </a:lnSpc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Grid  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5135" y="1881047"/>
            <a:ext cx="3161017" cy="3156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8562" y="2708275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79" h="1478279">
                <a:moveTo>
                  <a:pt x="764374" y="0"/>
                </a:moveTo>
                <a:lnTo>
                  <a:pt x="716035" y="1453"/>
                </a:lnTo>
                <a:lnTo>
                  <a:pt x="668494" y="5757"/>
                </a:lnTo>
                <a:lnTo>
                  <a:pt x="621841" y="12825"/>
                </a:lnTo>
                <a:lnTo>
                  <a:pt x="576167" y="22569"/>
                </a:lnTo>
                <a:lnTo>
                  <a:pt x="531560" y="34904"/>
                </a:lnTo>
                <a:lnTo>
                  <a:pt x="488110" y="49742"/>
                </a:lnTo>
                <a:lnTo>
                  <a:pt x="445907" y="66998"/>
                </a:lnTo>
                <a:lnTo>
                  <a:pt x="405040" y="86584"/>
                </a:lnTo>
                <a:lnTo>
                  <a:pt x="365599" y="108415"/>
                </a:lnTo>
                <a:lnTo>
                  <a:pt x="327673" y="132403"/>
                </a:lnTo>
                <a:lnTo>
                  <a:pt x="291351" y="158461"/>
                </a:lnTo>
                <a:lnTo>
                  <a:pt x="256724" y="186505"/>
                </a:lnTo>
                <a:lnTo>
                  <a:pt x="223881" y="216446"/>
                </a:lnTo>
                <a:lnTo>
                  <a:pt x="192912" y="248198"/>
                </a:lnTo>
                <a:lnTo>
                  <a:pt x="163905" y="281675"/>
                </a:lnTo>
                <a:lnTo>
                  <a:pt x="136951" y="316790"/>
                </a:lnTo>
                <a:lnTo>
                  <a:pt x="112139" y="353456"/>
                </a:lnTo>
                <a:lnTo>
                  <a:pt x="89559" y="391587"/>
                </a:lnTo>
                <a:lnTo>
                  <a:pt x="69300" y="431097"/>
                </a:lnTo>
                <a:lnTo>
                  <a:pt x="51451" y="471898"/>
                </a:lnTo>
                <a:lnTo>
                  <a:pt x="36103" y="513905"/>
                </a:lnTo>
                <a:lnTo>
                  <a:pt x="23344" y="557031"/>
                </a:lnTo>
                <a:lnTo>
                  <a:pt x="13265" y="601188"/>
                </a:lnTo>
                <a:lnTo>
                  <a:pt x="5955" y="646291"/>
                </a:lnTo>
                <a:lnTo>
                  <a:pt x="1503" y="692253"/>
                </a:lnTo>
                <a:lnTo>
                  <a:pt x="0" y="738987"/>
                </a:lnTo>
                <a:lnTo>
                  <a:pt x="1503" y="785721"/>
                </a:lnTo>
                <a:lnTo>
                  <a:pt x="5955" y="831683"/>
                </a:lnTo>
                <a:lnTo>
                  <a:pt x="13265" y="876786"/>
                </a:lnTo>
                <a:lnTo>
                  <a:pt x="23344" y="920943"/>
                </a:lnTo>
                <a:lnTo>
                  <a:pt x="36103" y="964068"/>
                </a:lnTo>
                <a:lnTo>
                  <a:pt x="51451" y="1006074"/>
                </a:lnTo>
                <a:lnTo>
                  <a:pt x="69300" y="1046875"/>
                </a:lnTo>
                <a:lnTo>
                  <a:pt x="89559" y="1086384"/>
                </a:lnTo>
                <a:lnTo>
                  <a:pt x="112139" y="1124515"/>
                </a:lnTo>
                <a:lnTo>
                  <a:pt x="136951" y="1161181"/>
                </a:lnTo>
                <a:lnTo>
                  <a:pt x="163905" y="1196295"/>
                </a:lnTo>
                <a:lnTo>
                  <a:pt x="192912" y="1229771"/>
                </a:lnTo>
                <a:lnTo>
                  <a:pt x="223881" y="1261522"/>
                </a:lnTo>
                <a:lnTo>
                  <a:pt x="256724" y="1291462"/>
                </a:lnTo>
                <a:lnTo>
                  <a:pt x="291351" y="1319505"/>
                </a:lnTo>
                <a:lnTo>
                  <a:pt x="327673" y="1345563"/>
                </a:lnTo>
                <a:lnTo>
                  <a:pt x="365599" y="1369550"/>
                </a:lnTo>
                <a:lnTo>
                  <a:pt x="405040" y="1391380"/>
                </a:lnTo>
                <a:lnTo>
                  <a:pt x="445907" y="1410966"/>
                </a:lnTo>
                <a:lnTo>
                  <a:pt x="488110" y="1428221"/>
                </a:lnTo>
                <a:lnTo>
                  <a:pt x="531560" y="1443059"/>
                </a:lnTo>
                <a:lnTo>
                  <a:pt x="576167" y="1455393"/>
                </a:lnTo>
                <a:lnTo>
                  <a:pt x="621841" y="1465137"/>
                </a:lnTo>
                <a:lnTo>
                  <a:pt x="668494" y="1472204"/>
                </a:lnTo>
                <a:lnTo>
                  <a:pt x="716035" y="1476508"/>
                </a:lnTo>
                <a:lnTo>
                  <a:pt x="764374" y="1477962"/>
                </a:lnTo>
                <a:lnTo>
                  <a:pt x="812716" y="1476508"/>
                </a:lnTo>
                <a:lnTo>
                  <a:pt x="860258" y="1472204"/>
                </a:lnTo>
                <a:lnTo>
                  <a:pt x="906911" y="1465137"/>
                </a:lnTo>
                <a:lnTo>
                  <a:pt x="952587" y="1455393"/>
                </a:lnTo>
                <a:lnTo>
                  <a:pt x="997195" y="1443059"/>
                </a:lnTo>
                <a:lnTo>
                  <a:pt x="1040646" y="1428221"/>
                </a:lnTo>
                <a:lnTo>
                  <a:pt x="1082850" y="1410966"/>
                </a:lnTo>
                <a:lnTo>
                  <a:pt x="1123717" y="1391380"/>
                </a:lnTo>
                <a:lnTo>
                  <a:pt x="1163159" y="1369550"/>
                </a:lnTo>
                <a:lnTo>
                  <a:pt x="1201086" y="1345563"/>
                </a:lnTo>
                <a:lnTo>
                  <a:pt x="1237408" y="1319505"/>
                </a:lnTo>
                <a:lnTo>
                  <a:pt x="1272035" y="1291462"/>
                </a:lnTo>
                <a:lnTo>
                  <a:pt x="1304878" y="1261522"/>
                </a:lnTo>
                <a:lnTo>
                  <a:pt x="1335848" y="1229771"/>
                </a:lnTo>
                <a:lnTo>
                  <a:pt x="1364855" y="1196295"/>
                </a:lnTo>
                <a:lnTo>
                  <a:pt x="1391810" y="1161181"/>
                </a:lnTo>
                <a:lnTo>
                  <a:pt x="1416622" y="1124515"/>
                </a:lnTo>
                <a:lnTo>
                  <a:pt x="1439202" y="1086384"/>
                </a:lnTo>
                <a:lnTo>
                  <a:pt x="1459462" y="1046875"/>
                </a:lnTo>
                <a:lnTo>
                  <a:pt x="1477310" y="1006074"/>
                </a:lnTo>
                <a:lnTo>
                  <a:pt x="1492658" y="964068"/>
                </a:lnTo>
                <a:lnTo>
                  <a:pt x="1505417" y="920943"/>
                </a:lnTo>
                <a:lnTo>
                  <a:pt x="1515496" y="876786"/>
                </a:lnTo>
                <a:lnTo>
                  <a:pt x="1522806" y="831683"/>
                </a:lnTo>
                <a:lnTo>
                  <a:pt x="1527258" y="785721"/>
                </a:lnTo>
                <a:lnTo>
                  <a:pt x="1528762" y="738987"/>
                </a:lnTo>
                <a:lnTo>
                  <a:pt x="1527258" y="692253"/>
                </a:lnTo>
                <a:lnTo>
                  <a:pt x="1522806" y="646291"/>
                </a:lnTo>
                <a:lnTo>
                  <a:pt x="1515496" y="601188"/>
                </a:lnTo>
                <a:lnTo>
                  <a:pt x="1505417" y="557031"/>
                </a:lnTo>
                <a:lnTo>
                  <a:pt x="1492658" y="513905"/>
                </a:lnTo>
                <a:lnTo>
                  <a:pt x="1477310" y="471898"/>
                </a:lnTo>
                <a:lnTo>
                  <a:pt x="1459462" y="431097"/>
                </a:lnTo>
                <a:lnTo>
                  <a:pt x="1439202" y="391587"/>
                </a:lnTo>
                <a:lnTo>
                  <a:pt x="1416622" y="353456"/>
                </a:lnTo>
                <a:lnTo>
                  <a:pt x="1391810" y="316790"/>
                </a:lnTo>
                <a:lnTo>
                  <a:pt x="1364855" y="281675"/>
                </a:lnTo>
                <a:lnTo>
                  <a:pt x="1335848" y="248198"/>
                </a:lnTo>
                <a:lnTo>
                  <a:pt x="1304878" y="216446"/>
                </a:lnTo>
                <a:lnTo>
                  <a:pt x="1272035" y="186505"/>
                </a:lnTo>
                <a:lnTo>
                  <a:pt x="1237408" y="158461"/>
                </a:lnTo>
                <a:lnTo>
                  <a:pt x="1201086" y="132403"/>
                </a:lnTo>
                <a:lnTo>
                  <a:pt x="1163159" y="108415"/>
                </a:lnTo>
                <a:lnTo>
                  <a:pt x="1123717" y="86584"/>
                </a:lnTo>
                <a:lnTo>
                  <a:pt x="1082850" y="66998"/>
                </a:lnTo>
                <a:lnTo>
                  <a:pt x="1040646" y="49742"/>
                </a:lnTo>
                <a:lnTo>
                  <a:pt x="997195" y="34904"/>
                </a:lnTo>
                <a:lnTo>
                  <a:pt x="952587" y="22569"/>
                </a:lnTo>
                <a:lnTo>
                  <a:pt x="906911" y="12825"/>
                </a:lnTo>
                <a:lnTo>
                  <a:pt x="860258" y="5757"/>
                </a:lnTo>
                <a:lnTo>
                  <a:pt x="812716" y="1453"/>
                </a:lnTo>
                <a:lnTo>
                  <a:pt x="764374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8562" y="2708275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79" h="1478279">
                <a:moveTo>
                  <a:pt x="0" y="738981"/>
                </a:moveTo>
                <a:lnTo>
                  <a:pt x="1503" y="692247"/>
                </a:lnTo>
                <a:lnTo>
                  <a:pt x="5955" y="646285"/>
                </a:lnTo>
                <a:lnTo>
                  <a:pt x="13265" y="601182"/>
                </a:lnTo>
                <a:lnTo>
                  <a:pt x="23344" y="557024"/>
                </a:lnTo>
                <a:lnTo>
                  <a:pt x="36103" y="513899"/>
                </a:lnTo>
                <a:lnTo>
                  <a:pt x="51451" y="471893"/>
                </a:lnTo>
                <a:lnTo>
                  <a:pt x="69299" y="431091"/>
                </a:lnTo>
                <a:lnTo>
                  <a:pt x="89559" y="391582"/>
                </a:lnTo>
                <a:lnTo>
                  <a:pt x="112139" y="353451"/>
                </a:lnTo>
                <a:lnTo>
                  <a:pt x="136951" y="316785"/>
                </a:lnTo>
                <a:lnTo>
                  <a:pt x="163905" y="281670"/>
                </a:lnTo>
                <a:lnTo>
                  <a:pt x="192912" y="248194"/>
                </a:lnTo>
                <a:lnTo>
                  <a:pt x="223881" y="216442"/>
                </a:lnTo>
                <a:lnTo>
                  <a:pt x="256725" y="186501"/>
                </a:lnTo>
                <a:lnTo>
                  <a:pt x="291352" y="158459"/>
                </a:lnTo>
                <a:lnTo>
                  <a:pt x="327673" y="132400"/>
                </a:lnTo>
                <a:lnTo>
                  <a:pt x="365599" y="108413"/>
                </a:lnTo>
                <a:lnTo>
                  <a:pt x="405041" y="86583"/>
                </a:lnTo>
                <a:lnTo>
                  <a:pt x="445908" y="66997"/>
                </a:lnTo>
                <a:lnTo>
                  <a:pt x="488112" y="49741"/>
                </a:lnTo>
                <a:lnTo>
                  <a:pt x="531562" y="34903"/>
                </a:lnTo>
                <a:lnTo>
                  <a:pt x="576170" y="22569"/>
                </a:lnTo>
                <a:lnTo>
                  <a:pt x="621845" y="12824"/>
                </a:lnTo>
                <a:lnTo>
                  <a:pt x="668498" y="5757"/>
                </a:lnTo>
                <a:lnTo>
                  <a:pt x="716039" y="1453"/>
                </a:lnTo>
                <a:lnTo>
                  <a:pt x="764380" y="0"/>
                </a:lnTo>
                <a:lnTo>
                  <a:pt x="812721" y="1453"/>
                </a:lnTo>
                <a:lnTo>
                  <a:pt x="860263" y="5757"/>
                </a:lnTo>
                <a:lnTo>
                  <a:pt x="906916" y="12824"/>
                </a:lnTo>
                <a:lnTo>
                  <a:pt x="952591" y="22569"/>
                </a:lnTo>
                <a:lnTo>
                  <a:pt x="997199" y="34903"/>
                </a:lnTo>
                <a:lnTo>
                  <a:pt x="1040649" y="49741"/>
                </a:lnTo>
                <a:lnTo>
                  <a:pt x="1082853" y="66997"/>
                </a:lnTo>
                <a:lnTo>
                  <a:pt x="1123720" y="86583"/>
                </a:lnTo>
                <a:lnTo>
                  <a:pt x="1163162" y="108413"/>
                </a:lnTo>
                <a:lnTo>
                  <a:pt x="1201088" y="132400"/>
                </a:lnTo>
                <a:lnTo>
                  <a:pt x="1237409" y="158459"/>
                </a:lnTo>
                <a:lnTo>
                  <a:pt x="1272036" y="186501"/>
                </a:lnTo>
                <a:lnTo>
                  <a:pt x="1304879" y="216442"/>
                </a:lnTo>
                <a:lnTo>
                  <a:pt x="1335848" y="248194"/>
                </a:lnTo>
                <a:lnTo>
                  <a:pt x="1364855" y="281670"/>
                </a:lnTo>
                <a:lnTo>
                  <a:pt x="1391809" y="316785"/>
                </a:lnTo>
                <a:lnTo>
                  <a:pt x="1416620" y="353451"/>
                </a:lnTo>
                <a:lnTo>
                  <a:pt x="1439200" y="391582"/>
                </a:lnTo>
                <a:lnTo>
                  <a:pt x="1459459" y="431091"/>
                </a:lnTo>
                <a:lnTo>
                  <a:pt x="1477308" y="471893"/>
                </a:lnTo>
                <a:lnTo>
                  <a:pt x="1492656" y="513899"/>
                </a:lnTo>
                <a:lnTo>
                  <a:pt x="1505414" y="557024"/>
                </a:lnTo>
                <a:lnTo>
                  <a:pt x="1515493" y="601182"/>
                </a:lnTo>
                <a:lnTo>
                  <a:pt x="1522803" y="646285"/>
                </a:lnTo>
                <a:lnTo>
                  <a:pt x="1527255" y="692247"/>
                </a:lnTo>
                <a:lnTo>
                  <a:pt x="1528759" y="738981"/>
                </a:lnTo>
                <a:lnTo>
                  <a:pt x="1527255" y="785715"/>
                </a:lnTo>
                <a:lnTo>
                  <a:pt x="1522803" y="831677"/>
                </a:lnTo>
                <a:lnTo>
                  <a:pt x="1515493" y="876780"/>
                </a:lnTo>
                <a:lnTo>
                  <a:pt x="1505414" y="920937"/>
                </a:lnTo>
                <a:lnTo>
                  <a:pt x="1492656" y="964062"/>
                </a:lnTo>
                <a:lnTo>
                  <a:pt x="1477308" y="1006068"/>
                </a:lnTo>
                <a:lnTo>
                  <a:pt x="1459459" y="1046870"/>
                </a:lnTo>
                <a:lnTo>
                  <a:pt x="1439200" y="1086379"/>
                </a:lnTo>
                <a:lnTo>
                  <a:pt x="1416620" y="1124510"/>
                </a:lnTo>
                <a:lnTo>
                  <a:pt x="1391809" y="1161175"/>
                </a:lnTo>
                <a:lnTo>
                  <a:pt x="1364855" y="1196290"/>
                </a:lnTo>
                <a:lnTo>
                  <a:pt x="1335848" y="1229766"/>
                </a:lnTo>
                <a:lnTo>
                  <a:pt x="1304879" y="1261518"/>
                </a:lnTo>
                <a:lnTo>
                  <a:pt x="1272036" y="1291458"/>
                </a:lnTo>
                <a:lnTo>
                  <a:pt x="1237409" y="1319501"/>
                </a:lnTo>
                <a:lnTo>
                  <a:pt x="1201088" y="1345559"/>
                </a:lnTo>
                <a:lnTo>
                  <a:pt x="1163162" y="1369546"/>
                </a:lnTo>
                <a:lnTo>
                  <a:pt x="1123720" y="1391376"/>
                </a:lnTo>
                <a:lnTo>
                  <a:pt x="1082853" y="1410962"/>
                </a:lnTo>
                <a:lnTo>
                  <a:pt x="1040649" y="1428217"/>
                </a:lnTo>
                <a:lnTo>
                  <a:pt x="997199" y="1443055"/>
                </a:lnTo>
                <a:lnTo>
                  <a:pt x="952591" y="1455389"/>
                </a:lnTo>
                <a:lnTo>
                  <a:pt x="906916" y="1465134"/>
                </a:lnTo>
                <a:lnTo>
                  <a:pt x="860263" y="1472201"/>
                </a:lnTo>
                <a:lnTo>
                  <a:pt x="812721" y="1476505"/>
                </a:lnTo>
                <a:lnTo>
                  <a:pt x="764380" y="1477958"/>
                </a:lnTo>
                <a:lnTo>
                  <a:pt x="716039" y="1476505"/>
                </a:lnTo>
                <a:lnTo>
                  <a:pt x="668498" y="1472201"/>
                </a:lnTo>
                <a:lnTo>
                  <a:pt x="621845" y="1465134"/>
                </a:lnTo>
                <a:lnTo>
                  <a:pt x="576170" y="1455389"/>
                </a:lnTo>
                <a:lnTo>
                  <a:pt x="531562" y="1443055"/>
                </a:lnTo>
                <a:lnTo>
                  <a:pt x="488112" y="1428217"/>
                </a:lnTo>
                <a:lnTo>
                  <a:pt x="445908" y="1410962"/>
                </a:lnTo>
                <a:lnTo>
                  <a:pt x="405041" y="1391376"/>
                </a:lnTo>
                <a:lnTo>
                  <a:pt x="365599" y="1369546"/>
                </a:lnTo>
                <a:lnTo>
                  <a:pt x="327673" y="1345559"/>
                </a:lnTo>
                <a:lnTo>
                  <a:pt x="291352" y="1319501"/>
                </a:lnTo>
                <a:lnTo>
                  <a:pt x="256725" y="1291458"/>
                </a:lnTo>
                <a:lnTo>
                  <a:pt x="223881" y="1261518"/>
                </a:lnTo>
                <a:lnTo>
                  <a:pt x="192912" y="1229766"/>
                </a:lnTo>
                <a:lnTo>
                  <a:pt x="163905" y="1196290"/>
                </a:lnTo>
                <a:lnTo>
                  <a:pt x="136951" y="1161175"/>
                </a:lnTo>
                <a:lnTo>
                  <a:pt x="112139" y="1124510"/>
                </a:lnTo>
                <a:lnTo>
                  <a:pt x="89559" y="1086379"/>
                </a:lnTo>
                <a:lnTo>
                  <a:pt x="69299" y="1046870"/>
                </a:lnTo>
                <a:lnTo>
                  <a:pt x="51451" y="1006068"/>
                </a:lnTo>
                <a:lnTo>
                  <a:pt x="36103" y="964062"/>
                </a:lnTo>
                <a:lnTo>
                  <a:pt x="23344" y="920937"/>
                </a:lnTo>
                <a:lnTo>
                  <a:pt x="13265" y="876780"/>
                </a:lnTo>
                <a:lnTo>
                  <a:pt x="5955" y="831677"/>
                </a:lnTo>
                <a:lnTo>
                  <a:pt x="1503" y="785715"/>
                </a:lnTo>
                <a:lnTo>
                  <a:pt x="0" y="73898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4817" y="3200717"/>
            <a:ext cx="87249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5255">
              <a:lnSpc>
                <a:spcPts val="1900"/>
              </a:lnSpc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Smart  Metering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56085" y="1871522"/>
            <a:ext cx="3161017" cy="3156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3800" y="2711450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79" h="1478279">
                <a:moveTo>
                  <a:pt x="764374" y="0"/>
                </a:moveTo>
                <a:lnTo>
                  <a:pt x="716035" y="1453"/>
                </a:lnTo>
                <a:lnTo>
                  <a:pt x="668494" y="5757"/>
                </a:lnTo>
                <a:lnTo>
                  <a:pt x="621841" y="12825"/>
                </a:lnTo>
                <a:lnTo>
                  <a:pt x="576167" y="22569"/>
                </a:lnTo>
                <a:lnTo>
                  <a:pt x="531560" y="34904"/>
                </a:lnTo>
                <a:lnTo>
                  <a:pt x="488110" y="49742"/>
                </a:lnTo>
                <a:lnTo>
                  <a:pt x="445907" y="66998"/>
                </a:lnTo>
                <a:lnTo>
                  <a:pt x="405040" y="86584"/>
                </a:lnTo>
                <a:lnTo>
                  <a:pt x="365599" y="108415"/>
                </a:lnTo>
                <a:lnTo>
                  <a:pt x="327673" y="132403"/>
                </a:lnTo>
                <a:lnTo>
                  <a:pt x="291351" y="158461"/>
                </a:lnTo>
                <a:lnTo>
                  <a:pt x="256724" y="186505"/>
                </a:lnTo>
                <a:lnTo>
                  <a:pt x="223881" y="216446"/>
                </a:lnTo>
                <a:lnTo>
                  <a:pt x="192912" y="248198"/>
                </a:lnTo>
                <a:lnTo>
                  <a:pt x="163905" y="281675"/>
                </a:lnTo>
                <a:lnTo>
                  <a:pt x="136951" y="316790"/>
                </a:lnTo>
                <a:lnTo>
                  <a:pt x="112139" y="353456"/>
                </a:lnTo>
                <a:lnTo>
                  <a:pt x="89559" y="391587"/>
                </a:lnTo>
                <a:lnTo>
                  <a:pt x="69300" y="431097"/>
                </a:lnTo>
                <a:lnTo>
                  <a:pt x="51451" y="471898"/>
                </a:lnTo>
                <a:lnTo>
                  <a:pt x="36103" y="513905"/>
                </a:lnTo>
                <a:lnTo>
                  <a:pt x="23344" y="557031"/>
                </a:lnTo>
                <a:lnTo>
                  <a:pt x="13265" y="601188"/>
                </a:lnTo>
                <a:lnTo>
                  <a:pt x="5955" y="646291"/>
                </a:lnTo>
                <a:lnTo>
                  <a:pt x="1503" y="692253"/>
                </a:lnTo>
                <a:lnTo>
                  <a:pt x="0" y="738987"/>
                </a:lnTo>
                <a:lnTo>
                  <a:pt x="1503" y="785721"/>
                </a:lnTo>
                <a:lnTo>
                  <a:pt x="5955" y="831683"/>
                </a:lnTo>
                <a:lnTo>
                  <a:pt x="13265" y="876786"/>
                </a:lnTo>
                <a:lnTo>
                  <a:pt x="23344" y="920943"/>
                </a:lnTo>
                <a:lnTo>
                  <a:pt x="36103" y="964068"/>
                </a:lnTo>
                <a:lnTo>
                  <a:pt x="51451" y="1006074"/>
                </a:lnTo>
                <a:lnTo>
                  <a:pt x="69300" y="1046875"/>
                </a:lnTo>
                <a:lnTo>
                  <a:pt x="89559" y="1086384"/>
                </a:lnTo>
                <a:lnTo>
                  <a:pt x="112139" y="1124515"/>
                </a:lnTo>
                <a:lnTo>
                  <a:pt x="136951" y="1161181"/>
                </a:lnTo>
                <a:lnTo>
                  <a:pt x="163905" y="1196295"/>
                </a:lnTo>
                <a:lnTo>
                  <a:pt x="192912" y="1229771"/>
                </a:lnTo>
                <a:lnTo>
                  <a:pt x="223881" y="1261522"/>
                </a:lnTo>
                <a:lnTo>
                  <a:pt x="256724" y="1291462"/>
                </a:lnTo>
                <a:lnTo>
                  <a:pt x="291351" y="1319505"/>
                </a:lnTo>
                <a:lnTo>
                  <a:pt x="327673" y="1345563"/>
                </a:lnTo>
                <a:lnTo>
                  <a:pt x="365599" y="1369550"/>
                </a:lnTo>
                <a:lnTo>
                  <a:pt x="405040" y="1391380"/>
                </a:lnTo>
                <a:lnTo>
                  <a:pt x="445907" y="1410966"/>
                </a:lnTo>
                <a:lnTo>
                  <a:pt x="488110" y="1428221"/>
                </a:lnTo>
                <a:lnTo>
                  <a:pt x="531560" y="1443059"/>
                </a:lnTo>
                <a:lnTo>
                  <a:pt x="576167" y="1455393"/>
                </a:lnTo>
                <a:lnTo>
                  <a:pt x="621841" y="1465137"/>
                </a:lnTo>
                <a:lnTo>
                  <a:pt x="668494" y="1472204"/>
                </a:lnTo>
                <a:lnTo>
                  <a:pt x="716035" y="1476508"/>
                </a:lnTo>
                <a:lnTo>
                  <a:pt x="764374" y="1477962"/>
                </a:lnTo>
                <a:lnTo>
                  <a:pt x="812716" y="1476508"/>
                </a:lnTo>
                <a:lnTo>
                  <a:pt x="860258" y="1472204"/>
                </a:lnTo>
                <a:lnTo>
                  <a:pt x="906911" y="1465137"/>
                </a:lnTo>
                <a:lnTo>
                  <a:pt x="952587" y="1455393"/>
                </a:lnTo>
                <a:lnTo>
                  <a:pt x="997195" y="1443059"/>
                </a:lnTo>
                <a:lnTo>
                  <a:pt x="1040646" y="1428221"/>
                </a:lnTo>
                <a:lnTo>
                  <a:pt x="1082850" y="1410966"/>
                </a:lnTo>
                <a:lnTo>
                  <a:pt x="1123717" y="1391380"/>
                </a:lnTo>
                <a:lnTo>
                  <a:pt x="1163159" y="1369550"/>
                </a:lnTo>
                <a:lnTo>
                  <a:pt x="1201086" y="1345563"/>
                </a:lnTo>
                <a:lnTo>
                  <a:pt x="1237408" y="1319505"/>
                </a:lnTo>
                <a:lnTo>
                  <a:pt x="1272035" y="1291462"/>
                </a:lnTo>
                <a:lnTo>
                  <a:pt x="1304878" y="1261522"/>
                </a:lnTo>
                <a:lnTo>
                  <a:pt x="1335848" y="1229771"/>
                </a:lnTo>
                <a:lnTo>
                  <a:pt x="1364855" y="1196295"/>
                </a:lnTo>
                <a:lnTo>
                  <a:pt x="1391810" y="1161181"/>
                </a:lnTo>
                <a:lnTo>
                  <a:pt x="1416622" y="1124515"/>
                </a:lnTo>
                <a:lnTo>
                  <a:pt x="1439202" y="1086384"/>
                </a:lnTo>
                <a:lnTo>
                  <a:pt x="1459462" y="1046875"/>
                </a:lnTo>
                <a:lnTo>
                  <a:pt x="1477310" y="1006074"/>
                </a:lnTo>
                <a:lnTo>
                  <a:pt x="1492658" y="964068"/>
                </a:lnTo>
                <a:lnTo>
                  <a:pt x="1505417" y="920943"/>
                </a:lnTo>
                <a:lnTo>
                  <a:pt x="1515496" y="876786"/>
                </a:lnTo>
                <a:lnTo>
                  <a:pt x="1522806" y="831683"/>
                </a:lnTo>
                <a:lnTo>
                  <a:pt x="1527258" y="785721"/>
                </a:lnTo>
                <a:lnTo>
                  <a:pt x="1528762" y="738987"/>
                </a:lnTo>
                <a:lnTo>
                  <a:pt x="1527258" y="692253"/>
                </a:lnTo>
                <a:lnTo>
                  <a:pt x="1522806" y="646291"/>
                </a:lnTo>
                <a:lnTo>
                  <a:pt x="1515496" y="601188"/>
                </a:lnTo>
                <a:lnTo>
                  <a:pt x="1505417" y="557031"/>
                </a:lnTo>
                <a:lnTo>
                  <a:pt x="1492658" y="513905"/>
                </a:lnTo>
                <a:lnTo>
                  <a:pt x="1477310" y="471898"/>
                </a:lnTo>
                <a:lnTo>
                  <a:pt x="1459462" y="431097"/>
                </a:lnTo>
                <a:lnTo>
                  <a:pt x="1439202" y="391587"/>
                </a:lnTo>
                <a:lnTo>
                  <a:pt x="1416622" y="353456"/>
                </a:lnTo>
                <a:lnTo>
                  <a:pt x="1391810" y="316790"/>
                </a:lnTo>
                <a:lnTo>
                  <a:pt x="1364855" y="281675"/>
                </a:lnTo>
                <a:lnTo>
                  <a:pt x="1335848" y="248198"/>
                </a:lnTo>
                <a:lnTo>
                  <a:pt x="1304878" y="216446"/>
                </a:lnTo>
                <a:lnTo>
                  <a:pt x="1272035" y="186505"/>
                </a:lnTo>
                <a:lnTo>
                  <a:pt x="1237408" y="158461"/>
                </a:lnTo>
                <a:lnTo>
                  <a:pt x="1201086" y="132403"/>
                </a:lnTo>
                <a:lnTo>
                  <a:pt x="1163159" y="108415"/>
                </a:lnTo>
                <a:lnTo>
                  <a:pt x="1123717" y="86584"/>
                </a:lnTo>
                <a:lnTo>
                  <a:pt x="1082850" y="66998"/>
                </a:lnTo>
                <a:lnTo>
                  <a:pt x="1040646" y="49742"/>
                </a:lnTo>
                <a:lnTo>
                  <a:pt x="997195" y="34904"/>
                </a:lnTo>
                <a:lnTo>
                  <a:pt x="952587" y="22569"/>
                </a:lnTo>
                <a:lnTo>
                  <a:pt x="906911" y="12825"/>
                </a:lnTo>
                <a:lnTo>
                  <a:pt x="860258" y="5757"/>
                </a:lnTo>
                <a:lnTo>
                  <a:pt x="812716" y="1453"/>
                </a:lnTo>
                <a:lnTo>
                  <a:pt x="764374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3799" y="2711450"/>
            <a:ext cx="1529080" cy="1478280"/>
          </a:xfrm>
          <a:custGeom>
            <a:avLst/>
            <a:gdLst/>
            <a:ahLst/>
            <a:cxnLst/>
            <a:rect l="l" t="t" r="r" b="b"/>
            <a:pathLst>
              <a:path w="1529079" h="1478279">
                <a:moveTo>
                  <a:pt x="0" y="738981"/>
                </a:moveTo>
                <a:lnTo>
                  <a:pt x="1503" y="692247"/>
                </a:lnTo>
                <a:lnTo>
                  <a:pt x="5955" y="646285"/>
                </a:lnTo>
                <a:lnTo>
                  <a:pt x="13265" y="601182"/>
                </a:lnTo>
                <a:lnTo>
                  <a:pt x="23344" y="557024"/>
                </a:lnTo>
                <a:lnTo>
                  <a:pt x="36103" y="513899"/>
                </a:lnTo>
                <a:lnTo>
                  <a:pt x="51451" y="471893"/>
                </a:lnTo>
                <a:lnTo>
                  <a:pt x="69300" y="431091"/>
                </a:lnTo>
                <a:lnTo>
                  <a:pt x="89559" y="391582"/>
                </a:lnTo>
                <a:lnTo>
                  <a:pt x="112139" y="353451"/>
                </a:lnTo>
                <a:lnTo>
                  <a:pt x="136951" y="316785"/>
                </a:lnTo>
                <a:lnTo>
                  <a:pt x="163905" y="281670"/>
                </a:lnTo>
                <a:lnTo>
                  <a:pt x="192912" y="248194"/>
                </a:lnTo>
                <a:lnTo>
                  <a:pt x="223881" y="216442"/>
                </a:lnTo>
                <a:lnTo>
                  <a:pt x="256725" y="186501"/>
                </a:lnTo>
                <a:lnTo>
                  <a:pt x="291352" y="158459"/>
                </a:lnTo>
                <a:lnTo>
                  <a:pt x="327673" y="132400"/>
                </a:lnTo>
                <a:lnTo>
                  <a:pt x="365599" y="108413"/>
                </a:lnTo>
                <a:lnTo>
                  <a:pt x="405041" y="86583"/>
                </a:lnTo>
                <a:lnTo>
                  <a:pt x="445908" y="66997"/>
                </a:lnTo>
                <a:lnTo>
                  <a:pt x="488112" y="49741"/>
                </a:lnTo>
                <a:lnTo>
                  <a:pt x="531562" y="34903"/>
                </a:lnTo>
                <a:lnTo>
                  <a:pt x="576170" y="22569"/>
                </a:lnTo>
                <a:lnTo>
                  <a:pt x="621845" y="12824"/>
                </a:lnTo>
                <a:lnTo>
                  <a:pt x="668498" y="5757"/>
                </a:lnTo>
                <a:lnTo>
                  <a:pt x="716040" y="1453"/>
                </a:lnTo>
                <a:lnTo>
                  <a:pt x="764380" y="0"/>
                </a:lnTo>
                <a:lnTo>
                  <a:pt x="812721" y="1453"/>
                </a:lnTo>
                <a:lnTo>
                  <a:pt x="860263" y="5757"/>
                </a:lnTo>
                <a:lnTo>
                  <a:pt x="906916" y="12824"/>
                </a:lnTo>
                <a:lnTo>
                  <a:pt x="952592" y="22569"/>
                </a:lnTo>
                <a:lnTo>
                  <a:pt x="997199" y="34903"/>
                </a:lnTo>
                <a:lnTo>
                  <a:pt x="1040649" y="49741"/>
                </a:lnTo>
                <a:lnTo>
                  <a:pt x="1082853" y="66997"/>
                </a:lnTo>
                <a:lnTo>
                  <a:pt x="1123720" y="86583"/>
                </a:lnTo>
                <a:lnTo>
                  <a:pt x="1163162" y="108413"/>
                </a:lnTo>
                <a:lnTo>
                  <a:pt x="1201088" y="132400"/>
                </a:lnTo>
                <a:lnTo>
                  <a:pt x="1237409" y="158459"/>
                </a:lnTo>
                <a:lnTo>
                  <a:pt x="1272036" y="186501"/>
                </a:lnTo>
                <a:lnTo>
                  <a:pt x="1304879" y="216442"/>
                </a:lnTo>
                <a:lnTo>
                  <a:pt x="1335848" y="248194"/>
                </a:lnTo>
                <a:lnTo>
                  <a:pt x="1364855" y="281670"/>
                </a:lnTo>
                <a:lnTo>
                  <a:pt x="1391809" y="316785"/>
                </a:lnTo>
                <a:lnTo>
                  <a:pt x="1416620" y="353451"/>
                </a:lnTo>
                <a:lnTo>
                  <a:pt x="1439201" y="391582"/>
                </a:lnTo>
                <a:lnTo>
                  <a:pt x="1459460" y="431091"/>
                </a:lnTo>
                <a:lnTo>
                  <a:pt x="1477308" y="471893"/>
                </a:lnTo>
                <a:lnTo>
                  <a:pt x="1492656" y="513899"/>
                </a:lnTo>
                <a:lnTo>
                  <a:pt x="1505414" y="557024"/>
                </a:lnTo>
                <a:lnTo>
                  <a:pt x="1515493" y="601182"/>
                </a:lnTo>
                <a:lnTo>
                  <a:pt x="1522803" y="646285"/>
                </a:lnTo>
                <a:lnTo>
                  <a:pt x="1527255" y="692247"/>
                </a:lnTo>
                <a:lnTo>
                  <a:pt x="1528759" y="738981"/>
                </a:lnTo>
                <a:lnTo>
                  <a:pt x="1527255" y="785715"/>
                </a:lnTo>
                <a:lnTo>
                  <a:pt x="1522803" y="831677"/>
                </a:lnTo>
                <a:lnTo>
                  <a:pt x="1515493" y="876780"/>
                </a:lnTo>
                <a:lnTo>
                  <a:pt x="1505414" y="920937"/>
                </a:lnTo>
                <a:lnTo>
                  <a:pt x="1492656" y="964062"/>
                </a:lnTo>
                <a:lnTo>
                  <a:pt x="1477308" y="1006068"/>
                </a:lnTo>
                <a:lnTo>
                  <a:pt x="1459460" y="1046870"/>
                </a:lnTo>
                <a:lnTo>
                  <a:pt x="1439201" y="1086379"/>
                </a:lnTo>
                <a:lnTo>
                  <a:pt x="1416620" y="1124510"/>
                </a:lnTo>
                <a:lnTo>
                  <a:pt x="1391809" y="1161175"/>
                </a:lnTo>
                <a:lnTo>
                  <a:pt x="1364855" y="1196290"/>
                </a:lnTo>
                <a:lnTo>
                  <a:pt x="1335848" y="1229766"/>
                </a:lnTo>
                <a:lnTo>
                  <a:pt x="1304879" y="1261518"/>
                </a:lnTo>
                <a:lnTo>
                  <a:pt x="1272036" y="1291458"/>
                </a:lnTo>
                <a:lnTo>
                  <a:pt x="1237409" y="1319501"/>
                </a:lnTo>
                <a:lnTo>
                  <a:pt x="1201088" y="1345559"/>
                </a:lnTo>
                <a:lnTo>
                  <a:pt x="1163162" y="1369546"/>
                </a:lnTo>
                <a:lnTo>
                  <a:pt x="1123720" y="1391376"/>
                </a:lnTo>
                <a:lnTo>
                  <a:pt x="1082853" y="1410962"/>
                </a:lnTo>
                <a:lnTo>
                  <a:pt x="1040649" y="1428217"/>
                </a:lnTo>
                <a:lnTo>
                  <a:pt x="997199" y="1443055"/>
                </a:lnTo>
                <a:lnTo>
                  <a:pt x="952592" y="1455389"/>
                </a:lnTo>
                <a:lnTo>
                  <a:pt x="906916" y="1465134"/>
                </a:lnTo>
                <a:lnTo>
                  <a:pt x="860263" y="1472201"/>
                </a:lnTo>
                <a:lnTo>
                  <a:pt x="812721" y="1476505"/>
                </a:lnTo>
                <a:lnTo>
                  <a:pt x="764380" y="1477958"/>
                </a:lnTo>
                <a:lnTo>
                  <a:pt x="716040" y="1476505"/>
                </a:lnTo>
                <a:lnTo>
                  <a:pt x="668498" y="1472201"/>
                </a:lnTo>
                <a:lnTo>
                  <a:pt x="621845" y="1465134"/>
                </a:lnTo>
                <a:lnTo>
                  <a:pt x="576170" y="1455389"/>
                </a:lnTo>
                <a:lnTo>
                  <a:pt x="531562" y="1443055"/>
                </a:lnTo>
                <a:lnTo>
                  <a:pt x="488112" y="1428217"/>
                </a:lnTo>
                <a:lnTo>
                  <a:pt x="445908" y="1410962"/>
                </a:lnTo>
                <a:lnTo>
                  <a:pt x="405041" y="1391376"/>
                </a:lnTo>
                <a:lnTo>
                  <a:pt x="365599" y="1369546"/>
                </a:lnTo>
                <a:lnTo>
                  <a:pt x="327673" y="1345559"/>
                </a:lnTo>
                <a:lnTo>
                  <a:pt x="291352" y="1319501"/>
                </a:lnTo>
                <a:lnTo>
                  <a:pt x="256725" y="1291458"/>
                </a:lnTo>
                <a:lnTo>
                  <a:pt x="223881" y="1261518"/>
                </a:lnTo>
                <a:lnTo>
                  <a:pt x="192912" y="1229766"/>
                </a:lnTo>
                <a:lnTo>
                  <a:pt x="163905" y="1196290"/>
                </a:lnTo>
                <a:lnTo>
                  <a:pt x="136951" y="1161175"/>
                </a:lnTo>
                <a:lnTo>
                  <a:pt x="112139" y="1124510"/>
                </a:lnTo>
                <a:lnTo>
                  <a:pt x="89559" y="1086379"/>
                </a:lnTo>
                <a:lnTo>
                  <a:pt x="69300" y="1046870"/>
                </a:lnTo>
                <a:lnTo>
                  <a:pt x="51451" y="1006068"/>
                </a:lnTo>
                <a:lnTo>
                  <a:pt x="36103" y="964062"/>
                </a:lnTo>
                <a:lnTo>
                  <a:pt x="23344" y="920937"/>
                </a:lnTo>
                <a:lnTo>
                  <a:pt x="13265" y="876780"/>
                </a:lnTo>
                <a:lnTo>
                  <a:pt x="5955" y="831677"/>
                </a:lnTo>
                <a:lnTo>
                  <a:pt x="1503" y="785715"/>
                </a:lnTo>
                <a:lnTo>
                  <a:pt x="0" y="73898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31617" y="3053080"/>
            <a:ext cx="126746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900"/>
              </a:lnSpc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Asset &amp;  </a:t>
            </a:r>
            <a:r>
              <a:rPr sz="1600" b="1" spc="-5" dirty="0">
                <a:solidFill>
                  <a:srgbClr val="004370"/>
                </a:solidFill>
                <a:latin typeface="Arial"/>
                <a:cs typeface="Arial"/>
              </a:rPr>
              <a:t>Workforce 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Management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240" y="6513472"/>
            <a:ext cx="1670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spc="-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060" y="675389"/>
            <a:ext cx="731075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400" dirty="0"/>
              <a:t>Big data &amp; analytics capabilities are transforming</a:t>
            </a:r>
            <a:r>
              <a:rPr sz="2400" spc="-105" dirty="0"/>
              <a:t> </a:t>
            </a:r>
            <a:r>
              <a:rPr sz="2400" b="1" u="heavy" dirty="0">
                <a:solidFill>
                  <a:srgbClr val="FF6600"/>
                </a:solidFill>
                <a:latin typeface="Arial"/>
                <a:cs typeface="Arial"/>
              </a:rPr>
              <a:t>Grid  Operations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675" y="2395537"/>
            <a:ext cx="2209800" cy="4098925"/>
          </a:xfrm>
          <a:custGeom>
            <a:avLst/>
            <a:gdLst/>
            <a:ahLst/>
            <a:cxnLst/>
            <a:rect l="l" t="t" r="r" b="b"/>
            <a:pathLst>
              <a:path w="2209800" h="4098925">
                <a:moveTo>
                  <a:pt x="2209800" y="0"/>
                </a:moveTo>
                <a:lnTo>
                  <a:pt x="0" y="0"/>
                </a:lnTo>
                <a:lnTo>
                  <a:pt x="0" y="4098925"/>
                </a:lnTo>
                <a:lnTo>
                  <a:pt x="1952942" y="4098925"/>
                </a:lnTo>
                <a:lnTo>
                  <a:pt x="1990886" y="4095061"/>
                </a:lnTo>
                <a:lnTo>
                  <a:pt x="2061216" y="4065801"/>
                </a:lnTo>
                <a:lnTo>
                  <a:pt x="2092795" y="4041507"/>
                </a:lnTo>
                <a:lnTo>
                  <a:pt x="2121452" y="4011506"/>
                </a:lnTo>
                <a:lnTo>
                  <a:pt x="2146791" y="3976350"/>
                </a:lnTo>
                <a:lnTo>
                  <a:pt x="2168414" y="3936589"/>
                </a:lnTo>
                <a:lnTo>
                  <a:pt x="2185924" y="3892775"/>
                </a:lnTo>
                <a:lnTo>
                  <a:pt x="2198923" y="3845459"/>
                </a:lnTo>
                <a:lnTo>
                  <a:pt x="2207014" y="3795192"/>
                </a:lnTo>
                <a:lnTo>
                  <a:pt x="2209800" y="3742526"/>
                </a:lnTo>
                <a:lnTo>
                  <a:pt x="220980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450" y="1484312"/>
            <a:ext cx="2184400" cy="884555"/>
          </a:xfrm>
          <a:custGeom>
            <a:avLst/>
            <a:gdLst/>
            <a:ahLst/>
            <a:cxnLst/>
            <a:rect l="l" t="t" r="r" b="b"/>
            <a:pathLst>
              <a:path w="2184400" h="884555">
                <a:moveTo>
                  <a:pt x="2184400" y="0"/>
                </a:moveTo>
                <a:lnTo>
                  <a:pt x="220865" y="0"/>
                </a:lnTo>
                <a:lnTo>
                  <a:pt x="181164" y="4468"/>
                </a:lnTo>
                <a:lnTo>
                  <a:pt x="143797" y="17352"/>
                </a:lnTo>
                <a:lnTo>
                  <a:pt x="109389" y="37868"/>
                </a:lnTo>
                <a:lnTo>
                  <a:pt x="78563" y="65231"/>
                </a:lnTo>
                <a:lnTo>
                  <a:pt x="51943" y="98660"/>
                </a:lnTo>
                <a:lnTo>
                  <a:pt x="30154" y="137370"/>
                </a:lnTo>
                <a:lnTo>
                  <a:pt x="13817" y="180578"/>
                </a:lnTo>
                <a:lnTo>
                  <a:pt x="3558" y="227501"/>
                </a:lnTo>
                <a:lnTo>
                  <a:pt x="0" y="277355"/>
                </a:lnTo>
                <a:lnTo>
                  <a:pt x="0" y="884237"/>
                </a:lnTo>
                <a:lnTo>
                  <a:pt x="2184400" y="884237"/>
                </a:lnTo>
                <a:lnTo>
                  <a:pt x="2184400" y="0"/>
                </a:lnTo>
                <a:close/>
              </a:path>
            </a:pathLst>
          </a:custGeom>
          <a:solidFill>
            <a:srgbClr val="F7B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312" y="2456404"/>
            <a:ext cx="2065705" cy="2327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9255" y="2481347"/>
            <a:ext cx="2065705" cy="232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2094" y="4060765"/>
            <a:ext cx="2265222" cy="2315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7032" y="4085704"/>
            <a:ext cx="2265222" cy="2315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189" y="4080068"/>
            <a:ext cx="2071370" cy="789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6200" marR="5080" indent="-63500">
              <a:lnSpc>
                <a:spcPts val="1500"/>
              </a:lnSpc>
              <a:spcBef>
                <a:spcPts val="70"/>
              </a:spcBef>
            </a:pPr>
            <a:r>
              <a:rPr sz="1300" dirty="0">
                <a:latin typeface="Arial"/>
                <a:cs typeface="Arial"/>
              </a:rPr>
              <a:t>•Synthesized and analyzed  a large stream of data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</a:t>
            </a:r>
            <a:endParaRPr sz="1300">
              <a:latin typeface="Arial"/>
              <a:cs typeface="Arial"/>
            </a:endParaRPr>
          </a:p>
          <a:p>
            <a:pPr marL="76200" marR="196850">
              <a:lnSpc>
                <a:spcPts val="15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5,500 cell relays and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2.3  million smart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meters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6189" y="5011348"/>
            <a:ext cx="152082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102600"/>
              </a:lnSpc>
            </a:pPr>
            <a:r>
              <a:rPr sz="1300" spc="5" dirty="0">
                <a:latin typeface="Arial"/>
                <a:cs typeface="Arial"/>
              </a:rPr>
              <a:t>•Predict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prevent  operational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issues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6189" y="5561807"/>
            <a:ext cx="1988820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100400"/>
              </a:lnSpc>
            </a:pPr>
            <a:r>
              <a:rPr sz="1300" spc="5" dirty="0">
                <a:latin typeface="Arial"/>
                <a:cs typeface="Arial"/>
              </a:rPr>
              <a:t>•Respond </a:t>
            </a:r>
            <a:r>
              <a:rPr sz="1300" dirty="0">
                <a:latin typeface="Arial"/>
                <a:cs typeface="Arial"/>
              </a:rPr>
              <a:t>to outages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more  </a:t>
            </a:r>
            <a:r>
              <a:rPr sz="1300" spc="-5" dirty="0">
                <a:latin typeface="Arial"/>
                <a:cs typeface="Arial"/>
              </a:rPr>
              <a:t>efficiently </a:t>
            </a:r>
            <a:r>
              <a:rPr sz="1300" dirty="0">
                <a:latin typeface="Arial"/>
                <a:cs typeface="Arial"/>
              </a:rPr>
              <a:t>by dispatching  crews to the right place at  the right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51065" y="1554474"/>
            <a:ext cx="2115591" cy="7980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76007" y="1579417"/>
            <a:ext cx="2115591" cy="7980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3269" y="1579562"/>
            <a:ext cx="2069464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00"/>
              </a:lnSpc>
            </a:pPr>
            <a:r>
              <a:rPr sz="1500" dirty="0">
                <a:solidFill>
                  <a:srgbClr val="004370"/>
                </a:solidFill>
                <a:latin typeface="Arial"/>
                <a:cs typeface="Arial"/>
              </a:rPr>
              <a:t>How can I uncover  anomalies in cell relay  signals to predict and  prevent power</a:t>
            </a:r>
            <a:r>
              <a:rPr sz="1500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4370"/>
                </a:solidFill>
                <a:latin typeface="Arial"/>
                <a:cs typeface="Arial"/>
              </a:rPr>
              <a:t>outages?</a:t>
            </a:r>
            <a:endParaRPr sz="15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875"/>
              </a:spcBef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Anticipate</a:t>
            </a:r>
            <a:r>
              <a:rPr sz="1600" b="1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outages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4762" y="4005262"/>
            <a:ext cx="2119630" cy="15875"/>
          </a:xfrm>
          <a:custGeom>
            <a:avLst/>
            <a:gdLst/>
            <a:ahLst/>
            <a:cxnLst/>
            <a:rect l="l" t="t" r="r" b="b"/>
            <a:pathLst>
              <a:path w="2119629" h="15875">
                <a:moveTo>
                  <a:pt x="0" y="15874"/>
                </a:moveTo>
                <a:lnTo>
                  <a:pt x="211930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0725" y="1471612"/>
            <a:ext cx="2298700" cy="884555"/>
          </a:xfrm>
          <a:custGeom>
            <a:avLst/>
            <a:gdLst/>
            <a:ahLst/>
            <a:cxnLst/>
            <a:rect l="l" t="t" r="r" b="b"/>
            <a:pathLst>
              <a:path w="2298700" h="884555">
                <a:moveTo>
                  <a:pt x="2298700" y="0"/>
                </a:moveTo>
                <a:lnTo>
                  <a:pt x="232422" y="0"/>
                </a:lnTo>
                <a:lnTo>
                  <a:pt x="190642" y="4468"/>
                </a:lnTo>
                <a:lnTo>
                  <a:pt x="151319" y="17352"/>
                </a:lnTo>
                <a:lnTo>
                  <a:pt x="115110" y="37868"/>
                </a:lnTo>
                <a:lnTo>
                  <a:pt x="82672" y="65231"/>
                </a:lnTo>
                <a:lnTo>
                  <a:pt x="54660" y="98660"/>
                </a:lnTo>
                <a:lnTo>
                  <a:pt x="31730" y="137370"/>
                </a:lnTo>
                <a:lnTo>
                  <a:pt x="14540" y="180578"/>
                </a:lnTo>
                <a:lnTo>
                  <a:pt x="3744" y="227501"/>
                </a:lnTo>
                <a:lnTo>
                  <a:pt x="0" y="277355"/>
                </a:lnTo>
                <a:lnTo>
                  <a:pt x="0" y="884237"/>
                </a:lnTo>
                <a:lnTo>
                  <a:pt x="2298700" y="884237"/>
                </a:lnTo>
                <a:lnTo>
                  <a:pt x="2298700" y="0"/>
                </a:lnTo>
                <a:close/>
              </a:path>
            </a:pathLst>
          </a:custGeom>
          <a:solidFill>
            <a:srgbClr val="005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0725" y="2420937"/>
            <a:ext cx="2286000" cy="4069079"/>
          </a:xfrm>
          <a:custGeom>
            <a:avLst/>
            <a:gdLst/>
            <a:ahLst/>
            <a:cxnLst/>
            <a:rect l="l" t="t" r="r" b="b"/>
            <a:pathLst>
              <a:path w="2286000" h="4069079">
                <a:moveTo>
                  <a:pt x="2286000" y="0"/>
                </a:moveTo>
                <a:lnTo>
                  <a:pt x="0" y="0"/>
                </a:lnTo>
                <a:lnTo>
                  <a:pt x="0" y="4068762"/>
                </a:lnTo>
                <a:lnTo>
                  <a:pt x="2020290" y="4068762"/>
                </a:lnTo>
                <a:lnTo>
                  <a:pt x="2059543" y="4064948"/>
                </a:lnTo>
                <a:lnTo>
                  <a:pt x="2097019" y="4053864"/>
                </a:lnTo>
                <a:lnTo>
                  <a:pt x="2132297" y="4036058"/>
                </a:lnTo>
                <a:lnTo>
                  <a:pt x="2164963" y="4012072"/>
                </a:lnTo>
                <a:lnTo>
                  <a:pt x="2194608" y="3982452"/>
                </a:lnTo>
                <a:lnTo>
                  <a:pt x="2220820" y="3947741"/>
                </a:lnTo>
                <a:lnTo>
                  <a:pt x="2243189" y="3908484"/>
                </a:lnTo>
                <a:lnTo>
                  <a:pt x="2261302" y="3865225"/>
                </a:lnTo>
                <a:lnTo>
                  <a:pt x="2274749" y="3818508"/>
                </a:lnTo>
                <a:lnTo>
                  <a:pt x="2283118" y="3768878"/>
                </a:lnTo>
                <a:lnTo>
                  <a:pt x="2286000" y="3716879"/>
                </a:lnTo>
                <a:lnTo>
                  <a:pt x="2286000" y="0"/>
                </a:lnTo>
                <a:close/>
              </a:path>
            </a:pathLst>
          </a:custGeom>
          <a:solidFill>
            <a:srgbClr val="006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6681" y="2477198"/>
            <a:ext cx="2460561" cy="457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1624" y="2502128"/>
            <a:ext cx="2460561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55044" y="2505709"/>
            <a:ext cx="159575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" marR="5080" indent="-395605">
              <a:lnSpc>
                <a:spcPts val="17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Simulate</a:t>
            </a:r>
            <a:r>
              <a:rPr sz="16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energy  demand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05487" y="4005262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695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81497" y="4123109"/>
            <a:ext cx="2215337" cy="19160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06440" y="4148047"/>
            <a:ext cx="2215337" cy="19160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76290" y="4143568"/>
            <a:ext cx="1988820" cy="789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6200" marR="5080" indent="-63500">
              <a:lnSpc>
                <a:spcPts val="1500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•Forecasts national  demand every 30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minutes</a:t>
            </a:r>
            <a:endParaRPr sz="1300">
              <a:latin typeface="Arial"/>
              <a:cs typeface="Arial"/>
            </a:endParaRPr>
          </a:p>
          <a:p>
            <a:pPr marL="76200" marR="59690">
              <a:lnSpc>
                <a:spcPts val="15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for a full year in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advance,  versus daily in the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past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6290" y="5436788"/>
            <a:ext cx="192532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99400"/>
              </a:lnSpc>
            </a:pPr>
            <a:r>
              <a:rPr sz="1300" spc="10" dirty="0">
                <a:solidFill>
                  <a:srgbClr val="FFFFFF"/>
                </a:solidFill>
                <a:latin typeface="Arial"/>
                <a:cs typeface="Arial"/>
              </a:rPr>
              <a:t>•35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million load curves  analyzed and modeled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in  near-real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26975" y="1467200"/>
            <a:ext cx="2207031" cy="8437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51918" y="1492130"/>
            <a:ext cx="2207031" cy="84374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938456" y="1463675"/>
            <a:ext cx="1571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How do I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integrate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38456" y="1694814"/>
            <a:ext cx="195326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renewable energies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on  the grid and forecast  energy consumption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0007" y="3205162"/>
            <a:ext cx="1827530" cy="662940"/>
          </a:xfrm>
          <a:custGeom>
            <a:avLst/>
            <a:gdLst/>
            <a:ahLst/>
            <a:cxnLst/>
            <a:rect l="l" t="t" r="r" b="b"/>
            <a:pathLst>
              <a:path w="1827529" h="662939">
                <a:moveTo>
                  <a:pt x="1717128" y="0"/>
                </a:moveTo>
                <a:lnTo>
                  <a:pt x="110413" y="0"/>
                </a:lnTo>
                <a:lnTo>
                  <a:pt x="67438" y="8677"/>
                </a:lnTo>
                <a:lnTo>
                  <a:pt x="32342" y="32342"/>
                </a:lnTo>
                <a:lnTo>
                  <a:pt x="8677" y="67438"/>
                </a:lnTo>
                <a:lnTo>
                  <a:pt x="0" y="110413"/>
                </a:lnTo>
                <a:lnTo>
                  <a:pt x="0" y="552056"/>
                </a:lnTo>
                <a:lnTo>
                  <a:pt x="8677" y="595029"/>
                </a:lnTo>
                <a:lnTo>
                  <a:pt x="32342" y="630121"/>
                </a:lnTo>
                <a:lnTo>
                  <a:pt x="67438" y="653781"/>
                </a:lnTo>
                <a:lnTo>
                  <a:pt x="110413" y="662457"/>
                </a:lnTo>
                <a:lnTo>
                  <a:pt x="1717128" y="662457"/>
                </a:lnTo>
                <a:lnTo>
                  <a:pt x="1760109" y="653781"/>
                </a:lnTo>
                <a:lnTo>
                  <a:pt x="1795205" y="630121"/>
                </a:lnTo>
                <a:lnTo>
                  <a:pt x="1818866" y="595029"/>
                </a:lnTo>
                <a:lnTo>
                  <a:pt x="1827542" y="552056"/>
                </a:lnTo>
                <a:lnTo>
                  <a:pt x="1827542" y="110413"/>
                </a:lnTo>
                <a:lnTo>
                  <a:pt x="1818866" y="67438"/>
                </a:lnTo>
                <a:lnTo>
                  <a:pt x="1795205" y="32342"/>
                </a:lnTo>
                <a:lnTo>
                  <a:pt x="1760109" y="8677"/>
                </a:lnTo>
                <a:lnTo>
                  <a:pt x="1717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80028" y="3219322"/>
            <a:ext cx="151574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700"/>
              </a:lnSpc>
            </a:pP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Energy utility  company</a:t>
            </a:r>
            <a:r>
              <a:rPr sz="1600" b="1" i="1" spc="-5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in</a:t>
            </a:r>
            <a:r>
              <a:rPr sz="1600" b="1" i="1" spc="-5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the  United</a:t>
            </a:r>
            <a:r>
              <a:rPr sz="1600" b="1" i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States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59360" y="3213100"/>
            <a:ext cx="1954530" cy="662940"/>
          </a:xfrm>
          <a:custGeom>
            <a:avLst/>
            <a:gdLst/>
            <a:ahLst/>
            <a:cxnLst/>
            <a:rect l="l" t="t" r="r" b="b"/>
            <a:pathLst>
              <a:path w="1954529" h="662939">
                <a:moveTo>
                  <a:pt x="1843913" y="0"/>
                </a:moveTo>
                <a:lnTo>
                  <a:pt x="110413" y="0"/>
                </a:lnTo>
                <a:lnTo>
                  <a:pt x="67433" y="8676"/>
                </a:lnTo>
                <a:lnTo>
                  <a:pt x="32337" y="32337"/>
                </a:lnTo>
                <a:lnTo>
                  <a:pt x="8676" y="67433"/>
                </a:lnTo>
                <a:lnTo>
                  <a:pt x="0" y="110413"/>
                </a:lnTo>
                <a:lnTo>
                  <a:pt x="0" y="552043"/>
                </a:lnTo>
                <a:lnTo>
                  <a:pt x="8676" y="595023"/>
                </a:lnTo>
                <a:lnTo>
                  <a:pt x="32337" y="630120"/>
                </a:lnTo>
                <a:lnTo>
                  <a:pt x="67433" y="653781"/>
                </a:lnTo>
                <a:lnTo>
                  <a:pt x="110413" y="662457"/>
                </a:lnTo>
                <a:lnTo>
                  <a:pt x="1843913" y="662457"/>
                </a:lnTo>
                <a:lnTo>
                  <a:pt x="1886888" y="653781"/>
                </a:lnTo>
                <a:lnTo>
                  <a:pt x="1921984" y="630120"/>
                </a:lnTo>
                <a:lnTo>
                  <a:pt x="1945648" y="595023"/>
                </a:lnTo>
                <a:lnTo>
                  <a:pt x="1954326" y="552043"/>
                </a:lnTo>
                <a:lnTo>
                  <a:pt x="1954326" y="110413"/>
                </a:lnTo>
                <a:lnTo>
                  <a:pt x="1945648" y="67433"/>
                </a:lnTo>
                <a:lnTo>
                  <a:pt x="1921984" y="32337"/>
                </a:lnTo>
                <a:lnTo>
                  <a:pt x="1886888" y="8676"/>
                </a:lnTo>
                <a:lnTo>
                  <a:pt x="1843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57386" y="3336988"/>
            <a:ext cx="153860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ts val="1700"/>
              </a:lnSpc>
            </a:pP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Utility</a:t>
            </a:r>
            <a:r>
              <a:rPr sz="1600" b="1" i="1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company  in</a:t>
            </a:r>
            <a:r>
              <a:rPr sz="1600" b="1" i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France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3937" y="1484312"/>
            <a:ext cx="2108200" cy="884555"/>
          </a:xfrm>
          <a:custGeom>
            <a:avLst/>
            <a:gdLst/>
            <a:ahLst/>
            <a:cxnLst/>
            <a:rect l="l" t="t" r="r" b="b"/>
            <a:pathLst>
              <a:path w="2108200" h="884555">
                <a:moveTo>
                  <a:pt x="2108200" y="0"/>
                </a:moveTo>
                <a:lnTo>
                  <a:pt x="213156" y="0"/>
                </a:lnTo>
                <a:lnTo>
                  <a:pt x="170196" y="5635"/>
                </a:lnTo>
                <a:lnTo>
                  <a:pt x="130184" y="21796"/>
                </a:lnTo>
                <a:lnTo>
                  <a:pt x="93976" y="47369"/>
                </a:lnTo>
                <a:lnTo>
                  <a:pt x="62430" y="81237"/>
                </a:lnTo>
                <a:lnTo>
                  <a:pt x="36402" y="122285"/>
                </a:lnTo>
                <a:lnTo>
                  <a:pt x="16750" y="169397"/>
                </a:lnTo>
                <a:lnTo>
                  <a:pt x="4330" y="221459"/>
                </a:lnTo>
                <a:lnTo>
                  <a:pt x="0" y="277355"/>
                </a:lnTo>
                <a:lnTo>
                  <a:pt x="0" y="884237"/>
                </a:lnTo>
                <a:lnTo>
                  <a:pt x="2108200" y="884237"/>
                </a:lnTo>
                <a:lnTo>
                  <a:pt x="2108200" y="0"/>
                </a:lnTo>
                <a:close/>
              </a:path>
            </a:pathLst>
          </a:custGeom>
          <a:solidFill>
            <a:srgbClr val="009C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76637" y="2420937"/>
            <a:ext cx="2108200" cy="4070350"/>
          </a:xfrm>
          <a:custGeom>
            <a:avLst/>
            <a:gdLst/>
            <a:ahLst/>
            <a:cxnLst/>
            <a:rect l="l" t="t" r="r" b="b"/>
            <a:pathLst>
              <a:path w="2108200" h="4070350">
                <a:moveTo>
                  <a:pt x="2108200" y="0"/>
                </a:moveTo>
                <a:lnTo>
                  <a:pt x="0" y="0"/>
                </a:lnTo>
                <a:lnTo>
                  <a:pt x="0" y="4070350"/>
                </a:lnTo>
                <a:lnTo>
                  <a:pt x="1863151" y="4070350"/>
                </a:lnTo>
                <a:lnTo>
                  <a:pt x="1902891" y="4065697"/>
                </a:lnTo>
                <a:lnTo>
                  <a:pt x="1940599" y="4052225"/>
                </a:lnTo>
                <a:lnTo>
                  <a:pt x="1975760" y="4030666"/>
                </a:lnTo>
                <a:lnTo>
                  <a:pt x="2007870" y="4001753"/>
                </a:lnTo>
                <a:lnTo>
                  <a:pt x="2036424" y="3966217"/>
                </a:lnTo>
                <a:lnTo>
                  <a:pt x="2060918" y="3924791"/>
                </a:lnTo>
                <a:lnTo>
                  <a:pt x="2080847" y="3878205"/>
                </a:lnTo>
                <a:lnTo>
                  <a:pt x="2095706" y="3827193"/>
                </a:lnTo>
                <a:lnTo>
                  <a:pt x="2104992" y="3772487"/>
                </a:lnTo>
                <a:lnTo>
                  <a:pt x="2108200" y="3714817"/>
                </a:lnTo>
                <a:lnTo>
                  <a:pt x="2108200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57841" y="2452249"/>
            <a:ext cx="2082342" cy="677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6937" y="2477192"/>
            <a:ext cx="2078177" cy="6774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0198" y="1517073"/>
            <a:ext cx="1965960" cy="8437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45128" y="1542016"/>
            <a:ext cx="1965960" cy="8437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31819" y="1544002"/>
            <a:ext cx="1931670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500" dirty="0">
                <a:latin typeface="Arial"/>
                <a:cs typeface="Arial"/>
              </a:rPr>
              <a:t>How can I manage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  load capacity of the  grid without relying on  manual calculations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  <a:p>
            <a:pPr marL="90170" marR="26670" indent="-22860" algn="just">
              <a:lnSpc>
                <a:spcPts val="1700"/>
              </a:lnSpc>
              <a:spcBef>
                <a:spcPts val="969"/>
              </a:spcBef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Manage the flow</a:t>
            </a:r>
            <a:r>
              <a:rPr sz="1600" b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of  power through the  grid</a:t>
            </a:r>
            <a:r>
              <a:rPr sz="1600" b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automatically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82885" y="3214687"/>
            <a:ext cx="1954530" cy="662940"/>
          </a:xfrm>
          <a:custGeom>
            <a:avLst/>
            <a:gdLst/>
            <a:ahLst/>
            <a:cxnLst/>
            <a:rect l="l" t="t" r="r" b="b"/>
            <a:pathLst>
              <a:path w="1954529" h="662939">
                <a:moveTo>
                  <a:pt x="1843913" y="0"/>
                </a:moveTo>
                <a:lnTo>
                  <a:pt x="110413" y="0"/>
                </a:lnTo>
                <a:lnTo>
                  <a:pt x="67433" y="8677"/>
                </a:lnTo>
                <a:lnTo>
                  <a:pt x="32337" y="32342"/>
                </a:lnTo>
                <a:lnTo>
                  <a:pt x="8676" y="67438"/>
                </a:lnTo>
                <a:lnTo>
                  <a:pt x="0" y="110413"/>
                </a:lnTo>
                <a:lnTo>
                  <a:pt x="0" y="552056"/>
                </a:lnTo>
                <a:lnTo>
                  <a:pt x="8676" y="595029"/>
                </a:lnTo>
                <a:lnTo>
                  <a:pt x="32337" y="630121"/>
                </a:lnTo>
                <a:lnTo>
                  <a:pt x="67433" y="653781"/>
                </a:lnTo>
                <a:lnTo>
                  <a:pt x="110413" y="662457"/>
                </a:lnTo>
                <a:lnTo>
                  <a:pt x="1843913" y="662457"/>
                </a:lnTo>
                <a:lnTo>
                  <a:pt x="1886893" y="653781"/>
                </a:lnTo>
                <a:lnTo>
                  <a:pt x="1921989" y="630121"/>
                </a:lnTo>
                <a:lnTo>
                  <a:pt x="1945650" y="595029"/>
                </a:lnTo>
                <a:lnTo>
                  <a:pt x="1954326" y="552056"/>
                </a:lnTo>
                <a:lnTo>
                  <a:pt x="1954326" y="110413"/>
                </a:lnTo>
                <a:lnTo>
                  <a:pt x="1945650" y="67438"/>
                </a:lnTo>
                <a:lnTo>
                  <a:pt x="1921989" y="32342"/>
                </a:lnTo>
                <a:lnTo>
                  <a:pt x="1886893" y="8677"/>
                </a:lnTo>
                <a:lnTo>
                  <a:pt x="1843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07440" y="3338576"/>
            <a:ext cx="168592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 marR="5080" indent="-367665">
              <a:lnSpc>
                <a:spcPts val="1700"/>
              </a:lnSpc>
            </a:pP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Australian</a:t>
            </a:r>
            <a:r>
              <a:rPr sz="1600" b="1" i="1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Power  </a:t>
            </a:r>
            <a:r>
              <a:rPr sz="1600" b="1" i="1" spc="-5" dirty="0">
                <a:solidFill>
                  <a:srgbClr val="004370"/>
                </a:solidFill>
                <a:latin typeface="Arial"/>
                <a:cs typeface="Arial"/>
              </a:rPr>
              <a:t>Company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4575" y="4005263"/>
            <a:ext cx="2139950" cy="8255"/>
          </a:xfrm>
          <a:custGeom>
            <a:avLst/>
            <a:gdLst/>
            <a:ahLst/>
            <a:cxnLst/>
            <a:rect l="l" t="t" r="r" b="b"/>
            <a:pathLst>
              <a:path w="2139950" h="8254">
                <a:moveTo>
                  <a:pt x="0" y="7936"/>
                </a:moveTo>
                <a:lnTo>
                  <a:pt x="213994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20440" y="4064922"/>
            <a:ext cx="2265222" cy="23608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5382" y="4089859"/>
            <a:ext cx="2269375" cy="23608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17277" y="4082450"/>
            <a:ext cx="1997710" cy="11849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6200" marR="261620" indent="-63500">
              <a:lnSpc>
                <a:spcPts val="1500"/>
              </a:lnSpc>
              <a:spcBef>
                <a:spcPts val="80"/>
              </a:spcBef>
            </a:pPr>
            <a:r>
              <a:rPr sz="1300" dirty="0">
                <a:latin typeface="Arial"/>
                <a:cs typeface="Arial"/>
              </a:rPr>
              <a:t>•Implemented a rules  engine and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advanced</a:t>
            </a:r>
            <a:endParaRPr sz="1300">
              <a:latin typeface="Arial"/>
              <a:cs typeface="Arial"/>
            </a:endParaRPr>
          </a:p>
          <a:p>
            <a:pPr marL="76200" marR="5080">
              <a:lnSpc>
                <a:spcPct val="98300"/>
              </a:lnSpc>
              <a:spcBef>
                <a:spcPts val="25"/>
              </a:spcBef>
            </a:pPr>
            <a:r>
              <a:rPr sz="1300" dirty="0">
                <a:latin typeface="Arial"/>
                <a:cs typeface="Arial"/>
              </a:rPr>
              <a:t>analytics to continually  calculate the theoretical  load limits of assets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within  the grid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network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3</a:t>
            </a:fld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617277" y="5411393"/>
            <a:ext cx="205295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101000"/>
              </a:lnSpc>
            </a:pPr>
            <a:r>
              <a:rPr sz="1300" dirty="0">
                <a:latin typeface="Arial"/>
                <a:cs typeface="Arial"/>
              </a:rPr>
              <a:t>•Extended asset life and  subsequent deferred  unnecessary capital  investment via better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asset  load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ratings.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8846" y="3248977"/>
            <a:ext cx="129603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2565">
              <a:lnSpc>
                <a:spcPts val="2800"/>
              </a:lnSpc>
            </a:pPr>
            <a:r>
              <a:rPr sz="2400" b="1" dirty="0">
                <a:solidFill>
                  <a:srgbClr val="004370"/>
                </a:solidFill>
                <a:latin typeface="Arial"/>
                <a:cs typeface="Arial"/>
              </a:rPr>
              <a:t>Smart  Metering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1" y="543983"/>
            <a:ext cx="8345805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90"/>
              </a:lnSpc>
            </a:pPr>
            <a:r>
              <a:rPr dirty="0"/>
              <a:t>Big data and analytics capabilities </a:t>
            </a:r>
            <a:r>
              <a:rPr sz="2400" dirty="0"/>
              <a:t>drive real business value</a:t>
            </a:r>
            <a:r>
              <a:rPr sz="2400" spc="-155" dirty="0"/>
              <a:t> </a:t>
            </a:r>
            <a:r>
              <a:rPr sz="2400" dirty="0"/>
              <a:t>from</a:t>
            </a:r>
            <a:endParaRPr sz="2400"/>
          </a:p>
          <a:p>
            <a:pPr marL="12700">
              <a:lnSpc>
                <a:spcPts val="2690"/>
              </a:lnSpc>
            </a:pPr>
            <a:r>
              <a:rPr sz="2400" b="1" u="heavy" dirty="0">
                <a:solidFill>
                  <a:srgbClr val="FF6600"/>
                </a:solidFill>
                <a:latin typeface="Arial"/>
                <a:cs typeface="Arial"/>
              </a:rPr>
              <a:t>Smart Meter</a:t>
            </a:r>
            <a:r>
              <a:rPr sz="2400" b="1" u="heavy" spc="-10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dirty="0"/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0750" y="2392362"/>
            <a:ext cx="2359025" cy="835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9175" y="2463800"/>
            <a:ext cx="2168525" cy="644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750" y="3460750"/>
            <a:ext cx="2359025" cy="83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9175" y="3533775"/>
            <a:ext cx="2168525" cy="64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0750" y="4586287"/>
            <a:ext cx="2359025" cy="835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763" y="3956858"/>
            <a:ext cx="1059872" cy="552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632" y="4376644"/>
            <a:ext cx="1492135" cy="552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1800" y="4443412"/>
            <a:ext cx="285750" cy="1905"/>
          </a:xfrm>
          <a:custGeom>
            <a:avLst/>
            <a:gdLst/>
            <a:ahLst/>
            <a:cxnLst/>
            <a:rect l="l" t="t" r="r" b="b"/>
            <a:pathLst>
              <a:path w="285750" h="1904">
                <a:moveTo>
                  <a:pt x="0" y="0"/>
                </a:moveTo>
                <a:lnTo>
                  <a:pt x="285749" y="1586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00250" y="1797055"/>
            <a:ext cx="0" cy="4481830"/>
          </a:xfrm>
          <a:custGeom>
            <a:avLst/>
            <a:gdLst/>
            <a:ahLst/>
            <a:cxnLst/>
            <a:rect l="l" t="t" r="r" b="b"/>
            <a:pathLst>
              <a:path h="4481830">
                <a:moveTo>
                  <a:pt x="0" y="4481506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1362" y="1785937"/>
            <a:ext cx="285750" cy="1905"/>
          </a:xfrm>
          <a:custGeom>
            <a:avLst/>
            <a:gdLst/>
            <a:ahLst/>
            <a:cxnLst/>
            <a:rect l="l" t="t" r="r" b="b"/>
            <a:pathLst>
              <a:path w="285750" h="1905">
                <a:moveTo>
                  <a:pt x="0" y="0"/>
                </a:moveTo>
                <a:lnTo>
                  <a:pt x="285749" y="158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0250" y="6257925"/>
            <a:ext cx="285750" cy="1905"/>
          </a:xfrm>
          <a:custGeom>
            <a:avLst/>
            <a:gdLst/>
            <a:ahLst/>
            <a:cxnLst/>
            <a:rect l="l" t="t" r="r" b="b"/>
            <a:pathLst>
              <a:path w="285750" h="1904">
                <a:moveTo>
                  <a:pt x="0" y="0"/>
                </a:moveTo>
                <a:lnTo>
                  <a:pt x="285749" y="1587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0750" y="1362075"/>
            <a:ext cx="2359025" cy="835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9175" y="1430337"/>
            <a:ext cx="2168525" cy="64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7567" y="1591886"/>
            <a:ext cx="2123897" cy="3449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2497" y="1616829"/>
            <a:ext cx="2123897" cy="3449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75492" y="1655445"/>
            <a:ext cx="14598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Grid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15095" y="2618503"/>
            <a:ext cx="2123897" cy="3449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0025" y="2643446"/>
            <a:ext cx="2123897" cy="3449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92719" y="2682557"/>
            <a:ext cx="12001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Field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15095" y="3715783"/>
            <a:ext cx="2123897" cy="3449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0025" y="3740726"/>
            <a:ext cx="2123897" cy="3449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4086" y="3779520"/>
            <a:ext cx="3950335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9960">
              <a:lnSpc>
                <a:spcPts val="1810"/>
              </a:lnSpc>
            </a:pPr>
            <a:r>
              <a:rPr sz="1600" dirty="0">
                <a:latin typeface="Arial"/>
                <a:cs typeface="Arial"/>
              </a:rPr>
              <a:t>Resource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Planning</a:t>
            </a:r>
            <a:endParaRPr sz="1600">
              <a:latin typeface="Arial"/>
              <a:cs typeface="Arial"/>
            </a:endParaRPr>
          </a:p>
          <a:p>
            <a:pPr marL="12700" marR="2545715" indent="217170">
              <a:lnSpc>
                <a:spcPts val="3300"/>
              </a:lnSpc>
              <a:spcBef>
                <a:spcPts val="50"/>
              </a:spcBef>
            </a:pPr>
            <a:r>
              <a:rPr sz="2800" dirty="0">
                <a:latin typeface="Arial"/>
                <a:cs typeface="Arial"/>
              </a:rPr>
              <a:t>Smart  Metering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89175" y="4656137"/>
            <a:ext cx="2168525" cy="6445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52497" y="4729941"/>
            <a:ext cx="2123897" cy="59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27049" y="4777104"/>
            <a:ext cx="195707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Customer Service /  Customer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76462" y="5708650"/>
            <a:ext cx="2359025" cy="8366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74887" y="5781675"/>
            <a:ext cx="2168525" cy="644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12513" y="5837554"/>
            <a:ext cx="109855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085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Regulatory  Compliance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57558" y="5843846"/>
            <a:ext cx="2202878" cy="536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2488" y="5872941"/>
            <a:ext cx="2207031" cy="5320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54015" y="5923597"/>
            <a:ext cx="156400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Efficient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Regulatory  Compliance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28462" y="1820482"/>
            <a:ext cx="2207031" cy="5320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53393" y="1845425"/>
            <a:ext cx="2207031" cy="5320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5086" y="4621871"/>
            <a:ext cx="2190407" cy="7481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70017" y="4646814"/>
            <a:ext cx="2190407" cy="7481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0921" y="3495499"/>
            <a:ext cx="2040775" cy="7439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0017" y="3520438"/>
            <a:ext cx="2036622" cy="7481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38140" y="3561110"/>
            <a:ext cx="1755139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200"/>
              </a:lnSpc>
            </a:pPr>
            <a:r>
              <a:rPr sz="1400" dirty="0">
                <a:latin typeface="Arial"/>
                <a:cs typeface="Arial"/>
              </a:rPr>
              <a:t>Improve load  forecasting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demand  accuracy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5875" marR="130175">
              <a:lnSpc>
                <a:spcPct val="98200"/>
              </a:lnSpc>
            </a:pPr>
            <a:r>
              <a:rPr sz="1400" dirty="0">
                <a:latin typeface="Arial"/>
                <a:cs typeface="Arial"/>
              </a:rPr>
              <a:t>Improve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acceptance  rates for targeted  </a:t>
            </a:r>
            <a:r>
              <a:rPr sz="1400" spc="-5" dirty="0">
                <a:latin typeface="Arial"/>
                <a:cs typeface="Arial"/>
              </a:rPr>
              <a:t>offerings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28462" y="2543697"/>
            <a:ext cx="2053247" cy="5320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3393" y="2568627"/>
            <a:ext cx="2053247" cy="5320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28462" y="1325881"/>
            <a:ext cx="2231961" cy="53201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53393" y="1350824"/>
            <a:ext cx="2231961" cy="53201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25440" y="1403985"/>
            <a:ext cx="1794510" cy="162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1145">
              <a:lnSpc>
                <a:spcPts val="1600"/>
              </a:lnSpc>
            </a:pPr>
            <a:r>
              <a:rPr sz="1400" dirty="0">
                <a:latin typeface="Arial"/>
                <a:cs typeface="Arial"/>
              </a:rPr>
              <a:t>Reduce Outages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  Downtime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00"/>
              </a:lnSpc>
              <a:spcBef>
                <a:spcPts val="685"/>
              </a:spcBef>
            </a:pPr>
            <a:r>
              <a:rPr sz="1400" dirty="0">
                <a:latin typeface="Arial"/>
                <a:cs typeface="Arial"/>
              </a:rPr>
              <a:t>Detect Energy Loss,  Theft &amp;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Fraud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  <a:spcBef>
                <a:spcPts val="875"/>
              </a:spcBef>
            </a:pPr>
            <a:r>
              <a:rPr sz="1400" dirty="0">
                <a:latin typeface="Arial"/>
                <a:cs typeface="Arial"/>
              </a:rPr>
              <a:t>Optimize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maintenance  &amp;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repair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49775" y="1604962"/>
            <a:ext cx="796925" cy="174625"/>
          </a:xfrm>
          <a:custGeom>
            <a:avLst/>
            <a:gdLst/>
            <a:ahLst/>
            <a:cxnLst/>
            <a:rect l="l" t="t" r="r" b="b"/>
            <a:pathLst>
              <a:path w="796925" h="174625">
                <a:moveTo>
                  <a:pt x="0" y="174624"/>
                </a:moveTo>
                <a:lnTo>
                  <a:pt x="398462" y="174624"/>
                </a:lnTo>
                <a:lnTo>
                  <a:pt x="398462" y="0"/>
                </a:lnTo>
                <a:lnTo>
                  <a:pt x="79692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49775" y="1779587"/>
            <a:ext cx="796925" cy="319405"/>
          </a:xfrm>
          <a:custGeom>
            <a:avLst/>
            <a:gdLst/>
            <a:ahLst/>
            <a:cxnLst/>
            <a:rect l="l" t="t" r="r" b="b"/>
            <a:pathLst>
              <a:path w="796925" h="319405">
                <a:moveTo>
                  <a:pt x="0" y="0"/>
                </a:moveTo>
                <a:lnTo>
                  <a:pt x="398462" y="0"/>
                </a:lnTo>
                <a:lnTo>
                  <a:pt x="398462" y="319086"/>
                </a:lnTo>
                <a:lnTo>
                  <a:pt x="796924" y="31908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49775" y="2809875"/>
            <a:ext cx="796925" cy="11430"/>
          </a:xfrm>
          <a:custGeom>
            <a:avLst/>
            <a:gdLst/>
            <a:ahLst/>
            <a:cxnLst/>
            <a:rect l="l" t="t" r="r" b="b"/>
            <a:pathLst>
              <a:path w="796925" h="11430">
                <a:moveTo>
                  <a:pt x="0" y="0"/>
                </a:moveTo>
                <a:lnTo>
                  <a:pt x="398462" y="0"/>
                </a:lnTo>
                <a:lnTo>
                  <a:pt x="398462" y="11112"/>
                </a:lnTo>
                <a:lnTo>
                  <a:pt x="796924" y="111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49775" y="3878262"/>
            <a:ext cx="809625" cy="3175"/>
          </a:xfrm>
          <a:custGeom>
            <a:avLst/>
            <a:gdLst/>
            <a:ahLst/>
            <a:cxnLst/>
            <a:rect l="l" t="t" r="r" b="b"/>
            <a:pathLst>
              <a:path w="809625" h="3175">
                <a:moveTo>
                  <a:pt x="0" y="0"/>
                </a:moveTo>
                <a:lnTo>
                  <a:pt x="404812" y="0"/>
                </a:lnTo>
                <a:lnTo>
                  <a:pt x="404812" y="3175"/>
                </a:lnTo>
                <a:lnTo>
                  <a:pt x="809624" y="31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49775" y="5003800"/>
            <a:ext cx="812800" cy="6350"/>
          </a:xfrm>
          <a:custGeom>
            <a:avLst/>
            <a:gdLst/>
            <a:ahLst/>
            <a:cxnLst/>
            <a:rect l="l" t="t" r="r" b="b"/>
            <a:pathLst>
              <a:path w="812800" h="6350">
                <a:moveTo>
                  <a:pt x="0" y="0"/>
                </a:moveTo>
                <a:lnTo>
                  <a:pt x="406399" y="0"/>
                </a:lnTo>
                <a:lnTo>
                  <a:pt x="406399" y="6349"/>
                </a:lnTo>
                <a:lnTo>
                  <a:pt x="812799" y="63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35487" y="6124575"/>
            <a:ext cx="840105" cy="3175"/>
          </a:xfrm>
          <a:custGeom>
            <a:avLst/>
            <a:gdLst/>
            <a:ahLst/>
            <a:cxnLst/>
            <a:rect l="l" t="t" r="r" b="b"/>
            <a:pathLst>
              <a:path w="840104" h="3175">
                <a:moveTo>
                  <a:pt x="0" y="3174"/>
                </a:moveTo>
                <a:lnTo>
                  <a:pt x="419892" y="3174"/>
                </a:lnTo>
                <a:lnTo>
                  <a:pt x="419892" y="0"/>
                </a:lnTo>
                <a:lnTo>
                  <a:pt x="83978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5</a:t>
            </a:fld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9875" y="150812"/>
            <a:ext cx="1060450" cy="4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762" y="357187"/>
            <a:ext cx="1631950" cy="15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047" y="684914"/>
            <a:ext cx="8039734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400" dirty="0"/>
              <a:t>Big data &amp; analytics turns </a:t>
            </a:r>
            <a:r>
              <a:rPr sz="2400" b="1" u="heavy" dirty="0">
                <a:solidFill>
                  <a:srgbClr val="FF6600"/>
                </a:solidFill>
                <a:latin typeface="Arial"/>
                <a:cs typeface="Arial"/>
              </a:rPr>
              <a:t>Smart Meter </a:t>
            </a:r>
            <a:r>
              <a:rPr sz="2400" dirty="0"/>
              <a:t>data into</a:t>
            </a:r>
            <a:r>
              <a:rPr sz="2400" spc="-110" dirty="0"/>
              <a:t> </a:t>
            </a:r>
            <a:r>
              <a:rPr sz="2400" dirty="0"/>
              <a:t>actionable  insight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87" y="2498725"/>
            <a:ext cx="2209800" cy="4098925"/>
          </a:xfrm>
          <a:custGeom>
            <a:avLst/>
            <a:gdLst/>
            <a:ahLst/>
            <a:cxnLst/>
            <a:rect l="l" t="t" r="r" b="b"/>
            <a:pathLst>
              <a:path w="2209800" h="4098925">
                <a:moveTo>
                  <a:pt x="2209800" y="0"/>
                </a:moveTo>
                <a:lnTo>
                  <a:pt x="0" y="0"/>
                </a:lnTo>
                <a:lnTo>
                  <a:pt x="0" y="4098925"/>
                </a:lnTo>
                <a:lnTo>
                  <a:pt x="1952942" y="4098925"/>
                </a:lnTo>
                <a:lnTo>
                  <a:pt x="1990889" y="4095061"/>
                </a:lnTo>
                <a:lnTo>
                  <a:pt x="2061222" y="4065801"/>
                </a:lnTo>
                <a:lnTo>
                  <a:pt x="2092801" y="4041507"/>
                </a:lnTo>
                <a:lnTo>
                  <a:pt x="2121458" y="4011506"/>
                </a:lnTo>
                <a:lnTo>
                  <a:pt x="2146796" y="3976350"/>
                </a:lnTo>
                <a:lnTo>
                  <a:pt x="2168418" y="3936589"/>
                </a:lnTo>
                <a:lnTo>
                  <a:pt x="2185926" y="3892775"/>
                </a:lnTo>
                <a:lnTo>
                  <a:pt x="2198924" y="3845459"/>
                </a:lnTo>
                <a:lnTo>
                  <a:pt x="2207015" y="3795192"/>
                </a:lnTo>
                <a:lnTo>
                  <a:pt x="2209800" y="3742526"/>
                </a:lnTo>
                <a:lnTo>
                  <a:pt x="220980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287" y="1554162"/>
            <a:ext cx="2184400" cy="884555"/>
          </a:xfrm>
          <a:custGeom>
            <a:avLst/>
            <a:gdLst/>
            <a:ahLst/>
            <a:cxnLst/>
            <a:rect l="l" t="t" r="r" b="b"/>
            <a:pathLst>
              <a:path w="2184400" h="884555">
                <a:moveTo>
                  <a:pt x="2184400" y="0"/>
                </a:moveTo>
                <a:lnTo>
                  <a:pt x="220865" y="0"/>
                </a:lnTo>
                <a:lnTo>
                  <a:pt x="181164" y="4468"/>
                </a:lnTo>
                <a:lnTo>
                  <a:pt x="143797" y="17352"/>
                </a:lnTo>
                <a:lnTo>
                  <a:pt x="109389" y="37868"/>
                </a:lnTo>
                <a:lnTo>
                  <a:pt x="78564" y="65231"/>
                </a:lnTo>
                <a:lnTo>
                  <a:pt x="51944" y="98660"/>
                </a:lnTo>
                <a:lnTo>
                  <a:pt x="30154" y="137370"/>
                </a:lnTo>
                <a:lnTo>
                  <a:pt x="13817" y="180578"/>
                </a:lnTo>
                <a:lnTo>
                  <a:pt x="3558" y="227501"/>
                </a:lnTo>
                <a:lnTo>
                  <a:pt x="0" y="277355"/>
                </a:lnTo>
                <a:lnTo>
                  <a:pt x="0" y="884237"/>
                </a:lnTo>
                <a:lnTo>
                  <a:pt x="2184400" y="884237"/>
                </a:lnTo>
                <a:lnTo>
                  <a:pt x="2184400" y="0"/>
                </a:lnTo>
                <a:close/>
              </a:path>
            </a:pathLst>
          </a:custGeom>
          <a:solidFill>
            <a:srgbClr val="F7B1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7814" y="2522915"/>
            <a:ext cx="2065705" cy="673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2752" y="2547854"/>
            <a:ext cx="2069871" cy="677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592" y="4164683"/>
            <a:ext cx="2265222" cy="234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531" y="4189611"/>
            <a:ext cx="2265222" cy="23441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1102" y="4185632"/>
            <a:ext cx="2006600" cy="101726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76200" marR="5080" indent="-63500">
              <a:lnSpc>
                <a:spcPts val="1300"/>
              </a:lnSpc>
              <a:spcBef>
                <a:spcPts val="20"/>
              </a:spcBef>
            </a:pPr>
            <a:r>
              <a:rPr sz="1300" spc="5" dirty="0">
                <a:latin typeface="Arial"/>
                <a:cs typeface="Arial"/>
              </a:rPr>
              <a:t>•Used </a:t>
            </a:r>
            <a:r>
              <a:rPr sz="1300" dirty="0">
                <a:latin typeface="Arial"/>
                <a:cs typeface="Arial"/>
              </a:rPr>
              <a:t>smart meter data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  a customer web portal,  where customers can  access their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personalized</a:t>
            </a:r>
            <a:endParaRPr sz="1300">
              <a:latin typeface="Arial"/>
              <a:cs typeface="Arial"/>
            </a:endParaRPr>
          </a:p>
          <a:p>
            <a:pPr marL="76200" marR="22860">
              <a:lnSpc>
                <a:spcPts val="13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information and learn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how  much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electricity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1102" y="5384482"/>
            <a:ext cx="2046605" cy="111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282575" indent="-63500">
              <a:lnSpc>
                <a:spcPts val="1400"/>
              </a:lnSpc>
            </a:pPr>
            <a:r>
              <a:rPr sz="1300" spc="5" dirty="0">
                <a:latin typeface="Arial"/>
                <a:cs typeface="Arial"/>
              </a:rPr>
              <a:t>•Reduced </a:t>
            </a:r>
            <a:r>
              <a:rPr sz="1300" dirty="0">
                <a:latin typeface="Arial"/>
                <a:cs typeface="Arial"/>
              </a:rPr>
              <a:t>load times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by  more than 95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percent</a:t>
            </a:r>
            <a:endParaRPr sz="1300">
              <a:latin typeface="Arial"/>
              <a:cs typeface="Arial"/>
            </a:endParaRPr>
          </a:p>
          <a:p>
            <a:pPr marL="76200" marR="264795" indent="-63500">
              <a:lnSpc>
                <a:spcPts val="1300"/>
              </a:lnSpc>
              <a:spcBef>
                <a:spcPts val="280"/>
              </a:spcBef>
            </a:pPr>
            <a:r>
              <a:rPr sz="1300" dirty="0">
                <a:latin typeface="Arial"/>
                <a:cs typeface="Arial"/>
              </a:rPr>
              <a:t>•Decreased query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times  more than 97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percent</a:t>
            </a:r>
            <a:endParaRPr sz="1300">
              <a:latin typeface="Arial"/>
              <a:cs typeface="Arial"/>
            </a:endParaRPr>
          </a:p>
          <a:p>
            <a:pPr marL="76200" marR="5080" indent="-63500">
              <a:lnSpc>
                <a:spcPts val="1300"/>
              </a:lnSpc>
              <a:spcBef>
                <a:spcPts val="400"/>
              </a:spcBef>
            </a:pPr>
            <a:r>
              <a:rPr sz="1300" spc="5" dirty="0">
                <a:latin typeface="Arial"/>
                <a:cs typeface="Arial"/>
              </a:rPr>
              <a:t>•Reduced </a:t>
            </a:r>
            <a:r>
              <a:rPr sz="1300" dirty="0">
                <a:latin typeface="Arial"/>
                <a:cs typeface="Arial"/>
              </a:rPr>
              <a:t>TCO from 1.3</a:t>
            </a:r>
            <a:r>
              <a:rPr sz="1300" spc="-1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TB  to 350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GB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7032" y="1675009"/>
            <a:ext cx="2152992" cy="677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971" y="1704108"/>
            <a:ext cx="2152992" cy="673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3637" y="41243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3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49912" y="1574800"/>
            <a:ext cx="2298700" cy="884555"/>
          </a:xfrm>
          <a:custGeom>
            <a:avLst/>
            <a:gdLst/>
            <a:ahLst/>
            <a:cxnLst/>
            <a:rect l="l" t="t" r="r" b="b"/>
            <a:pathLst>
              <a:path w="2298700" h="884555">
                <a:moveTo>
                  <a:pt x="2298700" y="0"/>
                </a:moveTo>
                <a:lnTo>
                  <a:pt x="232410" y="0"/>
                </a:lnTo>
                <a:lnTo>
                  <a:pt x="190633" y="4468"/>
                </a:lnTo>
                <a:lnTo>
                  <a:pt x="151313" y="17352"/>
                </a:lnTo>
                <a:lnTo>
                  <a:pt x="115107" y="37868"/>
                </a:lnTo>
                <a:lnTo>
                  <a:pt x="82670" y="65231"/>
                </a:lnTo>
                <a:lnTo>
                  <a:pt x="54659" y="98660"/>
                </a:lnTo>
                <a:lnTo>
                  <a:pt x="31730" y="137370"/>
                </a:lnTo>
                <a:lnTo>
                  <a:pt x="14539" y="180578"/>
                </a:lnTo>
                <a:lnTo>
                  <a:pt x="3744" y="227501"/>
                </a:lnTo>
                <a:lnTo>
                  <a:pt x="0" y="277355"/>
                </a:lnTo>
                <a:lnTo>
                  <a:pt x="0" y="884237"/>
                </a:lnTo>
                <a:lnTo>
                  <a:pt x="2298700" y="884237"/>
                </a:lnTo>
                <a:lnTo>
                  <a:pt x="2298700" y="0"/>
                </a:lnTo>
                <a:close/>
              </a:path>
            </a:pathLst>
          </a:custGeom>
          <a:solidFill>
            <a:srgbClr val="005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9437" y="2524125"/>
            <a:ext cx="2286000" cy="4069079"/>
          </a:xfrm>
          <a:custGeom>
            <a:avLst/>
            <a:gdLst/>
            <a:ahLst/>
            <a:cxnLst/>
            <a:rect l="l" t="t" r="r" b="b"/>
            <a:pathLst>
              <a:path w="2286000" h="4069079">
                <a:moveTo>
                  <a:pt x="2286000" y="0"/>
                </a:moveTo>
                <a:lnTo>
                  <a:pt x="0" y="0"/>
                </a:lnTo>
                <a:lnTo>
                  <a:pt x="0" y="4068762"/>
                </a:lnTo>
                <a:lnTo>
                  <a:pt x="2020290" y="4068762"/>
                </a:lnTo>
                <a:lnTo>
                  <a:pt x="2059543" y="4064948"/>
                </a:lnTo>
                <a:lnTo>
                  <a:pt x="2097019" y="4053864"/>
                </a:lnTo>
                <a:lnTo>
                  <a:pt x="2132297" y="4036058"/>
                </a:lnTo>
                <a:lnTo>
                  <a:pt x="2164963" y="4012072"/>
                </a:lnTo>
                <a:lnTo>
                  <a:pt x="2194608" y="3982452"/>
                </a:lnTo>
                <a:lnTo>
                  <a:pt x="2220820" y="3947741"/>
                </a:lnTo>
                <a:lnTo>
                  <a:pt x="2243189" y="3908484"/>
                </a:lnTo>
                <a:lnTo>
                  <a:pt x="2261302" y="3865225"/>
                </a:lnTo>
                <a:lnTo>
                  <a:pt x="2274749" y="3818508"/>
                </a:lnTo>
                <a:lnTo>
                  <a:pt x="2283118" y="3768878"/>
                </a:lnTo>
                <a:lnTo>
                  <a:pt x="2286000" y="3716879"/>
                </a:lnTo>
                <a:lnTo>
                  <a:pt x="2286000" y="0"/>
                </a:lnTo>
                <a:close/>
              </a:path>
            </a:pathLst>
          </a:custGeom>
          <a:solidFill>
            <a:srgbClr val="006D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1751" y="2556160"/>
            <a:ext cx="2202878" cy="677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6681" y="2581103"/>
            <a:ext cx="2202878" cy="677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53667" y="2583497"/>
            <a:ext cx="1888489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7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End-to-end  management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  grid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89587" y="4111625"/>
            <a:ext cx="2367280" cy="0"/>
          </a:xfrm>
          <a:custGeom>
            <a:avLst/>
            <a:gdLst/>
            <a:ahLst/>
            <a:cxnLst/>
            <a:rect l="l" t="t" r="r" b="b"/>
            <a:pathLst>
              <a:path w="2367279">
                <a:moveTo>
                  <a:pt x="0" y="0"/>
                </a:moveTo>
                <a:lnTo>
                  <a:pt x="2366958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1865" y="4089863"/>
            <a:ext cx="2211184" cy="2319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6808" y="4118954"/>
            <a:ext cx="2215337" cy="23150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43181" y="4111818"/>
            <a:ext cx="2117090" cy="789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6200" marR="5080" indent="-63500">
              <a:lnSpc>
                <a:spcPts val="1500"/>
              </a:lnSpc>
              <a:spcBef>
                <a:spcPts val="7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•Implemented a smart meter  infrastructure that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endParaRPr sz="1300">
              <a:latin typeface="Arial"/>
              <a:cs typeface="Arial"/>
            </a:endParaRPr>
          </a:p>
          <a:p>
            <a:pPr marL="76200" marR="5080">
              <a:lnSpc>
                <a:spcPts val="15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real-time, integrated view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of  the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3181" y="5049438"/>
            <a:ext cx="2052955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99400"/>
              </a:lnSpc>
            </a:pP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•Will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reduce demand on</a:t>
            </a:r>
            <a:r>
              <a:rPr sz="13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the  grid by about 1,000  megawatts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43181" y="5798738"/>
            <a:ext cx="2190750" cy="60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99400"/>
              </a:lnSpc>
            </a:pP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•Will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reduce greenhouse gas  emissions by at least  365,000 metric tons per</a:t>
            </a:r>
            <a:r>
              <a:rPr sz="1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5000" y="1666703"/>
            <a:ext cx="2207031" cy="6774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39942" y="1691633"/>
            <a:ext cx="2207031" cy="677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27319" y="1694497"/>
            <a:ext cx="196850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7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How can I use smart  meter data to reduce  energy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consumption?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87475" y="3316287"/>
            <a:ext cx="1827530" cy="662305"/>
          </a:xfrm>
          <a:custGeom>
            <a:avLst/>
            <a:gdLst/>
            <a:ahLst/>
            <a:cxnLst/>
            <a:rect l="l" t="t" r="r" b="b"/>
            <a:pathLst>
              <a:path w="1827530" h="662304">
                <a:moveTo>
                  <a:pt x="1716874" y="0"/>
                </a:moveTo>
                <a:lnTo>
                  <a:pt x="110337" y="0"/>
                </a:lnTo>
                <a:lnTo>
                  <a:pt x="67390" y="8671"/>
                </a:lnTo>
                <a:lnTo>
                  <a:pt x="32318" y="32318"/>
                </a:lnTo>
                <a:lnTo>
                  <a:pt x="8671" y="67390"/>
                </a:lnTo>
                <a:lnTo>
                  <a:pt x="0" y="110337"/>
                </a:lnTo>
                <a:lnTo>
                  <a:pt x="0" y="551649"/>
                </a:lnTo>
                <a:lnTo>
                  <a:pt x="8671" y="594602"/>
                </a:lnTo>
                <a:lnTo>
                  <a:pt x="32318" y="629673"/>
                </a:lnTo>
                <a:lnTo>
                  <a:pt x="67390" y="653317"/>
                </a:lnTo>
                <a:lnTo>
                  <a:pt x="110337" y="661987"/>
                </a:lnTo>
                <a:lnTo>
                  <a:pt x="1716874" y="661987"/>
                </a:lnTo>
                <a:lnTo>
                  <a:pt x="1759821" y="653317"/>
                </a:lnTo>
                <a:lnTo>
                  <a:pt x="1794894" y="629673"/>
                </a:lnTo>
                <a:lnTo>
                  <a:pt x="1818541" y="594602"/>
                </a:lnTo>
                <a:lnTo>
                  <a:pt x="1827212" y="551649"/>
                </a:lnTo>
                <a:lnTo>
                  <a:pt x="1827212" y="110337"/>
                </a:lnTo>
                <a:lnTo>
                  <a:pt x="1818541" y="67390"/>
                </a:lnTo>
                <a:lnTo>
                  <a:pt x="1794894" y="32318"/>
                </a:lnTo>
                <a:lnTo>
                  <a:pt x="1759821" y="8671"/>
                </a:lnTo>
                <a:lnTo>
                  <a:pt x="1716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09294" y="1704022"/>
            <a:ext cx="2148840" cy="224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700"/>
              </a:lnSpc>
            </a:pPr>
            <a:r>
              <a:rPr sz="1600" dirty="0">
                <a:solidFill>
                  <a:srgbClr val="004370"/>
                </a:solidFill>
                <a:latin typeface="Arial"/>
                <a:cs typeface="Arial"/>
              </a:rPr>
              <a:t>How can I give  customers more</a:t>
            </a:r>
            <a:r>
              <a:rPr sz="1600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370"/>
                </a:solidFill>
                <a:latin typeface="Arial"/>
                <a:cs typeface="Arial"/>
              </a:rPr>
              <a:t>control  over their energy use</a:t>
            </a:r>
            <a:r>
              <a:rPr sz="1600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370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256540" marR="320675" indent="38735" algn="ctr">
              <a:lnSpc>
                <a:spcPts val="1700"/>
              </a:lnSpc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Help</a:t>
            </a:r>
            <a:r>
              <a:rPr sz="1600" b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customers  </a:t>
            </a:r>
            <a:r>
              <a:rPr sz="1600" b="1" spc="-5" dirty="0">
                <a:solidFill>
                  <a:srgbClr val="004370"/>
                </a:solidFill>
                <a:latin typeface="Arial"/>
                <a:cs typeface="Arial"/>
              </a:rPr>
              <a:t>reduce energy 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consumption</a:t>
            </a:r>
            <a:endParaRPr sz="1600">
              <a:latin typeface="Arial"/>
              <a:cs typeface="Arial"/>
            </a:endParaRPr>
          </a:p>
          <a:p>
            <a:pPr marL="256540" marR="326390" algn="ctr">
              <a:lnSpc>
                <a:spcPct val="78100"/>
              </a:lnSpc>
              <a:spcBef>
                <a:spcPts val="1345"/>
              </a:spcBef>
            </a:pP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US</a:t>
            </a:r>
            <a:r>
              <a:rPr sz="1600" b="1" i="1" spc="-5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distributor</a:t>
            </a:r>
            <a:r>
              <a:rPr sz="1600" b="1" i="1" spc="-5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&amp;  transmitter of  electricity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08548" y="3316287"/>
            <a:ext cx="1954530" cy="662940"/>
          </a:xfrm>
          <a:custGeom>
            <a:avLst/>
            <a:gdLst/>
            <a:ahLst/>
            <a:cxnLst/>
            <a:rect l="l" t="t" r="r" b="b"/>
            <a:pathLst>
              <a:path w="1954529" h="662939">
                <a:moveTo>
                  <a:pt x="1843913" y="0"/>
                </a:moveTo>
                <a:lnTo>
                  <a:pt x="110413" y="0"/>
                </a:lnTo>
                <a:lnTo>
                  <a:pt x="67433" y="8677"/>
                </a:lnTo>
                <a:lnTo>
                  <a:pt x="32337" y="32342"/>
                </a:lnTo>
                <a:lnTo>
                  <a:pt x="8676" y="67438"/>
                </a:lnTo>
                <a:lnTo>
                  <a:pt x="0" y="110413"/>
                </a:lnTo>
                <a:lnTo>
                  <a:pt x="0" y="552056"/>
                </a:lnTo>
                <a:lnTo>
                  <a:pt x="8676" y="595029"/>
                </a:lnTo>
                <a:lnTo>
                  <a:pt x="32337" y="630121"/>
                </a:lnTo>
                <a:lnTo>
                  <a:pt x="67433" y="653781"/>
                </a:lnTo>
                <a:lnTo>
                  <a:pt x="110413" y="662457"/>
                </a:lnTo>
                <a:lnTo>
                  <a:pt x="1843913" y="662457"/>
                </a:lnTo>
                <a:lnTo>
                  <a:pt x="1886888" y="653781"/>
                </a:lnTo>
                <a:lnTo>
                  <a:pt x="1921984" y="630121"/>
                </a:lnTo>
                <a:lnTo>
                  <a:pt x="1945648" y="595029"/>
                </a:lnTo>
                <a:lnTo>
                  <a:pt x="1954326" y="552056"/>
                </a:lnTo>
                <a:lnTo>
                  <a:pt x="1954326" y="110413"/>
                </a:lnTo>
                <a:lnTo>
                  <a:pt x="1945648" y="67438"/>
                </a:lnTo>
                <a:lnTo>
                  <a:pt x="1921984" y="32342"/>
                </a:lnTo>
                <a:lnTo>
                  <a:pt x="1886888" y="8677"/>
                </a:lnTo>
                <a:lnTo>
                  <a:pt x="1843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89607" y="3440176"/>
            <a:ext cx="1572895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555" marR="5080" indent="-491490">
              <a:lnSpc>
                <a:spcPts val="1700"/>
              </a:lnSpc>
            </a:pP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Large</a:t>
            </a:r>
            <a:r>
              <a:rPr sz="1600" b="1" i="1" spc="-100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4370"/>
                </a:solidFill>
                <a:latin typeface="Arial"/>
                <a:cs typeface="Arial"/>
              </a:rPr>
              <a:t>California  Utility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35350" y="1574800"/>
            <a:ext cx="2108200" cy="884555"/>
          </a:xfrm>
          <a:custGeom>
            <a:avLst/>
            <a:gdLst/>
            <a:ahLst/>
            <a:cxnLst/>
            <a:rect l="l" t="t" r="r" b="b"/>
            <a:pathLst>
              <a:path w="2108200" h="884555">
                <a:moveTo>
                  <a:pt x="2108200" y="0"/>
                </a:moveTo>
                <a:lnTo>
                  <a:pt x="213156" y="0"/>
                </a:lnTo>
                <a:lnTo>
                  <a:pt x="170196" y="5635"/>
                </a:lnTo>
                <a:lnTo>
                  <a:pt x="130184" y="21796"/>
                </a:lnTo>
                <a:lnTo>
                  <a:pt x="93976" y="47369"/>
                </a:lnTo>
                <a:lnTo>
                  <a:pt x="62430" y="81237"/>
                </a:lnTo>
                <a:lnTo>
                  <a:pt x="36402" y="122285"/>
                </a:lnTo>
                <a:lnTo>
                  <a:pt x="16750" y="169397"/>
                </a:lnTo>
                <a:lnTo>
                  <a:pt x="4330" y="221459"/>
                </a:lnTo>
                <a:lnTo>
                  <a:pt x="0" y="277355"/>
                </a:lnTo>
                <a:lnTo>
                  <a:pt x="0" y="884237"/>
                </a:lnTo>
                <a:lnTo>
                  <a:pt x="2108200" y="884237"/>
                </a:lnTo>
                <a:lnTo>
                  <a:pt x="2108200" y="0"/>
                </a:lnTo>
                <a:close/>
              </a:path>
            </a:pathLst>
          </a:custGeom>
          <a:solidFill>
            <a:srgbClr val="009C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48050" y="2511425"/>
            <a:ext cx="2108200" cy="4070350"/>
          </a:xfrm>
          <a:custGeom>
            <a:avLst/>
            <a:gdLst/>
            <a:ahLst/>
            <a:cxnLst/>
            <a:rect l="l" t="t" r="r" b="b"/>
            <a:pathLst>
              <a:path w="2108200" h="4070350">
                <a:moveTo>
                  <a:pt x="2108200" y="0"/>
                </a:moveTo>
                <a:lnTo>
                  <a:pt x="0" y="0"/>
                </a:lnTo>
                <a:lnTo>
                  <a:pt x="0" y="4070350"/>
                </a:lnTo>
                <a:lnTo>
                  <a:pt x="1863151" y="4070350"/>
                </a:lnTo>
                <a:lnTo>
                  <a:pt x="1902891" y="4065697"/>
                </a:lnTo>
                <a:lnTo>
                  <a:pt x="1940599" y="4052225"/>
                </a:lnTo>
                <a:lnTo>
                  <a:pt x="1975760" y="4030666"/>
                </a:lnTo>
                <a:lnTo>
                  <a:pt x="2007870" y="4001753"/>
                </a:lnTo>
                <a:lnTo>
                  <a:pt x="2036424" y="3966217"/>
                </a:lnTo>
                <a:lnTo>
                  <a:pt x="2060918" y="3924790"/>
                </a:lnTo>
                <a:lnTo>
                  <a:pt x="2080847" y="3878205"/>
                </a:lnTo>
                <a:lnTo>
                  <a:pt x="2095706" y="3827193"/>
                </a:lnTo>
                <a:lnTo>
                  <a:pt x="2104992" y="3772486"/>
                </a:lnTo>
                <a:lnTo>
                  <a:pt x="2108200" y="3714817"/>
                </a:lnTo>
                <a:lnTo>
                  <a:pt x="2108200" y="0"/>
                </a:lnTo>
                <a:close/>
              </a:path>
            </a:pathLst>
          </a:custGeom>
          <a:solidFill>
            <a:srgbClr val="93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33152" y="2543689"/>
            <a:ext cx="2078177" cy="6774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8095" y="2568632"/>
            <a:ext cx="2078177" cy="6774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1344" y="1608513"/>
            <a:ext cx="1965960" cy="8437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16286" y="1633456"/>
            <a:ext cx="1965960" cy="84374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503231" y="1634489"/>
            <a:ext cx="1931670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500" dirty="0">
                <a:latin typeface="Arial"/>
                <a:cs typeface="Arial"/>
              </a:rPr>
              <a:t>How can I manage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  load capacity of the  grid without relying on  manual calculations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  <a:p>
            <a:pPr marL="90170" marR="26670" indent="-22860" algn="just">
              <a:lnSpc>
                <a:spcPts val="1700"/>
              </a:lnSpc>
              <a:spcBef>
                <a:spcPts val="969"/>
              </a:spcBef>
            </a:pP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Manage the flow</a:t>
            </a:r>
            <a:r>
              <a:rPr sz="1600" b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of  power through the  grid</a:t>
            </a:r>
            <a:r>
              <a:rPr sz="1600" b="1" spc="-105" dirty="0">
                <a:solidFill>
                  <a:srgbClr val="00437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4370"/>
                </a:solidFill>
                <a:latin typeface="Arial"/>
                <a:cs typeface="Arial"/>
              </a:rPr>
              <a:t>automatically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51123" y="3316287"/>
            <a:ext cx="1954530" cy="662940"/>
          </a:xfrm>
          <a:custGeom>
            <a:avLst/>
            <a:gdLst/>
            <a:ahLst/>
            <a:cxnLst/>
            <a:rect l="l" t="t" r="r" b="b"/>
            <a:pathLst>
              <a:path w="1954529" h="662939">
                <a:moveTo>
                  <a:pt x="1843913" y="0"/>
                </a:moveTo>
                <a:lnTo>
                  <a:pt x="110413" y="0"/>
                </a:lnTo>
                <a:lnTo>
                  <a:pt x="67433" y="8677"/>
                </a:lnTo>
                <a:lnTo>
                  <a:pt x="32337" y="32342"/>
                </a:lnTo>
                <a:lnTo>
                  <a:pt x="8676" y="67438"/>
                </a:lnTo>
                <a:lnTo>
                  <a:pt x="0" y="110413"/>
                </a:lnTo>
                <a:lnTo>
                  <a:pt x="0" y="552056"/>
                </a:lnTo>
                <a:lnTo>
                  <a:pt x="8676" y="595029"/>
                </a:lnTo>
                <a:lnTo>
                  <a:pt x="32337" y="630121"/>
                </a:lnTo>
                <a:lnTo>
                  <a:pt x="67433" y="653781"/>
                </a:lnTo>
                <a:lnTo>
                  <a:pt x="110413" y="662457"/>
                </a:lnTo>
                <a:lnTo>
                  <a:pt x="1843913" y="662457"/>
                </a:lnTo>
                <a:lnTo>
                  <a:pt x="1886888" y="653781"/>
                </a:lnTo>
                <a:lnTo>
                  <a:pt x="1921984" y="630121"/>
                </a:lnTo>
                <a:lnTo>
                  <a:pt x="1945648" y="595029"/>
                </a:lnTo>
                <a:lnTo>
                  <a:pt x="1954326" y="552056"/>
                </a:lnTo>
                <a:lnTo>
                  <a:pt x="1954326" y="110413"/>
                </a:lnTo>
                <a:lnTo>
                  <a:pt x="1945648" y="67438"/>
                </a:lnTo>
                <a:lnTo>
                  <a:pt x="1921984" y="32342"/>
                </a:lnTo>
                <a:lnTo>
                  <a:pt x="1886888" y="8677"/>
                </a:lnTo>
                <a:lnTo>
                  <a:pt x="1843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55987" y="4095749"/>
            <a:ext cx="2139950" cy="8255"/>
          </a:xfrm>
          <a:custGeom>
            <a:avLst/>
            <a:gdLst/>
            <a:ahLst/>
            <a:cxnLst/>
            <a:rect l="l" t="t" r="r" b="b"/>
            <a:pathLst>
              <a:path w="2139950" h="8254">
                <a:moveTo>
                  <a:pt x="0" y="7938"/>
                </a:moveTo>
                <a:lnTo>
                  <a:pt x="213994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8222" y="4152214"/>
            <a:ext cx="2177935" cy="23400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33152" y="4177152"/>
            <a:ext cx="2177935" cy="2340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422269" y="4173994"/>
            <a:ext cx="2099310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ct val="94000"/>
              </a:lnSpc>
            </a:pPr>
            <a:r>
              <a:rPr sz="1300" dirty="0">
                <a:latin typeface="Arial"/>
                <a:cs typeface="Arial"/>
              </a:rPr>
              <a:t>•Gathered &amp; analyzed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smart  grid data representing  diverse terrain, weather &amp;  demographics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22269" y="5198173"/>
            <a:ext cx="2172335" cy="12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3500">
              <a:lnSpc>
                <a:spcPts val="1470"/>
              </a:lnSpc>
            </a:pPr>
            <a:r>
              <a:rPr sz="1300" spc="10" dirty="0">
                <a:latin typeface="Arial"/>
                <a:cs typeface="Arial"/>
              </a:rPr>
              <a:t>•50% </a:t>
            </a:r>
            <a:r>
              <a:rPr sz="1300" dirty="0">
                <a:latin typeface="Arial"/>
                <a:cs typeface="Arial"/>
              </a:rPr>
              <a:t>drop in short-term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peak  loads</a:t>
            </a:r>
            <a:endParaRPr sz="1300">
              <a:latin typeface="Arial"/>
              <a:cs typeface="Arial"/>
            </a:endParaRPr>
          </a:p>
          <a:p>
            <a:pPr marL="76200" marR="270510" indent="-63500">
              <a:lnSpc>
                <a:spcPct val="100000"/>
              </a:lnSpc>
              <a:spcBef>
                <a:spcPts val="440"/>
              </a:spcBef>
            </a:pPr>
            <a:r>
              <a:rPr sz="1300" spc="10" dirty="0">
                <a:latin typeface="Arial"/>
                <a:cs typeface="Arial"/>
              </a:rPr>
              <a:t>•15% </a:t>
            </a:r>
            <a:r>
              <a:rPr sz="1300" dirty="0">
                <a:latin typeface="Arial"/>
                <a:cs typeface="Arial"/>
              </a:rPr>
              <a:t>drop in overall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peak  loads</a:t>
            </a:r>
            <a:endParaRPr sz="1300">
              <a:latin typeface="Arial"/>
              <a:cs typeface="Arial"/>
            </a:endParaRPr>
          </a:p>
          <a:p>
            <a:pPr marL="76200" marR="123825" indent="-63500">
              <a:lnSpc>
                <a:spcPts val="1470"/>
              </a:lnSpc>
              <a:spcBef>
                <a:spcPts val="595"/>
              </a:spcBef>
            </a:pPr>
            <a:r>
              <a:rPr sz="1300" spc="10" dirty="0">
                <a:latin typeface="Arial"/>
                <a:cs typeface="Arial"/>
              </a:rPr>
              <a:t>•10% </a:t>
            </a:r>
            <a:r>
              <a:rPr sz="1300" dirty="0">
                <a:latin typeface="Arial"/>
                <a:cs typeface="Arial"/>
              </a:rPr>
              <a:t>reduction in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electricity  bills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30612" y="3435350"/>
            <a:ext cx="1727200" cy="4683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10"/>
              </a:lnSpc>
            </a:pPr>
            <a:fld id="{81D60167-4931-47E6-BA6A-407CBD079E47}" type="slidenum">
              <a:rPr dirty="0"/>
              <a:pPr marL="25400">
                <a:lnSpc>
                  <a:spcPts val="1110"/>
                </a:lnSpc>
              </a:pPr>
              <a:t>6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0"/>
              </a:lnSpc>
            </a:pPr>
            <a:r>
              <a:rPr dirty="0"/>
              <a:t>© 2014 IBM</a:t>
            </a:r>
            <a:r>
              <a:rPr spc="-100" dirty="0"/>
              <a:t> </a:t>
            </a:r>
            <a:r>
              <a:rPr dirty="0"/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572</Words>
  <Application>Microsoft Office PowerPoint</Application>
  <PresentationFormat>On-screen Show (4:3)</PresentationFormat>
  <Paragraphs>124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Big data makes a big difference</vt:lpstr>
      <vt:lpstr>Key usage patterns for big data &amp; analytics have emerged</vt:lpstr>
      <vt:lpstr>Big data &amp; analytics capabilities are transforming Grid  Operations</vt:lpstr>
      <vt:lpstr>Slide 4</vt:lpstr>
      <vt:lpstr>Big data and analytics capabilities drive real business value from Smart Meter data</vt:lpstr>
      <vt:lpstr>Big data &amp; analytics turns Smart Meter data into actionable  insight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makes a big difference</dc:title>
  <dc:creator>PIYUSH PANDEY</dc:creator>
  <cp:lastModifiedBy>PIYUSH PANDEY</cp:lastModifiedBy>
  <cp:revision>1</cp:revision>
  <dcterms:created xsi:type="dcterms:W3CDTF">2017-07-01T10:03:22Z</dcterms:created>
  <dcterms:modified xsi:type="dcterms:W3CDTF">2017-07-01T10:07:17Z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2017-07-01T00:00:00Z</vt:filetime>
  </property>
</Properties>
</file>