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97" r:id="rId3"/>
    <p:sldId id="257" r:id="rId4"/>
    <p:sldId id="273" r:id="rId5"/>
    <p:sldId id="274" r:id="rId6"/>
    <p:sldId id="258" r:id="rId7"/>
    <p:sldId id="269" r:id="rId8"/>
    <p:sldId id="284" r:id="rId9"/>
    <p:sldId id="286" r:id="rId10"/>
    <p:sldId id="288" r:id="rId11"/>
    <p:sldId id="293" r:id="rId12"/>
    <p:sldId id="270" r:id="rId13"/>
    <p:sldId id="272" r:id="rId14"/>
    <p:sldId id="296" r:id="rId15"/>
    <p:sldId id="282" r:id="rId16"/>
    <p:sldId id="29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B9909CEC-9270-42AE-B267-9C9058AEAF71}">
          <p14:sldIdLst>
            <p14:sldId id="256"/>
            <p14:sldId id="297"/>
            <p14:sldId id="257"/>
            <p14:sldId id="273"/>
            <p14:sldId id="274"/>
            <p14:sldId id="258"/>
            <p14:sldId id="269"/>
            <p14:sldId id="284"/>
            <p14:sldId id="286"/>
            <p14:sldId id="288"/>
            <p14:sldId id="293"/>
            <p14:sldId id="270"/>
            <p14:sldId id="272"/>
            <p14:sldId id="296"/>
            <p14:sldId id="282"/>
            <p14:sldId id="290"/>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51049" autoAdjust="0"/>
  </p:normalViewPr>
  <p:slideViewPr>
    <p:cSldViewPr>
      <p:cViewPr varScale="1">
        <p:scale>
          <a:sx n="73" d="100"/>
          <a:sy n="73" d="100"/>
        </p:scale>
        <p:origin x="-128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7FD629-7BB1-48C0-B4A7-2B35A76C3041}"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IN"/>
        </a:p>
      </dgm:t>
    </dgm:pt>
    <dgm:pt modelId="{40B750C0-F03C-4786-AB0A-A6A91AA51D8C}">
      <dgm:prSet/>
      <dgm:spPr/>
      <dgm:t>
        <a:bodyPr/>
        <a:lstStyle/>
        <a:p>
          <a:pPr rtl="0"/>
          <a:r>
            <a:rPr lang="en-IN" dirty="0" smtClean="0"/>
            <a:t>Smart Metering systems feature a number of innovations:</a:t>
          </a:r>
          <a:endParaRPr lang="en-IN" dirty="0"/>
        </a:p>
      </dgm:t>
    </dgm:pt>
    <dgm:pt modelId="{89C34CBE-15C3-42DC-A149-0F5F62E81C6A}" type="parTrans" cxnId="{0EE2A9E2-794C-4F96-9307-3AEDD1079107}">
      <dgm:prSet/>
      <dgm:spPr/>
      <dgm:t>
        <a:bodyPr/>
        <a:lstStyle/>
        <a:p>
          <a:endParaRPr lang="en-IN"/>
        </a:p>
      </dgm:t>
    </dgm:pt>
    <dgm:pt modelId="{E0746D04-F252-43A3-B194-5A9D5BE9DBA1}" type="sibTrans" cxnId="{0EE2A9E2-794C-4F96-9307-3AEDD1079107}">
      <dgm:prSet/>
      <dgm:spPr/>
      <dgm:t>
        <a:bodyPr/>
        <a:lstStyle/>
        <a:p>
          <a:endParaRPr lang="en-IN"/>
        </a:p>
      </dgm:t>
    </dgm:pt>
    <dgm:pt modelId="{2586DAB2-71C4-4C1C-ABE6-44FB6351DD51}">
      <dgm:prSet/>
      <dgm:spPr/>
      <dgm:t>
        <a:bodyPr/>
        <a:lstStyle/>
        <a:p>
          <a:pPr rtl="0"/>
          <a:r>
            <a:rPr lang="en-IN" dirty="0" smtClean="0"/>
            <a:t>Digital Technology,</a:t>
          </a:r>
          <a:endParaRPr lang="en-IN" dirty="0"/>
        </a:p>
      </dgm:t>
    </dgm:pt>
    <dgm:pt modelId="{3F94ED8C-46E7-4F13-8ED8-DEF89F0252BA}" type="parTrans" cxnId="{07338A6C-E661-41F0-A873-224B0DD82F9E}">
      <dgm:prSet/>
      <dgm:spPr/>
      <dgm:t>
        <a:bodyPr/>
        <a:lstStyle/>
        <a:p>
          <a:endParaRPr lang="en-IN"/>
        </a:p>
      </dgm:t>
    </dgm:pt>
    <dgm:pt modelId="{51C8D4AD-10AD-4E8A-AD04-EC3ADE16CC65}" type="sibTrans" cxnId="{07338A6C-E661-41F0-A873-224B0DD82F9E}">
      <dgm:prSet/>
      <dgm:spPr/>
      <dgm:t>
        <a:bodyPr/>
        <a:lstStyle/>
        <a:p>
          <a:endParaRPr lang="en-IN"/>
        </a:p>
      </dgm:t>
    </dgm:pt>
    <dgm:pt modelId="{9F470539-E1AB-447A-B3EA-12CC51F9866D}">
      <dgm:prSet/>
      <dgm:spPr/>
      <dgm:t>
        <a:bodyPr/>
        <a:lstStyle/>
        <a:p>
          <a:pPr rtl="0"/>
          <a:r>
            <a:rPr lang="en-IN" dirty="0" smtClean="0"/>
            <a:t>Communications,</a:t>
          </a:r>
          <a:endParaRPr lang="en-IN" dirty="0"/>
        </a:p>
      </dgm:t>
    </dgm:pt>
    <dgm:pt modelId="{5FA76A0E-77C9-4084-A55B-FC12AE3E8089}" type="parTrans" cxnId="{E854F9BA-D2C7-4CC8-BD74-6A833A37FAC2}">
      <dgm:prSet/>
      <dgm:spPr/>
      <dgm:t>
        <a:bodyPr/>
        <a:lstStyle/>
        <a:p>
          <a:endParaRPr lang="en-IN"/>
        </a:p>
      </dgm:t>
    </dgm:pt>
    <dgm:pt modelId="{FBCC6A0D-70BD-44DE-B18F-7D69FFAF5250}" type="sibTrans" cxnId="{E854F9BA-D2C7-4CC8-BD74-6A833A37FAC2}">
      <dgm:prSet/>
      <dgm:spPr/>
      <dgm:t>
        <a:bodyPr/>
        <a:lstStyle/>
        <a:p>
          <a:endParaRPr lang="en-IN"/>
        </a:p>
      </dgm:t>
    </dgm:pt>
    <dgm:pt modelId="{95C98FFC-1B01-4054-AA3A-6945E7CBBEE4}">
      <dgm:prSet/>
      <dgm:spPr/>
      <dgm:t>
        <a:bodyPr/>
        <a:lstStyle/>
        <a:p>
          <a:pPr rtl="0"/>
          <a:r>
            <a:rPr lang="en-IN" dirty="0" smtClean="0"/>
            <a:t>Control and </a:t>
          </a:r>
          <a:endParaRPr lang="en-IN" dirty="0"/>
        </a:p>
      </dgm:t>
    </dgm:pt>
    <dgm:pt modelId="{3859E613-1B6A-4AFA-A9F9-23029CA44D5F}" type="parTrans" cxnId="{EFA8BA09-A1B3-418C-A21F-84ED82661B79}">
      <dgm:prSet/>
      <dgm:spPr/>
      <dgm:t>
        <a:bodyPr/>
        <a:lstStyle/>
        <a:p>
          <a:endParaRPr lang="en-IN"/>
        </a:p>
      </dgm:t>
    </dgm:pt>
    <dgm:pt modelId="{F4D52709-3BDB-40C5-966C-CFF872BE5C43}" type="sibTrans" cxnId="{EFA8BA09-A1B3-418C-A21F-84ED82661B79}">
      <dgm:prSet/>
      <dgm:spPr/>
      <dgm:t>
        <a:bodyPr/>
        <a:lstStyle/>
        <a:p>
          <a:endParaRPr lang="en-IN"/>
        </a:p>
      </dgm:t>
    </dgm:pt>
    <dgm:pt modelId="{C09759D1-5417-4709-B119-1B4BA1778499}">
      <dgm:prSet/>
      <dgm:spPr/>
      <dgm:t>
        <a:bodyPr/>
        <a:lstStyle/>
        <a:p>
          <a:pPr rtl="0"/>
          <a:r>
            <a:rPr lang="en-IN" dirty="0" smtClean="0"/>
            <a:t>Better Operation of Networks.</a:t>
          </a:r>
          <a:endParaRPr lang="en-IN" dirty="0"/>
        </a:p>
      </dgm:t>
    </dgm:pt>
    <dgm:pt modelId="{727AFB2D-6C34-407A-8324-E0F4C98A986A}" type="parTrans" cxnId="{092E76F4-6DF8-437F-A343-92071E0B1C7F}">
      <dgm:prSet/>
      <dgm:spPr/>
      <dgm:t>
        <a:bodyPr/>
        <a:lstStyle/>
        <a:p>
          <a:endParaRPr lang="en-IN"/>
        </a:p>
      </dgm:t>
    </dgm:pt>
    <dgm:pt modelId="{E0961C2A-2D70-4618-B78A-E7456B322471}" type="sibTrans" cxnId="{092E76F4-6DF8-437F-A343-92071E0B1C7F}">
      <dgm:prSet/>
      <dgm:spPr/>
      <dgm:t>
        <a:bodyPr/>
        <a:lstStyle/>
        <a:p>
          <a:endParaRPr lang="en-IN"/>
        </a:p>
      </dgm:t>
    </dgm:pt>
    <dgm:pt modelId="{35CBF74B-C696-48A5-8986-6328984C2518}">
      <dgm:prSet/>
      <dgm:spPr/>
      <dgm:t>
        <a:bodyPr/>
        <a:lstStyle/>
        <a:p>
          <a:pPr rtl="0"/>
          <a:r>
            <a:rPr lang="en-IN" dirty="0" smtClean="0"/>
            <a:t>Smart Metering technologies will change the way that metering works completely. They provide customers with much more information on how they use energy and enable those customers to reduce their usage. </a:t>
          </a:r>
          <a:endParaRPr lang="en-IN" dirty="0"/>
        </a:p>
      </dgm:t>
    </dgm:pt>
    <dgm:pt modelId="{8E4BBF7E-3E44-4F7F-850E-49C4193FD3E4}" type="parTrans" cxnId="{BB3C5504-EF09-4D21-BFC8-417481A46612}">
      <dgm:prSet/>
      <dgm:spPr/>
      <dgm:t>
        <a:bodyPr/>
        <a:lstStyle/>
        <a:p>
          <a:endParaRPr lang="en-IN"/>
        </a:p>
      </dgm:t>
    </dgm:pt>
    <dgm:pt modelId="{C07ECA10-BF2D-4E73-BD2C-23E652B0C8A8}" type="sibTrans" cxnId="{BB3C5504-EF09-4D21-BFC8-417481A46612}">
      <dgm:prSet/>
      <dgm:spPr/>
      <dgm:t>
        <a:bodyPr/>
        <a:lstStyle/>
        <a:p>
          <a:endParaRPr lang="en-IN"/>
        </a:p>
      </dgm:t>
    </dgm:pt>
    <dgm:pt modelId="{4F9C0199-4613-42DB-B0C5-7986E394DC12}" type="pres">
      <dgm:prSet presAssocID="{897FD629-7BB1-48C0-B4A7-2B35A76C3041}" presName="linear" presStyleCnt="0">
        <dgm:presLayoutVars>
          <dgm:animLvl val="lvl"/>
          <dgm:resizeHandles val="exact"/>
        </dgm:presLayoutVars>
      </dgm:prSet>
      <dgm:spPr/>
    </dgm:pt>
    <dgm:pt modelId="{6AEBAF1F-1AD8-4A48-A221-FCD57CECA94A}" type="pres">
      <dgm:prSet presAssocID="{40B750C0-F03C-4786-AB0A-A6A91AA51D8C}" presName="parentText" presStyleLbl="node1" presStyleIdx="0" presStyleCnt="6">
        <dgm:presLayoutVars>
          <dgm:chMax val="0"/>
          <dgm:bulletEnabled val="1"/>
        </dgm:presLayoutVars>
      </dgm:prSet>
      <dgm:spPr/>
    </dgm:pt>
    <dgm:pt modelId="{C8088587-F948-4926-A760-60279BE63D9C}" type="pres">
      <dgm:prSet presAssocID="{E0746D04-F252-43A3-B194-5A9D5BE9DBA1}" presName="spacer" presStyleCnt="0"/>
      <dgm:spPr/>
    </dgm:pt>
    <dgm:pt modelId="{CC303C67-8AAF-496A-9C77-5A54E4E0CA0A}" type="pres">
      <dgm:prSet presAssocID="{2586DAB2-71C4-4C1C-ABE6-44FB6351DD51}" presName="parentText" presStyleLbl="node1" presStyleIdx="1" presStyleCnt="6" custLinFactY="3185" custLinFactNeighborY="100000">
        <dgm:presLayoutVars>
          <dgm:chMax val="0"/>
          <dgm:bulletEnabled val="1"/>
        </dgm:presLayoutVars>
      </dgm:prSet>
      <dgm:spPr/>
    </dgm:pt>
    <dgm:pt modelId="{12F89A6A-E760-4394-9DB8-CD169643F4FB}" type="pres">
      <dgm:prSet presAssocID="{51C8D4AD-10AD-4E8A-AD04-EC3ADE16CC65}" presName="spacer" presStyleCnt="0"/>
      <dgm:spPr/>
    </dgm:pt>
    <dgm:pt modelId="{97D382AF-2713-4C65-8AF4-355B30A9223F}" type="pres">
      <dgm:prSet presAssocID="{9F470539-E1AB-447A-B3EA-12CC51F9866D}" presName="parentText" presStyleLbl="node1" presStyleIdx="2" presStyleCnt="6">
        <dgm:presLayoutVars>
          <dgm:chMax val="0"/>
          <dgm:bulletEnabled val="1"/>
        </dgm:presLayoutVars>
      </dgm:prSet>
      <dgm:spPr/>
    </dgm:pt>
    <dgm:pt modelId="{4D750836-43EF-49EE-A34B-73FA757A8BEF}" type="pres">
      <dgm:prSet presAssocID="{FBCC6A0D-70BD-44DE-B18F-7D69FFAF5250}" presName="spacer" presStyleCnt="0"/>
      <dgm:spPr/>
    </dgm:pt>
    <dgm:pt modelId="{C98551D3-EF0A-4448-8C5C-E2EC2D7AE551}" type="pres">
      <dgm:prSet presAssocID="{95C98FFC-1B01-4054-AA3A-6945E7CBBEE4}" presName="parentText" presStyleLbl="node1" presStyleIdx="3" presStyleCnt="6">
        <dgm:presLayoutVars>
          <dgm:chMax val="0"/>
          <dgm:bulletEnabled val="1"/>
        </dgm:presLayoutVars>
      </dgm:prSet>
      <dgm:spPr/>
    </dgm:pt>
    <dgm:pt modelId="{8789FBEF-EBD4-4E8B-B157-179F948CF386}" type="pres">
      <dgm:prSet presAssocID="{F4D52709-3BDB-40C5-966C-CFF872BE5C43}" presName="spacer" presStyleCnt="0"/>
      <dgm:spPr/>
    </dgm:pt>
    <dgm:pt modelId="{2DA74A70-2268-49BB-8AD3-C43430BDC623}" type="pres">
      <dgm:prSet presAssocID="{C09759D1-5417-4709-B119-1B4BA1778499}" presName="parentText" presStyleLbl="node1" presStyleIdx="4" presStyleCnt="6">
        <dgm:presLayoutVars>
          <dgm:chMax val="0"/>
          <dgm:bulletEnabled val="1"/>
        </dgm:presLayoutVars>
      </dgm:prSet>
      <dgm:spPr/>
    </dgm:pt>
    <dgm:pt modelId="{8482F7DE-A663-4EA9-BF98-AC202D00CE3C}" type="pres">
      <dgm:prSet presAssocID="{E0961C2A-2D70-4618-B78A-E7456B322471}" presName="spacer" presStyleCnt="0"/>
      <dgm:spPr/>
    </dgm:pt>
    <dgm:pt modelId="{D2C83754-94CE-4C27-8AA3-2B7282190C08}" type="pres">
      <dgm:prSet presAssocID="{35CBF74B-C696-48A5-8986-6328984C2518}" presName="parentText" presStyleLbl="node1" presStyleIdx="5" presStyleCnt="6">
        <dgm:presLayoutVars>
          <dgm:chMax val="0"/>
          <dgm:bulletEnabled val="1"/>
        </dgm:presLayoutVars>
      </dgm:prSet>
      <dgm:spPr/>
    </dgm:pt>
  </dgm:ptLst>
  <dgm:cxnLst>
    <dgm:cxn modelId="{0E488971-209D-4F2A-88E1-DA50FD9C6A5F}" type="presOf" srcId="{40B750C0-F03C-4786-AB0A-A6A91AA51D8C}" destId="{6AEBAF1F-1AD8-4A48-A221-FCD57CECA94A}" srcOrd="0" destOrd="0" presId="urn:microsoft.com/office/officeart/2005/8/layout/vList2"/>
    <dgm:cxn modelId="{5E68F5E3-BCC6-45F2-8F38-10D649051F88}" type="presOf" srcId="{95C98FFC-1B01-4054-AA3A-6945E7CBBEE4}" destId="{C98551D3-EF0A-4448-8C5C-E2EC2D7AE551}" srcOrd="0" destOrd="0" presId="urn:microsoft.com/office/officeart/2005/8/layout/vList2"/>
    <dgm:cxn modelId="{19BC4173-316D-4DC8-B093-51EBCE749AC3}" type="presOf" srcId="{2586DAB2-71C4-4C1C-ABE6-44FB6351DD51}" destId="{CC303C67-8AAF-496A-9C77-5A54E4E0CA0A}" srcOrd="0" destOrd="0" presId="urn:microsoft.com/office/officeart/2005/8/layout/vList2"/>
    <dgm:cxn modelId="{0EE2A9E2-794C-4F96-9307-3AEDD1079107}" srcId="{897FD629-7BB1-48C0-B4A7-2B35A76C3041}" destId="{40B750C0-F03C-4786-AB0A-A6A91AA51D8C}" srcOrd="0" destOrd="0" parTransId="{89C34CBE-15C3-42DC-A149-0F5F62E81C6A}" sibTransId="{E0746D04-F252-43A3-B194-5A9D5BE9DBA1}"/>
    <dgm:cxn modelId="{17AD3185-16F1-46AC-96C1-0C5E472ACCEE}" type="presOf" srcId="{35CBF74B-C696-48A5-8986-6328984C2518}" destId="{D2C83754-94CE-4C27-8AA3-2B7282190C08}" srcOrd="0" destOrd="0" presId="urn:microsoft.com/office/officeart/2005/8/layout/vList2"/>
    <dgm:cxn modelId="{BB3C5504-EF09-4D21-BFC8-417481A46612}" srcId="{897FD629-7BB1-48C0-B4A7-2B35A76C3041}" destId="{35CBF74B-C696-48A5-8986-6328984C2518}" srcOrd="5" destOrd="0" parTransId="{8E4BBF7E-3E44-4F7F-850E-49C4193FD3E4}" sibTransId="{C07ECA10-BF2D-4E73-BD2C-23E652B0C8A8}"/>
    <dgm:cxn modelId="{7B904C65-3C31-4C15-8CA4-9D7BA183D36A}" type="presOf" srcId="{C09759D1-5417-4709-B119-1B4BA1778499}" destId="{2DA74A70-2268-49BB-8AD3-C43430BDC623}" srcOrd="0" destOrd="0" presId="urn:microsoft.com/office/officeart/2005/8/layout/vList2"/>
    <dgm:cxn modelId="{BB3FAD03-452F-4ABB-95F0-587192DFA879}" type="presOf" srcId="{897FD629-7BB1-48C0-B4A7-2B35A76C3041}" destId="{4F9C0199-4613-42DB-B0C5-7986E394DC12}" srcOrd="0" destOrd="0" presId="urn:microsoft.com/office/officeart/2005/8/layout/vList2"/>
    <dgm:cxn modelId="{07338A6C-E661-41F0-A873-224B0DD82F9E}" srcId="{897FD629-7BB1-48C0-B4A7-2B35A76C3041}" destId="{2586DAB2-71C4-4C1C-ABE6-44FB6351DD51}" srcOrd="1" destOrd="0" parTransId="{3F94ED8C-46E7-4F13-8ED8-DEF89F0252BA}" sibTransId="{51C8D4AD-10AD-4E8A-AD04-EC3ADE16CC65}"/>
    <dgm:cxn modelId="{761D0BB6-2F69-490F-A53F-13010D87F063}" type="presOf" srcId="{9F470539-E1AB-447A-B3EA-12CC51F9866D}" destId="{97D382AF-2713-4C65-8AF4-355B30A9223F}" srcOrd="0" destOrd="0" presId="urn:microsoft.com/office/officeart/2005/8/layout/vList2"/>
    <dgm:cxn modelId="{E854F9BA-D2C7-4CC8-BD74-6A833A37FAC2}" srcId="{897FD629-7BB1-48C0-B4A7-2B35A76C3041}" destId="{9F470539-E1AB-447A-B3EA-12CC51F9866D}" srcOrd="2" destOrd="0" parTransId="{5FA76A0E-77C9-4084-A55B-FC12AE3E8089}" sibTransId="{FBCC6A0D-70BD-44DE-B18F-7D69FFAF5250}"/>
    <dgm:cxn modelId="{EFA8BA09-A1B3-418C-A21F-84ED82661B79}" srcId="{897FD629-7BB1-48C0-B4A7-2B35A76C3041}" destId="{95C98FFC-1B01-4054-AA3A-6945E7CBBEE4}" srcOrd="3" destOrd="0" parTransId="{3859E613-1B6A-4AFA-A9F9-23029CA44D5F}" sibTransId="{F4D52709-3BDB-40C5-966C-CFF872BE5C43}"/>
    <dgm:cxn modelId="{092E76F4-6DF8-437F-A343-92071E0B1C7F}" srcId="{897FD629-7BB1-48C0-B4A7-2B35A76C3041}" destId="{C09759D1-5417-4709-B119-1B4BA1778499}" srcOrd="4" destOrd="0" parTransId="{727AFB2D-6C34-407A-8324-E0F4C98A986A}" sibTransId="{E0961C2A-2D70-4618-B78A-E7456B322471}"/>
    <dgm:cxn modelId="{8C77DCCF-3FCE-40C6-B0BA-EDBFFCEBC6C8}" type="presParOf" srcId="{4F9C0199-4613-42DB-B0C5-7986E394DC12}" destId="{6AEBAF1F-1AD8-4A48-A221-FCD57CECA94A}" srcOrd="0" destOrd="0" presId="urn:microsoft.com/office/officeart/2005/8/layout/vList2"/>
    <dgm:cxn modelId="{C426502A-57C3-48B8-9FB5-00258776D9E1}" type="presParOf" srcId="{4F9C0199-4613-42DB-B0C5-7986E394DC12}" destId="{C8088587-F948-4926-A760-60279BE63D9C}" srcOrd="1" destOrd="0" presId="urn:microsoft.com/office/officeart/2005/8/layout/vList2"/>
    <dgm:cxn modelId="{83BC1814-7B9C-4AD2-934B-D0F93BB32415}" type="presParOf" srcId="{4F9C0199-4613-42DB-B0C5-7986E394DC12}" destId="{CC303C67-8AAF-496A-9C77-5A54E4E0CA0A}" srcOrd="2" destOrd="0" presId="urn:microsoft.com/office/officeart/2005/8/layout/vList2"/>
    <dgm:cxn modelId="{4D3E3DCB-1B1C-4387-A91F-80850B069161}" type="presParOf" srcId="{4F9C0199-4613-42DB-B0C5-7986E394DC12}" destId="{12F89A6A-E760-4394-9DB8-CD169643F4FB}" srcOrd="3" destOrd="0" presId="urn:microsoft.com/office/officeart/2005/8/layout/vList2"/>
    <dgm:cxn modelId="{6CDA8EEF-5975-4C23-90F1-001A8C28F3B1}" type="presParOf" srcId="{4F9C0199-4613-42DB-B0C5-7986E394DC12}" destId="{97D382AF-2713-4C65-8AF4-355B30A9223F}" srcOrd="4" destOrd="0" presId="urn:microsoft.com/office/officeart/2005/8/layout/vList2"/>
    <dgm:cxn modelId="{4FF0C92F-AF21-43E0-B9F3-EE740451EE03}" type="presParOf" srcId="{4F9C0199-4613-42DB-B0C5-7986E394DC12}" destId="{4D750836-43EF-49EE-A34B-73FA757A8BEF}" srcOrd="5" destOrd="0" presId="urn:microsoft.com/office/officeart/2005/8/layout/vList2"/>
    <dgm:cxn modelId="{831818BA-2F8A-4084-AA5A-F37A44653D53}" type="presParOf" srcId="{4F9C0199-4613-42DB-B0C5-7986E394DC12}" destId="{C98551D3-EF0A-4448-8C5C-E2EC2D7AE551}" srcOrd="6" destOrd="0" presId="urn:microsoft.com/office/officeart/2005/8/layout/vList2"/>
    <dgm:cxn modelId="{5AB9B2EE-A522-4CA0-A53E-BBC449232E26}" type="presParOf" srcId="{4F9C0199-4613-42DB-B0C5-7986E394DC12}" destId="{8789FBEF-EBD4-4E8B-B157-179F948CF386}" srcOrd="7" destOrd="0" presId="urn:microsoft.com/office/officeart/2005/8/layout/vList2"/>
    <dgm:cxn modelId="{1F7B9477-FBF3-45A9-A924-95CEE350EF62}" type="presParOf" srcId="{4F9C0199-4613-42DB-B0C5-7986E394DC12}" destId="{2DA74A70-2268-49BB-8AD3-C43430BDC623}" srcOrd="8" destOrd="0" presId="urn:microsoft.com/office/officeart/2005/8/layout/vList2"/>
    <dgm:cxn modelId="{6A16D275-F57A-4C41-A352-E61B7458313D}" type="presParOf" srcId="{4F9C0199-4613-42DB-B0C5-7986E394DC12}" destId="{8482F7DE-A663-4EA9-BF98-AC202D00CE3C}" srcOrd="9" destOrd="0" presId="urn:microsoft.com/office/officeart/2005/8/layout/vList2"/>
    <dgm:cxn modelId="{C2CA3318-F31B-42BE-8C89-A520F6D0BC13}" type="presParOf" srcId="{4F9C0199-4613-42DB-B0C5-7986E394DC12}" destId="{D2C83754-94CE-4C27-8AA3-2B7282190C08}" srcOrd="1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8A405-D3FB-4A48-A399-2639C59FE469}" type="datetimeFigureOut">
              <a:rPr lang="en-US" smtClean="0"/>
              <a:t>7/16/2017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2DDF88-0206-4375-A8B0-730F75AA653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8064F-4AE8-42EB-BA32-753164AE2119}"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A58064F-4AE8-42EB-BA32-753164AE21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AAEF02D-E358-4B75-BB7E-739A064164D1}" type="datetimeFigureOut">
              <a:rPr lang="en-IN" smtClean="0"/>
              <a:pPr/>
              <a:t>16-07-2017</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A58064F-4AE8-42EB-BA32-753164AE211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25568" y="1419447"/>
            <a:ext cx="4982118" cy="1751674"/>
          </a:xfrm>
        </p:spPr>
        <p:style>
          <a:lnRef idx="1">
            <a:schemeClr val="accent2"/>
          </a:lnRef>
          <a:fillRef idx="2">
            <a:schemeClr val="accent2"/>
          </a:fillRef>
          <a:effectRef idx="1">
            <a:schemeClr val="accent2"/>
          </a:effectRef>
          <a:fontRef idx="minor">
            <a:schemeClr val="dk1"/>
          </a:fontRef>
        </p:style>
        <p:txBody>
          <a:bodyPr>
            <a:noAutofit/>
          </a:bodyPr>
          <a:lstStyle/>
          <a:p>
            <a:r>
              <a:rPr lang="en-US" sz="6000" dirty="0" smtClean="0"/>
              <a:t>Smart meter analytics</a:t>
            </a:r>
            <a:endParaRPr lang="en-IN" sz="6000" dirty="0"/>
          </a:p>
        </p:txBody>
      </p:sp>
      <p:sp>
        <p:nvSpPr>
          <p:cNvPr id="3" name="Subtitle 2"/>
          <p:cNvSpPr>
            <a:spLocks noGrp="1"/>
          </p:cNvSpPr>
          <p:nvPr>
            <p:ph type="subTitle" idx="1"/>
          </p:nvPr>
        </p:nvSpPr>
        <p:spPr/>
        <p:txBody>
          <a:bodyPr>
            <a:normAutofit fontScale="32500" lnSpcReduction="20000"/>
          </a:bodyPr>
          <a:lstStyle/>
          <a:p>
            <a:r>
              <a:rPr lang="en-US" sz="3700" b="1" dirty="0">
                <a:effectLst>
                  <a:outerShdw blurRad="38100" dist="38100" dir="2700000" algn="tl">
                    <a:srgbClr val="000000">
                      <a:alpha val="43137"/>
                    </a:srgbClr>
                  </a:outerShdw>
                </a:effectLst>
              </a:rPr>
              <a:t>an Internet-capable device that measures energy</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27315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8547100" cy="3877985"/>
          </a:xfrm>
          <a:prstGeom prst="rect">
            <a:avLst/>
          </a:prstGeom>
        </p:spPr>
        <p:txBody>
          <a:bodyPr wrap="square">
            <a:spAutoFit/>
          </a:bodyPr>
          <a:lstStyle/>
          <a:p>
            <a:pPr fontAlgn="base">
              <a:lnSpc>
                <a:spcPct val="150000"/>
              </a:lnSpc>
            </a:pPr>
            <a:r>
              <a:rPr lang="en-US" sz="3600" b="1" dirty="0" smtClean="0">
                <a:effectLst>
                  <a:outerShdw blurRad="38100" dist="38100" dir="2700000" algn="tl">
                    <a:srgbClr val="000000">
                      <a:alpha val="43137"/>
                    </a:srgbClr>
                  </a:outerShdw>
                </a:effectLst>
              </a:rPr>
              <a:t>FOR NATIONAL GOVERNMENTS..</a:t>
            </a:r>
          </a:p>
          <a:p>
            <a:pPr fontAlgn="base">
              <a:lnSpc>
                <a:spcPct val="150000"/>
              </a:lnSpc>
            </a:pPr>
            <a:r>
              <a:rPr lang="en-US" sz="3200" b="1" dirty="0"/>
              <a:t>Smart Metering will</a:t>
            </a:r>
            <a:r>
              <a:rPr lang="en-US" sz="3200" b="1" dirty="0" smtClean="0"/>
              <a:t>:</a:t>
            </a:r>
          </a:p>
          <a:p>
            <a:pPr marL="342900" indent="-342900" fontAlgn="base">
              <a:buFont typeface="Wingdings" panose="05000000000000000000" pitchFamily="2" charset="2"/>
              <a:buChar char="q"/>
            </a:pPr>
            <a:r>
              <a:rPr lang="en-US" sz="2000" dirty="0"/>
              <a:t>P</a:t>
            </a:r>
            <a:r>
              <a:rPr lang="en-US" sz="2000" dirty="0" smtClean="0"/>
              <a:t>rove </a:t>
            </a:r>
            <a:r>
              <a:rPr lang="en-US" sz="2000" dirty="0"/>
              <a:t>to be THE tool to entice consumers to manage their consumption better and reduce usage leading the way to improved service levels through richer billing information</a:t>
            </a:r>
          </a:p>
          <a:p>
            <a:pPr marL="342900" indent="-342900" fontAlgn="base">
              <a:buFont typeface="Wingdings" panose="05000000000000000000" pitchFamily="2" charset="2"/>
              <a:buChar char="q"/>
            </a:pPr>
            <a:r>
              <a:rPr lang="en-US" sz="2000" dirty="0"/>
              <a:t>B</a:t>
            </a:r>
            <a:r>
              <a:rPr lang="en-US" sz="2000" dirty="0" smtClean="0"/>
              <a:t>e </a:t>
            </a:r>
            <a:r>
              <a:rPr lang="en-US" sz="2000" dirty="0"/>
              <a:t>a key weapon in the fight on climate change</a:t>
            </a:r>
          </a:p>
          <a:p>
            <a:pPr marL="342900" indent="-342900" fontAlgn="base">
              <a:buFont typeface="Wingdings" panose="05000000000000000000" pitchFamily="2" charset="2"/>
              <a:buChar char="q"/>
            </a:pPr>
            <a:r>
              <a:rPr lang="en-US" sz="2000" dirty="0"/>
              <a:t>H</a:t>
            </a:r>
            <a:r>
              <a:rPr lang="en-US" sz="2000" dirty="0" smtClean="0"/>
              <a:t>elp </a:t>
            </a:r>
            <a:r>
              <a:rPr lang="en-US" sz="2000" dirty="0"/>
              <a:t>governments implement </a:t>
            </a:r>
            <a:r>
              <a:rPr lang="en-US" sz="2000" dirty="0" err="1"/>
              <a:t>liberalisation</a:t>
            </a:r>
            <a:r>
              <a:rPr lang="en-US" sz="2000" dirty="0"/>
              <a:t> of energy markets</a:t>
            </a:r>
          </a:p>
          <a:p>
            <a:pPr marL="342900" indent="-342900" fontAlgn="base">
              <a:buFont typeface="Wingdings" panose="05000000000000000000" pitchFamily="2" charset="2"/>
              <a:buChar char="q"/>
            </a:pPr>
            <a:r>
              <a:rPr lang="en-US" sz="2000" dirty="0"/>
              <a:t>A</a:t>
            </a:r>
            <a:r>
              <a:rPr lang="en-US" sz="2000" dirty="0" smtClean="0"/>
              <a:t>llow </a:t>
            </a:r>
            <a:r>
              <a:rPr lang="en-US" sz="2000" dirty="0"/>
              <a:t>the full </a:t>
            </a:r>
            <a:r>
              <a:rPr lang="en-US" sz="2000" dirty="0" err="1"/>
              <a:t>realisation</a:t>
            </a:r>
            <a:r>
              <a:rPr lang="en-US" sz="2000" dirty="0"/>
              <a:t> of the Energy Services Directive</a:t>
            </a:r>
          </a:p>
          <a:p>
            <a:pPr fontAlgn="base"/>
            <a:endParaRPr lang="en-US" sz="2400" dirty="0"/>
          </a:p>
        </p:txBody>
      </p:sp>
    </p:spTree>
    <p:extLst>
      <p:ext uri="{BB962C8B-B14F-4D97-AF65-F5344CB8AC3E}">
        <p14:creationId xmlns:p14="http://schemas.microsoft.com/office/powerpoint/2010/main" xmlns="" val="86003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4832092"/>
          </a:xfrm>
          <a:prstGeom prst="rect">
            <a:avLst/>
          </a:prstGeom>
        </p:spPr>
        <p:txBody>
          <a:bodyPr wrap="square">
            <a:spAutoFit/>
          </a:bodyPr>
          <a:lstStyle/>
          <a:p>
            <a:pPr algn="ctr">
              <a:lnSpc>
                <a:spcPct val="150000"/>
              </a:lnSpc>
            </a:pPr>
            <a:r>
              <a:rPr lang="en-US" sz="3600" b="1" dirty="0" smtClean="0"/>
              <a:t>FUTURE CAPABILITIES</a:t>
            </a:r>
            <a:endParaRPr lang="en-US" sz="3600" b="1" dirty="0"/>
          </a:p>
          <a:p>
            <a:r>
              <a:rPr lang="en-US" sz="2000" b="1" dirty="0"/>
              <a:t>Smart Meters will transport us into a new era of energy delivery and enhanced customer service, including the ability to support</a:t>
            </a:r>
            <a:r>
              <a:rPr lang="en-US" sz="2000" b="1" dirty="0" smtClean="0"/>
              <a:t>:</a:t>
            </a:r>
          </a:p>
          <a:p>
            <a:endParaRPr lang="en-US" sz="2000" b="1" dirty="0"/>
          </a:p>
          <a:p>
            <a:pPr marL="342900" indent="-342900">
              <a:buFont typeface="Wingdings" panose="05000000000000000000" pitchFamily="2" charset="2"/>
              <a:buChar char="q"/>
            </a:pPr>
            <a:r>
              <a:rPr lang="en-US" sz="2000" dirty="0"/>
              <a:t>Expanded product options - Your Retail Electric Provider (REP) may offer new, innovative price plans such as time-of-use rates and pre-paid metering.</a:t>
            </a:r>
          </a:p>
          <a:p>
            <a:pPr marL="342900" indent="-342900">
              <a:buFont typeface="Wingdings" panose="05000000000000000000" pitchFamily="2" charset="2"/>
              <a:buChar char="q"/>
            </a:pPr>
            <a:r>
              <a:rPr lang="en-US" sz="2000" dirty="0"/>
              <a:t>Home Area Network (HAN) - Over time, you'll be able to remotely control 'smart' appliances like your thermostat at your home or business through the Internet.</a:t>
            </a:r>
          </a:p>
          <a:p>
            <a:pPr marL="342900" indent="-342900">
              <a:buFont typeface="Wingdings" panose="05000000000000000000" pitchFamily="2" charset="2"/>
              <a:buChar char="q"/>
            </a:pPr>
            <a:r>
              <a:rPr lang="en-US" sz="2000" dirty="0"/>
              <a:t>In-home monitors - These devices that may be sold at retailers or through your REP, will provide you with immediate feedback from your Smart Meter and REP, including your current and past electricity information.</a:t>
            </a:r>
          </a:p>
          <a:p>
            <a:pPr>
              <a:lnSpc>
                <a:spcPct val="150000"/>
              </a:lnSpc>
            </a:pPr>
            <a:r>
              <a:rPr lang="en-US" dirty="0" smtClean="0"/>
              <a:t/>
            </a:r>
            <a:br>
              <a:rPr lang="en-US" dirty="0" smtClean="0"/>
            </a:br>
            <a:endParaRPr lang="en-IN" dirty="0"/>
          </a:p>
        </p:txBody>
      </p:sp>
    </p:spTree>
    <p:extLst>
      <p:ext uri="{BB962C8B-B14F-4D97-AF65-F5344CB8AC3E}">
        <p14:creationId xmlns:p14="http://schemas.microsoft.com/office/powerpoint/2010/main" xmlns="" val="524262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219200"/>
            <a:ext cx="8839200" cy="3539430"/>
          </a:xfrm>
          <a:prstGeom prst="rect">
            <a:avLst/>
          </a:prstGeom>
        </p:spPr>
        <p:txBody>
          <a:bodyPr wrap="square">
            <a:spAutoFit/>
          </a:bodyPr>
          <a:lstStyle/>
          <a:p>
            <a:r>
              <a:rPr lang="en-US" sz="2800" dirty="0"/>
              <a:t>Machine learning is a type of artificial intelligence </a:t>
            </a:r>
            <a:r>
              <a:rPr lang="en-US" sz="2800" dirty="0" smtClean="0"/>
              <a:t>(AI) </a:t>
            </a:r>
            <a:r>
              <a:rPr lang="en-US" sz="2800" dirty="0"/>
              <a:t>that allows software applications to become more accurate in predicting outcomes without being explicitly programmed</a:t>
            </a:r>
            <a:r>
              <a:rPr lang="en-US" sz="2800" dirty="0" smtClean="0"/>
              <a:t>.</a:t>
            </a:r>
          </a:p>
          <a:p>
            <a:r>
              <a:rPr lang="en-US" sz="2800" dirty="0" smtClean="0"/>
              <a:t>The </a:t>
            </a:r>
            <a:r>
              <a:rPr lang="en-US" sz="2800" dirty="0"/>
              <a:t>basic premise of machine learning is to build </a:t>
            </a:r>
            <a:r>
              <a:rPr lang="en-US" sz="2800" dirty="0" smtClean="0"/>
              <a:t>algorithms</a:t>
            </a:r>
            <a:r>
              <a:rPr lang="en-US" sz="2800" dirty="0"/>
              <a:t> that can receive input data and use statistical </a:t>
            </a:r>
            <a:r>
              <a:rPr lang="en-US" sz="2800" dirty="0" smtClean="0"/>
              <a:t>analysis</a:t>
            </a:r>
            <a:r>
              <a:rPr lang="en-US" sz="2800" dirty="0"/>
              <a:t> to predict an output value within an acceptable range. </a:t>
            </a:r>
            <a:endParaRPr lang="en-IN" sz="2800" dirty="0"/>
          </a:p>
        </p:txBody>
      </p:sp>
      <p:sp>
        <p:nvSpPr>
          <p:cNvPr id="3" name="Title 2"/>
          <p:cNvSpPr>
            <a:spLocks noGrp="1"/>
          </p:cNvSpPr>
          <p:nvPr>
            <p:ph type="title"/>
          </p:nvPr>
        </p:nvSpPr>
        <p:spPr>
          <a:xfrm>
            <a:off x="1" y="228600"/>
            <a:ext cx="8435339" cy="548640"/>
          </a:xfrm>
        </p:spPr>
        <p:txBody>
          <a:bodyPr/>
          <a:lstStyle/>
          <a:p>
            <a:r>
              <a:rPr lang="en-US" sz="3600" u="sng" dirty="0">
                <a:effectLst>
                  <a:outerShdw blurRad="38100" dist="38100" dir="2700000" algn="tl">
                    <a:srgbClr val="000000">
                      <a:alpha val="43137"/>
                    </a:srgbClr>
                  </a:outerShdw>
                </a:effectLst>
              </a:rPr>
              <a:t>Role of machine learning…</a:t>
            </a:r>
            <a:endParaRPr lang="en-IN"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3435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458200" cy="4154984"/>
          </a:xfrm>
          <a:prstGeom prst="rect">
            <a:avLst/>
          </a:prstGeom>
        </p:spPr>
        <p:txBody>
          <a:bodyPr wrap="square">
            <a:spAutoFit/>
          </a:bodyPr>
          <a:lstStyle/>
          <a:p>
            <a:pPr marL="342900" indent="-342900">
              <a:buFont typeface="Wingdings" panose="05000000000000000000" pitchFamily="2" charset="2"/>
              <a:buChar char="q"/>
            </a:pPr>
            <a:r>
              <a:rPr lang="en-US" sz="2400" dirty="0" smtClean="0"/>
              <a:t>Forecasting </a:t>
            </a:r>
            <a:r>
              <a:rPr lang="en-US" sz="2400" dirty="0"/>
              <a:t>electricity usage is an important task to provide intelligence to the smart gird</a:t>
            </a:r>
            <a:r>
              <a:rPr lang="en-US" sz="2400" dirty="0" smtClean="0"/>
              <a:t>.</a:t>
            </a:r>
          </a:p>
          <a:p>
            <a:pPr marL="342900" indent="-342900">
              <a:buFont typeface="Wingdings" panose="05000000000000000000" pitchFamily="2" charset="2"/>
              <a:buChar char="q"/>
            </a:pPr>
            <a:endParaRPr lang="en-US" sz="2400" dirty="0" smtClean="0"/>
          </a:p>
          <a:p>
            <a:pPr marL="342900" indent="-342900">
              <a:buFont typeface="Wingdings" panose="05000000000000000000" pitchFamily="2" charset="2"/>
              <a:buChar char="q"/>
            </a:pPr>
            <a:r>
              <a:rPr lang="en-US" sz="2400" dirty="0" smtClean="0"/>
              <a:t>Accurate </a:t>
            </a:r>
            <a:r>
              <a:rPr lang="en-US" sz="2400" dirty="0"/>
              <a:t>forecasting will enable a utility provider to plan the resources and also to take control actions to balance the electricity supply and demand. </a:t>
            </a:r>
            <a:endParaRPr lang="en-US" sz="2400" dirty="0" smtClean="0"/>
          </a:p>
          <a:p>
            <a:pPr marL="342900" indent="-342900">
              <a:buFont typeface="Wingdings" panose="05000000000000000000" pitchFamily="2" charset="2"/>
              <a:buChar char="q"/>
            </a:pPr>
            <a:endParaRPr lang="en-US" sz="2400" dirty="0" smtClean="0"/>
          </a:p>
          <a:p>
            <a:pPr marL="342900" indent="-342900">
              <a:buFont typeface="Wingdings" panose="05000000000000000000" pitchFamily="2" charset="2"/>
              <a:buChar char="q"/>
            </a:pPr>
            <a:r>
              <a:rPr lang="en-US" sz="2400" dirty="0" smtClean="0"/>
              <a:t>The </a:t>
            </a:r>
            <a:r>
              <a:rPr lang="en-US" sz="2400" dirty="0"/>
              <a:t>customers will benefit from metering solutions through greater understanding of their own energy consumption and future projections, allowing them to better manage costs of their usage</a:t>
            </a:r>
            <a:endParaRPr lang="en-IN" sz="2400" dirty="0"/>
          </a:p>
        </p:txBody>
      </p:sp>
    </p:spTree>
    <p:extLst>
      <p:ext uri="{BB962C8B-B14F-4D97-AF65-F5344CB8AC3E}">
        <p14:creationId xmlns:p14="http://schemas.microsoft.com/office/powerpoint/2010/main" xmlns="" val="114817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dssg.uchicago.edu/wp-content/uploads/2015/11/energy-graph.png"/>
          <p:cNvPicPr>
            <a:picLocks noChangeAspect="1" noChangeArrowheads="1"/>
          </p:cNvPicPr>
          <p:nvPr/>
        </p:nvPicPr>
        <p:blipFill>
          <a:blip r:embed="rId2"/>
          <a:stretch>
            <a:fillRect/>
          </a:stretch>
        </p:blipFill>
        <p:spPr bwMode="auto">
          <a:xfrm>
            <a:off x="4286248" y="0"/>
            <a:ext cx="4192614" cy="49784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 name="Straight Arrow Connector 4"/>
          <p:cNvCxnSpPr>
            <a:stCxn id="14" idx="1"/>
          </p:cNvCxnSpPr>
          <p:nvPr/>
        </p:nvCxnSpPr>
        <p:spPr>
          <a:xfrm flipH="1" flipV="1">
            <a:off x="6324600" y="1917700"/>
            <a:ext cx="533400" cy="410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6248400" y="2819400"/>
            <a:ext cx="660400" cy="664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8000" y="2197100"/>
            <a:ext cx="702436" cy="261610"/>
          </a:xfrm>
          <a:prstGeom prst="rect">
            <a:avLst/>
          </a:prstGeom>
          <a:noFill/>
        </p:spPr>
        <p:txBody>
          <a:bodyPr wrap="none" rtlCol="0">
            <a:spAutoFit/>
          </a:bodyPr>
          <a:lstStyle/>
          <a:p>
            <a:r>
              <a:rPr lang="en-US" sz="1100" dirty="0" smtClean="0"/>
              <a:t>Blue line</a:t>
            </a:r>
            <a:endParaRPr lang="en-IN" sz="1100" dirty="0"/>
          </a:p>
        </p:txBody>
      </p:sp>
      <p:sp>
        <p:nvSpPr>
          <p:cNvPr id="15" name="TextBox 14"/>
          <p:cNvSpPr txBox="1"/>
          <p:nvPr/>
        </p:nvSpPr>
        <p:spPr>
          <a:xfrm>
            <a:off x="6858000" y="3352800"/>
            <a:ext cx="797013" cy="261610"/>
          </a:xfrm>
          <a:prstGeom prst="rect">
            <a:avLst/>
          </a:prstGeom>
          <a:noFill/>
        </p:spPr>
        <p:txBody>
          <a:bodyPr wrap="none" rtlCol="0">
            <a:spAutoFit/>
          </a:bodyPr>
          <a:lstStyle/>
          <a:p>
            <a:r>
              <a:rPr lang="en-US" sz="1100" dirty="0" smtClean="0"/>
              <a:t>Green line</a:t>
            </a:r>
            <a:endParaRPr lang="en-IN" sz="1100" dirty="0"/>
          </a:p>
        </p:txBody>
      </p:sp>
      <p:pic>
        <p:nvPicPr>
          <p:cNvPr id="9" name="Picture 8" descr="plot2.png"/>
          <p:cNvPicPr>
            <a:picLocks noChangeAspect="1"/>
          </p:cNvPicPr>
          <p:nvPr/>
        </p:nvPicPr>
        <p:blipFill>
          <a:blip r:embed="rId3"/>
          <a:stretch>
            <a:fillRect/>
          </a:stretch>
        </p:blipFill>
        <p:spPr>
          <a:xfrm>
            <a:off x="0" y="285728"/>
            <a:ext cx="3857620" cy="4286280"/>
          </a:xfrm>
          <a:prstGeom prst="rect">
            <a:avLst/>
          </a:prstGeom>
        </p:spPr>
      </p:pic>
      <p:sp>
        <p:nvSpPr>
          <p:cNvPr id="10" name="TextBox 9"/>
          <p:cNvSpPr txBox="1"/>
          <p:nvPr/>
        </p:nvSpPr>
        <p:spPr>
          <a:xfrm>
            <a:off x="2285984" y="5715016"/>
            <a:ext cx="5844292" cy="369332"/>
          </a:xfrm>
          <a:prstGeom prst="rect">
            <a:avLst/>
          </a:prstGeom>
          <a:noFill/>
        </p:spPr>
        <p:txBody>
          <a:bodyPr wrap="none" rtlCol="0">
            <a:spAutoFit/>
          </a:bodyPr>
          <a:lstStyle/>
          <a:p>
            <a:r>
              <a:rPr lang="en-IN" dirty="0" smtClean="0"/>
              <a:t>Graphs  that  are  formed in our code for analysis purpose.</a:t>
            </a:r>
            <a:endParaRPr lang="en-IN" dirty="0"/>
          </a:p>
        </p:txBody>
      </p:sp>
    </p:spTree>
    <p:extLst>
      <p:ext uri="{BB962C8B-B14F-4D97-AF65-F5344CB8AC3E}">
        <p14:creationId xmlns:p14="http://schemas.microsoft.com/office/powerpoint/2010/main" xmlns="" val="2639245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520940" cy="548640"/>
          </a:xfrm>
        </p:spPr>
        <p:txBody>
          <a:bodyPr/>
          <a:lstStyle/>
          <a:p>
            <a:pPr algn="ctr"/>
            <a:r>
              <a:rPr lang="en-US" dirty="0" smtClean="0"/>
              <a:t>REFERENCES….</a:t>
            </a:r>
            <a:endParaRPr lang="en-IN" dirty="0"/>
          </a:p>
        </p:txBody>
      </p:sp>
      <p:sp>
        <p:nvSpPr>
          <p:cNvPr id="3" name="Rectangle 2"/>
          <p:cNvSpPr/>
          <p:nvPr/>
        </p:nvSpPr>
        <p:spPr>
          <a:xfrm>
            <a:off x="36590" y="1143000"/>
            <a:ext cx="8607376" cy="2585323"/>
          </a:xfrm>
          <a:prstGeom prst="rect">
            <a:avLst/>
          </a:prstGeom>
        </p:spPr>
        <p:txBody>
          <a:bodyPr wrap="square">
            <a:spAutoFit/>
          </a:bodyPr>
          <a:lstStyle/>
          <a:p>
            <a:pPr marL="342900" indent="-342900">
              <a:buFont typeface="+mj-lt"/>
              <a:buAutoNum type="arabicPeriod"/>
            </a:pPr>
            <a:r>
              <a:rPr lang="en-IN" dirty="0" smtClean="0"/>
              <a:t>esmig.eu/page/smart-metering-technologies</a:t>
            </a:r>
          </a:p>
          <a:p>
            <a:pPr marL="342900" indent="-342900">
              <a:buFont typeface="+mj-lt"/>
              <a:buAutoNum type="arabicPeriod"/>
            </a:pPr>
            <a:r>
              <a:rPr lang="en-IN" dirty="0" smtClean="0"/>
              <a:t>https://pramanicks.wordpress.com/2012/09/05/think-big-act-small-use-case-series-part-5-of-5-using-big-data-in-insurance-utilities-ecommerce-hi-tech-digitial-and-travel-industr</a:t>
            </a:r>
          </a:p>
          <a:p>
            <a:pPr marL="342900" indent="-342900">
              <a:buFont typeface="+mj-lt"/>
              <a:buAutoNum type="arabicPeriod"/>
            </a:pPr>
            <a:r>
              <a:rPr lang="en-IN" dirty="0" smtClean="0"/>
              <a:t> </a:t>
            </a:r>
            <a:r>
              <a:rPr lang="en-IN" dirty="0" smtClean="0"/>
              <a:t>https</a:t>
            </a:r>
            <a:r>
              <a:rPr lang="en-IN" dirty="0" smtClean="0"/>
              <a:t>://hortonworks.com/solutions/energy/</a:t>
            </a:r>
          </a:p>
          <a:p>
            <a:pPr marL="342900" indent="-342900">
              <a:buFont typeface="+mj-lt"/>
              <a:buAutoNum type="arabicPeriod"/>
            </a:pPr>
            <a:r>
              <a:rPr lang="en-IN" dirty="0" smtClean="0"/>
              <a:t> </a:t>
            </a:r>
            <a:r>
              <a:rPr lang="en-IN" dirty="0" smtClean="0"/>
              <a:t>https</a:t>
            </a:r>
            <a:r>
              <a:rPr lang="en-IN" dirty="0" smtClean="0"/>
              <a:t>://</a:t>
            </a:r>
            <a:r>
              <a:rPr lang="en-IN" dirty="0" smtClean="0"/>
              <a:t>www.researchgate.net/publication/261226446_Smart_meter_data_analytics_using_OpenTSDB_and_Hadoop</a:t>
            </a:r>
          </a:p>
          <a:p>
            <a:pPr marL="342900" indent="-342900">
              <a:buFont typeface="+mj-lt"/>
              <a:buAutoNum type="arabicPeriod"/>
            </a:pPr>
            <a:r>
              <a:rPr lang="en-IN" dirty="0" smtClean="0"/>
              <a:t>https://www.coursera.org/</a:t>
            </a:r>
          </a:p>
          <a:p>
            <a:pPr marL="342900" indent="-342900">
              <a:buFont typeface="+mj-lt"/>
              <a:buAutoNum type="arabicPeriod"/>
            </a:pPr>
            <a:endParaRPr lang="en-IN" dirty="0"/>
          </a:p>
        </p:txBody>
      </p:sp>
      <p:sp>
        <p:nvSpPr>
          <p:cNvPr id="4" name="TextBox 3"/>
          <p:cNvSpPr txBox="1"/>
          <p:nvPr/>
        </p:nvSpPr>
        <p:spPr>
          <a:xfrm>
            <a:off x="714348" y="4429132"/>
            <a:ext cx="7715304" cy="646331"/>
          </a:xfrm>
          <a:prstGeom prst="rect">
            <a:avLst/>
          </a:prstGeom>
          <a:noFill/>
        </p:spPr>
        <p:txBody>
          <a:bodyPr wrap="square" rtlCol="0">
            <a:spAutoFit/>
          </a:bodyPr>
          <a:lstStyle/>
          <a:p>
            <a:r>
              <a:rPr lang="en-IN" dirty="0" smtClean="0"/>
              <a:t>Project  can be seen at my </a:t>
            </a:r>
            <a:r>
              <a:rPr lang="en-IN" dirty="0" err="1" smtClean="0"/>
              <a:t>github</a:t>
            </a:r>
            <a:r>
              <a:rPr lang="en-IN" dirty="0" smtClean="0"/>
              <a:t>  </a:t>
            </a:r>
            <a:r>
              <a:rPr lang="en-IN" dirty="0" smtClean="0"/>
              <a:t>::</a:t>
            </a:r>
          </a:p>
          <a:p>
            <a:r>
              <a:rPr lang="en-IN" dirty="0" smtClean="0"/>
              <a:t>https</a:t>
            </a:r>
            <a:r>
              <a:rPr lang="en-IN" dirty="0" smtClean="0"/>
              <a:t>://github.com/piyush-its-1/smartmeteranalytic</a:t>
            </a:r>
            <a:endParaRPr lang="en-IN" dirty="0"/>
          </a:p>
        </p:txBody>
      </p:sp>
    </p:spTree>
    <p:extLst>
      <p:ext uri="{BB962C8B-B14F-4D97-AF65-F5344CB8AC3E}">
        <p14:creationId xmlns:p14="http://schemas.microsoft.com/office/powerpoint/2010/main" xmlns="" val="150950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6" name="Picture 4" descr="Related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7463"/>
            <a:ext cx="9144000" cy="50974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2156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CONTENTS..</a:t>
            </a:r>
            <a:endParaRPr lang="en-IN" sz="4400" dirty="0"/>
          </a:p>
        </p:txBody>
      </p:sp>
      <p:sp>
        <p:nvSpPr>
          <p:cNvPr id="3" name="Content Placeholder 2"/>
          <p:cNvSpPr>
            <a:spLocks noGrp="1"/>
          </p:cNvSpPr>
          <p:nvPr>
            <p:ph idx="1"/>
          </p:nvPr>
        </p:nvSpPr>
        <p:spPr>
          <a:xfrm>
            <a:off x="0" y="990600"/>
            <a:ext cx="8343900" cy="3689877"/>
          </a:xfrm>
        </p:spPr>
        <p:txBody>
          <a:bodyPr>
            <a:normAutofit/>
          </a:bodyPr>
          <a:lstStyle/>
          <a:p>
            <a:pPr marL="457200" indent="-457200">
              <a:buFont typeface="Wingdings" panose="05000000000000000000" pitchFamily="2" charset="2"/>
              <a:buChar char="q"/>
            </a:pPr>
            <a:r>
              <a:rPr lang="en-US" sz="2800" dirty="0" smtClean="0"/>
              <a:t>INTRODUCTION</a:t>
            </a:r>
          </a:p>
          <a:p>
            <a:pPr marL="457200" indent="-457200">
              <a:buFont typeface="Wingdings" panose="05000000000000000000" pitchFamily="2" charset="2"/>
              <a:buChar char="q"/>
            </a:pPr>
            <a:r>
              <a:rPr lang="en-US" sz="2800" dirty="0" smtClean="0"/>
              <a:t>HOW SMART METER WORKS</a:t>
            </a:r>
          </a:p>
          <a:p>
            <a:pPr marL="457200" indent="-457200">
              <a:buFont typeface="Wingdings" panose="05000000000000000000" pitchFamily="2" charset="2"/>
              <a:buChar char="q"/>
            </a:pPr>
            <a:r>
              <a:rPr lang="en-US" sz="2800" dirty="0" smtClean="0"/>
              <a:t>BENEFITS OF SMART METER</a:t>
            </a:r>
          </a:p>
          <a:p>
            <a:pPr marL="457200" indent="-457200">
              <a:buFont typeface="Wingdings" panose="05000000000000000000" pitchFamily="2" charset="2"/>
              <a:buChar char="q"/>
            </a:pPr>
            <a:r>
              <a:rPr lang="en-US" sz="2800" dirty="0" smtClean="0"/>
              <a:t>FUTURE CAPABILITY OF SMART METER</a:t>
            </a:r>
          </a:p>
          <a:p>
            <a:pPr marL="457200" indent="-457200">
              <a:buFont typeface="Wingdings" panose="05000000000000000000" pitchFamily="2" charset="2"/>
              <a:buChar char="q"/>
            </a:pPr>
            <a:r>
              <a:rPr lang="en-US" sz="2800" dirty="0" smtClean="0"/>
              <a:t>ROLE OF MACHINE LEARNING IN SMART METER</a:t>
            </a:r>
          </a:p>
          <a:p>
            <a:pPr marL="457200" indent="-457200">
              <a:buFont typeface="Wingdings" panose="05000000000000000000" pitchFamily="2" charset="2"/>
              <a:buChar char="q"/>
            </a:pPr>
            <a:r>
              <a:rPr lang="en-US" sz="2800" dirty="0" smtClean="0"/>
              <a:t>REFERENCES</a:t>
            </a:r>
          </a:p>
          <a:p>
            <a:pPr marL="457200" indent="-457200">
              <a:buFont typeface="Wingdings" panose="05000000000000000000" pitchFamily="2" charset="2"/>
              <a:buChar char="q"/>
            </a:pPr>
            <a:endParaRPr lang="en-US" sz="2800" dirty="0" smtClean="0"/>
          </a:p>
          <a:p>
            <a:pPr marL="457200" indent="-457200">
              <a:buFont typeface="Wingdings" panose="05000000000000000000" pitchFamily="2" charset="2"/>
              <a:buChar char="q"/>
            </a:pPr>
            <a:endParaRPr lang="en-US" sz="2800" dirty="0" smtClean="0"/>
          </a:p>
          <a:p>
            <a:pPr marL="457200" indent="-457200">
              <a:buFont typeface="Wingdings" panose="05000000000000000000" pitchFamily="2" charset="2"/>
              <a:buChar char="q"/>
            </a:pPr>
            <a:endParaRPr lang="en-IN" sz="2800" dirty="0"/>
          </a:p>
        </p:txBody>
      </p:sp>
    </p:spTree>
    <p:extLst>
      <p:ext uri="{BB962C8B-B14F-4D97-AF65-F5344CB8AC3E}">
        <p14:creationId xmlns:p14="http://schemas.microsoft.com/office/powerpoint/2010/main" xmlns="" val="229527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introduction</a:t>
            </a:r>
            <a:endParaRPr lang="en-IN" dirty="0"/>
          </a:p>
        </p:txBody>
      </p:sp>
      <p:sp>
        <p:nvSpPr>
          <p:cNvPr id="3" name="Content Placeholder 2"/>
          <p:cNvSpPr>
            <a:spLocks noGrp="1"/>
          </p:cNvSpPr>
          <p:nvPr>
            <p:ph idx="1"/>
          </p:nvPr>
        </p:nvSpPr>
        <p:spPr/>
        <p:txBody>
          <a:bodyPr>
            <a:normAutofit/>
          </a:bodyPr>
          <a:lstStyle/>
          <a:p>
            <a:pPr marL="0" indent="0"/>
            <a:r>
              <a:rPr lang="en-US" sz="3200" u="sng" dirty="0" smtClean="0"/>
              <a:t>WHAT ARE SMART METERS</a:t>
            </a:r>
            <a:r>
              <a:rPr lang="en-US" sz="3200" dirty="0" smtClean="0"/>
              <a:t>…?</a:t>
            </a:r>
          </a:p>
          <a:p>
            <a:pPr>
              <a:buFont typeface="Wingdings" panose="05000000000000000000" pitchFamily="2" charset="2"/>
              <a:buChar char="q"/>
            </a:pPr>
            <a:r>
              <a:rPr lang="en-US" sz="2400" b="0" dirty="0" smtClean="0"/>
              <a:t>A</a:t>
            </a:r>
            <a:r>
              <a:rPr lang="en-US" sz="2400" b="0" dirty="0"/>
              <a:t> </a:t>
            </a:r>
            <a:r>
              <a:rPr lang="en-US" sz="2400" dirty="0"/>
              <a:t>smart meter</a:t>
            </a:r>
            <a:r>
              <a:rPr lang="en-US" sz="2400" b="0" dirty="0"/>
              <a:t> is an electronic device that </a:t>
            </a:r>
            <a:r>
              <a:rPr lang="en-US" sz="2400" b="0" dirty="0" smtClean="0"/>
              <a:t>records</a:t>
            </a:r>
          </a:p>
          <a:p>
            <a:r>
              <a:rPr lang="en-US" sz="2400" b="0" dirty="0" smtClean="0"/>
              <a:t>consumption </a:t>
            </a:r>
            <a:r>
              <a:rPr lang="en-US" sz="2400" b="0" dirty="0"/>
              <a:t>of </a:t>
            </a:r>
            <a:r>
              <a:rPr lang="en-US" sz="2400" b="0" dirty="0" smtClean="0"/>
              <a:t>electric energy </a:t>
            </a:r>
            <a:r>
              <a:rPr lang="en-US" sz="2400" b="0" dirty="0"/>
              <a:t>in intervals of an hour </a:t>
            </a:r>
            <a:r>
              <a:rPr lang="en-US" sz="2400" b="0" dirty="0" smtClean="0"/>
              <a:t>or</a:t>
            </a:r>
          </a:p>
          <a:p>
            <a:r>
              <a:rPr lang="en-US" sz="2400" b="0" dirty="0" smtClean="0"/>
              <a:t>less </a:t>
            </a:r>
            <a:r>
              <a:rPr lang="en-US" sz="2400" b="0" dirty="0"/>
              <a:t>and communicates that information at </a:t>
            </a:r>
            <a:r>
              <a:rPr lang="en-US" sz="2400" b="0" dirty="0" smtClean="0"/>
              <a:t>least daily</a:t>
            </a:r>
          </a:p>
          <a:p>
            <a:r>
              <a:rPr lang="en-US" sz="2400" b="0" dirty="0" smtClean="0"/>
              <a:t>back </a:t>
            </a:r>
            <a:r>
              <a:rPr lang="en-US" sz="2400" b="0" dirty="0"/>
              <a:t>to the utility for monitoring </a:t>
            </a:r>
            <a:r>
              <a:rPr lang="en-US" sz="2400" b="0" dirty="0" smtClean="0"/>
              <a:t>and billing.</a:t>
            </a:r>
          </a:p>
          <a:p>
            <a:pPr>
              <a:buFont typeface="Wingdings" panose="05000000000000000000" pitchFamily="2" charset="2"/>
              <a:buChar char="q"/>
            </a:pPr>
            <a:r>
              <a:rPr lang="en-US" sz="2400" dirty="0" smtClean="0"/>
              <a:t>Smart </a:t>
            </a:r>
            <a:r>
              <a:rPr lang="en-US" sz="2400" dirty="0"/>
              <a:t>meters</a:t>
            </a:r>
            <a:r>
              <a:rPr lang="en-US" sz="2400" b="0" dirty="0"/>
              <a:t> </a:t>
            </a:r>
            <a:r>
              <a:rPr lang="en-US" sz="2400" b="0" dirty="0" smtClean="0"/>
              <a:t>enable two-way communication</a:t>
            </a:r>
          </a:p>
          <a:p>
            <a:pPr marL="0" indent="0"/>
            <a:r>
              <a:rPr lang="en-US" sz="2400" b="0" dirty="0" smtClean="0"/>
              <a:t>between the</a:t>
            </a:r>
            <a:r>
              <a:rPr lang="en-US" sz="2400" b="0" dirty="0"/>
              <a:t> </a:t>
            </a:r>
            <a:r>
              <a:rPr lang="en-US" sz="2400" dirty="0" smtClean="0"/>
              <a:t>meter </a:t>
            </a:r>
            <a:r>
              <a:rPr lang="en-US" sz="2400" b="0" dirty="0" smtClean="0"/>
              <a:t>and </a:t>
            </a:r>
            <a:r>
              <a:rPr lang="en-US" sz="2400" b="0" dirty="0"/>
              <a:t>the central system</a:t>
            </a:r>
            <a:r>
              <a:rPr lang="en-US" sz="1800" b="0" dirty="0" smtClean="0"/>
              <a:t>.</a:t>
            </a:r>
          </a:p>
          <a:p>
            <a:endParaRPr lang="en-IN" sz="1800" dirty="0"/>
          </a:p>
        </p:txBody>
      </p:sp>
    </p:spTree>
    <p:extLst>
      <p:ext uri="{BB962C8B-B14F-4D97-AF65-F5344CB8AC3E}">
        <p14:creationId xmlns:p14="http://schemas.microsoft.com/office/powerpoint/2010/main" xmlns="" val="3304602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0" y="1214422"/>
          <a:ext cx="8991600"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a:xfrm>
            <a:off x="0" y="609600"/>
            <a:ext cx="7520940" cy="762000"/>
          </a:xfrm>
        </p:spPr>
        <p:txBody>
          <a:bodyPr/>
          <a:lstStyle/>
          <a:p>
            <a:pPr algn="ctr"/>
            <a:r>
              <a:rPr lang="en-US" b="1" dirty="0"/>
              <a:t>What makes it "smart"?</a:t>
            </a:r>
            <a:br>
              <a:rPr lang="en-US" b="1" dirty="0"/>
            </a:br>
            <a:endParaRPr lang="en-IN" dirty="0"/>
          </a:p>
        </p:txBody>
      </p:sp>
    </p:spTree>
    <p:extLst>
      <p:ext uri="{BB962C8B-B14F-4D97-AF65-F5344CB8AC3E}">
        <p14:creationId xmlns:p14="http://schemas.microsoft.com/office/powerpoint/2010/main" xmlns="" val="2173363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mart meter pictur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36195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2768600" y="3886199"/>
            <a:ext cx="44958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How does it looks</a:t>
            </a:r>
            <a:endParaRPr lang="en-IN"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570479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520940" cy="548640"/>
          </a:xfrm>
        </p:spPr>
        <p:txBody>
          <a:bodyPr/>
          <a:lstStyle/>
          <a:p>
            <a:r>
              <a:rPr lang="en-US" dirty="0" smtClean="0"/>
              <a:t>How smart meter works..</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b="0" dirty="0"/>
              <a:t>Smart meters use a secure national communication network (</a:t>
            </a:r>
            <a:r>
              <a:rPr lang="en-US" sz="2400" b="0" dirty="0" smtClean="0"/>
              <a:t>called the </a:t>
            </a:r>
            <a:r>
              <a:rPr lang="en-US" sz="2400" b="0" dirty="0"/>
              <a:t>DCC) to automatically and wirelessly send your actual </a:t>
            </a:r>
            <a:r>
              <a:rPr lang="en-US" sz="2400" b="0" dirty="0" smtClean="0"/>
              <a:t>energy usage </a:t>
            </a:r>
            <a:r>
              <a:rPr lang="en-US" sz="2400" b="0" dirty="0"/>
              <a:t>to your supplier. This means households will no longer rely on </a:t>
            </a:r>
            <a:r>
              <a:rPr lang="en-US" sz="2400" b="0" dirty="0" smtClean="0"/>
              <a:t>estimated </a:t>
            </a:r>
            <a:r>
              <a:rPr lang="en-US" sz="2400" b="0" dirty="0"/>
              <a:t>energy bills or have to provide their own regular readings.</a:t>
            </a:r>
          </a:p>
          <a:p>
            <a:pPr>
              <a:buFont typeface="Arial" panose="020B0604020202020204" pitchFamily="34" charset="0"/>
              <a:buChar char="•"/>
            </a:pPr>
            <a:r>
              <a:rPr lang="en-US" sz="2400" b="0" dirty="0"/>
              <a:t>Smart meters will also come with an in-home display. This display  </a:t>
            </a:r>
            <a:r>
              <a:rPr lang="en-US" sz="2400" b="0" dirty="0" smtClean="0"/>
              <a:t>gives </a:t>
            </a:r>
            <a:r>
              <a:rPr lang="en-US" sz="2400" b="0" dirty="0"/>
              <a:t>the household real-time usage info, including kWh use and </a:t>
            </a:r>
            <a:r>
              <a:rPr lang="en-US" sz="2400" b="0" dirty="0" smtClean="0"/>
              <a:t>cost</a:t>
            </a:r>
            <a:r>
              <a:rPr lang="en-US" sz="2400" b="0" dirty="0"/>
              <a:t>.</a:t>
            </a:r>
          </a:p>
          <a:p>
            <a:endParaRPr lang="en-IN" sz="2400" dirty="0"/>
          </a:p>
        </p:txBody>
      </p:sp>
    </p:spTree>
    <p:extLst>
      <p:ext uri="{BB962C8B-B14F-4D97-AF65-F5344CB8AC3E}">
        <p14:creationId xmlns:p14="http://schemas.microsoft.com/office/powerpoint/2010/main" xmlns="" val="398385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5145206"/>
          </a:xfrm>
          <a:prstGeom prst="rect">
            <a:avLst/>
          </a:prstGeom>
        </p:spPr>
      </p:pic>
    </p:spTree>
    <p:extLst>
      <p:ext uri="{BB962C8B-B14F-4D97-AF65-F5344CB8AC3E}">
        <p14:creationId xmlns:p14="http://schemas.microsoft.com/office/powerpoint/2010/main" xmlns="" val="120648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520940" cy="533400"/>
          </a:xfrm>
        </p:spPr>
        <p:txBody>
          <a:bodyPr/>
          <a:lstStyle/>
          <a:p>
            <a:pPr algn="ctr"/>
            <a:r>
              <a:rPr lang="en-US" b="1" dirty="0"/>
              <a:t/>
            </a:r>
            <a:br>
              <a:rPr lang="en-US" b="1" dirty="0"/>
            </a:br>
            <a:r>
              <a:rPr lang="en-US" b="1" dirty="0" smtClean="0"/>
              <a:t>what are the benefits of using smart meter..?</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xmlns="" val="2748246536"/>
              </p:ext>
            </p:extLst>
          </p:nvPr>
        </p:nvGraphicFramePr>
        <p:xfrm>
          <a:off x="381000" y="1219200"/>
          <a:ext cx="8588829" cy="3249684"/>
        </p:xfrm>
        <a:graphic>
          <a:graphicData uri="http://schemas.openxmlformats.org/drawingml/2006/table">
            <a:tbl>
              <a:tblPr>
                <a:tableStyleId>{2D5ABB26-0587-4C30-8999-92F81FD0307C}</a:tableStyleId>
              </a:tblPr>
              <a:tblGrid>
                <a:gridCol w="8588829"/>
              </a:tblGrid>
              <a:tr h="3249684">
                <a:tc>
                  <a:txBody>
                    <a:bodyPr/>
                    <a:lstStyle/>
                    <a:p>
                      <a:pPr fontAlgn="base">
                        <a:lnSpc>
                          <a:spcPct val="200000"/>
                        </a:lnSpc>
                      </a:pPr>
                      <a:r>
                        <a:rPr lang="en-US" sz="2400" b="1" dirty="0" smtClean="0">
                          <a:effectLst>
                            <a:outerShdw blurRad="38100" dist="38100" dir="2700000" algn="tl">
                              <a:srgbClr val="000000">
                                <a:alpha val="43137"/>
                              </a:srgbClr>
                            </a:outerShdw>
                          </a:effectLst>
                        </a:rPr>
                        <a:t>FOR</a:t>
                      </a:r>
                      <a:r>
                        <a:rPr lang="en-US" sz="2400" b="1" baseline="0" dirty="0" smtClean="0">
                          <a:effectLst>
                            <a:outerShdw blurRad="38100" dist="38100" dir="2700000" algn="tl">
                              <a:srgbClr val="000000">
                                <a:alpha val="43137"/>
                              </a:srgbClr>
                            </a:outerShdw>
                          </a:effectLst>
                        </a:rPr>
                        <a:t> CONSUMERS..</a:t>
                      </a:r>
                      <a:endParaRPr lang="en-US" sz="2400" b="1" dirty="0" smtClean="0">
                        <a:effectLst>
                          <a:outerShdw blurRad="38100" dist="38100" dir="2700000" algn="tl">
                            <a:srgbClr val="000000">
                              <a:alpha val="43137"/>
                            </a:srgbClr>
                          </a:outerShdw>
                        </a:effectLst>
                      </a:endParaRPr>
                    </a:p>
                    <a:p>
                      <a:pPr marL="342900" indent="-342900" fontAlgn="base">
                        <a:buFont typeface="Wingdings" panose="05000000000000000000" pitchFamily="2" charset="2"/>
                        <a:buChar char="q"/>
                      </a:pPr>
                      <a:r>
                        <a:rPr lang="en-US" sz="2000" dirty="0" smtClean="0">
                          <a:effectLst/>
                        </a:rPr>
                        <a:t>Consumers </a:t>
                      </a:r>
                      <a:r>
                        <a:rPr lang="en-US" sz="2000" dirty="0">
                          <a:effectLst/>
                        </a:rPr>
                        <a:t>can be informed remotely (historical data) or locally (</a:t>
                      </a:r>
                      <a:r>
                        <a:rPr lang="en-US" sz="2000" dirty="0" smtClean="0">
                          <a:effectLst/>
                        </a:rPr>
                        <a:t>real-time</a:t>
                      </a:r>
                      <a:r>
                        <a:rPr lang="en-US" sz="2000" baseline="0" dirty="0" smtClean="0">
                          <a:effectLst/>
                        </a:rPr>
                        <a:t> </a:t>
                      </a:r>
                      <a:r>
                        <a:rPr lang="en-US" sz="2000" dirty="0" smtClean="0">
                          <a:effectLst/>
                        </a:rPr>
                        <a:t>data</a:t>
                      </a:r>
                      <a:r>
                        <a:rPr lang="en-US" sz="2000" dirty="0">
                          <a:effectLst/>
                        </a:rPr>
                        <a:t>) on energy costs and carbon emissions</a:t>
                      </a:r>
                    </a:p>
                    <a:p>
                      <a:pPr marL="342900" indent="-342900" fontAlgn="base">
                        <a:buFont typeface="Wingdings" panose="05000000000000000000" pitchFamily="2" charset="2"/>
                        <a:buChar char="q"/>
                      </a:pPr>
                      <a:r>
                        <a:rPr lang="en-US" sz="2000" dirty="0" smtClean="0">
                          <a:effectLst/>
                        </a:rPr>
                        <a:t>Energy </a:t>
                      </a:r>
                      <a:r>
                        <a:rPr lang="en-US" sz="2000" dirty="0">
                          <a:effectLst/>
                        </a:rPr>
                        <a:t>consumption of household gas, electrical and water equipment can be displayed on the appliance or on displays</a:t>
                      </a:r>
                    </a:p>
                    <a:p>
                      <a:pPr marL="342900" indent="-342900" fontAlgn="base">
                        <a:buFont typeface="Wingdings" panose="05000000000000000000" pitchFamily="2" charset="2"/>
                        <a:buChar char="q"/>
                      </a:pPr>
                      <a:r>
                        <a:rPr lang="en-US" sz="2000" dirty="0">
                          <a:effectLst/>
                        </a:rPr>
                        <a:t>multi tariff functions can be added to allow demand response techniques</a:t>
                      </a:r>
                    </a:p>
                    <a:p>
                      <a:pPr marL="342900" indent="-342900" fontAlgn="base">
                        <a:buFont typeface="Wingdings" panose="05000000000000000000" pitchFamily="2" charset="2"/>
                        <a:buChar char="q"/>
                      </a:pPr>
                      <a:r>
                        <a:rPr lang="en-US" sz="2000" dirty="0" smtClean="0">
                          <a:effectLst/>
                        </a:rPr>
                        <a:t>Allows </a:t>
                      </a:r>
                      <a:r>
                        <a:rPr lang="en-US" sz="2000" dirty="0">
                          <a:effectLst/>
                        </a:rPr>
                        <a:t>electrical appliances to be automatically controlled </a:t>
                      </a:r>
                    </a:p>
                    <a:p>
                      <a:pPr marL="342900" indent="-342900" fontAlgn="base">
                        <a:buFont typeface="Wingdings" panose="05000000000000000000" pitchFamily="2" charset="2"/>
                        <a:buChar char="q"/>
                      </a:pPr>
                      <a:r>
                        <a:rPr lang="en-US" sz="2000" dirty="0" smtClean="0">
                          <a:effectLst/>
                        </a:rPr>
                        <a:t>Allows </a:t>
                      </a:r>
                      <a:r>
                        <a:rPr lang="en-US" sz="2000" dirty="0">
                          <a:effectLst/>
                        </a:rPr>
                        <a:t>the consumer to reduce costs by increasing energy consumption during off-peak cheaper tariff periods.</a:t>
                      </a:r>
                    </a:p>
                  </a:txBody>
                  <a:tcPr marL="9402" marR="9402" marT="9402" marB="9402" anchor="ctr"/>
                </a:tc>
              </a:tr>
            </a:tbl>
          </a:graphicData>
        </a:graphic>
      </p:graphicFrame>
    </p:spTree>
    <p:extLst>
      <p:ext uri="{BB962C8B-B14F-4D97-AF65-F5344CB8AC3E}">
        <p14:creationId xmlns:p14="http://schemas.microsoft.com/office/powerpoint/2010/main" xmlns="" val="51683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700"/>
            <a:ext cx="8991600" cy="4770537"/>
          </a:xfrm>
          <a:prstGeom prst="rect">
            <a:avLst/>
          </a:prstGeom>
        </p:spPr>
        <p:txBody>
          <a:bodyPr wrap="square">
            <a:spAutoFit/>
          </a:bodyPr>
          <a:lstStyle/>
          <a:p>
            <a:pPr fontAlgn="base">
              <a:lnSpc>
                <a:spcPct val="200000"/>
              </a:lnSpc>
            </a:pPr>
            <a:r>
              <a:rPr lang="en-US" sz="3200" b="1" dirty="0" smtClean="0">
                <a:effectLst>
                  <a:outerShdw blurRad="38100" dist="38100" dir="2700000" algn="tl">
                    <a:srgbClr val="000000">
                      <a:alpha val="43137"/>
                    </a:srgbClr>
                  </a:outerShdw>
                </a:effectLst>
              </a:rPr>
              <a:t>FOR UTILITIES..</a:t>
            </a:r>
            <a:endParaRPr lang="en-US" sz="3200" dirty="0">
              <a:effectLst>
                <a:outerShdw blurRad="38100" dist="38100" dir="2700000" algn="tl">
                  <a:srgbClr val="000000">
                    <a:alpha val="43137"/>
                  </a:srgbClr>
                </a:outerShdw>
              </a:effectLst>
            </a:endParaRPr>
          </a:p>
          <a:p>
            <a:pPr marL="342900" indent="-342900" fontAlgn="base">
              <a:buFont typeface="Wingdings" panose="05000000000000000000" pitchFamily="2" charset="2"/>
              <a:buChar char="q"/>
            </a:pPr>
            <a:r>
              <a:rPr lang="en-US" sz="2000" dirty="0" err="1"/>
              <a:t>G</a:t>
            </a:r>
            <a:r>
              <a:rPr lang="en-US" sz="2000" dirty="0" err="1" smtClean="0"/>
              <a:t>ainfirst</a:t>
            </a:r>
            <a:r>
              <a:rPr lang="en-US" sz="2000" dirty="0" smtClean="0"/>
              <a:t>-class </a:t>
            </a:r>
            <a:r>
              <a:rPr lang="en-US" sz="2000" dirty="0"/>
              <a:t>data</a:t>
            </a:r>
          </a:p>
          <a:p>
            <a:pPr marL="342900" indent="-342900" fontAlgn="base">
              <a:buFont typeface="Wingdings" panose="05000000000000000000" pitchFamily="2" charset="2"/>
              <a:buChar char="q"/>
            </a:pPr>
            <a:r>
              <a:rPr lang="en-US" sz="2000" dirty="0"/>
              <a:t>I</a:t>
            </a:r>
            <a:r>
              <a:rPr lang="en-US" sz="2000" dirty="0" smtClean="0"/>
              <a:t>nfluence </a:t>
            </a:r>
            <a:r>
              <a:rPr lang="en-US" sz="2000" dirty="0"/>
              <a:t>the energy consumption of their users</a:t>
            </a:r>
          </a:p>
          <a:p>
            <a:pPr marL="342900" indent="-342900" fontAlgn="base">
              <a:buFont typeface="Wingdings" panose="05000000000000000000" pitchFamily="2" charset="2"/>
              <a:buChar char="q"/>
            </a:pPr>
            <a:r>
              <a:rPr lang="en-US" sz="2000" dirty="0"/>
              <a:t>I</a:t>
            </a:r>
            <a:r>
              <a:rPr lang="en-US" sz="2000" dirty="0" smtClean="0"/>
              <a:t>mprove </a:t>
            </a:r>
            <a:r>
              <a:rPr lang="en-US" sz="2000" dirty="0"/>
              <a:t>profitability of the technology once Smart Metering is also used for gas, water and heat readings.</a:t>
            </a:r>
          </a:p>
          <a:p>
            <a:pPr marL="342900" indent="-342900" fontAlgn="base">
              <a:buFont typeface="Wingdings" panose="05000000000000000000" pitchFamily="2" charset="2"/>
              <a:buChar char="q"/>
            </a:pPr>
            <a:r>
              <a:rPr lang="en-US" sz="2000" dirty="0"/>
              <a:t> </a:t>
            </a:r>
            <a:r>
              <a:rPr lang="en-US" sz="2000" dirty="0" smtClean="0"/>
              <a:t>A </a:t>
            </a:r>
            <a:r>
              <a:rPr lang="en-US" sz="2000" dirty="0"/>
              <a:t>reduction in ‘costs to serve’</a:t>
            </a:r>
          </a:p>
          <a:p>
            <a:pPr marL="342900" indent="-342900" fontAlgn="base">
              <a:buFont typeface="Wingdings" panose="05000000000000000000" pitchFamily="2" charset="2"/>
              <a:buChar char="q"/>
            </a:pPr>
            <a:r>
              <a:rPr lang="en-US" sz="2000" dirty="0" smtClean="0"/>
              <a:t>Open </a:t>
            </a:r>
            <a:r>
              <a:rPr lang="en-US" sz="2000" dirty="0"/>
              <a:t>gateways for the delivery of energy services</a:t>
            </a:r>
          </a:p>
          <a:p>
            <a:pPr marL="342900" indent="-342900" fontAlgn="base">
              <a:buFont typeface="Wingdings" panose="05000000000000000000" pitchFamily="2" charset="2"/>
              <a:buChar char="q"/>
            </a:pPr>
            <a:r>
              <a:rPr lang="en-US" sz="2000" dirty="0"/>
              <a:t>A</a:t>
            </a:r>
            <a:r>
              <a:rPr lang="en-US" sz="2000" dirty="0" smtClean="0"/>
              <a:t>ssistance </a:t>
            </a:r>
            <a:r>
              <a:rPr lang="en-US" sz="2000" dirty="0"/>
              <a:t>in the </a:t>
            </a:r>
            <a:r>
              <a:rPr lang="en-US" sz="2000" dirty="0" smtClean="0"/>
              <a:t>development </a:t>
            </a:r>
            <a:r>
              <a:rPr lang="en-US" sz="2000" dirty="0"/>
              <a:t>of </a:t>
            </a:r>
            <a:r>
              <a:rPr lang="en-US" sz="2000" dirty="0" err="1"/>
              <a:t>liberalised</a:t>
            </a:r>
            <a:r>
              <a:rPr lang="en-US" sz="2000" dirty="0"/>
              <a:t> energy market</a:t>
            </a:r>
          </a:p>
          <a:p>
            <a:pPr marL="342900" indent="-342900" fontAlgn="base">
              <a:buFont typeface="Wingdings" panose="05000000000000000000" pitchFamily="2" charset="2"/>
              <a:buChar char="q"/>
            </a:pPr>
            <a:r>
              <a:rPr lang="en-US" sz="2000" dirty="0"/>
              <a:t>H</a:t>
            </a:r>
            <a:r>
              <a:rPr lang="en-US" sz="2000" dirty="0" smtClean="0"/>
              <a:t>elp </a:t>
            </a:r>
            <a:r>
              <a:rPr lang="en-US" sz="2000" dirty="0"/>
              <a:t>for revenue protection</a:t>
            </a:r>
          </a:p>
          <a:p>
            <a:pPr marL="342900" indent="-342900" fontAlgn="base">
              <a:buFont typeface="Wingdings" panose="05000000000000000000" pitchFamily="2" charset="2"/>
              <a:buChar char="q"/>
            </a:pPr>
            <a:r>
              <a:rPr lang="en-US" sz="2000" dirty="0"/>
              <a:t>M</a:t>
            </a:r>
            <a:r>
              <a:rPr lang="en-US" sz="2000" dirty="0" smtClean="0"/>
              <a:t>onitoring </a:t>
            </a:r>
            <a:r>
              <a:rPr lang="en-US" sz="2000" dirty="0"/>
              <a:t>of the generation from building renewables</a:t>
            </a:r>
          </a:p>
          <a:p>
            <a:pPr marL="342900" indent="-342900" fontAlgn="base">
              <a:buFont typeface="Wingdings" panose="05000000000000000000" pitchFamily="2" charset="2"/>
              <a:buChar char="q"/>
            </a:pPr>
            <a:r>
              <a:rPr lang="en-US" sz="2000" dirty="0"/>
              <a:t>S</a:t>
            </a:r>
            <a:r>
              <a:rPr lang="en-US" sz="2000" dirty="0" smtClean="0"/>
              <a:t>upport </a:t>
            </a:r>
            <a:r>
              <a:rPr lang="en-US" sz="2000" dirty="0"/>
              <a:t>in demand response techniques</a:t>
            </a:r>
          </a:p>
          <a:p>
            <a:pPr marL="342900" indent="-342900" fontAlgn="base">
              <a:buFont typeface="Wingdings" panose="05000000000000000000" pitchFamily="2" charset="2"/>
              <a:buChar char="q"/>
            </a:pPr>
            <a:r>
              <a:rPr lang="en-US" sz="2000" dirty="0"/>
              <a:t>M</a:t>
            </a:r>
            <a:r>
              <a:rPr lang="en-US" sz="2000" dirty="0" smtClean="0"/>
              <a:t>ore </a:t>
            </a:r>
            <a:r>
              <a:rPr lang="en-US" sz="2000" dirty="0"/>
              <a:t>effective grid management</a:t>
            </a:r>
          </a:p>
          <a:p>
            <a:pPr marL="342900" indent="-342900" fontAlgn="base">
              <a:buFont typeface="Wingdings" panose="05000000000000000000" pitchFamily="2" charset="2"/>
              <a:buChar char="q"/>
            </a:pPr>
            <a:r>
              <a:rPr lang="en-US" sz="2000" dirty="0"/>
              <a:t>A</a:t>
            </a:r>
            <a:r>
              <a:rPr lang="en-US" sz="2000" dirty="0" smtClean="0"/>
              <a:t> </a:t>
            </a:r>
            <a:r>
              <a:rPr lang="en-US" sz="2000" dirty="0"/>
              <a:t>new communication channel to customers.</a:t>
            </a:r>
          </a:p>
        </p:txBody>
      </p:sp>
    </p:spTree>
    <p:extLst>
      <p:ext uri="{BB962C8B-B14F-4D97-AF65-F5344CB8AC3E}">
        <p14:creationId xmlns:p14="http://schemas.microsoft.com/office/powerpoint/2010/main" xmlns="" val="5618177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455</TotalTime>
  <Words>502</Words>
  <Application>Microsoft Office PowerPoint</Application>
  <PresentationFormat>On-screen Show (4:3)</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Angles</vt:lpstr>
      <vt:lpstr>Smart meter analytics</vt:lpstr>
      <vt:lpstr>CONTENTS..</vt:lpstr>
      <vt:lpstr>introduction</vt:lpstr>
      <vt:lpstr>What makes it "smart"? </vt:lpstr>
      <vt:lpstr>Slide 5</vt:lpstr>
      <vt:lpstr>How smart meter works..</vt:lpstr>
      <vt:lpstr>Slide 7</vt:lpstr>
      <vt:lpstr> what are the benefits of using smart meter..?</vt:lpstr>
      <vt:lpstr>Slide 9</vt:lpstr>
      <vt:lpstr>Slide 10</vt:lpstr>
      <vt:lpstr>Slide 11</vt:lpstr>
      <vt:lpstr>Role of machine learning…</vt:lpstr>
      <vt:lpstr>Slide 13</vt:lpstr>
      <vt:lpstr>Slide 14</vt:lpstr>
      <vt:lpstr>REFERENCES….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meter analytics</dc:title>
  <dc:creator>Rahul Singh</dc:creator>
  <cp:lastModifiedBy>PIYUSH PANDEY</cp:lastModifiedBy>
  <cp:revision>34</cp:revision>
  <dcterms:created xsi:type="dcterms:W3CDTF">2017-07-01T06:08:11Z</dcterms:created>
  <dcterms:modified xsi:type="dcterms:W3CDTF">2017-07-16T08:01:55Z</dcterms:modified>
</cp:coreProperties>
</file>