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iPA6hc4w9wi7RZHrmR4tAvlIqv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5f7123a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25f7123a3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5f7123a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25f7123a3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5f7123a3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25f7123a37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 name="Shape 11"/>
        <p:cNvGrpSpPr/>
        <p:nvPr/>
      </p:nvGrpSpPr>
      <p:grpSpPr>
        <a:xfrm>
          <a:off x="0" y="0"/>
          <a:ext cx="0" cy="0"/>
          <a:chOff x="0" y="0"/>
          <a:chExt cx="0" cy="0"/>
        </a:xfrm>
      </p:grpSpPr>
      <p:sp>
        <p:nvSpPr>
          <p:cNvPr id="12" name="Google Shape;12;p2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7"/>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4" name="Google Shape;14;p27"/>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5" name="Google Shape;15;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7"/>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9"/>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9"/>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0"/>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3" name="Google Shape;33;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3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31"/>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31"/>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34"/>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p:nvPr>
            <p:ph idx="2" type="pic"/>
          </p:nvPr>
        </p:nvSpPr>
        <p:spPr>
          <a:xfrm>
            <a:off x="1792288" y="459581"/>
            <a:ext cx="5486400" cy="3086100"/>
          </a:xfrm>
          <a:prstGeom prst="rect">
            <a:avLst/>
          </a:prstGeom>
          <a:noFill/>
          <a:ln>
            <a:noFill/>
          </a:ln>
        </p:spPr>
      </p:sp>
      <p:sp>
        <p:nvSpPr>
          <p:cNvPr id="64" name="Google Shape;64;p3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457200" y="1828800"/>
            <a:ext cx="8229600" cy="571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lang="en" sz="1900">
                <a:latin typeface="Times New Roman"/>
                <a:ea typeface="Times New Roman"/>
                <a:cs typeface="Times New Roman"/>
                <a:sym typeface="Times New Roman"/>
              </a:rPr>
              <a:t>A FLEXIBLE AND INVESTIGATION APPROACH FOR ENCRYPTED FEATURES SPACE USING NEURAL NETWORK</a:t>
            </a:r>
            <a:endParaRPr b="1" sz="1900"/>
          </a:p>
        </p:txBody>
      </p:sp>
      <p:sp>
        <p:nvSpPr>
          <p:cNvPr id="85" name="Google Shape;85;p1"/>
          <p:cNvSpPr txBox="1"/>
          <p:nvPr>
            <p:ph idx="1" type="body"/>
          </p:nvPr>
        </p:nvSpPr>
        <p:spPr>
          <a:xfrm>
            <a:off x="228600" y="3143250"/>
            <a:ext cx="5409000" cy="1504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200"/>
              <a:buNone/>
            </a:pPr>
            <a:r>
              <a:rPr b="1" lang="en" sz="1400">
                <a:latin typeface="Times New Roman"/>
                <a:ea typeface="Times New Roman"/>
                <a:cs typeface="Times New Roman"/>
                <a:sym typeface="Times New Roman"/>
              </a:rPr>
              <a:t>Presented by:</a:t>
            </a:r>
            <a:endParaRPr b="1"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2200"/>
              <a:buNone/>
            </a:pPr>
            <a:r>
              <a:rPr lang="en" sz="1400">
                <a:latin typeface="Times New Roman"/>
                <a:ea typeface="Times New Roman"/>
                <a:cs typeface="Times New Roman"/>
                <a:sym typeface="Times New Roman"/>
              </a:rPr>
              <a:t>Piyush Raj Shrivastava                -   RA1811032020006</a:t>
            </a:r>
            <a:endParaRPr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2200"/>
              <a:buNone/>
            </a:pPr>
            <a:r>
              <a:rPr lang="en" sz="1400">
                <a:latin typeface="Times New Roman"/>
                <a:ea typeface="Times New Roman"/>
                <a:cs typeface="Times New Roman"/>
                <a:sym typeface="Times New Roman"/>
              </a:rPr>
              <a:t>Sheetal Binod Kumar Prasad       -   RA1811032020026</a:t>
            </a:r>
            <a:endParaRPr sz="1400">
              <a:latin typeface="Times New Roman"/>
              <a:ea typeface="Times New Roman"/>
              <a:cs typeface="Times New Roman"/>
              <a:sym typeface="Times New Roman"/>
            </a:endParaRPr>
          </a:p>
        </p:txBody>
      </p:sp>
      <p:sp>
        <p:nvSpPr>
          <p:cNvPr id="86" name="Google Shape;86;p1"/>
          <p:cNvSpPr txBox="1"/>
          <p:nvPr>
            <p:ph idx="2" type="body"/>
          </p:nvPr>
        </p:nvSpPr>
        <p:spPr>
          <a:xfrm>
            <a:off x="5105400" y="3188971"/>
            <a:ext cx="3581400" cy="1737122"/>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440"/>
              </a:spcBef>
              <a:spcAft>
                <a:spcPts val="0"/>
              </a:spcAft>
              <a:buClr>
                <a:schemeClr val="dk1"/>
              </a:buClr>
              <a:buSzPts val="2200"/>
              <a:buNone/>
            </a:pPr>
            <a:r>
              <a:rPr b="1" lang="en" sz="1600">
                <a:latin typeface="Times New Roman"/>
                <a:ea typeface="Times New Roman"/>
                <a:cs typeface="Times New Roman"/>
                <a:sym typeface="Times New Roman"/>
              </a:rPr>
              <a:t>Guided by:</a:t>
            </a:r>
            <a:endParaRPr b="1" sz="1600">
              <a:latin typeface="Times New Roman"/>
              <a:ea typeface="Times New Roman"/>
              <a:cs typeface="Times New Roman"/>
              <a:sym typeface="Times New Roman"/>
            </a:endParaRPr>
          </a:p>
          <a:p>
            <a:pPr indent="-342900" lvl="0" marL="342900" rtl="0" algn="ctr">
              <a:lnSpc>
                <a:spcPct val="100000"/>
              </a:lnSpc>
              <a:spcBef>
                <a:spcPts val="440"/>
              </a:spcBef>
              <a:spcAft>
                <a:spcPts val="0"/>
              </a:spcAft>
              <a:buClr>
                <a:schemeClr val="dk1"/>
              </a:buClr>
              <a:buSzPts val="2200"/>
              <a:buNone/>
            </a:pPr>
            <a:r>
              <a:rPr lang="en" sz="1600">
                <a:latin typeface="Times New Roman"/>
                <a:ea typeface="Times New Roman"/>
                <a:cs typeface="Times New Roman"/>
                <a:sym typeface="Times New Roman"/>
              </a:rPr>
              <a:t>Mrs. Archana T</a:t>
            </a:r>
            <a:endParaRPr sz="1600">
              <a:latin typeface="Times New Roman"/>
              <a:ea typeface="Times New Roman"/>
              <a:cs typeface="Times New Roman"/>
              <a:sym typeface="Times New Roman"/>
            </a:endParaRPr>
          </a:p>
          <a:p>
            <a:pPr indent="-342900" lvl="0" marL="342900" rtl="0" algn="ctr">
              <a:lnSpc>
                <a:spcPct val="100000"/>
              </a:lnSpc>
              <a:spcBef>
                <a:spcPts val="440"/>
              </a:spcBef>
              <a:spcAft>
                <a:spcPts val="0"/>
              </a:spcAft>
              <a:buClr>
                <a:schemeClr val="dk1"/>
              </a:buClr>
              <a:buSzPts val="2200"/>
              <a:buNone/>
            </a:pPr>
            <a:r>
              <a:rPr lang="en" sz="1600">
                <a:latin typeface="Times New Roman"/>
                <a:ea typeface="Times New Roman"/>
                <a:cs typeface="Times New Roman"/>
                <a:sym typeface="Times New Roman"/>
              </a:rPr>
              <a:t>Assistant Professor</a:t>
            </a:r>
            <a:endParaRPr sz="1600">
              <a:latin typeface="Times New Roman"/>
              <a:ea typeface="Times New Roman"/>
              <a:cs typeface="Times New Roman"/>
              <a:sym typeface="Times New Roman"/>
            </a:endParaRPr>
          </a:p>
          <a:p>
            <a:pPr indent="-342900" lvl="0" marL="342900" rtl="0" algn="ctr">
              <a:lnSpc>
                <a:spcPct val="100000"/>
              </a:lnSpc>
              <a:spcBef>
                <a:spcPts val="440"/>
              </a:spcBef>
              <a:spcAft>
                <a:spcPts val="0"/>
              </a:spcAft>
              <a:buClr>
                <a:schemeClr val="dk1"/>
              </a:buClr>
              <a:buSzPts val="2200"/>
              <a:buNone/>
            </a:pPr>
            <a:r>
              <a:rPr lang="en" sz="1600">
                <a:latin typeface="Times New Roman"/>
                <a:ea typeface="Times New Roman"/>
                <a:cs typeface="Times New Roman"/>
                <a:sym typeface="Times New Roman"/>
              </a:rPr>
              <a:t>CSE Department</a:t>
            </a:r>
            <a:endParaRPr sz="1600">
              <a:latin typeface="Times New Roman"/>
              <a:ea typeface="Times New Roman"/>
              <a:cs typeface="Times New Roman"/>
              <a:sym typeface="Times New Roman"/>
            </a:endParaRPr>
          </a:p>
          <a:p>
            <a:pPr indent="-165100" lvl="0" marL="342900" rtl="0" algn="l">
              <a:lnSpc>
                <a:spcPct val="100000"/>
              </a:lnSpc>
              <a:spcBef>
                <a:spcPts val="560"/>
              </a:spcBef>
              <a:spcAft>
                <a:spcPts val="0"/>
              </a:spcAft>
              <a:buClr>
                <a:schemeClr val="dk1"/>
              </a:buClr>
              <a:buSzPts val="2800"/>
              <a:buNone/>
            </a:pPr>
            <a:r>
              <a:t/>
            </a:r>
            <a:endParaRPr sz="3100">
              <a:latin typeface="Times New Roman"/>
              <a:ea typeface="Times New Roman"/>
              <a:cs typeface="Times New Roman"/>
              <a:sym typeface="Times New Roman"/>
            </a:endParaRPr>
          </a:p>
        </p:txBody>
      </p:sp>
      <p:sp>
        <p:nvSpPr>
          <p:cNvPr id="87" name="Google Shape;87;p1"/>
          <p:cNvSpPr txBox="1"/>
          <p:nvPr/>
        </p:nvSpPr>
        <p:spPr>
          <a:xfrm>
            <a:off x="685800" y="638174"/>
            <a:ext cx="8229600" cy="1190626"/>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ctr">
              <a:lnSpc>
                <a:spcPct val="100000"/>
              </a:lnSpc>
              <a:spcBef>
                <a:spcPts val="0"/>
              </a:spcBef>
              <a:spcAft>
                <a:spcPts val="0"/>
              </a:spcAft>
              <a:buClr>
                <a:srgbClr val="C00000"/>
              </a:buClr>
              <a:buSzPct val="100000"/>
              <a:buFont typeface="Times New Roman"/>
              <a:buNone/>
            </a:pPr>
            <a:r>
              <a:rPr b="1" i="0" lang="en" sz="5300" u="none" cap="none" strike="noStrike">
                <a:solidFill>
                  <a:srgbClr val="C00000"/>
                </a:solidFill>
                <a:latin typeface="Times New Roman"/>
                <a:ea typeface="Times New Roman"/>
                <a:cs typeface="Times New Roman"/>
                <a:sym typeface="Times New Roman"/>
              </a:rPr>
              <a:t>SRM Institute of Science and Technology</a:t>
            </a:r>
            <a:r>
              <a:rPr b="1" i="0" lang="en" sz="3400" u="none" cap="none" strike="noStrike">
                <a:solidFill>
                  <a:srgbClr val="C00000"/>
                </a:solidFill>
                <a:latin typeface="Times New Roman"/>
                <a:ea typeface="Times New Roman"/>
                <a:cs typeface="Times New Roman"/>
                <a:sym typeface="Times New Roman"/>
              </a:rPr>
              <a:t>, </a:t>
            </a:r>
            <a:endParaRPr b="1" i="0" sz="34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7030A0"/>
              </a:buClr>
              <a:buSzPct val="100000"/>
              <a:buFont typeface="Times New Roman"/>
              <a:buNone/>
            </a:pPr>
            <a:r>
              <a:rPr b="1" i="0" lang="en" sz="3400" u="none" cap="none" strike="noStrike">
                <a:solidFill>
                  <a:srgbClr val="7030A0"/>
                </a:solidFill>
                <a:latin typeface="Times New Roman"/>
                <a:ea typeface="Times New Roman"/>
                <a:cs typeface="Times New Roman"/>
                <a:sym typeface="Times New Roman"/>
              </a:rPr>
              <a:t>Ramapuram Campus, Chennai-89</a:t>
            </a:r>
            <a:endParaRPr b="1" i="0" sz="34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ct val="100000"/>
              <a:buFont typeface="Calibri"/>
              <a:buNone/>
            </a:pPr>
            <a:r>
              <a:t/>
            </a:r>
            <a:endParaRPr b="1" i="0" sz="3000" u="none" cap="none" strike="noStrike">
              <a:solidFill>
                <a:srgbClr val="00206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ct val="100000"/>
              <a:buFont typeface="Times New Roman"/>
              <a:buNone/>
            </a:pPr>
            <a:r>
              <a:rPr b="1" i="0" lang="en" sz="3000" u="none" cap="none" strike="noStrike">
                <a:solidFill>
                  <a:srgbClr val="002060"/>
                </a:solidFill>
                <a:latin typeface="Times New Roman"/>
                <a:ea typeface="Times New Roman"/>
                <a:cs typeface="Times New Roman"/>
                <a:sym typeface="Times New Roman"/>
              </a:rPr>
              <a:t>         </a:t>
            </a:r>
            <a:r>
              <a:rPr b="1" i="0" lang="en" sz="3300" u="none" cap="none" strike="noStrike">
                <a:solidFill>
                  <a:srgbClr val="002060"/>
                </a:solidFill>
                <a:latin typeface="Times New Roman"/>
                <a:ea typeface="Times New Roman"/>
                <a:cs typeface="Times New Roman"/>
                <a:sym typeface="Times New Roman"/>
              </a:rPr>
              <a:t>DEPARTMENT OF COMPUTER SCIENCE AND ENGINEERING</a:t>
            </a:r>
            <a:endParaRPr b="1" i="0" sz="3300" u="none" cap="none" strike="noStrike">
              <a:solidFill>
                <a:srgbClr val="002060"/>
              </a:solidFill>
              <a:latin typeface="Times New Roman"/>
              <a:ea typeface="Times New Roman"/>
              <a:cs typeface="Times New Roman"/>
              <a:sym typeface="Times New Roman"/>
            </a:endParaRPr>
          </a:p>
        </p:txBody>
      </p:sp>
      <p:sp>
        <p:nvSpPr>
          <p:cNvPr id="88" name="Google Shape;88;p1"/>
          <p:cNvSpPr txBox="1"/>
          <p:nvPr/>
        </p:nvSpPr>
        <p:spPr>
          <a:xfrm>
            <a:off x="457200" y="2444114"/>
            <a:ext cx="8229600" cy="571500"/>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chemeClr val="dk1"/>
              </a:buClr>
              <a:buSzPts val="3700"/>
              <a:buFont typeface="Times New Roman"/>
              <a:buNone/>
            </a:pPr>
            <a:r>
              <a:rPr b="0" i="0" lang="en" sz="1900" u="none" cap="none" strike="noStrike">
                <a:solidFill>
                  <a:schemeClr val="dk1"/>
                </a:solidFill>
                <a:latin typeface="Times New Roman"/>
                <a:ea typeface="Times New Roman"/>
                <a:cs typeface="Times New Roman"/>
                <a:sym typeface="Times New Roman"/>
              </a:rPr>
              <a:t>Batch No:13</a:t>
            </a:r>
            <a:endParaRPr b="0" i="0" sz="300" u="none" cap="none" strike="noStrike">
              <a:solidFill>
                <a:srgbClr val="000000"/>
              </a:solidFill>
              <a:latin typeface="Arial"/>
              <a:ea typeface="Arial"/>
              <a:cs typeface="Arial"/>
              <a:sym typeface="Arial"/>
            </a:endParaRPr>
          </a:p>
        </p:txBody>
      </p:sp>
      <p:sp>
        <p:nvSpPr>
          <p:cNvPr id="89" name="Google Shape;89;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13-Feb-22</a:t>
            </a:r>
            <a:endParaRPr/>
          </a:p>
        </p:txBody>
      </p:sp>
      <p:sp>
        <p:nvSpPr>
          <p:cNvPr id="90" name="Google Shape;90;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Department of Computer Science and Engineering</a:t>
            </a:r>
            <a:endParaRPr/>
          </a:p>
        </p:txBody>
      </p:sp>
      <p:sp>
        <p:nvSpPr>
          <p:cNvPr id="91" name="Google Shape;91;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92" name="Google Shape;92;p1"/>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93" name="Google Shape;93;p1"/>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sz="3550">
                <a:latin typeface="Times New Roman"/>
                <a:ea typeface="Times New Roman"/>
                <a:cs typeface="Times New Roman"/>
                <a:sym typeface="Times New Roman"/>
              </a:rPr>
              <a:t>LITERATURE SURVEY PAPER 3</a:t>
            </a:r>
            <a:endParaRPr sz="3550"/>
          </a:p>
        </p:txBody>
      </p:sp>
      <p:sp>
        <p:nvSpPr>
          <p:cNvPr id="171" name="Google Shape;171;p1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•Title : Extraction of Street Pole-Like Objects Based on Plane Filtering From Mobile LiDAR Data</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•Author : Jingmin Tu , Jian Yao , Li Li , Wenjie Zhao and Binbin Xiang</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•Year : 2021</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•Methodology Used: Light Detection and Ranging (LiDAR) data</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•Advantages: Capable of further reducing the required level of human effort.</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It's not difficult to see what is Impacted.Increased efficiency and speed.</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•Disadvantages: Difficult to be used in large-scale parallel computing.Maximizes the complexity of the problem.Difficult and Less Commonly used</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2000"/>
          </a:p>
        </p:txBody>
      </p:sp>
      <p:pic>
        <p:nvPicPr>
          <p:cNvPr id="172" name="Google Shape;172;p10"/>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173" name="Google Shape;173;p10"/>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sz="3550">
                <a:latin typeface="Times New Roman"/>
                <a:ea typeface="Times New Roman"/>
                <a:cs typeface="Times New Roman"/>
                <a:sym typeface="Times New Roman"/>
              </a:rPr>
              <a:t>LITERATURE SURVEY PAPER 4</a:t>
            </a:r>
            <a:endParaRPr sz="3550"/>
          </a:p>
        </p:txBody>
      </p:sp>
      <p:sp>
        <p:nvSpPr>
          <p:cNvPr id="179" name="Google Shape;179;p1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•Title : Dynamic Participant Selection for Large-Scale Mobile Crowd Sensing</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•Author : Hanshang Li , Ting Li , Weichao Wang and Yu Wang</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•Year : 2019</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•Methodology Used: mobile crowd sensing (MCS)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•Advantages: Effectiveness for distributed optimization</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Improve the operational efficiency.Eliminating the huge workload of traditional methods.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•Disadvantages: Cannot be implemented real time.Big payloads and Tedious message updating.</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2000"/>
          </a:p>
        </p:txBody>
      </p:sp>
      <p:pic>
        <p:nvPicPr>
          <p:cNvPr id="180" name="Google Shape;180;p11"/>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181" name="Google Shape;181;p11"/>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sz="3550">
                <a:latin typeface="Times New Roman"/>
                <a:ea typeface="Times New Roman"/>
                <a:cs typeface="Times New Roman"/>
                <a:sym typeface="Times New Roman"/>
              </a:rPr>
              <a:t>LITERATURE SURVEY PAPER 5</a:t>
            </a:r>
            <a:endParaRPr sz="3550"/>
          </a:p>
        </p:txBody>
      </p:sp>
      <p:sp>
        <p:nvSpPr>
          <p:cNvPr id="187" name="Google Shape;187;p1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•Title : High-Throughput Semi-Honest Secure Three-Party Computation with an Honest Majority</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•Author : T. Araki, J. Furukawa, Y. Lindell, A. Nof, and K. Ohara</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•Year : 2016</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•Methodology Used: XOR and AND gate in the ci</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•Advantages: outperform secret-sharing based protocols and simple operations making them fast.</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•Disadvantages: privacy and security issue.</a:t>
            </a:r>
            <a:endParaRPr sz="2100">
              <a:latin typeface="Times New Roman"/>
              <a:ea typeface="Times New Roman"/>
              <a:cs typeface="Times New Roman"/>
              <a:sym typeface="Times New Roman"/>
            </a:endParaRPr>
          </a:p>
        </p:txBody>
      </p:sp>
      <p:pic>
        <p:nvPicPr>
          <p:cNvPr id="188" name="Google Shape;188;p12"/>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189" name="Google Shape;189;p12"/>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sz="3550">
                <a:latin typeface="Times New Roman"/>
                <a:ea typeface="Times New Roman"/>
                <a:cs typeface="Times New Roman"/>
                <a:sym typeface="Times New Roman"/>
              </a:rPr>
              <a:t>LITERATURE SURVEY PAPER 6</a:t>
            </a:r>
            <a:endParaRPr sz="3550"/>
          </a:p>
        </p:txBody>
      </p:sp>
      <p:sp>
        <p:nvSpPr>
          <p:cNvPr id="195" name="Google Shape;195;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1000"/>
              </a:spcBef>
              <a:spcAft>
                <a:spcPts val="0"/>
              </a:spcAft>
              <a:buSzPct val="94117"/>
              <a:buNone/>
            </a:pPr>
            <a:r>
              <a:rPr lang="en" sz="2250">
                <a:latin typeface="Times New Roman"/>
                <a:ea typeface="Times New Roman"/>
                <a:cs typeface="Times New Roman"/>
                <a:sym typeface="Times New Roman"/>
              </a:rPr>
              <a:t>•Title : CNN Features off-the-shelf: an Astounding Baseline for Recognition</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94117"/>
              <a:buNone/>
            </a:pPr>
            <a:r>
              <a:rPr lang="en" sz="2250">
                <a:latin typeface="Times New Roman"/>
                <a:ea typeface="Times New Roman"/>
                <a:cs typeface="Times New Roman"/>
                <a:sym typeface="Times New Roman"/>
              </a:rPr>
              <a:t>•Author : Ali Sharif Razavian, Hossein Azizpour ,Josephine Sullivan ,Stefan Carlsson</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94117"/>
              <a:buNone/>
            </a:pPr>
            <a:r>
              <a:rPr lang="en" sz="2250">
                <a:latin typeface="Times New Roman"/>
                <a:ea typeface="Times New Roman"/>
                <a:cs typeface="Times New Roman"/>
                <a:sym typeface="Times New Roman"/>
              </a:rPr>
              <a:t>•Year : 2014</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94117"/>
              <a:buNone/>
            </a:pPr>
            <a:r>
              <a:rPr lang="en" sz="2250">
                <a:latin typeface="Times New Roman"/>
                <a:ea typeface="Times New Roman"/>
                <a:cs typeface="Times New Roman"/>
                <a:sym typeface="Times New Roman"/>
              </a:rPr>
              <a:t>•Methodology Used: Deep Learning And CNN</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94117"/>
              <a:buNone/>
            </a:pPr>
            <a:r>
              <a:rPr lang="en" sz="2250">
                <a:latin typeface="Times New Roman"/>
                <a:ea typeface="Times New Roman"/>
                <a:cs typeface="Times New Roman"/>
                <a:sym typeface="Times New Roman"/>
              </a:rPr>
              <a:t>•Advantages: huge potential for both commercial and cataloging applications.good test of whether a generic representation can capture these subtle details.</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94117"/>
              <a:buNone/>
            </a:pPr>
            <a:r>
              <a:rPr lang="en" sz="2250">
                <a:latin typeface="Times New Roman"/>
                <a:ea typeface="Times New Roman"/>
                <a:cs typeface="Times New Roman"/>
                <a:sym typeface="Times New Roman"/>
              </a:rPr>
              <a:t>•Disadvantages: only extract one feature from the bounding box around the person.</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105882"/>
              <a:buNone/>
            </a:pPr>
            <a:r>
              <a:t/>
            </a:r>
            <a:endParaRPr sz="2000"/>
          </a:p>
        </p:txBody>
      </p:sp>
      <p:pic>
        <p:nvPicPr>
          <p:cNvPr id="196" name="Google Shape;196;p13"/>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197" name="Google Shape;197;p13"/>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sz="3550">
                <a:latin typeface="Times New Roman"/>
                <a:ea typeface="Times New Roman"/>
                <a:cs typeface="Times New Roman"/>
                <a:sym typeface="Times New Roman"/>
              </a:rPr>
              <a:t>LITERATURE SURVEY PAPER 7</a:t>
            </a:r>
            <a:endParaRPr sz="3550"/>
          </a:p>
        </p:txBody>
      </p:sp>
      <p:sp>
        <p:nvSpPr>
          <p:cNvPr id="203" name="Google Shape;203;p1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SzPts val="1800"/>
              <a:buNone/>
            </a:pPr>
            <a:r>
              <a:rPr lang="en" sz="2000">
                <a:latin typeface="Arial"/>
                <a:ea typeface="Arial"/>
                <a:cs typeface="Arial"/>
                <a:sym typeface="Arial"/>
              </a:rPr>
              <a:t>•</a:t>
            </a:r>
            <a:r>
              <a:rPr lang="en" sz="2100">
                <a:latin typeface="Times New Roman"/>
                <a:ea typeface="Times New Roman"/>
                <a:cs typeface="Times New Roman"/>
                <a:sym typeface="Times New Roman"/>
              </a:rPr>
              <a:t>Title : DenseCap: Fully Convolutional Localization Networks for Dense Captioning</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•Author : Justin Johnson,Andrej Karpathy, Li Fei-Fei</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•Year : 2016</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•Methodology Used: Fully Convolutional Localization Network</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•Advantages: supports end-to-end training and efficient</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test-time performance.</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100">
                <a:latin typeface="Times New Roman"/>
                <a:ea typeface="Times New Roman"/>
                <a:cs typeface="Times New Roman"/>
                <a:sym typeface="Times New Roman"/>
              </a:rPr>
              <a:t>•Disadvantages: Discrepancy between region and image level statistics.</a:t>
            </a:r>
            <a:endParaRPr sz="2100">
              <a:latin typeface="Times New Roman"/>
              <a:ea typeface="Times New Roman"/>
              <a:cs typeface="Times New Roman"/>
              <a:sym typeface="Times New Roman"/>
            </a:endParaRPr>
          </a:p>
        </p:txBody>
      </p:sp>
      <p:pic>
        <p:nvPicPr>
          <p:cNvPr id="204" name="Google Shape;204;p14"/>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05" name="Google Shape;205;p14"/>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sz="3550">
                <a:latin typeface="Times New Roman"/>
                <a:ea typeface="Times New Roman"/>
                <a:cs typeface="Times New Roman"/>
                <a:sym typeface="Times New Roman"/>
              </a:rPr>
              <a:t>LITERATURE SURVEY PAPER 8</a:t>
            </a:r>
            <a:endParaRPr sz="3550"/>
          </a:p>
        </p:txBody>
      </p:sp>
      <p:sp>
        <p:nvSpPr>
          <p:cNvPr id="211" name="Google Shape;211;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1000"/>
              </a:spcBef>
              <a:spcAft>
                <a:spcPts val="0"/>
              </a:spcAft>
              <a:buSzPct val="103225"/>
              <a:buNone/>
            </a:pPr>
            <a:r>
              <a:rPr lang="en" sz="2250">
                <a:latin typeface="Times New Roman"/>
                <a:ea typeface="Times New Roman"/>
                <a:cs typeface="Times New Roman"/>
                <a:sym typeface="Times New Roman"/>
              </a:rPr>
              <a:t>•Title : Understanding Image Representations by Measuring Their</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103225"/>
              <a:buNone/>
            </a:pPr>
            <a:r>
              <a:rPr lang="en" sz="2250">
                <a:latin typeface="Times New Roman"/>
                <a:ea typeface="Times New Roman"/>
                <a:cs typeface="Times New Roman"/>
                <a:sym typeface="Times New Roman"/>
              </a:rPr>
              <a:t>Equivariance and Equivalence</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103225"/>
              <a:buNone/>
            </a:pPr>
            <a:r>
              <a:rPr lang="en" sz="2250">
                <a:latin typeface="Times New Roman"/>
                <a:ea typeface="Times New Roman"/>
                <a:cs typeface="Times New Roman"/>
                <a:sym typeface="Times New Roman"/>
              </a:rPr>
              <a:t>•Author : Karel Lenc, Andrea Vedaldi</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103225"/>
              <a:buNone/>
            </a:pPr>
            <a:r>
              <a:rPr lang="en" sz="2250">
                <a:latin typeface="Times New Roman"/>
                <a:ea typeface="Times New Roman"/>
                <a:cs typeface="Times New Roman"/>
                <a:sym typeface="Times New Roman"/>
              </a:rPr>
              <a:t>•Year : 2018</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103225"/>
              <a:buNone/>
            </a:pPr>
            <a:r>
              <a:rPr lang="en" sz="2250">
                <a:latin typeface="Times New Roman"/>
                <a:ea typeface="Times New Roman"/>
                <a:cs typeface="Times New Roman"/>
                <a:sym typeface="Times New Roman"/>
              </a:rPr>
              <a:t>•Methodology Used: deep Convolutional Neural</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103225"/>
              <a:buNone/>
            </a:pPr>
            <a:r>
              <a:rPr lang="en" sz="2250">
                <a:latin typeface="Times New Roman"/>
                <a:ea typeface="Times New Roman"/>
                <a:cs typeface="Times New Roman"/>
                <a:sym typeface="Times New Roman"/>
              </a:rPr>
              <a:t>Networks</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103225"/>
              <a:buNone/>
            </a:pPr>
            <a:r>
              <a:rPr lang="en" sz="2250">
                <a:latin typeface="Times New Roman"/>
                <a:ea typeface="Times New Roman"/>
                <a:cs typeface="Times New Roman"/>
                <a:sym typeface="Times New Roman"/>
              </a:rPr>
              <a:t>•Advantages: it dramatically reduces the number of parameters to learn and it can be implemented efficiently as an additional layer of a CNN.</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103225"/>
              <a:buNone/>
            </a:pPr>
            <a:r>
              <a:rPr lang="en" sz="2250">
                <a:latin typeface="Times New Roman"/>
                <a:ea typeface="Times New Roman"/>
                <a:cs typeface="Times New Roman"/>
                <a:sym typeface="Times New Roman"/>
              </a:rPr>
              <a:t>•Disadvantages: focuses on predicting a small array of 5 × 5 of HOG cells.</a:t>
            </a:r>
            <a:endParaRPr sz="2250">
              <a:latin typeface="Times New Roman"/>
              <a:ea typeface="Times New Roman"/>
              <a:cs typeface="Times New Roman"/>
              <a:sym typeface="Times New Roman"/>
            </a:endParaRPr>
          </a:p>
          <a:p>
            <a:pPr indent="0" lvl="0" marL="0" rtl="0" algn="l">
              <a:lnSpc>
                <a:spcPct val="90000"/>
              </a:lnSpc>
              <a:spcBef>
                <a:spcPts val="1000"/>
              </a:spcBef>
              <a:spcAft>
                <a:spcPts val="0"/>
              </a:spcAft>
              <a:buSzPct val="116129"/>
              <a:buNone/>
            </a:pPr>
            <a:r>
              <a:t/>
            </a:r>
            <a:endParaRPr sz="2000"/>
          </a:p>
        </p:txBody>
      </p:sp>
      <p:pic>
        <p:nvPicPr>
          <p:cNvPr id="212" name="Google Shape;212;p15"/>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13" name="Google Shape;213;p15"/>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a:latin typeface="Times New Roman"/>
                <a:ea typeface="Times New Roman"/>
                <a:cs typeface="Times New Roman"/>
                <a:sym typeface="Times New Roman"/>
              </a:rPr>
              <a:t>ISSUE</a:t>
            </a:r>
            <a:endParaRPr>
              <a:latin typeface="Times New Roman"/>
              <a:ea typeface="Times New Roman"/>
              <a:cs typeface="Times New Roman"/>
              <a:sym typeface="Times New Roman"/>
            </a:endParaRPr>
          </a:p>
        </p:txBody>
      </p:sp>
      <p:sp>
        <p:nvSpPr>
          <p:cNvPr id="219" name="Google Shape;219;p1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fontScale="85000" lnSpcReduction="20000"/>
          </a:bodyPr>
          <a:lstStyle/>
          <a:p>
            <a:pPr indent="-341947" lvl="0" marL="457200" rtl="0" algn="l">
              <a:lnSpc>
                <a:spcPct val="100000"/>
              </a:lnSpc>
              <a:spcBef>
                <a:spcPts val="360"/>
              </a:spcBef>
              <a:spcAft>
                <a:spcPts val="0"/>
              </a:spcAft>
              <a:buSzPct val="100000"/>
              <a:buFont typeface="Times New Roman"/>
              <a:buChar char="•"/>
            </a:pPr>
            <a:r>
              <a:rPr lang="en" sz="2100">
                <a:latin typeface="Times New Roman"/>
                <a:ea typeface="Times New Roman"/>
                <a:cs typeface="Times New Roman"/>
                <a:sym typeface="Times New Roman"/>
              </a:rPr>
              <a:t>Cannot be implemented real time</a:t>
            </a:r>
            <a:endParaRPr sz="2100">
              <a:latin typeface="Times New Roman"/>
              <a:ea typeface="Times New Roman"/>
              <a:cs typeface="Times New Roman"/>
              <a:sym typeface="Times New Roman"/>
            </a:endParaRPr>
          </a:p>
          <a:p>
            <a:pPr indent="0" lvl="0" marL="457200" rtl="0" algn="l">
              <a:lnSpc>
                <a:spcPct val="100000"/>
              </a:lnSpc>
              <a:spcBef>
                <a:spcPts val="360"/>
              </a:spcBef>
              <a:spcAft>
                <a:spcPts val="0"/>
              </a:spcAft>
              <a:buSzPct val="100840"/>
              <a:buNone/>
            </a:pPr>
            <a:r>
              <a:t/>
            </a:r>
            <a:endParaRPr sz="2100">
              <a:latin typeface="Times New Roman"/>
              <a:ea typeface="Times New Roman"/>
              <a:cs typeface="Times New Roman"/>
              <a:sym typeface="Times New Roman"/>
            </a:endParaRPr>
          </a:p>
          <a:p>
            <a:pPr indent="-341947" lvl="0" marL="457200" rtl="0" algn="l">
              <a:lnSpc>
                <a:spcPct val="100000"/>
              </a:lnSpc>
              <a:spcBef>
                <a:spcPts val="360"/>
              </a:spcBef>
              <a:spcAft>
                <a:spcPts val="0"/>
              </a:spcAft>
              <a:buSzPct val="100000"/>
              <a:buFont typeface="Times New Roman"/>
              <a:buChar char="•"/>
            </a:pPr>
            <a:r>
              <a:rPr lang="en" sz="2100">
                <a:latin typeface="Times New Roman"/>
                <a:ea typeface="Times New Roman"/>
                <a:cs typeface="Times New Roman"/>
                <a:sym typeface="Times New Roman"/>
              </a:rPr>
              <a:t>High complexity of installing and maintaining</a:t>
            </a:r>
            <a:endParaRPr sz="2100">
              <a:latin typeface="Times New Roman"/>
              <a:ea typeface="Times New Roman"/>
              <a:cs typeface="Times New Roman"/>
              <a:sym typeface="Times New Roman"/>
            </a:endParaRPr>
          </a:p>
          <a:p>
            <a:pPr indent="0" lvl="0" marL="457200" rtl="0" algn="l">
              <a:lnSpc>
                <a:spcPct val="100000"/>
              </a:lnSpc>
              <a:spcBef>
                <a:spcPts val="360"/>
              </a:spcBef>
              <a:spcAft>
                <a:spcPts val="0"/>
              </a:spcAft>
              <a:buSzPct val="100840"/>
              <a:buNone/>
            </a:pPr>
            <a:r>
              <a:t/>
            </a:r>
            <a:endParaRPr sz="2100">
              <a:latin typeface="Times New Roman"/>
              <a:ea typeface="Times New Roman"/>
              <a:cs typeface="Times New Roman"/>
              <a:sym typeface="Times New Roman"/>
            </a:endParaRPr>
          </a:p>
          <a:p>
            <a:pPr indent="-341947" lvl="0" marL="457200" rtl="0" algn="l">
              <a:lnSpc>
                <a:spcPct val="100000"/>
              </a:lnSpc>
              <a:spcBef>
                <a:spcPts val="360"/>
              </a:spcBef>
              <a:spcAft>
                <a:spcPts val="0"/>
              </a:spcAft>
              <a:buSzPct val="100000"/>
              <a:buFont typeface="Times New Roman"/>
              <a:buChar char="•"/>
            </a:pPr>
            <a:r>
              <a:rPr lang="en" sz="2100">
                <a:latin typeface="Times New Roman"/>
                <a:ea typeface="Times New Roman"/>
                <a:cs typeface="Times New Roman"/>
                <a:sym typeface="Times New Roman"/>
              </a:rPr>
              <a:t>It is not an easy-to-use method</a:t>
            </a:r>
            <a:endParaRPr sz="2100">
              <a:latin typeface="Times New Roman"/>
              <a:ea typeface="Times New Roman"/>
              <a:cs typeface="Times New Roman"/>
              <a:sym typeface="Times New Roman"/>
            </a:endParaRPr>
          </a:p>
          <a:p>
            <a:pPr indent="0" lvl="0" marL="457200" rtl="0" algn="l">
              <a:lnSpc>
                <a:spcPct val="100000"/>
              </a:lnSpc>
              <a:spcBef>
                <a:spcPts val="360"/>
              </a:spcBef>
              <a:spcAft>
                <a:spcPts val="0"/>
              </a:spcAft>
              <a:buSzPct val="100840"/>
              <a:buNone/>
            </a:pPr>
            <a:r>
              <a:t/>
            </a:r>
            <a:endParaRPr sz="2100">
              <a:latin typeface="Times New Roman"/>
              <a:ea typeface="Times New Roman"/>
              <a:cs typeface="Times New Roman"/>
              <a:sym typeface="Times New Roman"/>
            </a:endParaRPr>
          </a:p>
          <a:p>
            <a:pPr indent="-341947" lvl="0" marL="457200" rtl="0" algn="l">
              <a:lnSpc>
                <a:spcPct val="100000"/>
              </a:lnSpc>
              <a:spcBef>
                <a:spcPts val="360"/>
              </a:spcBef>
              <a:spcAft>
                <a:spcPts val="0"/>
              </a:spcAft>
              <a:buSzPct val="100000"/>
              <a:buFont typeface="Times New Roman"/>
              <a:buChar char="•"/>
            </a:pPr>
            <a:r>
              <a:rPr lang="en" sz="2100">
                <a:latin typeface="Times New Roman"/>
                <a:ea typeface="Times New Roman"/>
                <a:cs typeface="Times New Roman"/>
                <a:sym typeface="Times New Roman"/>
              </a:rPr>
              <a:t>Big payloads</a:t>
            </a:r>
            <a:endParaRPr sz="2100">
              <a:latin typeface="Times New Roman"/>
              <a:ea typeface="Times New Roman"/>
              <a:cs typeface="Times New Roman"/>
              <a:sym typeface="Times New Roman"/>
            </a:endParaRPr>
          </a:p>
          <a:p>
            <a:pPr indent="0" lvl="0" marL="457200" rtl="0" algn="l">
              <a:lnSpc>
                <a:spcPct val="100000"/>
              </a:lnSpc>
              <a:spcBef>
                <a:spcPts val="360"/>
              </a:spcBef>
              <a:spcAft>
                <a:spcPts val="0"/>
              </a:spcAft>
              <a:buSzPct val="100840"/>
              <a:buNone/>
            </a:pPr>
            <a:r>
              <a:t/>
            </a:r>
            <a:endParaRPr sz="2100">
              <a:latin typeface="Times New Roman"/>
              <a:ea typeface="Times New Roman"/>
              <a:cs typeface="Times New Roman"/>
              <a:sym typeface="Times New Roman"/>
            </a:endParaRPr>
          </a:p>
          <a:p>
            <a:pPr indent="-341947" lvl="0" marL="457200" rtl="0" algn="l">
              <a:lnSpc>
                <a:spcPct val="100000"/>
              </a:lnSpc>
              <a:spcBef>
                <a:spcPts val="360"/>
              </a:spcBef>
              <a:spcAft>
                <a:spcPts val="0"/>
              </a:spcAft>
              <a:buSzPct val="100000"/>
              <a:buFont typeface="Times New Roman"/>
              <a:buChar char="•"/>
            </a:pPr>
            <a:r>
              <a:rPr lang="en" sz="2100">
                <a:latin typeface="Times New Roman"/>
                <a:ea typeface="Times New Roman"/>
                <a:cs typeface="Times New Roman"/>
                <a:sym typeface="Times New Roman"/>
              </a:rPr>
              <a:t>Narrowly specialized knowledge</a:t>
            </a:r>
            <a:endParaRPr sz="2100">
              <a:latin typeface="Times New Roman"/>
              <a:ea typeface="Times New Roman"/>
              <a:cs typeface="Times New Roman"/>
              <a:sym typeface="Times New Roman"/>
            </a:endParaRPr>
          </a:p>
          <a:p>
            <a:pPr indent="0" lvl="0" marL="457200" rtl="0" algn="l">
              <a:lnSpc>
                <a:spcPct val="100000"/>
              </a:lnSpc>
              <a:spcBef>
                <a:spcPts val="360"/>
              </a:spcBef>
              <a:spcAft>
                <a:spcPts val="0"/>
              </a:spcAft>
              <a:buSzPct val="100840"/>
              <a:buNone/>
            </a:pPr>
            <a:r>
              <a:t/>
            </a:r>
            <a:endParaRPr sz="2100">
              <a:latin typeface="Times New Roman"/>
              <a:ea typeface="Times New Roman"/>
              <a:cs typeface="Times New Roman"/>
              <a:sym typeface="Times New Roman"/>
            </a:endParaRPr>
          </a:p>
          <a:p>
            <a:pPr indent="-341947" lvl="0" marL="457200" rtl="0" algn="l">
              <a:lnSpc>
                <a:spcPct val="100000"/>
              </a:lnSpc>
              <a:spcBef>
                <a:spcPts val="360"/>
              </a:spcBef>
              <a:spcAft>
                <a:spcPts val="0"/>
              </a:spcAft>
              <a:buSzPct val="100000"/>
              <a:buFont typeface="Times New Roman"/>
              <a:buChar char="•"/>
            </a:pPr>
            <a:r>
              <a:rPr lang="en" sz="2100">
                <a:latin typeface="Times New Roman"/>
                <a:ea typeface="Times New Roman"/>
                <a:cs typeface="Times New Roman"/>
                <a:sym typeface="Times New Roman"/>
              </a:rPr>
              <a:t>Difficult and Less Commonly used</a:t>
            </a:r>
            <a:endParaRPr sz="2100">
              <a:latin typeface="Times New Roman"/>
              <a:ea typeface="Times New Roman"/>
              <a:cs typeface="Times New Roman"/>
              <a:sym typeface="Times New Roman"/>
            </a:endParaRPr>
          </a:p>
          <a:p>
            <a:pPr indent="0" lvl="0" marL="0" rtl="0" algn="l">
              <a:lnSpc>
                <a:spcPct val="100000"/>
              </a:lnSpc>
              <a:spcBef>
                <a:spcPts val="360"/>
              </a:spcBef>
              <a:spcAft>
                <a:spcPts val="0"/>
              </a:spcAft>
              <a:buSzPct val="66176"/>
              <a:buNone/>
            </a:pPr>
            <a:r>
              <a:t/>
            </a:r>
            <a:endParaRPr/>
          </a:p>
        </p:txBody>
      </p:sp>
      <p:sp>
        <p:nvSpPr>
          <p:cNvPr id="220" name="Google Shape;220;p16"/>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221" name="Google Shape;221;p16"/>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22" name="Google Shape;222;p16"/>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sz="3900">
                <a:latin typeface="Times New Roman"/>
                <a:ea typeface="Times New Roman"/>
                <a:cs typeface="Times New Roman"/>
                <a:sym typeface="Times New Roman"/>
              </a:rPr>
              <a:t>PROPOSED METHODOLOGY</a:t>
            </a:r>
            <a:endParaRPr sz="3900">
              <a:latin typeface="Times New Roman"/>
              <a:ea typeface="Times New Roman"/>
              <a:cs typeface="Times New Roman"/>
              <a:sym typeface="Times New Roman"/>
            </a:endParaRPr>
          </a:p>
        </p:txBody>
      </p:sp>
      <p:sp>
        <p:nvSpPr>
          <p:cNvPr id="228" name="Google Shape;228;p17"/>
          <p:cNvSpPr txBox="1"/>
          <p:nvPr>
            <p:ph idx="1" type="body"/>
          </p:nvPr>
        </p:nvSpPr>
        <p:spPr>
          <a:xfrm>
            <a:off x="382200" y="1114425"/>
            <a:ext cx="8229600" cy="3394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Font typeface="Times New Roman"/>
              <a:buChar char="•"/>
            </a:pPr>
            <a:r>
              <a:rPr lang="en" sz="1800">
                <a:latin typeface="Times New Roman"/>
                <a:ea typeface="Times New Roman"/>
                <a:cs typeface="Times New Roman"/>
                <a:sym typeface="Times New Roman"/>
              </a:rPr>
              <a:t>Image modification using a secret key allows us to safeguard visual information on plain photos while simultaneously embedding distinctive elements controlled by a key into images.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 variety of encryption algorithms can provide encrypted pictures that are compressible and learnable by machine learning. Using these qualities, several applications of such transformations have been devised.</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 type of picture modification known as learnable image encryption, which is useful for privacy-preserving machine learning and adversarially resilient defence.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We can use learnable encryption to directly apply encrypted data to a model as training and testing data.</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Because encrypted photos contain little visual information compared to plain images in general, privacy-preserving learning may be accomplished by utilising visually protected images.</a:t>
            </a:r>
            <a:endParaRPr sz="1800">
              <a:latin typeface="Times New Roman"/>
              <a:ea typeface="Times New Roman"/>
              <a:cs typeface="Times New Roman"/>
              <a:sym typeface="Times New Roman"/>
            </a:endParaRPr>
          </a:p>
        </p:txBody>
      </p:sp>
      <p:pic>
        <p:nvPicPr>
          <p:cNvPr id="229" name="Google Shape;229;p17"/>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30" name="Google Shape;230;p17"/>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a:latin typeface="Times New Roman"/>
                <a:ea typeface="Times New Roman"/>
                <a:cs typeface="Times New Roman"/>
                <a:sym typeface="Times New Roman"/>
              </a:rPr>
              <a:t>EXPECTED OUTCOME</a:t>
            </a:r>
            <a:endParaRPr>
              <a:latin typeface="Times New Roman"/>
              <a:ea typeface="Times New Roman"/>
              <a:cs typeface="Times New Roman"/>
              <a:sym typeface="Times New Roman"/>
            </a:endParaRPr>
          </a:p>
        </p:txBody>
      </p:sp>
      <p:sp>
        <p:nvSpPr>
          <p:cNvPr id="236" name="Google Shape;236;p1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61950" lvl="0" marL="457200" rtl="0" algn="l">
              <a:lnSpc>
                <a:spcPct val="100000"/>
              </a:lnSpc>
              <a:spcBef>
                <a:spcPts val="360"/>
              </a:spcBef>
              <a:spcAft>
                <a:spcPts val="0"/>
              </a:spcAft>
              <a:buSzPts val="2100"/>
              <a:buFont typeface="Times New Roman"/>
              <a:buChar char="•"/>
            </a:pPr>
            <a:r>
              <a:rPr lang="en" sz="2100">
                <a:latin typeface="Times New Roman"/>
                <a:ea typeface="Times New Roman"/>
                <a:cs typeface="Times New Roman"/>
                <a:sym typeface="Times New Roman"/>
              </a:rPr>
              <a:t>Fast and economical, yet also as accurate as cutting-edge algorithms.</a:t>
            </a:r>
            <a:endParaRPr sz="2100">
              <a:latin typeface="Times New Roman"/>
              <a:ea typeface="Times New Roman"/>
              <a:cs typeface="Times New Roman"/>
              <a:sym typeface="Times New Roman"/>
            </a:endParaRPr>
          </a:p>
          <a:p>
            <a:pPr indent="0" lvl="0" marL="914400" rtl="0" algn="l">
              <a:lnSpc>
                <a:spcPct val="100000"/>
              </a:lnSpc>
              <a:spcBef>
                <a:spcPts val="360"/>
              </a:spcBef>
              <a:spcAft>
                <a:spcPts val="0"/>
              </a:spcAft>
              <a:buSzPts val="1800"/>
              <a:buNone/>
            </a:pPr>
            <a:r>
              <a:t/>
            </a:r>
            <a:endParaRPr sz="2100">
              <a:latin typeface="Times New Roman"/>
              <a:ea typeface="Times New Roman"/>
              <a:cs typeface="Times New Roman"/>
              <a:sym typeface="Times New Roman"/>
            </a:endParaRPr>
          </a:p>
          <a:p>
            <a:pPr indent="-361950" lvl="0" marL="457200" rtl="0" algn="l">
              <a:lnSpc>
                <a:spcPct val="100000"/>
              </a:lnSpc>
              <a:spcBef>
                <a:spcPts val="360"/>
              </a:spcBef>
              <a:spcAft>
                <a:spcPts val="0"/>
              </a:spcAft>
              <a:buSzPts val="2100"/>
              <a:buFont typeface="Times New Roman"/>
              <a:buChar char="•"/>
            </a:pPr>
            <a:r>
              <a:rPr lang="en" sz="2100">
                <a:latin typeface="Times New Roman"/>
                <a:ea typeface="Times New Roman"/>
                <a:cs typeface="Times New Roman"/>
                <a:sym typeface="Times New Roman"/>
              </a:rPr>
              <a:t>Improving time efficiency entails both computation and communication time.</a:t>
            </a:r>
            <a:endParaRPr sz="2100">
              <a:latin typeface="Times New Roman"/>
              <a:ea typeface="Times New Roman"/>
              <a:cs typeface="Times New Roman"/>
              <a:sym typeface="Times New Roman"/>
            </a:endParaRPr>
          </a:p>
          <a:p>
            <a:pPr indent="0" lvl="0" marL="914400" rtl="0" algn="l">
              <a:lnSpc>
                <a:spcPct val="100000"/>
              </a:lnSpc>
              <a:spcBef>
                <a:spcPts val="360"/>
              </a:spcBef>
              <a:spcAft>
                <a:spcPts val="0"/>
              </a:spcAft>
              <a:buSzPts val="1800"/>
              <a:buNone/>
            </a:pPr>
            <a:r>
              <a:t/>
            </a:r>
            <a:endParaRPr sz="2100">
              <a:latin typeface="Times New Roman"/>
              <a:ea typeface="Times New Roman"/>
              <a:cs typeface="Times New Roman"/>
              <a:sym typeface="Times New Roman"/>
            </a:endParaRPr>
          </a:p>
          <a:p>
            <a:pPr indent="-361950" lvl="0" marL="457200" rtl="0" algn="l">
              <a:lnSpc>
                <a:spcPct val="100000"/>
              </a:lnSpc>
              <a:spcBef>
                <a:spcPts val="360"/>
              </a:spcBef>
              <a:spcAft>
                <a:spcPts val="0"/>
              </a:spcAft>
              <a:buSzPts val="2100"/>
              <a:buFont typeface="Times New Roman"/>
              <a:buChar char="•"/>
            </a:pPr>
            <a:r>
              <a:rPr lang="en" sz="2100">
                <a:latin typeface="Times New Roman"/>
                <a:ea typeface="Times New Roman"/>
                <a:cs typeface="Times New Roman"/>
                <a:sym typeface="Times New Roman"/>
              </a:rPr>
              <a:t>Getting rid of the massive burden associated with existing approaches.</a:t>
            </a:r>
            <a:endParaRPr sz="21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p:txBody>
      </p:sp>
      <p:pic>
        <p:nvPicPr>
          <p:cNvPr id="237" name="Google Shape;237;p18"/>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38" name="Google Shape;238;p18"/>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a:latin typeface="Times New Roman"/>
                <a:ea typeface="Times New Roman"/>
                <a:cs typeface="Times New Roman"/>
                <a:sym typeface="Times New Roman"/>
              </a:rPr>
              <a:t>ALGORITHM USED</a:t>
            </a:r>
            <a:endParaRPr>
              <a:latin typeface="Times New Roman"/>
              <a:ea typeface="Times New Roman"/>
              <a:cs typeface="Times New Roman"/>
              <a:sym typeface="Times New Roman"/>
            </a:endParaRPr>
          </a:p>
        </p:txBody>
      </p:sp>
      <p:sp>
        <p:nvSpPr>
          <p:cNvPr id="244" name="Google Shape;244;p1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Times New Roman"/>
              <a:buChar char="•"/>
            </a:pPr>
            <a:r>
              <a:rPr lang="en">
                <a:latin typeface="Times New Roman"/>
                <a:ea typeface="Times New Roman"/>
                <a:cs typeface="Times New Roman"/>
                <a:sym typeface="Times New Roman"/>
              </a:rPr>
              <a:t>Fully Convolutional One-Stage</a:t>
            </a:r>
            <a:endParaRPr>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rPr lang="en" sz="1500">
                <a:solidFill>
                  <a:srgbClr val="212529"/>
                </a:solidFill>
                <a:highlight>
                  <a:srgbClr val="FFFFFF"/>
                </a:highlight>
                <a:latin typeface="Times New Roman"/>
                <a:ea typeface="Times New Roman"/>
                <a:cs typeface="Times New Roman"/>
                <a:sym typeface="Times New Roman"/>
              </a:rPr>
              <a:t>FCOS is an anchor-box free, proposal free, single-stage object detection model. By eliminating the predefined set of anchor boxes, FCOS avoids computation related to anchor boxes such as calculating overlapping during training. It also avoids all hyper-parameters related to anchor boxes, which are often very sensitive to the final detection performance.</a:t>
            </a:r>
            <a:endParaRPr sz="3500">
              <a:latin typeface="Times New Roman"/>
              <a:ea typeface="Times New Roman"/>
              <a:cs typeface="Times New Roman"/>
              <a:sym typeface="Times New Roman"/>
            </a:endParaRPr>
          </a:p>
        </p:txBody>
      </p:sp>
      <p:pic>
        <p:nvPicPr>
          <p:cNvPr id="245" name="Google Shape;245;p19"/>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46" name="Google Shape;246;p19"/>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OBJECTIVE</a:t>
            </a:r>
            <a:endParaRPr/>
          </a:p>
        </p:txBody>
      </p:sp>
      <p:sp>
        <p:nvSpPr>
          <p:cNvPr id="99" name="Google Shape;99;p2"/>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lnSpcReduction="20000"/>
          </a:bodyPr>
          <a:lstStyle/>
          <a:p>
            <a:pPr indent="-365125" lvl="0" marL="457200" rtl="0" algn="l">
              <a:lnSpc>
                <a:spcPct val="100000"/>
              </a:lnSpc>
              <a:spcBef>
                <a:spcPts val="0"/>
              </a:spcBef>
              <a:spcAft>
                <a:spcPts val="0"/>
              </a:spcAft>
              <a:buSzPts val="2150"/>
              <a:buFont typeface="Times New Roman"/>
              <a:buChar char="•"/>
            </a:pPr>
            <a:r>
              <a:rPr lang="en" sz="2150">
                <a:latin typeface="Times New Roman"/>
                <a:ea typeface="Times New Roman"/>
                <a:cs typeface="Times New Roman"/>
                <a:sym typeface="Times New Roman"/>
              </a:rPr>
              <a:t>Minimise end-device latency.</a:t>
            </a:r>
            <a:endParaRPr sz="2150">
              <a:latin typeface="Times New Roman"/>
              <a:ea typeface="Times New Roman"/>
              <a:cs typeface="Times New Roman"/>
              <a:sym typeface="Times New Roman"/>
            </a:endParaRPr>
          </a:p>
          <a:p>
            <a:pPr indent="0" lvl="0" marL="1371600" rtl="0" algn="l">
              <a:lnSpc>
                <a:spcPct val="100000"/>
              </a:lnSpc>
              <a:spcBef>
                <a:spcPts val="0"/>
              </a:spcBef>
              <a:spcAft>
                <a:spcPts val="0"/>
              </a:spcAft>
              <a:buSzPts val="1800"/>
              <a:buNone/>
            </a:pPr>
            <a:r>
              <a:t/>
            </a:r>
            <a:endParaRPr sz="2150">
              <a:latin typeface="Times New Roman"/>
              <a:ea typeface="Times New Roman"/>
              <a:cs typeface="Times New Roman"/>
              <a:sym typeface="Times New Roman"/>
            </a:endParaRPr>
          </a:p>
          <a:p>
            <a:pPr indent="-365125" lvl="0" marL="457200" rtl="0" algn="l">
              <a:lnSpc>
                <a:spcPct val="100000"/>
              </a:lnSpc>
              <a:spcBef>
                <a:spcPts val="0"/>
              </a:spcBef>
              <a:spcAft>
                <a:spcPts val="0"/>
              </a:spcAft>
              <a:buSzPts val="2150"/>
              <a:buFont typeface="Times New Roman"/>
              <a:buChar char="•"/>
            </a:pPr>
            <a:r>
              <a:rPr lang="en" sz="2150">
                <a:latin typeface="Times New Roman"/>
                <a:ea typeface="Times New Roman"/>
                <a:cs typeface="Times New Roman"/>
                <a:sym typeface="Times New Roman"/>
              </a:rPr>
              <a:t>Maintaining neural network accuracy and data privacy.</a:t>
            </a:r>
            <a:endParaRPr sz="2150">
              <a:latin typeface="Times New Roman"/>
              <a:ea typeface="Times New Roman"/>
              <a:cs typeface="Times New Roman"/>
              <a:sym typeface="Times New Roman"/>
            </a:endParaRPr>
          </a:p>
          <a:p>
            <a:pPr indent="0" lvl="0" marL="1371600" rtl="0" algn="l">
              <a:lnSpc>
                <a:spcPct val="100000"/>
              </a:lnSpc>
              <a:spcBef>
                <a:spcPts val="0"/>
              </a:spcBef>
              <a:spcAft>
                <a:spcPts val="0"/>
              </a:spcAft>
              <a:buSzPts val="1800"/>
              <a:buNone/>
            </a:pPr>
            <a:r>
              <a:t/>
            </a:r>
            <a:endParaRPr sz="2150">
              <a:latin typeface="Times New Roman"/>
              <a:ea typeface="Times New Roman"/>
              <a:cs typeface="Times New Roman"/>
              <a:sym typeface="Times New Roman"/>
            </a:endParaRPr>
          </a:p>
          <a:p>
            <a:pPr indent="-365125" lvl="0" marL="457200" rtl="0" algn="l">
              <a:lnSpc>
                <a:spcPct val="100000"/>
              </a:lnSpc>
              <a:spcBef>
                <a:spcPts val="0"/>
              </a:spcBef>
              <a:spcAft>
                <a:spcPts val="0"/>
              </a:spcAft>
              <a:buSzPts val="2150"/>
              <a:buFont typeface="Times New Roman"/>
              <a:buChar char="•"/>
            </a:pPr>
            <a:r>
              <a:rPr lang="en" sz="2150">
                <a:latin typeface="Times New Roman"/>
                <a:ea typeface="Times New Roman"/>
                <a:cs typeface="Times New Roman"/>
                <a:sym typeface="Times New Roman"/>
              </a:rPr>
              <a:t>Build a set of safe interaction protocols.</a:t>
            </a:r>
            <a:endParaRPr sz="2150">
              <a:latin typeface="Times New Roman"/>
              <a:ea typeface="Times New Roman"/>
              <a:cs typeface="Times New Roman"/>
              <a:sym typeface="Times New Roman"/>
            </a:endParaRPr>
          </a:p>
          <a:p>
            <a:pPr indent="0" lvl="0" marL="1371600" rtl="0" algn="l">
              <a:lnSpc>
                <a:spcPct val="100000"/>
              </a:lnSpc>
              <a:spcBef>
                <a:spcPts val="0"/>
              </a:spcBef>
              <a:spcAft>
                <a:spcPts val="0"/>
              </a:spcAft>
              <a:buSzPts val="1800"/>
              <a:buNone/>
            </a:pPr>
            <a:r>
              <a:t/>
            </a:r>
            <a:endParaRPr sz="2150">
              <a:latin typeface="Times New Roman"/>
              <a:ea typeface="Times New Roman"/>
              <a:cs typeface="Times New Roman"/>
              <a:sym typeface="Times New Roman"/>
            </a:endParaRPr>
          </a:p>
          <a:p>
            <a:pPr indent="-365125" lvl="0" marL="457200" rtl="0" algn="l">
              <a:lnSpc>
                <a:spcPct val="100000"/>
              </a:lnSpc>
              <a:spcBef>
                <a:spcPts val="0"/>
              </a:spcBef>
              <a:spcAft>
                <a:spcPts val="0"/>
              </a:spcAft>
              <a:buSzPts val="2150"/>
              <a:buFont typeface="Times New Roman"/>
              <a:buChar char="•"/>
            </a:pPr>
            <a:r>
              <a:rPr lang="en" sz="2150">
                <a:latin typeface="Times New Roman"/>
                <a:ea typeface="Times New Roman"/>
                <a:cs typeface="Times New Roman"/>
                <a:sym typeface="Times New Roman"/>
              </a:rPr>
              <a:t>Use of two separate edge servers and a trusted third party.</a:t>
            </a:r>
            <a:endParaRPr sz="215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a:latin typeface="Times New Roman"/>
              <a:ea typeface="Times New Roman"/>
              <a:cs typeface="Times New Roman"/>
              <a:sym typeface="Times New Roman"/>
            </a:endParaRPr>
          </a:p>
          <a:p>
            <a:pPr indent="0" lvl="0" marL="800100" rtl="0" algn="l">
              <a:lnSpc>
                <a:spcPct val="100000"/>
              </a:lnSpc>
              <a:spcBef>
                <a:spcPts val="0"/>
              </a:spcBef>
              <a:spcAft>
                <a:spcPts val="0"/>
              </a:spcAft>
              <a:buSzPts val="1800"/>
              <a:buNone/>
            </a:pPr>
            <a:r>
              <a:t/>
            </a:r>
            <a:endParaRPr>
              <a:latin typeface="Times New Roman"/>
              <a:ea typeface="Times New Roman"/>
              <a:cs typeface="Times New Roman"/>
              <a:sym typeface="Times New Roman"/>
            </a:endParaRPr>
          </a:p>
        </p:txBody>
      </p:sp>
      <p:sp>
        <p:nvSpPr>
          <p:cNvPr id="100" name="Google Shape;100;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Times New Roman"/>
                <a:ea typeface="Times New Roman"/>
                <a:cs typeface="Times New Roman"/>
                <a:sym typeface="Times New Roman"/>
              </a:rPr>
              <a:t>13-Feb-22</a:t>
            </a:r>
            <a:endParaRPr>
              <a:latin typeface="Times New Roman"/>
              <a:ea typeface="Times New Roman"/>
              <a:cs typeface="Times New Roman"/>
              <a:sym typeface="Times New Roman"/>
            </a:endParaRPr>
          </a:p>
        </p:txBody>
      </p:sp>
      <p:sp>
        <p:nvSpPr>
          <p:cNvPr id="101" name="Google Shape;101;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Department of Computer Science and Engineering</a:t>
            </a:r>
            <a:endParaRPr/>
          </a:p>
        </p:txBody>
      </p:sp>
      <p:sp>
        <p:nvSpPr>
          <p:cNvPr id="102" name="Google Shape;102;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03" name="Google Shape;103;p2"/>
          <p:cNvPicPr preferRelativeResize="0"/>
          <p:nvPr/>
        </p:nvPicPr>
        <p:blipFill rotWithShape="1">
          <a:blip r:embed="rId3">
            <a:alphaModFix/>
          </a:blip>
          <a:srcRect b="0" l="0" r="0" t="0"/>
          <a:stretch/>
        </p:blipFill>
        <p:spPr>
          <a:xfrm>
            <a:off x="66674" y="86513"/>
            <a:ext cx="1457326" cy="732670"/>
          </a:xfrm>
          <a:prstGeom prst="rect">
            <a:avLst/>
          </a:prstGeom>
          <a:noFill/>
          <a:ln>
            <a:noFill/>
          </a:ln>
        </p:spPr>
      </p:pic>
      <p:pic>
        <p:nvPicPr>
          <p:cNvPr id="104" name="Google Shape;104;p2"/>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sz="4100">
                <a:latin typeface="Times New Roman"/>
                <a:ea typeface="Times New Roman"/>
                <a:cs typeface="Times New Roman"/>
                <a:sym typeface="Times New Roman"/>
              </a:rPr>
              <a:t>ARCHITECTURE DIAGRAM</a:t>
            </a:r>
            <a:endParaRPr sz="4100">
              <a:latin typeface="Times New Roman"/>
              <a:ea typeface="Times New Roman"/>
              <a:cs typeface="Times New Roman"/>
              <a:sym typeface="Times New Roman"/>
            </a:endParaRPr>
          </a:p>
        </p:txBody>
      </p:sp>
      <p:pic>
        <p:nvPicPr>
          <p:cNvPr id="252" name="Google Shape;252;p20"/>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53" name="Google Shape;253;p20"/>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pic>
        <p:nvPicPr>
          <p:cNvPr id="254" name="Google Shape;254;p20"/>
          <p:cNvPicPr preferRelativeResize="0"/>
          <p:nvPr/>
        </p:nvPicPr>
        <p:blipFill rotWithShape="1">
          <a:blip r:embed="rId5">
            <a:alphaModFix/>
          </a:blip>
          <a:srcRect b="0" l="0" r="0" t="0"/>
          <a:stretch/>
        </p:blipFill>
        <p:spPr>
          <a:xfrm>
            <a:off x="179650" y="1157300"/>
            <a:ext cx="8382126" cy="4095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sz="3050">
                <a:latin typeface="Times New Roman"/>
                <a:ea typeface="Times New Roman"/>
                <a:cs typeface="Times New Roman"/>
                <a:sym typeface="Times New Roman"/>
              </a:rPr>
              <a:t>SYSTEM REQUIRED SPECIFICATION</a:t>
            </a:r>
            <a:endParaRPr sz="3050">
              <a:latin typeface="Times New Roman"/>
              <a:ea typeface="Times New Roman"/>
              <a:cs typeface="Times New Roman"/>
              <a:sym typeface="Times New Roman"/>
            </a:endParaRPr>
          </a:p>
        </p:txBody>
      </p:sp>
      <p:sp>
        <p:nvSpPr>
          <p:cNvPr id="260" name="Google Shape;260;p2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l">
              <a:lnSpc>
                <a:spcPct val="100000"/>
              </a:lnSpc>
              <a:spcBef>
                <a:spcPts val="360"/>
              </a:spcBef>
              <a:spcAft>
                <a:spcPts val="0"/>
              </a:spcAft>
              <a:buClr>
                <a:schemeClr val="dk1"/>
              </a:buClr>
              <a:buSzPct val="34375"/>
              <a:buFont typeface="Arial"/>
              <a:buNone/>
            </a:pPr>
            <a:r>
              <a:rPr b="1" lang="en">
                <a:latin typeface="Times New Roman"/>
                <a:ea typeface="Times New Roman"/>
                <a:cs typeface="Times New Roman"/>
                <a:sym typeface="Times New Roman"/>
              </a:rPr>
              <a:t>Hardware Requirements</a:t>
            </a:r>
            <a:endParaRPr b="1">
              <a:latin typeface="Times New Roman"/>
              <a:ea typeface="Times New Roman"/>
              <a:cs typeface="Times New Roman"/>
              <a:sym typeface="Times New Roman"/>
            </a:endParaRPr>
          </a:p>
          <a:p>
            <a:pPr indent="-300037" lvl="0" marL="457200" rtl="0" algn="l">
              <a:lnSpc>
                <a:spcPct val="100000"/>
              </a:lnSpc>
              <a:spcBef>
                <a:spcPts val="360"/>
              </a:spcBef>
              <a:spcAft>
                <a:spcPts val="0"/>
              </a:spcAft>
              <a:buSzPct val="56250"/>
              <a:buFont typeface="Times New Roman"/>
              <a:buChar char="•"/>
            </a:pPr>
            <a:r>
              <a:rPr lang="en">
                <a:latin typeface="Times New Roman"/>
                <a:ea typeface="Times New Roman"/>
                <a:cs typeface="Times New Roman"/>
                <a:sym typeface="Times New Roman"/>
              </a:rPr>
              <a:t>Processor: Minimum i3 Dual Core</a:t>
            </a:r>
            <a:endParaRPr>
              <a:latin typeface="Times New Roman"/>
              <a:ea typeface="Times New Roman"/>
              <a:cs typeface="Times New Roman"/>
              <a:sym typeface="Times New Roman"/>
            </a:endParaRPr>
          </a:p>
          <a:p>
            <a:pPr indent="-300037" lvl="0" marL="457200" rtl="0" algn="l">
              <a:lnSpc>
                <a:spcPct val="100000"/>
              </a:lnSpc>
              <a:spcBef>
                <a:spcPts val="0"/>
              </a:spcBef>
              <a:spcAft>
                <a:spcPts val="0"/>
              </a:spcAft>
              <a:buSzPct val="56250"/>
              <a:buFont typeface="Times New Roman"/>
              <a:buChar char="•"/>
            </a:pPr>
            <a:r>
              <a:rPr lang="en">
                <a:latin typeface="Times New Roman"/>
                <a:ea typeface="Times New Roman"/>
                <a:cs typeface="Times New Roman"/>
                <a:sym typeface="Times New Roman"/>
              </a:rPr>
              <a:t>Ethernet connection (LAN) OR a wireless adapter (Wi-Fi)</a:t>
            </a:r>
            <a:endParaRPr>
              <a:latin typeface="Times New Roman"/>
              <a:ea typeface="Times New Roman"/>
              <a:cs typeface="Times New Roman"/>
              <a:sym typeface="Times New Roman"/>
            </a:endParaRPr>
          </a:p>
          <a:p>
            <a:pPr indent="-300037" lvl="0" marL="457200" rtl="0" algn="l">
              <a:lnSpc>
                <a:spcPct val="100000"/>
              </a:lnSpc>
              <a:spcBef>
                <a:spcPts val="0"/>
              </a:spcBef>
              <a:spcAft>
                <a:spcPts val="0"/>
              </a:spcAft>
              <a:buSzPct val="56250"/>
              <a:buFont typeface="Times New Roman"/>
              <a:buChar char="•"/>
            </a:pPr>
            <a:r>
              <a:rPr lang="en">
                <a:latin typeface="Times New Roman"/>
                <a:ea typeface="Times New Roman"/>
                <a:cs typeface="Times New Roman"/>
                <a:sym typeface="Times New Roman"/>
              </a:rPr>
              <a:t>Hard Drive: Minimum 100 GB; Recommended 200 GB or more</a:t>
            </a:r>
            <a:endParaRPr>
              <a:latin typeface="Times New Roman"/>
              <a:ea typeface="Times New Roman"/>
              <a:cs typeface="Times New Roman"/>
              <a:sym typeface="Times New Roman"/>
            </a:endParaRPr>
          </a:p>
          <a:p>
            <a:pPr indent="-300037" lvl="0" marL="457200" rtl="0" algn="l">
              <a:lnSpc>
                <a:spcPct val="100000"/>
              </a:lnSpc>
              <a:spcBef>
                <a:spcPts val="0"/>
              </a:spcBef>
              <a:spcAft>
                <a:spcPts val="0"/>
              </a:spcAft>
              <a:buSzPct val="56250"/>
              <a:buFont typeface="Times New Roman"/>
              <a:buChar char="•"/>
            </a:pPr>
            <a:r>
              <a:rPr lang="en">
                <a:latin typeface="Times New Roman"/>
                <a:ea typeface="Times New Roman"/>
                <a:cs typeface="Times New Roman"/>
                <a:sym typeface="Times New Roman"/>
              </a:rPr>
              <a:t>Memory (RAM): Minimum 8 GB; Recommended 32 GB or above</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4375"/>
              <a:buFont typeface="Arial"/>
              <a:buNone/>
            </a:pPr>
            <a:r>
              <a:rPr b="1" lang="en">
                <a:latin typeface="Times New Roman"/>
                <a:ea typeface="Times New Roman"/>
                <a:cs typeface="Times New Roman"/>
                <a:sym typeface="Times New Roman"/>
              </a:rPr>
              <a:t>Software Requirements</a:t>
            </a:r>
            <a:endParaRPr b="1">
              <a:latin typeface="Times New Roman"/>
              <a:ea typeface="Times New Roman"/>
              <a:cs typeface="Times New Roman"/>
              <a:sym typeface="Times New Roman"/>
            </a:endParaRPr>
          </a:p>
          <a:p>
            <a:pPr indent="-300037" lvl="0" marL="457200" rtl="0" algn="l">
              <a:lnSpc>
                <a:spcPct val="100000"/>
              </a:lnSpc>
              <a:spcBef>
                <a:spcPts val="360"/>
              </a:spcBef>
              <a:spcAft>
                <a:spcPts val="0"/>
              </a:spcAft>
              <a:buSzPct val="56250"/>
              <a:buFont typeface="Times New Roman"/>
              <a:buChar char="•"/>
            </a:pPr>
            <a:r>
              <a:rPr lang="en">
                <a:latin typeface="Times New Roman"/>
                <a:ea typeface="Times New Roman"/>
                <a:cs typeface="Times New Roman"/>
                <a:sym typeface="Times New Roman"/>
              </a:rPr>
              <a:t>Python</a:t>
            </a:r>
            <a:endParaRPr>
              <a:latin typeface="Times New Roman"/>
              <a:ea typeface="Times New Roman"/>
              <a:cs typeface="Times New Roman"/>
              <a:sym typeface="Times New Roman"/>
            </a:endParaRPr>
          </a:p>
          <a:p>
            <a:pPr indent="-300037" lvl="0" marL="457200" rtl="0" algn="l">
              <a:lnSpc>
                <a:spcPct val="100000"/>
              </a:lnSpc>
              <a:spcBef>
                <a:spcPts val="0"/>
              </a:spcBef>
              <a:spcAft>
                <a:spcPts val="0"/>
              </a:spcAft>
              <a:buSzPct val="56250"/>
              <a:buFont typeface="Times New Roman"/>
              <a:buChar char="•"/>
            </a:pPr>
            <a:r>
              <a:rPr lang="en">
                <a:latin typeface="Times New Roman"/>
                <a:ea typeface="Times New Roman"/>
                <a:cs typeface="Times New Roman"/>
                <a:sym typeface="Times New Roman"/>
              </a:rPr>
              <a:t>Anaconda</a:t>
            </a:r>
            <a:endParaRPr>
              <a:latin typeface="Times New Roman"/>
              <a:ea typeface="Times New Roman"/>
              <a:cs typeface="Times New Roman"/>
              <a:sym typeface="Times New Roman"/>
            </a:endParaRPr>
          </a:p>
          <a:p>
            <a:pPr indent="-300037" lvl="0" marL="457200" rtl="0" algn="l">
              <a:lnSpc>
                <a:spcPct val="100000"/>
              </a:lnSpc>
              <a:spcBef>
                <a:spcPts val="0"/>
              </a:spcBef>
              <a:spcAft>
                <a:spcPts val="0"/>
              </a:spcAft>
              <a:buSzPct val="56250"/>
              <a:buFont typeface="Times New Roman"/>
              <a:buChar char="•"/>
            </a:pPr>
            <a:r>
              <a:rPr lang="en">
                <a:latin typeface="Times New Roman"/>
                <a:ea typeface="Times New Roman"/>
                <a:cs typeface="Times New Roman"/>
                <a:sym typeface="Times New Roman"/>
              </a:rPr>
              <a:t>Jupyter Notebook</a:t>
            </a:r>
            <a:endParaRPr>
              <a:latin typeface="Times New Roman"/>
              <a:ea typeface="Times New Roman"/>
              <a:cs typeface="Times New Roman"/>
              <a:sym typeface="Times New Roman"/>
            </a:endParaRPr>
          </a:p>
          <a:p>
            <a:pPr indent="-300037" lvl="0" marL="457200" rtl="0" algn="l">
              <a:lnSpc>
                <a:spcPct val="100000"/>
              </a:lnSpc>
              <a:spcBef>
                <a:spcPts val="0"/>
              </a:spcBef>
              <a:spcAft>
                <a:spcPts val="0"/>
              </a:spcAft>
              <a:buSzPct val="56250"/>
              <a:buFont typeface="Times New Roman"/>
              <a:buChar char="•"/>
            </a:pPr>
            <a:r>
              <a:rPr lang="en">
                <a:latin typeface="Times New Roman"/>
                <a:ea typeface="Times New Roman"/>
                <a:cs typeface="Times New Roman"/>
                <a:sym typeface="Times New Roman"/>
              </a:rPr>
              <a:t>TensorFlow</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SzPct val="90000"/>
              <a:buNone/>
            </a:pPr>
            <a:r>
              <a:t/>
            </a:r>
            <a:endParaRPr/>
          </a:p>
        </p:txBody>
      </p:sp>
      <p:pic>
        <p:nvPicPr>
          <p:cNvPr id="261" name="Google Shape;261;p21"/>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62" name="Google Shape;262;p21"/>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a:latin typeface="Times New Roman"/>
                <a:ea typeface="Times New Roman"/>
                <a:cs typeface="Times New Roman"/>
                <a:sym typeface="Times New Roman"/>
              </a:rPr>
              <a:t>MODULE EXPLANATION</a:t>
            </a:r>
            <a:endParaRPr>
              <a:latin typeface="Times New Roman"/>
              <a:ea typeface="Times New Roman"/>
              <a:cs typeface="Times New Roman"/>
              <a:sym typeface="Times New Roman"/>
            </a:endParaRPr>
          </a:p>
        </p:txBody>
      </p:sp>
      <p:sp>
        <p:nvSpPr>
          <p:cNvPr id="268" name="Google Shape;268;p2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 sz="1800">
                <a:latin typeface="Times New Roman"/>
                <a:ea typeface="Times New Roman"/>
                <a:cs typeface="Times New Roman"/>
                <a:sym typeface="Times New Roman"/>
              </a:rPr>
              <a:t>Module 1 : Image Preprocessing</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 sz="1800">
                <a:latin typeface="Times New Roman"/>
                <a:ea typeface="Times New Roman"/>
                <a:cs typeface="Times New Roman"/>
                <a:sym typeface="Times New Roman"/>
              </a:rPr>
              <a:t>Processing can help you improve the quality of your image or extract essential information from it.</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 sz="1800">
                <a:latin typeface="Times New Roman"/>
                <a:ea typeface="Times New Roman"/>
                <a:cs typeface="Times New Roman"/>
                <a:sym typeface="Times New Roman"/>
              </a:rPr>
              <a:t>The complexity, inaccuracy, and insufficiency of a downloaded picture collection are all common. As a result, before constructing a computer vision model, we will preprocess the picture dataset (cleaning and converting it to the correct format) to get the intended outcomes.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 sz="1800">
                <a:latin typeface="Times New Roman"/>
                <a:ea typeface="Times New Roman"/>
                <a:cs typeface="Times New Roman"/>
                <a:sym typeface="Times New Roman"/>
              </a:rPr>
              <a:t>Picture processing's main goal is to enhance image data (features) by minimising undesired aberrations and/or augmentation of certain critical picture attributes so that machine learning and deep learning models may operate with this upgraded data.</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p:txBody>
      </p:sp>
      <p:pic>
        <p:nvPicPr>
          <p:cNvPr id="269" name="Google Shape;269;p22"/>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70" name="Google Shape;270;p22"/>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a:latin typeface="Times New Roman"/>
                <a:ea typeface="Times New Roman"/>
                <a:cs typeface="Times New Roman"/>
                <a:sym typeface="Times New Roman"/>
              </a:rPr>
              <a:t>MODULE EXPLANATION</a:t>
            </a:r>
            <a:endParaRPr>
              <a:latin typeface="Times New Roman"/>
              <a:ea typeface="Times New Roman"/>
              <a:cs typeface="Times New Roman"/>
              <a:sym typeface="Times New Roman"/>
            </a:endParaRPr>
          </a:p>
        </p:txBody>
      </p:sp>
      <p:sp>
        <p:nvSpPr>
          <p:cNvPr id="276" name="Google Shape;276;p2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fontScale="55000" lnSpcReduction="10000"/>
          </a:bodyPr>
          <a:lstStyle/>
          <a:p>
            <a:pPr indent="0" lvl="0" marL="0" rtl="0" algn="l">
              <a:lnSpc>
                <a:spcPct val="100000"/>
              </a:lnSpc>
              <a:spcBef>
                <a:spcPts val="360"/>
              </a:spcBef>
              <a:spcAft>
                <a:spcPts val="0"/>
              </a:spcAft>
              <a:buSzPct val="102272"/>
              <a:buNone/>
            </a:pPr>
            <a:r>
              <a:rPr b="1" lang="en">
                <a:latin typeface="Times New Roman"/>
                <a:ea typeface="Times New Roman"/>
                <a:cs typeface="Times New Roman"/>
                <a:sym typeface="Times New Roman"/>
              </a:rPr>
              <a:t>Module 2 : Image Transformation</a:t>
            </a:r>
            <a:endParaRPr b="1">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4375"/>
              <a:buFont typeface="Arial"/>
              <a:buNone/>
            </a:pPr>
            <a:r>
              <a:rPr lang="en">
                <a:latin typeface="Times New Roman"/>
                <a:ea typeface="Times New Roman"/>
                <a:cs typeface="Times New Roman"/>
                <a:sym typeface="Times New Roman"/>
              </a:rPr>
              <a:t>A pixel-wise transformation approach that employs negative-positive transformation and colour component shuffling was suggested. It enables us to not only do data augmentation in the encrypted domain, but also to train and test models using separate keys. Furthermore, no adaption layer is required before to the classifier with this pixel-wise translation.</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4375"/>
              <a:buFont typeface="Arial"/>
              <a:buNone/>
            </a:pPr>
            <a:r>
              <a:rPr lang="en">
                <a:latin typeface="Times New Roman"/>
                <a:ea typeface="Times New Roman"/>
                <a:cs typeface="Times New Roman"/>
                <a:sym typeface="Times New Roman"/>
              </a:rPr>
              <a:t>Another sort of learnable picture transformation is network-based transformation, which generates visually protected images using generative models. A generative model creating protected pictures is trained using network-based approaches by taking into account both classification accuracy for a classifier and perceptual loss based on a model.</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SzPct val="102272"/>
              <a:buNone/>
            </a:pPr>
            <a:r>
              <a:rPr lang="en">
                <a:latin typeface="Times New Roman"/>
                <a:ea typeface="Times New Roman"/>
                <a:cs typeface="Times New Roman"/>
                <a:sym typeface="Times New Roman"/>
              </a:rPr>
              <a:t>As a result, the generative model is tuned to eliminate visual information from simple photos while keeping a high level of classification accuracy.</a:t>
            </a:r>
            <a:endParaRPr>
              <a:latin typeface="Times New Roman"/>
              <a:ea typeface="Times New Roman"/>
              <a:cs typeface="Times New Roman"/>
              <a:sym typeface="Times New Roman"/>
            </a:endParaRPr>
          </a:p>
        </p:txBody>
      </p:sp>
      <p:pic>
        <p:nvPicPr>
          <p:cNvPr id="277" name="Google Shape;277;p23"/>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78" name="Google Shape;278;p23"/>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a:latin typeface="Times New Roman"/>
                <a:ea typeface="Times New Roman"/>
                <a:cs typeface="Times New Roman"/>
                <a:sym typeface="Times New Roman"/>
              </a:rPr>
              <a:t>MODULE EXPLANATION</a:t>
            </a:r>
            <a:endParaRPr>
              <a:latin typeface="Times New Roman"/>
              <a:ea typeface="Times New Roman"/>
              <a:cs typeface="Times New Roman"/>
              <a:sym typeface="Times New Roman"/>
            </a:endParaRPr>
          </a:p>
        </p:txBody>
      </p:sp>
      <p:sp>
        <p:nvSpPr>
          <p:cNvPr id="284" name="Google Shape;284;p2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1" lang="en" sz="1750">
                <a:latin typeface="Times New Roman"/>
                <a:ea typeface="Times New Roman"/>
                <a:cs typeface="Times New Roman"/>
                <a:sym typeface="Times New Roman"/>
              </a:rPr>
              <a:t>Module 3 : Image Feature Encryption Training</a:t>
            </a:r>
            <a:endParaRPr b="1" sz="175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b="1" sz="175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 sz="1750">
                <a:latin typeface="Times New Roman"/>
                <a:ea typeface="Times New Roman"/>
                <a:cs typeface="Times New Roman"/>
                <a:sym typeface="Times New Roman"/>
              </a:rPr>
              <a:t>A model is trained using training data (pictures) encrypted with a common key, and the learned model is then applied to test images encrypted with the key. The qualities of photos and the properties allow us to execute privacy-preserving machine learning without sacrificing efficiency. Transformed photos with no visual information are delivered to a cloud server for training and testing a model, and the cloud server's network classifies the images without any visual information.</a:t>
            </a:r>
            <a:endParaRPr sz="1750">
              <a:latin typeface="Times New Roman"/>
              <a:ea typeface="Times New Roman"/>
              <a:cs typeface="Times New Roman"/>
              <a:sym typeface="Times New Roman"/>
            </a:endParaRPr>
          </a:p>
        </p:txBody>
      </p:sp>
      <p:pic>
        <p:nvPicPr>
          <p:cNvPr id="285" name="Google Shape;285;p24"/>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86" name="Google Shape;286;p24"/>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25f7123a37_0_1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a:latin typeface="Times New Roman"/>
                <a:ea typeface="Times New Roman"/>
                <a:cs typeface="Times New Roman"/>
                <a:sym typeface="Times New Roman"/>
              </a:rPr>
              <a:t>RESULT AND OUTPUT</a:t>
            </a:r>
            <a:endParaRPr>
              <a:latin typeface="Times New Roman"/>
              <a:ea typeface="Times New Roman"/>
              <a:cs typeface="Times New Roman"/>
              <a:sym typeface="Times New Roman"/>
            </a:endParaRPr>
          </a:p>
        </p:txBody>
      </p:sp>
      <p:sp>
        <p:nvSpPr>
          <p:cNvPr id="292" name="Google Shape;292;g125f7123a37_0_1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sz="1750">
              <a:latin typeface="Times New Roman"/>
              <a:ea typeface="Times New Roman"/>
              <a:cs typeface="Times New Roman"/>
              <a:sym typeface="Times New Roman"/>
            </a:endParaRPr>
          </a:p>
        </p:txBody>
      </p:sp>
      <p:pic>
        <p:nvPicPr>
          <p:cNvPr id="293" name="Google Shape;293;g125f7123a37_0_12"/>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294" name="Google Shape;294;g125f7123a37_0_12"/>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pic>
        <p:nvPicPr>
          <p:cNvPr id="295" name="Google Shape;295;g125f7123a37_0_12"/>
          <p:cNvPicPr preferRelativeResize="0"/>
          <p:nvPr/>
        </p:nvPicPr>
        <p:blipFill>
          <a:blip r:embed="rId5">
            <a:alphaModFix/>
          </a:blip>
          <a:stretch>
            <a:fillRect/>
          </a:stretch>
        </p:blipFill>
        <p:spPr>
          <a:xfrm>
            <a:off x="457200" y="1200150"/>
            <a:ext cx="4225525" cy="3143250"/>
          </a:xfrm>
          <a:prstGeom prst="rect">
            <a:avLst/>
          </a:prstGeom>
          <a:noFill/>
          <a:ln>
            <a:noFill/>
          </a:ln>
        </p:spPr>
      </p:pic>
      <p:sp>
        <p:nvSpPr>
          <p:cNvPr id="296" name="Google Shape;296;g125f7123a37_0_12"/>
          <p:cNvSpPr txBox="1"/>
          <p:nvPr/>
        </p:nvSpPr>
        <p:spPr>
          <a:xfrm>
            <a:off x="5079300" y="1371575"/>
            <a:ext cx="3607500" cy="355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02124"/>
                </a:solidFill>
                <a:highlight>
                  <a:srgbClr val="FFFFFF"/>
                </a:highlight>
                <a:latin typeface="Times New Roman"/>
                <a:ea typeface="Times New Roman"/>
                <a:cs typeface="Times New Roman"/>
                <a:sym typeface="Times New Roman"/>
              </a:rPr>
              <a:t>We use the model to predict the answer on the evaluation dataset (held out data) and then compare the predicted target to the actual answer (ground truth). A number of metrics are used in ML to measure the predictive accuracy of a model. </a:t>
            </a:r>
            <a:endParaRPr sz="15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500">
                <a:solidFill>
                  <a:srgbClr val="202124"/>
                </a:solidFill>
                <a:highlight>
                  <a:srgbClr val="FFFFFF"/>
                </a:highlight>
                <a:latin typeface="Times New Roman"/>
                <a:ea typeface="Times New Roman"/>
                <a:cs typeface="Times New Roman"/>
                <a:sym typeface="Times New Roman"/>
              </a:rPr>
              <a:t>Accuracy:</a:t>
            </a:r>
            <a:r>
              <a:rPr lang="en" sz="1500">
                <a:solidFill>
                  <a:srgbClr val="202124"/>
                </a:solidFill>
                <a:highlight>
                  <a:srgbClr val="FFFFFF"/>
                </a:highlight>
                <a:latin typeface="Times New Roman"/>
                <a:ea typeface="Times New Roman"/>
                <a:cs typeface="Times New Roman"/>
                <a:sym typeface="Times New Roman"/>
              </a:rPr>
              <a:t>The accuracy is a measure of the degree of closeness of a measured or calculated value to its actual value.</a:t>
            </a:r>
            <a:endParaRPr sz="15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500">
                <a:solidFill>
                  <a:srgbClr val="202124"/>
                </a:solidFill>
                <a:highlight>
                  <a:srgbClr val="FFFFFF"/>
                </a:highlight>
                <a:latin typeface="Times New Roman"/>
                <a:ea typeface="Times New Roman"/>
                <a:cs typeface="Times New Roman"/>
                <a:sym typeface="Times New Roman"/>
              </a:rPr>
              <a:t>Value Accuracy:</a:t>
            </a:r>
            <a:r>
              <a:rPr lang="en" sz="1500">
                <a:solidFill>
                  <a:srgbClr val="202124"/>
                </a:solidFill>
                <a:highlight>
                  <a:srgbClr val="FFFFFF"/>
                </a:highlight>
                <a:latin typeface="Times New Roman"/>
                <a:ea typeface="Times New Roman"/>
                <a:cs typeface="Times New Roman"/>
                <a:sym typeface="Times New Roman"/>
              </a:rPr>
              <a:t> How the model is able to classify the images with the validation dataset.</a:t>
            </a:r>
            <a:endParaRPr sz="15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25f7123a37_0_2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a:latin typeface="Times New Roman"/>
                <a:ea typeface="Times New Roman"/>
                <a:cs typeface="Times New Roman"/>
                <a:sym typeface="Times New Roman"/>
              </a:rPr>
              <a:t>RESULT AND OUTPUT</a:t>
            </a:r>
            <a:endParaRPr>
              <a:latin typeface="Times New Roman"/>
              <a:ea typeface="Times New Roman"/>
              <a:cs typeface="Times New Roman"/>
              <a:sym typeface="Times New Roman"/>
            </a:endParaRPr>
          </a:p>
        </p:txBody>
      </p:sp>
      <p:sp>
        <p:nvSpPr>
          <p:cNvPr id="302" name="Google Shape;302;g125f7123a37_0_2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sz="1750">
              <a:latin typeface="Times New Roman"/>
              <a:ea typeface="Times New Roman"/>
              <a:cs typeface="Times New Roman"/>
              <a:sym typeface="Times New Roman"/>
            </a:endParaRPr>
          </a:p>
        </p:txBody>
      </p:sp>
      <p:pic>
        <p:nvPicPr>
          <p:cNvPr id="303" name="Google Shape;303;g125f7123a37_0_27"/>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304" name="Google Shape;304;g125f7123a37_0_27"/>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pic>
        <p:nvPicPr>
          <p:cNvPr id="305" name="Google Shape;305;g125f7123a37_0_27"/>
          <p:cNvPicPr preferRelativeResize="0"/>
          <p:nvPr/>
        </p:nvPicPr>
        <p:blipFill>
          <a:blip r:embed="rId5">
            <a:alphaModFix/>
          </a:blip>
          <a:stretch>
            <a:fillRect/>
          </a:stretch>
        </p:blipFill>
        <p:spPr>
          <a:xfrm>
            <a:off x="384750" y="1120550"/>
            <a:ext cx="8374500" cy="40229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25f7123a37_0_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40909"/>
              <a:buNone/>
            </a:pPr>
            <a:r>
              <a:rPr lang="en">
                <a:latin typeface="Times New Roman"/>
                <a:ea typeface="Times New Roman"/>
                <a:cs typeface="Times New Roman"/>
                <a:sym typeface="Times New Roman"/>
              </a:rPr>
              <a:t>CONCLUSION AND FUTURE WORK</a:t>
            </a:r>
            <a:endParaRPr>
              <a:latin typeface="Times New Roman"/>
              <a:ea typeface="Times New Roman"/>
              <a:cs typeface="Times New Roman"/>
              <a:sym typeface="Times New Roman"/>
            </a:endParaRPr>
          </a:p>
        </p:txBody>
      </p:sp>
      <p:sp>
        <p:nvSpPr>
          <p:cNvPr id="311" name="Google Shape;311;g125f7123a37_0_1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lnSpcReduction="10000"/>
          </a:bodyPr>
          <a:lstStyle/>
          <a:p>
            <a:pPr indent="182880" lvl="0" marL="109854" marR="24130" rtl="0" algn="just">
              <a:lnSpc>
                <a:spcPct val="115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349250" lvl="0" marL="457200" marR="24130" rtl="0" algn="just">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The primary goal of our plan  is to safeguard the security of the photos. </a:t>
            </a:r>
            <a:endParaRPr sz="1900">
              <a:latin typeface="Times New Roman"/>
              <a:ea typeface="Times New Roman"/>
              <a:cs typeface="Times New Roman"/>
              <a:sym typeface="Times New Roman"/>
            </a:endParaRPr>
          </a:p>
          <a:p>
            <a:pPr indent="-349250" lvl="0" marL="457200" marR="24130" rtl="0" algn="just">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During the CNN characteristic modification procedure, the perimeter servers or slashers should be prohibited from teaching any material from the pictures or retrieved characteristics. </a:t>
            </a:r>
            <a:endParaRPr sz="1900">
              <a:latin typeface="Times New Roman"/>
              <a:ea typeface="Times New Roman"/>
              <a:cs typeface="Times New Roman"/>
              <a:sym typeface="Times New Roman"/>
            </a:endParaRPr>
          </a:p>
          <a:p>
            <a:pPr indent="-349250" lvl="0" marL="457200" marR="24130" rtl="0" algn="just">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Because cellphone sensors are often resource-constrained, our plan must account for the processing overhead on mobile devices. </a:t>
            </a:r>
            <a:endParaRPr sz="1900">
              <a:latin typeface="Times New Roman"/>
              <a:ea typeface="Times New Roman"/>
              <a:cs typeface="Times New Roman"/>
              <a:sym typeface="Times New Roman"/>
            </a:endParaRPr>
          </a:p>
          <a:p>
            <a:pPr indent="-349250" lvl="0" marL="457200" marR="24130" rtl="0" algn="just">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Meantime, we should drastically minimize the transmission cost among cellphone devices and perimeter servers, resulting in lower response latency.</a:t>
            </a:r>
            <a:endParaRPr sz="1900">
              <a:latin typeface="Times New Roman"/>
              <a:ea typeface="Times New Roman"/>
              <a:cs typeface="Times New Roman"/>
              <a:sym typeface="Times New Roman"/>
            </a:endParaRPr>
          </a:p>
          <a:p>
            <a:pPr indent="0" lvl="0" marL="457200" marR="24130" rtl="0" algn="just">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750">
              <a:latin typeface="Times New Roman"/>
              <a:ea typeface="Times New Roman"/>
              <a:cs typeface="Times New Roman"/>
              <a:sym typeface="Times New Roman"/>
            </a:endParaRPr>
          </a:p>
        </p:txBody>
      </p:sp>
      <p:pic>
        <p:nvPicPr>
          <p:cNvPr id="312" name="Google Shape;312;g125f7123a37_0_19"/>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313" name="Google Shape;313;g125f7123a37_0_19"/>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REFERENCES</a:t>
            </a:r>
            <a:endParaRPr/>
          </a:p>
        </p:txBody>
      </p:sp>
      <p:sp>
        <p:nvSpPr>
          <p:cNvPr id="319" name="Google Shape;319;p2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lnSpcReduction="10000"/>
          </a:bodyPr>
          <a:lstStyle/>
          <a:p>
            <a:pPr indent="0" lvl="0" marL="342900" rtl="0" algn="l">
              <a:lnSpc>
                <a:spcPct val="100000"/>
              </a:lnSpc>
              <a:spcBef>
                <a:spcPts val="0"/>
              </a:spcBef>
              <a:spcAft>
                <a:spcPts val="0"/>
              </a:spcAft>
              <a:buSzPts val="1800"/>
              <a:buNone/>
            </a:pPr>
            <a:r>
              <a:rPr lang="en" sz="1200">
                <a:latin typeface="Times New Roman"/>
                <a:ea typeface="Times New Roman"/>
                <a:cs typeface="Times New Roman"/>
                <a:sym typeface="Times New Roman"/>
              </a:rPr>
              <a:t>[1] Kai Huang, Ximeng Liu, Shaojing Fu,, Deke Guo and Ming Xu, “A Lightweight Privacy-Preserving CNN Feature Extraction Framework for Mobile Sensing ,” in Proceedings of the IEEE conference on Transactions of Dependable Computing 2018.</a:t>
            </a:r>
            <a:endParaRPr sz="1200">
              <a:latin typeface="Times New Roman"/>
              <a:ea typeface="Times New Roman"/>
              <a:cs typeface="Times New Roman"/>
              <a:sym typeface="Times New Roman"/>
            </a:endParaRPr>
          </a:p>
          <a:p>
            <a:pPr indent="0" lvl="0" marL="34290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342900" rtl="0" algn="l">
              <a:lnSpc>
                <a:spcPct val="100000"/>
              </a:lnSpc>
              <a:spcBef>
                <a:spcPts val="0"/>
              </a:spcBef>
              <a:spcAft>
                <a:spcPts val="0"/>
              </a:spcAft>
              <a:buSzPts val="1800"/>
              <a:buNone/>
            </a:pPr>
            <a:r>
              <a:rPr lang="en" sz="1200">
                <a:latin typeface="Times New Roman"/>
                <a:ea typeface="Times New Roman"/>
                <a:cs typeface="Times New Roman"/>
                <a:sym typeface="Times New Roman"/>
              </a:rPr>
              <a:t>[2]A. Sharif Razavian, H. Azizpour, J. Sullivan, and S. Carlsson, “Cnn features off-the-shelf: an astounding baseline for recognition,” in Proceedings of the IEEE conference on computer vision and pattern recognition workshops, 2014, pp. 806–813.</a:t>
            </a:r>
            <a:endParaRPr sz="1200">
              <a:latin typeface="Times New Roman"/>
              <a:ea typeface="Times New Roman"/>
              <a:cs typeface="Times New Roman"/>
              <a:sym typeface="Times New Roman"/>
            </a:endParaRPr>
          </a:p>
          <a:p>
            <a:pPr indent="0" lvl="0" marL="34290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342900" rtl="0" algn="l">
              <a:lnSpc>
                <a:spcPct val="100000"/>
              </a:lnSpc>
              <a:spcBef>
                <a:spcPts val="0"/>
              </a:spcBef>
              <a:spcAft>
                <a:spcPts val="0"/>
              </a:spcAft>
              <a:buSzPts val="1800"/>
              <a:buNone/>
            </a:pPr>
            <a:r>
              <a:rPr lang="en" sz="1200">
                <a:latin typeface="Times New Roman"/>
                <a:ea typeface="Times New Roman"/>
                <a:cs typeface="Times New Roman"/>
                <a:sym typeface="Times New Roman"/>
              </a:rPr>
              <a:t>[3] J. Johnson, A. Karpathy, and L. Fei-Fei, “Densecap: Fully convolutional localization networks for dense captioning,” in Proceedings of the IEEE Conference on Computer Vision and Pattern Recognition, 2016, pp. 4565–4574.</a:t>
            </a:r>
            <a:endParaRPr sz="1200">
              <a:latin typeface="Times New Roman"/>
              <a:ea typeface="Times New Roman"/>
              <a:cs typeface="Times New Roman"/>
              <a:sym typeface="Times New Roman"/>
            </a:endParaRPr>
          </a:p>
          <a:p>
            <a:pPr indent="0" lvl="0" marL="34290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342900" rtl="0" algn="l">
              <a:lnSpc>
                <a:spcPct val="100000"/>
              </a:lnSpc>
              <a:spcBef>
                <a:spcPts val="0"/>
              </a:spcBef>
              <a:spcAft>
                <a:spcPts val="0"/>
              </a:spcAft>
              <a:buSzPts val="1800"/>
              <a:buNone/>
            </a:pPr>
            <a:r>
              <a:rPr lang="en" sz="1200">
                <a:latin typeface="Times New Roman"/>
                <a:ea typeface="Times New Roman"/>
                <a:cs typeface="Times New Roman"/>
                <a:sym typeface="Times New Roman"/>
              </a:rPr>
              <a:t>[4]Z. Xia, X. Wang, L. Zhang, Z. Qin, X. Sun, and K. Ren, “A privacy preserving and copy-deterrence content-based image retrieval scheme in cloud computing,” IEEE Transactions on Information Forensics &amp; Security, vol. 11, no. 11, pp. 2594–2608, 2017.</a:t>
            </a:r>
            <a:endParaRPr sz="1200">
              <a:latin typeface="Times New Roman"/>
              <a:ea typeface="Times New Roman"/>
              <a:cs typeface="Times New Roman"/>
              <a:sym typeface="Times New Roman"/>
            </a:endParaRPr>
          </a:p>
          <a:p>
            <a:pPr indent="0" lvl="0" marL="34290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342900" rtl="0" algn="l">
              <a:lnSpc>
                <a:spcPct val="100000"/>
              </a:lnSpc>
              <a:spcBef>
                <a:spcPts val="0"/>
              </a:spcBef>
              <a:spcAft>
                <a:spcPts val="0"/>
              </a:spcAft>
              <a:buSzPts val="1800"/>
              <a:buNone/>
            </a:pPr>
            <a:r>
              <a:rPr lang="en" sz="1200">
                <a:latin typeface="Times New Roman"/>
                <a:ea typeface="Times New Roman"/>
                <a:cs typeface="Times New Roman"/>
                <a:sym typeface="Times New Roman"/>
              </a:rPr>
              <a:t>[5] Q. Wang, J. Wang, S. Hu, Q. Zou, and K. Ren, “Sechog: Privacy Preserving outsourcing computation of histogram of oriented gradients in the cloud,” in Proceedings of the 11th ACM on Asia Conference on Computer and Communications Security. ACM, 2016, pp. 257–268.</a:t>
            </a:r>
            <a:endParaRPr sz="1200">
              <a:latin typeface="Times New Roman"/>
              <a:ea typeface="Times New Roman"/>
              <a:cs typeface="Times New Roman"/>
              <a:sym typeface="Times New Roman"/>
            </a:endParaRPr>
          </a:p>
          <a:p>
            <a:pPr indent="0" lvl="0" marL="342900" rtl="0" algn="l">
              <a:lnSpc>
                <a:spcPct val="100000"/>
              </a:lnSpc>
              <a:spcBef>
                <a:spcPts val="640"/>
              </a:spcBef>
              <a:spcAft>
                <a:spcPts val="0"/>
              </a:spcAft>
              <a:buSzPts val="1800"/>
              <a:buNone/>
            </a:pPr>
            <a:r>
              <a:t/>
            </a:r>
            <a:endParaRPr sz="1000">
              <a:highlight>
                <a:srgbClr val="C00000"/>
              </a:highlight>
            </a:endParaRPr>
          </a:p>
        </p:txBody>
      </p:sp>
      <p:sp>
        <p:nvSpPr>
          <p:cNvPr id="320" name="Google Shape;320;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Times New Roman"/>
                <a:ea typeface="Times New Roman"/>
                <a:cs typeface="Times New Roman"/>
                <a:sym typeface="Times New Roman"/>
              </a:rPr>
              <a:t>13-Feb-22</a:t>
            </a:r>
            <a:endParaRPr>
              <a:latin typeface="Times New Roman"/>
              <a:ea typeface="Times New Roman"/>
              <a:cs typeface="Times New Roman"/>
              <a:sym typeface="Times New Roman"/>
            </a:endParaRPr>
          </a:p>
        </p:txBody>
      </p:sp>
      <p:sp>
        <p:nvSpPr>
          <p:cNvPr id="321" name="Google Shape;321;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Department of Computer Science and Engineering</a:t>
            </a:r>
            <a:endParaRPr/>
          </a:p>
        </p:txBody>
      </p:sp>
      <p:sp>
        <p:nvSpPr>
          <p:cNvPr id="322" name="Google Shape;322;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323" name="Google Shape;323;p25"/>
          <p:cNvPicPr preferRelativeResize="0"/>
          <p:nvPr/>
        </p:nvPicPr>
        <p:blipFill rotWithShape="1">
          <a:blip r:embed="rId3">
            <a:alphaModFix/>
          </a:blip>
          <a:srcRect b="0" l="0" r="0" t="0"/>
          <a:stretch/>
        </p:blipFill>
        <p:spPr>
          <a:xfrm>
            <a:off x="66674" y="86513"/>
            <a:ext cx="1457326" cy="732670"/>
          </a:xfrm>
          <a:prstGeom prst="rect">
            <a:avLst/>
          </a:prstGeom>
          <a:noFill/>
          <a:ln>
            <a:noFill/>
          </a:ln>
        </p:spPr>
      </p:pic>
      <p:pic>
        <p:nvPicPr>
          <p:cNvPr id="324" name="Google Shape;324;p25"/>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SCOPE</a:t>
            </a:r>
            <a:endParaRPr/>
          </a:p>
        </p:txBody>
      </p:sp>
      <p:sp>
        <p:nvSpPr>
          <p:cNvPr id="110" name="Google Shape;110;p3"/>
          <p:cNvSpPr txBox="1"/>
          <p:nvPr>
            <p:ph idx="1" type="body"/>
          </p:nvPr>
        </p:nvSpPr>
        <p:spPr>
          <a:xfrm>
            <a:off x="457200" y="1200150"/>
            <a:ext cx="8229600" cy="3567000"/>
          </a:xfrm>
          <a:prstGeom prst="rect">
            <a:avLst/>
          </a:prstGeom>
          <a:noFill/>
          <a:ln>
            <a:noFill/>
          </a:ln>
        </p:spPr>
        <p:txBody>
          <a:bodyPr anchorCtr="0" anchor="t" bIns="45700" lIns="91425" spcFirstLastPara="1" rIns="91425" wrap="square" tIns="45700">
            <a:normAutofit fontScale="47500"/>
          </a:bodyPr>
          <a:lstStyle/>
          <a:p>
            <a:pPr indent="-342900" lvl="0" marL="342900" rtl="0" algn="l">
              <a:lnSpc>
                <a:spcPct val="100000"/>
              </a:lnSpc>
              <a:spcBef>
                <a:spcPts val="0"/>
              </a:spcBef>
              <a:spcAft>
                <a:spcPts val="0"/>
              </a:spcAft>
              <a:buSzPct val="100000"/>
              <a:buChar char="•"/>
            </a:pPr>
            <a:r>
              <a:rPr lang="en" sz="3800">
                <a:latin typeface="Times New Roman"/>
                <a:ea typeface="Times New Roman"/>
                <a:cs typeface="Times New Roman"/>
                <a:sym typeface="Times New Roman"/>
              </a:rPr>
              <a:t>Our design makes use of two separate edge servers and a trusted third party.</a:t>
            </a:r>
            <a:endParaRPr sz="3800">
              <a:latin typeface="Times New Roman"/>
              <a:ea typeface="Times New Roman"/>
              <a:cs typeface="Times New Roman"/>
              <a:sym typeface="Times New Roman"/>
            </a:endParaRPr>
          </a:p>
          <a:p>
            <a:pPr indent="0" lvl="0" marL="342900" rtl="0" algn="l">
              <a:lnSpc>
                <a:spcPct val="100000"/>
              </a:lnSpc>
              <a:spcBef>
                <a:spcPts val="0"/>
              </a:spcBef>
              <a:spcAft>
                <a:spcPts val="0"/>
              </a:spcAft>
              <a:buSzPct val="99722"/>
              <a:buNone/>
            </a:pPr>
            <a:r>
              <a:t/>
            </a:r>
            <a:endParaRPr sz="3800">
              <a:latin typeface="Times New Roman"/>
              <a:ea typeface="Times New Roman"/>
              <a:cs typeface="Times New Roman"/>
              <a:sym typeface="Times New Roman"/>
            </a:endParaRPr>
          </a:p>
          <a:p>
            <a:pPr indent="-342900" lvl="0" marL="342900" rtl="0" algn="l">
              <a:lnSpc>
                <a:spcPct val="100000"/>
              </a:lnSpc>
              <a:spcBef>
                <a:spcPts val="0"/>
              </a:spcBef>
              <a:spcAft>
                <a:spcPts val="0"/>
              </a:spcAft>
              <a:buSzPct val="100000"/>
              <a:buChar char="•"/>
            </a:pPr>
            <a:r>
              <a:rPr lang="en" sz="3800">
                <a:latin typeface="Times New Roman"/>
                <a:ea typeface="Times New Roman"/>
                <a:cs typeface="Times New Roman"/>
                <a:sym typeface="Times New Roman"/>
              </a:rPr>
              <a:t>In the offline phase, the trusted third party is in charge of producing random values.</a:t>
            </a:r>
            <a:endParaRPr sz="3800">
              <a:latin typeface="Times New Roman"/>
              <a:ea typeface="Times New Roman"/>
              <a:cs typeface="Times New Roman"/>
              <a:sym typeface="Times New Roman"/>
            </a:endParaRPr>
          </a:p>
          <a:p>
            <a:pPr indent="0" lvl="0" marL="342900" rtl="0" algn="l">
              <a:lnSpc>
                <a:spcPct val="100000"/>
              </a:lnSpc>
              <a:spcBef>
                <a:spcPts val="0"/>
              </a:spcBef>
              <a:spcAft>
                <a:spcPts val="0"/>
              </a:spcAft>
              <a:buSzPct val="99722"/>
              <a:buNone/>
            </a:pPr>
            <a:r>
              <a:t/>
            </a:r>
            <a:endParaRPr sz="3800">
              <a:latin typeface="Times New Roman"/>
              <a:ea typeface="Times New Roman"/>
              <a:cs typeface="Times New Roman"/>
              <a:sym typeface="Times New Roman"/>
            </a:endParaRPr>
          </a:p>
          <a:p>
            <a:pPr indent="-342900" lvl="0" marL="342900" rtl="0" algn="l">
              <a:lnSpc>
                <a:spcPct val="100000"/>
              </a:lnSpc>
              <a:spcBef>
                <a:spcPts val="0"/>
              </a:spcBef>
              <a:spcAft>
                <a:spcPts val="0"/>
              </a:spcAft>
              <a:buSzPct val="100000"/>
              <a:buChar char="•"/>
            </a:pPr>
            <a:r>
              <a:rPr lang="en" sz="3800">
                <a:latin typeface="Times New Roman"/>
                <a:ea typeface="Times New Roman"/>
                <a:cs typeface="Times New Roman"/>
                <a:sym typeface="Times New Roman"/>
              </a:rPr>
              <a:t>During the online phase, the two edge servers use a series of secure interaction protocols to extract CNN features from the incoming encrypted pictures. </a:t>
            </a:r>
            <a:endParaRPr sz="3800">
              <a:latin typeface="Times New Roman"/>
              <a:ea typeface="Times New Roman"/>
              <a:cs typeface="Times New Roman"/>
              <a:sym typeface="Times New Roman"/>
            </a:endParaRPr>
          </a:p>
          <a:p>
            <a:pPr indent="0" lvl="0" marL="342900" rtl="0" algn="l">
              <a:lnSpc>
                <a:spcPct val="100000"/>
              </a:lnSpc>
              <a:spcBef>
                <a:spcPts val="0"/>
              </a:spcBef>
              <a:spcAft>
                <a:spcPts val="0"/>
              </a:spcAft>
              <a:buSzPct val="99722"/>
              <a:buNone/>
            </a:pPr>
            <a:r>
              <a:t/>
            </a:r>
            <a:endParaRPr sz="3800">
              <a:latin typeface="Times New Roman"/>
              <a:ea typeface="Times New Roman"/>
              <a:cs typeface="Times New Roman"/>
              <a:sym typeface="Times New Roman"/>
            </a:endParaRPr>
          </a:p>
          <a:p>
            <a:pPr indent="-342900" lvl="0" marL="342900" rtl="0" algn="l">
              <a:lnSpc>
                <a:spcPct val="100000"/>
              </a:lnSpc>
              <a:spcBef>
                <a:spcPts val="0"/>
              </a:spcBef>
              <a:spcAft>
                <a:spcPts val="0"/>
              </a:spcAft>
              <a:buSzPct val="100000"/>
              <a:buChar char="•"/>
            </a:pPr>
            <a:r>
              <a:rPr lang="en" sz="3800">
                <a:latin typeface="Times New Roman"/>
                <a:ea typeface="Times New Roman"/>
                <a:cs typeface="Times New Roman"/>
                <a:sym typeface="Times New Roman"/>
              </a:rPr>
              <a:t>The CNN characteristics may be obtained by the user from the encrypted results provided by the two edge servers.</a:t>
            </a:r>
            <a:endParaRPr sz="3800">
              <a:latin typeface="Times New Roman"/>
              <a:ea typeface="Times New Roman"/>
              <a:cs typeface="Times New Roman"/>
              <a:sym typeface="Times New Roman"/>
            </a:endParaRPr>
          </a:p>
          <a:p>
            <a:pPr indent="0" lvl="0" marL="342900" rtl="0" algn="l">
              <a:lnSpc>
                <a:spcPct val="100000"/>
              </a:lnSpc>
              <a:spcBef>
                <a:spcPts val="0"/>
              </a:spcBef>
              <a:spcAft>
                <a:spcPts val="0"/>
              </a:spcAft>
              <a:buSzPct val="118421"/>
              <a:buNone/>
            </a:pPr>
            <a:r>
              <a:t/>
            </a:r>
            <a:endParaRPr>
              <a:latin typeface="Times New Roman"/>
              <a:ea typeface="Times New Roman"/>
              <a:cs typeface="Times New Roman"/>
              <a:sym typeface="Times New Roman"/>
            </a:endParaRPr>
          </a:p>
          <a:p>
            <a:pPr indent="0" lvl="0" marL="342900" rtl="0" algn="l">
              <a:lnSpc>
                <a:spcPct val="100000"/>
              </a:lnSpc>
              <a:spcBef>
                <a:spcPts val="0"/>
              </a:spcBef>
              <a:spcAft>
                <a:spcPts val="0"/>
              </a:spcAft>
              <a:buSzPct val="118421"/>
              <a:buNone/>
            </a:pPr>
            <a:r>
              <a:t/>
            </a:r>
            <a:endParaRPr>
              <a:latin typeface="Times New Roman"/>
              <a:ea typeface="Times New Roman"/>
              <a:cs typeface="Times New Roman"/>
              <a:sym typeface="Times New Roman"/>
            </a:endParaRPr>
          </a:p>
        </p:txBody>
      </p:sp>
      <p:sp>
        <p:nvSpPr>
          <p:cNvPr id="111" name="Google Shape;111;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Times New Roman"/>
                <a:ea typeface="Times New Roman"/>
                <a:cs typeface="Times New Roman"/>
                <a:sym typeface="Times New Roman"/>
              </a:rPr>
              <a:t>13-Feb-22</a:t>
            </a:r>
            <a:endParaRPr>
              <a:latin typeface="Times New Roman"/>
              <a:ea typeface="Times New Roman"/>
              <a:cs typeface="Times New Roman"/>
              <a:sym typeface="Times New Roman"/>
            </a:endParaRPr>
          </a:p>
        </p:txBody>
      </p:sp>
      <p:sp>
        <p:nvSpPr>
          <p:cNvPr id="112" name="Google Shape;112;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Department of Computer Science and Engineering</a:t>
            </a:r>
            <a:endParaRPr/>
          </a:p>
        </p:txBody>
      </p:sp>
      <p:sp>
        <p:nvSpPr>
          <p:cNvPr id="113" name="Google Shape;113;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14" name="Google Shape;114;p3"/>
          <p:cNvPicPr preferRelativeResize="0"/>
          <p:nvPr/>
        </p:nvPicPr>
        <p:blipFill rotWithShape="1">
          <a:blip r:embed="rId3">
            <a:alphaModFix/>
          </a:blip>
          <a:srcRect b="0" l="0" r="0" t="0"/>
          <a:stretch/>
        </p:blipFill>
        <p:spPr>
          <a:xfrm>
            <a:off x="66674" y="86513"/>
            <a:ext cx="1457326" cy="732670"/>
          </a:xfrm>
          <a:prstGeom prst="rect">
            <a:avLst/>
          </a:prstGeom>
          <a:noFill/>
          <a:ln>
            <a:noFill/>
          </a:ln>
        </p:spPr>
      </p:pic>
      <p:pic>
        <p:nvPicPr>
          <p:cNvPr id="115" name="Google Shape;115;p3"/>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ABSTRACT</a:t>
            </a:r>
            <a:endParaRPr/>
          </a:p>
        </p:txBody>
      </p:sp>
      <p:sp>
        <p:nvSpPr>
          <p:cNvPr id="121" name="Google Shape;121;p4"/>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lnSpcReduction="10000"/>
          </a:bodyPr>
          <a:lstStyle/>
          <a:p>
            <a:pPr indent="-361950" lvl="0" marL="457200" rtl="0" algn="l">
              <a:lnSpc>
                <a:spcPct val="100000"/>
              </a:lnSpc>
              <a:spcBef>
                <a:spcPts val="640"/>
              </a:spcBef>
              <a:spcAft>
                <a:spcPts val="0"/>
              </a:spcAft>
              <a:buSzPts val="2100"/>
              <a:buFont typeface="Times New Roman"/>
              <a:buChar char="●"/>
            </a:pPr>
            <a:r>
              <a:rPr lang="en" sz="2100">
                <a:latin typeface="Times New Roman"/>
                <a:ea typeface="Times New Roman"/>
                <a:cs typeface="Times New Roman"/>
                <a:sym typeface="Times New Roman"/>
              </a:rPr>
              <a:t>We present an access control mechanism for object detection models in this research.</a:t>
            </a:r>
            <a:endParaRPr sz="2100">
              <a:latin typeface="Times New Roman"/>
              <a:ea typeface="Times New Roman"/>
              <a:cs typeface="Times New Roman"/>
              <a:sym typeface="Times New Roman"/>
            </a:endParaRPr>
          </a:p>
          <a:p>
            <a:pPr indent="-361950" lvl="0" marL="457200" rtl="0" algn="l">
              <a:lnSpc>
                <a:spcPct val="10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The usage of encrypted pictures or encrypted feature maps has been shown to be successful in preventing unwanted access to models.</a:t>
            </a:r>
            <a:endParaRPr sz="2100">
              <a:latin typeface="Times New Roman"/>
              <a:ea typeface="Times New Roman"/>
              <a:cs typeface="Times New Roman"/>
              <a:sym typeface="Times New Roman"/>
            </a:endParaRPr>
          </a:p>
          <a:p>
            <a:pPr indent="-361950" lvl="0" marL="457200" rtl="0" algn="l">
              <a:lnSpc>
                <a:spcPct val="10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The approach's efficiency has only been verified in image classification models and semantic segmentation models, not in object recognition models. </a:t>
            </a:r>
            <a:endParaRPr sz="2100">
              <a:latin typeface="Times New Roman"/>
              <a:ea typeface="Times New Roman"/>
              <a:cs typeface="Times New Roman"/>
              <a:sym typeface="Times New Roman"/>
            </a:endParaRPr>
          </a:p>
          <a:p>
            <a:pPr indent="-361950" lvl="0" marL="457200" rtl="0" algn="l">
              <a:lnSpc>
                <a:spcPct val="10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For the first time, encrypted feature maps are proved to be successful in access control of object detection models in this study. </a:t>
            </a:r>
            <a:endParaRPr sz="21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1800"/>
              <a:buNone/>
            </a:pPr>
            <a:r>
              <a:rPr lang="en" sz="2100">
                <a:latin typeface="Times New Roman"/>
                <a:ea typeface="Times New Roman"/>
                <a:cs typeface="Times New Roman"/>
                <a:sym typeface="Times New Roman"/>
              </a:rPr>
              <a:t>													(continued…)</a:t>
            </a:r>
            <a:endParaRPr sz="21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1800"/>
              <a:buNone/>
            </a:pPr>
            <a:r>
              <a:t/>
            </a:r>
            <a:endParaRPr sz="1600">
              <a:latin typeface="Times New Roman"/>
              <a:ea typeface="Times New Roman"/>
              <a:cs typeface="Times New Roman"/>
              <a:sym typeface="Times New Roman"/>
            </a:endParaRPr>
          </a:p>
        </p:txBody>
      </p:sp>
      <p:sp>
        <p:nvSpPr>
          <p:cNvPr id="122" name="Google Shape;122;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Times New Roman"/>
                <a:ea typeface="Times New Roman"/>
                <a:cs typeface="Times New Roman"/>
                <a:sym typeface="Times New Roman"/>
              </a:rPr>
              <a:t>13-Feb-22</a:t>
            </a:r>
            <a:endParaRPr>
              <a:latin typeface="Times New Roman"/>
              <a:ea typeface="Times New Roman"/>
              <a:cs typeface="Times New Roman"/>
              <a:sym typeface="Times New Roman"/>
            </a:endParaRPr>
          </a:p>
        </p:txBody>
      </p:sp>
      <p:sp>
        <p:nvSpPr>
          <p:cNvPr id="123" name="Google Shape;123;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Department of Computer Science and Engineering</a:t>
            </a:r>
            <a:endParaRPr/>
          </a:p>
        </p:txBody>
      </p:sp>
      <p:sp>
        <p:nvSpPr>
          <p:cNvPr id="124" name="Google Shape;124;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25" name="Google Shape;125;p4"/>
          <p:cNvPicPr preferRelativeResize="0"/>
          <p:nvPr/>
        </p:nvPicPr>
        <p:blipFill rotWithShape="1">
          <a:blip r:embed="rId3">
            <a:alphaModFix/>
          </a:blip>
          <a:srcRect b="0" l="0" r="0" t="0"/>
          <a:stretch/>
        </p:blipFill>
        <p:spPr>
          <a:xfrm>
            <a:off x="66674" y="86513"/>
            <a:ext cx="1457326" cy="732670"/>
          </a:xfrm>
          <a:prstGeom prst="rect">
            <a:avLst/>
          </a:prstGeom>
          <a:noFill/>
          <a:ln>
            <a:noFill/>
          </a:ln>
        </p:spPr>
      </p:pic>
      <p:pic>
        <p:nvPicPr>
          <p:cNvPr id="126" name="Google Shape;126;p4"/>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idx="1" type="body"/>
          </p:nvPr>
        </p:nvSpPr>
        <p:spPr>
          <a:xfrm>
            <a:off x="457200" y="1210875"/>
            <a:ext cx="8229600" cy="3383700"/>
          </a:xfrm>
          <a:prstGeom prst="rect">
            <a:avLst/>
          </a:prstGeom>
          <a:noFill/>
          <a:ln>
            <a:noFill/>
          </a:ln>
        </p:spPr>
        <p:txBody>
          <a:bodyPr anchorCtr="0" anchor="t" bIns="45700" lIns="91425" spcFirstLastPara="1" rIns="91425" wrap="square" tIns="45700">
            <a:normAutofit/>
          </a:bodyPr>
          <a:lstStyle/>
          <a:p>
            <a:pPr indent="-361950" lvl="0" marL="457200" rtl="0" algn="l">
              <a:lnSpc>
                <a:spcPct val="100000"/>
              </a:lnSpc>
              <a:spcBef>
                <a:spcPts val="640"/>
              </a:spcBef>
              <a:spcAft>
                <a:spcPts val="0"/>
              </a:spcAft>
              <a:buSzPts val="2100"/>
              <a:buFont typeface="Times New Roman"/>
              <a:buChar char="●"/>
            </a:pPr>
            <a:r>
              <a:rPr lang="en" sz="2100">
                <a:latin typeface="Times New Roman"/>
                <a:ea typeface="Times New Roman"/>
                <a:cs typeface="Times New Roman"/>
                <a:sym typeface="Times New Roman"/>
              </a:rPr>
              <a:t>In this research, we present a safe and efficient technique based on completely homomorphic encryption and demonstrate its usefulness for a variety of real data.</a:t>
            </a:r>
            <a:endParaRPr sz="2100">
              <a:latin typeface="Times New Roman"/>
              <a:ea typeface="Times New Roman"/>
              <a:cs typeface="Times New Roman"/>
              <a:sym typeface="Times New Roman"/>
            </a:endParaRPr>
          </a:p>
          <a:p>
            <a:pPr indent="-361950" lvl="0" marL="457200" rtl="0" algn="l">
              <a:lnSpc>
                <a:spcPct val="10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The suggested technique is the first to directly replicate an algorithm on ciphertext, which is one of the best performers on the plaintext feature selection problem. </a:t>
            </a:r>
            <a:endParaRPr sz="2100">
              <a:latin typeface="Times New Roman"/>
              <a:ea typeface="Times New Roman"/>
              <a:cs typeface="Times New Roman"/>
              <a:sym typeface="Times New Roman"/>
            </a:endParaRPr>
          </a:p>
          <a:p>
            <a:pPr indent="-361950" lvl="0" marL="457200" rtl="0" algn="l">
              <a:lnSpc>
                <a:spcPct val="10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Furthermore, the suggested protocol is simply extensible to the scenario of more than three data owners.</a:t>
            </a:r>
            <a:endParaRPr sz="21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p:txBody>
      </p:sp>
      <p:pic>
        <p:nvPicPr>
          <p:cNvPr id="132" name="Google Shape;132;p5"/>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133" name="Google Shape;133;p5"/>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INTRODUCTION</a:t>
            </a:r>
            <a:endParaRPr/>
          </a:p>
        </p:txBody>
      </p:sp>
      <p:sp>
        <p:nvSpPr>
          <p:cNvPr id="139" name="Google Shape;139;p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lnSpcReduction="20000"/>
          </a:bodyPr>
          <a:lstStyle/>
          <a:p>
            <a:pPr indent="-361950" lvl="0" marL="457200" rtl="0" algn="l">
              <a:lnSpc>
                <a:spcPct val="100000"/>
              </a:lnSpc>
              <a:spcBef>
                <a:spcPts val="360"/>
              </a:spcBef>
              <a:spcAft>
                <a:spcPts val="0"/>
              </a:spcAft>
              <a:buSzPts val="2100"/>
              <a:buFont typeface="Times New Roman"/>
              <a:buChar char="•"/>
            </a:pPr>
            <a:r>
              <a:rPr lang="en" sz="2100">
                <a:latin typeface="Times New Roman"/>
                <a:ea typeface="Times New Roman"/>
                <a:cs typeface="Times New Roman"/>
                <a:sym typeface="Times New Roman"/>
              </a:rPr>
              <a:t>The spread of various mobile devices with cameras leads to an exponential increase in the number of photos. Recent improvements in deep learning with convolutional neural networks (CNN) have made CNN feature extraction a viable method for processing these photos. </a:t>
            </a:r>
            <a:endParaRPr sz="21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100">
              <a:latin typeface="Times New Roman"/>
              <a:ea typeface="Times New Roman"/>
              <a:cs typeface="Times New Roman"/>
              <a:sym typeface="Times New Roman"/>
            </a:endParaRPr>
          </a:p>
          <a:p>
            <a:pPr indent="-361950" lvl="0" marL="457200" rtl="0" algn="l">
              <a:lnSpc>
                <a:spcPct val="100000"/>
              </a:lnSpc>
              <a:spcBef>
                <a:spcPts val="360"/>
              </a:spcBef>
              <a:spcAft>
                <a:spcPts val="0"/>
              </a:spcAft>
              <a:buSzPts val="2100"/>
              <a:buFont typeface="Times New Roman"/>
              <a:buChar char="•"/>
            </a:pPr>
            <a:r>
              <a:rPr lang="en" sz="2100">
                <a:latin typeface="Times New Roman"/>
                <a:ea typeface="Times New Roman"/>
                <a:cs typeface="Times New Roman"/>
                <a:sym typeface="Times New Roman"/>
              </a:rPr>
              <a:t>However, deploying the CNN model on mobile sensors, which are often resource-constrained in terms of storage space, computational capability, and battery life, remains a difficult issue. </a:t>
            </a:r>
            <a:endParaRPr sz="21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100">
              <a:latin typeface="Times New Roman"/>
              <a:ea typeface="Times New Roman"/>
              <a:cs typeface="Times New Roman"/>
              <a:sym typeface="Times New Roman"/>
            </a:endParaRPr>
          </a:p>
          <a:p>
            <a:pPr indent="-361950" lvl="0" marL="457200" rtl="0" algn="l">
              <a:lnSpc>
                <a:spcPct val="100000"/>
              </a:lnSpc>
              <a:spcBef>
                <a:spcPts val="360"/>
              </a:spcBef>
              <a:spcAft>
                <a:spcPts val="0"/>
              </a:spcAft>
              <a:buSzPts val="2100"/>
              <a:buFont typeface="Times New Roman"/>
              <a:buChar char="•"/>
            </a:pPr>
            <a:r>
              <a:rPr lang="en" sz="2100">
                <a:latin typeface="Times New Roman"/>
                <a:ea typeface="Times New Roman"/>
                <a:cs typeface="Times New Roman"/>
                <a:sym typeface="Times New Roman"/>
              </a:rPr>
              <a:t>Despite the fact that cloud computing has become a popular option, data security and response latency remain critical challenges. </a:t>
            </a:r>
            <a:endParaRPr sz="2100">
              <a:latin typeface="Times New Roman"/>
              <a:ea typeface="Times New Roman"/>
              <a:cs typeface="Times New Roman"/>
              <a:sym typeface="Times New Roman"/>
            </a:endParaRPr>
          </a:p>
        </p:txBody>
      </p:sp>
      <p:pic>
        <p:nvPicPr>
          <p:cNvPr id="140" name="Google Shape;140;p6"/>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141" name="Google Shape;141;p6"/>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
        <p:nvSpPr>
          <p:cNvPr id="142" name="Google Shape;142;p6"/>
          <p:cNvSpPr txBox="1"/>
          <p:nvPr/>
        </p:nvSpPr>
        <p:spPr>
          <a:xfrm>
            <a:off x="6525825" y="4564850"/>
            <a:ext cx="2239500" cy="723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640"/>
              </a:spcBef>
              <a:spcAft>
                <a:spcPts val="0"/>
              </a:spcAft>
              <a:buClr>
                <a:schemeClr val="dk1"/>
              </a:buClr>
              <a:buSzPts val="1100"/>
              <a:buFont typeface="Arial"/>
              <a:buNone/>
            </a:pPr>
            <a:r>
              <a:rPr b="0" i="0" lang="en" sz="2100" u="none" cap="none" strike="noStrike">
                <a:solidFill>
                  <a:schemeClr val="dk1"/>
                </a:solidFill>
                <a:latin typeface="Times New Roman"/>
                <a:ea typeface="Times New Roman"/>
                <a:cs typeface="Times New Roman"/>
                <a:sym typeface="Times New Roman"/>
              </a:rPr>
              <a:t>(continued…)</a:t>
            </a:r>
            <a:endParaRPr b="0" i="0" sz="2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idx="1" type="body"/>
          </p:nvPr>
        </p:nvSpPr>
        <p:spPr>
          <a:xfrm>
            <a:off x="457200" y="792950"/>
            <a:ext cx="8229600" cy="3801600"/>
          </a:xfrm>
          <a:prstGeom prst="rect">
            <a:avLst/>
          </a:prstGeom>
          <a:noFill/>
          <a:ln>
            <a:noFill/>
          </a:ln>
        </p:spPr>
        <p:txBody>
          <a:bodyPr anchorCtr="0" anchor="t" bIns="45700" lIns="91425" spcFirstLastPara="1" rIns="91425" wrap="square" tIns="45700">
            <a:normAutofit lnSpcReduction="20000"/>
          </a:bodyPr>
          <a:lstStyle/>
          <a:p>
            <a:pPr indent="-361950" lvl="0" marL="457200" rtl="0" algn="l">
              <a:lnSpc>
                <a:spcPct val="100000"/>
              </a:lnSpc>
              <a:spcBef>
                <a:spcPts val="360"/>
              </a:spcBef>
              <a:spcAft>
                <a:spcPts val="0"/>
              </a:spcAft>
              <a:buSzPts val="2100"/>
              <a:buFont typeface="Times New Roman"/>
              <a:buChar char="•"/>
            </a:pPr>
            <a:r>
              <a:rPr lang="en" sz="2100">
                <a:latin typeface="Times New Roman"/>
                <a:ea typeface="Times New Roman"/>
                <a:cs typeface="Times New Roman"/>
                <a:sym typeface="Times New Roman"/>
              </a:rPr>
              <a:t>It is difficult to fulfil the three requirements of privacy, accuracy, and efficiency when creating a privacy-preserving CNN feature extraction strategy for mobile sensing. </a:t>
            </a:r>
            <a:endParaRPr sz="21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100">
              <a:latin typeface="Times New Roman"/>
              <a:ea typeface="Times New Roman"/>
              <a:cs typeface="Times New Roman"/>
              <a:sym typeface="Times New Roman"/>
            </a:endParaRPr>
          </a:p>
          <a:p>
            <a:pPr indent="-361950" lvl="0" marL="457200" rtl="0" algn="l">
              <a:lnSpc>
                <a:spcPct val="100000"/>
              </a:lnSpc>
              <a:spcBef>
                <a:spcPts val="360"/>
              </a:spcBef>
              <a:spcAft>
                <a:spcPts val="0"/>
              </a:spcAft>
              <a:buSzPts val="2100"/>
              <a:buFont typeface="Times New Roman"/>
              <a:buChar char="•"/>
            </a:pPr>
            <a:r>
              <a:rPr lang="en" sz="2100">
                <a:latin typeface="Times New Roman"/>
                <a:ea typeface="Times New Roman"/>
                <a:cs typeface="Times New Roman"/>
                <a:sym typeface="Times New Roman"/>
              </a:rPr>
              <a:t>The privacy-preserving CNN feature extraction might take place at the network's edge. </a:t>
            </a:r>
            <a:endParaRPr sz="21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100">
              <a:latin typeface="Times New Roman"/>
              <a:ea typeface="Times New Roman"/>
              <a:cs typeface="Times New Roman"/>
              <a:sym typeface="Times New Roman"/>
            </a:endParaRPr>
          </a:p>
          <a:p>
            <a:pPr indent="-361950" lvl="0" marL="457200" rtl="0" algn="l">
              <a:lnSpc>
                <a:spcPct val="100000"/>
              </a:lnSpc>
              <a:spcBef>
                <a:spcPts val="360"/>
              </a:spcBef>
              <a:spcAft>
                <a:spcPts val="0"/>
              </a:spcAft>
              <a:buSzPts val="2100"/>
              <a:buFont typeface="Times New Roman"/>
              <a:buChar char="•"/>
            </a:pPr>
            <a:r>
              <a:rPr lang="en" sz="2100">
                <a:latin typeface="Times New Roman"/>
                <a:ea typeface="Times New Roman"/>
                <a:cs typeface="Times New Roman"/>
                <a:sym typeface="Times New Roman"/>
              </a:rPr>
              <a:t>This is done by generating a random communication overhead between the end devices and the edge servers. </a:t>
            </a:r>
            <a:endParaRPr sz="21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100">
              <a:latin typeface="Times New Roman"/>
              <a:ea typeface="Times New Roman"/>
              <a:cs typeface="Times New Roman"/>
              <a:sym typeface="Times New Roman"/>
            </a:endParaRPr>
          </a:p>
          <a:p>
            <a:pPr indent="-361950" lvl="0" marL="457200" rtl="0" algn="l">
              <a:lnSpc>
                <a:spcPct val="100000"/>
              </a:lnSpc>
              <a:spcBef>
                <a:spcPts val="360"/>
              </a:spcBef>
              <a:spcAft>
                <a:spcPts val="0"/>
              </a:spcAft>
              <a:buSzPts val="2100"/>
              <a:buFont typeface="Times New Roman"/>
              <a:buChar char="•"/>
            </a:pPr>
            <a:r>
              <a:rPr lang="en" sz="2100">
                <a:latin typeface="Times New Roman"/>
                <a:ea typeface="Times New Roman"/>
                <a:cs typeface="Times New Roman"/>
                <a:sym typeface="Times New Roman"/>
              </a:rPr>
              <a:t>Through theoretical analysis and empirical experiments, demonstration of the security, effectiveness, and efficiency of the scheme is done.</a:t>
            </a:r>
            <a:endParaRPr sz="2100">
              <a:latin typeface="Times New Roman"/>
              <a:ea typeface="Times New Roman"/>
              <a:cs typeface="Times New Roman"/>
              <a:sym typeface="Times New Roman"/>
            </a:endParaRPr>
          </a:p>
        </p:txBody>
      </p:sp>
      <p:pic>
        <p:nvPicPr>
          <p:cNvPr id="148" name="Google Shape;148;p7"/>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149" name="Google Shape;149;p7"/>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457200" y="457426"/>
            <a:ext cx="8229600" cy="60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990"/>
              <a:buFont typeface="Times New Roman"/>
              <a:buNone/>
            </a:pPr>
            <a:r>
              <a:rPr lang="en" sz="3559">
                <a:latin typeface="Times New Roman"/>
                <a:ea typeface="Times New Roman"/>
                <a:cs typeface="Times New Roman"/>
                <a:sym typeface="Times New Roman"/>
              </a:rPr>
              <a:t>LITERATURE SURVEY PAPER 1</a:t>
            </a:r>
            <a:endParaRPr sz="3559"/>
          </a:p>
        </p:txBody>
      </p:sp>
      <p:sp>
        <p:nvSpPr>
          <p:cNvPr id="155" name="Google Shape;155;p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 sz="2000">
                <a:latin typeface="Times New Roman"/>
                <a:ea typeface="Times New Roman"/>
                <a:cs typeface="Times New Roman"/>
                <a:sym typeface="Times New Roman"/>
              </a:rPr>
              <a:t>•Title : Scale Effect on Fusing Remote Sensing and Human Sensing to Portray Urban Functions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2000">
                <a:latin typeface="Times New Roman"/>
                <a:ea typeface="Times New Roman"/>
                <a:cs typeface="Times New Roman"/>
                <a:sym typeface="Times New Roman"/>
              </a:rPr>
              <a:t>•Author : Wei Tu , Yatao Zhang , Qingquan Li , Ke Mai and Jinzhou Cao</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2000">
                <a:latin typeface="Times New Roman"/>
                <a:ea typeface="Times New Roman"/>
                <a:cs typeface="Times New Roman"/>
                <a:sym typeface="Times New Roman"/>
              </a:rPr>
              <a:t>•Year : 2021</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2000">
                <a:latin typeface="Times New Roman"/>
                <a:ea typeface="Times New Roman"/>
                <a:cs typeface="Times New Roman"/>
                <a:sym typeface="Times New Roman"/>
              </a:rPr>
              <a:t>•Methodology Used: Fusion of remote sensing images and human sensing data.</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2000">
                <a:latin typeface="Times New Roman"/>
                <a:ea typeface="Times New Roman"/>
                <a:cs typeface="Times New Roman"/>
                <a:sym typeface="Times New Roman"/>
              </a:rPr>
              <a:t>•Advantages: Offer increased flexibility,Enhance correlation strength with finer and more compact information,Streamlined and decoupled services.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•Disadvantages: Cannot meet current network business demands,Difficulties to obtain better performance,Solutions have been proved ineffective.</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2000"/>
          </a:p>
        </p:txBody>
      </p:sp>
      <p:pic>
        <p:nvPicPr>
          <p:cNvPr id="156" name="Google Shape;156;p8"/>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157" name="Google Shape;157;p8"/>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 sz="3550">
                <a:latin typeface="Times New Roman"/>
                <a:ea typeface="Times New Roman"/>
                <a:cs typeface="Times New Roman"/>
                <a:sym typeface="Times New Roman"/>
              </a:rPr>
              <a:t>LITERATURE SURVEY PAPER 2</a:t>
            </a:r>
            <a:endParaRPr sz="3550"/>
          </a:p>
        </p:txBody>
      </p:sp>
      <p:sp>
        <p:nvSpPr>
          <p:cNvPr id="163" name="Google Shape;163;p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SzPts val="1800"/>
              <a:buNone/>
            </a:pPr>
            <a:r>
              <a:rPr lang="en" sz="2000">
                <a:latin typeface="Arial"/>
                <a:ea typeface="Arial"/>
                <a:cs typeface="Arial"/>
                <a:sym typeface="Arial"/>
              </a:rPr>
              <a:t>•</a:t>
            </a:r>
            <a:r>
              <a:rPr lang="en" sz="2000">
                <a:latin typeface="Times New Roman"/>
                <a:ea typeface="Times New Roman"/>
                <a:cs typeface="Times New Roman"/>
                <a:sym typeface="Times New Roman"/>
              </a:rPr>
              <a:t>Title : AMACS: Automated Mobile Application Content Sensing</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•Author : Zexun Jiang , Hao Yin , Yan Luo and Jiaying Gong</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•Year : 2020</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•Methodology Used: (AMACS) framework</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•Advantages: Streamlined and decoupled services,Relatively simple and computationally inexpensive method,Computational Complexity is significantly reduced.</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 sz="2000">
                <a:latin typeface="Times New Roman"/>
                <a:ea typeface="Times New Roman"/>
                <a:cs typeface="Times New Roman"/>
                <a:sym typeface="Times New Roman"/>
              </a:rPr>
              <a:t>•Disadvantages: Difficult to be used in large-scale parallel computing.Have not been investigated thoroughly.Cannot be implemented real time.</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2000"/>
          </a:p>
        </p:txBody>
      </p:sp>
      <p:pic>
        <p:nvPicPr>
          <p:cNvPr id="164" name="Google Shape;164;p9"/>
          <p:cNvPicPr preferRelativeResize="0"/>
          <p:nvPr/>
        </p:nvPicPr>
        <p:blipFill rotWithShape="1">
          <a:blip r:embed="rId3">
            <a:alphaModFix/>
          </a:blip>
          <a:srcRect b="0" l="0" r="0" t="0"/>
          <a:stretch/>
        </p:blipFill>
        <p:spPr>
          <a:xfrm>
            <a:off x="66675" y="86526"/>
            <a:ext cx="1205313" cy="605950"/>
          </a:xfrm>
          <a:prstGeom prst="rect">
            <a:avLst/>
          </a:prstGeom>
          <a:noFill/>
          <a:ln>
            <a:noFill/>
          </a:ln>
        </p:spPr>
      </p:pic>
      <p:pic>
        <p:nvPicPr>
          <p:cNvPr id="165" name="Google Shape;165;p9"/>
          <p:cNvPicPr preferRelativeResize="0"/>
          <p:nvPr/>
        </p:nvPicPr>
        <p:blipFill rotWithShape="1">
          <a:blip r:embed="rId4">
            <a:alphaModFix/>
          </a:blip>
          <a:srcRect b="0" l="0" r="0" t="0"/>
          <a:stretch/>
        </p:blipFill>
        <p:spPr>
          <a:xfrm>
            <a:off x="8335168" y="120968"/>
            <a:ext cx="580225" cy="5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