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674" r:id="rId5"/>
    <p:sldMasterId id="2147483686" r:id="rId6"/>
  </p:sldMasterIdLst>
  <p:sldIdLst>
    <p:sldId id="257" r:id="rId7"/>
    <p:sldId id="272" r:id="rId8"/>
    <p:sldId id="262" r:id="rId9"/>
    <p:sldId id="264" r:id="rId10"/>
    <p:sldId id="263" r:id="rId11"/>
    <p:sldId id="265" r:id="rId12"/>
    <p:sldId id="266" r:id="rId13"/>
    <p:sldId id="267" r:id="rId14"/>
    <p:sldId id="268" r:id="rId15"/>
    <p:sldId id="269" r:id="rId16"/>
    <p:sldId id="270" r:id="rId17"/>
    <p:sldId id="273" r:id="rId18"/>
    <p:sldId id="274" r:id="rId19"/>
    <p:sldId id="275" r:id="rId20"/>
    <p:sldId id="284" r:id="rId21"/>
    <p:sldId id="285" r:id="rId22"/>
    <p:sldId id="286" r:id="rId23"/>
    <p:sldId id="287" r:id="rId24"/>
    <p:sldId id="279" r:id="rId25"/>
    <p:sldId id="288" r:id="rId26"/>
    <p:sldId id="289" r:id="rId27"/>
    <p:sldId id="290" r:id="rId28"/>
    <p:sldId id="276" r:id="rId29"/>
    <p:sldId id="278" r:id="rId30"/>
    <p:sldId id="280" r:id="rId31"/>
    <p:sldId id="281" r:id="rId32"/>
    <p:sldId id="282" r:id="rId33"/>
    <p:sldId id="283" r:id="rId34"/>
    <p:sldId id="271" r:id="rId35"/>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19" autoAdjust="0"/>
  </p:normalViewPr>
  <p:slideViewPr>
    <p:cSldViewPr snapToGrid="0">
      <p:cViewPr varScale="1">
        <p:scale>
          <a:sx n="79" d="100"/>
          <a:sy n="79" d="100"/>
        </p:scale>
        <p:origin x="686" y="7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a:p>
        </p:txBody>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a:p>
        </p:txBody>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flipH="1">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ct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8/14/2021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txBody>
          <a:bodyPr/>
          <a:lstStyle/>
          <a:p>
            <a:endParaRPr/>
          </a:p>
        </p:txBody>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0C0817-A112-4847-8014-A94B7D2A4EA3}" type="datetime1">
              <a:rPr lang="en-US" smtClean="0"/>
              <a:t>8/14/2021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4B7E4EF-A1BD-40F4-AB7B-04F084DD991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Tree>
    <p:extLst>
      <p:ext uri="{BB962C8B-B14F-4D97-AF65-F5344CB8AC3E}">
        <p14:creationId xmlns:p14="http://schemas.microsoft.com/office/powerpoint/2010/main" val="414824345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041480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9C646AA-F36E-4540-911D-FFFC0A0EF24A}" type="datetime1">
              <a:rPr lang="en-US" smtClean="0"/>
              <a:t>8/14/2021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4B7E4EF-A1BD-40F4-AB7B-04F084DD991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txBody>
            <a:bodyPr/>
            <a:lstStyle/>
            <a:p>
              <a:endParaRPr/>
            </a:p>
          </p:txBody>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txBody>
            <a:bodyPr/>
            <a:lstStyle/>
            <a:p>
              <a:endParaRPr/>
            </a:p>
          </p:txBody>
        </p:sp>
      </p:grpSp>
    </p:spTree>
    <p:extLst>
      <p:ext uri="{BB962C8B-B14F-4D97-AF65-F5344CB8AC3E}">
        <p14:creationId xmlns:p14="http://schemas.microsoft.com/office/powerpoint/2010/main" val="3893708075"/>
      </p:ext>
    </p:extLst>
  </p:cSld>
  <p:clrMapOvr>
    <a:overrideClrMapping bg1="dk1" tx1="lt1" bg2="dk2" tx2="lt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78337357"/>
      </p:ext>
    </p:extLst>
  </p:cSld>
  <p:clrMapOvr>
    <a:masterClrMapping/>
  </p:clrMapOvr>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10077984"/>
      </p:ext>
    </p:extLst>
  </p:cSld>
  <p:clrMapOvr>
    <a:masterClrMapping/>
  </p:clrMapOvr>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967589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806831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txBody>
          <a:bodyPr/>
          <a:lstStyle/>
          <a:p>
            <a:endParaRPr/>
          </a:p>
        </p:txBody>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E8D12A6-918A-48BD-8CB9-CA713993B0EA}" type="datetime1">
              <a:rPr lang="en-US" smtClean="0"/>
              <a:t>8/14/2021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34B7E4EF-A1BD-40F4-AB7B-04F084DD991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Tree>
    <p:extLst>
      <p:ext uri="{BB962C8B-B14F-4D97-AF65-F5344CB8AC3E}">
        <p14:creationId xmlns:p14="http://schemas.microsoft.com/office/powerpoint/2010/main" val="1088410975"/>
      </p:ext>
    </p:extLst>
  </p:cSld>
  <p:clrMapOvr>
    <a:masterClrMapping/>
  </p:clrMapOvr>
  <p:transition/>
  <p:extLst>
    <p:ext uri="{DCECCB84-F9BA-43D5-87BE-67443E8EF086}">
      <p15:sldGuideLst xmlns:p15="http://schemas.microsoft.com/office/powerpoint/2012/main">
        <p15:guide id="1" orient="horz" pos="69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txBody>
          <a:bodyPr/>
          <a:lstStyle/>
          <a:p>
            <a:endParaRPr/>
          </a:p>
        </p:txBody>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778CE86-875F-4587-BCF6-FA054AFC0D53}" type="datetime1">
              <a:rPr lang="en-US" smtClean="0"/>
              <a:t>8/14/2021</a:t>
            </a:fld>
            <a:endParaRPr lang="en-US"/>
          </a:p>
        </p:txBody>
      </p:sp>
      <p:sp>
        <p:nvSpPr>
          <p:cNvPr id="6" name="Footer Placeholder 5"/>
          <p:cNvSpPr>
            <a:spLocks noGrp="1"/>
          </p:cNvSpPr>
          <p:nvPr>
            <p:ph type="ftr" sz="quarter" idx="11"/>
          </p:nvPr>
        </p:nvSpPr>
        <p:spPr>
          <a:xfrm>
            <a:off x="2103621" y="6375679"/>
            <a:ext cx="3482178" cy="345796"/>
          </a:xfrm>
        </p:spPr>
        <p:txBody>
          <a:bodyPr/>
          <a:lstStyle/>
          <a:p>
            <a:pPr algn="l"/>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822032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834792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3687691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518868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6981561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413602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341502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4945241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707894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344469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864771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t>8/14/2021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818733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a:p>
        </p:txBody>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a:p>
        </p:txBody>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flipH="1">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flipH="1">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8/14/2021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9950923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21975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73792910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761555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267999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762830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730726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1209238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ct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ct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8/14/2021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t>8/14/2021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a:p>
        </p:txBody>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a:p>
        </p:txBody>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8/14/2021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transition/>
  <p:txStyles>
    <p:titleStyle>
      <a:lvl1pPr algn="l" defTabSz="914400" rtl="0" eaLnBrk="1" latinLnBrk="0" hangingPunct="1">
        <a:lnSpc>
          <a:spcPct val="90000"/>
        </a:lnSpc>
        <a:spcBef>
          <a:spcPct val="0"/>
        </a:spcBef>
        <a:buNone/>
        <a:defRPr lang="en-US" sz="4000" i="0" kern="1200" cap="none" spc="0" baseline="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ct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6FA2B21-3FCD-4721-B95C-427943F61125}" type="datetime1">
              <a:rPr lang="en-US" smtClean="0"/>
              <a:t>8/14/2021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4B7E4EF-A1BD-40F4-AB7B-04F084DD991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txBody>
          <a:bodyPr/>
          <a:lstStyle/>
          <a:p>
            <a:endParaRPr/>
          </a:p>
        </p:txBody>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Tree>
    <p:extLst>
      <p:ext uri="{BB962C8B-B14F-4D97-AF65-F5344CB8AC3E}">
        <p14:creationId xmlns:p14="http://schemas.microsoft.com/office/powerpoint/2010/main" val="16347098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8/14/2021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23379350"/>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5.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8.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hyperlink" Target="https://nacto.org/wp-content/uploads/2016/02/2016_Fishman_Bikeshare-A-Review-of-Recent" TargetMode="External"/><Relationship Id="rId5" Type="http://schemas.openxmlformats.org/officeDocument/2006/relationships/hyperlink" Target="https://arxiv.org/ftp/arxiv/papers/1709/1709.01493.pdf" TargetMode="External"/><Relationship Id="rId4" Type="http://schemas.openxmlformats.org/officeDocument/2006/relationships/hyperlink" Target="https://www.researchgate.net/publication/334401657_An_exploratory_study_of_the_bike_rental_system"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UCI%20ML%20respository.html" TargetMode="External"/><Relationship Id="rId2" Type="http://schemas.openxmlformats.org/officeDocument/2006/relationships/hyperlink" Target="Capital%20Bikeshar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 y="-12297"/>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a:p>
        </p:txBody>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411095"/>
          </a:xfrm>
        </p:spPr>
        <p:txBody>
          <a:bodyPr>
            <a:normAutofit/>
          </a:bodyPr>
          <a:lstStyle/>
          <a:p>
            <a:r>
              <a:rPr lang="en-US" sz="4800">
                <a:solidFill>
                  <a:schemeClr val="tx1"/>
                </a:solidFill>
              </a:rPr>
              <a:t>Bike rental forecasting</a:t>
            </a:r>
          </a:p>
        </p:txBody>
      </p:sp>
      <p:pic>
        <p:nvPicPr>
          <p:cNvPr id="7" name="Picture 6">
            <a:extLst>
              <a:ext uri="{FF2B5EF4-FFF2-40B4-BE49-F238E27FC236}">
                <a16:creationId xmlns:a16="http://schemas.microsoft.com/office/drawing/2014/main" id="{70B0723A-96D2-4350-9F07-2BFE79AA574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0" y="4960620"/>
            <a:ext cx="4065270" cy="1897380"/>
          </a:xfrm>
          <a:prstGeom prst="rect">
            <a:avLst/>
          </a:prstGeom>
          <a:noFill/>
          <a:ln>
            <a:noFill/>
          </a:ln>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2EC8-2CB0-4161-838D-8FA7546B91B0}"/>
              </a:ext>
            </a:extLst>
          </p:cNvPr>
          <p:cNvSpPr>
            <a:spLocks noGrp="1"/>
          </p:cNvSpPr>
          <p:nvPr>
            <p:ph type="title"/>
          </p:nvPr>
        </p:nvSpPr>
        <p:spPr/>
        <p:txBody>
          <a:bodyPr/>
          <a:lstStyle/>
          <a:p>
            <a:r>
              <a:rPr lang="en-US"/>
              <a:t>HARDWARE AND SOFTWARE REQUIREMENTS</a:t>
            </a:r>
            <a:endParaRPr lang="en-IN"/>
          </a:p>
        </p:txBody>
      </p:sp>
      <p:sp>
        <p:nvSpPr>
          <p:cNvPr id="3" name="Content Placeholder 2">
            <a:extLst>
              <a:ext uri="{FF2B5EF4-FFF2-40B4-BE49-F238E27FC236}">
                <a16:creationId xmlns:a16="http://schemas.microsoft.com/office/drawing/2014/main" id="{C17A7EB3-DE3B-487B-92AE-6861AE28AEDB}"/>
              </a:ext>
            </a:extLst>
          </p:cNvPr>
          <p:cNvSpPr>
            <a:spLocks noGrp="1"/>
          </p:cNvSpPr>
          <p:nvPr>
            <p:ph idx="1"/>
          </p:nvPr>
        </p:nvSpPr>
        <p:spPr>
          <a:xfrm>
            <a:off x="3782291" y="2096064"/>
            <a:ext cx="7485266" cy="3695136"/>
          </a:xfrm>
        </p:spPr>
        <p:txBody>
          <a:bodyPr>
            <a:normAutofit/>
          </a:bodyPr>
          <a:lstStyle/>
          <a:p>
            <a:endParaRPr lang="en-US"/>
          </a:p>
          <a:p>
            <a:pPr algn="just"/>
            <a:r>
              <a:rPr lang="en-US"/>
              <a:t>Hardware Requirements : - Workstation ( Laptop or PC), Fast-internet connection for real-time usage, a server to manage all the necessary databases and accounts. </a:t>
            </a:r>
          </a:p>
          <a:p>
            <a:pPr algn="just"/>
            <a:endParaRPr lang="en-US"/>
          </a:p>
          <a:p>
            <a:pPr algn="just"/>
            <a:r>
              <a:rPr lang="en-US"/>
              <a:t>Software Requirement – Python Compiler, and IDE such as Anaconda or Jupyter 					Notebook.</a:t>
            </a:r>
            <a:endParaRPr lang="en-IN"/>
          </a:p>
        </p:txBody>
      </p:sp>
      <p:pic>
        <p:nvPicPr>
          <p:cNvPr id="4" name="Picture 3">
            <a:extLst>
              <a:ext uri="{FF2B5EF4-FFF2-40B4-BE49-F238E27FC236}">
                <a16:creationId xmlns:a16="http://schemas.microsoft.com/office/drawing/2014/main" id="{2155A451-3644-4FBE-9993-06E31916108F}"/>
              </a:ext>
            </a:extLst>
          </p:cNvPr>
          <p:cNvPicPr>
            <a:picLocks noChangeAspect="1"/>
          </p:cNvPicPr>
          <p:nvPr/>
        </p:nvPicPr>
        <p:blipFill>
          <a:blip r:embed="rId2"/>
          <a:stretch>
            <a:fillRect/>
          </a:stretch>
        </p:blipFill>
        <p:spPr>
          <a:xfrm>
            <a:off x="406717" y="2570538"/>
            <a:ext cx="2787337" cy="3220662"/>
          </a:xfrm>
          <a:prstGeom prst="rect">
            <a:avLst/>
          </a:prstGeom>
        </p:spPr>
      </p:pic>
    </p:spTree>
    <p:extLst>
      <p:ext uri="{BB962C8B-B14F-4D97-AF65-F5344CB8AC3E}">
        <p14:creationId xmlns:p14="http://schemas.microsoft.com/office/powerpoint/2010/main" val="58593099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469B-06A3-4C5A-B8AA-3AED436E6C3B}"/>
              </a:ext>
            </a:extLst>
          </p:cNvPr>
          <p:cNvSpPr>
            <a:spLocks noGrp="1"/>
          </p:cNvSpPr>
          <p:nvPr>
            <p:ph type="title"/>
          </p:nvPr>
        </p:nvSpPr>
        <p:spPr/>
        <p:txBody>
          <a:bodyPr/>
          <a:lstStyle/>
          <a:p>
            <a:r>
              <a:rPr lang="en-US"/>
              <a:t>OVERALL SYSTEM ARCHITECTURE DIAGRAM</a:t>
            </a:r>
            <a:endParaRPr lang="en-IN"/>
          </a:p>
        </p:txBody>
      </p:sp>
      <p:sp>
        <p:nvSpPr>
          <p:cNvPr id="3" name="Content Placeholder 2">
            <a:extLst>
              <a:ext uri="{FF2B5EF4-FFF2-40B4-BE49-F238E27FC236}">
                <a16:creationId xmlns:a16="http://schemas.microsoft.com/office/drawing/2014/main" id="{3947309F-A2E8-4DF5-95B4-8880F8CBC117}"/>
              </a:ext>
            </a:extLst>
          </p:cNvPr>
          <p:cNvSpPr>
            <a:spLocks noGrp="1"/>
          </p:cNvSpPr>
          <p:nvPr>
            <p:ph idx="1"/>
          </p:nvPr>
        </p:nvSpPr>
        <p:spPr>
          <a:xfrm>
            <a:off x="631163" y="1801263"/>
            <a:ext cx="7685764" cy="4587370"/>
          </a:xfrm>
        </p:spPr>
        <p:txBody>
          <a:bodyPr>
            <a:normAutofit fontScale="92500" lnSpcReduction="20000"/>
          </a:bodyPr>
          <a:lstStyle/>
          <a:p>
            <a:pPr algn="just"/>
            <a:r>
              <a:rPr lang="en-US"/>
              <a:t>The steps for solving the problem will be as follows:</a:t>
            </a:r>
          </a:p>
          <a:p>
            <a:pPr marL="0" indent="0" algn="just">
              <a:buNone/>
            </a:pPr>
            <a:r>
              <a:rPr lang="en-US"/>
              <a:t>	1) Importing the libraries.</a:t>
            </a:r>
          </a:p>
          <a:p>
            <a:pPr marL="0" indent="0" algn="just">
              <a:buNone/>
            </a:pPr>
            <a:r>
              <a:rPr lang="en-US"/>
              <a:t>	2) Using some pre-defined utility functions.</a:t>
            </a:r>
          </a:p>
          <a:p>
            <a:pPr marL="0" indent="0" algn="just">
              <a:buNone/>
            </a:pPr>
            <a:r>
              <a:rPr lang="en-US"/>
              <a:t>	3) Loading the data.</a:t>
            </a:r>
          </a:p>
          <a:p>
            <a:pPr marL="0" indent="0" algn="just">
              <a:buNone/>
            </a:pPr>
            <a:r>
              <a:rPr lang="en-US"/>
              <a:t>	4) Cleaning the data.</a:t>
            </a:r>
          </a:p>
          <a:p>
            <a:pPr marL="0" indent="0" algn="just">
              <a:buNone/>
            </a:pPr>
            <a:r>
              <a:rPr lang="en-US"/>
              <a:t>	5) Dividing the dataset into training &amp; test dataset (using 			train_test_split in the ratio 70 : 30 ).</a:t>
            </a:r>
          </a:p>
          <a:p>
            <a:pPr marL="0" indent="0" algn="just">
              <a:buNone/>
            </a:pPr>
            <a:r>
              <a:rPr lang="en-US"/>
              <a:t>	6) Training several models and analyzing their 				performance to select a model.</a:t>
            </a:r>
          </a:p>
          <a:p>
            <a:pPr marL="0" indent="0" algn="just">
              <a:buNone/>
            </a:pPr>
            <a:r>
              <a:rPr lang="en-US"/>
              <a:t>	7) Fine-tuning the model by finding the best hyper-	   		parameters and features.</a:t>
            </a:r>
          </a:p>
          <a:p>
            <a:pPr marL="0" indent="0" algn="just">
              <a:buNone/>
            </a:pPr>
            <a:r>
              <a:rPr lang="en-US"/>
              <a:t>	8) Evaluating selected model using test dataset.</a:t>
            </a:r>
            <a:endParaRPr lang="en-IN"/>
          </a:p>
        </p:txBody>
      </p:sp>
      <p:pic>
        <p:nvPicPr>
          <p:cNvPr id="4" name="Picture 3">
            <a:extLst>
              <a:ext uri="{FF2B5EF4-FFF2-40B4-BE49-F238E27FC236}">
                <a16:creationId xmlns:a16="http://schemas.microsoft.com/office/drawing/2014/main" id="{2394E742-48FE-4CA4-BAA9-CAB802459680}"/>
              </a:ext>
            </a:extLst>
          </p:cNvPr>
          <p:cNvPicPr>
            <a:picLocks noChangeAspect="1"/>
          </p:cNvPicPr>
          <p:nvPr/>
        </p:nvPicPr>
        <p:blipFill>
          <a:blip r:embed="rId2"/>
          <a:stretch>
            <a:fillRect/>
          </a:stretch>
        </p:blipFill>
        <p:spPr>
          <a:xfrm>
            <a:off x="8030095" y="1801263"/>
            <a:ext cx="4079383" cy="4308592"/>
          </a:xfrm>
          <a:prstGeom prst="rect">
            <a:avLst/>
          </a:prstGeom>
        </p:spPr>
      </p:pic>
    </p:spTree>
    <p:extLst>
      <p:ext uri="{BB962C8B-B14F-4D97-AF65-F5344CB8AC3E}">
        <p14:creationId xmlns:p14="http://schemas.microsoft.com/office/powerpoint/2010/main" val="13102204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ACB6-9BA0-4BBD-BD15-99E8AEF32CAA}"/>
              </a:ext>
            </a:extLst>
          </p:cNvPr>
          <p:cNvSpPr>
            <a:spLocks noGrp="1"/>
          </p:cNvSpPr>
          <p:nvPr>
            <p:ph type="title"/>
          </p:nvPr>
        </p:nvSpPr>
        <p:spPr>
          <a:xfrm>
            <a:off x="913795" y="395592"/>
            <a:ext cx="10353761" cy="1238655"/>
          </a:xfrm>
        </p:spPr>
        <p:txBody>
          <a:bodyPr/>
          <a:lstStyle/>
          <a:p>
            <a:r>
              <a:rPr lang="en-US"/>
              <a:t>LITERATURE REVIEW</a:t>
            </a:r>
            <a:endParaRPr lang="en-IN"/>
          </a:p>
        </p:txBody>
      </p:sp>
      <p:sp>
        <p:nvSpPr>
          <p:cNvPr id="3" name="Content Placeholder 2">
            <a:extLst>
              <a:ext uri="{FF2B5EF4-FFF2-40B4-BE49-F238E27FC236}">
                <a16:creationId xmlns:a16="http://schemas.microsoft.com/office/drawing/2014/main" id="{9DD5643B-DE3E-42CF-8B42-C1A79A2D4003}"/>
              </a:ext>
            </a:extLst>
          </p:cNvPr>
          <p:cNvSpPr>
            <a:spLocks noGrp="1"/>
          </p:cNvSpPr>
          <p:nvPr>
            <p:ph idx="1"/>
          </p:nvPr>
        </p:nvSpPr>
        <p:spPr>
          <a:xfrm>
            <a:off x="913795" y="1566153"/>
            <a:ext cx="10353762" cy="4682247"/>
          </a:xfrm>
        </p:spPr>
        <p:txBody>
          <a:bodyPr>
            <a:normAutofit lnSpcReduction="10000"/>
          </a:bodyPr>
          <a:lstStyle/>
          <a:p>
            <a:pPr marL="0" indent="0" algn="just">
              <a:buNone/>
            </a:pPr>
            <a:r>
              <a:rPr lang="en-US"/>
              <a:t>The number of cities offering bikeshare has increased rapidly, from just a handful in the late 1990s to over 800 currently. Several themes have begun to emerge from studies examining bikeshare. Convenience is the major motivator for bikeshare use. Financial savings has been found to motivate those on a low income and the distance one lives from a docking station is an important predictor for bikeshare membership.</a:t>
            </a:r>
          </a:p>
          <a:p>
            <a:pPr marL="0" indent="0" algn="just">
              <a:buNone/>
            </a:pPr>
            <a:r>
              <a:rPr lang="en-US"/>
              <a:t>	Men use bikeshare more than women, but the imbalance is decreasing as cycles are getting modified and better. Users are less likely than private cyclists to wear helmets, but in countries with mandatory helmet legislation, usage levels have suffered. Bikeshare users appear less likely to be injured than private bike riders. Future directions include integration with e-bikes, GPS (global positioning system), dockless systems and improved public transport integration. Greater research is required to quantify the impacts of bikeshare, in terms of mode choice, emissions, congestion and health.</a:t>
            </a:r>
            <a:endParaRPr lang="en-IN"/>
          </a:p>
        </p:txBody>
      </p:sp>
      <p:sp>
        <p:nvSpPr>
          <p:cNvPr id="7" name="TextBox 6">
            <a:extLst>
              <a:ext uri="{FF2B5EF4-FFF2-40B4-BE49-F238E27FC236}">
                <a16:creationId xmlns:a16="http://schemas.microsoft.com/office/drawing/2014/main" id="{5D514D0C-9CAE-4F0B-8A20-CBD96AC83E0A}"/>
              </a:ext>
            </a:extLst>
          </p:cNvPr>
          <p:cNvSpPr txBox="1"/>
          <p:nvPr/>
        </p:nvSpPr>
        <p:spPr>
          <a:xfrm>
            <a:off x="482846" y="6248400"/>
            <a:ext cx="11527275" cy="369332"/>
          </a:xfrm>
          <a:prstGeom prst="rect">
            <a:avLst/>
          </a:prstGeom>
          <a:noFill/>
        </p:spPr>
        <p:txBody>
          <a:bodyPr wrap="square">
            <a:spAutoFit/>
          </a:bodyPr>
          <a:lstStyle/>
          <a:p>
            <a:r>
              <a:rPr lang="en-IN" dirty="0">
                <a:solidFill>
                  <a:srgbClr val="FFFF00"/>
                </a:solidFill>
              </a:rPr>
              <a:t>https://nacto.org/wp-content/uploads/2016/02/2016_Fishman_Bikeshare-A-Review-of-Recent-Literature.pdf</a:t>
            </a:r>
          </a:p>
        </p:txBody>
      </p:sp>
    </p:spTree>
    <p:extLst>
      <p:ext uri="{BB962C8B-B14F-4D97-AF65-F5344CB8AC3E}">
        <p14:creationId xmlns:p14="http://schemas.microsoft.com/office/powerpoint/2010/main" val="7831395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ext uri="{BEBA8EAE-BF5A-486C-A8C5-ECC9F3942E4B}">
                <a14:imgProps xmlns:a14="http://schemas.microsoft.com/office/drawing/2010/main">
                  <a14:imgLayer r:embed="rId3">
                    <a14:imgEffect>
                      <a14:artisticPaintStrokes intensity="10"/>
                    </a14:imgEffect>
                  </a14:imgLayer>
                </a14:imgProps>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78C5-1849-4D08-9044-B1724A57F856}"/>
              </a:ext>
            </a:extLst>
          </p:cNvPr>
          <p:cNvSpPr>
            <a:spLocks noGrp="1"/>
          </p:cNvSpPr>
          <p:nvPr>
            <p:ph type="title"/>
          </p:nvPr>
        </p:nvSpPr>
        <p:spPr>
          <a:xfrm>
            <a:off x="913795" y="308043"/>
            <a:ext cx="10353761" cy="982277"/>
          </a:xfrm>
        </p:spPr>
        <p:txBody>
          <a:bodyPr/>
          <a:lstStyle/>
          <a:p>
            <a:r>
              <a:rPr lang="en-US"/>
              <a:t>Module description and workflow</a:t>
            </a:r>
            <a:endParaRPr lang="en-IN"/>
          </a:p>
        </p:txBody>
      </p:sp>
      <p:pic>
        <p:nvPicPr>
          <p:cNvPr id="4" name="Picture 3">
            <a:extLst>
              <a:ext uri="{FF2B5EF4-FFF2-40B4-BE49-F238E27FC236}">
                <a16:creationId xmlns:a16="http://schemas.microsoft.com/office/drawing/2014/main" id="{9F37EC45-8FE0-4227-9FB6-0DBE4129A954}"/>
              </a:ext>
            </a:extLst>
          </p:cNvPr>
          <p:cNvPicPr>
            <a:picLocks noChangeAspect="1"/>
          </p:cNvPicPr>
          <p:nvPr/>
        </p:nvPicPr>
        <p:blipFill>
          <a:blip r:embed="rId4"/>
          <a:stretch>
            <a:fillRect/>
          </a:stretch>
        </p:blipFill>
        <p:spPr>
          <a:xfrm>
            <a:off x="1696720" y="1635761"/>
            <a:ext cx="9032240" cy="4227856"/>
          </a:xfrm>
          <a:prstGeom prst="rect">
            <a:avLst/>
          </a:prstGeom>
        </p:spPr>
      </p:pic>
    </p:spTree>
    <p:extLst>
      <p:ext uri="{BB962C8B-B14F-4D97-AF65-F5344CB8AC3E}">
        <p14:creationId xmlns:p14="http://schemas.microsoft.com/office/powerpoint/2010/main" val="161744476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D4B4-0FEF-448A-A09B-AA5F9EABA0AA}"/>
              </a:ext>
            </a:extLst>
          </p:cNvPr>
          <p:cNvSpPr>
            <a:spLocks noGrp="1"/>
          </p:cNvSpPr>
          <p:nvPr>
            <p:ph type="title"/>
          </p:nvPr>
        </p:nvSpPr>
        <p:spPr/>
        <p:txBody>
          <a:bodyPr/>
          <a:lstStyle/>
          <a:p>
            <a:r>
              <a:rPr lang="en-US"/>
              <a:t>Implementation and coding</a:t>
            </a:r>
            <a:endParaRPr lang="en-IN"/>
          </a:p>
        </p:txBody>
      </p:sp>
      <p:sp>
        <p:nvSpPr>
          <p:cNvPr id="6" name="Content Placeholder 5">
            <a:extLst>
              <a:ext uri="{FF2B5EF4-FFF2-40B4-BE49-F238E27FC236}">
                <a16:creationId xmlns:a16="http://schemas.microsoft.com/office/drawing/2014/main" id="{5C6AB607-B787-4E3F-AEFC-F68242FD6389}"/>
              </a:ext>
            </a:extLst>
          </p:cNvPr>
          <p:cNvSpPr>
            <a:spLocks noGrp="1"/>
          </p:cNvSpPr>
          <p:nvPr>
            <p:ph idx="1"/>
          </p:nvPr>
        </p:nvSpPr>
        <p:spPr>
          <a:xfrm>
            <a:off x="913795" y="2096064"/>
            <a:ext cx="10353762" cy="4152336"/>
          </a:xfrm>
        </p:spPr>
        <p:txBody>
          <a:bodyPr>
            <a:normAutofit fontScale="92500" lnSpcReduction="10000"/>
          </a:bodyPr>
          <a:lstStyle/>
          <a:p>
            <a:r>
              <a:rPr lang="en-US"/>
              <a:t>The flow of project will be as follows:</a:t>
            </a:r>
          </a:p>
          <a:p>
            <a:pPr marL="0" indent="0">
              <a:buNone/>
            </a:pPr>
            <a:r>
              <a:rPr lang="en-US"/>
              <a:t>	1) Importing the Libraries</a:t>
            </a:r>
          </a:p>
          <a:p>
            <a:pPr marL="0" indent="0">
              <a:buNone/>
            </a:pPr>
            <a:r>
              <a:rPr lang="en-US"/>
              <a:t>	2) Loading the Data</a:t>
            </a:r>
          </a:p>
          <a:p>
            <a:pPr marL="0" indent="0">
              <a:buNone/>
            </a:pPr>
            <a:r>
              <a:rPr lang="en-US"/>
              <a:t>	3) Cleaning the Data</a:t>
            </a:r>
          </a:p>
          <a:p>
            <a:pPr marL="0" indent="0">
              <a:buNone/>
            </a:pPr>
            <a:r>
              <a:rPr lang="en-US"/>
              <a:t>	4) Dividing into training/test dataset</a:t>
            </a:r>
          </a:p>
          <a:p>
            <a:pPr marL="0" indent="0">
              <a:buNone/>
            </a:pPr>
            <a:r>
              <a:rPr lang="en-US"/>
              <a:t>	5) Analyzing and Visualizing the dataset</a:t>
            </a:r>
          </a:p>
          <a:p>
            <a:pPr marL="0" indent="0">
              <a:buNone/>
            </a:pPr>
            <a:r>
              <a:rPr lang="en-US"/>
              <a:t>	6) Training and Analyze using different Machine Learning Algorithms</a:t>
            </a:r>
          </a:p>
          <a:p>
            <a:pPr marL="0" indent="0">
              <a:buNone/>
            </a:pPr>
            <a:r>
              <a:rPr lang="en-US"/>
              <a:t>	7) Fine Tuning the model</a:t>
            </a:r>
          </a:p>
          <a:p>
            <a:pPr marL="0" indent="0">
              <a:buNone/>
            </a:pPr>
            <a:r>
              <a:rPr lang="en-US"/>
              <a:t>	8) Evaluation and Testing</a:t>
            </a:r>
            <a:endParaRPr lang="en-IN"/>
          </a:p>
        </p:txBody>
      </p:sp>
    </p:spTree>
    <p:extLst>
      <p:ext uri="{BB962C8B-B14F-4D97-AF65-F5344CB8AC3E}">
        <p14:creationId xmlns:p14="http://schemas.microsoft.com/office/powerpoint/2010/main" val="42618864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64D4-604B-480B-8CE8-DECDC453418A}"/>
              </a:ext>
            </a:extLst>
          </p:cNvPr>
          <p:cNvSpPr>
            <a:spLocks noGrp="1"/>
          </p:cNvSpPr>
          <p:nvPr>
            <p:ph type="title"/>
          </p:nvPr>
        </p:nvSpPr>
        <p:spPr/>
        <p:txBody>
          <a:bodyPr/>
          <a:lstStyle/>
          <a:p>
            <a:r>
              <a:rPr lang="en-IN"/>
              <a:t>Importing the libraries</a:t>
            </a:r>
          </a:p>
        </p:txBody>
      </p:sp>
      <p:sp>
        <p:nvSpPr>
          <p:cNvPr id="3" name="Content Placeholder 2">
            <a:extLst>
              <a:ext uri="{FF2B5EF4-FFF2-40B4-BE49-F238E27FC236}">
                <a16:creationId xmlns:a16="http://schemas.microsoft.com/office/drawing/2014/main" id="{F29783B5-C6C3-4FB1-9772-86E60AEE300C}"/>
              </a:ext>
            </a:extLst>
          </p:cNvPr>
          <p:cNvSpPr>
            <a:spLocks noGrp="1"/>
          </p:cNvSpPr>
          <p:nvPr>
            <p:ph idx="1"/>
          </p:nvPr>
        </p:nvSpPr>
        <p:spPr/>
        <p:txBody>
          <a:bodyPr/>
          <a:lstStyle/>
          <a:p>
            <a:r>
              <a:rPr lang="en-IN"/>
              <a:t>We will import these libraries into the environment</a:t>
            </a:r>
          </a:p>
          <a:p>
            <a:r>
              <a:rPr lang="en-IN" err="1"/>
              <a:t>numpy: np</a:t>
            </a:r>
          </a:p>
          <a:p>
            <a:r>
              <a:rPr lang="en-IN"/>
              <a:t>pandas: pd</a:t>
            </a:r>
          </a:p>
          <a:p>
            <a:r>
              <a:rPr lang="en-IN" err="1"/>
              <a:t>sklearn - preprocessing, linear_model, StandardScaler, mean_squared_error</a:t>
            </a:r>
            <a:endParaRPr lang="en-IN"/>
          </a:p>
          <a:p>
            <a:r>
              <a:rPr lang="en-IN" err="1"/>
              <a:t>matplotplib.pyplot: plt</a:t>
            </a:r>
            <a:endParaRPr lang="en-IN"/>
          </a:p>
          <a:p>
            <a:r>
              <a:rPr lang="en-IN" err="1"/>
              <a:t>os</a:t>
            </a:r>
            <a:endParaRPr lang="en-IN"/>
          </a:p>
        </p:txBody>
      </p:sp>
    </p:spTree>
    <p:extLst>
      <p:ext uri="{BB962C8B-B14F-4D97-AF65-F5344CB8AC3E}">
        <p14:creationId xmlns:p14="http://schemas.microsoft.com/office/powerpoint/2010/main" val="17710235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1726-AC8F-4265-8892-32B2BBDA9E38}"/>
              </a:ext>
            </a:extLst>
          </p:cNvPr>
          <p:cNvSpPr>
            <a:spLocks noGrp="1"/>
          </p:cNvSpPr>
          <p:nvPr>
            <p:ph type="title"/>
          </p:nvPr>
        </p:nvSpPr>
        <p:spPr>
          <a:xfrm>
            <a:off x="854774" y="293473"/>
            <a:ext cx="10353761" cy="1326321"/>
          </a:xfrm>
        </p:spPr>
        <p:txBody>
          <a:bodyPr/>
          <a:lstStyle/>
          <a:p>
            <a:r>
              <a:rPr lang="en-IN"/>
              <a:t>Loading the data</a:t>
            </a:r>
          </a:p>
        </p:txBody>
      </p:sp>
      <p:sp>
        <p:nvSpPr>
          <p:cNvPr id="3" name="Content Placeholder 2">
            <a:extLst>
              <a:ext uri="{FF2B5EF4-FFF2-40B4-BE49-F238E27FC236}">
                <a16:creationId xmlns:a16="http://schemas.microsoft.com/office/drawing/2014/main" id="{CFC8EE22-1710-41A6-958F-4B325612BFB0}"/>
              </a:ext>
            </a:extLst>
          </p:cNvPr>
          <p:cNvSpPr>
            <a:spLocks noGrp="1"/>
          </p:cNvSpPr>
          <p:nvPr>
            <p:ph idx="1"/>
          </p:nvPr>
        </p:nvSpPr>
        <p:spPr>
          <a:xfrm>
            <a:off x="983464" y="1619794"/>
            <a:ext cx="10353762" cy="4807132"/>
          </a:xfrm>
        </p:spPr>
        <p:txBody>
          <a:bodyPr>
            <a:normAutofit fontScale="70000" lnSpcReduction="20000"/>
          </a:bodyPr>
          <a:lstStyle/>
          <a:p>
            <a:r>
              <a:rPr lang="en-US" b="0" i="0">
                <a:effectLst/>
              </a:rPr>
              <a:t>The dataset can be loaded from a csv which is present on the shared drive at the location: (Location: /cxldata/datasets/project/bikes.csv)</a:t>
            </a:r>
          </a:p>
          <a:p>
            <a:r>
              <a:rPr lang="en-US" b="0" i="0">
                <a:effectLst/>
              </a:rPr>
              <a:t>The dataset contains the following parameters:</a:t>
            </a:r>
          </a:p>
          <a:p>
            <a:pPr>
              <a:buFont typeface="Arial" panose="020B0604020202020204" pitchFamily="34" charset="0"/>
              <a:buChar char="•"/>
            </a:pPr>
            <a:r>
              <a:rPr lang="en-US" b="0" i="0">
                <a:effectLst/>
              </a:rPr>
              <a:t>instant: record index</a:t>
            </a:r>
          </a:p>
          <a:p>
            <a:pPr>
              <a:buFont typeface="Arial" panose="020B0604020202020204" pitchFamily="34" charset="0"/>
              <a:buChar char="•"/>
            </a:pPr>
            <a:r>
              <a:rPr lang="en-US" b="0" i="0" err="1">
                <a:effectLst/>
              </a:rPr>
              <a:t>dteday : date</a:t>
            </a:r>
          </a:p>
          <a:p>
            <a:pPr>
              <a:buFont typeface="Arial" panose="020B0604020202020204" pitchFamily="34" charset="0"/>
              <a:buChar char="•"/>
            </a:pPr>
            <a:r>
              <a:rPr lang="en-US" b="0" i="0">
                <a:effectLst/>
              </a:rPr>
              <a:t>season : season (1:springer, 2:summer, 3:fall, 4:winter)</a:t>
            </a:r>
          </a:p>
          <a:p>
            <a:pPr>
              <a:buFont typeface="Arial" panose="020B0604020202020204" pitchFamily="34" charset="0"/>
              <a:buChar char="•"/>
            </a:pPr>
            <a:r>
              <a:rPr lang="en-US" b="0" i="0" err="1">
                <a:effectLst/>
              </a:rPr>
              <a:t>yr : year (0: 20--, 1:20--)     // the data were taken from the year 2011-2012</a:t>
            </a:r>
          </a:p>
          <a:p>
            <a:pPr>
              <a:buFont typeface="Arial" panose="020B0604020202020204" pitchFamily="34" charset="0"/>
              <a:buChar char="•"/>
            </a:pPr>
            <a:r>
              <a:rPr lang="en-US" b="0" i="0" err="1">
                <a:effectLst/>
              </a:rPr>
              <a:t>mnth : month ( 1 to 12)</a:t>
            </a:r>
          </a:p>
          <a:p>
            <a:pPr>
              <a:buFont typeface="Arial" panose="020B0604020202020204" pitchFamily="34" charset="0"/>
              <a:buChar char="•"/>
            </a:pPr>
            <a:r>
              <a:rPr lang="en-US" b="0" i="0" err="1">
                <a:effectLst/>
              </a:rPr>
              <a:t>hr : hour (0 to 23)</a:t>
            </a:r>
          </a:p>
          <a:p>
            <a:pPr>
              <a:buFont typeface="Arial" panose="020B0604020202020204" pitchFamily="34" charset="0"/>
              <a:buChar char="•"/>
            </a:pPr>
            <a:r>
              <a:rPr lang="en-US" b="0" i="0">
                <a:effectLst/>
              </a:rPr>
              <a:t>holiday : weather day is holiday or not (extracted from [Web Link])</a:t>
            </a:r>
          </a:p>
          <a:p>
            <a:pPr>
              <a:buFont typeface="Arial" panose="020B0604020202020204" pitchFamily="34" charset="0"/>
              <a:buChar char="•"/>
            </a:pPr>
            <a:r>
              <a:rPr lang="en-IN" b="0" i="0">
                <a:effectLst/>
              </a:rPr>
              <a:t>weekday : day of the week</a:t>
            </a:r>
          </a:p>
          <a:p>
            <a:pPr>
              <a:buFont typeface="Arial" panose="020B0604020202020204" pitchFamily="34" charset="0"/>
              <a:buChar char="•"/>
            </a:pPr>
            <a:r>
              <a:rPr lang="en-IN" b="0" i="0" err="1">
                <a:effectLst/>
              </a:rPr>
              <a:t>workingday : if day is neither weekend nor holiday is 1, otherwise is 0.</a:t>
            </a:r>
          </a:p>
          <a:p>
            <a:pPr>
              <a:buFont typeface="Arial" panose="020B0604020202020204" pitchFamily="34" charset="0"/>
              <a:buChar char="•"/>
            </a:pPr>
            <a:r>
              <a:rPr lang="en-IN" b="0" i="0">
                <a:effectLst/>
              </a:rPr>
              <a:t>weekday : day of the week</a:t>
            </a:r>
          </a:p>
          <a:p>
            <a:pPr>
              <a:buFont typeface="Arial" panose="020B0604020202020204" pitchFamily="34" charset="0"/>
              <a:buChar char="•"/>
            </a:pPr>
            <a:r>
              <a:rPr lang="en-IN" b="0" i="0" err="1">
                <a:effectLst/>
              </a:rPr>
              <a:t>workingday : if day is neither weekend nor holiday is 1, otherwise is 0.</a:t>
            </a:r>
          </a:p>
          <a:p>
            <a:pPr>
              <a:buFont typeface="Arial" panose="020B0604020202020204" pitchFamily="34" charset="0"/>
              <a:buChar char="•"/>
            </a:pPr>
            <a:endParaRPr lang="en-US" b="0" i="0">
              <a:effectLst/>
            </a:endParaRPr>
          </a:p>
          <a:p>
            <a:pPr>
              <a:buFont typeface="Arial" panose="020B0604020202020204" pitchFamily="34" charset="0"/>
              <a:buChar char="•"/>
            </a:pPr>
            <a:endParaRPr lang="en-US">
              <a:effectLst/>
              <a:latin typeface="Helvetica Neue"/>
            </a:endParaRPr>
          </a:p>
          <a:p>
            <a:pPr>
              <a:buFont typeface="Arial" panose="020B0604020202020204" pitchFamily="34" charset="0"/>
              <a:buChar char="•"/>
            </a:pPr>
            <a:endParaRPr lang="en-US" b="0" i="0">
              <a:effectLst/>
              <a:latin typeface="Helvetica Neue"/>
            </a:endParaRPr>
          </a:p>
          <a:p>
            <a:pPr>
              <a:buFont typeface="Arial" panose="020B0604020202020204" pitchFamily="34" charset="0"/>
              <a:buChar char="•"/>
            </a:pPr>
            <a:endParaRPr lang="en-US" b="0" i="0">
              <a:effectLst/>
              <a:latin typeface="Helvetica Neue"/>
            </a:endParaRPr>
          </a:p>
          <a:p>
            <a:endParaRPr lang="en-US"/>
          </a:p>
        </p:txBody>
      </p:sp>
    </p:spTree>
    <p:extLst>
      <p:ext uri="{BB962C8B-B14F-4D97-AF65-F5344CB8AC3E}">
        <p14:creationId xmlns:p14="http://schemas.microsoft.com/office/powerpoint/2010/main" val="3651281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0B80D-6773-41F3-8CF9-9967F7ABCE00}"/>
              </a:ext>
            </a:extLst>
          </p:cNvPr>
          <p:cNvSpPr>
            <a:spLocks noGrp="1"/>
          </p:cNvSpPr>
          <p:nvPr>
            <p:ph idx="1"/>
          </p:nvPr>
        </p:nvSpPr>
        <p:spPr>
          <a:xfrm>
            <a:off x="913795" y="933855"/>
            <a:ext cx="10353762" cy="5447490"/>
          </a:xfrm>
        </p:spPr>
        <p:txBody>
          <a:bodyPr>
            <a:normAutofit fontScale="92500" lnSpcReduction="20000"/>
          </a:bodyPr>
          <a:lstStyle/>
          <a:p>
            <a:pPr algn="l">
              <a:buFont typeface="Arial" panose="020B0604020202020204" pitchFamily="34" charset="0"/>
              <a:buChar char="•"/>
            </a:pPr>
            <a:r>
              <a:rPr lang="en-US" b="0" i="0" err="1">
                <a:effectLst/>
              </a:rPr>
              <a:t>Weather_conditions :</a:t>
            </a:r>
          </a:p>
          <a:p>
            <a:pPr marL="457200" lvl="1" indent="0" algn="l">
              <a:buNone/>
            </a:pPr>
            <a:r>
              <a:rPr lang="en-US" b="0" i="0">
                <a:effectLst/>
              </a:rPr>
              <a:t>1:   Clear, Few clouds, Partly cloudy, Partly cloudy</a:t>
            </a:r>
          </a:p>
          <a:p>
            <a:pPr marL="457200" lvl="1" indent="0" algn="l">
              <a:buNone/>
            </a:pPr>
            <a:r>
              <a:rPr lang="en-US" b="0" i="0">
                <a:effectLst/>
              </a:rPr>
              <a:t>2:   Mist + Cloudy, Mist + Broken clouds, Mist + Few clouds, Mist</a:t>
            </a:r>
          </a:p>
          <a:p>
            <a:pPr marL="457200" lvl="1" indent="0" algn="l">
              <a:buNone/>
            </a:pPr>
            <a:r>
              <a:rPr lang="en-US" b="0" i="0">
                <a:effectLst/>
              </a:rPr>
              <a:t>3:   Light Snow, Light Rain + Thunderstorm + Scattered clouds, Light Rain + Scattered clouds</a:t>
            </a:r>
          </a:p>
          <a:p>
            <a:pPr marL="457200" lvl="1" indent="0" algn="l">
              <a:buNone/>
            </a:pPr>
            <a:r>
              <a:rPr lang="en-US" b="0" i="0">
                <a:effectLst/>
              </a:rPr>
              <a:t>4:   Heavy Rain + Ice Pallets + Thunderstorm + Mist, Snow + Fog</a:t>
            </a:r>
          </a:p>
          <a:p>
            <a:pPr algn="l">
              <a:buFont typeface="Arial" panose="020B0604020202020204" pitchFamily="34" charset="0"/>
              <a:buChar char="•"/>
            </a:pPr>
            <a:r>
              <a:rPr lang="en-US" b="0" i="0">
                <a:effectLst/>
              </a:rPr>
              <a:t>temp : Normalized temperature in Celsius. The values are derived via (t</a:t>
            </a:r>
            <a:r>
              <a:rPr lang="en-US" b="0" i="1" err="1">
                <a:effectLst/>
              </a:rPr>
              <a:t>t_min)/(t_max</a:t>
            </a:r>
            <a:r>
              <a:rPr lang="en-US" b="0" i="0" err="1">
                <a:effectLst/>
              </a:rPr>
              <a:t>t_min), t_min=*8, t_max=+39 (only in hourly scale)</a:t>
            </a:r>
          </a:p>
          <a:p>
            <a:pPr algn="l">
              <a:buFont typeface="Arial" panose="020B0604020202020204" pitchFamily="34" charset="0"/>
              <a:buChar char="•"/>
            </a:pPr>
            <a:r>
              <a:rPr lang="en-US" b="0" i="0" err="1">
                <a:effectLst/>
              </a:rPr>
              <a:t>atemp: Normalized feeling temperature in Celsius. The values are derived via (t</a:t>
            </a:r>
            <a:r>
              <a:rPr lang="en-US" b="0" i="1" err="1">
                <a:effectLst/>
              </a:rPr>
              <a:t>t_min)/(t_max</a:t>
            </a:r>
            <a:r>
              <a:rPr lang="en-US" b="0" i="0" err="1">
                <a:effectLst/>
              </a:rPr>
              <a:t>t_min), t_min=*16, t_max=+50 (only in hourly scale)</a:t>
            </a:r>
          </a:p>
          <a:p>
            <a:pPr algn="l">
              <a:buFont typeface="Arial" panose="020B0604020202020204" pitchFamily="34" charset="0"/>
              <a:buChar char="•"/>
            </a:pPr>
            <a:r>
              <a:rPr lang="en-US" b="0" i="0">
                <a:effectLst/>
              </a:rPr>
              <a:t>hum: Normalized humidity. The values are divided to 100 (max)</a:t>
            </a:r>
          </a:p>
          <a:p>
            <a:pPr algn="l">
              <a:buFont typeface="Arial" panose="020B0604020202020204" pitchFamily="34" charset="0"/>
              <a:buChar char="•"/>
            </a:pPr>
            <a:r>
              <a:rPr lang="en-US" b="0" i="0">
                <a:effectLst/>
              </a:rPr>
              <a:t>windspeed: Normalized wind speed. The values are divided to 67 (max)</a:t>
            </a:r>
          </a:p>
          <a:p>
            <a:pPr algn="l">
              <a:buFont typeface="Arial" panose="020B0604020202020204" pitchFamily="34" charset="0"/>
              <a:buChar char="•"/>
            </a:pPr>
            <a:r>
              <a:rPr lang="en-US" b="0" i="0">
                <a:effectLst/>
              </a:rPr>
              <a:t>casual: count of casual users</a:t>
            </a:r>
          </a:p>
          <a:p>
            <a:pPr algn="l">
              <a:buFont typeface="Arial" panose="020B0604020202020204" pitchFamily="34" charset="0"/>
              <a:buChar char="•"/>
            </a:pPr>
            <a:r>
              <a:rPr lang="en-US" b="0" i="0">
                <a:effectLst/>
              </a:rPr>
              <a:t>registered: count of registered users</a:t>
            </a:r>
          </a:p>
          <a:p>
            <a:pPr algn="l">
              <a:buFont typeface="Arial" panose="020B0604020202020204" pitchFamily="34" charset="0"/>
              <a:buChar char="•"/>
            </a:pPr>
            <a:r>
              <a:rPr lang="en-US" b="0" i="0" err="1">
                <a:effectLst/>
              </a:rPr>
              <a:t>cnt: count of total rental bikes including both casual and registered</a:t>
            </a:r>
          </a:p>
          <a:p>
            <a:pPr algn="l">
              <a:buFont typeface="Arial" panose="020B0604020202020204" pitchFamily="34" charset="0"/>
              <a:buChar char="•"/>
            </a:pPr>
            <a:endParaRPr lang="en-IN" b="0" i="0">
              <a:effectLst/>
            </a:endParaRPr>
          </a:p>
          <a:p>
            <a:endParaRPr lang="en-IN"/>
          </a:p>
        </p:txBody>
      </p:sp>
    </p:spTree>
    <p:extLst>
      <p:ext uri="{BB962C8B-B14F-4D97-AF65-F5344CB8AC3E}">
        <p14:creationId xmlns:p14="http://schemas.microsoft.com/office/powerpoint/2010/main" val="33739025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EA7D-FF1B-476E-9152-4334197B425D}"/>
              </a:ext>
            </a:extLst>
          </p:cNvPr>
          <p:cNvSpPr>
            <a:spLocks noGrp="1"/>
          </p:cNvSpPr>
          <p:nvPr>
            <p:ph type="title"/>
          </p:nvPr>
        </p:nvSpPr>
        <p:spPr/>
        <p:txBody>
          <a:bodyPr/>
          <a:lstStyle/>
          <a:p>
            <a:r>
              <a:rPr lang="en-IN"/>
              <a:t>Cleaning the data</a:t>
            </a:r>
          </a:p>
        </p:txBody>
      </p:sp>
      <p:sp>
        <p:nvSpPr>
          <p:cNvPr id="3" name="Content Placeholder 2">
            <a:extLst>
              <a:ext uri="{FF2B5EF4-FFF2-40B4-BE49-F238E27FC236}">
                <a16:creationId xmlns:a16="http://schemas.microsoft.com/office/drawing/2014/main" id="{986D8C08-9C50-4949-8450-B7A8445BC5C2}"/>
              </a:ext>
            </a:extLst>
          </p:cNvPr>
          <p:cNvSpPr>
            <a:spLocks noGrp="1"/>
          </p:cNvSpPr>
          <p:nvPr>
            <p:ph idx="1"/>
          </p:nvPr>
        </p:nvSpPr>
        <p:spPr/>
        <p:txBody>
          <a:bodyPr>
            <a:normAutofit lnSpcReduction="10000"/>
          </a:bodyPr>
          <a:lstStyle/>
          <a:p>
            <a:r>
              <a:rPr lang="en-US"/>
              <a:t>As we observed, some of the attributes are not required as per the requirement of the project: ['instant','casual','registered','atemp','dteday']. These can be dropped.</a:t>
            </a:r>
          </a:p>
          <a:p>
            <a:endParaRPr lang="en-US"/>
          </a:p>
          <a:p>
            <a:r>
              <a:rPr lang="en-US"/>
              <a:t>Some of the numerical columns will have to be scaled: ['temp','hum','windspeed’]</a:t>
            </a:r>
          </a:p>
          <a:p>
            <a:endParaRPr lang="en-US"/>
          </a:p>
          <a:p>
            <a:endParaRPr lang="en-US"/>
          </a:p>
          <a:p>
            <a:pPr marL="0" indent="0" algn="r">
              <a:buNone/>
            </a:pPr>
            <a:endParaRPr lang="en-US" sz="1200"/>
          </a:p>
          <a:p>
            <a:pPr marL="0" indent="0" algn="r">
              <a:buNone/>
            </a:pPr>
            <a:endParaRPr lang="en-US" sz="1200"/>
          </a:p>
          <a:p>
            <a:pPr marL="0" indent="0" algn="r">
              <a:buNone/>
            </a:pPr>
            <a:r>
              <a:rPr lang="en-US" sz="1200"/>
              <a:t>**( The cleaning is explained in the Code Comments properly)</a:t>
            </a:r>
            <a:endParaRPr lang="en-IN" sz="1200"/>
          </a:p>
        </p:txBody>
      </p:sp>
    </p:spTree>
    <p:extLst>
      <p:ext uri="{BB962C8B-B14F-4D97-AF65-F5344CB8AC3E}">
        <p14:creationId xmlns:p14="http://schemas.microsoft.com/office/powerpoint/2010/main" val="30575315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1FA0-A9A1-4FA2-B633-14DFF2C306D2}"/>
              </a:ext>
            </a:extLst>
          </p:cNvPr>
          <p:cNvSpPr>
            <a:spLocks noGrp="1"/>
          </p:cNvSpPr>
          <p:nvPr>
            <p:ph type="title"/>
          </p:nvPr>
        </p:nvSpPr>
        <p:spPr/>
        <p:txBody>
          <a:bodyPr/>
          <a:lstStyle/>
          <a:p>
            <a:r>
              <a:rPr lang="en-IN"/>
              <a:t>Divide into training/test dataset</a:t>
            </a:r>
          </a:p>
        </p:txBody>
      </p:sp>
      <p:sp>
        <p:nvSpPr>
          <p:cNvPr id="3" name="Content Placeholder 2">
            <a:extLst>
              <a:ext uri="{FF2B5EF4-FFF2-40B4-BE49-F238E27FC236}">
                <a16:creationId xmlns:a16="http://schemas.microsoft.com/office/drawing/2014/main" id="{FA059C65-0726-4A94-8AE9-A0D067A653B7}"/>
              </a:ext>
            </a:extLst>
          </p:cNvPr>
          <p:cNvSpPr>
            <a:spLocks noGrp="1"/>
          </p:cNvSpPr>
          <p:nvPr>
            <p:ph idx="1"/>
          </p:nvPr>
        </p:nvSpPr>
        <p:spPr>
          <a:xfrm>
            <a:off x="913795" y="2096064"/>
            <a:ext cx="10353762" cy="4152336"/>
          </a:xfrm>
        </p:spPr>
        <p:txBody>
          <a:bodyPr>
            <a:normAutofit fontScale="92500" lnSpcReduction="10000"/>
          </a:bodyPr>
          <a:lstStyle/>
          <a:p>
            <a:r>
              <a:rPr lang="en-US" dirty="0"/>
              <a:t>These features are derived from the raw set of features :</a:t>
            </a:r>
          </a:p>
          <a:p>
            <a:r>
              <a:rPr lang="en-US" dirty="0"/>
              <a:t>is Working: 1: Is a </a:t>
            </a:r>
            <a:r>
              <a:rPr lang="en-US" dirty="0" err="1"/>
              <a:t>workingday</a:t>
            </a:r>
            <a:r>
              <a:rPr lang="en-US" dirty="0"/>
              <a:t> and not a holiday, </a:t>
            </a:r>
          </a:p>
          <a:p>
            <a:r>
              <a:rPr lang="en-US" dirty="0"/>
              <a:t>0: Is not a </a:t>
            </a:r>
            <a:r>
              <a:rPr lang="en-US" dirty="0" err="1"/>
              <a:t>workingday</a:t>
            </a:r>
            <a:r>
              <a:rPr lang="en-US" dirty="0"/>
              <a:t> and Is a holiday </a:t>
            </a:r>
          </a:p>
          <a:p>
            <a:r>
              <a:rPr lang="en-US" dirty="0" err="1"/>
              <a:t>Month_Count</a:t>
            </a:r>
            <a:r>
              <a:rPr lang="en-US" dirty="0"/>
              <a:t>: count of the number of months from the beginning of the dataset</a:t>
            </a:r>
          </a:p>
          <a:p>
            <a:r>
              <a:rPr lang="en-US" dirty="0" err="1"/>
              <a:t>xformHr</a:t>
            </a:r>
            <a:r>
              <a:rPr lang="en-US" dirty="0"/>
              <a:t>: transform by shifting the hours by 5 </a:t>
            </a:r>
            <a:r>
              <a:rPr lang="en-US" dirty="0" err="1"/>
              <a:t>hrs</a:t>
            </a:r>
            <a:r>
              <a:rPr lang="en-US" dirty="0"/>
              <a:t>, if the hours are greater than 5, we subtract 5, else we add 19 </a:t>
            </a:r>
          </a:p>
          <a:p>
            <a:r>
              <a:rPr lang="en-US" dirty="0" err="1"/>
              <a:t>dayCnt</a:t>
            </a:r>
            <a:r>
              <a:rPr lang="en-US" dirty="0"/>
              <a:t>: count of the days from the beginning of the dataset</a:t>
            </a:r>
          </a:p>
          <a:p>
            <a:r>
              <a:rPr lang="en-US" dirty="0" err="1"/>
              <a:t>xformWorkHr</a:t>
            </a:r>
            <a:r>
              <a:rPr lang="en-US" dirty="0"/>
              <a:t>: transforming the hour dataset to make non-working days to have hours from 25 to 48</a:t>
            </a:r>
          </a:p>
          <a:p>
            <a:r>
              <a:rPr lang="en-US" dirty="0" err="1"/>
              <a:t>cntDeTrended</a:t>
            </a:r>
            <a:r>
              <a:rPr lang="en-US" dirty="0"/>
              <a:t>: De-trended count values</a:t>
            </a:r>
            <a:endParaRPr lang="en-IN" dirty="0"/>
          </a:p>
        </p:txBody>
      </p:sp>
    </p:spTree>
    <p:extLst>
      <p:ext uri="{BB962C8B-B14F-4D97-AF65-F5344CB8AC3E}">
        <p14:creationId xmlns:p14="http://schemas.microsoft.com/office/powerpoint/2010/main" val="3363181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4BCF4E35-378C-483A-9FD1-97105A126B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350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4FEB-5608-463F-90EF-18F542A96C8A}"/>
              </a:ext>
            </a:extLst>
          </p:cNvPr>
          <p:cNvSpPr>
            <a:spLocks noGrp="1"/>
          </p:cNvSpPr>
          <p:nvPr>
            <p:ph type="title"/>
          </p:nvPr>
        </p:nvSpPr>
        <p:spPr>
          <a:xfrm>
            <a:off x="680937" y="609600"/>
            <a:ext cx="10586620" cy="1326321"/>
          </a:xfrm>
        </p:spPr>
        <p:txBody>
          <a:bodyPr/>
          <a:lstStyle/>
          <a:p>
            <a:r>
              <a:rPr lang="en-US" err="1"/>
              <a:t>AnaLYZING AND VISUALIZING THE DATASET</a:t>
            </a:r>
            <a:endParaRPr lang="en-IN"/>
          </a:p>
        </p:txBody>
      </p:sp>
      <p:sp>
        <p:nvSpPr>
          <p:cNvPr id="3" name="Content Placeholder 2">
            <a:extLst>
              <a:ext uri="{FF2B5EF4-FFF2-40B4-BE49-F238E27FC236}">
                <a16:creationId xmlns:a16="http://schemas.microsoft.com/office/drawing/2014/main" id="{0CAE775B-D614-4CB4-A661-65D66A77ECC4}"/>
              </a:ext>
            </a:extLst>
          </p:cNvPr>
          <p:cNvSpPr>
            <a:spLocks noGrp="1"/>
          </p:cNvSpPr>
          <p:nvPr>
            <p:ph idx="1"/>
          </p:nvPr>
        </p:nvSpPr>
        <p:spPr>
          <a:xfrm>
            <a:off x="913795" y="2096064"/>
            <a:ext cx="10353762" cy="4411740"/>
          </a:xfrm>
        </p:spPr>
        <p:txBody>
          <a:bodyPr>
            <a:normAutofit fontScale="85000" lnSpcReduction="20000"/>
          </a:bodyPr>
          <a:lstStyle/>
          <a:p>
            <a:pPr algn="l"/>
            <a:r>
              <a:rPr lang="en-IN" b="0" i="0">
                <a:effectLst/>
              </a:rPr>
              <a:t>These tasks shall be performed as a part of analyzing and visualizing the dataset:</a:t>
            </a:r>
          </a:p>
          <a:p>
            <a:pPr algn="l">
              <a:buFont typeface="+mj-lt"/>
              <a:buAutoNum type="arabicPeriod"/>
            </a:pPr>
            <a:r>
              <a:rPr lang="en-IN" b="0" i="0">
                <a:effectLst/>
              </a:rPr>
              <a:t>Hourly count of bikes with trend and without trend</a:t>
            </a:r>
          </a:p>
          <a:p>
            <a:pPr algn="l">
              <a:buFont typeface="+mj-lt"/>
              <a:buAutoNum type="arabicPeriod"/>
            </a:pPr>
            <a:r>
              <a:rPr lang="en-IN" b="0" i="0">
                <a:effectLst/>
              </a:rPr>
              <a:t>Correlation matrix between the features and the dependent variable</a:t>
            </a:r>
          </a:p>
          <a:p>
            <a:pPr algn="l">
              <a:buFont typeface="+mj-lt"/>
              <a:buAutoNum type="arabicPeriod"/>
            </a:pPr>
            <a:r>
              <a:rPr lang="en-IN" b="0" i="0">
                <a:effectLst/>
              </a:rPr>
              <a:t>Plotting correlation among selected variables - 'yr','mnth','isWorking','xformWorkHr','dayCount','temp','hum','windspeed','cntDeTrended'</a:t>
            </a:r>
          </a:p>
          <a:p>
            <a:pPr algn="l">
              <a:buFont typeface="+mj-lt"/>
              <a:buAutoNum type="arabicPeriod"/>
            </a:pPr>
            <a:r>
              <a:rPr lang="en-IN" b="0" i="0">
                <a:effectLst/>
              </a:rPr>
              <a:t>Plotting the count pattern with daycount for specific hours</a:t>
            </a:r>
          </a:p>
          <a:p>
            <a:pPr algn="l">
              <a:buFont typeface="+mj-lt"/>
              <a:buAutoNum type="arabicPeriod"/>
            </a:pPr>
            <a:r>
              <a:rPr lang="en-IN" b="0" i="0">
                <a:effectLst/>
              </a:rPr>
              <a:t>Plotting box plot for different attributes: 'hr', 'mnth', 'weathersit', 'isWorking', 'dayWeek', 'xformHr'</a:t>
            </a:r>
          </a:p>
          <a:p>
            <a:pPr algn="l">
              <a:buFont typeface="+mj-lt"/>
              <a:buAutoNum type="arabicPeriod"/>
            </a:pPr>
            <a:r>
              <a:rPr lang="en-IN" b="0" i="0">
                <a:effectLst/>
              </a:rPr>
              <a:t>Plotting scatter matrix for selected attributes: 'temp', 'hum', 'windspeed', 'hr', 'xformHr', 'cntDeTrended'</a:t>
            </a:r>
          </a:p>
          <a:p>
            <a:pPr algn="l">
              <a:buFont typeface="+mj-lt"/>
              <a:buAutoNum type="arabicPeriod"/>
            </a:pPr>
            <a:r>
              <a:rPr lang="en-IN" b="0" i="0">
                <a:effectLst/>
              </a:rPr>
              <a:t>Plotting box plots for 0900 and 1800 hrs working and non-working days</a:t>
            </a:r>
          </a:p>
          <a:p>
            <a:pPr algn="l">
              <a:buFont typeface="+mj-lt"/>
              <a:buAutoNum type="arabicPeriod"/>
            </a:pPr>
            <a:r>
              <a:rPr lang="en-IN" b="0" i="0">
                <a:effectLst/>
              </a:rPr>
              <a:t>Plotting the demand counts for each of the transformed work hours which include working and non-working hours</a:t>
            </a:r>
          </a:p>
          <a:p>
            <a:endParaRPr lang="en-IN"/>
          </a:p>
        </p:txBody>
      </p:sp>
    </p:spTree>
    <p:extLst>
      <p:ext uri="{BB962C8B-B14F-4D97-AF65-F5344CB8AC3E}">
        <p14:creationId xmlns:p14="http://schemas.microsoft.com/office/powerpoint/2010/main" val="13907928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265A-D970-4D75-BCDF-2CD6FDD6AD01}"/>
              </a:ext>
            </a:extLst>
          </p:cNvPr>
          <p:cNvSpPr>
            <a:spLocks noGrp="1"/>
          </p:cNvSpPr>
          <p:nvPr>
            <p:ph type="title"/>
          </p:nvPr>
        </p:nvSpPr>
        <p:spPr/>
        <p:txBody>
          <a:bodyPr/>
          <a:lstStyle/>
          <a:p>
            <a:r>
              <a:rPr lang="en-IN" b="1" i="0">
                <a:effectLst/>
              </a:rPr>
              <a:t>Training and analyze models</a:t>
            </a:r>
            <a:br>
              <a:rPr lang="en-IN" b="1" i="0">
                <a:solidFill>
                  <a:srgbClr val="000000"/>
                </a:solidFill>
                <a:effectLst/>
              </a:rPr>
            </a:br>
            <a:endParaRPr lang="en-IN"/>
          </a:p>
        </p:txBody>
      </p:sp>
      <p:sp>
        <p:nvSpPr>
          <p:cNvPr id="3" name="Content Placeholder 2">
            <a:extLst>
              <a:ext uri="{FF2B5EF4-FFF2-40B4-BE49-F238E27FC236}">
                <a16:creationId xmlns:a16="http://schemas.microsoft.com/office/drawing/2014/main" id="{F4292B59-429B-4B8D-8DD4-1A79ED7EE3E5}"/>
              </a:ext>
            </a:extLst>
          </p:cNvPr>
          <p:cNvSpPr>
            <a:spLocks noGrp="1"/>
          </p:cNvSpPr>
          <p:nvPr>
            <p:ph idx="1"/>
          </p:nvPr>
        </p:nvSpPr>
        <p:spPr>
          <a:xfrm>
            <a:off x="913795" y="1567543"/>
            <a:ext cx="10353762" cy="4990011"/>
          </a:xfrm>
        </p:spPr>
        <p:txBody>
          <a:bodyPr>
            <a:normAutofit fontScale="85000" lnSpcReduction="20000"/>
          </a:bodyPr>
          <a:lstStyle/>
          <a:p>
            <a:pPr algn="l"/>
            <a:r>
              <a:rPr lang="en-IN" b="0" i="0">
                <a:effectLst/>
                <a:latin typeface="Helvetica Neue"/>
              </a:rPr>
              <a:t>Models to be trained and analyzed:</a:t>
            </a:r>
          </a:p>
          <a:p>
            <a:pPr algn="l">
              <a:buFont typeface="+mj-lt"/>
              <a:buAutoNum type="arabicPeriod"/>
            </a:pPr>
            <a:r>
              <a:rPr lang="en-IN" b="0" i="0" err="1">
                <a:effectLst/>
                <a:latin typeface="Helvetica Neue"/>
              </a:rPr>
              <a:t>DecisionTreeRegressor</a:t>
            </a:r>
            <a:endParaRPr lang="en-IN" b="0" i="0">
              <a:effectLst/>
              <a:latin typeface="Helvetica Neue"/>
            </a:endParaRPr>
          </a:p>
          <a:p>
            <a:pPr algn="l">
              <a:buFont typeface="+mj-lt"/>
              <a:buAutoNum type="arabicPeriod"/>
            </a:pPr>
            <a:r>
              <a:rPr lang="en-IN" b="0" i="0" err="1">
                <a:effectLst/>
                <a:latin typeface="Helvetica Neue"/>
              </a:rPr>
              <a:t>LinearRegression</a:t>
            </a:r>
            <a:endParaRPr lang="en-IN" b="0" i="0">
              <a:effectLst/>
              <a:latin typeface="Helvetica Neue"/>
            </a:endParaRPr>
          </a:p>
          <a:p>
            <a:pPr algn="l">
              <a:buFont typeface="+mj-lt"/>
              <a:buAutoNum type="arabicPeriod"/>
            </a:pPr>
            <a:r>
              <a:rPr lang="en-IN" b="0" i="0" err="1">
                <a:effectLst/>
                <a:latin typeface="Helvetica Neue"/>
              </a:rPr>
              <a:t>RandomForestRegressor</a:t>
            </a:r>
            <a:endParaRPr lang="en-IN" b="0" i="0">
              <a:effectLst/>
              <a:latin typeface="Helvetica Neue"/>
            </a:endParaRPr>
          </a:p>
          <a:p>
            <a:pPr algn="l"/>
            <a:r>
              <a:rPr lang="en-IN" b="0" i="0">
                <a:effectLst/>
                <a:latin typeface="Helvetica Neue"/>
              </a:rPr>
              <a:t>Metrics calculated: neg_mean_absolute_error, neg_mean_squared_error using cross-validation</a:t>
            </a:r>
          </a:p>
          <a:p>
            <a:pPr algn="l"/>
            <a:r>
              <a:rPr lang="en-IN" b="1" i="0">
                <a:effectLst/>
                <a:latin typeface="Helvetica Neue"/>
              </a:rPr>
              <a:t>Task 1:</a:t>
            </a:r>
            <a:r>
              <a:rPr lang="en-IN" b="0" i="0">
                <a:effectLst/>
                <a:latin typeface="Helvetica Neue"/>
              </a:rPr>
              <a:t> Complete the statement to define forest_reg as a RandomForestRegressor with random_state = 42</a:t>
            </a:r>
          </a:p>
          <a:p>
            <a:pPr algn="l"/>
            <a:r>
              <a:rPr lang="en-IN" b="1" i="0">
                <a:effectLst/>
                <a:latin typeface="Helvetica Neue"/>
              </a:rPr>
              <a:t>Task 2:</a:t>
            </a:r>
            <a:r>
              <a:rPr lang="en-IN" b="0" i="0">
                <a:effectLst/>
                <a:latin typeface="Helvetica Neue"/>
              </a:rPr>
              <a:t> Store predicted values from the classifier using cross_val_predict. As identified as action tasks Consider 'xformHr', 'xformWorkHr','temp' as the training features and 10 folds.</a:t>
            </a:r>
          </a:p>
          <a:p>
            <a:pPr algn="l"/>
            <a:r>
              <a:rPr lang="en-IN" b="0" i="0">
                <a:effectLst/>
                <a:latin typeface="Helvetica Neue"/>
              </a:rPr>
              <a:t>Features used:</a:t>
            </a:r>
          </a:p>
          <a:p>
            <a:pPr algn="l">
              <a:buFont typeface="+mj-lt"/>
              <a:buAutoNum type="arabicPeriod"/>
            </a:pPr>
            <a:r>
              <a:rPr lang="en-IN" b="0" i="0" err="1">
                <a:effectLst/>
                <a:latin typeface="Helvetica Neue"/>
              </a:rPr>
              <a:t>xformWorkHr</a:t>
            </a:r>
            <a:endParaRPr lang="en-IN" b="0" i="0">
              <a:effectLst/>
              <a:latin typeface="Helvetica Neue"/>
            </a:endParaRPr>
          </a:p>
          <a:p>
            <a:pPr algn="l">
              <a:buFont typeface="+mj-lt"/>
              <a:buAutoNum type="arabicPeriod"/>
            </a:pPr>
            <a:r>
              <a:rPr lang="en-IN" b="0" i="0">
                <a:effectLst/>
                <a:latin typeface="Helvetica Neue"/>
              </a:rPr>
              <a:t>temp</a:t>
            </a:r>
          </a:p>
          <a:p>
            <a:pPr algn="l">
              <a:buFont typeface="+mj-lt"/>
              <a:buAutoNum type="arabicPeriod"/>
            </a:pPr>
            <a:r>
              <a:rPr lang="en-IN" b="0" i="0" err="1">
                <a:effectLst/>
                <a:latin typeface="Helvetica Neue"/>
              </a:rPr>
              <a:t>dayCount</a:t>
            </a:r>
            <a:endParaRPr lang="en-IN" b="0" i="0">
              <a:effectLst/>
              <a:latin typeface="Helvetica Neue"/>
            </a:endParaRPr>
          </a:p>
          <a:p>
            <a:endParaRPr lang="en-IN"/>
          </a:p>
        </p:txBody>
      </p:sp>
    </p:spTree>
    <p:extLst>
      <p:ext uri="{BB962C8B-B14F-4D97-AF65-F5344CB8AC3E}">
        <p14:creationId xmlns:p14="http://schemas.microsoft.com/office/powerpoint/2010/main" val="328773357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1891-4CC8-4527-AB4E-CB1D700FE0A5}"/>
              </a:ext>
            </a:extLst>
          </p:cNvPr>
          <p:cNvSpPr>
            <a:spLocks noGrp="1"/>
          </p:cNvSpPr>
          <p:nvPr>
            <p:ph type="title"/>
          </p:nvPr>
        </p:nvSpPr>
        <p:spPr>
          <a:xfrm>
            <a:off x="1044424" y="487680"/>
            <a:ext cx="10353761" cy="1326321"/>
          </a:xfrm>
        </p:spPr>
        <p:txBody>
          <a:bodyPr>
            <a:normAutofit fontScale="90000"/>
          </a:bodyPr>
          <a:lstStyle/>
          <a:p>
            <a:pPr algn="l"/>
            <a:r>
              <a:rPr lang="en-US" b="1" i="0">
                <a:effectLst/>
              </a:rPr>
              <a:t>Visualizing prediction versus actual values (</a:t>
            </a:r>
            <a:r>
              <a:rPr lang="en-IN" b="1" i="0">
                <a:effectLst/>
              </a:rPr>
              <a:t>Fine-tuning the model)</a:t>
            </a:r>
            <a:br>
              <a:rPr lang="en-IN" b="1" i="0">
                <a:solidFill>
                  <a:srgbClr val="000000"/>
                </a:solidFill>
                <a:effectLst/>
              </a:rPr>
            </a:br>
            <a:endParaRPr lang="en-IN"/>
          </a:p>
        </p:txBody>
      </p:sp>
      <p:sp>
        <p:nvSpPr>
          <p:cNvPr id="3" name="Content Placeholder 2">
            <a:extLst>
              <a:ext uri="{FF2B5EF4-FFF2-40B4-BE49-F238E27FC236}">
                <a16:creationId xmlns:a16="http://schemas.microsoft.com/office/drawing/2014/main" id="{BA841B0F-C8C2-4778-84D5-D028E4544C6D}"/>
              </a:ext>
            </a:extLst>
          </p:cNvPr>
          <p:cNvSpPr>
            <a:spLocks noGrp="1"/>
          </p:cNvSpPr>
          <p:nvPr>
            <p:ph idx="1"/>
          </p:nvPr>
        </p:nvSpPr>
        <p:spPr/>
        <p:txBody>
          <a:bodyPr/>
          <a:lstStyle/>
          <a:p>
            <a:pPr algn="l"/>
            <a:r>
              <a:rPr lang="en-US" b="1" i="0">
                <a:effectLst/>
                <a:latin typeface="Helvetica Neue"/>
              </a:rPr>
              <a:t>Task 1:</a:t>
            </a:r>
            <a:r>
              <a:rPr lang="en-US" b="0" i="0">
                <a:effectLst/>
                <a:latin typeface="Helvetica Neue"/>
              </a:rPr>
              <a:t> Assign different combination of max_dept and min_samples_leaf and min_samples_split to param_grid - 'max_depth': [28, 30, 32, 34, 36], 'min_samples_leaf': [5, 10, 15, 12],'min_samples_split': [120, 128, 136]</a:t>
            </a:r>
          </a:p>
          <a:p>
            <a:pPr algn="l"/>
            <a:r>
              <a:rPr lang="en-US" b="1" i="0">
                <a:effectLst/>
                <a:latin typeface="Helvetica Neue"/>
              </a:rPr>
              <a:t>Task 2:</a:t>
            </a:r>
            <a:r>
              <a:rPr lang="en-US" b="0" i="0">
                <a:effectLst/>
                <a:latin typeface="Helvetica Neue"/>
              </a:rPr>
              <a:t> Calculate the best parameter using GridSearchCV and store it in grid_search. Print the parameters. from sklearn.model_selection import GridSearchCV</a:t>
            </a:r>
          </a:p>
          <a:p>
            <a:pPr algn="l"/>
            <a:r>
              <a:rPr lang="en-US" b="1" i="0">
                <a:effectLst/>
                <a:latin typeface="Helvetica Neue"/>
              </a:rPr>
              <a:t>Task 3:</a:t>
            </a:r>
            <a:r>
              <a:rPr lang="en-US" b="0" i="0">
                <a:effectLst/>
                <a:latin typeface="Helvetica Neue"/>
              </a:rPr>
              <a:t> Fit the training dataset to the calculated best parameter model using the fit() method.</a:t>
            </a:r>
          </a:p>
          <a:p>
            <a:pPr algn="l"/>
            <a:r>
              <a:rPr lang="en-US" b="1" i="0">
                <a:effectLst/>
                <a:latin typeface="Helvetica Neue"/>
              </a:rPr>
              <a:t>Task 4:</a:t>
            </a:r>
            <a:r>
              <a:rPr lang="en-US" b="0" i="0">
                <a:effectLst/>
                <a:latin typeface="Helvetica Neue"/>
              </a:rPr>
              <a:t> Complete the code to calculate the importance score for each of the feature.</a:t>
            </a:r>
          </a:p>
          <a:p>
            <a:endParaRPr lang="en-IN"/>
          </a:p>
        </p:txBody>
      </p:sp>
    </p:spTree>
    <p:extLst>
      <p:ext uri="{BB962C8B-B14F-4D97-AF65-F5344CB8AC3E}">
        <p14:creationId xmlns:p14="http://schemas.microsoft.com/office/powerpoint/2010/main" val="121028683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BB29-1B0F-4C39-AF3D-C3BAC405DB40}"/>
              </a:ext>
            </a:extLst>
          </p:cNvPr>
          <p:cNvSpPr>
            <a:spLocks noGrp="1"/>
          </p:cNvSpPr>
          <p:nvPr>
            <p:ph type="title"/>
          </p:nvPr>
        </p:nvSpPr>
        <p:spPr>
          <a:xfrm>
            <a:off x="1113672" y="3343072"/>
            <a:ext cx="10353761" cy="1141379"/>
          </a:xfrm>
        </p:spPr>
        <p:txBody>
          <a:bodyPr>
            <a:normAutofit fontScale="90000"/>
          </a:bodyPr>
          <a:lstStyle/>
          <a:p>
            <a:r>
              <a:rPr lang="en-US" sz="6700" dirty="0"/>
              <a:t>Demo video</a:t>
            </a:r>
            <a:br>
              <a:rPr lang="en-US" dirty="0"/>
            </a:br>
            <a:br>
              <a:rPr lang="en-US" dirty="0"/>
            </a:br>
            <a:br>
              <a:rPr lang="en-US" dirty="0"/>
            </a:br>
            <a:br>
              <a:rPr lang="en-US" dirty="0"/>
            </a:br>
            <a:r>
              <a:rPr lang="en-US" dirty="0"/>
              <a:t>It is uploaded separately !</a:t>
            </a: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21955669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9A7C-E365-474E-9544-0D5B70664A6E}"/>
              </a:ext>
            </a:extLst>
          </p:cNvPr>
          <p:cNvSpPr>
            <a:spLocks noGrp="1"/>
          </p:cNvSpPr>
          <p:nvPr>
            <p:ph type="title"/>
            <p:custDataLst>
              <p:tags r:id="rId1"/>
            </p:custDataLst>
          </p:nvPr>
        </p:nvSpPr>
        <p:spPr>
          <a:xfrm>
            <a:off x="913795" y="288587"/>
            <a:ext cx="10353761" cy="1326321"/>
          </a:xfrm>
        </p:spPr>
        <p:txBody>
          <a:bodyPr/>
          <a:lstStyle/>
          <a:p>
            <a:r>
              <a:rPr lang="en-US"/>
              <a:t>testing</a:t>
            </a:r>
            <a:endParaRPr lang="en-IN"/>
          </a:p>
        </p:txBody>
      </p:sp>
      <p:sp>
        <p:nvSpPr>
          <p:cNvPr id="3" name="Content Placeholder 2">
            <a:extLst>
              <a:ext uri="{FF2B5EF4-FFF2-40B4-BE49-F238E27FC236}">
                <a16:creationId xmlns:a16="http://schemas.microsoft.com/office/drawing/2014/main" id="{E339593B-F662-4FC3-8878-8B40F8C2EBB7}"/>
              </a:ext>
            </a:extLst>
          </p:cNvPr>
          <p:cNvSpPr>
            <a:spLocks noGrp="1"/>
          </p:cNvSpPr>
          <p:nvPr>
            <p:ph idx="1"/>
            <p:custDataLst>
              <p:tags r:id="rId2"/>
            </p:custDataLst>
          </p:nvPr>
        </p:nvSpPr>
        <p:spPr>
          <a:xfrm>
            <a:off x="680937" y="1313233"/>
            <a:ext cx="10597268" cy="5019473"/>
          </a:xfrm>
        </p:spPr>
        <p:txBody>
          <a:bodyPr>
            <a:normAutofit fontScale="77500" lnSpcReduction="20000"/>
          </a:bodyPr>
          <a:lstStyle/>
          <a:p>
            <a:r>
              <a:rPr lang="en-US" dirty="0"/>
              <a:t>For Testing, we will execute the following steps:</a:t>
            </a:r>
          </a:p>
          <a:p>
            <a:pPr marL="0" indent="0">
              <a:buNone/>
            </a:pPr>
            <a:r>
              <a:rPr lang="en-US" dirty="0"/>
              <a:t>     1) Store the best estimator (that we got in Grid Search) into a variable </a:t>
            </a:r>
            <a:r>
              <a:rPr lang="en-US" dirty="0" err="1"/>
              <a:t>final_model</a:t>
            </a:r>
            <a:endParaRPr lang="en-US" dirty="0"/>
          </a:p>
          <a:p>
            <a:pPr marL="0" indent="0">
              <a:buNone/>
            </a:pPr>
            <a:r>
              <a:rPr lang="en-US" dirty="0"/>
              <a:t>     2) Sort the values of </a:t>
            </a:r>
            <a:r>
              <a:rPr lang="en-US" dirty="0" err="1"/>
              <a:t>test_set</a:t>
            </a:r>
            <a:r>
              <a:rPr lang="en-US" dirty="0"/>
              <a:t> by '</a:t>
            </a:r>
            <a:r>
              <a:rPr lang="en-US" dirty="0" err="1"/>
              <a:t>dayCount</a:t>
            </a:r>
            <a:r>
              <a:rPr lang="en-US" dirty="0"/>
              <a:t>' (axis=0 and </a:t>
            </a:r>
            <a:r>
              <a:rPr lang="en-US" dirty="0" err="1"/>
              <a:t>inplace</a:t>
            </a:r>
            <a:r>
              <a:rPr lang="en-US" dirty="0"/>
              <a:t>=True)</a:t>
            </a:r>
          </a:p>
          <a:p>
            <a:pPr marL="0" indent="0">
              <a:buNone/>
            </a:pPr>
            <a:r>
              <a:rPr lang="en-US" dirty="0"/>
              <a:t>	</a:t>
            </a:r>
            <a:r>
              <a:rPr lang="en-US" dirty="0" err="1">
                <a:solidFill>
                  <a:srgbClr val="FFFF00"/>
                </a:solidFill>
                <a:latin typeface="Consolas" panose="020B0609020204030204" pitchFamily="49" charset="0"/>
              </a:rPr>
              <a:t>test_set.sort_values</a:t>
            </a:r>
            <a:r>
              <a:rPr lang="en-US" dirty="0">
                <a:solidFill>
                  <a:srgbClr val="FFFF00"/>
                </a:solidFill>
                <a:latin typeface="Consolas" panose="020B0609020204030204" pitchFamily="49" charset="0"/>
              </a:rPr>
              <a:t>(&lt;&lt;your code comes here&gt;&gt;, axis=0, </a:t>
            </a:r>
            <a:r>
              <a:rPr lang="en-US" dirty="0" err="1">
                <a:solidFill>
                  <a:srgbClr val="FFFF00"/>
                </a:solidFill>
                <a:latin typeface="Consolas" panose="020B0609020204030204" pitchFamily="49" charset="0"/>
              </a:rPr>
              <a:t>inplace</a:t>
            </a:r>
            <a:r>
              <a:rPr lang="en-US" dirty="0">
                <a:solidFill>
                  <a:srgbClr val="FFFF00"/>
                </a:solidFill>
                <a:latin typeface="Consolas" panose="020B0609020204030204" pitchFamily="49" charset="0"/>
              </a:rPr>
              <a:t>=True)</a:t>
            </a:r>
          </a:p>
          <a:p>
            <a:pPr marL="0" indent="0">
              <a:buNone/>
            </a:pPr>
            <a:r>
              <a:rPr lang="en-US" dirty="0"/>
              <a:t>     3) Drop the </a:t>
            </a:r>
            <a:r>
              <a:rPr lang="en-US" dirty="0" err="1"/>
              <a:t>cnt</a:t>
            </a:r>
            <a:r>
              <a:rPr lang="en-US" dirty="0"/>
              <a:t> column(feature) from </a:t>
            </a:r>
            <a:r>
              <a:rPr lang="en-US" dirty="0" err="1"/>
              <a:t>test_set</a:t>
            </a:r>
            <a:r>
              <a:rPr lang="en-US" dirty="0"/>
              <a:t> </a:t>
            </a:r>
            <a:r>
              <a:rPr lang="en-US" dirty="0" err="1"/>
              <a:t>dataframe</a:t>
            </a:r>
            <a:r>
              <a:rPr lang="en-US" dirty="0"/>
              <a:t> (axis=1) and save the rest of the columns(features) into </a:t>
            </a:r>
            <a:r>
              <a:rPr lang="en-US" dirty="0" err="1"/>
              <a:t>test_x_cols</a:t>
            </a:r>
            <a:r>
              <a:rPr lang="en-US" dirty="0"/>
              <a:t> variable. </a:t>
            </a:r>
            <a:r>
              <a:rPr lang="en-US" dirty="0" err="1"/>
              <a:t>test_x_cols</a:t>
            </a:r>
            <a:r>
              <a:rPr lang="en-US" dirty="0"/>
              <a:t> now contains the list of columns(features) in the form of strings.</a:t>
            </a:r>
          </a:p>
          <a:p>
            <a:pPr marL="0" indent="0">
              <a:buNone/>
            </a:pPr>
            <a:r>
              <a:rPr lang="en-US" dirty="0">
                <a:latin typeface="Consolas" panose="020B0609020204030204" pitchFamily="49" charset="0"/>
              </a:rPr>
              <a:t>	</a:t>
            </a:r>
            <a:r>
              <a:rPr lang="en-US" dirty="0" err="1">
                <a:solidFill>
                  <a:srgbClr val="FFFF00"/>
                </a:solidFill>
                <a:latin typeface="Consolas" panose="020B0609020204030204" pitchFamily="49" charset="0"/>
              </a:rPr>
              <a:t>test_x_cols</a:t>
            </a:r>
            <a:r>
              <a:rPr lang="en-US" dirty="0">
                <a:solidFill>
                  <a:srgbClr val="FFFF00"/>
                </a:solidFill>
                <a:latin typeface="Consolas" panose="020B0609020204030204" pitchFamily="49" charset="0"/>
              </a:rPr>
              <a:t> = (</a:t>
            </a:r>
            <a:r>
              <a:rPr lang="en-US" dirty="0" err="1">
                <a:solidFill>
                  <a:srgbClr val="FFFF00"/>
                </a:solidFill>
                <a:latin typeface="Consolas" panose="020B0609020204030204" pitchFamily="49" charset="0"/>
              </a:rPr>
              <a:t>test_set</a:t>
            </a:r>
            <a:r>
              <a:rPr lang="en-US" dirty="0">
                <a:solidFill>
                  <a:srgbClr val="FFFF00"/>
                </a:solidFill>
                <a:latin typeface="Consolas" panose="020B0609020204030204" pitchFamily="49" charset="0"/>
              </a:rPr>
              <a:t>.&lt;&lt;your code comes here&gt;&gt;, axis=1)).</a:t>
            </a:r>
            <a:r>
              <a:rPr lang="en-US" dirty="0" err="1">
                <a:solidFill>
                  <a:srgbClr val="FFFF00"/>
                </a:solidFill>
                <a:latin typeface="Consolas" panose="020B0609020204030204" pitchFamily="49" charset="0"/>
              </a:rPr>
              <a:t>columns.values</a:t>
            </a:r>
            <a:endParaRPr lang="en-US" dirty="0">
              <a:solidFill>
                <a:srgbClr val="FFFF00"/>
              </a:solidFill>
              <a:latin typeface="Consolas" panose="020B0609020204030204" pitchFamily="49" charset="0"/>
            </a:endParaRPr>
          </a:p>
          <a:p>
            <a:pPr marL="0" indent="0">
              <a:buNone/>
            </a:pPr>
            <a:r>
              <a:rPr lang="en-US" dirty="0"/>
              <a:t>     4) Save the </a:t>
            </a:r>
            <a:r>
              <a:rPr lang="en-US" dirty="0" err="1"/>
              <a:t>cnt</a:t>
            </a:r>
            <a:r>
              <a:rPr lang="en-US" dirty="0"/>
              <a:t> string in </a:t>
            </a:r>
            <a:r>
              <a:rPr lang="en-US" dirty="0" err="1"/>
              <a:t>test_y_cols</a:t>
            </a:r>
            <a:r>
              <a:rPr lang="en-US" dirty="0"/>
              <a:t> variable. </a:t>
            </a:r>
            <a:r>
              <a:rPr lang="en-US" dirty="0" err="1"/>
              <a:t>test_y_cols</a:t>
            </a:r>
            <a:r>
              <a:rPr lang="en-US" dirty="0"/>
              <a:t> contains only one string i.e. </a:t>
            </a:r>
            <a:r>
              <a:rPr lang="en-US" dirty="0" err="1"/>
              <a:t>cnt</a:t>
            </a:r>
            <a:r>
              <a:rPr lang="en-US" dirty="0"/>
              <a:t> which is basically the target label that we need to predict.</a:t>
            </a:r>
          </a:p>
          <a:p>
            <a:pPr marL="0" indent="0">
              <a:buNone/>
            </a:pPr>
            <a:r>
              <a:rPr lang="en-US" dirty="0"/>
              <a:t>     5) Extract the values of </a:t>
            </a:r>
            <a:r>
              <a:rPr lang="en-US" dirty="0" err="1"/>
              <a:t>test_x_cols</a:t>
            </a:r>
            <a:r>
              <a:rPr lang="en-US" dirty="0"/>
              <a:t> columns(features) of </a:t>
            </a:r>
            <a:r>
              <a:rPr lang="en-US" dirty="0" err="1"/>
              <a:t>test_set</a:t>
            </a:r>
            <a:r>
              <a:rPr lang="en-US" dirty="0"/>
              <a:t> </a:t>
            </a:r>
            <a:r>
              <a:rPr lang="en-US" dirty="0" err="1"/>
              <a:t>dataframe</a:t>
            </a:r>
            <a:r>
              <a:rPr lang="en-US" dirty="0"/>
              <a:t> and store them in </a:t>
            </a:r>
            <a:r>
              <a:rPr lang="en-US" dirty="0" err="1"/>
              <a:t>X_test</a:t>
            </a:r>
            <a:r>
              <a:rPr lang="en-US" dirty="0"/>
              <a:t> </a:t>
            </a:r>
            <a:r>
              <a:rPr lang="en-US" dirty="0" err="1"/>
              <a:t>dataframe</a:t>
            </a:r>
            <a:r>
              <a:rPr lang="en-US" dirty="0"/>
              <a:t> variable.</a:t>
            </a:r>
          </a:p>
          <a:p>
            <a:pPr marL="0" indent="0">
              <a:buNone/>
            </a:pPr>
            <a:r>
              <a:rPr lang="en-US" dirty="0">
                <a:latin typeface="Consolas" panose="020B0609020204030204" pitchFamily="49" charset="0"/>
              </a:rPr>
              <a:t>	</a:t>
            </a:r>
            <a:r>
              <a:rPr lang="en-US" dirty="0" err="1">
                <a:solidFill>
                  <a:srgbClr val="FFFF00"/>
                </a:solidFill>
                <a:latin typeface="Consolas" panose="020B0609020204030204" pitchFamily="49" charset="0"/>
              </a:rPr>
              <a:t>X_test</a:t>
            </a:r>
            <a:r>
              <a:rPr lang="en-US" dirty="0">
                <a:solidFill>
                  <a:srgbClr val="FFFF00"/>
                </a:solidFill>
                <a:latin typeface="Consolas" panose="020B0609020204030204" pitchFamily="49" charset="0"/>
              </a:rPr>
              <a:t> = </a:t>
            </a:r>
            <a:r>
              <a:rPr lang="en-US" dirty="0" err="1">
                <a:solidFill>
                  <a:srgbClr val="FFFF00"/>
                </a:solidFill>
                <a:latin typeface="Consolas" panose="020B0609020204030204" pitchFamily="49" charset="0"/>
              </a:rPr>
              <a:t>test_set.loc</a:t>
            </a:r>
            <a:r>
              <a:rPr lang="en-US" dirty="0">
                <a:solidFill>
                  <a:srgbClr val="FFFF00"/>
                </a:solidFill>
                <a:latin typeface="Consolas" panose="020B0609020204030204" pitchFamily="49" charset="0"/>
              </a:rPr>
              <a:t>[:,&lt;&lt;your code comes here&gt;&gt;]</a:t>
            </a:r>
          </a:p>
          <a:p>
            <a:pPr marL="0" indent="0">
              <a:buNone/>
            </a:pPr>
            <a:r>
              <a:rPr lang="en-US" dirty="0"/>
              <a:t>     6) Extract the value of </a:t>
            </a:r>
            <a:r>
              <a:rPr lang="en-US" dirty="0" err="1"/>
              <a:t>test_y_cols</a:t>
            </a:r>
            <a:r>
              <a:rPr lang="en-US" dirty="0"/>
              <a:t> column of </a:t>
            </a:r>
            <a:r>
              <a:rPr lang="en-US" dirty="0" err="1"/>
              <a:t>test_set</a:t>
            </a:r>
            <a:r>
              <a:rPr lang="en-US" dirty="0"/>
              <a:t> </a:t>
            </a:r>
            <a:r>
              <a:rPr lang="en-US" dirty="0" err="1"/>
              <a:t>dataframe</a:t>
            </a:r>
            <a:r>
              <a:rPr lang="en-US" dirty="0"/>
              <a:t> and store it in </a:t>
            </a:r>
            <a:r>
              <a:rPr lang="en-US" dirty="0" err="1"/>
              <a:t>y_test</a:t>
            </a:r>
            <a:r>
              <a:rPr lang="en-US" dirty="0"/>
              <a:t> variable.</a:t>
            </a:r>
          </a:p>
          <a:p>
            <a:pPr marL="0" indent="0">
              <a:buNone/>
            </a:pPr>
            <a:r>
              <a:rPr lang="en-US" dirty="0"/>
              <a:t>	</a:t>
            </a:r>
            <a:r>
              <a:rPr lang="en-US" dirty="0" err="1">
                <a:solidFill>
                  <a:srgbClr val="FFFF00"/>
                </a:solidFill>
                <a:latin typeface="Consolas" panose="020B0609020204030204" pitchFamily="49" charset="0"/>
              </a:rPr>
              <a:t>y_test</a:t>
            </a:r>
            <a:r>
              <a:rPr lang="en-US" dirty="0">
                <a:solidFill>
                  <a:srgbClr val="FFFF00"/>
                </a:solidFill>
                <a:latin typeface="Consolas" panose="020B0609020204030204" pitchFamily="49" charset="0"/>
              </a:rPr>
              <a:t> = </a:t>
            </a:r>
            <a:r>
              <a:rPr lang="en-US" dirty="0" err="1">
                <a:solidFill>
                  <a:srgbClr val="FFFF00"/>
                </a:solidFill>
                <a:latin typeface="Consolas" panose="020B0609020204030204" pitchFamily="49" charset="0"/>
              </a:rPr>
              <a:t>test_set.loc</a:t>
            </a:r>
            <a:r>
              <a:rPr lang="en-US" dirty="0">
                <a:solidFill>
                  <a:srgbClr val="FFFF00"/>
                </a:solidFill>
                <a:latin typeface="Consolas" panose="020B0609020204030204" pitchFamily="49" charset="0"/>
              </a:rPr>
              <a:t>[:,&lt;&lt;your code comes here&gt;&gt;]</a:t>
            </a:r>
            <a:endParaRPr lang="en-IN"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40557875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E51C-0F3E-4CDD-BA4C-0BA90CA8BA11}"/>
              </a:ext>
            </a:extLst>
          </p:cNvPr>
          <p:cNvSpPr>
            <a:spLocks noGrp="1"/>
          </p:cNvSpPr>
          <p:nvPr>
            <p:ph type="title"/>
            <p:custDataLst>
              <p:tags r:id="rId1"/>
            </p:custDataLst>
          </p:nvPr>
        </p:nvSpPr>
        <p:spPr>
          <a:xfrm>
            <a:off x="913794" y="317770"/>
            <a:ext cx="10353761" cy="1326321"/>
          </a:xfrm>
        </p:spPr>
        <p:txBody>
          <a:bodyPr/>
          <a:lstStyle/>
          <a:p>
            <a:r>
              <a:rPr lang="en-US"/>
              <a:t>RESULT</a:t>
            </a:r>
            <a:endParaRPr lang="en-IN"/>
          </a:p>
        </p:txBody>
      </p:sp>
      <p:sp>
        <p:nvSpPr>
          <p:cNvPr id="3" name="Content Placeholder 2">
            <a:extLst>
              <a:ext uri="{FF2B5EF4-FFF2-40B4-BE49-F238E27FC236}">
                <a16:creationId xmlns:a16="http://schemas.microsoft.com/office/drawing/2014/main" id="{FE051789-15EF-483B-8151-17BF260F4B74}"/>
              </a:ext>
            </a:extLst>
          </p:cNvPr>
          <p:cNvSpPr>
            <a:spLocks noGrp="1"/>
          </p:cNvSpPr>
          <p:nvPr>
            <p:ph idx="1"/>
            <p:custDataLst>
              <p:tags r:id="rId2"/>
            </p:custDataLst>
          </p:nvPr>
        </p:nvSpPr>
        <p:spPr>
          <a:xfrm>
            <a:off x="913792" y="2008514"/>
            <a:ext cx="10353762" cy="4460379"/>
          </a:xfrm>
        </p:spPr>
        <p:txBody>
          <a:bodyPr>
            <a:normAutofit fontScale="85000" lnSpcReduction="10000"/>
          </a:bodyPr>
          <a:lstStyle/>
          <a:p>
            <a:r>
              <a:rPr lang="en-US" dirty="0"/>
              <a:t>For the end result, we will use the final model to make predictions on the ‘Test’ data set and calculate the RMSE. Then compare the predicted values to the actual values.</a:t>
            </a:r>
          </a:p>
          <a:p>
            <a:r>
              <a:rPr lang="en-US" dirty="0"/>
              <a:t>We shall carry this out by executing the following steps:</a:t>
            </a:r>
          </a:p>
          <a:p>
            <a:pPr marL="0" indent="0">
              <a:buNone/>
            </a:pPr>
            <a:r>
              <a:rPr lang="en-US" dirty="0"/>
              <a:t>	1) Make the predictions using the </a:t>
            </a:r>
            <a:r>
              <a:rPr lang="en-US" dirty="0" err="1"/>
              <a:t>final_model</a:t>
            </a:r>
            <a:r>
              <a:rPr lang="en-US" dirty="0"/>
              <a:t> on </a:t>
            </a:r>
            <a:r>
              <a:rPr lang="en-US" dirty="0" err="1"/>
              <a:t>X_test</a:t>
            </a:r>
            <a:r>
              <a:rPr lang="en-US" dirty="0"/>
              <a:t> data set and store the output in a new   column </a:t>
            </a:r>
            <a:r>
              <a:rPr lang="en-US" dirty="0" err="1"/>
              <a:t>predictedCounts_test</a:t>
            </a:r>
            <a:r>
              <a:rPr lang="en-US" dirty="0"/>
              <a:t> in the </a:t>
            </a:r>
            <a:r>
              <a:rPr lang="en-US" dirty="0" err="1"/>
              <a:t>test_set</a:t>
            </a:r>
            <a:r>
              <a:rPr lang="en-US" dirty="0"/>
              <a:t> </a:t>
            </a:r>
            <a:r>
              <a:rPr lang="en-US" dirty="0" err="1"/>
              <a:t>dataframe</a:t>
            </a:r>
            <a:r>
              <a:rPr lang="en-US" dirty="0"/>
              <a:t>.</a:t>
            </a:r>
          </a:p>
          <a:p>
            <a:pPr marL="0" indent="0">
              <a:buNone/>
            </a:pPr>
            <a:r>
              <a:rPr lang="en-US" dirty="0"/>
              <a:t>	</a:t>
            </a:r>
            <a:r>
              <a:rPr lang="en-US" dirty="0" err="1">
                <a:solidFill>
                  <a:srgbClr val="FFFF00"/>
                </a:solidFill>
              </a:rPr>
              <a:t>test_set.loc</a:t>
            </a:r>
            <a:r>
              <a:rPr lang="en-US" dirty="0">
                <a:solidFill>
                  <a:srgbClr val="FFFF00"/>
                </a:solidFill>
              </a:rPr>
              <a:t>[:,&lt;&lt;your code comes here&gt;&gt;] = </a:t>
            </a:r>
            <a:r>
              <a:rPr lang="en-US" dirty="0" err="1">
                <a:solidFill>
                  <a:srgbClr val="FFFF00"/>
                </a:solidFill>
              </a:rPr>
              <a:t>final_model</a:t>
            </a:r>
            <a:r>
              <a:rPr lang="en-US" dirty="0">
                <a:solidFill>
                  <a:srgbClr val="FFFF00"/>
                </a:solidFill>
              </a:rPr>
              <a:t>.&lt;&lt;your code comes here&gt;&gt;(</a:t>
            </a:r>
            <a:r>
              <a:rPr lang="en-US" dirty="0" err="1">
                <a:solidFill>
                  <a:srgbClr val="FFFF00"/>
                </a:solidFill>
              </a:rPr>
              <a:t>X_test</a:t>
            </a:r>
            <a:r>
              <a:rPr lang="en-US" dirty="0">
                <a:solidFill>
                  <a:srgbClr val="FFFF00"/>
                </a:solidFill>
              </a:rPr>
              <a:t>)</a:t>
            </a:r>
          </a:p>
          <a:p>
            <a:pPr marL="0" indent="0">
              <a:buNone/>
            </a:pPr>
            <a:r>
              <a:rPr lang="en-US" dirty="0"/>
              <a:t>	2) Calculate the mean squared error using </a:t>
            </a:r>
            <a:r>
              <a:rPr lang="en-US" dirty="0" err="1"/>
              <a:t>mean_squared_error</a:t>
            </a:r>
            <a:r>
              <a:rPr lang="en-US" dirty="0"/>
              <a:t>() function by passing to it 	the Test 'target' dataset (</a:t>
            </a:r>
            <a:r>
              <a:rPr lang="en-US" dirty="0" err="1"/>
              <a:t>y_test</a:t>
            </a:r>
            <a:r>
              <a:rPr lang="en-US" dirty="0"/>
              <a:t>) and the Test dataset predictions ('</a:t>
            </a:r>
            <a:r>
              <a:rPr lang="en-US" dirty="0" err="1"/>
              <a:t>predictedCounts_test</a:t>
            </a:r>
            <a:r>
              <a:rPr lang="en-US" dirty="0"/>
              <a:t>’ 	column data of </a:t>
            </a:r>
            <a:r>
              <a:rPr lang="en-US" dirty="0" err="1"/>
              <a:t>test_set</a:t>
            </a:r>
            <a:r>
              <a:rPr lang="en-US" dirty="0"/>
              <a:t> </a:t>
            </a:r>
            <a:r>
              <a:rPr lang="en-US" dirty="0" err="1"/>
              <a:t>dataframe</a:t>
            </a:r>
            <a:r>
              <a:rPr lang="en-US" dirty="0"/>
              <a:t>) to it, and store the output in '</a:t>
            </a:r>
            <a:r>
              <a:rPr lang="en-US" dirty="0" err="1"/>
              <a:t>mse</a:t>
            </a:r>
            <a:r>
              <a:rPr lang="en-US" dirty="0"/>
              <a:t>' variable</a:t>
            </a:r>
          </a:p>
          <a:p>
            <a:pPr marL="0" indent="0">
              <a:buNone/>
            </a:pPr>
            <a:r>
              <a:rPr lang="en-US" dirty="0">
                <a:solidFill>
                  <a:srgbClr val="FFFF00"/>
                </a:solidFill>
              </a:rPr>
              <a:t>	</a:t>
            </a:r>
            <a:r>
              <a:rPr lang="en-US" dirty="0" err="1">
                <a:solidFill>
                  <a:srgbClr val="FFFF00"/>
                </a:solidFill>
              </a:rPr>
              <a:t>mse</a:t>
            </a:r>
            <a:r>
              <a:rPr lang="en-US" dirty="0">
                <a:solidFill>
                  <a:srgbClr val="FFFF00"/>
                </a:solidFill>
              </a:rPr>
              <a:t> = &lt;&lt;your code comes here&gt;&gt;(&lt;&lt;your code comes here&gt;&gt;, 				</a:t>
            </a:r>
            <a:r>
              <a:rPr lang="en-US" dirty="0" err="1">
                <a:solidFill>
                  <a:srgbClr val="FFFF00"/>
                </a:solidFill>
              </a:rPr>
              <a:t>test_set.loc</a:t>
            </a:r>
            <a:r>
              <a:rPr lang="en-US" dirty="0">
                <a:solidFill>
                  <a:srgbClr val="FFFF00"/>
                </a:solidFill>
              </a:rPr>
              <a:t>[:,'</a:t>
            </a:r>
            <a:r>
              <a:rPr lang="en-US" dirty="0" err="1">
                <a:solidFill>
                  <a:srgbClr val="FFFF00"/>
                </a:solidFill>
              </a:rPr>
              <a:t>predictedCounts_test</a:t>
            </a:r>
            <a:r>
              <a:rPr lang="en-US" dirty="0">
                <a:solidFill>
                  <a:srgbClr val="FFFF00"/>
                </a:solidFill>
              </a:rPr>
              <a:t>'])</a:t>
            </a:r>
            <a:endParaRPr lang="en-IN" dirty="0">
              <a:solidFill>
                <a:srgbClr val="FFFF00"/>
              </a:solidFill>
            </a:endParaRPr>
          </a:p>
        </p:txBody>
      </p:sp>
    </p:spTree>
    <p:extLst>
      <p:ext uri="{BB962C8B-B14F-4D97-AF65-F5344CB8AC3E}">
        <p14:creationId xmlns:p14="http://schemas.microsoft.com/office/powerpoint/2010/main" val="42366389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D4D20-BCC0-4DD5-BC9B-EB5C41FDA53E}"/>
              </a:ext>
            </a:extLst>
          </p:cNvPr>
          <p:cNvSpPr>
            <a:spLocks noGrp="1"/>
          </p:cNvSpPr>
          <p:nvPr>
            <p:ph idx="1"/>
            <p:custDataLst>
              <p:tags r:id="rId1"/>
            </p:custDataLst>
          </p:nvPr>
        </p:nvSpPr>
        <p:spPr>
          <a:xfrm>
            <a:off x="913795" y="408561"/>
            <a:ext cx="10353762" cy="6079787"/>
          </a:xfrm>
        </p:spPr>
        <p:txBody>
          <a:bodyPr>
            <a:normAutofit fontScale="85000" lnSpcReduction="10000"/>
          </a:bodyPr>
          <a:lstStyle/>
          <a:p>
            <a:pPr marL="0" indent="0">
              <a:buNone/>
            </a:pPr>
            <a:r>
              <a:rPr lang="en-IN"/>
              <a:t>	3) Calculate the 'root mean square error' from the 'mse' and store it in final_mse variable.</a:t>
            </a:r>
          </a:p>
          <a:p>
            <a:pPr marL="0" indent="0">
              <a:buNone/>
            </a:pPr>
            <a:r>
              <a:rPr lang="en-IN"/>
              <a:t>	4) Print final_mse</a:t>
            </a:r>
          </a:p>
          <a:p>
            <a:pPr marL="0" indent="0">
              <a:buNone/>
            </a:pPr>
            <a:r>
              <a:rPr lang="en-IN"/>
              <a:t>	5) For a better understanding, you can have a look at the data inside test_set dataframe.</a:t>
            </a:r>
          </a:p>
          <a:p>
            <a:pPr marL="0" indent="0">
              <a:buNone/>
            </a:pPr>
            <a:r>
              <a:rPr lang="en-IN"/>
              <a:t>	6) Please plot the predicted values v/s actual values using the below code:</a:t>
            </a:r>
          </a:p>
          <a:p>
            <a:pPr marL="0" indent="0">
              <a:buNone/>
            </a:pPr>
            <a:r>
              <a:rPr lang="en-IN"/>
              <a:t>	</a:t>
            </a:r>
            <a:r>
              <a:rPr lang="en-IN">
                <a:solidFill>
                  <a:srgbClr val="FFFF00"/>
                </a:solidFill>
                <a:latin typeface="Consolas" panose="020B0609020204030204" pitchFamily="49" charset="0"/>
              </a:rPr>
              <a:t>times = [9,18]</a:t>
            </a:r>
          </a:p>
          <a:p>
            <a:pPr marL="0" indent="0">
              <a:buNone/>
            </a:pPr>
            <a:r>
              <a:rPr lang="en-IN">
                <a:solidFill>
                  <a:srgbClr val="FFFF00"/>
                </a:solidFill>
                <a:latin typeface="Consolas" panose="020B0609020204030204" pitchFamily="49" charset="0"/>
              </a:rPr>
              <a:t>	for time in times:</a:t>
            </a:r>
          </a:p>
          <a:p>
            <a:pPr marL="0" indent="0">
              <a:buNone/>
            </a:pPr>
            <a:r>
              <a:rPr lang="en-IN">
                <a:solidFill>
                  <a:srgbClr val="FFFF00"/>
                </a:solidFill>
                <a:latin typeface="Consolas" panose="020B0609020204030204" pitchFamily="49" charset="0"/>
              </a:rPr>
              <a:t>		fig = plt.figure(figsize=(8, 6))</a:t>
            </a:r>
          </a:p>
          <a:p>
            <a:pPr marL="0" indent="0">
              <a:buNone/>
            </a:pPr>
            <a:r>
              <a:rPr lang="en-IN">
                <a:solidFill>
                  <a:srgbClr val="FFFF00"/>
                </a:solidFill>
                <a:latin typeface="Consolas" panose="020B0609020204030204" pitchFamily="49" charset="0"/>
              </a:rPr>
              <a:t>		fig.clf()</a:t>
            </a:r>
          </a:p>
          <a:p>
            <a:pPr marL="0" indent="0">
              <a:buNone/>
            </a:pPr>
            <a:r>
              <a:rPr lang="en-IN">
                <a:solidFill>
                  <a:srgbClr val="FFFF00"/>
                </a:solidFill>
                <a:latin typeface="Consolas" panose="020B0609020204030204" pitchFamily="49" charset="0"/>
              </a:rPr>
              <a:t>		ax = fig.gca()</a:t>
            </a:r>
          </a:p>
          <a:p>
            <a:pPr marL="0" indent="0">
              <a:buNone/>
            </a:pPr>
            <a:r>
              <a:rPr lang="en-IN">
                <a:solidFill>
                  <a:srgbClr val="FFFF00"/>
                </a:solidFill>
                <a:latin typeface="Consolas" panose="020B0609020204030204" pitchFamily="49" charset="0"/>
              </a:rPr>
              <a:t>		test_set_freg_time = test_set[test_set.hr == time]</a:t>
            </a:r>
          </a:p>
          <a:p>
            <a:pPr marL="0" indent="0">
              <a:buNone/>
            </a:pPr>
            <a:r>
              <a:rPr lang="en-IN">
                <a:solidFill>
                  <a:srgbClr val="FFFF00"/>
                </a:solidFill>
                <a:latin typeface="Consolas" panose="020B0609020204030204" pitchFamily="49" charset="0"/>
              </a:rPr>
              <a:t>		test_set_freg_time.plot(kind = 'line', x = 'dayCount', y = 'cnt', ax = 			ax)</a:t>
            </a:r>
          </a:p>
          <a:p>
            <a:pPr marL="0" indent="0">
              <a:buNone/>
            </a:pPr>
            <a:r>
              <a:rPr lang="en-IN">
                <a:solidFill>
                  <a:srgbClr val="FFFF00"/>
                </a:solidFill>
                <a:latin typeface="Consolas" panose="020B0609020204030204" pitchFamily="49" charset="0"/>
              </a:rPr>
              <a:t>		test_set_freg_time.plot(kind = 'line', x = 'dayCount', y = 				'predictedCounts_test', ax = ax)</a:t>
            </a:r>
          </a:p>
          <a:p>
            <a:pPr marL="0" indent="0">
              <a:buNone/>
            </a:pPr>
            <a:r>
              <a:rPr lang="en-IN">
                <a:solidFill>
                  <a:srgbClr val="FFFF00"/>
                </a:solidFill>
                <a:latin typeface="Consolas" panose="020B0609020204030204" pitchFamily="49" charset="0"/>
              </a:rPr>
              <a:t>		plt.show()</a:t>
            </a:r>
          </a:p>
        </p:txBody>
      </p:sp>
    </p:spTree>
    <p:extLst>
      <p:ext uri="{BB962C8B-B14F-4D97-AF65-F5344CB8AC3E}">
        <p14:creationId xmlns:p14="http://schemas.microsoft.com/office/powerpoint/2010/main" val="301796939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1D2C-1DED-446C-B62C-38F5DBDD9755}"/>
              </a:ext>
            </a:extLst>
          </p:cNvPr>
          <p:cNvSpPr>
            <a:spLocks noGrp="1"/>
          </p:cNvSpPr>
          <p:nvPr>
            <p:ph type="title"/>
            <p:custDataLst>
              <p:tags r:id="rId1"/>
            </p:custDataLst>
          </p:nvPr>
        </p:nvSpPr>
        <p:spPr/>
        <p:txBody>
          <a:bodyPr/>
          <a:lstStyle/>
          <a:p>
            <a:r>
              <a:rPr lang="en-US"/>
              <a:t>CONCLUSION</a:t>
            </a:r>
            <a:endParaRPr lang="en-IN"/>
          </a:p>
        </p:txBody>
      </p:sp>
      <p:sp>
        <p:nvSpPr>
          <p:cNvPr id="3" name="Content Placeholder 2">
            <a:extLst>
              <a:ext uri="{FF2B5EF4-FFF2-40B4-BE49-F238E27FC236}">
                <a16:creationId xmlns:a16="http://schemas.microsoft.com/office/drawing/2014/main" id="{CAF0492C-D3F7-406B-BB84-FD0736643C19}"/>
              </a:ext>
            </a:extLst>
          </p:cNvPr>
          <p:cNvSpPr>
            <a:spLocks noGrp="1"/>
          </p:cNvSpPr>
          <p:nvPr>
            <p:ph idx="1"/>
            <p:custDataLst>
              <p:tags r:id="rId2"/>
            </p:custDataLst>
          </p:nvPr>
        </p:nvSpPr>
        <p:spPr>
          <a:xfrm>
            <a:off x="913795" y="2096064"/>
            <a:ext cx="10353762" cy="4032362"/>
          </a:xfrm>
        </p:spPr>
        <p:txBody>
          <a:bodyPr/>
          <a:lstStyle/>
          <a:p>
            <a:r>
              <a:rPr lang="en-US"/>
              <a:t>In this Project, we took a Bike Renting Dataset from CapitalShare Datasets and used Machine Learning to identify whether our model was able to perform on the unseen data or not. This dataset was for demonstration purpose. In real life, we would have been having a real-time dataset from any of the Bike Renting Companies and using that dataset, which we would have fed to our ML model, we would have optimized the Bike Renting facility.	</a:t>
            </a:r>
          </a:p>
          <a:p>
            <a:pPr marL="0" indent="0">
              <a:buNone/>
            </a:pPr>
            <a:r>
              <a:rPr lang="en-US"/>
              <a:t>	We would like thank our Parents, our Guide, all the teachers for helping us to make this project a successful one. We hope so, that this project will help to eradicate a small but an important problem to the Common MAN!</a:t>
            </a:r>
            <a:endParaRPr lang="en-IN"/>
          </a:p>
        </p:txBody>
      </p:sp>
    </p:spTree>
    <p:extLst>
      <p:ext uri="{BB962C8B-B14F-4D97-AF65-F5344CB8AC3E}">
        <p14:creationId xmlns:p14="http://schemas.microsoft.com/office/powerpoint/2010/main" val="100939363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4255-DF73-4C86-8282-34F1E5D69D3C}"/>
              </a:ext>
            </a:extLst>
          </p:cNvPr>
          <p:cNvSpPr>
            <a:spLocks noGrp="1"/>
          </p:cNvSpPr>
          <p:nvPr>
            <p:ph type="title"/>
            <p:custDataLst>
              <p:tags r:id="rId1"/>
            </p:custDataLst>
          </p:nvPr>
        </p:nvSpPr>
        <p:spPr/>
        <p:txBody>
          <a:bodyPr/>
          <a:lstStyle/>
          <a:p>
            <a:r>
              <a:rPr lang="en-US"/>
              <a:t>Research papers used in this project</a:t>
            </a:r>
            <a:endParaRPr lang="en-IN"/>
          </a:p>
        </p:txBody>
      </p:sp>
      <p:sp>
        <p:nvSpPr>
          <p:cNvPr id="3" name="Content Placeholder 2">
            <a:extLst>
              <a:ext uri="{FF2B5EF4-FFF2-40B4-BE49-F238E27FC236}">
                <a16:creationId xmlns:a16="http://schemas.microsoft.com/office/drawing/2014/main" id="{6AF3F4AD-ABFD-46C6-87F5-82A5C8D6C8A0}"/>
              </a:ext>
            </a:extLst>
          </p:cNvPr>
          <p:cNvSpPr>
            <a:spLocks noGrp="1"/>
          </p:cNvSpPr>
          <p:nvPr>
            <p:ph idx="1"/>
            <p:custDataLst>
              <p:tags r:id="rId2"/>
            </p:custDataLst>
          </p:nvPr>
        </p:nvSpPr>
        <p:spPr>
          <a:xfrm>
            <a:off x="913795" y="2096064"/>
            <a:ext cx="10353762" cy="4152336"/>
          </a:xfrm>
        </p:spPr>
        <p:txBody>
          <a:bodyPr>
            <a:normAutofit fontScale="77500" lnSpcReduction="20000"/>
          </a:bodyPr>
          <a:lstStyle/>
          <a:p>
            <a:r>
              <a:rPr lang="en-IN" dirty="0">
                <a:hlinkClick r:id="rId4"/>
              </a:rPr>
              <a:t>https://www.researchgate.net/publication/334401657_An_exploratory_study_of_the_bike_rental_system</a:t>
            </a:r>
            <a:endParaRPr lang="en-IN" dirty="0"/>
          </a:p>
          <a:p>
            <a:r>
              <a:rPr lang="en-IN" dirty="0">
                <a:hlinkClick r:id="rId5"/>
              </a:rPr>
              <a:t>https://arxiv.org/ftp/arxiv/papers/1709/1709.01493.pdf</a:t>
            </a:r>
            <a:endParaRPr lang="en-IN" dirty="0"/>
          </a:p>
          <a:p>
            <a:r>
              <a:rPr lang="en-IN" dirty="0"/>
              <a:t>Rani M., Vyas O.P. (2017) Smart Bike Sharing System to Make the City Even Smarter. In: Bhatia S., Mishra K., Tiwari S., Singh V. (eds) Advances in Computer and Computational Sciences. Advances in Intelligent Systems and Computing, vol 553. Springer, Singapore.</a:t>
            </a:r>
          </a:p>
          <a:p>
            <a:r>
              <a:rPr lang="en-IN" dirty="0"/>
              <a:t>www.google.co.in</a:t>
            </a:r>
          </a:p>
          <a:p>
            <a:r>
              <a:rPr lang="en-IN" dirty="0"/>
              <a:t>https://yaana.net.in/</a:t>
            </a:r>
          </a:p>
          <a:p>
            <a:r>
              <a:rPr lang="en-IN" dirty="0">
                <a:hlinkClick r:id="rId6"/>
              </a:rPr>
              <a:t>https://nacto.org/wp-content/uploads/2016/02/2016_Fishman_Bikeshare-A-Review-of-Recent</a:t>
            </a:r>
            <a:r>
              <a:rPr lang="en-IN" dirty="0"/>
              <a:t> Literature.pdf</a:t>
            </a:r>
          </a:p>
          <a:p>
            <a:r>
              <a:rPr lang="en-IN" dirty="0"/>
              <a:t>https://www.researchgate.net/publication/334401657_An_exploratory_study_of_the_bike_rental_system</a:t>
            </a:r>
          </a:p>
          <a:p>
            <a:r>
              <a:rPr lang="en-IN" dirty="0"/>
              <a:t>https://arxiv.org/ftp/arxiv/papers/1709/1709.01493.pdf</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5494471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30DC-88AB-462A-97F9-C7DD1AAE3305}"/>
              </a:ext>
            </a:extLst>
          </p:cNvPr>
          <p:cNvSpPr>
            <a:spLocks noGrp="1"/>
          </p:cNvSpPr>
          <p:nvPr>
            <p:ph type="title"/>
            <p:custDataLst>
              <p:tags r:id="rId1"/>
            </p:custDataLst>
          </p:nvPr>
        </p:nvSpPr>
        <p:spPr>
          <a:xfrm>
            <a:off x="913795" y="609600"/>
            <a:ext cx="10353761" cy="5577191"/>
          </a:xfrm>
        </p:spPr>
        <p:txBody>
          <a:bodyPr/>
          <a:lstStyle/>
          <a:p>
            <a:r>
              <a:rPr lang="en-US" sz="5400"/>
              <a:t>THANK YOU!</a:t>
            </a:r>
            <a:endParaRPr lang="en-IN"/>
          </a:p>
        </p:txBody>
      </p:sp>
      <p:pic>
        <p:nvPicPr>
          <p:cNvPr id="5" name="Graphic 4" descr="Cycling">
            <a:extLst>
              <a:ext uri="{FF2B5EF4-FFF2-40B4-BE49-F238E27FC236}">
                <a16:creationId xmlns:a16="http://schemas.microsoft.com/office/drawing/2014/main" id="{1291C9BC-DE6C-40A1-AA05-FDCC7DEFEA19}"/>
              </a:ext>
            </a:extLst>
          </p:cNvPr>
          <p:cNvPicPr>
            <a:picLocks noChangeAspect="1"/>
          </p:cNvPicPr>
          <p:nvPr>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5242194" y="4248353"/>
            <a:ext cx="1956273" cy="1666064"/>
          </a:xfrm>
          <a:prstGeom prst="rect">
            <a:avLst/>
          </a:prstGeom>
        </p:spPr>
      </p:pic>
    </p:spTree>
    <p:extLst>
      <p:ext uri="{BB962C8B-B14F-4D97-AF65-F5344CB8AC3E}">
        <p14:creationId xmlns:p14="http://schemas.microsoft.com/office/powerpoint/2010/main" val="25161127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318D-65FD-421D-AB78-BD31FC36F4BE}"/>
              </a:ext>
            </a:extLst>
          </p:cNvPr>
          <p:cNvSpPr>
            <a:spLocks noGrp="1"/>
          </p:cNvSpPr>
          <p:nvPr>
            <p:ph type="title"/>
          </p:nvPr>
        </p:nvSpPr>
        <p:spPr>
          <a:xfrm>
            <a:off x="1494869" y="437836"/>
            <a:ext cx="10178322" cy="1492132"/>
          </a:xfrm>
        </p:spPr>
        <p:txBody>
          <a:bodyPr>
            <a:normAutofit/>
          </a:bodyPr>
          <a:lstStyle/>
          <a:p>
            <a:r>
              <a:rPr lang="en-US" sz="5400"/>
              <a:t>Team Members</a:t>
            </a:r>
            <a:endParaRPr lang="en-IN" sz="5400"/>
          </a:p>
        </p:txBody>
      </p:sp>
      <p:sp>
        <p:nvSpPr>
          <p:cNvPr id="3" name="Content Placeholder 2">
            <a:extLst>
              <a:ext uri="{FF2B5EF4-FFF2-40B4-BE49-F238E27FC236}">
                <a16:creationId xmlns:a16="http://schemas.microsoft.com/office/drawing/2014/main" id="{C188DA54-4AED-4404-A0BC-89029A5BFC34}"/>
              </a:ext>
            </a:extLst>
          </p:cNvPr>
          <p:cNvSpPr>
            <a:spLocks noGrp="1"/>
          </p:cNvSpPr>
          <p:nvPr>
            <p:ph idx="1"/>
          </p:nvPr>
        </p:nvSpPr>
        <p:spPr>
          <a:xfrm>
            <a:off x="1372839" y="1525500"/>
            <a:ext cx="9991072" cy="2107162"/>
          </a:xfrm>
        </p:spPr>
        <p:txBody>
          <a:bodyPr>
            <a:noAutofit/>
          </a:bodyPr>
          <a:lstStyle/>
          <a:p>
            <a:pPr>
              <a:lnSpc>
                <a:spcPct val="150000"/>
              </a:lnSpc>
            </a:pPr>
            <a:r>
              <a:rPr lang="en-US" sz="2400"/>
              <a:t>PIYUSH SARAF     –     </a:t>
            </a:r>
            <a:r>
              <a:rPr lang="en-US" sz="2400">
                <a:latin typeface="Times New Roman" panose="02020603050405020304" pitchFamily="18" charset="0"/>
                <a:cs typeface="Times New Roman" panose="02020603050405020304" pitchFamily="18" charset="0"/>
              </a:rPr>
              <a:t>19 </a:t>
            </a:r>
            <a:r>
              <a:rPr lang="en-US" sz="2400"/>
              <a:t>BAI </a:t>
            </a:r>
            <a:r>
              <a:rPr lang="en-US" sz="2400">
                <a:latin typeface="Times New Roman" panose="02020603050405020304" pitchFamily="18" charset="0"/>
                <a:cs typeface="Times New Roman" panose="02020603050405020304" pitchFamily="18" charset="0"/>
              </a:rPr>
              <a:t>10041 (piyush.saraf2019@vitbhopal.ac.in)</a:t>
            </a:r>
            <a:endParaRPr lang="en-US" sz="2400"/>
          </a:p>
          <a:p>
            <a:pPr>
              <a:lnSpc>
                <a:spcPct val="150000"/>
              </a:lnSpc>
            </a:pPr>
            <a:r>
              <a:rPr lang="en-US" sz="2400"/>
              <a:t>NAMIT RASTOGI –     </a:t>
            </a:r>
            <a:r>
              <a:rPr lang="en-US" sz="2400">
                <a:latin typeface="Times New Roman" panose="02020603050405020304" pitchFamily="18" charset="0"/>
                <a:cs typeface="Times New Roman" panose="02020603050405020304" pitchFamily="18" charset="0"/>
              </a:rPr>
              <a:t>19 </a:t>
            </a:r>
            <a:r>
              <a:rPr lang="en-US" sz="2400"/>
              <a:t>BAI </a:t>
            </a:r>
            <a:r>
              <a:rPr lang="en-US" sz="2400">
                <a:latin typeface="Times New Roman" panose="02020603050405020304" pitchFamily="18" charset="0"/>
                <a:cs typeface="Times New Roman" panose="02020603050405020304" pitchFamily="18" charset="0"/>
              </a:rPr>
              <a:t>10159 (namit.rastogi2019@vitbhopal.ac.in)</a:t>
            </a:r>
            <a:endParaRPr lang="en-US" sz="2400"/>
          </a:p>
          <a:p>
            <a:pPr>
              <a:lnSpc>
                <a:spcPct val="150000"/>
              </a:lnSpc>
            </a:pPr>
            <a:r>
              <a:rPr lang="en-US" sz="2400"/>
              <a:t>ANSHUMAN RAINA –</a:t>
            </a:r>
            <a:r>
              <a:rPr lang="en-US" sz="2400">
                <a:latin typeface="Times New Roman" panose="02020603050405020304" pitchFamily="18" charset="0"/>
                <a:cs typeface="Times New Roman" panose="02020603050405020304" pitchFamily="18" charset="0"/>
              </a:rPr>
              <a:t>19 </a:t>
            </a:r>
            <a:r>
              <a:rPr lang="en-US" sz="2400"/>
              <a:t>BAI </a:t>
            </a:r>
            <a:r>
              <a:rPr lang="en-US" sz="2400">
                <a:latin typeface="Times New Roman" panose="02020603050405020304" pitchFamily="18" charset="0"/>
                <a:cs typeface="Times New Roman" panose="02020603050405020304" pitchFamily="18" charset="0"/>
              </a:rPr>
              <a:t>10151 (anshuman.raina2019@vitbhopal.ac.in)</a:t>
            </a:r>
            <a:endParaRPr lang="en-US" sz="2400"/>
          </a:p>
          <a:p>
            <a:pPr>
              <a:lnSpc>
                <a:spcPct val="150000"/>
              </a:lnSpc>
            </a:pPr>
            <a:r>
              <a:rPr lang="en-US" sz="2400"/>
              <a:t>AADIL RAFIQ       –     </a:t>
            </a:r>
            <a:r>
              <a:rPr lang="en-US" sz="2400">
                <a:latin typeface="Times New Roman" panose="02020603050405020304" pitchFamily="18" charset="0"/>
                <a:cs typeface="Times New Roman" panose="02020603050405020304" pitchFamily="18" charset="0"/>
              </a:rPr>
              <a:t>19 </a:t>
            </a:r>
            <a:r>
              <a:rPr lang="en-US" sz="2400"/>
              <a:t>BAI </a:t>
            </a:r>
            <a:r>
              <a:rPr lang="en-US" sz="2400">
                <a:latin typeface="Times New Roman" panose="02020603050405020304" pitchFamily="18" charset="0"/>
                <a:cs typeface="Times New Roman" panose="02020603050405020304" pitchFamily="18" charset="0"/>
              </a:rPr>
              <a:t>10169 (aadil.rafiq2019@vitbhopal.ac.in)</a:t>
            </a:r>
            <a:endParaRPr lang="en-US" sz="2400"/>
          </a:p>
          <a:p>
            <a:endParaRPr lang="en-IN" sz="2400"/>
          </a:p>
        </p:txBody>
      </p:sp>
      <p:sp>
        <p:nvSpPr>
          <p:cNvPr id="4" name="Title 1">
            <a:extLst>
              <a:ext uri="{FF2B5EF4-FFF2-40B4-BE49-F238E27FC236}">
                <a16:creationId xmlns:a16="http://schemas.microsoft.com/office/drawing/2014/main" id="{B5601BF5-5D1D-43DD-9151-37B3BF4EFA36}"/>
              </a:ext>
            </a:extLst>
          </p:cNvPr>
          <p:cNvSpPr txBox="1"/>
          <p:nvPr/>
        </p:nvSpPr>
        <p:spPr>
          <a:xfrm>
            <a:off x="1407268" y="4110422"/>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a:solidFill>
                  <a:schemeClr val="tx1">
                    <a:lumMod val="85000"/>
                    <a:lumOff val="15000"/>
                  </a:schemeClr>
                </a:solidFill>
                <a:effectLst/>
                <a:latin typeface="+mj-lt"/>
                <a:ea typeface="+mn-ea"/>
                <a:cs typeface="+mn-cs"/>
              </a:defRPr>
            </a:lvl1pPr>
          </a:lstStyle>
          <a:p>
            <a:r>
              <a:rPr lang="en-US"/>
              <a:t>  Guide</a:t>
            </a:r>
            <a:endParaRPr lang="en-IN"/>
          </a:p>
        </p:txBody>
      </p:sp>
      <p:sp>
        <p:nvSpPr>
          <p:cNvPr id="5" name="Content Placeholder 2">
            <a:extLst>
              <a:ext uri="{FF2B5EF4-FFF2-40B4-BE49-F238E27FC236}">
                <a16:creationId xmlns:a16="http://schemas.microsoft.com/office/drawing/2014/main" id="{77B07F73-149F-4EB3-8323-1F0D102AF978}"/>
              </a:ext>
            </a:extLst>
          </p:cNvPr>
          <p:cNvSpPr txBox="1"/>
          <p:nvPr/>
        </p:nvSpPr>
        <p:spPr>
          <a:xfrm>
            <a:off x="1339175" y="5174548"/>
            <a:ext cx="10058400" cy="154475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ct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a:t>    </a:t>
            </a:r>
            <a:r>
              <a:rPr lang="en-US" sz="1800"/>
              <a:t>DR. SANDIP MAL</a:t>
            </a:r>
            <a:endParaRPr lang="en-US"/>
          </a:p>
          <a:p>
            <a:endParaRPr lang="en-IN"/>
          </a:p>
        </p:txBody>
      </p:sp>
      <p:pic>
        <p:nvPicPr>
          <p:cNvPr id="7" name="Graphic 6" descr="Robot">
            <a:extLst>
              <a:ext uri="{FF2B5EF4-FFF2-40B4-BE49-F238E27FC236}">
                <a16:creationId xmlns:a16="http://schemas.microsoft.com/office/drawing/2014/main" id="{432D5CB1-52EB-40DE-BCE6-4938F54A99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7345" y="3609042"/>
            <a:ext cx="4234774" cy="3446916"/>
          </a:xfrm>
          <a:prstGeom prst="rect">
            <a:avLst/>
          </a:prstGeom>
        </p:spPr>
      </p:pic>
    </p:spTree>
    <p:extLst>
      <p:ext uri="{BB962C8B-B14F-4D97-AF65-F5344CB8AC3E}">
        <p14:creationId xmlns:p14="http://schemas.microsoft.com/office/powerpoint/2010/main" val="8699692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3560-A7E0-4BF5-A979-83C93D71C549}"/>
              </a:ext>
            </a:extLst>
          </p:cNvPr>
          <p:cNvSpPr>
            <a:spLocks noGrp="1"/>
          </p:cNvSpPr>
          <p:nvPr>
            <p:ph type="title"/>
          </p:nvPr>
        </p:nvSpPr>
        <p:spPr/>
        <p:txBody>
          <a:bodyPr/>
          <a:lstStyle/>
          <a:p>
            <a:pPr algn="ctr"/>
            <a:r>
              <a:rPr lang="en-US"/>
              <a:t>Acknowledgements</a:t>
            </a:r>
            <a:endParaRPr lang="en-IN"/>
          </a:p>
        </p:txBody>
      </p:sp>
      <p:sp>
        <p:nvSpPr>
          <p:cNvPr id="3" name="Content Placeholder 2">
            <a:extLst>
              <a:ext uri="{FF2B5EF4-FFF2-40B4-BE49-F238E27FC236}">
                <a16:creationId xmlns:a16="http://schemas.microsoft.com/office/drawing/2014/main" id="{20F07668-A299-4AD0-ACCE-5AF9D4171B26}"/>
              </a:ext>
            </a:extLst>
          </p:cNvPr>
          <p:cNvSpPr>
            <a:spLocks noGrp="1"/>
          </p:cNvSpPr>
          <p:nvPr>
            <p:ph idx="1"/>
          </p:nvPr>
        </p:nvSpPr>
        <p:spPr/>
        <p:txBody>
          <a:bodyPr>
            <a:normAutofit/>
          </a:bodyPr>
          <a:lstStyle/>
          <a:p>
            <a:endParaRPr lang="en-US" sz="1600"/>
          </a:p>
          <a:p>
            <a:endParaRPr lang="en-US" sz="1600"/>
          </a:p>
          <a:p>
            <a:r>
              <a:rPr lang="en-US" sz="1600"/>
              <a:t>For this project, we are using the “Bike Sharing Demand” dataset. This dataset was provided by Hadi Fanaee Tork using data from Capital Bikeshare. </a:t>
            </a:r>
          </a:p>
          <a:p>
            <a:r>
              <a:rPr lang="en-US" sz="1600">
                <a:hlinkClick r:id="rId2" action="ppaction://hlinkfile"/>
              </a:rPr>
              <a:t>Capital Bikeshare.html</a:t>
            </a:r>
            <a:endParaRPr lang="en-US" sz="1600"/>
          </a:p>
          <a:p>
            <a:endParaRPr lang="en-US" sz="1600"/>
          </a:p>
          <a:p>
            <a:r>
              <a:rPr lang="en-US" sz="1600"/>
              <a:t>We also thank the UCI machine learning repository for hosting the dataset.</a:t>
            </a:r>
          </a:p>
          <a:p>
            <a:r>
              <a:rPr lang="en-US" sz="1600">
                <a:hlinkClick r:id="rId3" action="ppaction://hlinkfile"/>
              </a:rPr>
              <a:t>UCI ML respository.html</a:t>
            </a:r>
            <a:endParaRPr lang="en-US" sz="1600"/>
          </a:p>
          <a:p>
            <a:pPr marL="0" indent="0">
              <a:buNone/>
            </a:pPr>
            <a:r>
              <a:rPr lang="en-US" sz="1600"/>
              <a:t>   </a:t>
            </a:r>
            <a:endParaRPr lang="en-IN" sz="1600"/>
          </a:p>
        </p:txBody>
      </p:sp>
    </p:spTree>
    <p:extLst>
      <p:ext uri="{BB962C8B-B14F-4D97-AF65-F5344CB8AC3E}">
        <p14:creationId xmlns:p14="http://schemas.microsoft.com/office/powerpoint/2010/main" val="4129857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3FD9-4609-49F6-A885-982280FF6ECC}"/>
              </a:ext>
            </a:extLst>
          </p:cNvPr>
          <p:cNvSpPr>
            <a:spLocks noGrp="1"/>
          </p:cNvSpPr>
          <p:nvPr>
            <p:ph type="title"/>
          </p:nvPr>
        </p:nvSpPr>
        <p:spPr/>
        <p:txBody>
          <a:bodyPr/>
          <a:lstStyle/>
          <a:p>
            <a:pPr algn="ctr"/>
            <a:r>
              <a:rPr lang="en-US"/>
              <a:t>INTRODUTION</a:t>
            </a:r>
            <a:endParaRPr lang="en-IN"/>
          </a:p>
        </p:txBody>
      </p:sp>
      <p:sp>
        <p:nvSpPr>
          <p:cNvPr id="3" name="Content Placeholder 2">
            <a:extLst>
              <a:ext uri="{FF2B5EF4-FFF2-40B4-BE49-F238E27FC236}">
                <a16:creationId xmlns:a16="http://schemas.microsoft.com/office/drawing/2014/main" id="{2061342E-139C-4149-A3D7-7FDC9500A408}"/>
              </a:ext>
            </a:extLst>
          </p:cNvPr>
          <p:cNvSpPr>
            <a:spLocks noGrp="1"/>
          </p:cNvSpPr>
          <p:nvPr>
            <p:ph idx="1"/>
          </p:nvPr>
        </p:nvSpPr>
        <p:spPr/>
        <p:txBody>
          <a:bodyPr>
            <a:normAutofit fontScale="92500" lnSpcReduction="20000"/>
          </a:bodyPr>
          <a:lstStyle/>
          <a:p>
            <a:r>
              <a:rPr lang="en-US" sz="1800"/>
              <a:t>Name – Bike Rental Forecasting</a:t>
            </a:r>
          </a:p>
          <a:p>
            <a:pPr marL="0" indent="0">
              <a:buNone/>
            </a:pPr>
            <a:endParaRPr lang="en-US" sz="200"/>
          </a:p>
          <a:p>
            <a:r>
              <a:rPr lang="en-US" sz="1800"/>
              <a:t>Objective – Using historical usage patterns and weather data, forecast bike rental demand (number of bike users ) on hourly basis.</a:t>
            </a:r>
          </a:p>
          <a:p>
            <a:endParaRPr lang="en-US" sz="200"/>
          </a:p>
          <a:p>
            <a:r>
              <a:rPr lang="en-US" sz="1800"/>
              <a:t>Tools – Various Machine Learning algorithms.</a:t>
            </a:r>
          </a:p>
          <a:p>
            <a:endParaRPr lang="en-US" sz="200"/>
          </a:p>
          <a:p>
            <a:r>
              <a:rPr lang="en-US" sz="1800"/>
              <a:t>Outcomes – Reporting the model that performs the best, and fine-tune the same model using one of the model fine-tuning techniques, and report the best possible combination of hyperparameters for the selected model.</a:t>
            </a:r>
          </a:p>
          <a:p>
            <a:endParaRPr lang="en-US" sz="200"/>
          </a:p>
          <a:p>
            <a:r>
              <a:rPr lang="en-US" sz="1800"/>
              <a:t>Lastly, use the selected model to make final predictions and compare the predicted values with the actual values.</a:t>
            </a:r>
            <a:endParaRPr lang="en-IN" sz="1800"/>
          </a:p>
        </p:txBody>
      </p:sp>
      <p:pic>
        <p:nvPicPr>
          <p:cNvPr id="4" name="Picture 3">
            <a:extLst>
              <a:ext uri="{FF2B5EF4-FFF2-40B4-BE49-F238E27FC236}">
                <a16:creationId xmlns:a16="http://schemas.microsoft.com/office/drawing/2014/main" id="{2A89B9EE-9687-484D-8CBD-A51146FF414E}"/>
              </a:ext>
            </a:extLst>
          </p:cNvPr>
          <p:cNvPicPr>
            <a:picLocks noChangeAspect="1"/>
          </p:cNvPicPr>
          <p:nvPr/>
        </p:nvPicPr>
        <p:blipFill>
          <a:blip r:embed="rId2"/>
          <a:stretch>
            <a:fillRect/>
          </a:stretch>
        </p:blipFill>
        <p:spPr>
          <a:xfrm>
            <a:off x="8937692" y="5674467"/>
            <a:ext cx="2514689" cy="690307"/>
          </a:xfrm>
          <a:prstGeom prst="rect">
            <a:avLst/>
          </a:prstGeom>
        </p:spPr>
      </p:pic>
      <p:sp>
        <p:nvSpPr>
          <p:cNvPr id="8" name="TextBox 7">
            <a:extLst>
              <a:ext uri="{FF2B5EF4-FFF2-40B4-BE49-F238E27FC236}">
                <a16:creationId xmlns:a16="http://schemas.microsoft.com/office/drawing/2014/main" id="{A846D422-5651-467B-B9A0-D31F5389D79E}"/>
              </a:ext>
            </a:extLst>
          </p:cNvPr>
          <p:cNvSpPr txBox="1"/>
          <p:nvPr/>
        </p:nvSpPr>
        <p:spPr>
          <a:xfrm>
            <a:off x="3851548" y="5951343"/>
            <a:ext cx="6094378" cy="369332"/>
          </a:xfrm>
          <a:prstGeom prst="rect">
            <a:avLst/>
          </a:prstGeom>
          <a:noFill/>
        </p:spPr>
        <p:txBody>
          <a:bodyPr wrap="square">
            <a:spAutoFit/>
          </a:bodyPr>
          <a:lstStyle/>
          <a:p>
            <a:r>
              <a:rPr lang="en-IN">
                <a:solidFill>
                  <a:srgbClr val="FFFF00"/>
                </a:solidFill>
              </a:rPr>
              <a:t>https://yaana.net.in/</a:t>
            </a:r>
          </a:p>
        </p:txBody>
      </p:sp>
    </p:spTree>
    <p:extLst>
      <p:ext uri="{BB962C8B-B14F-4D97-AF65-F5344CB8AC3E}">
        <p14:creationId xmlns:p14="http://schemas.microsoft.com/office/powerpoint/2010/main" val="10250670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93C9-EC7F-449B-B0E6-F178026852C7}"/>
              </a:ext>
            </a:extLst>
          </p:cNvPr>
          <p:cNvSpPr>
            <a:spLocks noGrp="1"/>
          </p:cNvSpPr>
          <p:nvPr>
            <p:ph type="title"/>
          </p:nvPr>
        </p:nvSpPr>
        <p:spPr/>
        <p:txBody>
          <a:bodyPr/>
          <a:lstStyle/>
          <a:p>
            <a:r>
              <a:rPr lang="en-US"/>
              <a:t>EXISTING WORK WITH LIMITATIONS</a:t>
            </a:r>
            <a:endParaRPr lang="en-IN"/>
          </a:p>
        </p:txBody>
      </p:sp>
      <p:sp>
        <p:nvSpPr>
          <p:cNvPr id="3" name="Content Placeholder 2">
            <a:extLst>
              <a:ext uri="{FF2B5EF4-FFF2-40B4-BE49-F238E27FC236}">
                <a16:creationId xmlns:a16="http://schemas.microsoft.com/office/drawing/2014/main" id="{9C7DBD61-1BAB-46D0-AEB4-9E60DE879B25}"/>
              </a:ext>
            </a:extLst>
          </p:cNvPr>
          <p:cNvSpPr>
            <a:spLocks noGrp="1"/>
          </p:cNvSpPr>
          <p:nvPr>
            <p:ph idx="1"/>
          </p:nvPr>
        </p:nvSpPr>
        <p:spPr>
          <a:xfrm>
            <a:off x="564204" y="1935921"/>
            <a:ext cx="7422205" cy="4396785"/>
          </a:xfrm>
        </p:spPr>
        <p:txBody>
          <a:bodyPr>
            <a:normAutofit lnSpcReduction="10000"/>
          </a:bodyPr>
          <a:lstStyle/>
          <a:p>
            <a:pPr algn="just"/>
            <a:r>
              <a:rPr lang="en-US"/>
              <a:t>Currently, there are about over 500 bike-sharing programs around the world. In India, the concept of  Yulu, Hexi, Yanna, Rapido, etc. are only confined in Metropolitan cities only.  Also, the use of machine learning is nowhere to be seen. It has been observed by us that places with heavy traffic has shortage of bikes and in place of low traffic, bikes are being covered by dust!</a:t>
            </a:r>
          </a:p>
          <a:p>
            <a:pPr algn="just"/>
            <a:r>
              <a:rPr lang="en-US" sz="2000"/>
              <a:t>             We would apply machine learning for allocation of number of bikes in stands according to the traffic and usage. Also, we would find out number of users in different constraints such as weather, wind speed, humidity, weekdays or weekends, peak time, etc.</a:t>
            </a:r>
          </a:p>
          <a:p>
            <a:endParaRPr lang="en-IN"/>
          </a:p>
        </p:txBody>
      </p:sp>
      <p:pic>
        <p:nvPicPr>
          <p:cNvPr id="1026" name="Picture 2" descr="See the source image">
            <a:extLst>
              <a:ext uri="{FF2B5EF4-FFF2-40B4-BE49-F238E27FC236}">
                <a16:creationId xmlns:a16="http://schemas.microsoft.com/office/drawing/2014/main" id="{803CE83A-DA93-4BAB-93DA-B00A40CF9C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24154" y="2233867"/>
            <a:ext cx="3657600" cy="355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32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1665-6A5F-408F-B136-EDFF9E28B1FA}"/>
              </a:ext>
            </a:extLst>
          </p:cNvPr>
          <p:cNvSpPr>
            <a:spLocks noGrp="1"/>
          </p:cNvSpPr>
          <p:nvPr>
            <p:ph type="title"/>
          </p:nvPr>
        </p:nvSpPr>
        <p:spPr/>
        <p:txBody>
          <a:bodyPr/>
          <a:lstStyle/>
          <a:p>
            <a:r>
              <a:rPr lang="en-US"/>
              <a:t>PROPOSED WORK AND METHODOLOGY</a:t>
            </a:r>
            <a:endParaRPr lang="en-IN"/>
          </a:p>
        </p:txBody>
      </p:sp>
      <p:sp>
        <p:nvSpPr>
          <p:cNvPr id="3" name="Content Placeholder 2">
            <a:extLst>
              <a:ext uri="{FF2B5EF4-FFF2-40B4-BE49-F238E27FC236}">
                <a16:creationId xmlns:a16="http://schemas.microsoft.com/office/drawing/2014/main" id="{10E81832-F809-433A-B8E1-8AD6C4D58E27}"/>
              </a:ext>
            </a:extLst>
          </p:cNvPr>
          <p:cNvSpPr>
            <a:spLocks noGrp="1"/>
          </p:cNvSpPr>
          <p:nvPr>
            <p:ph idx="1"/>
          </p:nvPr>
        </p:nvSpPr>
        <p:spPr>
          <a:xfrm>
            <a:off x="223839" y="1935921"/>
            <a:ext cx="10353762" cy="3695136"/>
          </a:xfrm>
        </p:spPr>
        <p:txBody>
          <a:bodyPr/>
          <a:lstStyle/>
          <a:p>
            <a:pPr algn="just"/>
            <a:r>
              <a:rPr lang="en-US"/>
              <a:t>It was identified that we would approach the Students Union first about this Bike project as the backing of a strong, established organization within the VIT University which would greatly enhance our chances of receiving permission for the project.</a:t>
            </a:r>
          </a:p>
          <a:p>
            <a:pPr algn="just"/>
            <a:endParaRPr lang="en-US"/>
          </a:p>
          <a:p>
            <a:pPr algn="just"/>
            <a:r>
              <a:rPr lang="en-US"/>
              <a:t>By usage of our historical dataset and some current statistics from Bhopal and nearby places, we could feed all this data in our system to predict real time bike users on road and how much rent should be allocated for each bike.</a:t>
            </a:r>
          </a:p>
          <a:p>
            <a:endParaRPr lang="en-IN"/>
          </a:p>
        </p:txBody>
      </p:sp>
      <p:pic>
        <p:nvPicPr>
          <p:cNvPr id="4" name="Picture 3">
            <a:extLst>
              <a:ext uri="{FF2B5EF4-FFF2-40B4-BE49-F238E27FC236}">
                <a16:creationId xmlns:a16="http://schemas.microsoft.com/office/drawing/2014/main" id="{2BEFF0B5-F01A-462B-A631-02C4465B4F19}"/>
              </a:ext>
            </a:extLst>
          </p:cNvPr>
          <p:cNvPicPr>
            <a:picLocks noChangeAspect="1"/>
          </p:cNvPicPr>
          <p:nvPr/>
        </p:nvPicPr>
        <p:blipFill>
          <a:blip r:embed="rId2"/>
          <a:stretch>
            <a:fillRect/>
          </a:stretch>
        </p:blipFill>
        <p:spPr>
          <a:xfrm>
            <a:off x="9653586" y="4600062"/>
            <a:ext cx="2314575" cy="2061989"/>
          </a:xfrm>
          <a:prstGeom prst="rect">
            <a:avLst/>
          </a:prstGeom>
        </p:spPr>
      </p:pic>
    </p:spTree>
    <p:extLst>
      <p:ext uri="{BB962C8B-B14F-4D97-AF65-F5344CB8AC3E}">
        <p14:creationId xmlns:p14="http://schemas.microsoft.com/office/powerpoint/2010/main" val="405904033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2DA5-F5E5-4A34-8FF8-49B4AAFF3843}"/>
              </a:ext>
            </a:extLst>
          </p:cNvPr>
          <p:cNvSpPr>
            <a:spLocks noGrp="1"/>
          </p:cNvSpPr>
          <p:nvPr>
            <p:ph type="title"/>
          </p:nvPr>
        </p:nvSpPr>
        <p:spPr>
          <a:xfrm>
            <a:off x="838980" y="526474"/>
            <a:ext cx="10353761" cy="1085850"/>
          </a:xfrm>
        </p:spPr>
        <p:txBody>
          <a:bodyPr/>
          <a:lstStyle/>
          <a:p>
            <a:r>
              <a:rPr lang="en-US"/>
              <a:t>NOVELTY OF THE PROJECT</a:t>
            </a:r>
            <a:endParaRPr lang="en-IN"/>
          </a:p>
        </p:txBody>
      </p:sp>
      <p:sp>
        <p:nvSpPr>
          <p:cNvPr id="3" name="Content Placeholder 2">
            <a:extLst>
              <a:ext uri="{FF2B5EF4-FFF2-40B4-BE49-F238E27FC236}">
                <a16:creationId xmlns:a16="http://schemas.microsoft.com/office/drawing/2014/main" id="{6A6CD835-1FA8-47F4-8C7A-D2506EFE95E9}"/>
              </a:ext>
            </a:extLst>
          </p:cNvPr>
          <p:cNvSpPr>
            <a:spLocks noGrp="1"/>
          </p:cNvSpPr>
          <p:nvPr>
            <p:ph idx="1"/>
          </p:nvPr>
        </p:nvSpPr>
        <p:spPr>
          <a:xfrm>
            <a:off x="913795" y="1885949"/>
            <a:ext cx="7041485" cy="4556415"/>
          </a:xfrm>
        </p:spPr>
        <p:txBody>
          <a:bodyPr>
            <a:normAutofit/>
          </a:bodyPr>
          <a:lstStyle/>
          <a:p>
            <a:pPr algn="just"/>
            <a:r>
              <a:rPr lang="en-US">
                <a:effectLst>
                  <a:outerShdw blurRad="38100" dist="38100" dir="2700000" algn="tl">
                    <a:srgbClr val="000000">
                      <a:alpha val="43137"/>
                    </a:srgbClr>
                  </a:outerShdw>
                </a:effectLst>
              </a:rPr>
              <a:t>We wanted to undertake an interesting and worthwhile project.</a:t>
            </a:r>
          </a:p>
          <a:p>
            <a:pPr algn="just"/>
            <a:r>
              <a:rPr lang="en-US">
                <a:effectLst>
                  <a:outerShdw blurRad="38100" dist="38100" dir="2700000" algn="tl">
                    <a:srgbClr val="000000">
                      <a:alpha val="43137"/>
                    </a:srgbClr>
                  </a:outerShdw>
                </a:effectLst>
              </a:rPr>
              <a:t>Our idea would be huge asset to student life</a:t>
            </a:r>
            <a:r>
              <a:rPr lang="en-IN">
                <a:effectLst>
                  <a:outerShdw blurRad="38100" dist="38100" dir="2700000" algn="tl">
                    <a:srgbClr val="000000">
                      <a:alpha val="43137"/>
                    </a:srgbClr>
                  </a:outerShdw>
                </a:effectLst>
              </a:rPr>
              <a:t> and poor people who couldn’t afford car rents.</a:t>
            </a:r>
          </a:p>
          <a:p>
            <a:pPr algn="just"/>
            <a:r>
              <a:rPr lang="en-IN">
                <a:effectLst>
                  <a:outerShdw blurRad="38100" dist="38100" dir="2700000" algn="tl">
                    <a:srgbClr val="000000">
                      <a:alpha val="43137"/>
                    </a:srgbClr>
                  </a:outerShdw>
                </a:effectLst>
              </a:rPr>
              <a:t>Bike – a great financial viability with potential for expansion beyond the college into the local housing estates and area.</a:t>
            </a:r>
          </a:p>
          <a:p>
            <a:pPr algn="just"/>
            <a:r>
              <a:rPr lang="en-IN">
                <a:effectLst>
                  <a:outerShdw blurRad="38100" dist="38100" dir="2700000" algn="tl">
                    <a:srgbClr val="000000">
                      <a:alpha val="43137"/>
                    </a:srgbClr>
                  </a:outerShdw>
                </a:effectLst>
              </a:rPr>
              <a:t>Also, this concept of Renting bicycles is a boon for transportation and towards an healthy environment.  </a:t>
            </a:r>
            <a:endParaRPr lang="en-US">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FAB1EC04-53B5-4CCA-9EDA-87963476320C}"/>
              </a:ext>
            </a:extLst>
          </p:cNvPr>
          <p:cNvPicPr>
            <a:picLocks noChangeAspect="1"/>
          </p:cNvPicPr>
          <p:nvPr/>
        </p:nvPicPr>
        <p:blipFill>
          <a:blip r:embed="rId2"/>
          <a:stretch>
            <a:fillRect/>
          </a:stretch>
        </p:blipFill>
        <p:spPr>
          <a:xfrm>
            <a:off x="8154785" y="1885949"/>
            <a:ext cx="3826193" cy="4229099"/>
          </a:xfrm>
          <a:prstGeom prst="rect">
            <a:avLst/>
          </a:prstGeom>
        </p:spPr>
      </p:pic>
    </p:spTree>
    <p:extLst>
      <p:ext uri="{BB962C8B-B14F-4D97-AF65-F5344CB8AC3E}">
        <p14:creationId xmlns:p14="http://schemas.microsoft.com/office/powerpoint/2010/main" val="27304152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8354-2E2D-40FD-8C1E-4FB80B8FEB1C}"/>
              </a:ext>
            </a:extLst>
          </p:cNvPr>
          <p:cNvSpPr>
            <a:spLocks noGrp="1"/>
          </p:cNvSpPr>
          <p:nvPr>
            <p:ph type="title"/>
          </p:nvPr>
        </p:nvSpPr>
        <p:spPr/>
        <p:txBody>
          <a:bodyPr/>
          <a:lstStyle/>
          <a:p>
            <a:r>
              <a:rPr lang="en-US"/>
              <a:t>REAL TIME USAGE</a:t>
            </a:r>
            <a:endParaRPr lang="en-IN"/>
          </a:p>
        </p:txBody>
      </p:sp>
      <p:sp>
        <p:nvSpPr>
          <p:cNvPr id="3" name="Content Placeholder 2">
            <a:extLst>
              <a:ext uri="{FF2B5EF4-FFF2-40B4-BE49-F238E27FC236}">
                <a16:creationId xmlns:a16="http://schemas.microsoft.com/office/drawing/2014/main" id="{1E15301B-E367-495F-BB14-DC996CF797C8}"/>
              </a:ext>
            </a:extLst>
          </p:cNvPr>
          <p:cNvSpPr>
            <a:spLocks noGrp="1"/>
          </p:cNvSpPr>
          <p:nvPr>
            <p:ph idx="1"/>
          </p:nvPr>
        </p:nvSpPr>
        <p:spPr/>
        <p:txBody>
          <a:bodyPr/>
          <a:lstStyle/>
          <a:p>
            <a:pPr algn="just"/>
            <a:r>
              <a:rPr lang="en-US"/>
              <a:t>Our project will be for real-time systems and will be beneficial for companies who are giving bikes on rent for public usage.</a:t>
            </a:r>
          </a:p>
          <a:p>
            <a:pPr algn="just"/>
            <a:endParaRPr lang="en-US"/>
          </a:p>
          <a:p>
            <a:pPr algn="just"/>
            <a:r>
              <a:rPr lang="en-US"/>
              <a:t>The user of the bike will be provided all the details (such as distance travelled, time left, calories burnt, etc. )via an app and will get an alert message when the usage time gets over. </a:t>
            </a:r>
          </a:p>
          <a:p>
            <a:pPr algn="just"/>
            <a:r>
              <a:rPr lang="en-US"/>
              <a:t>We will also add a support feedback for customers if they get stuck any where or have some issues regarding the bike.</a:t>
            </a:r>
          </a:p>
        </p:txBody>
      </p:sp>
      <p:pic>
        <p:nvPicPr>
          <p:cNvPr id="4" name="Picture 3">
            <a:extLst>
              <a:ext uri="{FF2B5EF4-FFF2-40B4-BE49-F238E27FC236}">
                <a16:creationId xmlns:a16="http://schemas.microsoft.com/office/drawing/2014/main" id="{0E090E63-BAF0-4C5E-80C8-EAC32A44E64D}"/>
              </a:ext>
            </a:extLst>
          </p:cNvPr>
          <p:cNvPicPr>
            <a:picLocks noChangeAspect="1"/>
          </p:cNvPicPr>
          <p:nvPr/>
        </p:nvPicPr>
        <p:blipFill>
          <a:blip r:embed="rId2"/>
          <a:stretch>
            <a:fillRect/>
          </a:stretch>
        </p:blipFill>
        <p:spPr>
          <a:xfrm>
            <a:off x="9910331" y="5534678"/>
            <a:ext cx="1536295" cy="1060972"/>
          </a:xfrm>
          <a:prstGeom prst="rect">
            <a:avLst/>
          </a:prstGeom>
        </p:spPr>
      </p:pic>
    </p:spTree>
    <p:extLst>
      <p:ext uri="{BB962C8B-B14F-4D97-AF65-F5344CB8AC3E}">
        <p14:creationId xmlns:p14="http://schemas.microsoft.com/office/powerpoint/2010/main" val="19351894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6.14"/>
  <p:tag name="AS_TITLE" val="Aspose.Slides for .NET 2.0"/>
  <p:tag name="AS_VERSION" val="20.6"/>
</p:tagLst>
</file>

<file path=ppt/tags/tag10.xml><?xml version="1.0" encoding="utf-8"?>
<p:tagLst xmlns:a="http://schemas.openxmlformats.org/drawingml/2006/main" xmlns:r="http://schemas.openxmlformats.org/officeDocument/2006/relationships" xmlns:p="http://schemas.openxmlformats.org/presentationml/2006/main">
  <p:tag name="AS_UNIQUEID" val="17"/>
</p:tagLst>
</file>

<file path=ppt/tags/tag11.xml><?xml version="1.0" encoding="utf-8"?>
<p:tagLst xmlns:a="http://schemas.openxmlformats.org/drawingml/2006/main" xmlns:r="http://schemas.openxmlformats.org/officeDocument/2006/relationships" xmlns:p="http://schemas.openxmlformats.org/presentationml/2006/main">
  <p:tag name="AS_UNIQUEID" val="19"/>
</p:tagLst>
</file>

<file path=ppt/tags/tag12.xml><?xml version="1.0" encoding="utf-8"?>
<p:tagLst xmlns:a="http://schemas.openxmlformats.org/drawingml/2006/main" xmlns:r="http://schemas.openxmlformats.org/officeDocument/2006/relationships" xmlns:p="http://schemas.openxmlformats.org/presentationml/2006/main">
  <p:tag name="AS_UNIQUEID" val="20"/>
</p:tagLst>
</file>

<file path=ppt/tags/tag2.xml><?xml version="1.0" encoding="utf-8"?>
<p:tagLst xmlns:a="http://schemas.openxmlformats.org/drawingml/2006/main" xmlns:r="http://schemas.openxmlformats.org/officeDocument/2006/relationships" xmlns:p="http://schemas.openxmlformats.org/presentationml/2006/main">
  <p:tag name="AS_UNIQUEID" val="5"/>
</p:tagLst>
</file>

<file path=ppt/tags/tag3.xml><?xml version="1.0" encoding="utf-8"?>
<p:tagLst xmlns:a="http://schemas.openxmlformats.org/drawingml/2006/main" xmlns:r="http://schemas.openxmlformats.org/officeDocument/2006/relationships" xmlns:p="http://schemas.openxmlformats.org/presentationml/2006/main">
  <p:tag name="AS_UNIQUEID" val="6"/>
</p:tagLst>
</file>

<file path=ppt/tags/tag4.xml><?xml version="1.0" encoding="utf-8"?>
<p:tagLst xmlns:a="http://schemas.openxmlformats.org/drawingml/2006/main" xmlns:r="http://schemas.openxmlformats.org/officeDocument/2006/relationships" xmlns:p="http://schemas.openxmlformats.org/presentationml/2006/main">
  <p:tag name="AS_UNIQUEID" val="8"/>
</p:tagLst>
</file>

<file path=ppt/tags/tag5.xml><?xml version="1.0" encoding="utf-8"?>
<p:tagLst xmlns:a="http://schemas.openxmlformats.org/drawingml/2006/main" xmlns:r="http://schemas.openxmlformats.org/officeDocument/2006/relationships" xmlns:p="http://schemas.openxmlformats.org/presentationml/2006/main">
  <p:tag name="AS_UNIQUEID" val="9"/>
</p:tagLst>
</file>

<file path=ppt/tags/tag6.xml><?xml version="1.0" encoding="utf-8"?>
<p:tagLst xmlns:a="http://schemas.openxmlformats.org/drawingml/2006/main" xmlns:r="http://schemas.openxmlformats.org/officeDocument/2006/relationships" xmlns:p="http://schemas.openxmlformats.org/presentationml/2006/main">
  <p:tag name="AS_UNIQUEID" val="11"/>
</p:tagLst>
</file>

<file path=ppt/tags/tag7.xml><?xml version="1.0" encoding="utf-8"?>
<p:tagLst xmlns:a="http://schemas.openxmlformats.org/drawingml/2006/main" xmlns:r="http://schemas.openxmlformats.org/officeDocument/2006/relationships" xmlns:p="http://schemas.openxmlformats.org/presentationml/2006/main">
  <p:tag name="AS_UNIQUEID" val="13"/>
</p:tagLst>
</file>

<file path=ppt/tags/tag8.xml><?xml version="1.0" encoding="utf-8"?>
<p:tagLst xmlns:a="http://schemas.openxmlformats.org/drawingml/2006/main" xmlns:r="http://schemas.openxmlformats.org/officeDocument/2006/relationships" xmlns:p="http://schemas.openxmlformats.org/presentationml/2006/main">
  <p:tag name="AS_UNIQUEID" val="14"/>
</p:tagLst>
</file>

<file path=ppt/tags/tag9.xml><?xml version="1.0" encoding="utf-8"?>
<p:tagLst xmlns:a="http://schemas.openxmlformats.org/drawingml/2006/main" xmlns:r="http://schemas.openxmlformats.org/officeDocument/2006/relationships" xmlns:p="http://schemas.openxmlformats.org/presentationml/2006/main">
  <p:tag name="AS_UNIQUEID" val="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Arial"/>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Arial"/>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Arial"/>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Arial"/>
        <a:cs typeface="Arial"/>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678</TotalTime>
  <Words>3049</Words>
  <Application>Microsoft Office PowerPoint</Application>
  <PresentationFormat>Widescreen</PresentationFormat>
  <Paragraphs>203</Paragraphs>
  <Slides>29</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Arial</vt:lpstr>
      <vt:lpstr>Bookman Old Style</vt:lpstr>
      <vt:lpstr>Century Gothic</vt:lpstr>
      <vt:lpstr>Consolas</vt:lpstr>
      <vt:lpstr>Garamond</vt:lpstr>
      <vt:lpstr>Gill Sans MT</vt:lpstr>
      <vt:lpstr>Helvetica Neue</vt:lpstr>
      <vt:lpstr>Impact</vt:lpstr>
      <vt:lpstr>Rockwell</vt:lpstr>
      <vt:lpstr>Times New Roman</vt:lpstr>
      <vt:lpstr>SavonVTI</vt:lpstr>
      <vt:lpstr>Badge</vt:lpstr>
      <vt:lpstr>Damask</vt:lpstr>
      <vt:lpstr>Bike rental forecasting</vt:lpstr>
      <vt:lpstr>PowerPoint Presentation</vt:lpstr>
      <vt:lpstr>Team Members</vt:lpstr>
      <vt:lpstr>Acknowledgements</vt:lpstr>
      <vt:lpstr>INTRODUTION</vt:lpstr>
      <vt:lpstr>EXISTING WORK WITH LIMITATIONS</vt:lpstr>
      <vt:lpstr>PROPOSED WORK AND METHODOLOGY</vt:lpstr>
      <vt:lpstr>NOVELTY OF THE PROJECT</vt:lpstr>
      <vt:lpstr>REAL TIME USAGE</vt:lpstr>
      <vt:lpstr>HARDWARE AND SOFTWARE REQUIREMENTS</vt:lpstr>
      <vt:lpstr>OVERALL SYSTEM ARCHITECTURE DIAGRAM</vt:lpstr>
      <vt:lpstr>LITERATURE REVIEW</vt:lpstr>
      <vt:lpstr>Module description and workflow</vt:lpstr>
      <vt:lpstr>Implementation and coding</vt:lpstr>
      <vt:lpstr>Importing the libraries</vt:lpstr>
      <vt:lpstr>Loading the data</vt:lpstr>
      <vt:lpstr>PowerPoint Presentation</vt:lpstr>
      <vt:lpstr>Cleaning the data</vt:lpstr>
      <vt:lpstr>Divide into training/test dataset</vt:lpstr>
      <vt:lpstr>AnaLYZING AND VISUALIZING THE DATASET</vt:lpstr>
      <vt:lpstr>Training and analyze models </vt:lpstr>
      <vt:lpstr>Visualizing prediction versus actual values (Fine-tuning the model) </vt:lpstr>
      <vt:lpstr>Demo video    It is uploaded separately !    </vt:lpstr>
      <vt:lpstr>testing</vt:lpstr>
      <vt:lpstr>RESULT</vt:lpstr>
      <vt:lpstr>PowerPoint Presentation</vt:lpstr>
      <vt:lpstr>CONCLUSION</vt:lpstr>
      <vt:lpstr>Research papers used in this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rental forecasting</dc:title>
  <cp:lastModifiedBy>Piyush Saraf</cp:lastModifiedBy>
  <cp:revision>50</cp:revision>
  <dcterms:created xsi:type="dcterms:W3CDTF">2020-08-29T08:24:34Z</dcterms:created>
  <dcterms:modified xsi:type="dcterms:W3CDTF">2021-08-14T17:13:20Z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