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8" r:id="rId4"/>
    <p:sldId id="257" r:id="rId5"/>
    <p:sldId id="259"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0751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736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0035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4679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320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2430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0148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418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12/31/2020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9834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7916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1833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623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3932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4530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3180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3609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08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12/31/2020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90025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datadriveninvestor/machine-learning-for-stock-market-investing-f90ad3478b64" TargetMode="External"/><Relationship Id="rId2" Type="http://schemas.openxmlformats.org/officeDocument/2006/relationships/hyperlink" Target="https://www.talkdistrict.com/how-does-investing-work-investing-in-stocks-for-beginners/?keyword=stock%20market%20for%20beginners&amp;utm_source=bing&amp;utm_medium=cpc&amp;utm_campaign=.01%20CPC%20-%20India%20Only&amp;utm_term=stock%20market%20for%20beginners&amp;utm_content=How%20Does%20Investing%20Work%3F%20Investing%20in%20Stocks%20for%20Beginners" TargetMode="External"/><Relationship Id="rId1" Type="http://schemas.openxmlformats.org/officeDocument/2006/relationships/slideLayout" Target="../slideLayouts/slideLayout19.xml"/><Relationship Id="rId5" Type="http://schemas.openxmlformats.org/officeDocument/2006/relationships/hyperlink" Target="https://www.geeksforgeeks.org/choosing-a-suitable-machine-learning-algorithm/" TargetMode="External"/><Relationship Id="rId4" Type="http://schemas.openxmlformats.org/officeDocument/2006/relationships/hyperlink" Target="https://www.analyticsvidhya.com/blog/2018/10/predicting-stock-price-machine-learningnd-deep-learning-techniques-pyth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72AA-AEC4-4FB1-B26E-BAD3A2A0C39A}"/>
              </a:ext>
            </a:extLst>
          </p:cNvPr>
          <p:cNvSpPr>
            <a:spLocks noGrp="1"/>
          </p:cNvSpPr>
          <p:nvPr>
            <p:ph type="ctrTitle"/>
          </p:nvPr>
        </p:nvSpPr>
        <p:spPr>
          <a:xfrm>
            <a:off x="535021" y="1122363"/>
            <a:ext cx="11215992" cy="2387600"/>
          </a:xfrm>
        </p:spPr>
        <p:txBody>
          <a:bodyPr/>
          <a:lstStyle/>
          <a:p>
            <a:r>
              <a:rPr lang="en-US" dirty="0"/>
              <a:t>Stock market prediction </a:t>
            </a:r>
            <a:br>
              <a:rPr lang="en-US" dirty="0"/>
            </a:br>
            <a:br>
              <a:rPr lang="en-US" dirty="0"/>
            </a:br>
            <a:r>
              <a:rPr lang="en-US" dirty="0"/>
              <a:t>using machine learning</a:t>
            </a:r>
            <a:endParaRPr lang="en-IN" dirty="0"/>
          </a:p>
        </p:txBody>
      </p:sp>
      <p:sp>
        <p:nvSpPr>
          <p:cNvPr id="3" name="Subtitle 2">
            <a:extLst>
              <a:ext uri="{FF2B5EF4-FFF2-40B4-BE49-F238E27FC236}">
                <a16:creationId xmlns:a16="http://schemas.microsoft.com/office/drawing/2014/main" id="{5DA74EEA-A79F-4DEC-AB80-CE706CB7987E}"/>
              </a:ext>
            </a:extLst>
          </p:cNvPr>
          <p:cNvSpPr>
            <a:spLocks noGrp="1"/>
          </p:cNvSpPr>
          <p:nvPr>
            <p:ph type="subTitle" idx="1"/>
          </p:nvPr>
        </p:nvSpPr>
        <p:spPr>
          <a:xfrm>
            <a:off x="4572000" y="3869599"/>
            <a:ext cx="7470842" cy="1655762"/>
          </a:xfrm>
        </p:spPr>
        <p:txBody>
          <a:bodyPr/>
          <a:lstStyle/>
          <a:p>
            <a:r>
              <a:rPr lang="en-US" dirty="0"/>
              <a:t>Piyush Saraf (19BAI10041)</a:t>
            </a:r>
            <a:endParaRPr lang="en-IN" dirty="0"/>
          </a:p>
        </p:txBody>
      </p:sp>
      <p:pic>
        <p:nvPicPr>
          <p:cNvPr id="5" name="Graphic 4" descr="Upward trend">
            <a:extLst>
              <a:ext uri="{FF2B5EF4-FFF2-40B4-BE49-F238E27FC236}">
                <a16:creationId xmlns:a16="http://schemas.microsoft.com/office/drawing/2014/main" id="{7156D1FF-EA64-483F-A5D4-4F843ABD94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9582" y="4331561"/>
            <a:ext cx="2387600" cy="2387600"/>
          </a:xfrm>
          <a:prstGeom prst="rect">
            <a:avLst/>
          </a:prstGeom>
        </p:spPr>
      </p:pic>
      <p:pic>
        <p:nvPicPr>
          <p:cNvPr id="1026" name="Picture 2" descr="Image result for bull and bear">
            <a:extLst>
              <a:ext uri="{FF2B5EF4-FFF2-40B4-BE49-F238E27FC236}">
                <a16:creationId xmlns:a16="http://schemas.microsoft.com/office/drawing/2014/main" id="{749D1A09-0CDD-4332-8774-6094337F2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946" y="3947225"/>
            <a:ext cx="4056434" cy="222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2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B704-A67E-4EA6-ABFA-933BE6223F7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A546E96-FF19-48F0-B38C-BCF1BAFC7091}"/>
              </a:ext>
            </a:extLst>
          </p:cNvPr>
          <p:cNvSpPr>
            <a:spLocks noGrp="1"/>
          </p:cNvSpPr>
          <p:nvPr>
            <p:ph idx="1"/>
          </p:nvPr>
        </p:nvSpPr>
        <p:spPr/>
        <p:txBody>
          <a:bodyPr/>
          <a:lstStyle/>
          <a:p>
            <a:r>
              <a:rPr lang="en-US" dirty="0">
                <a:solidFill>
                  <a:srgbClr val="FFFF00"/>
                </a:solidFill>
                <a:hlinkClick r:id="rId2">
                  <a:extLst>
                    <a:ext uri="{A12FA001-AC4F-418D-AE19-62706E023703}">
                      <ahyp:hlinkClr xmlns:ahyp="http://schemas.microsoft.com/office/drawing/2018/hyperlinkcolor" val="tx"/>
                    </a:ext>
                  </a:extLst>
                </a:hlinkClick>
              </a:rPr>
              <a:t>How Does Investing Work? Investing in Stocks for Beginners (talkdistrict.com)</a:t>
            </a:r>
            <a:endParaRPr lang="en-US" dirty="0">
              <a:solidFill>
                <a:srgbClr val="FFFF00"/>
              </a:solidFill>
            </a:endParaRPr>
          </a:p>
          <a:p>
            <a:r>
              <a:rPr lang="en-US" dirty="0">
                <a:solidFill>
                  <a:srgbClr val="D5445E"/>
                </a:solidFill>
                <a:hlinkClick r:id="rId3">
                  <a:extLst>
                    <a:ext uri="{A12FA001-AC4F-418D-AE19-62706E023703}">
                      <ahyp:hlinkClr xmlns:ahyp="http://schemas.microsoft.com/office/drawing/2018/hyperlinkcolor" val="tx"/>
                    </a:ext>
                  </a:extLst>
                </a:hlinkClick>
              </a:rPr>
              <a:t>Machine Learning for Stock Market Investing | by </a:t>
            </a:r>
            <a:r>
              <a:rPr lang="en-US" dirty="0" err="1">
                <a:solidFill>
                  <a:srgbClr val="D5445E"/>
                </a:solidFill>
                <a:hlinkClick r:id="rId3">
                  <a:extLst>
                    <a:ext uri="{A12FA001-AC4F-418D-AE19-62706E023703}">
                      <ahyp:hlinkClr xmlns:ahyp="http://schemas.microsoft.com/office/drawing/2018/hyperlinkcolor" val="tx"/>
                    </a:ext>
                  </a:extLst>
                </a:hlinkClick>
              </a:rPr>
              <a:t>Bingran</a:t>
            </a:r>
            <a:r>
              <a:rPr lang="en-US" dirty="0">
                <a:solidFill>
                  <a:srgbClr val="FFFF00"/>
                </a:solidFill>
                <a:hlinkClick r:id="rId3">
                  <a:extLst>
                    <a:ext uri="{A12FA001-AC4F-418D-AE19-62706E023703}">
                      <ahyp:hlinkClr xmlns:ahyp="http://schemas.microsoft.com/office/drawing/2018/hyperlinkcolor" val="tx"/>
                    </a:ext>
                  </a:extLst>
                </a:hlinkClick>
              </a:rPr>
              <a:t> Lu | Data Driven Investor | Medium</a:t>
            </a:r>
            <a:endParaRPr lang="en-US" dirty="0">
              <a:solidFill>
                <a:srgbClr val="FFFF00"/>
              </a:solidFill>
            </a:endParaRPr>
          </a:p>
          <a:p>
            <a:r>
              <a:rPr lang="en-US" dirty="0">
                <a:solidFill>
                  <a:srgbClr val="FFFF00"/>
                </a:solidFill>
                <a:hlinkClick r:id="rId4">
                  <a:extLst>
                    <a:ext uri="{A12FA001-AC4F-418D-AE19-62706E023703}">
                      <ahyp:hlinkClr xmlns:ahyp="http://schemas.microsoft.com/office/drawing/2018/hyperlinkcolor" val="tx"/>
                    </a:ext>
                  </a:extLst>
                </a:hlinkClick>
              </a:rPr>
              <a:t>Stock Price Prediction Using Machine Learning | Deep Learning (analyticsvidhya.com)</a:t>
            </a:r>
            <a:endParaRPr lang="en-US" dirty="0">
              <a:solidFill>
                <a:srgbClr val="FFFF00"/>
              </a:solidFill>
            </a:endParaRPr>
          </a:p>
          <a:p>
            <a:r>
              <a:rPr lang="en-US" dirty="0">
                <a:solidFill>
                  <a:srgbClr val="D5445E"/>
                </a:solidFill>
                <a:hlinkClick r:id="rId5">
                  <a:extLst>
                    <a:ext uri="{A12FA001-AC4F-418D-AE19-62706E023703}">
                      <ahyp:hlinkClr xmlns:ahyp="http://schemas.microsoft.com/office/drawing/2018/hyperlinkcolor" val="tx"/>
                    </a:ext>
                  </a:extLst>
                </a:hlinkClick>
              </a:rPr>
              <a:t>Choosing a suitable Machine Learning algorithm - </a:t>
            </a:r>
            <a:r>
              <a:rPr lang="en-US" dirty="0" err="1">
                <a:solidFill>
                  <a:srgbClr val="FFFF00"/>
                </a:solidFill>
                <a:hlinkClick r:id="rId5">
                  <a:extLst>
                    <a:ext uri="{A12FA001-AC4F-418D-AE19-62706E023703}">
                      <ahyp:hlinkClr xmlns:ahyp="http://schemas.microsoft.com/office/drawing/2018/hyperlinkcolor" val="tx"/>
                    </a:ext>
                  </a:extLst>
                </a:hlinkClick>
              </a:rPr>
              <a:t>GeeksforGeeks</a:t>
            </a:r>
            <a:endParaRPr lang="en-IN" dirty="0">
              <a:solidFill>
                <a:srgbClr val="FFFF00"/>
              </a:solidFill>
            </a:endParaRPr>
          </a:p>
        </p:txBody>
      </p:sp>
    </p:spTree>
    <p:extLst>
      <p:ext uri="{BB962C8B-B14F-4D97-AF65-F5344CB8AC3E}">
        <p14:creationId xmlns:p14="http://schemas.microsoft.com/office/powerpoint/2010/main" val="11264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8554-A305-481E-8031-D42DC842F27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4178D14-2259-4335-9695-ABFCC72AF76C}"/>
              </a:ext>
            </a:extLst>
          </p:cNvPr>
          <p:cNvPicPr>
            <a:picLocks noGrp="1" noChangeAspect="1"/>
          </p:cNvPicPr>
          <p:nvPr>
            <p:ph idx="1"/>
          </p:nvPr>
        </p:nvPicPr>
        <p:blipFill>
          <a:blip r:embed="rId2"/>
          <a:stretch>
            <a:fillRect/>
          </a:stretch>
        </p:blipFill>
        <p:spPr>
          <a:xfrm>
            <a:off x="0" y="0"/>
            <a:ext cx="12191999" cy="6857999"/>
          </a:xfrm>
        </p:spPr>
      </p:pic>
    </p:spTree>
    <p:extLst>
      <p:ext uri="{BB962C8B-B14F-4D97-AF65-F5344CB8AC3E}">
        <p14:creationId xmlns:p14="http://schemas.microsoft.com/office/powerpoint/2010/main" val="116075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EFD-9A1A-4105-9799-FA383DB8018C}"/>
              </a:ext>
            </a:extLst>
          </p:cNvPr>
          <p:cNvSpPr>
            <a:spLocks noGrp="1"/>
          </p:cNvSpPr>
          <p:nvPr>
            <p:ph type="title"/>
          </p:nvPr>
        </p:nvSpPr>
        <p:spPr/>
        <p:txBody>
          <a:bodyPr/>
          <a:lstStyle/>
          <a:p>
            <a:r>
              <a:rPr lang="en-US" dirty="0"/>
              <a:t>Stock market</a:t>
            </a:r>
            <a:endParaRPr lang="en-IN" dirty="0"/>
          </a:p>
        </p:txBody>
      </p:sp>
      <p:sp>
        <p:nvSpPr>
          <p:cNvPr id="3" name="Content Placeholder 2">
            <a:extLst>
              <a:ext uri="{FF2B5EF4-FFF2-40B4-BE49-F238E27FC236}">
                <a16:creationId xmlns:a16="http://schemas.microsoft.com/office/drawing/2014/main" id="{EBFA1698-E506-45C9-B21A-502154E969D4}"/>
              </a:ext>
            </a:extLst>
          </p:cNvPr>
          <p:cNvSpPr>
            <a:spLocks noGrp="1"/>
          </p:cNvSpPr>
          <p:nvPr>
            <p:ph idx="1"/>
          </p:nvPr>
        </p:nvSpPr>
        <p:spPr/>
        <p:txBody>
          <a:bodyPr/>
          <a:lstStyle/>
          <a:p>
            <a:r>
              <a:rPr lang="en-US" dirty="0"/>
              <a:t>The Stock Market is an electronic market place where the buyers and sellers meet and trade their point of view.</a:t>
            </a:r>
          </a:p>
          <a:p>
            <a:r>
              <a:rPr lang="en-IN" dirty="0"/>
              <a:t>From an investment point of view, we always want maximum returns on our investments, with minimum risk. For this, one of the most common ways is to open a Fixed Deposit account in a bank. </a:t>
            </a:r>
          </a:p>
          <a:p>
            <a:r>
              <a:rPr lang="en-IN" dirty="0"/>
              <a:t>The risk is minimum, so are the returns, close to 6% returns per annum.</a:t>
            </a:r>
          </a:p>
          <a:p>
            <a:r>
              <a:rPr lang="en-IN" dirty="0"/>
              <a:t>A different way to invest would be to invest in different asset classes. The 2 most common are Equities (Stocks and Shares) and Commodities (Gold, Silver, Crude Oil)</a:t>
            </a:r>
          </a:p>
          <a:p>
            <a:endParaRPr lang="en-IN" dirty="0"/>
          </a:p>
        </p:txBody>
      </p:sp>
      <p:pic>
        <p:nvPicPr>
          <p:cNvPr id="3074" name="Picture 2" descr="See the source image">
            <a:extLst>
              <a:ext uri="{FF2B5EF4-FFF2-40B4-BE49-F238E27FC236}">
                <a16:creationId xmlns:a16="http://schemas.microsoft.com/office/drawing/2014/main" id="{4667242A-9952-4D72-BB95-7828D316E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799" y="249181"/>
            <a:ext cx="2907658" cy="163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4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0036-A1AA-4A6D-A03D-A13AF3F3466D}"/>
              </a:ext>
            </a:extLst>
          </p:cNvPr>
          <p:cNvSpPr>
            <a:spLocks noGrp="1"/>
          </p:cNvSpPr>
          <p:nvPr>
            <p:ph type="title"/>
          </p:nvPr>
        </p:nvSpPr>
        <p:spPr>
          <a:xfrm>
            <a:off x="913795" y="395593"/>
            <a:ext cx="10353761" cy="810638"/>
          </a:xfrm>
        </p:spPr>
        <p:txBody>
          <a:bodyPr/>
          <a:lstStyle/>
          <a:p>
            <a:r>
              <a:rPr lang="en-US" dirty="0">
                <a:highlight>
                  <a:srgbClr val="FF00FF"/>
                </a:highlight>
              </a:rPr>
              <a:t>__Machine learning__      </a:t>
            </a:r>
            <a:endParaRPr lang="en-IN" dirty="0">
              <a:highlight>
                <a:srgbClr val="FF00FF"/>
              </a:highlight>
            </a:endParaRPr>
          </a:p>
        </p:txBody>
      </p:sp>
      <p:pic>
        <p:nvPicPr>
          <p:cNvPr id="5" name="Content Placeholder 4">
            <a:extLst>
              <a:ext uri="{FF2B5EF4-FFF2-40B4-BE49-F238E27FC236}">
                <a16:creationId xmlns:a16="http://schemas.microsoft.com/office/drawing/2014/main" id="{CA14F0C8-A7D8-44D6-9D5E-3786E8861DC4}"/>
              </a:ext>
            </a:extLst>
          </p:cNvPr>
          <p:cNvPicPr>
            <a:picLocks noGrp="1" noChangeAspect="1"/>
          </p:cNvPicPr>
          <p:nvPr>
            <p:ph idx="1"/>
          </p:nvPr>
        </p:nvPicPr>
        <p:blipFill>
          <a:blip r:embed="rId2"/>
          <a:stretch>
            <a:fillRect/>
          </a:stretch>
        </p:blipFill>
        <p:spPr>
          <a:xfrm>
            <a:off x="913795" y="1488334"/>
            <a:ext cx="10353760" cy="4941650"/>
          </a:xfrm>
        </p:spPr>
      </p:pic>
    </p:spTree>
    <p:extLst>
      <p:ext uri="{BB962C8B-B14F-4D97-AF65-F5344CB8AC3E}">
        <p14:creationId xmlns:p14="http://schemas.microsoft.com/office/powerpoint/2010/main" val="4903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9EC9-3C11-4177-90B1-122C485379D2}"/>
              </a:ext>
            </a:extLst>
          </p:cNvPr>
          <p:cNvSpPr>
            <a:spLocks noGrp="1"/>
          </p:cNvSpPr>
          <p:nvPr>
            <p:ph type="title"/>
          </p:nvPr>
        </p:nvSpPr>
        <p:spPr/>
        <p:txBody>
          <a:bodyPr/>
          <a:lstStyle/>
          <a:p>
            <a:r>
              <a:rPr lang="en-US" dirty="0"/>
              <a:t>WHY MACHINE LEARNING FOR STOCK MARKET</a:t>
            </a:r>
            <a:endParaRPr lang="en-IN" dirty="0"/>
          </a:p>
        </p:txBody>
      </p:sp>
      <p:sp>
        <p:nvSpPr>
          <p:cNvPr id="3" name="Content Placeholder 2">
            <a:extLst>
              <a:ext uri="{FF2B5EF4-FFF2-40B4-BE49-F238E27FC236}">
                <a16:creationId xmlns:a16="http://schemas.microsoft.com/office/drawing/2014/main" id="{92EAC560-F9A5-4616-A06F-C3984C6323E0}"/>
              </a:ext>
            </a:extLst>
          </p:cNvPr>
          <p:cNvSpPr>
            <a:spLocks noGrp="1"/>
          </p:cNvSpPr>
          <p:nvPr>
            <p:ph idx="1"/>
          </p:nvPr>
        </p:nvSpPr>
        <p:spPr>
          <a:xfrm>
            <a:off x="913795" y="2096064"/>
            <a:ext cx="10353762" cy="4152336"/>
          </a:xfrm>
        </p:spPr>
        <p:txBody>
          <a:bodyPr>
            <a:normAutofit lnSpcReduction="10000"/>
          </a:bodyPr>
          <a:lstStyle/>
          <a:p>
            <a:r>
              <a:rPr lang="en-US" dirty="0"/>
              <a:t>Finance is all about information</a:t>
            </a:r>
          </a:p>
          <a:p>
            <a:r>
              <a:rPr lang="en-US" dirty="0"/>
              <a:t>Today’s world is information flooded. Everyone has different opinion. Often, it becomes confusing as to whom, we should listen, and whom to ignore.</a:t>
            </a:r>
          </a:p>
          <a:p>
            <a:r>
              <a:rPr lang="en-US" dirty="0"/>
              <a:t>Machine Learning doesn’t give a biased decision as we humans do. For example, we trust our close relatives and friends for product recommendation than the sales manager in the shop despite the fact that the sales manager has more information about the product.</a:t>
            </a:r>
          </a:p>
          <a:p>
            <a:r>
              <a:rPr lang="en-US" dirty="0"/>
              <a:t>Machines can keep all the accounts without a mess!</a:t>
            </a:r>
          </a:p>
          <a:p>
            <a:r>
              <a:rPr lang="en-US" dirty="0"/>
              <a:t>Machine Learning considers all the information into account for giving its prediction which we humans might sometimes miss out.</a:t>
            </a:r>
            <a:endParaRPr lang="en-IN" dirty="0"/>
          </a:p>
        </p:txBody>
      </p:sp>
    </p:spTree>
    <p:extLst>
      <p:ext uri="{BB962C8B-B14F-4D97-AF65-F5344CB8AC3E}">
        <p14:creationId xmlns:p14="http://schemas.microsoft.com/office/powerpoint/2010/main" val="194109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B565-1274-4FDE-94A2-6054A964BA60}"/>
              </a:ext>
            </a:extLst>
          </p:cNvPr>
          <p:cNvSpPr>
            <a:spLocks noGrp="1"/>
          </p:cNvSpPr>
          <p:nvPr>
            <p:ph type="title"/>
          </p:nvPr>
        </p:nvSpPr>
        <p:spPr/>
        <p:txBody>
          <a:bodyPr/>
          <a:lstStyle/>
          <a:p>
            <a:r>
              <a:rPr lang="en-US" dirty="0"/>
              <a:t>Datasets used for creating the project</a:t>
            </a:r>
            <a:endParaRPr lang="en-IN" dirty="0"/>
          </a:p>
        </p:txBody>
      </p:sp>
      <p:sp>
        <p:nvSpPr>
          <p:cNvPr id="3" name="Content Placeholder 2">
            <a:extLst>
              <a:ext uri="{FF2B5EF4-FFF2-40B4-BE49-F238E27FC236}">
                <a16:creationId xmlns:a16="http://schemas.microsoft.com/office/drawing/2014/main" id="{DCC46B39-F778-436D-B4E6-E580F70A3247}"/>
              </a:ext>
            </a:extLst>
          </p:cNvPr>
          <p:cNvSpPr>
            <a:spLocks noGrp="1"/>
          </p:cNvSpPr>
          <p:nvPr>
            <p:ph idx="1"/>
          </p:nvPr>
        </p:nvSpPr>
        <p:spPr/>
        <p:txBody>
          <a:bodyPr/>
          <a:lstStyle/>
          <a:p>
            <a:r>
              <a:rPr lang="en-US" dirty="0"/>
              <a:t>Hero Motors daily share price OHLC (Open, High, Low, Close) – HEROMOTOCO.csv</a:t>
            </a:r>
          </a:p>
          <a:p>
            <a:r>
              <a:rPr lang="en-US" dirty="0"/>
              <a:t>Commodities datasets – GOLD.csv,  CRUDE_OIL.csv</a:t>
            </a:r>
          </a:p>
          <a:p>
            <a:r>
              <a:rPr lang="en-US" dirty="0"/>
              <a:t>Other different datasets divided into </a:t>
            </a:r>
            <a:r>
              <a:rPr lang="en-US" dirty="0" err="1"/>
              <a:t>Large_Cap</a:t>
            </a:r>
            <a:r>
              <a:rPr lang="en-US" dirty="0"/>
              <a:t>, </a:t>
            </a:r>
            <a:r>
              <a:rPr lang="en-US" dirty="0" err="1"/>
              <a:t>Mid_Cap</a:t>
            </a:r>
            <a:r>
              <a:rPr lang="en-US" dirty="0"/>
              <a:t> and </a:t>
            </a:r>
            <a:r>
              <a:rPr lang="en-US" dirty="0" err="1"/>
              <a:t>Small_Cap</a:t>
            </a:r>
            <a:r>
              <a:rPr lang="en-US" dirty="0"/>
              <a:t> of different other companies based on capital money invested.</a:t>
            </a:r>
          </a:p>
          <a:p>
            <a:r>
              <a:rPr lang="en-US" dirty="0"/>
              <a:t>Nifty50 dataset</a:t>
            </a:r>
            <a:endParaRPr lang="en-IN" dirty="0"/>
          </a:p>
        </p:txBody>
      </p:sp>
    </p:spTree>
    <p:extLst>
      <p:ext uri="{BB962C8B-B14F-4D97-AF65-F5344CB8AC3E}">
        <p14:creationId xmlns:p14="http://schemas.microsoft.com/office/powerpoint/2010/main" val="421722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270F-F412-4EB5-8BA9-F9594D2C5F59}"/>
              </a:ext>
            </a:extLst>
          </p:cNvPr>
          <p:cNvSpPr>
            <a:spLocks noGrp="1"/>
          </p:cNvSpPr>
          <p:nvPr>
            <p:ph type="title"/>
          </p:nvPr>
        </p:nvSpPr>
        <p:spPr/>
        <p:txBody>
          <a:bodyPr/>
          <a:lstStyle/>
          <a:p>
            <a:r>
              <a:rPr lang="en-US" dirty="0"/>
              <a:t>Project pipeline</a:t>
            </a:r>
            <a:endParaRPr lang="en-IN" dirty="0"/>
          </a:p>
        </p:txBody>
      </p:sp>
      <p:sp>
        <p:nvSpPr>
          <p:cNvPr id="3" name="Content Placeholder 2">
            <a:extLst>
              <a:ext uri="{FF2B5EF4-FFF2-40B4-BE49-F238E27FC236}">
                <a16:creationId xmlns:a16="http://schemas.microsoft.com/office/drawing/2014/main" id="{D84B7314-2023-48F5-9187-E12B28BB7D79}"/>
              </a:ext>
            </a:extLst>
          </p:cNvPr>
          <p:cNvSpPr>
            <a:spLocks noGrp="1"/>
          </p:cNvSpPr>
          <p:nvPr>
            <p:ph idx="1"/>
          </p:nvPr>
        </p:nvSpPr>
        <p:spPr/>
        <p:txBody>
          <a:bodyPr/>
          <a:lstStyle/>
          <a:p>
            <a:r>
              <a:rPr lang="en-US" dirty="0"/>
              <a:t>This project is divided into 6 code files, based on different working requirements and outcomes.</a:t>
            </a:r>
          </a:p>
          <a:p>
            <a:r>
              <a:rPr lang="en-US" dirty="0"/>
              <a:t>Module 1 includes processing and analyzing data. Processing includes removing unknown values from the data or replacing unknown values with values which make sense, maybe 0. Analyzing the data includes finding out the trend of a stock price. </a:t>
            </a:r>
          </a:p>
          <a:p>
            <a:r>
              <a:rPr lang="en-US" dirty="0"/>
              <a:t>Module 2 deals with Data Visualization and Technical Analysis. Absolutely no one can go through millions of rows and columns, that’s why we always prefer the data in a plotted form to draw better inferences.</a:t>
            </a:r>
            <a:endParaRPr lang="en-IN" dirty="0"/>
          </a:p>
        </p:txBody>
      </p:sp>
    </p:spTree>
    <p:extLst>
      <p:ext uri="{BB962C8B-B14F-4D97-AF65-F5344CB8AC3E}">
        <p14:creationId xmlns:p14="http://schemas.microsoft.com/office/powerpoint/2010/main" val="164612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1FCB-510C-4C42-8CC6-BD8EBC7AB34A}"/>
              </a:ext>
            </a:extLst>
          </p:cNvPr>
          <p:cNvSpPr>
            <a:spLocks noGrp="1"/>
          </p:cNvSpPr>
          <p:nvPr>
            <p:ph type="title"/>
          </p:nvPr>
        </p:nvSpPr>
        <p:spPr>
          <a:xfrm>
            <a:off x="913795" y="609601"/>
            <a:ext cx="10353761" cy="625642"/>
          </a:xfrm>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4785AD7-86D0-4AE5-BD99-5DEC4313A68E}"/>
              </a:ext>
            </a:extLst>
          </p:cNvPr>
          <p:cNvSpPr>
            <a:spLocks noGrp="1"/>
          </p:cNvSpPr>
          <p:nvPr>
            <p:ph idx="1"/>
          </p:nvPr>
        </p:nvSpPr>
        <p:spPr>
          <a:xfrm>
            <a:off x="913795" y="1235243"/>
            <a:ext cx="10353762" cy="4555957"/>
          </a:xfrm>
        </p:spPr>
        <p:txBody>
          <a:bodyPr/>
          <a:lstStyle/>
          <a:p>
            <a:r>
              <a:rPr lang="en-US" dirty="0">
                <a:solidFill>
                  <a:srgbClr val="00B0F0"/>
                </a:solidFill>
              </a:rPr>
              <a:t>The proper workflow of a Machine Learning project involves starting with a base model like linear regression or classification based on the problem and then moving towards more complex models for achieving better accuracy</a:t>
            </a:r>
            <a:r>
              <a:rPr lang="en-US" dirty="0"/>
              <a:t>.</a:t>
            </a:r>
          </a:p>
          <a:p>
            <a:r>
              <a:rPr lang="en-US" dirty="0"/>
              <a:t>Module 3 deals with fundamental analysis using Regression. This would introduce Regression related inferences to be drawn from the data. Regression is basically a statistical approach to find the relationship b/w variables. In machine learning, this is used to predict the outcome of an event based on the relationship b/w variables obtained from the dataset. More often than not, we utilize linear regression to come up with an ideal inference. </a:t>
            </a:r>
          </a:p>
          <a:p>
            <a:endParaRPr lang="en-US" dirty="0"/>
          </a:p>
          <a:p>
            <a:r>
              <a:rPr lang="en-US" dirty="0"/>
              <a:t>Module 4 has trade call prediction using Classification.</a:t>
            </a:r>
          </a:p>
          <a:p>
            <a:endParaRPr lang="en-US" dirty="0"/>
          </a:p>
          <a:p>
            <a:endParaRPr lang="en-IN" dirty="0"/>
          </a:p>
        </p:txBody>
      </p:sp>
    </p:spTree>
    <p:extLst>
      <p:ext uri="{BB962C8B-B14F-4D97-AF65-F5344CB8AC3E}">
        <p14:creationId xmlns:p14="http://schemas.microsoft.com/office/powerpoint/2010/main" val="301236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E912-4123-4568-B011-3438BFC11C01}"/>
              </a:ext>
            </a:extLst>
          </p:cNvPr>
          <p:cNvSpPr>
            <a:spLocks noGrp="1"/>
          </p:cNvSpPr>
          <p:nvPr>
            <p:ph type="title"/>
          </p:nvPr>
        </p:nvSpPr>
        <p:spPr>
          <a:xfrm>
            <a:off x="913795" y="609601"/>
            <a:ext cx="10353761" cy="609600"/>
          </a:xfrm>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A83CD7D-A1FA-4218-B766-5596CEA8C30A}"/>
              </a:ext>
            </a:extLst>
          </p:cNvPr>
          <p:cNvSpPr>
            <a:spLocks noGrp="1"/>
          </p:cNvSpPr>
          <p:nvPr>
            <p:ph idx="1"/>
          </p:nvPr>
        </p:nvSpPr>
        <p:spPr>
          <a:xfrm>
            <a:off x="913795" y="1347537"/>
            <a:ext cx="10353762" cy="4764505"/>
          </a:xfrm>
        </p:spPr>
        <p:txBody>
          <a:bodyPr>
            <a:normAutofit lnSpcReduction="10000"/>
          </a:bodyPr>
          <a:lstStyle/>
          <a:p>
            <a:r>
              <a:rPr lang="en-US" dirty="0"/>
              <a:t>In Module 5, we look at investment portfolio Optimization with Python, the fundamental concept of diversification and the creation of an efficient frontier that can be used by investors to choose specific mixes of assets based on investment goals, i.e., the trade off b/w their desired level of portfolio return vs their desired level of portfolio risk.</a:t>
            </a:r>
          </a:p>
          <a:p>
            <a:pPr lvl="1"/>
            <a:r>
              <a:rPr lang="en-US" dirty="0"/>
              <a:t>Modern Portfolio Theory suggests that it is possible to construct an “efficient frontier” of optimal portfolios, offering the maximum possible expected return for a given level of risk</a:t>
            </a:r>
          </a:p>
          <a:p>
            <a:r>
              <a:rPr lang="en-US" dirty="0"/>
              <a:t>Last module 6, we perform clustering for Diversification analysis. Clustering is a ML technique that involves that grouping of data points. In financial markets, clustering is used in grouping objects sharing similar characteristics. Investors will use this approach to build a diversified portfolio. Stock that exhibit high correlations in returns fall into one basket, those slightly less correlated in another, and so on, until each stock is placed into a category.</a:t>
            </a:r>
            <a:endParaRPr lang="en-IN" dirty="0"/>
          </a:p>
        </p:txBody>
      </p:sp>
    </p:spTree>
    <p:extLst>
      <p:ext uri="{BB962C8B-B14F-4D97-AF65-F5344CB8AC3E}">
        <p14:creationId xmlns:p14="http://schemas.microsoft.com/office/powerpoint/2010/main" val="317070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ADA4-3646-4C4D-847A-1BBB712C3C2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938281F-DC9A-49FD-99A3-069A1A331198}"/>
              </a:ext>
            </a:extLst>
          </p:cNvPr>
          <p:cNvSpPr>
            <a:spLocks noGrp="1"/>
          </p:cNvSpPr>
          <p:nvPr>
            <p:ph idx="1"/>
          </p:nvPr>
        </p:nvSpPr>
        <p:spPr/>
        <p:txBody>
          <a:bodyPr>
            <a:normAutofit lnSpcReduction="10000"/>
          </a:bodyPr>
          <a:lstStyle/>
          <a:p>
            <a:r>
              <a:rPr lang="en-US" dirty="0"/>
              <a:t>In this project, I have demonstrated the use of Machine Learning for predicting Stock Market Analysis.  Basically, in earlier times stock market was predicted manually but as time advanced, it was converted into semi-automatic form.</a:t>
            </a:r>
          </a:p>
          <a:p>
            <a:r>
              <a:rPr lang="en-US" dirty="0"/>
              <a:t>The use of Machine Learning gives an added advantage in predicting Stock Market and helps us in deciding whether a particular stock is fruitful for investment or not. </a:t>
            </a:r>
          </a:p>
          <a:p>
            <a:endParaRPr lang="en-US" dirty="0"/>
          </a:p>
          <a:p>
            <a:r>
              <a:rPr lang="en-IN" dirty="0"/>
              <a:t>One thing to note is that we CANNOT rely 100% on Machine Learning for predicting stock market. We should use our instincts along with the calculated predictions  for best results.</a:t>
            </a:r>
          </a:p>
        </p:txBody>
      </p:sp>
    </p:spTree>
    <p:extLst>
      <p:ext uri="{BB962C8B-B14F-4D97-AF65-F5344CB8AC3E}">
        <p14:creationId xmlns:p14="http://schemas.microsoft.com/office/powerpoint/2010/main" val="3796750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Damask</Template>
  <TotalTime>140</TotalTime>
  <Words>877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Bookman Old Style</vt:lpstr>
      <vt:lpstr>Century Gothic</vt:lpstr>
      <vt:lpstr>Rockwell</vt:lpstr>
      <vt:lpstr>Damask</vt:lpstr>
      <vt:lpstr>Mesh</vt:lpstr>
      <vt:lpstr>Stock market prediction   using machine learning</vt:lpstr>
      <vt:lpstr>Stock market</vt:lpstr>
      <vt:lpstr>__Machine learning__      </vt:lpstr>
      <vt:lpstr>WHY MACHINE LEARNING FOR STOCK MARKET</vt:lpstr>
      <vt:lpstr>Datasets used for creating the project</vt:lpstr>
      <vt:lpstr>Project pipeline</vt:lpstr>
      <vt:lpstr>Contd…</vt:lpstr>
      <vt:lpstr>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machine learning</dc:title>
  <dc:creator>Piyush Saraf</dc:creator>
  <cp:lastModifiedBy>Piyush Saraf</cp:lastModifiedBy>
  <cp:revision>12</cp:revision>
  <dcterms:created xsi:type="dcterms:W3CDTF">2020-12-31T03:46:56Z</dcterms:created>
  <dcterms:modified xsi:type="dcterms:W3CDTF">2020-12-31T06:15:55Z</dcterms:modified>
</cp:coreProperties>
</file>