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64" r:id="rId6"/>
    <p:sldId id="265" r:id="rId7"/>
    <p:sldId id="266" r:id="rId8"/>
    <p:sldId id="276" r:id="rId9"/>
    <p:sldId id="267" r:id="rId10"/>
    <p:sldId id="268" r:id="rId11"/>
    <p:sldId id="269" r:id="rId12"/>
    <p:sldId id="271" r:id="rId13"/>
    <p:sldId id="272" r:id="rId14"/>
    <p:sldId id="274" r:id="rId15"/>
    <p:sldId id="27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0675E-D40F-443C-AF27-8C6E7B1CB148}" type="doc">
      <dgm:prSet loTypeId="urn:microsoft.com/office/officeart/2005/8/layout/hProcess9" loCatId="process" qsTypeId="urn:microsoft.com/office/officeart/2005/8/quickstyle/simple1" qsCatId="simple" csTypeId="urn:microsoft.com/office/officeart/2005/8/colors/accent1_2" csCatId="accent1" phldr="1"/>
      <dgm:spPr/>
    </dgm:pt>
    <dgm:pt modelId="{EC1C021F-E967-41C6-A56A-716B7F0CB992}">
      <dgm:prSet phldrT="[Text]"/>
      <dgm:spPr/>
      <dgm:t>
        <a:bodyPr/>
        <a:lstStyle/>
        <a:p>
          <a:r>
            <a:rPr lang="en-US" dirty="0">
              <a:latin typeface="Times New Roman" panose="02020603050405020304" pitchFamily="18" charset="0"/>
              <a:cs typeface="Times New Roman" panose="02020603050405020304" pitchFamily="18" charset="0"/>
            </a:rPr>
            <a:t>Question body</a:t>
          </a:r>
        </a:p>
      </dgm:t>
    </dgm:pt>
    <dgm:pt modelId="{6F9FFAE1-397E-4005-8837-2FE510DE764B}" type="parTrans" cxnId="{1C9DDC79-735B-4C34-A634-20952528A9F9}">
      <dgm:prSet/>
      <dgm:spPr/>
      <dgm:t>
        <a:bodyPr/>
        <a:lstStyle/>
        <a:p>
          <a:endParaRPr lang="en-US"/>
        </a:p>
      </dgm:t>
    </dgm:pt>
    <dgm:pt modelId="{081B0535-E0AC-4E0E-8F4A-82BFB3D64B14}" type="sibTrans" cxnId="{1C9DDC79-735B-4C34-A634-20952528A9F9}">
      <dgm:prSet/>
      <dgm:spPr/>
      <dgm:t>
        <a:bodyPr/>
        <a:lstStyle/>
        <a:p>
          <a:endParaRPr lang="en-US"/>
        </a:p>
      </dgm:t>
    </dgm:pt>
    <dgm:pt modelId="{0D7111E1-61DC-47D8-8122-2C2BFAF0E085}">
      <dgm:prSet phldrT="[Text]"/>
      <dgm:spPr/>
      <dgm:t>
        <a:bodyPr/>
        <a:lstStyle/>
        <a:p>
          <a:r>
            <a:rPr lang="en-US" dirty="0">
              <a:latin typeface="Times New Roman" panose="02020603050405020304" pitchFamily="18" charset="0"/>
              <a:cs typeface="Times New Roman" panose="02020603050405020304" pitchFamily="18" charset="0"/>
            </a:rPr>
            <a:t>Dependent Variable</a:t>
          </a:r>
        </a:p>
      </dgm:t>
    </dgm:pt>
    <dgm:pt modelId="{113269BF-2688-4CB8-A200-1505FC8DE15B}" type="parTrans" cxnId="{2E36B4CC-718D-407A-9086-2301AFE5AACA}">
      <dgm:prSet/>
      <dgm:spPr/>
      <dgm:t>
        <a:bodyPr/>
        <a:lstStyle/>
        <a:p>
          <a:endParaRPr lang="en-US"/>
        </a:p>
      </dgm:t>
    </dgm:pt>
    <dgm:pt modelId="{3788484F-09F8-4426-8534-86B311981E07}" type="sibTrans" cxnId="{2E36B4CC-718D-407A-9086-2301AFE5AACA}">
      <dgm:prSet/>
      <dgm:spPr/>
      <dgm:t>
        <a:bodyPr/>
        <a:lstStyle/>
        <a:p>
          <a:endParaRPr lang="en-US"/>
        </a:p>
      </dgm:t>
    </dgm:pt>
    <dgm:pt modelId="{23AA7A4E-4416-4DBF-892C-37DC4BD311B0}">
      <dgm:prSet phldrT="[Text]"/>
      <dgm:spPr/>
      <dgm:t>
        <a:bodyPr/>
        <a:lstStyle/>
        <a:p>
          <a:r>
            <a:rPr lang="en-US" dirty="0">
              <a:latin typeface="Times New Roman" panose="02020603050405020304" pitchFamily="18" charset="0"/>
              <a:cs typeface="Times New Roman" panose="02020603050405020304" pitchFamily="18" charset="0"/>
            </a:rPr>
            <a:t>Independent Variable</a:t>
          </a:r>
        </a:p>
      </dgm:t>
    </dgm:pt>
    <dgm:pt modelId="{BA75ADB3-D666-4B4A-86A1-32C9A06FBD4F}" type="parTrans" cxnId="{5018ED58-4154-4682-9222-BEB1EC716600}">
      <dgm:prSet/>
      <dgm:spPr/>
      <dgm:t>
        <a:bodyPr/>
        <a:lstStyle/>
        <a:p>
          <a:endParaRPr lang="en-US"/>
        </a:p>
      </dgm:t>
    </dgm:pt>
    <dgm:pt modelId="{88D70F45-A88E-4AD2-A074-C235C7297091}" type="sibTrans" cxnId="{5018ED58-4154-4682-9222-BEB1EC716600}">
      <dgm:prSet/>
      <dgm:spPr/>
      <dgm:t>
        <a:bodyPr/>
        <a:lstStyle/>
        <a:p>
          <a:endParaRPr lang="en-US"/>
        </a:p>
      </dgm:t>
    </dgm:pt>
    <dgm:pt modelId="{CA98A709-7FEC-4B1E-A023-8EFC8E238D54}">
      <dgm:prSet phldrT="[Text]"/>
      <dgm:spPr/>
      <dgm:t>
        <a:bodyPr/>
        <a:lstStyle/>
        <a:p>
          <a:r>
            <a:rPr lang="en-US" dirty="0">
              <a:latin typeface="Times New Roman" panose="02020603050405020304" pitchFamily="18" charset="0"/>
              <a:cs typeface="Times New Roman" panose="02020603050405020304" pitchFamily="18" charset="0"/>
            </a:rPr>
            <a:t>5 columns indicating top 5 tags present or not (1 vs 0)</a:t>
          </a:r>
        </a:p>
      </dgm:t>
    </dgm:pt>
    <dgm:pt modelId="{30133223-999F-42E2-81FF-EC5581111C56}" type="parTrans" cxnId="{3215EF60-2D40-4AF4-8DD9-DE80F61F9EAA}">
      <dgm:prSet/>
      <dgm:spPr/>
      <dgm:t>
        <a:bodyPr/>
        <a:lstStyle/>
        <a:p>
          <a:endParaRPr lang="en-US"/>
        </a:p>
      </dgm:t>
    </dgm:pt>
    <dgm:pt modelId="{BD74607E-BF4F-43B4-AD1D-9B2893EC8F57}" type="sibTrans" cxnId="{3215EF60-2D40-4AF4-8DD9-DE80F61F9EAA}">
      <dgm:prSet/>
      <dgm:spPr/>
      <dgm:t>
        <a:bodyPr/>
        <a:lstStyle/>
        <a:p>
          <a:endParaRPr lang="en-US"/>
        </a:p>
      </dgm:t>
    </dgm:pt>
    <dgm:pt modelId="{27B01781-3221-46DE-A74E-29D2D362E943}" type="pres">
      <dgm:prSet presAssocID="{64F0675E-D40F-443C-AF27-8C6E7B1CB148}" presName="CompostProcess" presStyleCnt="0">
        <dgm:presLayoutVars>
          <dgm:dir/>
          <dgm:resizeHandles val="exact"/>
        </dgm:presLayoutVars>
      </dgm:prSet>
      <dgm:spPr/>
    </dgm:pt>
    <dgm:pt modelId="{3EEB535C-9058-48DD-B449-93E05F8CA17A}" type="pres">
      <dgm:prSet presAssocID="{64F0675E-D40F-443C-AF27-8C6E7B1CB148}" presName="arrow" presStyleLbl="bgShp" presStyleIdx="0" presStyleCnt="1" custLinFactNeighborX="-4930" custLinFactNeighborY="9921"/>
      <dgm:spPr/>
    </dgm:pt>
    <dgm:pt modelId="{76E3DD8F-2FD3-4765-AE08-4E4ED7CD6FB4}" type="pres">
      <dgm:prSet presAssocID="{64F0675E-D40F-443C-AF27-8C6E7B1CB148}" presName="linearProcess" presStyleCnt="0"/>
      <dgm:spPr/>
    </dgm:pt>
    <dgm:pt modelId="{7D3D467A-ABA8-484C-8EDB-DEF9F61ABDFD}" type="pres">
      <dgm:prSet presAssocID="{23AA7A4E-4416-4DBF-892C-37DC4BD311B0}" presName="textNode" presStyleLbl="node1" presStyleIdx="0" presStyleCnt="2">
        <dgm:presLayoutVars>
          <dgm:bulletEnabled val="1"/>
        </dgm:presLayoutVars>
      </dgm:prSet>
      <dgm:spPr/>
    </dgm:pt>
    <dgm:pt modelId="{BE8515C2-2C4C-4E12-87AB-6E1A7436CFB8}" type="pres">
      <dgm:prSet presAssocID="{88D70F45-A88E-4AD2-A074-C235C7297091}" presName="sibTrans" presStyleCnt="0"/>
      <dgm:spPr/>
    </dgm:pt>
    <dgm:pt modelId="{CDE5CF27-AE9A-439F-8DF4-F860F5E7B4AF}" type="pres">
      <dgm:prSet presAssocID="{0D7111E1-61DC-47D8-8122-2C2BFAF0E085}" presName="textNode" presStyleLbl="node1" presStyleIdx="1" presStyleCnt="2">
        <dgm:presLayoutVars>
          <dgm:bulletEnabled val="1"/>
        </dgm:presLayoutVars>
      </dgm:prSet>
      <dgm:spPr/>
    </dgm:pt>
  </dgm:ptLst>
  <dgm:cxnLst>
    <dgm:cxn modelId="{EB62E512-7741-47BB-9180-322EA9C9C327}" type="presOf" srcId="{CA98A709-7FEC-4B1E-A023-8EFC8E238D54}" destId="{CDE5CF27-AE9A-439F-8DF4-F860F5E7B4AF}" srcOrd="0" destOrd="1" presId="urn:microsoft.com/office/officeart/2005/8/layout/hProcess9"/>
    <dgm:cxn modelId="{0AEB4A2F-C66B-4E77-B013-6E5CD404F8C3}" type="presOf" srcId="{64F0675E-D40F-443C-AF27-8C6E7B1CB148}" destId="{27B01781-3221-46DE-A74E-29D2D362E943}" srcOrd="0" destOrd="0" presId="urn:microsoft.com/office/officeart/2005/8/layout/hProcess9"/>
    <dgm:cxn modelId="{AF30A93E-5C67-4221-943A-6D5A157C7595}" type="presOf" srcId="{0D7111E1-61DC-47D8-8122-2C2BFAF0E085}" destId="{CDE5CF27-AE9A-439F-8DF4-F860F5E7B4AF}" srcOrd="0" destOrd="0" presId="urn:microsoft.com/office/officeart/2005/8/layout/hProcess9"/>
    <dgm:cxn modelId="{3215EF60-2D40-4AF4-8DD9-DE80F61F9EAA}" srcId="{0D7111E1-61DC-47D8-8122-2C2BFAF0E085}" destId="{CA98A709-7FEC-4B1E-A023-8EFC8E238D54}" srcOrd="0" destOrd="0" parTransId="{30133223-999F-42E2-81FF-EC5581111C56}" sibTransId="{BD74607E-BF4F-43B4-AD1D-9B2893EC8F57}"/>
    <dgm:cxn modelId="{5A8FDE46-D8E3-4939-9AA9-EC685B5174A8}" type="presOf" srcId="{23AA7A4E-4416-4DBF-892C-37DC4BD311B0}" destId="{7D3D467A-ABA8-484C-8EDB-DEF9F61ABDFD}" srcOrd="0" destOrd="0" presId="urn:microsoft.com/office/officeart/2005/8/layout/hProcess9"/>
    <dgm:cxn modelId="{5018ED58-4154-4682-9222-BEB1EC716600}" srcId="{64F0675E-D40F-443C-AF27-8C6E7B1CB148}" destId="{23AA7A4E-4416-4DBF-892C-37DC4BD311B0}" srcOrd="0" destOrd="0" parTransId="{BA75ADB3-D666-4B4A-86A1-32C9A06FBD4F}" sibTransId="{88D70F45-A88E-4AD2-A074-C235C7297091}"/>
    <dgm:cxn modelId="{1C9DDC79-735B-4C34-A634-20952528A9F9}" srcId="{23AA7A4E-4416-4DBF-892C-37DC4BD311B0}" destId="{EC1C021F-E967-41C6-A56A-716B7F0CB992}" srcOrd="0" destOrd="0" parTransId="{6F9FFAE1-397E-4005-8837-2FE510DE764B}" sibTransId="{081B0535-E0AC-4E0E-8F4A-82BFB3D64B14}"/>
    <dgm:cxn modelId="{AC8B01AA-F991-4700-AA3F-B18F32BA6395}" type="presOf" srcId="{EC1C021F-E967-41C6-A56A-716B7F0CB992}" destId="{7D3D467A-ABA8-484C-8EDB-DEF9F61ABDFD}" srcOrd="0" destOrd="1" presId="urn:microsoft.com/office/officeart/2005/8/layout/hProcess9"/>
    <dgm:cxn modelId="{2E36B4CC-718D-407A-9086-2301AFE5AACA}" srcId="{64F0675E-D40F-443C-AF27-8C6E7B1CB148}" destId="{0D7111E1-61DC-47D8-8122-2C2BFAF0E085}" srcOrd="1" destOrd="0" parTransId="{113269BF-2688-4CB8-A200-1505FC8DE15B}" sibTransId="{3788484F-09F8-4426-8534-86B311981E07}"/>
    <dgm:cxn modelId="{47588B48-29BD-4C49-B82C-A413B45E1BA6}" type="presParOf" srcId="{27B01781-3221-46DE-A74E-29D2D362E943}" destId="{3EEB535C-9058-48DD-B449-93E05F8CA17A}" srcOrd="0" destOrd="0" presId="urn:microsoft.com/office/officeart/2005/8/layout/hProcess9"/>
    <dgm:cxn modelId="{D16D5872-CB7A-401F-B74B-AA0951BFD841}" type="presParOf" srcId="{27B01781-3221-46DE-A74E-29D2D362E943}" destId="{76E3DD8F-2FD3-4765-AE08-4E4ED7CD6FB4}" srcOrd="1" destOrd="0" presId="urn:microsoft.com/office/officeart/2005/8/layout/hProcess9"/>
    <dgm:cxn modelId="{F62ECDC2-7857-407F-B21F-E39A127C6017}" type="presParOf" srcId="{76E3DD8F-2FD3-4765-AE08-4E4ED7CD6FB4}" destId="{7D3D467A-ABA8-484C-8EDB-DEF9F61ABDFD}" srcOrd="0" destOrd="0" presId="urn:microsoft.com/office/officeart/2005/8/layout/hProcess9"/>
    <dgm:cxn modelId="{505DF159-53F9-4282-9C9D-6E364BEA1EC5}" type="presParOf" srcId="{76E3DD8F-2FD3-4765-AE08-4E4ED7CD6FB4}" destId="{BE8515C2-2C4C-4E12-87AB-6E1A7436CFB8}" srcOrd="1" destOrd="0" presId="urn:microsoft.com/office/officeart/2005/8/layout/hProcess9"/>
    <dgm:cxn modelId="{8397A143-B194-4B84-B1F3-72F7E5280F8E}" type="presParOf" srcId="{76E3DD8F-2FD3-4765-AE08-4E4ED7CD6FB4}" destId="{CDE5CF27-AE9A-439F-8DF4-F860F5E7B4AF}"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0675E-D40F-443C-AF27-8C6E7B1CB148}" type="doc">
      <dgm:prSet loTypeId="urn:microsoft.com/office/officeart/2005/8/layout/hProcess9" loCatId="process" qsTypeId="urn:microsoft.com/office/officeart/2005/8/quickstyle/simple1" qsCatId="simple" csTypeId="urn:microsoft.com/office/officeart/2005/8/colors/accent1_2" csCatId="accent1" phldr="1"/>
      <dgm:spPr/>
    </dgm:pt>
    <dgm:pt modelId="{0D7111E1-61DC-47D8-8122-2C2BFAF0E085}">
      <dgm:prSet phldrT="[Text]" custT="1"/>
      <dgm:spPr/>
      <dgm:t>
        <a:bodyPr/>
        <a:lstStyle/>
        <a:p>
          <a:r>
            <a:rPr lang="en-US" sz="1600" dirty="0">
              <a:latin typeface="Times New Roman" panose="02020603050405020304" pitchFamily="18" charset="0"/>
              <a:cs typeface="Times New Roman" panose="02020603050405020304" pitchFamily="18" charset="0"/>
            </a:rPr>
            <a:t>Question Body</a:t>
          </a:r>
        </a:p>
      </dgm:t>
    </dgm:pt>
    <dgm:pt modelId="{113269BF-2688-4CB8-A200-1505FC8DE15B}" type="parTrans" cxnId="{2E36B4CC-718D-407A-9086-2301AFE5AACA}">
      <dgm:prSet/>
      <dgm:spPr/>
      <dgm:t>
        <a:bodyPr/>
        <a:lstStyle/>
        <a:p>
          <a:endParaRPr lang="en-US"/>
        </a:p>
      </dgm:t>
    </dgm:pt>
    <dgm:pt modelId="{3788484F-09F8-4426-8534-86B311981E07}" type="sibTrans" cxnId="{2E36B4CC-718D-407A-9086-2301AFE5AACA}">
      <dgm:prSet/>
      <dgm:spPr/>
      <dgm:t>
        <a:bodyPr/>
        <a:lstStyle/>
        <a:p>
          <a:endParaRPr lang="en-US"/>
        </a:p>
      </dgm:t>
    </dgm:pt>
    <dgm:pt modelId="{307C2707-98A7-495F-B008-5ECA35F9727E}">
      <dgm:prSet phldrT="[Text]" custT="1"/>
      <dgm:spPr/>
      <dgm:t>
        <a:bodyPr/>
        <a:lstStyle/>
        <a:p>
          <a:r>
            <a:rPr lang="en-US" sz="2000" dirty="0">
              <a:latin typeface="Times New Roman" panose="02020603050405020304" pitchFamily="18" charset="0"/>
              <a:cs typeface="Times New Roman" panose="02020603050405020304" pitchFamily="18" charset="0"/>
            </a:rPr>
            <a:t>Top 10 Tags</a:t>
          </a:r>
        </a:p>
      </dgm:t>
    </dgm:pt>
    <dgm:pt modelId="{D8308573-325C-4B61-A890-3CCC3E64CBD6}" type="parTrans" cxnId="{FACF1293-798F-4683-8C5E-B624D5D9CA5F}">
      <dgm:prSet/>
      <dgm:spPr/>
      <dgm:t>
        <a:bodyPr/>
        <a:lstStyle/>
        <a:p>
          <a:endParaRPr lang="en-US"/>
        </a:p>
      </dgm:t>
    </dgm:pt>
    <dgm:pt modelId="{4875D092-F15B-4B57-B045-C11E83DC22C7}" type="sibTrans" cxnId="{FACF1293-798F-4683-8C5E-B624D5D9CA5F}">
      <dgm:prSet/>
      <dgm:spPr/>
      <dgm:t>
        <a:bodyPr/>
        <a:lstStyle/>
        <a:p>
          <a:endParaRPr lang="en-US"/>
        </a:p>
      </dgm:t>
    </dgm:pt>
    <dgm:pt modelId="{27B01781-3221-46DE-A74E-29D2D362E943}" type="pres">
      <dgm:prSet presAssocID="{64F0675E-D40F-443C-AF27-8C6E7B1CB148}" presName="CompostProcess" presStyleCnt="0">
        <dgm:presLayoutVars>
          <dgm:dir/>
          <dgm:resizeHandles val="exact"/>
        </dgm:presLayoutVars>
      </dgm:prSet>
      <dgm:spPr/>
    </dgm:pt>
    <dgm:pt modelId="{3EEB535C-9058-48DD-B449-93E05F8CA17A}" type="pres">
      <dgm:prSet presAssocID="{64F0675E-D40F-443C-AF27-8C6E7B1CB148}" presName="arrow" presStyleLbl="bgShp" presStyleIdx="0" presStyleCnt="1" custLinFactNeighborX="-4930" custLinFactNeighborY="-390"/>
      <dgm:spPr/>
    </dgm:pt>
    <dgm:pt modelId="{76E3DD8F-2FD3-4765-AE08-4E4ED7CD6FB4}" type="pres">
      <dgm:prSet presAssocID="{64F0675E-D40F-443C-AF27-8C6E7B1CB148}" presName="linearProcess" presStyleCnt="0"/>
      <dgm:spPr/>
    </dgm:pt>
    <dgm:pt modelId="{CDE5CF27-AE9A-439F-8DF4-F860F5E7B4AF}" type="pres">
      <dgm:prSet presAssocID="{0D7111E1-61DC-47D8-8122-2C2BFAF0E085}" presName="textNode" presStyleLbl="node1" presStyleIdx="0" presStyleCnt="2" custLinFactX="-3560" custLinFactNeighborX="-100000" custLinFactNeighborY="-2504">
        <dgm:presLayoutVars>
          <dgm:bulletEnabled val="1"/>
        </dgm:presLayoutVars>
      </dgm:prSet>
      <dgm:spPr/>
    </dgm:pt>
    <dgm:pt modelId="{ED6E09DD-6647-47EF-942D-BE85581C108D}" type="pres">
      <dgm:prSet presAssocID="{3788484F-09F8-4426-8534-86B311981E07}" presName="sibTrans" presStyleCnt="0"/>
      <dgm:spPr/>
    </dgm:pt>
    <dgm:pt modelId="{0BF2CE09-966E-4EAC-834E-2050B2E1D1BA}" type="pres">
      <dgm:prSet presAssocID="{307C2707-98A7-495F-B008-5ECA35F9727E}" presName="textNode" presStyleLbl="node1" presStyleIdx="1" presStyleCnt="2" custScaleX="150660" custLinFactX="-17290" custLinFactNeighborX="-100000" custLinFactNeighborY="0">
        <dgm:presLayoutVars>
          <dgm:bulletEnabled val="1"/>
        </dgm:presLayoutVars>
      </dgm:prSet>
      <dgm:spPr/>
    </dgm:pt>
  </dgm:ptLst>
  <dgm:cxnLst>
    <dgm:cxn modelId="{0AEB4A2F-C66B-4E77-B013-6E5CD404F8C3}" type="presOf" srcId="{64F0675E-D40F-443C-AF27-8C6E7B1CB148}" destId="{27B01781-3221-46DE-A74E-29D2D362E943}" srcOrd="0" destOrd="0" presId="urn:microsoft.com/office/officeart/2005/8/layout/hProcess9"/>
    <dgm:cxn modelId="{AF30A93E-5C67-4221-943A-6D5A157C7595}" type="presOf" srcId="{0D7111E1-61DC-47D8-8122-2C2BFAF0E085}" destId="{CDE5CF27-AE9A-439F-8DF4-F860F5E7B4AF}" srcOrd="0" destOrd="0" presId="urn:microsoft.com/office/officeart/2005/8/layout/hProcess9"/>
    <dgm:cxn modelId="{8FA77C41-2DE1-4D51-A780-426DEC97F5E8}" type="presOf" srcId="{307C2707-98A7-495F-B008-5ECA35F9727E}" destId="{0BF2CE09-966E-4EAC-834E-2050B2E1D1BA}" srcOrd="0" destOrd="0" presId="urn:microsoft.com/office/officeart/2005/8/layout/hProcess9"/>
    <dgm:cxn modelId="{FACF1293-798F-4683-8C5E-B624D5D9CA5F}" srcId="{64F0675E-D40F-443C-AF27-8C6E7B1CB148}" destId="{307C2707-98A7-495F-B008-5ECA35F9727E}" srcOrd="1" destOrd="0" parTransId="{D8308573-325C-4B61-A890-3CCC3E64CBD6}" sibTransId="{4875D092-F15B-4B57-B045-C11E83DC22C7}"/>
    <dgm:cxn modelId="{2E36B4CC-718D-407A-9086-2301AFE5AACA}" srcId="{64F0675E-D40F-443C-AF27-8C6E7B1CB148}" destId="{0D7111E1-61DC-47D8-8122-2C2BFAF0E085}" srcOrd="0" destOrd="0" parTransId="{113269BF-2688-4CB8-A200-1505FC8DE15B}" sibTransId="{3788484F-09F8-4426-8534-86B311981E07}"/>
    <dgm:cxn modelId="{47588B48-29BD-4C49-B82C-A413B45E1BA6}" type="presParOf" srcId="{27B01781-3221-46DE-A74E-29D2D362E943}" destId="{3EEB535C-9058-48DD-B449-93E05F8CA17A}" srcOrd="0" destOrd="0" presId="urn:microsoft.com/office/officeart/2005/8/layout/hProcess9"/>
    <dgm:cxn modelId="{D16D5872-CB7A-401F-B74B-AA0951BFD841}" type="presParOf" srcId="{27B01781-3221-46DE-A74E-29D2D362E943}" destId="{76E3DD8F-2FD3-4765-AE08-4E4ED7CD6FB4}" srcOrd="1" destOrd="0" presId="urn:microsoft.com/office/officeart/2005/8/layout/hProcess9"/>
    <dgm:cxn modelId="{8397A143-B194-4B84-B1F3-72F7E5280F8E}" type="presParOf" srcId="{76E3DD8F-2FD3-4765-AE08-4E4ED7CD6FB4}" destId="{CDE5CF27-AE9A-439F-8DF4-F860F5E7B4AF}" srcOrd="0" destOrd="0" presId="urn:microsoft.com/office/officeart/2005/8/layout/hProcess9"/>
    <dgm:cxn modelId="{40B66719-7EF9-4C16-8B57-F6557F3D1EC3}" type="presParOf" srcId="{76E3DD8F-2FD3-4765-AE08-4E4ED7CD6FB4}" destId="{ED6E09DD-6647-47EF-942D-BE85581C108D}" srcOrd="1" destOrd="0" presId="urn:microsoft.com/office/officeart/2005/8/layout/hProcess9"/>
    <dgm:cxn modelId="{D71F0264-0BBA-4679-A5B0-1C11BD108878}" type="presParOf" srcId="{76E3DD8F-2FD3-4765-AE08-4E4ED7CD6FB4}" destId="{0BF2CE09-966E-4EAC-834E-2050B2E1D1BA}"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F0675E-D40F-443C-AF27-8C6E7B1CB148}" type="doc">
      <dgm:prSet loTypeId="urn:microsoft.com/office/officeart/2005/8/layout/hProcess9" loCatId="process" qsTypeId="urn:microsoft.com/office/officeart/2005/8/quickstyle/simple1" qsCatId="simple" csTypeId="urn:microsoft.com/office/officeart/2005/8/colors/accent1_2" csCatId="accent1" phldr="1"/>
      <dgm:spPr/>
    </dgm:pt>
    <dgm:pt modelId="{EC1C021F-E967-41C6-A56A-716B7F0CB992}">
      <dgm:prSet phldrT="[Text]"/>
      <dgm:spPr/>
      <dgm:t>
        <a:bodyPr/>
        <a:lstStyle/>
        <a:p>
          <a:r>
            <a:rPr lang="en-US" dirty="0">
              <a:latin typeface="Times New Roman" panose="02020603050405020304" pitchFamily="18" charset="0"/>
              <a:cs typeface="Times New Roman" panose="02020603050405020304" pitchFamily="18" charset="0"/>
            </a:rPr>
            <a:t>Categorical variable 1</a:t>
          </a:r>
        </a:p>
      </dgm:t>
    </dgm:pt>
    <dgm:pt modelId="{6F9FFAE1-397E-4005-8837-2FE510DE764B}" type="parTrans" cxnId="{1C9DDC79-735B-4C34-A634-20952528A9F9}">
      <dgm:prSet/>
      <dgm:spPr/>
      <dgm:t>
        <a:bodyPr/>
        <a:lstStyle/>
        <a:p>
          <a:endParaRPr lang="en-US"/>
        </a:p>
      </dgm:t>
    </dgm:pt>
    <dgm:pt modelId="{081B0535-E0AC-4E0E-8F4A-82BFB3D64B14}" type="sibTrans" cxnId="{1C9DDC79-735B-4C34-A634-20952528A9F9}">
      <dgm:prSet/>
      <dgm:spPr/>
      <dgm:t>
        <a:bodyPr/>
        <a:lstStyle/>
        <a:p>
          <a:endParaRPr lang="en-US"/>
        </a:p>
      </dgm:t>
    </dgm:pt>
    <dgm:pt modelId="{0D7111E1-61DC-47D8-8122-2C2BFAF0E085}">
      <dgm:prSet phldrT="[Text]"/>
      <dgm:spPr/>
      <dgm:t>
        <a:bodyPr/>
        <a:lstStyle/>
        <a:p>
          <a:r>
            <a:rPr lang="en-US" dirty="0">
              <a:latin typeface="Times New Roman" panose="02020603050405020304" pitchFamily="18" charset="0"/>
              <a:cs typeface="Times New Roman" panose="02020603050405020304" pitchFamily="18" charset="0"/>
            </a:rPr>
            <a:t>Dependent Variables</a:t>
          </a:r>
        </a:p>
      </dgm:t>
    </dgm:pt>
    <dgm:pt modelId="{113269BF-2688-4CB8-A200-1505FC8DE15B}" type="parTrans" cxnId="{2E36B4CC-718D-407A-9086-2301AFE5AACA}">
      <dgm:prSet/>
      <dgm:spPr/>
      <dgm:t>
        <a:bodyPr/>
        <a:lstStyle/>
        <a:p>
          <a:endParaRPr lang="en-US"/>
        </a:p>
      </dgm:t>
    </dgm:pt>
    <dgm:pt modelId="{3788484F-09F8-4426-8534-86B311981E07}" type="sibTrans" cxnId="{2E36B4CC-718D-407A-9086-2301AFE5AACA}">
      <dgm:prSet/>
      <dgm:spPr/>
      <dgm:t>
        <a:bodyPr/>
        <a:lstStyle/>
        <a:p>
          <a:endParaRPr lang="en-US"/>
        </a:p>
      </dgm:t>
    </dgm:pt>
    <dgm:pt modelId="{23AA7A4E-4416-4DBF-892C-37DC4BD311B0}">
      <dgm:prSet phldrT="[Text]"/>
      <dgm:spPr/>
      <dgm:t>
        <a:bodyPr/>
        <a:lstStyle/>
        <a:p>
          <a:r>
            <a:rPr lang="en-US" dirty="0">
              <a:latin typeface="Times New Roman" panose="02020603050405020304" pitchFamily="18" charset="0"/>
              <a:cs typeface="Times New Roman" panose="02020603050405020304" pitchFamily="18" charset="0"/>
            </a:rPr>
            <a:t>Independent Variables (question body’s unigram)</a:t>
          </a:r>
        </a:p>
      </dgm:t>
    </dgm:pt>
    <dgm:pt modelId="{BA75ADB3-D666-4B4A-86A1-32C9A06FBD4F}" type="parTrans" cxnId="{5018ED58-4154-4682-9222-BEB1EC716600}">
      <dgm:prSet/>
      <dgm:spPr/>
      <dgm:t>
        <a:bodyPr/>
        <a:lstStyle/>
        <a:p>
          <a:endParaRPr lang="en-US"/>
        </a:p>
      </dgm:t>
    </dgm:pt>
    <dgm:pt modelId="{88D70F45-A88E-4AD2-A074-C235C7297091}" type="sibTrans" cxnId="{5018ED58-4154-4682-9222-BEB1EC716600}">
      <dgm:prSet/>
      <dgm:spPr/>
      <dgm:t>
        <a:bodyPr/>
        <a:lstStyle/>
        <a:p>
          <a:endParaRPr lang="en-US"/>
        </a:p>
      </dgm:t>
    </dgm:pt>
    <dgm:pt modelId="{64C6CB08-9F3D-4743-8F75-BACA8A582A06}">
      <dgm:prSet phldrT="[Text]"/>
      <dgm:spPr/>
      <dgm:t>
        <a:bodyPr/>
        <a:lstStyle/>
        <a:p>
          <a:r>
            <a:rPr lang="en-US" dirty="0">
              <a:latin typeface="Times New Roman" panose="02020603050405020304" pitchFamily="18" charset="0"/>
              <a:cs typeface="Times New Roman" panose="02020603050405020304" pitchFamily="18" charset="0"/>
            </a:rPr>
            <a:t>Categorical variable 2</a:t>
          </a:r>
        </a:p>
      </dgm:t>
    </dgm:pt>
    <dgm:pt modelId="{A46BFFA1-8827-40E8-826F-7FE52927FC19}" type="parTrans" cxnId="{27043725-CD2C-4A3B-A440-B986672CEF93}">
      <dgm:prSet/>
      <dgm:spPr/>
      <dgm:t>
        <a:bodyPr/>
        <a:lstStyle/>
        <a:p>
          <a:endParaRPr lang="en-US"/>
        </a:p>
      </dgm:t>
    </dgm:pt>
    <dgm:pt modelId="{36E7E97D-BD90-4B7D-97A2-F003091BC79D}" type="sibTrans" cxnId="{27043725-CD2C-4A3B-A440-B986672CEF93}">
      <dgm:prSet/>
      <dgm:spPr/>
      <dgm:t>
        <a:bodyPr/>
        <a:lstStyle/>
        <a:p>
          <a:endParaRPr lang="en-US"/>
        </a:p>
      </dgm:t>
    </dgm:pt>
    <dgm:pt modelId="{11A5FB72-2FD7-4F93-9DDE-20AC0CB54694}">
      <dgm:prSet phldrT="[Text]"/>
      <dgm:spPr/>
      <dgm:t>
        <a:bodyPr/>
        <a:lstStyle/>
        <a:p>
          <a:r>
            <a:rPr lang="en-US" dirty="0">
              <a:latin typeface="Times New Roman" panose="02020603050405020304" pitchFamily="18" charset="0"/>
              <a:cs typeface="Times New Roman" panose="02020603050405020304" pitchFamily="18" charset="0"/>
            </a:rPr>
            <a:t>Categorical variable 200</a:t>
          </a:r>
        </a:p>
      </dgm:t>
    </dgm:pt>
    <dgm:pt modelId="{B63A3816-5416-48EF-97B1-6BEA903ED483}" type="parTrans" cxnId="{624904B6-BCBB-45AF-A926-694C9D969BAC}">
      <dgm:prSet/>
      <dgm:spPr/>
      <dgm:t>
        <a:bodyPr/>
        <a:lstStyle/>
        <a:p>
          <a:endParaRPr lang="en-US"/>
        </a:p>
      </dgm:t>
    </dgm:pt>
    <dgm:pt modelId="{FAB07AB4-0F05-4F44-8B7F-05BEE3FD950F}" type="sibTrans" cxnId="{624904B6-BCBB-45AF-A926-694C9D969BAC}">
      <dgm:prSet/>
      <dgm:spPr/>
      <dgm:t>
        <a:bodyPr/>
        <a:lstStyle/>
        <a:p>
          <a:endParaRPr lang="en-US"/>
        </a:p>
      </dgm:t>
    </dgm:pt>
    <dgm:pt modelId="{2C3C98FA-C90F-4F44-842B-3C0F745B2BB7}">
      <dgm:prSet phldrT="[Text]"/>
      <dgm:spPr/>
      <dgm:t>
        <a:bodyPr/>
        <a:lstStyle/>
        <a:p>
          <a:r>
            <a:rPr lang="en-US" dirty="0">
              <a:latin typeface="Times New Roman" panose="02020603050405020304" pitchFamily="18" charset="0"/>
              <a:cs typeface="Times New Roman" panose="02020603050405020304" pitchFamily="18" charset="0"/>
            </a:rPr>
            <a:t>….</a:t>
          </a:r>
        </a:p>
      </dgm:t>
    </dgm:pt>
    <dgm:pt modelId="{B12C635F-530E-4638-A29D-5A173525DB77}" type="sibTrans" cxnId="{DD419F0B-8846-4B59-9E80-0A0E91FE78BB}">
      <dgm:prSet/>
      <dgm:spPr/>
      <dgm:t>
        <a:bodyPr/>
        <a:lstStyle/>
        <a:p>
          <a:endParaRPr lang="en-US"/>
        </a:p>
      </dgm:t>
    </dgm:pt>
    <dgm:pt modelId="{8E3075BF-4C47-4EC1-B58E-DEA4347208A9}" type="parTrans" cxnId="{DD419F0B-8846-4B59-9E80-0A0E91FE78BB}">
      <dgm:prSet/>
      <dgm:spPr/>
      <dgm:t>
        <a:bodyPr/>
        <a:lstStyle/>
        <a:p>
          <a:endParaRPr lang="en-US"/>
        </a:p>
      </dgm:t>
    </dgm:pt>
    <dgm:pt modelId="{18953CB2-69F8-4799-8B28-B177E79B1DE6}">
      <dgm:prSet phldrT="[Text]"/>
      <dgm:spPr/>
      <dgm:t>
        <a:bodyPr/>
        <a:lstStyle/>
        <a:p>
          <a:r>
            <a:rPr lang="en-US" dirty="0">
              <a:latin typeface="Times New Roman" panose="02020603050405020304" pitchFamily="18" charset="0"/>
              <a:cs typeface="Times New Roman" panose="02020603050405020304" pitchFamily="18" charset="0"/>
            </a:rPr>
            <a:t>Top 5 tags present– 1 vs 0</a:t>
          </a:r>
        </a:p>
      </dgm:t>
    </dgm:pt>
    <dgm:pt modelId="{BE8424D6-316A-485F-82B5-8EF81D90505C}" type="parTrans" cxnId="{F2A2052D-5EA5-4942-B4EB-265E90CDEE75}">
      <dgm:prSet/>
      <dgm:spPr/>
      <dgm:t>
        <a:bodyPr/>
        <a:lstStyle/>
        <a:p>
          <a:endParaRPr lang="en-US"/>
        </a:p>
      </dgm:t>
    </dgm:pt>
    <dgm:pt modelId="{05EFCEF9-307E-4354-A0CF-B187B94C3884}" type="sibTrans" cxnId="{F2A2052D-5EA5-4942-B4EB-265E90CDEE75}">
      <dgm:prSet/>
      <dgm:spPr/>
      <dgm:t>
        <a:bodyPr/>
        <a:lstStyle/>
        <a:p>
          <a:endParaRPr lang="en-US"/>
        </a:p>
      </dgm:t>
    </dgm:pt>
    <dgm:pt modelId="{1CDF8FE0-C624-46FA-8C03-D4E381160190}">
      <dgm:prSet phldrT="[Text]"/>
      <dgm:spPr/>
      <dgm:t>
        <a:bodyPr/>
        <a:lstStyle/>
        <a:p>
          <a:r>
            <a:rPr lang="en-US" dirty="0">
              <a:latin typeface="Times New Roman" panose="02020603050405020304" pitchFamily="18" charset="0"/>
              <a:cs typeface="Times New Roman" panose="02020603050405020304" pitchFamily="18" charset="0"/>
            </a:rPr>
            <a:t>5 columns</a:t>
          </a:r>
        </a:p>
      </dgm:t>
    </dgm:pt>
    <dgm:pt modelId="{010313C3-117E-46BC-99C5-CE7FA753DC35}" type="parTrans" cxnId="{3679A990-644A-4BDE-8784-114C4E816A70}">
      <dgm:prSet/>
      <dgm:spPr/>
      <dgm:t>
        <a:bodyPr/>
        <a:lstStyle/>
        <a:p>
          <a:endParaRPr lang="en-US"/>
        </a:p>
      </dgm:t>
    </dgm:pt>
    <dgm:pt modelId="{1DA43FA3-CE37-4470-9DDE-3495A484697F}" type="sibTrans" cxnId="{3679A990-644A-4BDE-8784-114C4E816A70}">
      <dgm:prSet/>
      <dgm:spPr/>
      <dgm:t>
        <a:bodyPr/>
        <a:lstStyle/>
        <a:p>
          <a:endParaRPr lang="en-US"/>
        </a:p>
      </dgm:t>
    </dgm:pt>
    <dgm:pt modelId="{2813E2F3-8A3F-4BE5-B27C-2FD6CE3E6648}">
      <dgm:prSet phldrT="[Text]"/>
      <dgm:spPr/>
      <dgm:t>
        <a:bodyPr/>
        <a:lstStyle/>
        <a:p>
          <a:endParaRPr lang="en-US" dirty="0">
            <a:latin typeface="Times New Roman" panose="02020603050405020304" pitchFamily="18" charset="0"/>
            <a:cs typeface="Times New Roman" panose="02020603050405020304" pitchFamily="18" charset="0"/>
          </a:endParaRPr>
        </a:p>
      </dgm:t>
    </dgm:pt>
    <dgm:pt modelId="{27E2AB1E-938B-4C4E-9444-E78CC40142E3}" type="parTrans" cxnId="{5EA8BCA0-60F6-4BF1-9581-1A37A9144EB9}">
      <dgm:prSet/>
      <dgm:spPr/>
      <dgm:t>
        <a:bodyPr/>
        <a:lstStyle/>
        <a:p>
          <a:endParaRPr lang="en-US"/>
        </a:p>
      </dgm:t>
    </dgm:pt>
    <dgm:pt modelId="{26D2C2FB-5093-4CB0-878C-73EEC774A69C}" type="sibTrans" cxnId="{5EA8BCA0-60F6-4BF1-9581-1A37A9144EB9}">
      <dgm:prSet/>
      <dgm:spPr/>
      <dgm:t>
        <a:bodyPr/>
        <a:lstStyle/>
        <a:p>
          <a:endParaRPr lang="en-US"/>
        </a:p>
      </dgm:t>
    </dgm:pt>
    <dgm:pt modelId="{27B01781-3221-46DE-A74E-29D2D362E943}" type="pres">
      <dgm:prSet presAssocID="{64F0675E-D40F-443C-AF27-8C6E7B1CB148}" presName="CompostProcess" presStyleCnt="0">
        <dgm:presLayoutVars>
          <dgm:dir/>
          <dgm:resizeHandles val="exact"/>
        </dgm:presLayoutVars>
      </dgm:prSet>
      <dgm:spPr/>
    </dgm:pt>
    <dgm:pt modelId="{3EEB535C-9058-48DD-B449-93E05F8CA17A}" type="pres">
      <dgm:prSet presAssocID="{64F0675E-D40F-443C-AF27-8C6E7B1CB148}" presName="arrow" presStyleLbl="bgShp" presStyleIdx="0" presStyleCnt="1" custLinFactNeighborX="-6184"/>
      <dgm:spPr/>
    </dgm:pt>
    <dgm:pt modelId="{76E3DD8F-2FD3-4765-AE08-4E4ED7CD6FB4}" type="pres">
      <dgm:prSet presAssocID="{64F0675E-D40F-443C-AF27-8C6E7B1CB148}" presName="linearProcess" presStyleCnt="0"/>
      <dgm:spPr/>
    </dgm:pt>
    <dgm:pt modelId="{7D3D467A-ABA8-484C-8EDB-DEF9F61ABDFD}" type="pres">
      <dgm:prSet presAssocID="{23AA7A4E-4416-4DBF-892C-37DC4BD311B0}" presName="textNode" presStyleLbl="node1" presStyleIdx="0" presStyleCnt="2" custScaleX="116190">
        <dgm:presLayoutVars>
          <dgm:bulletEnabled val="1"/>
        </dgm:presLayoutVars>
      </dgm:prSet>
      <dgm:spPr/>
    </dgm:pt>
    <dgm:pt modelId="{BE8515C2-2C4C-4E12-87AB-6E1A7436CFB8}" type="pres">
      <dgm:prSet presAssocID="{88D70F45-A88E-4AD2-A074-C235C7297091}" presName="sibTrans" presStyleCnt="0"/>
      <dgm:spPr/>
    </dgm:pt>
    <dgm:pt modelId="{CDE5CF27-AE9A-439F-8DF4-F860F5E7B4AF}" type="pres">
      <dgm:prSet presAssocID="{0D7111E1-61DC-47D8-8122-2C2BFAF0E085}" presName="textNode" presStyleLbl="node1" presStyleIdx="1" presStyleCnt="2" custScaleX="70757">
        <dgm:presLayoutVars>
          <dgm:bulletEnabled val="1"/>
        </dgm:presLayoutVars>
      </dgm:prSet>
      <dgm:spPr/>
    </dgm:pt>
  </dgm:ptLst>
  <dgm:cxnLst>
    <dgm:cxn modelId="{DD419F0B-8846-4B59-9E80-0A0E91FE78BB}" srcId="{23AA7A4E-4416-4DBF-892C-37DC4BD311B0}" destId="{2C3C98FA-C90F-4F44-842B-3C0F745B2BB7}" srcOrd="2" destOrd="0" parTransId="{8E3075BF-4C47-4EC1-B58E-DEA4347208A9}" sibTransId="{B12C635F-530E-4638-A29D-5A173525DB77}"/>
    <dgm:cxn modelId="{BB6ACB0C-B5D7-4975-B3B3-43AD5771AD54}" type="presOf" srcId="{2813E2F3-8A3F-4BE5-B27C-2FD6CE3E6648}" destId="{CDE5CF27-AE9A-439F-8DF4-F860F5E7B4AF}" srcOrd="0" destOrd="1" presId="urn:microsoft.com/office/officeart/2005/8/layout/hProcess9"/>
    <dgm:cxn modelId="{9D5A501E-7B7E-4C3F-ACE9-7D95139E853B}" type="presOf" srcId="{1CDF8FE0-C624-46FA-8C03-D4E381160190}" destId="{CDE5CF27-AE9A-439F-8DF4-F860F5E7B4AF}" srcOrd="0" destOrd="2" presId="urn:microsoft.com/office/officeart/2005/8/layout/hProcess9"/>
    <dgm:cxn modelId="{27043725-CD2C-4A3B-A440-B986672CEF93}" srcId="{23AA7A4E-4416-4DBF-892C-37DC4BD311B0}" destId="{64C6CB08-9F3D-4743-8F75-BACA8A582A06}" srcOrd="1" destOrd="0" parTransId="{A46BFFA1-8827-40E8-826F-7FE52927FC19}" sibTransId="{36E7E97D-BD90-4B7D-97A2-F003091BC79D}"/>
    <dgm:cxn modelId="{F2A2052D-5EA5-4942-B4EB-265E90CDEE75}" srcId="{0D7111E1-61DC-47D8-8122-2C2BFAF0E085}" destId="{18953CB2-69F8-4799-8B28-B177E79B1DE6}" srcOrd="2" destOrd="0" parTransId="{BE8424D6-316A-485F-82B5-8EF81D90505C}" sibTransId="{05EFCEF9-307E-4354-A0CF-B187B94C3884}"/>
    <dgm:cxn modelId="{0AEB4A2F-C66B-4E77-B013-6E5CD404F8C3}" type="presOf" srcId="{64F0675E-D40F-443C-AF27-8C6E7B1CB148}" destId="{27B01781-3221-46DE-A74E-29D2D362E943}" srcOrd="0" destOrd="0" presId="urn:microsoft.com/office/officeart/2005/8/layout/hProcess9"/>
    <dgm:cxn modelId="{AF30A93E-5C67-4221-943A-6D5A157C7595}" type="presOf" srcId="{0D7111E1-61DC-47D8-8122-2C2BFAF0E085}" destId="{CDE5CF27-AE9A-439F-8DF4-F860F5E7B4AF}" srcOrd="0" destOrd="0" presId="urn:microsoft.com/office/officeart/2005/8/layout/hProcess9"/>
    <dgm:cxn modelId="{20E3ED65-EA03-4A88-A440-AC619AD246A0}" type="presOf" srcId="{64C6CB08-9F3D-4743-8F75-BACA8A582A06}" destId="{7D3D467A-ABA8-484C-8EDB-DEF9F61ABDFD}" srcOrd="0" destOrd="2" presId="urn:microsoft.com/office/officeart/2005/8/layout/hProcess9"/>
    <dgm:cxn modelId="{5A8FDE46-D8E3-4939-9AA9-EC685B5174A8}" type="presOf" srcId="{23AA7A4E-4416-4DBF-892C-37DC4BD311B0}" destId="{7D3D467A-ABA8-484C-8EDB-DEF9F61ABDFD}" srcOrd="0" destOrd="0" presId="urn:microsoft.com/office/officeart/2005/8/layout/hProcess9"/>
    <dgm:cxn modelId="{D138BE74-3DA0-4F93-BF5C-C4A9F4597EFD}" type="presOf" srcId="{2C3C98FA-C90F-4F44-842B-3C0F745B2BB7}" destId="{7D3D467A-ABA8-484C-8EDB-DEF9F61ABDFD}" srcOrd="0" destOrd="3" presId="urn:microsoft.com/office/officeart/2005/8/layout/hProcess9"/>
    <dgm:cxn modelId="{5018ED58-4154-4682-9222-BEB1EC716600}" srcId="{64F0675E-D40F-443C-AF27-8C6E7B1CB148}" destId="{23AA7A4E-4416-4DBF-892C-37DC4BD311B0}" srcOrd="0" destOrd="0" parTransId="{BA75ADB3-D666-4B4A-86A1-32C9A06FBD4F}" sibTransId="{88D70F45-A88E-4AD2-A074-C235C7297091}"/>
    <dgm:cxn modelId="{1C9DDC79-735B-4C34-A634-20952528A9F9}" srcId="{23AA7A4E-4416-4DBF-892C-37DC4BD311B0}" destId="{EC1C021F-E967-41C6-A56A-716B7F0CB992}" srcOrd="0" destOrd="0" parTransId="{6F9FFAE1-397E-4005-8837-2FE510DE764B}" sibTransId="{081B0535-E0AC-4E0E-8F4A-82BFB3D64B14}"/>
    <dgm:cxn modelId="{3679A990-644A-4BDE-8784-114C4E816A70}" srcId="{0D7111E1-61DC-47D8-8122-2C2BFAF0E085}" destId="{1CDF8FE0-C624-46FA-8C03-D4E381160190}" srcOrd="1" destOrd="0" parTransId="{010313C3-117E-46BC-99C5-CE7FA753DC35}" sibTransId="{1DA43FA3-CE37-4470-9DDE-3495A484697F}"/>
    <dgm:cxn modelId="{5EA8BCA0-60F6-4BF1-9581-1A37A9144EB9}" srcId="{0D7111E1-61DC-47D8-8122-2C2BFAF0E085}" destId="{2813E2F3-8A3F-4BE5-B27C-2FD6CE3E6648}" srcOrd="0" destOrd="0" parTransId="{27E2AB1E-938B-4C4E-9444-E78CC40142E3}" sibTransId="{26D2C2FB-5093-4CB0-878C-73EEC774A69C}"/>
    <dgm:cxn modelId="{AC8B01AA-F991-4700-AA3F-B18F32BA6395}" type="presOf" srcId="{EC1C021F-E967-41C6-A56A-716B7F0CB992}" destId="{7D3D467A-ABA8-484C-8EDB-DEF9F61ABDFD}" srcOrd="0" destOrd="1" presId="urn:microsoft.com/office/officeart/2005/8/layout/hProcess9"/>
    <dgm:cxn modelId="{624904B6-BCBB-45AF-A926-694C9D969BAC}" srcId="{23AA7A4E-4416-4DBF-892C-37DC4BD311B0}" destId="{11A5FB72-2FD7-4F93-9DDE-20AC0CB54694}" srcOrd="3" destOrd="0" parTransId="{B63A3816-5416-48EF-97B1-6BEA903ED483}" sibTransId="{FAB07AB4-0F05-4F44-8B7F-05BEE3FD950F}"/>
    <dgm:cxn modelId="{2E36B4CC-718D-407A-9086-2301AFE5AACA}" srcId="{64F0675E-D40F-443C-AF27-8C6E7B1CB148}" destId="{0D7111E1-61DC-47D8-8122-2C2BFAF0E085}" srcOrd="1" destOrd="0" parTransId="{113269BF-2688-4CB8-A200-1505FC8DE15B}" sibTransId="{3788484F-09F8-4426-8534-86B311981E07}"/>
    <dgm:cxn modelId="{70F6D1ED-35CD-4E74-A12B-BB695F68A338}" type="presOf" srcId="{11A5FB72-2FD7-4F93-9DDE-20AC0CB54694}" destId="{7D3D467A-ABA8-484C-8EDB-DEF9F61ABDFD}" srcOrd="0" destOrd="4" presId="urn:microsoft.com/office/officeart/2005/8/layout/hProcess9"/>
    <dgm:cxn modelId="{E485D8F1-6455-4A7F-9357-F49B03BD2823}" type="presOf" srcId="{18953CB2-69F8-4799-8B28-B177E79B1DE6}" destId="{CDE5CF27-AE9A-439F-8DF4-F860F5E7B4AF}" srcOrd="0" destOrd="3" presId="urn:microsoft.com/office/officeart/2005/8/layout/hProcess9"/>
    <dgm:cxn modelId="{47588B48-29BD-4C49-B82C-A413B45E1BA6}" type="presParOf" srcId="{27B01781-3221-46DE-A74E-29D2D362E943}" destId="{3EEB535C-9058-48DD-B449-93E05F8CA17A}" srcOrd="0" destOrd="0" presId="urn:microsoft.com/office/officeart/2005/8/layout/hProcess9"/>
    <dgm:cxn modelId="{D16D5872-CB7A-401F-B74B-AA0951BFD841}" type="presParOf" srcId="{27B01781-3221-46DE-A74E-29D2D362E943}" destId="{76E3DD8F-2FD3-4765-AE08-4E4ED7CD6FB4}" srcOrd="1" destOrd="0" presId="urn:microsoft.com/office/officeart/2005/8/layout/hProcess9"/>
    <dgm:cxn modelId="{F62ECDC2-7857-407F-B21F-E39A127C6017}" type="presParOf" srcId="{76E3DD8F-2FD3-4765-AE08-4E4ED7CD6FB4}" destId="{7D3D467A-ABA8-484C-8EDB-DEF9F61ABDFD}" srcOrd="0" destOrd="0" presId="urn:microsoft.com/office/officeart/2005/8/layout/hProcess9"/>
    <dgm:cxn modelId="{505DF159-53F9-4282-9C9D-6E364BEA1EC5}" type="presParOf" srcId="{76E3DD8F-2FD3-4765-AE08-4E4ED7CD6FB4}" destId="{BE8515C2-2C4C-4E12-87AB-6E1A7436CFB8}" srcOrd="1" destOrd="0" presId="urn:microsoft.com/office/officeart/2005/8/layout/hProcess9"/>
    <dgm:cxn modelId="{8397A143-B194-4B84-B1F3-72F7E5280F8E}" type="presParOf" srcId="{76E3DD8F-2FD3-4765-AE08-4E4ED7CD6FB4}" destId="{CDE5CF27-AE9A-439F-8DF4-F860F5E7B4AF}" srcOrd="2"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B535C-9058-48DD-B449-93E05F8CA17A}">
      <dsp:nvSpPr>
        <dsp:cNvPr id="0" name=""/>
        <dsp:cNvSpPr/>
      </dsp:nvSpPr>
      <dsp:spPr>
        <a:xfrm>
          <a:off x="205387" y="0"/>
          <a:ext cx="5275090" cy="302601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3D467A-ABA8-484C-8EDB-DEF9F61ABDFD}">
      <dsp:nvSpPr>
        <dsp:cNvPr id="0" name=""/>
        <dsp:cNvSpPr/>
      </dsp:nvSpPr>
      <dsp:spPr>
        <a:xfrm>
          <a:off x="109165" y="907805"/>
          <a:ext cx="2918148" cy="12104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Independent Variable</a:t>
          </a: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Question body</a:t>
          </a:r>
        </a:p>
      </dsp:txBody>
      <dsp:txXfrm>
        <a:off x="168252" y="966892"/>
        <a:ext cx="2799974" cy="1092232"/>
      </dsp:txXfrm>
    </dsp:sp>
    <dsp:sp modelId="{CDE5CF27-AE9A-439F-8DF4-F860F5E7B4AF}">
      <dsp:nvSpPr>
        <dsp:cNvPr id="0" name=""/>
        <dsp:cNvSpPr/>
      </dsp:nvSpPr>
      <dsp:spPr>
        <a:xfrm>
          <a:off x="3178675" y="907805"/>
          <a:ext cx="2918148" cy="12104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Dependent Variable</a:t>
          </a: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5 columns indicating top 5 tags present or not (1 vs 0)</a:t>
          </a:r>
        </a:p>
      </dsp:txBody>
      <dsp:txXfrm>
        <a:off x="3237762" y="966892"/>
        <a:ext cx="2799974" cy="1092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B535C-9058-48DD-B449-93E05F8CA17A}">
      <dsp:nvSpPr>
        <dsp:cNvPr id="0" name=""/>
        <dsp:cNvSpPr/>
      </dsp:nvSpPr>
      <dsp:spPr>
        <a:xfrm>
          <a:off x="131536" y="0"/>
          <a:ext cx="3378340" cy="21517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E5CF27-AE9A-439F-8DF4-F860F5E7B4AF}">
      <dsp:nvSpPr>
        <dsp:cNvPr id="0" name=""/>
        <dsp:cNvSpPr/>
      </dsp:nvSpPr>
      <dsp:spPr>
        <a:xfrm>
          <a:off x="152343" y="623980"/>
          <a:ext cx="1192355" cy="860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Question Body</a:t>
          </a:r>
        </a:p>
      </dsp:txBody>
      <dsp:txXfrm>
        <a:off x="194359" y="665996"/>
        <a:ext cx="1108323" cy="776678"/>
      </dsp:txXfrm>
    </dsp:sp>
    <dsp:sp modelId="{0BF2CE09-966E-4EAC-834E-2050B2E1D1BA}">
      <dsp:nvSpPr>
        <dsp:cNvPr id="0" name=""/>
        <dsp:cNvSpPr/>
      </dsp:nvSpPr>
      <dsp:spPr>
        <a:xfrm>
          <a:off x="1379714" y="645532"/>
          <a:ext cx="1796402" cy="860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Top 10 Tags</a:t>
          </a:r>
        </a:p>
      </dsp:txBody>
      <dsp:txXfrm>
        <a:off x="1421730" y="687548"/>
        <a:ext cx="1712370" cy="776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B535C-9058-48DD-B449-93E05F8CA17A}">
      <dsp:nvSpPr>
        <dsp:cNvPr id="0" name=""/>
        <dsp:cNvSpPr/>
      </dsp:nvSpPr>
      <dsp:spPr>
        <a:xfrm>
          <a:off x="101681" y="0"/>
          <a:ext cx="3852273" cy="215177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3D467A-ABA8-484C-8EDB-DEF9F61ABDFD}">
      <dsp:nvSpPr>
        <dsp:cNvPr id="0" name=""/>
        <dsp:cNvSpPr/>
      </dsp:nvSpPr>
      <dsp:spPr>
        <a:xfrm>
          <a:off x="2041" y="645532"/>
          <a:ext cx="2740906" cy="860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Independent Variables (question body’s unigram)</a:t>
          </a: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Categorical variable 1</a:t>
          </a: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Categorical variable 2</a:t>
          </a: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a:t>
          </a: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Categorical variable 200</a:t>
          </a:r>
        </a:p>
      </dsp:txBody>
      <dsp:txXfrm>
        <a:off x="44057" y="687548"/>
        <a:ext cx="2656874" cy="776678"/>
      </dsp:txXfrm>
    </dsp:sp>
    <dsp:sp modelId="{CDE5CF27-AE9A-439F-8DF4-F860F5E7B4AF}">
      <dsp:nvSpPr>
        <dsp:cNvPr id="0" name=""/>
        <dsp:cNvSpPr/>
      </dsp:nvSpPr>
      <dsp:spPr>
        <a:xfrm>
          <a:off x="2860896" y="645532"/>
          <a:ext cx="1669147" cy="860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Dependent Variables</a:t>
          </a:r>
        </a:p>
        <a:p>
          <a:pPr marL="57150" lvl="1" indent="-57150" algn="l" defTabSz="355600">
            <a:lnSpc>
              <a:spcPct val="90000"/>
            </a:lnSpc>
            <a:spcBef>
              <a:spcPct val="0"/>
            </a:spcBef>
            <a:spcAft>
              <a:spcPct val="15000"/>
            </a:spcAft>
            <a:buChar char="•"/>
          </a:pPr>
          <a:endParaRPr lang="en-US" sz="800" kern="1200" dirty="0">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5 columns</a:t>
          </a: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Top 5 tags present– 1 vs 0</a:t>
          </a:r>
        </a:p>
      </dsp:txBody>
      <dsp:txXfrm>
        <a:off x="2902912" y="687548"/>
        <a:ext cx="1585115" cy="77667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DF4D3-5962-4C8B-B509-6B8522080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B18FD7-EB90-4D60-B11D-398A2C1D7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8BA60-F24C-45DB-800F-CA090E04D75C}"/>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5F37ACDE-6F8F-4CC1-883A-169131523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22303-5681-422C-8CCA-5906BD61ACEB}"/>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136670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8D49-455C-468E-BC21-1073B2BC93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401872-FF36-4031-87A4-A39E5A2D62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45C45-57B6-49C5-9937-ECF4A400865E}"/>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F1632DB7-4C48-4E81-AFDB-32805145A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9EC66-D1E1-45F4-B4DB-5F87ADFBCE2B}"/>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389230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1D55A-B4F5-47C5-B2F1-483C854C22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CAC6AA-A06E-4012-83E3-9A0173E7BB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875BC-20DA-49ED-B118-83FC85E0C8CD}"/>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7B02A1EC-20AF-41CC-9F71-D71A5E17B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AC180-6DCA-43DD-AA70-00697AFCBAC7}"/>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333922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9EE7-B24B-48DD-A6E7-ADF70F148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F3948-EED5-42AC-BB51-A69223C009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C4D8C-ABA9-4977-A3CF-9C8CA563D3E6}"/>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5AD9E30B-E431-4876-88E9-0CB06EFB3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C6F6B-6789-45E4-9AAB-0C480D9F8B83}"/>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244676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9E48-4F28-46A6-8187-9A5FF7C7FD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96E191-57FC-49D1-AEB7-BF1A006227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46B6D9-F403-4592-8DB0-1B012E4DD6A2}"/>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39806F29-D466-46F3-B865-96F86A4D7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6C7C1-4FC2-45A0-9A54-E80F4D08EF88}"/>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1092706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1B6E-9ABD-4B90-A6C0-FD3687B7D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DD45A-C6CE-4152-8FBF-70617604C8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1B35E-7F14-4A4A-9931-7274B84167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547E62-65A6-4F00-95FC-9D6198EE2FFD}"/>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6" name="Footer Placeholder 5">
            <a:extLst>
              <a:ext uri="{FF2B5EF4-FFF2-40B4-BE49-F238E27FC236}">
                <a16:creationId xmlns:a16="http://schemas.microsoft.com/office/drawing/2014/main" id="{9E935F2C-1C56-4858-87ED-B88E035DF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EA95C-93F5-45DC-9300-60AB2FB2FC30}"/>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2498115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CE16-D028-419E-AD76-E2D604DAF3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146587-4BCD-4265-92FC-8DF995004A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E234D1-2B26-4299-ABCF-F491851F84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69E43-76D6-4EAC-AB9D-CCA0E0F493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6756A3-37DA-4890-BBFA-3479C95BE9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D1BAA2-9F0B-4EEC-8893-8BBFF405E1A4}"/>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8" name="Footer Placeholder 7">
            <a:extLst>
              <a:ext uri="{FF2B5EF4-FFF2-40B4-BE49-F238E27FC236}">
                <a16:creationId xmlns:a16="http://schemas.microsoft.com/office/drawing/2014/main" id="{7B3B4932-865A-4BD2-83E0-652A7E2F3C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CD265A-FE6F-4F0E-AE1F-D1C77D36858B}"/>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138683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E0A32-4DD8-4E2B-A535-F7CCD9660C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E6D398-A8D6-4AD7-9DDC-2C55AADA5E21}"/>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4" name="Footer Placeholder 3">
            <a:extLst>
              <a:ext uri="{FF2B5EF4-FFF2-40B4-BE49-F238E27FC236}">
                <a16:creationId xmlns:a16="http://schemas.microsoft.com/office/drawing/2014/main" id="{D3B9902C-EA5F-45CB-97EE-36D4258252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B3898A-AE12-4852-A90E-026D1D540D77}"/>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132003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5A602-F7CB-4D3D-8F40-00C8A1534466}"/>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3" name="Footer Placeholder 2">
            <a:extLst>
              <a:ext uri="{FF2B5EF4-FFF2-40B4-BE49-F238E27FC236}">
                <a16:creationId xmlns:a16="http://schemas.microsoft.com/office/drawing/2014/main" id="{3B9E2E5F-278D-4BC7-BA56-26089E7B82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7BCF10-3AD6-45B0-A9F7-69B7286283D9}"/>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62174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4BC5-79B5-42D3-9A9F-CF6F33D58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267B2A-E6D3-42F9-91AA-4F2ADC188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AB8B5C-92F7-45DB-AB5B-AFBDFEC71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56E78-2E60-422B-88C6-47F7326647BB}"/>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6" name="Footer Placeholder 5">
            <a:extLst>
              <a:ext uri="{FF2B5EF4-FFF2-40B4-BE49-F238E27FC236}">
                <a16:creationId xmlns:a16="http://schemas.microsoft.com/office/drawing/2014/main" id="{A180C75F-90D1-46F7-80EC-4A6F0C91E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2D43A-E5F0-411E-9129-3BDEF60C2E43}"/>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264060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F089-6ADA-4E24-8BD4-16D0E8D24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38B880-C9BC-48C2-AE8C-5A65AA1D8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E2B873-D61C-4C24-A529-27D1A5181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AE806-C601-482F-88EC-5756C24D77BF}"/>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6" name="Footer Placeholder 5">
            <a:extLst>
              <a:ext uri="{FF2B5EF4-FFF2-40B4-BE49-F238E27FC236}">
                <a16:creationId xmlns:a16="http://schemas.microsoft.com/office/drawing/2014/main" id="{EECD745E-892A-4639-8DFB-A45CBD57E3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A9A1A-E90E-4F1C-B2D5-0D0DABEA5CCE}"/>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342787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90E675-B8CE-4A71-B44D-E3A4CC849A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E208DB-2555-485D-A7B8-650C2D526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63752-A343-480C-B9C3-3E69D4ED58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4FC776BA-CC83-49A3-A645-CDA22A0D8D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4078A2-4E71-4F0A-8DF5-1F7C2B5DF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3DA9E-1402-4D36-B56F-2E8D71F67223}" type="slidenum">
              <a:rPr lang="en-US" smtClean="0"/>
              <a:t>‹#›</a:t>
            </a:fld>
            <a:endParaRPr lang="en-US"/>
          </a:p>
        </p:txBody>
      </p:sp>
    </p:spTree>
    <p:extLst>
      <p:ext uri="{BB962C8B-B14F-4D97-AF65-F5344CB8AC3E}">
        <p14:creationId xmlns:p14="http://schemas.microsoft.com/office/powerpoint/2010/main" val="1748906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0EB722-1731-4A88-9492-4A5ADEC026F9}"/>
              </a:ext>
            </a:extLst>
          </p:cNvPr>
          <p:cNvPicPr>
            <a:picLocks noChangeAspect="1"/>
          </p:cNvPicPr>
          <p:nvPr/>
        </p:nvPicPr>
        <p:blipFill rotWithShape="1">
          <a:blip r:embed="rId2"/>
          <a:srcRect t="9420" r="2788"/>
          <a:stretch/>
        </p:blipFill>
        <p:spPr>
          <a:xfrm>
            <a:off x="4744371" y="920476"/>
            <a:ext cx="2582816" cy="610230"/>
          </a:xfrm>
          <a:prstGeom prst="rect">
            <a:avLst/>
          </a:prstGeom>
        </p:spPr>
      </p:pic>
      <p:sp>
        <p:nvSpPr>
          <p:cNvPr id="8" name="Title 1">
            <a:extLst>
              <a:ext uri="{FF2B5EF4-FFF2-40B4-BE49-F238E27FC236}">
                <a16:creationId xmlns:a16="http://schemas.microsoft.com/office/drawing/2014/main" id="{C73136A5-5825-4193-B545-A20B181062B5}"/>
              </a:ext>
            </a:extLst>
          </p:cNvPr>
          <p:cNvSpPr>
            <a:spLocks noGrp="1"/>
          </p:cNvSpPr>
          <p:nvPr>
            <p:ph type="ctrTitle"/>
          </p:nvPr>
        </p:nvSpPr>
        <p:spPr>
          <a:xfrm>
            <a:off x="1294855" y="2661026"/>
            <a:ext cx="9481849" cy="2423737"/>
          </a:xfrm>
        </p:spPr>
        <p:txBody>
          <a:bodyPr/>
          <a:lstStyle/>
          <a:p>
            <a:r>
              <a:rPr lang="en-US" dirty="0" err="1">
                <a:latin typeface="Times New Roman" panose="02020603050405020304" pitchFamily="18" charset="0"/>
                <a:cs typeface="Times New Roman" panose="02020603050405020304" pitchFamily="18" charset="0"/>
              </a:rPr>
              <a:t>StackOverflow</a:t>
            </a:r>
            <a:r>
              <a:rPr lang="en-US" dirty="0">
                <a:latin typeface="Times New Roman" panose="02020603050405020304" pitchFamily="18" charset="0"/>
                <a:cs typeface="Times New Roman" panose="02020603050405020304" pitchFamily="18" charset="0"/>
              </a:rPr>
              <a:t> – Tag Classification</a:t>
            </a:r>
          </a:p>
        </p:txBody>
      </p:sp>
      <p:sp>
        <p:nvSpPr>
          <p:cNvPr id="11" name="Title 1">
            <a:extLst>
              <a:ext uri="{FF2B5EF4-FFF2-40B4-BE49-F238E27FC236}">
                <a16:creationId xmlns:a16="http://schemas.microsoft.com/office/drawing/2014/main" id="{43FEC137-6361-4F68-83B4-CFF1FC16144E}"/>
              </a:ext>
            </a:extLst>
          </p:cNvPr>
          <p:cNvSpPr txBox="1">
            <a:spLocks/>
          </p:cNvSpPr>
          <p:nvPr/>
        </p:nvSpPr>
        <p:spPr>
          <a:xfrm>
            <a:off x="2605168" y="5200521"/>
            <a:ext cx="6894094" cy="431888"/>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latin typeface="Times New Roman" panose="02020603050405020304" pitchFamily="18" charset="0"/>
                <a:cs typeface="Times New Roman" panose="02020603050405020304" pitchFamily="18" charset="0"/>
              </a:rPr>
              <a:t>Piyush Aggarwal</a:t>
            </a:r>
          </a:p>
        </p:txBody>
      </p:sp>
    </p:spTree>
    <p:extLst>
      <p:ext uri="{BB962C8B-B14F-4D97-AF65-F5344CB8AC3E}">
        <p14:creationId xmlns:p14="http://schemas.microsoft.com/office/powerpoint/2010/main" val="48446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65D6E32-C44A-4F84-9279-FEE84343B49D}"/>
              </a:ext>
            </a:extLst>
          </p:cNvPr>
          <p:cNvGraphicFramePr/>
          <p:nvPr>
            <p:extLst>
              <p:ext uri="{D42A27DB-BD31-4B8C-83A1-F6EECF244321}">
                <p14:modId xmlns:p14="http://schemas.microsoft.com/office/powerpoint/2010/main" val="1494615278"/>
              </p:ext>
            </p:extLst>
          </p:nvPr>
        </p:nvGraphicFramePr>
        <p:xfrm>
          <a:off x="1771942" y="2827789"/>
          <a:ext cx="3974518" cy="2151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E30BC3F2-63A7-4B13-8EB0-EBD65CB0B11C}"/>
              </a:ext>
            </a:extLst>
          </p:cNvPr>
          <p:cNvGraphicFramePr/>
          <p:nvPr>
            <p:extLst>
              <p:ext uri="{D42A27DB-BD31-4B8C-83A1-F6EECF244321}">
                <p14:modId xmlns:p14="http://schemas.microsoft.com/office/powerpoint/2010/main" val="4139331026"/>
              </p:ext>
            </p:extLst>
          </p:nvPr>
        </p:nvGraphicFramePr>
        <p:xfrm>
          <a:off x="6421665" y="2880526"/>
          <a:ext cx="4532086" cy="21517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Arrow: Right 6">
            <a:extLst>
              <a:ext uri="{FF2B5EF4-FFF2-40B4-BE49-F238E27FC236}">
                <a16:creationId xmlns:a16="http://schemas.microsoft.com/office/drawing/2014/main" id="{D3E4C46C-1715-4D73-9234-9CD70F4EFF33}"/>
              </a:ext>
            </a:extLst>
          </p:cNvPr>
          <p:cNvSpPr/>
          <p:nvPr/>
        </p:nvSpPr>
        <p:spPr>
          <a:xfrm>
            <a:off x="5246904" y="3735771"/>
            <a:ext cx="1180292" cy="353719"/>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3" name="Picture 12" descr="Icon&#10;&#10;Description automatically generated">
            <a:extLst>
              <a:ext uri="{FF2B5EF4-FFF2-40B4-BE49-F238E27FC236}">
                <a16:creationId xmlns:a16="http://schemas.microsoft.com/office/drawing/2014/main" id="{F18A96FF-5FB1-4174-B0CB-26D87241F15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11778" y="5527711"/>
            <a:ext cx="1319615" cy="965164"/>
          </a:xfrm>
          <a:prstGeom prst="rect">
            <a:avLst/>
          </a:prstGeom>
        </p:spPr>
      </p:pic>
      <p:pic>
        <p:nvPicPr>
          <p:cNvPr id="14" name="Picture 13" descr="Icon&#10;&#10;Description automatically generated">
            <a:extLst>
              <a:ext uri="{FF2B5EF4-FFF2-40B4-BE49-F238E27FC236}">
                <a16:creationId xmlns:a16="http://schemas.microsoft.com/office/drawing/2014/main" id="{2489E439-46D0-4B94-9B39-188C1D79C9E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34185" y="5527711"/>
            <a:ext cx="1319615" cy="965164"/>
          </a:xfrm>
          <a:prstGeom prst="rect">
            <a:avLst/>
          </a:prstGeom>
        </p:spPr>
      </p:pic>
      <p:pic>
        <p:nvPicPr>
          <p:cNvPr id="15" name="Picture 14" descr="A picture containing room, scene, building&#10;&#10;Description automatically generated">
            <a:extLst>
              <a:ext uri="{FF2B5EF4-FFF2-40B4-BE49-F238E27FC236}">
                <a16:creationId xmlns:a16="http://schemas.microsoft.com/office/drawing/2014/main" id="{85D01247-ABFA-4DA6-A983-B4479E63EF0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3731" y="1339348"/>
            <a:ext cx="1146088" cy="1122540"/>
          </a:xfrm>
          <a:prstGeom prst="rect">
            <a:avLst/>
          </a:prstGeom>
        </p:spPr>
      </p:pic>
      <p:pic>
        <p:nvPicPr>
          <p:cNvPr id="12" name="Picture 11" descr="A picture containing measure, baseball, bat&#10;&#10;Description automatically generated">
            <a:extLst>
              <a:ext uri="{FF2B5EF4-FFF2-40B4-BE49-F238E27FC236}">
                <a16:creationId xmlns:a16="http://schemas.microsoft.com/office/drawing/2014/main" id="{48F11132-A004-4477-8C8A-7BA81C18E1C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21608" y="3478189"/>
            <a:ext cx="1146088" cy="850971"/>
          </a:xfrm>
          <a:prstGeom prst="rect">
            <a:avLst/>
          </a:prstGeom>
        </p:spPr>
      </p:pic>
      <p:sp>
        <p:nvSpPr>
          <p:cNvPr id="23" name="TextBox 22">
            <a:extLst>
              <a:ext uri="{FF2B5EF4-FFF2-40B4-BE49-F238E27FC236}">
                <a16:creationId xmlns:a16="http://schemas.microsoft.com/office/drawing/2014/main" id="{6A3CAB4F-BF80-4718-8D63-1B026A0243F0}"/>
              </a:ext>
            </a:extLst>
          </p:cNvPr>
          <p:cNvSpPr txBox="1"/>
          <p:nvPr/>
        </p:nvSpPr>
        <p:spPr>
          <a:xfrm>
            <a:off x="1669819" y="1577452"/>
            <a:ext cx="1567312" cy="646331"/>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Cleansed data</a:t>
            </a:r>
            <a:r>
              <a:rPr lang="en-US" sz="1200" dirty="0">
                <a:latin typeface="Times New Roman" panose="02020603050405020304" pitchFamily="18" charset="0"/>
                <a:cs typeface="Times New Roman" panose="02020603050405020304" pitchFamily="18" charset="0"/>
              </a:rPr>
              <a:t> </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Combined dataset: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182K questions</a:t>
            </a:r>
            <a:endParaRPr lang="en-US" sz="1200" b="1" dirty="0">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C86FD759-77CF-4B85-82B2-99EEACACC9BB}"/>
              </a:ext>
            </a:extLst>
          </p:cNvPr>
          <p:cNvSpPr/>
          <p:nvPr/>
        </p:nvSpPr>
        <p:spPr>
          <a:xfrm>
            <a:off x="343949" y="1339346"/>
            <a:ext cx="3212983" cy="11225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9BEEEC89-61E7-47D3-9643-830294B6CAE7}"/>
              </a:ext>
            </a:extLst>
          </p:cNvPr>
          <p:cNvSpPr/>
          <p:nvPr/>
        </p:nvSpPr>
        <p:spPr>
          <a:xfrm>
            <a:off x="343949" y="2798820"/>
            <a:ext cx="10687574" cy="2273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7" name="Arrow: Curved Down 26">
            <a:extLst>
              <a:ext uri="{FF2B5EF4-FFF2-40B4-BE49-F238E27FC236}">
                <a16:creationId xmlns:a16="http://schemas.microsoft.com/office/drawing/2014/main" id="{E970E983-FDD0-4455-97C1-7EAF22FDC69D}"/>
              </a:ext>
            </a:extLst>
          </p:cNvPr>
          <p:cNvSpPr/>
          <p:nvPr/>
        </p:nvSpPr>
        <p:spPr>
          <a:xfrm rot="2301152">
            <a:off x="3281582" y="1779269"/>
            <a:ext cx="2265570" cy="9311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8" name="Arrow: Curved Down 27">
            <a:extLst>
              <a:ext uri="{FF2B5EF4-FFF2-40B4-BE49-F238E27FC236}">
                <a16:creationId xmlns:a16="http://schemas.microsoft.com/office/drawing/2014/main" id="{5598BCFE-A601-4C06-9074-2F8B979583FF}"/>
              </a:ext>
            </a:extLst>
          </p:cNvPr>
          <p:cNvSpPr/>
          <p:nvPr/>
        </p:nvSpPr>
        <p:spPr>
          <a:xfrm rot="2301152">
            <a:off x="10276524" y="4528729"/>
            <a:ext cx="1660299" cy="9311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9" name="Rectangle: Rounded Corners 28">
            <a:extLst>
              <a:ext uri="{FF2B5EF4-FFF2-40B4-BE49-F238E27FC236}">
                <a16:creationId xmlns:a16="http://schemas.microsoft.com/office/drawing/2014/main" id="{8D17B19E-8B93-4123-8D75-87B68BE942EB}"/>
              </a:ext>
            </a:extLst>
          </p:cNvPr>
          <p:cNvSpPr/>
          <p:nvPr/>
        </p:nvSpPr>
        <p:spPr>
          <a:xfrm>
            <a:off x="8340055" y="5449022"/>
            <a:ext cx="3212983" cy="11225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DC5A844C-5199-4D3C-BA05-FF8CAD3A8DDB}"/>
              </a:ext>
            </a:extLst>
          </p:cNvPr>
          <p:cNvSpPr txBox="1"/>
          <p:nvPr/>
        </p:nvSpPr>
        <p:spPr>
          <a:xfrm>
            <a:off x="6096000" y="5821377"/>
            <a:ext cx="2546173" cy="646331"/>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a:t>
            </a:r>
            <a:r>
              <a:rPr lang="en-US" sz="1200" dirty="0">
                <a:latin typeface="Times New Roman" panose="02020603050405020304" pitchFamily="18" charset="0"/>
                <a:cs typeface="Times New Roman" panose="02020603050405020304" pitchFamily="18" charset="0"/>
              </a:rPr>
              <a:t> (Training data development)</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Training</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~1268K  questions</a:t>
            </a:r>
          </a:p>
          <a:p>
            <a:r>
              <a:rPr lang="en-US" sz="1200" dirty="0">
                <a:latin typeface="Times New Roman" panose="02020603050405020304" pitchFamily="18" charset="0"/>
                <a:cs typeface="Times New Roman" panose="02020603050405020304" pitchFamily="18" charset="0"/>
              </a:rPr>
              <a:t>Test: </a:t>
            </a:r>
            <a:r>
              <a:rPr lang="en-US" sz="1200" b="1" dirty="0">
                <a:latin typeface="Times New Roman" panose="02020603050405020304" pitchFamily="18" charset="0"/>
                <a:cs typeface="Times New Roman" panose="02020603050405020304" pitchFamily="18" charset="0"/>
              </a:rPr>
              <a:t>~54K questions</a:t>
            </a:r>
          </a:p>
        </p:txBody>
      </p:sp>
      <p:sp>
        <p:nvSpPr>
          <p:cNvPr id="31" name="TextBox 30">
            <a:extLst>
              <a:ext uri="{FF2B5EF4-FFF2-40B4-BE49-F238E27FC236}">
                <a16:creationId xmlns:a16="http://schemas.microsoft.com/office/drawing/2014/main" id="{63CFCFE8-7C26-4D72-8BF5-C43C9DA6EEE7}"/>
              </a:ext>
            </a:extLst>
          </p:cNvPr>
          <p:cNvSpPr txBox="1"/>
          <p:nvPr/>
        </p:nvSpPr>
        <p:spPr>
          <a:xfrm>
            <a:off x="5124034" y="3983783"/>
            <a:ext cx="1292603" cy="976678"/>
          </a:xfrm>
          <a:prstGeom prst="rect">
            <a:avLst/>
          </a:prstGeom>
          <a:noFill/>
        </p:spPr>
        <p:txBody>
          <a:bodyPr wrap="square">
            <a:spAutoFit/>
          </a:bodyPr>
          <a:lstStyle/>
          <a:p>
            <a:pPr marL="171450" marR="0" indent="-171450" algn="ctr">
              <a:lnSpc>
                <a:spcPct val="107000"/>
              </a:lnSpc>
              <a:spcBef>
                <a:spcPts val="0"/>
              </a:spcBef>
              <a:spcAft>
                <a:spcPts val="800"/>
              </a:spcAft>
              <a:buFont typeface="Arial" panose="020B0604020202020204" pitchFamily="34" charset="0"/>
              <a:buChar char="•"/>
            </a:pPr>
            <a:r>
              <a:rPr lang="en-US" sz="1200" b="1" dirty="0">
                <a:latin typeface="Times New Roman" panose="02020603050405020304" pitchFamily="18" charset="0"/>
                <a:ea typeface="Calibri" panose="020F0502020204030204" pitchFamily="34" charset="0"/>
                <a:cs typeface="Times New Roman" panose="02020603050405020304" pitchFamily="18" charset="0"/>
              </a:rPr>
              <a:t>TFIDF vectorization</a:t>
            </a:r>
          </a:p>
          <a:p>
            <a:pPr marL="171450" marR="0" indent="-171450" algn="ctr">
              <a:lnSpc>
                <a:spcPct val="107000"/>
              </a:lnSpc>
              <a:spcBef>
                <a:spcPts val="0"/>
              </a:spcBef>
              <a:spcAft>
                <a:spcPts val="800"/>
              </a:spcAft>
              <a:buFont typeface="Arial" panose="020B0604020202020204" pitchFamily="34" charset="0"/>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One Hot encoding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C2515F72-82BC-4E0B-984D-B5A60D80DCA9}"/>
              </a:ext>
            </a:extLst>
          </p:cNvPr>
          <p:cNvSpPr txBox="1"/>
          <p:nvPr/>
        </p:nvSpPr>
        <p:spPr>
          <a:xfrm>
            <a:off x="5917149" y="627796"/>
            <a:ext cx="6094602" cy="400110"/>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https://github.com/piyush-springboard/projects-and-assignments/blob/main/Capstone-3/Data%20Wrangling%20and%20Exploratory%20Data%20Analysis.ipynb</a:t>
            </a:r>
          </a:p>
        </p:txBody>
      </p:sp>
      <p:sp>
        <p:nvSpPr>
          <p:cNvPr id="36" name="Google Shape;94;p18">
            <a:extLst>
              <a:ext uri="{FF2B5EF4-FFF2-40B4-BE49-F238E27FC236}">
                <a16:creationId xmlns:a16="http://schemas.microsoft.com/office/drawing/2014/main" id="{B12A1C71-2400-46F8-B1CF-CEC0A9C2FA7A}"/>
              </a:ext>
            </a:extLst>
          </p:cNvPr>
          <p:cNvSpPr txBox="1">
            <a:spLocks/>
          </p:cNvSpPr>
          <p:nvPr/>
        </p:nvSpPr>
        <p:spPr>
          <a:xfrm>
            <a:off x="265499" y="404949"/>
            <a:ext cx="5753561"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latin typeface="Times New Roman" panose="02020603050405020304" pitchFamily="18" charset="0"/>
                <a:cs typeface="Times New Roman" panose="02020603050405020304" pitchFamily="18" charset="0"/>
              </a:rPr>
              <a:t>3. Feature Engineering</a:t>
            </a:r>
          </a:p>
        </p:txBody>
      </p:sp>
      <p:sp>
        <p:nvSpPr>
          <p:cNvPr id="19" name="TextBox 18">
            <a:extLst>
              <a:ext uri="{FF2B5EF4-FFF2-40B4-BE49-F238E27FC236}">
                <a16:creationId xmlns:a16="http://schemas.microsoft.com/office/drawing/2014/main" id="{96F1A5BE-4F0C-419F-B6F1-09739250EF86}"/>
              </a:ext>
            </a:extLst>
          </p:cNvPr>
          <p:cNvSpPr txBox="1"/>
          <p:nvPr/>
        </p:nvSpPr>
        <p:spPr>
          <a:xfrm>
            <a:off x="253359" y="4329160"/>
            <a:ext cx="1292603" cy="281231"/>
          </a:xfrm>
          <a:prstGeom prst="rect">
            <a:avLst/>
          </a:prstGeom>
          <a:noFill/>
        </p:spPr>
        <p:txBody>
          <a:bodyPr wrap="square">
            <a:spAutoFit/>
          </a:bodyPr>
          <a:lstStyle/>
          <a:p>
            <a:pPr marL="0" marR="0" algn="ctr">
              <a:lnSpc>
                <a:spcPct val="107000"/>
              </a:lnSpc>
              <a:spcBef>
                <a:spcPts val="0"/>
              </a:spcBef>
              <a:spcAft>
                <a:spcPts val="80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Scaling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Plus Sign 3">
            <a:extLst>
              <a:ext uri="{FF2B5EF4-FFF2-40B4-BE49-F238E27FC236}">
                <a16:creationId xmlns:a16="http://schemas.microsoft.com/office/drawing/2014/main" id="{B54F9554-CE09-48EC-9992-4AF3BA97EB5F}"/>
              </a:ext>
            </a:extLst>
          </p:cNvPr>
          <p:cNvSpPr/>
          <p:nvPr/>
        </p:nvSpPr>
        <p:spPr>
          <a:xfrm>
            <a:off x="9746521" y="5821377"/>
            <a:ext cx="369029" cy="40882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D0CD1E5-55AA-43F8-9692-572CBCC36013}"/>
              </a:ext>
            </a:extLst>
          </p:cNvPr>
          <p:cNvSpPr txBox="1"/>
          <p:nvPr/>
        </p:nvSpPr>
        <p:spPr>
          <a:xfrm>
            <a:off x="9441491" y="2470300"/>
            <a:ext cx="1912309"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12317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DC9CA9-0963-47A3-B400-B8A80CF9224B}"/>
              </a:ext>
            </a:extLst>
          </p:cNvPr>
          <p:cNvSpPr/>
          <p:nvPr/>
        </p:nvSpPr>
        <p:spPr>
          <a:xfrm>
            <a:off x="382962" y="1456853"/>
            <a:ext cx="4714612" cy="689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Type</a:t>
            </a:r>
            <a:r>
              <a:rPr lang="en-US" dirty="0">
                <a:solidFill>
                  <a:schemeClr val="tx1"/>
                </a:solidFill>
                <a:latin typeface="Times New Roman" panose="02020603050405020304" pitchFamily="18" charset="0"/>
                <a:cs typeface="Times New Roman" panose="02020603050405020304" pitchFamily="18" charset="0"/>
              </a:rPr>
              <a:t>: Supervised Learning (Multi-label classification models)</a:t>
            </a:r>
          </a:p>
        </p:txBody>
      </p:sp>
      <p:sp>
        <p:nvSpPr>
          <p:cNvPr id="5" name="Rectangle 4">
            <a:extLst>
              <a:ext uri="{FF2B5EF4-FFF2-40B4-BE49-F238E27FC236}">
                <a16:creationId xmlns:a16="http://schemas.microsoft.com/office/drawing/2014/main" id="{FB4E0219-8F85-4237-B181-E239525B3A4E}"/>
              </a:ext>
            </a:extLst>
          </p:cNvPr>
          <p:cNvSpPr/>
          <p:nvPr/>
        </p:nvSpPr>
        <p:spPr>
          <a:xfrm>
            <a:off x="382962" y="2341135"/>
            <a:ext cx="4714612" cy="1040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Dependent variable</a:t>
            </a:r>
            <a:r>
              <a:rPr lang="en-US" dirty="0">
                <a:solidFill>
                  <a:schemeClr val="tx1"/>
                </a:solidFill>
                <a:latin typeface="Times New Roman" panose="02020603050405020304" pitchFamily="18" charset="0"/>
                <a:cs typeface="Times New Roman" panose="02020603050405020304" pitchFamily="18" charset="0"/>
              </a:rPr>
              <a:t> – ‘Tag1’, ‘Tag2’, ‘Tag3’, ‘Tag4’, ‘Tag5’ (Maximum 5 tags associated to a question) – 1 vs 0 (top 10 tag present vs absent)</a:t>
            </a:r>
          </a:p>
        </p:txBody>
      </p:sp>
      <p:sp>
        <p:nvSpPr>
          <p:cNvPr id="7" name="Rectangle 6">
            <a:extLst>
              <a:ext uri="{FF2B5EF4-FFF2-40B4-BE49-F238E27FC236}">
                <a16:creationId xmlns:a16="http://schemas.microsoft.com/office/drawing/2014/main" id="{94E6EF36-8E1B-4844-842A-02513943A33B}"/>
              </a:ext>
            </a:extLst>
          </p:cNvPr>
          <p:cNvSpPr/>
          <p:nvPr/>
        </p:nvSpPr>
        <p:spPr>
          <a:xfrm>
            <a:off x="382962" y="3600661"/>
            <a:ext cx="4714612"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Independent variables (predictors)</a:t>
            </a:r>
            <a:r>
              <a:rPr lang="en-US" dirty="0">
                <a:solidFill>
                  <a:schemeClr val="tx1"/>
                </a:solidFill>
                <a:latin typeface="Times New Roman" panose="02020603050405020304" pitchFamily="18" charset="0"/>
                <a:cs typeface="Times New Roman" panose="02020603050405020304" pitchFamily="18" charset="0"/>
              </a:rPr>
              <a:t> – 200 categorical feature (after TFIDF vectorization)</a:t>
            </a:r>
          </a:p>
        </p:txBody>
      </p:sp>
      <p:sp>
        <p:nvSpPr>
          <p:cNvPr id="10" name="Google Shape;94;p18">
            <a:extLst>
              <a:ext uri="{FF2B5EF4-FFF2-40B4-BE49-F238E27FC236}">
                <a16:creationId xmlns:a16="http://schemas.microsoft.com/office/drawing/2014/main" id="{3EFCB100-3589-4EC6-86A4-6DA0F3EB5FA2}"/>
              </a:ext>
            </a:extLst>
          </p:cNvPr>
          <p:cNvSpPr txBox="1">
            <a:spLocks/>
          </p:cNvSpPr>
          <p:nvPr/>
        </p:nvSpPr>
        <p:spPr>
          <a:xfrm>
            <a:off x="194477" y="611834"/>
            <a:ext cx="7264722"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latin typeface="Times New Roman" panose="02020603050405020304" pitchFamily="18" charset="0"/>
                <a:cs typeface="Times New Roman" panose="02020603050405020304" pitchFamily="18" charset="0"/>
              </a:rPr>
              <a:t>4. Machine Learning Modeling</a:t>
            </a:r>
          </a:p>
        </p:txBody>
      </p:sp>
      <p:sp>
        <p:nvSpPr>
          <p:cNvPr id="11" name="Rectangle 10">
            <a:extLst>
              <a:ext uri="{FF2B5EF4-FFF2-40B4-BE49-F238E27FC236}">
                <a16:creationId xmlns:a16="http://schemas.microsoft.com/office/drawing/2014/main" id="{848378D3-5422-4C63-9A18-F7FF8642FC0C}"/>
              </a:ext>
            </a:extLst>
          </p:cNvPr>
          <p:cNvSpPr/>
          <p:nvPr/>
        </p:nvSpPr>
        <p:spPr>
          <a:xfrm>
            <a:off x="382962" y="4538833"/>
            <a:ext cx="4714612"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Dataset size: </a:t>
            </a:r>
          </a:p>
          <a:p>
            <a:r>
              <a:rPr lang="en-US" dirty="0">
                <a:solidFill>
                  <a:schemeClr val="tx1"/>
                </a:solidFill>
                <a:latin typeface="Times New Roman" panose="02020603050405020304" pitchFamily="18" charset="0"/>
                <a:cs typeface="Times New Roman" panose="02020603050405020304" pitchFamily="18" charset="0"/>
              </a:rPr>
              <a:t>~1268K training dataset, ~54K test dataset</a:t>
            </a:r>
          </a:p>
        </p:txBody>
      </p:sp>
      <p:sp>
        <p:nvSpPr>
          <p:cNvPr id="12" name="Rectangle 11">
            <a:extLst>
              <a:ext uri="{FF2B5EF4-FFF2-40B4-BE49-F238E27FC236}">
                <a16:creationId xmlns:a16="http://schemas.microsoft.com/office/drawing/2014/main" id="{71508023-2CDB-4F65-820A-3B9145B505A1}"/>
              </a:ext>
            </a:extLst>
          </p:cNvPr>
          <p:cNvSpPr/>
          <p:nvPr/>
        </p:nvSpPr>
        <p:spPr>
          <a:xfrm>
            <a:off x="5652647" y="3869112"/>
            <a:ext cx="1944847"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70% Training data</a:t>
            </a:r>
          </a:p>
        </p:txBody>
      </p:sp>
      <p:sp>
        <p:nvSpPr>
          <p:cNvPr id="13" name="Rectangle 12">
            <a:extLst>
              <a:ext uri="{FF2B5EF4-FFF2-40B4-BE49-F238E27FC236}">
                <a16:creationId xmlns:a16="http://schemas.microsoft.com/office/drawing/2014/main" id="{57744C08-2DF9-473E-B7B1-FBC0F6813EA2}"/>
              </a:ext>
            </a:extLst>
          </p:cNvPr>
          <p:cNvSpPr/>
          <p:nvPr/>
        </p:nvSpPr>
        <p:spPr>
          <a:xfrm>
            <a:off x="5652647" y="4764789"/>
            <a:ext cx="1944847"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30% Test data</a:t>
            </a:r>
          </a:p>
        </p:txBody>
      </p:sp>
      <p:cxnSp>
        <p:nvCxnSpPr>
          <p:cNvPr id="15" name="Straight Arrow Connector 14">
            <a:extLst>
              <a:ext uri="{FF2B5EF4-FFF2-40B4-BE49-F238E27FC236}">
                <a16:creationId xmlns:a16="http://schemas.microsoft.com/office/drawing/2014/main" id="{16A909C3-8AA8-4140-95A5-31CA8E2600FB}"/>
              </a:ext>
            </a:extLst>
          </p:cNvPr>
          <p:cNvCxnSpPr>
            <a:stCxn id="11" idx="3"/>
            <a:endCxn id="12" idx="1"/>
          </p:cNvCxnSpPr>
          <p:nvPr/>
        </p:nvCxnSpPr>
        <p:spPr>
          <a:xfrm flipV="1">
            <a:off x="5097574" y="4203973"/>
            <a:ext cx="555073" cy="66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8A611F-5EF9-49EE-A101-3E43EC6CC0FD}"/>
              </a:ext>
            </a:extLst>
          </p:cNvPr>
          <p:cNvCxnSpPr>
            <a:cxnSpLocks/>
            <a:stCxn id="11" idx="3"/>
            <a:endCxn id="13" idx="1"/>
          </p:cNvCxnSpPr>
          <p:nvPr/>
        </p:nvCxnSpPr>
        <p:spPr>
          <a:xfrm>
            <a:off x="5097574" y="4873694"/>
            <a:ext cx="555073" cy="225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67F13F2-30A4-4192-BB3C-094303C51A9D}"/>
              </a:ext>
            </a:extLst>
          </p:cNvPr>
          <p:cNvSpPr/>
          <p:nvPr/>
        </p:nvSpPr>
        <p:spPr>
          <a:xfrm>
            <a:off x="8607103" y="1685135"/>
            <a:ext cx="3508697" cy="3005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Models applied</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tree.DecisionTreeClassifier</a:t>
            </a:r>
            <a:r>
              <a:rPr lang="en-US" dirty="0">
                <a:solidFill>
                  <a:schemeClr val="tx1"/>
                </a:solidFill>
                <a:latin typeface="Times New Roman" panose="02020603050405020304" pitchFamily="18" charset="0"/>
                <a:cs typeface="Times New Roman" panose="02020603050405020304" pitchFamily="18" charset="0"/>
              </a:rPr>
              <a:t>()</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KNeighborsClassifier</a:t>
            </a:r>
            <a:r>
              <a:rPr lang="en-US" dirty="0">
                <a:solidFill>
                  <a:schemeClr val="tx1"/>
                </a:solidFill>
                <a:latin typeface="Times New Roman" panose="02020603050405020304" pitchFamily="18" charset="0"/>
                <a:cs typeface="Times New Roman" panose="02020603050405020304" pitchFamily="18" charset="0"/>
              </a:rPr>
              <a:t>(),</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MLPClassifier</a:t>
            </a:r>
            <a:r>
              <a:rPr lang="en-US" dirty="0">
                <a:solidFill>
                  <a:schemeClr val="tx1"/>
                </a:solidFill>
                <a:latin typeface="Times New Roman" panose="02020603050405020304" pitchFamily="18" charset="0"/>
                <a:cs typeface="Times New Roman" panose="02020603050405020304" pitchFamily="18" charset="0"/>
              </a:rPr>
              <a:t>()</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LogisticRegression</a:t>
            </a:r>
            <a:r>
              <a:rPr lang="en-US" dirty="0">
                <a:solidFill>
                  <a:schemeClr val="tx1"/>
                </a:solidFill>
                <a:latin typeface="Times New Roman" panose="02020603050405020304" pitchFamily="18" charset="0"/>
                <a:cs typeface="Times New Roman" panose="02020603050405020304" pitchFamily="18" charset="0"/>
              </a:rPr>
              <a:t>(),</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RandomForestClassifier</a:t>
            </a:r>
            <a:r>
              <a:rPr lang="en-US" dirty="0">
                <a:solidFill>
                  <a:schemeClr val="tx1"/>
                </a:solidFill>
                <a:latin typeface="Times New Roman" panose="02020603050405020304" pitchFamily="18" charset="0"/>
                <a:cs typeface="Times New Roman" panose="02020603050405020304" pitchFamily="18" charset="0"/>
              </a:rPr>
              <a:t>()</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GradientBoostingClassifier</a:t>
            </a:r>
            <a:r>
              <a:rPr lang="en-US" dirty="0">
                <a:solidFill>
                  <a:schemeClr val="tx1"/>
                </a:solidFill>
                <a:latin typeface="Times New Roman" panose="02020603050405020304" pitchFamily="18" charset="0"/>
                <a:cs typeface="Times New Roman" panose="02020603050405020304" pitchFamily="18" charset="0"/>
              </a:rPr>
              <a:t>()</a:t>
            </a:r>
          </a:p>
        </p:txBody>
      </p:sp>
      <p:sp>
        <p:nvSpPr>
          <p:cNvPr id="20" name="Rectangle 19">
            <a:extLst>
              <a:ext uri="{FF2B5EF4-FFF2-40B4-BE49-F238E27FC236}">
                <a16:creationId xmlns:a16="http://schemas.microsoft.com/office/drawing/2014/main" id="{58442C52-3D18-42F9-867C-BC6669F63198}"/>
              </a:ext>
            </a:extLst>
          </p:cNvPr>
          <p:cNvSpPr/>
          <p:nvPr/>
        </p:nvSpPr>
        <p:spPr>
          <a:xfrm>
            <a:off x="1711278" y="5580749"/>
            <a:ext cx="8769443" cy="112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dirty="0">
                <a:latin typeface="Times New Roman" panose="02020603050405020304" pitchFamily="18" charset="0"/>
                <a:cs typeface="Times New Roman" panose="02020603050405020304" pitchFamily="18" charset="0"/>
              </a:rPr>
              <a:t>Need to decompose it into multiple independent binary classification problems (one per category) using “one-to-rest” strategy, where we will build multiple independent classifiers and, for an unseen instance, choose the class for which the confidence is maximized.</a:t>
            </a:r>
            <a:endParaRPr lang="en-US"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A3F235-9E31-49EC-A8CB-E3C1BB768F09}"/>
              </a:ext>
            </a:extLst>
          </p:cNvPr>
          <p:cNvSpPr txBox="1"/>
          <p:nvPr/>
        </p:nvSpPr>
        <p:spPr>
          <a:xfrm>
            <a:off x="6899906" y="564012"/>
            <a:ext cx="4865965" cy="400110"/>
          </a:xfrm>
          <a:prstGeom prst="rect">
            <a:avLst/>
          </a:prstGeom>
          <a:noFill/>
        </p:spPr>
        <p:txBody>
          <a:bodyPr wrap="square">
            <a:spAutoFit/>
          </a:bodyPr>
          <a:lstStyle/>
          <a:p>
            <a:r>
              <a:rPr lang="en-US" sz="1000" dirty="0"/>
              <a:t>https://github.com/piyush-springboard/projects-and-assignments/blob/main/Capstone-3/Data%20Wrangling%20and%20Exploratory%20Data%20Analysis.ipynb</a:t>
            </a:r>
          </a:p>
        </p:txBody>
      </p:sp>
    </p:spTree>
    <p:extLst>
      <p:ext uri="{BB962C8B-B14F-4D97-AF65-F5344CB8AC3E}">
        <p14:creationId xmlns:p14="http://schemas.microsoft.com/office/powerpoint/2010/main" val="86839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4;p18">
            <a:extLst>
              <a:ext uri="{FF2B5EF4-FFF2-40B4-BE49-F238E27FC236}">
                <a16:creationId xmlns:a16="http://schemas.microsoft.com/office/drawing/2014/main" id="{3EFCB100-3589-4EC6-86A4-6DA0F3EB5FA2}"/>
              </a:ext>
            </a:extLst>
          </p:cNvPr>
          <p:cNvSpPr txBox="1">
            <a:spLocks/>
          </p:cNvSpPr>
          <p:nvPr/>
        </p:nvSpPr>
        <p:spPr>
          <a:xfrm>
            <a:off x="265500" y="404949"/>
            <a:ext cx="7537972"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latin typeface="Times New Roman" panose="02020603050405020304" pitchFamily="18" charset="0"/>
                <a:cs typeface="Times New Roman" panose="02020603050405020304" pitchFamily="18" charset="0"/>
              </a:rPr>
              <a:t>Modeling Evaluation metrics:</a:t>
            </a:r>
          </a:p>
        </p:txBody>
      </p:sp>
      <p:sp>
        <p:nvSpPr>
          <p:cNvPr id="20" name="Rectangle 19">
            <a:extLst>
              <a:ext uri="{FF2B5EF4-FFF2-40B4-BE49-F238E27FC236}">
                <a16:creationId xmlns:a16="http://schemas.microsoft.com/office/drawing/2014/main" id="{58442C52-3D18-42F9-867C-BC6669F63198}"/>
              </a:ext>
            </a:extLst>
          </p:cNvPr>
          <p:cNvSpPr/>
          <p:nvPr/>
        </p:nvSpPr>
        <p:spPr>
          <a:xfrm>
            <a:off x="6269253" y="1330040"/>
            <a:ext cx="5182359" cy="5123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DecisionTreeClassifier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27.338832636146837</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9.770791714856482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KNeighborsClassifier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24.00687227623198</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9.533697823572705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MLPClassifier</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25.308022635148692</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9.783934391756913</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LogisticRegression</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0.03724163614921482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8.4665124592577</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RandomForestClassifier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9.83130976684216</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8.82346756387341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ExtraTreeClassifier</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27.33208225819063</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9.7713174219325</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73161A30-0962-49A2-84A3-BBDBAC375FC8}"/>
              </a:ext>
            </a:extLst>
          </p:cNvPr>
          <p:cNvSpPr/>
          <p:nvPr/>
        </p:nvSpPr>
        <p:spPr>
          <a:xfrm>
            <a:off x="740388" y="1177290"/>
            <a:ext cx="4658896" cy="2045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Hamming loss</a:t>
            </a:r>
          </a:p>
          <a:p>
            <a:pPr marL="742950" lvl="1" indent="-285750">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Fraction of the wrong labels to the total number of labels</a:t>
            </a:r>
          </a:p>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Jaccard index score</a:t>
            </a:r>
            <a:endParaRPr lang="en-US" sz="16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Number of correctly predicted labels divided by the union of predicted and true labels</a:t>
            </a:r>
          </a:p>
        </p:txBody>
      </p:sp>
      <p:pic>
        <p:nvPicPr>
          <p:cNvPr id="5" name="Picture 4" descr="Shape&#10;&#10;Description automatically generated">
            <a:extLst>
              <a:ext uri="{FF2B5EF4-FFF2-40B4-BE49-F238E27FC236}">
                <a16:creationId xmlns:a16="http://schemas.microsoft.com/office/drawing/2014/main" id="{D0DDD81E-5B51-49B2-845E-44938C0E9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63" y="3429000"/>
            <a:ext cx="2536556" cy="2411730"/>
          </a:xfrm>
          <a:prstGeom prst="rect">
            <a:avLst/>
          </a:prstGeom>
        </p:spPr>
      </p:pic>
      <p:sp>
        <p:nvSpPr>
          <p:cNvPr id="9" name="TextBox 8">
            <a:extLst>
              <a:ext uri="{FF2B5EF4-FFF2-40B4-BE49-F238E27FC236}">
                <a16:creationId xmlns:a16="http://schemas.microsoft.com/office/drawing/2014/main" id="{291F8889-3424-451F-8008-3A32B71AB141}"/>
              </a:ext>
            </a:extLst>
          </p:cNvPr>
          <p:cNvSpPr txBox="1"/>
          <p:nvPr/>
        </p:nvSpPr>
        <p:spPr>
          <a:xfrm>
            <a:off x="3247279" y="3891545"/>
            <a:ext cx="3158490" cy="1477328"/>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MLPClassifier</a:t>
            </a:r>
            <a:r>
              <a:rPr lang="en-US" b="1"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Vs.</a:t>
            </a:r>
          </a:p>
          <a:p>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ExtraTreeClassifier</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75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4;p18">
            <a:extLst>
              <a:ext uri="{FF2B5EF4-FFF2-40B4-BE49-F238E27FC236}">
                <a16:creationId xmlns:a16="http://schemas.microsoft.com/office/drawing/2014/main" id="{3EFCB100-3589-4EC6-86A4-6DA0F3EB5FA2}"/>
              </a:ext>
            </a:extLst>
          </p:cNvPr>
          <p:cNvSpPr txBox="1">
            <a:spLocks/>
          </p:cNvSpPr>
          <p:nvPr/>
        </p:nvSpPr>
        <p:spPr>
          <a:xfrm>
            <a:off x="247576" y="240500"/>
            <a:ext cx="6366119"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latin typeface="Times New Roman" panose="02020603050405020304" pitchFamily="18" charset="0"/>
                <a:cs typeface="Times New Roman" panose="02020603050405020304" pitchFamily="18" charset="0"/>
              </a:rPr>
              <a:t>Hyperparameter tuning:</a:t>
            </a:r>
          </a:p>
        </p:txBody>
      </p:sp>
      <p:sp>
        <p:nvSpPr>
          <p:cNvPr id="20" name="Rectangle 19">
            <a:extLst>
              <a:ext uri="{FF2B5EF4-FFF2-40B4-BE49-F238E27FC236}">
                <a16:creationId xmlns:a16="http://schemas.microsoft.com/office/drawing/2014/main" id="{58442C52-3D18-42F9-867C-BC6669F63198}"/>
              </a:ext>
            </a:extLst>
          </p:cNvPr>
          <p:cNvSpPr/>
          <p:nvPr/>
        </p:nvSpPr>
        <p:spPr>
          <a:xfrm>
            <a:off x="268371" y="1060691"/>
            <a:ext cx="11778219" cy="102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In last slide, </a:t>
            </a:r>
          </a:p>
          <a:p>
            <a:pPr marL="742950" lvl="1" indent="-285750" algn="just">
              <a:buFont typeface="Arial" panose="020B0604020202020204" pitchFamily="34" charset="0"/>
              <a:buChar char="•"/>
            </a:pPr>
            <a:r>
              <a:rPr lang="en-US" sz="1600" b="1" dirty="0" err="1">
                <a:solidFill>
                  <a:schemeClr val="bg1"/>
                </a:solidFill>
                <a:latin typeface="Times New Roman" panose="02020603050405020304" pitchFamily="18" charset="0"/>
                <a:cs typeface="Times New Roman" panose="02020603050405020304" pitchFamily="18" charset="0"/>
              </a:rPr>
              <a:t>MLPClassifier</a:t>
            </a:r>
            <a:r>
              <a:rPr lang="en-US" sz="1600" b="1" dirty="0">
                <a:solidFill>
                  <a:schemeClr val="bg1"/>
                </a:solidFill>
                <a:latin typeface="Times New Roman" panose="02020603050405020304" pitchFamily="18" charset="0"/>
                <a:cs typeface="Times New Roman" panose="02020603050405020304" pitchFamily="18" charset="0"/>
              </a:rPr>
              <a:t>() and </a:t>
            </a:r>
            <a:r>
              <a:rPr lang="en-US" sz="1600" b="1" dirty="0" err="1">
                <a:solidFill>
                  <a:schemeClr val="bg1"/>
                </a:solidFill>
                <a:latin typeface="Times New Roman" panose="02020603050405020304" pitchFamily="18" charset="0"/>
                <a:cs typeface="Times New Roman" panose="02020603050405020304" pitchFamily="18" charset="0"/>
              </a:rPr>
              <a:t>ExtraTreeClassifier</a:t>
            </a:r>
            <a:r>
              <a:rPr lang="en-US" sz="1600" b="1"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had best Jaccard score, but the latter trumped a tad bit</a:t>
            </a:r>
          </a:p>
          <a:p>
            <a:pPr marL="742950" lvl="1"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For both models, we will perform Hyperparameter tuning using Grid Search Cross validation</a:t>
            </a:r>
          </a:p>
        </p:txBody>
      </p:sp>
      <p:sp>
        <p:nvSpPr>
          <p:cNvPr id="6" name="Rectangle 5">
            <a:extLst>
              <a:ext uri="{FF2B5EF4-FFF2-40B4-BE49-F238E27FC236}">
                <a16:creationId xmlns:a16="http://schemas.microsoft.com/office/drawing/2014/main" id="{17BF2B78-334F-48D6-BDBC-231D31879B01}"/>
              </a:ext>
            </a:extLst>
          </p:cNvPr>
          <p:cNvSpPr/>
          <p:nvPr/>
        </p:nvSpPr>
        <p:spPr>
          <a:xfrm>
            <a:off x="676012" y="2267656"/>
            <a:ext cx="3115811" cy="21161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anose="02020603050405020304" pitchFamily="18" charset="0"/>
                <a:cs typeface="Times New Roman" panose="02020603050405020304" pitchFamily="18" charset="0"/>
              </a:rPr>
              <a:t>Cross validation (CV) for hyperparameter tuning</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Three-fold CV</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Using scikit-</a:t>
            </a:r>
            <a:r>
              <a:rPr lang="en-US" sz="1600" dirty="0" err="1">
                <a:solidFill>
                  <a:schemeClr val="tx1"/>
                </a:solidFill>
                <a:latin typeface="Times New Roman" panose="02020603050405020304" pitchFamily="18" charset="0"/>
                <a:cs typeface="Times New Roman" panose="02020603050405020304" pitchFamily="18" charset="0"/>
              </a:rPr>
              <a:t>learn’s</a:t>
            </a:r>
            <a:r>
              <a:rPr lang="en-US" sz="1600" dirty="0">
                <a:solidFill>
                  <a:schemeClr val="tx1"/>
                </a:solidFill>
                <a:latin typeface="Times New Roman" panose="02020603050405020304" pitchFamily="18" charset="0"/>
                <a:cs typeface="Times New Roman" panose="02020603050405020304" pitchFamily="18" charset="0"/>
              </a:rPr>
              <a:t> grid search method</a:t>
            </a:r>
          </a:p>
          <a:p>
            <a:pPr marL="285750" indent="-285750">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Evaluation metrics</a:t>
            </a:r>
            <a:r>
              <a:rPr lang="en-US" sz="1600" dirty="0">
                <a:solidFill>
                  <a:schemeClr val="tx1"/>
                </a:solidFill>
                <a:latin typeface="Times New Roman" panose="02020603050405020304" pitchFamily="18" charset="0"/>
                <a:cs typeface="Times New Roman" panose="02020603050405020304" pitchFamily="18" charset="0"/>
              </a:rPr>
              <a:t>: Average F1 score and Jaccard Score</a:t>
            </a:r>
          </a:p>
        </p:txBody>
      </p:sp>
      <p:sp>
        <p:nvSpPr>
          <p:cNvPr id="7" name="Rectangle 6">
            <a:extLst>
              <a:ext uri="{FF2B5EF4-FFF2-40B4-BE49-F238E27FC236}">
                <a16:creationId xmlns:a16="http://schemas.microsoft.com/office/drawing/2014/main" id="{183192A0-8AAE-4355-B29F-207E370B430F}"/>
              </a:ext>
            </a:extLst>
          </p:cNvPr>
          <p:cNvSpPr/>
          <p:nvPr/>
        </p:nvSpPr>
        <p:spPr>
          <a:xfrm>
            <a:off x="676011" y="4777362"/>
            <a:ext cx="3115811" cy="892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tx1"/>
                </a:solidFill>
                <a:latin typeface="Times New Roman" panose="02020603050405020304" pitchFamily="18" charset="0"/>
                <a:cs typeface="Times New Roman" panose="02020603050405020304" pitchFamily="18" charset="0"/>
              </a:rPr>
              <a:t>ExtraTreeClassifier</a:t>
            </a:r>
            <a:r>
              <a:rPr lang="en-US" sz="1600" dirty="0">
                <a:solidFill>
                  <a:schemeClr val="tx1"/>
                </a:solidFill>
                <a:latin typeface="Times New Roman" panose="02020603050405020304" pitchFamily="18" charset="0"/>
                <a:cs typeface="Times New Roman" panose="02020603050405020304" pitchFamily="18" charset="0"/>
              </a:rPr>
              <a:t>() model using optimal parameters and 70% of training data</a:t>
            </a:r>
          </a:p>
        </p:txBody>
      </p:sp>
      <p:cxnSp>
        <p:nvCxnSpPr>
          <p:cNvPr id="9" name="Straight Arrow Connector 8">
            <a:extLst>
              <a:ext uri="{FF2B5EF4-FFF2-40B4-BE49-F238E27FC236}">
                <a16:creationId xmlns:a16="http://schemas.microsoft.com/office/drawing/2014/main" id="{617AC323-3ED1-4AC2-8831-9DA1D1887017}"/>
              </a:ext>
            </a:extLst>
          </p:cNvPr>
          <p:cNvCxnSpPr>
            <a:cxnSpLocks/>
            <a:stCxn id="6" idx="2"/>
            <a:endCxn id="7" idx="0"/>
          </p:cNvCxnSpPr>
          <p:nvPr/>
        </p:nvCxnSpPr>
        <p:spPr>
          <a:xfrm flipH="1">
            <a:off x="2233917" y="4383774"/>
            <a:ext cx="1" cy="393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loud 25">
            <a:extLst>
              <a:ext uri="{FF2B5EF4-FFF2-40B4-BE49-F238E27FC236}">
                <a16:creationId xmlns:a16="http://schemas.microsoft.com/office/drawing/2014/main" id="{876B8A96-4E68-423B-BBAB-0CDDDCB77AAE}"/>
              </a:ext>
            </a:extLst>
          </p:cNvPr>
          <p:cNvSpPr/>
          <p:nvPr/>
        </p:nvSpPr>
        <p:spPr>
          <a:xfrm>
            <a:off x="3977782" y="2655175"/>
            <a:ext cx="3280268" cy="102392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ExtraTreeClassifier</a:t>
            </a:r>
            <a:r>
              <a:rPr lang="en-US" dirty="0">
                <a:latin typeface="Times New Roman" panose="02020603050405020304" pitchFamily="18" charset="0"/>
                <a:cs typeface="Times New Roman" panose="02020603050405020304" pitchFamily="18" charset="0"/>
              </a:rPr>
              <a:t>() model</a:t>
            </a:r>
          </a:p>
        </p:txBody>
      </p:sp>
      <p:sp>
        <p:nvSpPr>
          <p:cNvPr id="27" name="Arrow: Right 26">
            <a:extLst>
              <a:ext uri="{FF2B5EF4-FFF2-40B4-BE49-F238E27FC236}">
                <a16:creationId xmlns:a16="http://schemas.microsoft.com/office/drawing/2014/main" id="{F01B1AB9-64D5-4C55-9A28-FE35D4785E26}"/>
              </a:ext>
            </a:extLst>
          </p:cNvPr>
          <p:cNvSpPr/>
          <p:nvPr/>
        </p:nvSpPr>
        <p:spPr>
          <a:xfrm rot="1982903">
            <a:off x="5641058" y="4027113"/>
            <a:ext cx="1945275" cy="333408"/>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picture containing drawing&#10;&#10;Description automatically generated">
            <a:extLst>
              <a:ext uri="{FF2B5EF4-FFF2-40B4-BE49-F238E27FC236}">
                <a16:creationId xmlns:a16="http://schemas.microsoft.com/office/drawing/2014/main" id="{748CEA82-D897-4B88-8BE4-67ADD240A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799" y="4037407"/>
            <a:ext cx="881705" cy="881705"/>
          </a:xfrm>
          <a:prstGeom prst="rect">
            <a:avLst/>
          </a:prstGeom>
        </p:spPr>
      </p:pic>
      <p:sp>
        <p:nvSpPr>
          <p:cNvPr id="32" name="Rectangle 31">
            <a:extLst>
              <a:ext uri="{FF2B5EF4-FFF2-40B4-BE49-F238E27FC236}">
                <a16:creationId xmlns:a16="http://schemas.microsoft.com/office/drawing/2014/main" id="{8A0799C4-50B7-4A37-A367-1817A725977F}"/>
              </a:ext>
            </a:extLst>
          </p:cNvPr>
          <p:cNvSpPr/>
          <p:nvPr/>
        </p:nvSpPr>
        <p:spPr>
          <a:xfrm>
            <a:off x="1314451" y="5772733"/>
            <a:ext cx="10184130" cy="1032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nSpc>
                <a:spcPct val="107000"/>
              </a:lnSpc>
              <a:spcBef>
                <a:spcPts val="0"/>
              </a:spcBef>
              <a:spcAft>
                <a:spcPts val="800"/>
              </a:spcAft>
            </a:pP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Accuracy for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MLPClassifier</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model based on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GridSearchCV</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and  hyperparameter tuning applied comes out to 0.576 which is a tad better than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ExtraTreesClassifier</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however for this purpose since the Jaccard score is so high ~ 0.99 for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ExtraTreeClassifier</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we will clearly choose that as the final model to see how well the scores are after applying the model on unseen dataset</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31" name="Cloud 30">
            <a:extLst>
              <a:ext uri="{FF2B5EF4-FFF2-40B4-BE49-F238E27FC236}">
                <a16:creationId xmlns:a16="http://schemas.microsoft.com/office/drawing/2014/main" id="{B529F8A6-2123-444A-A32F-4E73B62F7936}"/>
              </a:ext>
            </a:extLst>
          </p:cNvPr>
          <p:cNvSpPr/>
          <p:nvPr/>
        </p:nvSpPr>
        <p:spPr>
          <a:xfrm>
            <a:off x="4802956" y="5237259"/>
            <a:ext cx="2455087" cy="643109"/>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Conclusion 1:</a:t>
            </a:r>
          </a:p>
        </p:txBody>
      </p:sp>
      <p:sp>
        <p:nvSpPr>
          <p:cNvPr id="15" name="Rectangle 14">
            <a:extLst>
              <a:ext uri="{FF2B5EF4-FFF2-40B4-BE49-F238E27FC236}">
                <a16:creationId xmlns:a16="http://schemas.microsoft.com/office/drawing/2014/main" id="{B8ED45F2-8A06-43A8-9F86-9F87146F1B76}"/>
              </a:ext>
            </a:extLst>
          </p:cNvPr>
          <p:cNvSpPr/>
          <p:nvPr/>
        </p:nvSpPr>
        <p:spPr>
          <a:xfrm>
            <a:off x="7258043" y="2188953"/>
            <a:ext cx="4900419" cy="3186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nSpc>
                <a:spcPct val="107000"/>
              </a:lnSpc>
              <a:spcBef>
                <a:spcPts val="0"/>
              </a:spcBef>
              <a:spcAft>
                <a:spcPts val="0"/>
              </a:spcAft>
              <a:buFont typeface="Calibri" panose="020F0502020204030204" pitchFamily="34" charset="0"/>
              <a:buChar char="-"/>
            </a:pPr>
            <a:r>
              <a:rPr lang="en-US" sz="11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MLPClassifier</a:t>
            </a: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Training time is: 153.80 seconds</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Prediction time is: 0.46 seconds</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Jaccard score: 0.04</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Hamming loss: 8.45</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F1 score: 0.00</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Precision score: 0.412</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Accuracy: 0.577</a:t>
            </a:r>
          </a:p>
          <a:p>
            <a:pPr marL="342900" marR="0" lvl="0" indent="-342900">
              <a:lnSpc>
                <a:spcPct val="107000"/>
              </a:lnSpc>
              <a:spcBef>
                <a:spcPts val="0"/>
              </a:spcBef>
              <a:spcAft>
                <a:spcPts val="0"/>
              </a:spcAft>
              <a:buFont typeface="Calibri" panose="020F0502020204030204" pitchFamily="34" charset="0"/>
              <a:buChar char="-"/>
            </a:pPr>
            <a:r>
              <a:rPr lang="en-US" sz="11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ExtraTreeClassifier</a:t>
            </a: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Training time is: 201.75 seconds</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Prediction time is: 4.62 seconds</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Jaccard score: 0.99</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Hamming loss: 8.49</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F1 score: 0.02</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Precision score: 0.433</a:t>
            </a:r>
          </a:p>
          <a:p>
            <a:pPr marL="742950" marR="0" lvl="1" indent="-285750">
              <a:lnSpc>
                <a:spcPct val="107000"/>
              </a:lnSpc>
              <a:spcBef>
                <a:spcPts val="0"/>
              </a:spcBef>
              <a:spcAft>
                <a:spcPts val="80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Accuracy: 0.576</a:t>
            </a:r>
          </a:p>
        </p:txBody>
      </p:sp>
    </p:spTree>
    <p:extLst>
      <p:ext uri="{BB962C8B-B14F-4D97-AF65-F5344CB8AC3E}">
        <p14:creationId xmlns:p14="http://schemas.microsoft.com/office/powerpoint/2010/main" val="335946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4;p18">
            <a:extLst>
              <a:ext uri="{FF2B5EF4-FFF2-40B4-BE49-F238E27FC236}">
                <a16:creationId xmlns:a16="http://schemas.microsoft.com/office/drawing/2014/main" id="{0C9EAC58-6017-4868-8BBC-FFE0401E3FFE}"/>
              </a:ext>
            </a:extLst>
          </p:cNvPr>
          <p:cNvSpPr txBox="1">
            <a:spLocks/>
          </p:cNvSpPr>
          <p:nvPr/>
        </p:nvSpPr>
        <p:spPr>
          <a:xfrm>
            <a:off x="265498" y="527303"/>
            <a:ext cx="11749291"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latin typeface="Times New Roman" panose="02020603050405020304" pitchFamily="18" charset="0"/>
                <a:cs typeface="Times New Roman" panose="02020603050405020304" pitchFamily="18" charset="0"/>
              </a:rPr>
              <a:t>Score comparison – Training (validation) vs Test data</a:t>
            </a:r>
          </a:p>
        </p:txBody>
      </p:sp>
      <p:sp>
        <p:nvSpPr>
          <p:cNvPr id="11" name="Rectangle 10">
            <a:extLst>
              <a:ext uri="{FF2B5EF4-FFF2-40B4-BE49-F238E27FC236}">
                <a16:creationId xmlns:a16="http://schemas.microsoft.com/office/drawing/2014/main" id="{8158F3F4-2256-434D-8C14-E37D858E8A6E}"/>
              </a:ext>
            </a:extLst>
          </p:cNvPr>
          <p:cNvSpPr/>
          <p:nvPr/>
        </p:nvSpPr>
        <p:spPr>
          <a:xfrm>
            <a:off x="268372" y="1255001"/>
            <a:ext cx="4541244" cy="102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1" i="0" dirty="0">
                <a:solidFill>
                  <a:schemeClr val="bg1"/>
                </a:solidFill>
                <a:effectLst/>
                <a:latin typeface="Times New Roman" panose="02020603050405020304" pitchFamily="18" charset="0"/>
                <a:cs typeface="Times New Roman" panose="02020603050405020304" pitchFamily="18" charset="0"/>
              </a:rPr>
              <a:t>Model fit and predict on validation data </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Algorithm</a:t>
            </a:r>
            <a:r>
              <a:rPr lang="en-US" sz="1600" b="1" i="0" dirty="0">
                <a:solidFill>
                  <a:schemeClr val="bg1"/>
                </a:solidFill>
                <a:effectLst/>
                <a:latin typeface="Times New Roman" panose="02020603050405020304" pitchFamily="18" charset="0"/>
                <a:cs typeface="Times New Roman" panose="02020603050405020304" pitchFamily="18" charset="0"/>
              </a:rPr>
              <a:t>: </a:t>
            </a:r>
            <a:r>
              <a:rPr lang="en-US" sz="1600" i="0" dirty="0" err="1">
                <a:solidFill>
                  <a:schemeClr val="bg1"/>
                </a:solidFill>
                <a:effectLst/>
                <a:latin typeface="Times New Roman" panose="02020603050405020304" pitchFamily="18" charset="0"/>
                <a:cs typeface="Times New Roman" panose="02020603050405020304" pitchFamily="18" charset="0"/>
              </a:rPr>
              <a:t>ExtraTreeClassifier</a:t>
            </a:r>
            <a:r>
              <a:rPr lang="en-US" sz="1600" i="0" dirty="0">
                <a:solidFill>
                  <a:schemeClr val="bg1"/>
                </a:solidFill>
                <a:effectLst/>
                <a:latin typeface="Times New Roman" panose="02020603050405020304" pitchFamily="18" charset="0"/>
                <a:cs typeface="Times New Roman" panose="02020603050405020304" pitchFamily="18" charset="0"/>
              </a:rPr>
              <a:t>() model</a:t>
            </a:r>
          </a:p>
          <a:p>
            <a:pPr marL="285750" indent="-285750" algn="just">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Hyperparameter tuning using Grid Search Cross validation </a:t>
            </a:r>
          </a:p>
        </p:txBody>
      </p:sp>
      <p:sp>
        <p:nvSpPr>
          <p:cNvPr id="12" name="Rectangle 11">
            <a:extLst>
              <a:ext uri="{FF2B5EF4-FFF2-40B4-BE49-F238E27FC236}">
                <a16:creationId xmlns:a16="http://schemas.microsoft.com/office/drawing/2014/main" id="{EB12F5A1-DB06-420C-B335-5AD3372295BD}"/>
              </a:ext>
            </a:extLst>
          </p:cNvPr>
          <p:cNvSpPr/>
          <p:nvPr/>
        </p:nvSpPr>
        <p:spPr>
          <a:xfrm>
            <a:off x="7886021" y="1255001"/>
            <a:ext cx="2599186" cy="102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bg1"/>
                </a:solidFill>
                <a:latin typeface="Times New Roman" panose="02020603050405020304" pitchFamily="18" charset="0"/>
                <a:cs typeface="Times New Roman" panose="02020603050405020304" pitchFamily="18" charset="0"/>
              </a:rPr>
              <a:t>Apply saved model to fit and predict on </a:t>
            </a:r>
            <a:r>
              <a:rPr lang="en-US" sz="1600" b="1" dirty="0">
                <a:solidFill>
                  <a:schemeClr val="bg1"/>
                </a:solidFill>
                <a:latin typeface="Times New Roman" panose="02020603050405020304" pitchFamily="18" charset="0"/>
                <a:cs typeface="Times New Roman" panose="02020603050405020304" pitchFamily="18" charset="0"/>
              </a:rPr>
              <a:t>unseen test</a:t>
            </a:r>
            <a:r>
              <a:rPr lang="en-US" sz="1600" b="1" i="0" dirty="0">
                <a:solidFill>
                  <a:schemeClr val="bg1"/>
                </a:solidFill>
                <a:effectLst/>
                <a:latin typeface="Times New Roman" panose="02020603050405020304" pitchFamily="18" charset="0"/>
                <a:cs typeface="Times New Roman" panose="02020603050405020304" pitchFamily="18" charset="0"/>
              </a:rPr>
              <a:t> data </a:t>
            </a:r>
          </a:p>
        </p:txBody>
      </p:sp>
      <p:sp>
        <p:nvSpPr>
          <p:cNvPr id="15" name="Arrow: Right 14">
            <a:extLst>
              <a:ext uri="{FF2B5EF4-FFF2-40B4-BE49-F238E27FC236}">
                <a16:creationId xmlns:a16="http://schemas.microsoft.com/office/drawing/2014/main" id="{8B2D561E-425A-441E-9B2A-833CD4DDBA65}"/>
              </a:ext>
            </a:extLst>
          </p:cNvPr>
          <p:cNvSpPr/>
          <p:nvPr/>
        </p:nvSpPr>
        <p:spPr>
          <a:xfrm rot="1982903">
            <a:off x="4667408" y="2413259"/>
            <a:ext cx="1654159" cy="358138"/>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D7949389-DAF4-414F-82C0-8DA4CFEA74E6}"/>
              </a:ext>
            </a:extLst>
          </p:cNvPr>
          <p:cNvSpPr/>
          <p:nvPr/>
        </p:nvSpPr>
        <p:spPr>
          <a:xfrm>
            <a:off x="4809616" y="3029158"/>
            <a:ext cx="2599186" cy="102392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Save model for future prediction </a:t>
            </a:r>
          </a:p>
        </p:txBody>
      </p:sp>
      <p:sp>
        <p:nvSpPr>
          <p:cNvPr id="18" name="Arrow: Right 17">
            <a:extLst>
              <a:ext uri="{FF2B5EF4-FFF2-40B4-BE49-F238E27FC236}">
                <a16:creationId xmlns:a16="http://schemas.microsoft.com/office/drawing/2014/main" id="{9195A7EE-7B8C-4394-AAE3-06F54877ACF8}"/>
              </a:ext>
            </a:extLst>
          </p:cNvPr>
          <p:cNvSpPr/>
          <p:nvPr/>
        </p:nvSpPr>
        <p:spPr>
          <a:xfrm rot="19218244">
            <a:off x="6219197" y="2346297"/>
            <a:ext cx="1768835" cy="319066"/>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
            <a:extLst>
              <a:ext uri="{FF2B5EF4-FFF2-40B4-BE49-F238E27FC236}">
                <a16:creationId xmlns:a16="http://schemas.microsoft.com/office/drawing/2014/main" id="{76B5BEF6-EA8D-4FB3-9E62-6375FEE293AC}"/>
              </a:ext>
            </a:extLst>
          </p:cNvPr>
          <p:cNvSpPr>
            <a:spLocks noChangeArrowheads="1"/>
          </p:cNvSpPr>
          <p:nvPr/>
        </p:nvSpPr>
        <p:spPr bwMode="auto">
          <a:xfrm>
            <a:off x="8101014" y="3432398"/>
            <a:ext cx="3477576" cy="1352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Training time is: 93.70 seconds</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Prediction time is: 6 seconds</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Jaccard score: 86.08</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Hamming loss: 1.177</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F1 score: 0.925</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Precision score: 1.0</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Accuracy: 0.941</a:t>
            </a:r>
          </a:p>
        </p:txBody>
      </p:sp>
      <p:sp>
        <p:nvSpPr>
          <p:cNvPr id="26" name="Rectangle 25">
            <a:extLst>
              <a:ext uri="{FF2B5EF4-FFF2-40B4-BE49-F238E27FC236}">
                <a16:creationId xmlns:a16="http://schemas.microsoft.com/office/drawing/2014/main" id="{571D8FA6-4CA7-4485-BAA3-B05D2F56D093}"/>
              </a:ext>
            </a:extLst>
          </p:cNvPr>
          <p:cNvSpPr/>
          <p:nvPr/>
        </p:nvSpPr>
        <p:spPr>
          <a:xfrm>
            <a:off x="919294" y="5373727"/>
            <a:ext cx="10379830" cy="1352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prediction time on unseen test data went slightly up from 4.6 seconds to 6 seconds which is not a dealbreaker</a:t>
            </a: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There </a:t>
            </a:r>
            <a:r>
              <a:rPr lang="en-US" sz="1600" dirty="0">
                <a:latin typeface="Times New Roman" panose="02020603050405020304" pitchFamily="18" charset="0"/>
                <a:ea typeface="Calibri" panose="020F0502020204030204" pitchFamily="34" charset="0"/>
                <a:cs typeface="Times New Roman" panose="02020603050405020304" pitchFamily="18" charset="0"/>
              </a:rPr>
              <a:t>was a significant improvement in f1 score </a:t>
            </a: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Accuracy has improved drastically to 0.94</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Jaccard scor</a:t>
            </a:r>
            <a:r>
              <a:rPr lang="en-US" sz="1600" dirty="0">
                <a:latin typeface="Times New Roman" panose="02020603050405020304" pitchFamily="18" charset="0"/>
                <a:ea typeface="Calibri" panose="020F0502020204030204" pitchFamily="34" charset="0"/>
                <a:cs typeface="Times New Roman" panose="02020603050405020304" pitchFamily="18" charset="0"/>
              </a:rPr>
              <a:t>e has reduced a bit from 0.99 to 0.86, however it is still a great score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8" name="Cloud 27">
            <a:extLst>
              <a:ext uri="{FF2B5EF4-FFF2-40B4-BE49-F238E27FC236}">
                <a16:creationId xmlns:a16="http://schemas.microsoft.com/office/drawing/2014/main" id="{6E203841-88E9-47EE-9129-4F55E95D64E3}"/>
              </a:ext>
            </a:extLst>
          </p:cNvPr>
          <p:cNvSpPr/>
          <p:nvPr/>
        </p:nvSpPr>
        <p:spPr>
          <a:xfrm>
            <a:off x="4868456" y="4802323"/>
            <a:ext cx="2455087" cy="643109"/>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Conclusion 2:</a:t>
            </a:r>
          </a:p>
        </p:txBody>
      </p:sp>
      <p:sp>
        <p:nvSpPr>
          <p:cNvPr id="29" name="Rectangle 1">
            <a:extLst>
              <a:ext uri="{FF2B5EF4-FFF2-40B4-BE49-F238E27FC236}">
                <a16:creationId xmlns:a16="http://schemas.microsoft.com/office/drawing/2014/main" id="{6835B883-4650-4ED3-9822-C25FAF266ABC}"/>
              </a:ext>
            </a:extLst>
          </p:cNvPr>
          <p:cNvSpPr>
            <a:spLocks noChangeArrowheads="1"/>
          </p:cNvSpPr>
          <p:nvPr/>
        </p:nvSpPr>
        <p:spPr bwMode="auto">
          <a:xfrm rot="19126001">
            <a:off x="6430107" y="2156807"/>
            <a:ext cx="1043555"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600" b="1" dirty="0">
                <a:solidFill>
                  <a:srgbClr val="000000"/>
                </a:solidFill>
                <a:latin typeface="Times New Roman" panose="02020603050405020304" pitchFamily="18" charset="0"/>
                <a:cs typeface="Times New Roman" panose="02020603050405020304" pitchFamily="18" charset="0"/>
              </a:rPr>
              <a:t>Load model</a:t>
            </a:r>
            <a:endParaRPr lang="en-US" sz="1600" dirty="0">
              <a:solidFill>
                <a:srgbClr val="000000"/>
              </a:solidFill>
              <a:latin typeface="Times New Roman" panose="02020603050405020304" pitchFamily="18" charset="0"/>
              <a:cs typeface="Times New Roman" panose="02020603050405020304" pitchFamily="18" charset="0"/>
            </a:endParaRPr>
          </a:p>
        </p:txBody>
      </p:sp>
      <p:sp>
        <p:nvSpPr>
          <p:cNvPr id="17" name="Rectangle 1">
            <a:extLst>
              <a:ext uri="{FF2B5EF4-FFF2-40B4-BE49-F238E27FC236}">
                <a16:creationId xmlns:a16="http://schemas.microsoft.com/office/drawing/2014/main" id="{FA8E8E66-4ACD-465E-9143-5864D41E1FF0}"/>
              </a:ext>
            </a:extLst>
          </p:cNvPr>
          <p:cNvSpPr>
            <a:spLocks noChangeArrowheads="1"/>
          </p:cNvSpPr>
          <p:nvPr/>
        </p:nvSpPr>
        <p:spPr bwMode="auto">
          <a:xfrm>
            <a:off x="854821" y="3469255"/>
            <a:ext cx="3477576" cy="1352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Training time is: 201.75 seconds</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Prediction time is: 4.62 seconds</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Jaccard score: 0.99</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Hamming loss: 8.49</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F1 score: 0.02</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Precision score: 0.433</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Accuracy: 0.576</a:t>
            </a:r>
          </a:p>
        </p:txBody>
      </p:sp>
      <p:sp>
        <p:nvSpPr>
          <p:cNvPr id="19" name="Google Shape;94;p18">
            <a:extLst>
              <a:ext uri="{FF2B5EF4-FFF2-40B4-BE49-F238E27FC236}">
                <a16:creationId xmlns:a16="http://schemas.microsoft.com/office/drawing/2014/main" id="{6AD1112A-E382-4F32-91D7-E14D5A7336F7}"/>
              </a:ext>
            </a:extLst>
          </p:cNvPr>
          <p:cNvSpPr txBox="1">
            <a:spLocks/>
          </p:cNvSpPr>
          <p:nvPr/>
        </p:nvSpPr>
        <p:spPr>
          <a:xfrm>
            <a:off x="7797001" y="2729869"/>
            <a:ext cx="3996029" cy="601143"/>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800" b="1" dirty="0">
                <a:latin typeface="Times New Roman" panose="02020603050405020304" pitchFamily="18" charset="0"/>
                <a:cs typeface="Times New Roman" panose="02020603050405020304" pitchFamily="18" charset="0"/>
              </a:rPr>
              <a:t>Unseen Test data: Scores</a:t>
            </a:r>
          </a:p>
        </p:txBody>
      </p:sp>
    </p:spTree>
    <p:extLst>
      <p:ext uri="{BB962C8B-B14F-4D97-AF65-F5344CB8AC3E}">
        <p14:creationId xmlns:p14="http://schemas.microsoft.com/office/powerpoint/2010/main" val="3401622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E7A023-BA50-47C2-8FE1-F60B99937E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579" y="173957"/>
            <a:ext cx="6384480" cy="6384480"/>
          </a:xfrm>
          <a:prstGeom prst="rect">
            <a:avLst/>
          </a:prstGeom>
        </p:spPr>
      </p:pic>
      <p:sp>
        <p:nvSpPr>
          <p:cNvPr id="14" name="Cloud 13">
            <a:extLst>
              <a:ext uri="{FF2B5EF4-FFF2-40B4-BE49-F238E27FC236}">
                <a16:creationId xmlns:a16="http://schemas.microsoft.com/office/drawing/2014/main" id="{46AB115D-8043-4305-B618-B57685401FBD}"/>
              </a:ext>
            </a:extLst>
          </p:cNvPr>
          <p:cNvSpPr/>
          <p:nvPr/>
        </p:nvSpPr>
        <p:spPr>
          <a:xfrm>
            <a:off x="2011188" y="2843453"/>
            <a:ext cx="3542713" cy="149736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Most common question titles for top 10 tags</a:t>
            </a:r>
          </a:p>
        </p:txBody>
      </p:sp>
      <p:sp>
        <p:nvSpPr>
          <p:cNvPr id="35" name="Google Shape;94;p18">
            <a:extLst>
              <a:ext uri="{FF2B5EF4-FFF2-40B4-BE49-F238E27FC236}">
                <a16:creationId xmlns:a16="http://schemas.microsoft.com/office/drawing/2014/main" id="{5224B8A7-5A8C-4DBB-8A6C-B0DA0554DD0C}"/>
              </a:ext>
            </a:extLst>
          </p:cNvPr>
          <p:cNvSpPr txBox="1">
            <a:spLocks/>
          </p:cNvSpPr>
          <p:nvPr/>
        </p:nvSpPr>
        <p:spPr>
          <a:xfrm>
            <a:off x="318766" y="248468"/>
            <a:ext cx="4533003"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latin typeface="Times New Roman" panose="02020603050405020304" pitchFamily="18" charset="0"/>
                <a:cs typeface="Times New Roman" panose="02020603050405020304" pitchFamily="18" charset="0"/>
              </a:rPr>
              <a:t>Top features:</a:t>
            </a:r>
          </a:p>
        </p:txBody>
      </p:sp>
      <p:sp>
        <p:nvSpPr>
          <p:cNvPr id="36" name="Google Shape;94;p18">
            <a:extLst>
              <a:ext uri="{FF2B5EF4-FFF2-40B4-BE49-F238E27FC236}">
                <a16:creationId xmlns:a16="http://schemas.microsoft.com/office/drawing/2014/main" id="{EAAD3DB1-FD1D-41D5-8A57-320CDF2F8F9D}"/>
              </a:ext>
            </a:extLst>
          </p:cNvPr>
          <p:cNvSpPr txBox="1">
            <a:spLocks/>
          </p:cNvSpPr>
          <p:nvPr/>
        </p:nvSpPr>
        <p:spPr>
          <a:xfrm>
            <a:off x="5894076" y="985328"/>
            <a:ext cx="6066003"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latin typeface="Times New Roman" panose="02020603050405020304" pitchFamily="18" charset="0"/>
                <a:cs typeface="Times New Roman" panose="02020603050405020304" pitchFamily="18" charset="0"/>
              </a:rPr>
              <a:t>Confusion Matrix:</a:t>
            </a:r>
          </a:p>
          <a:p>
            <a:pPr algn="ctr">
              <a:spcBef>
                <a:spcPts val="0"/>
              </a:spcBef>
            </a:pPr>
            <a:r>
              <a:rPr lang="en-US" sz="2800" b="1" dirty="0">
                <a:latin typeface="Times New Roman" panose="02020603050405020304" pitchFamily="18" charset="0"/>
                <a:cs typeface="Times New Roman" panose="02020603050405020304" pitchFamily="18" charset="0"/>
              </a:rPr>
              <a:t>Training Validation dataset vs.</a:t>
            </a:r>
          </a:p>
          <a:p>
            <a:pPr algn="ctr">
              <a:spcBef>
                <a:spcPts val="0"/>
              </a:spcBef>
            </a:pPr>
            <a:r>
              <a:rPr lang="en-US" sz="2800" b="1" dirty="0">
                <a:latin typeface="Times New Roman" panose="02020603050405020304" pitchFamily="18" charset="0"/>
                <a:cs typeface="Times New Roman" panose="02020603050405020304" pitchFamily="18" charset="0"/>
              </a:rPr>
              <a:t>Test dataset</a:t>
            </a:r>
          </a:p>
        </p:txBody>
      </p:sp>
      <p:sp>
        <p:nvSpPr>
          <p:cNvPr id="37" name="Rectangle 36">
            <a:extLst>
              <a:ext uri="{FF2B5EF4-FFF2-40B4-BE49-F238E27FC236}">
                <a16:creationId xmlns:a16="http://schemas.microsoft.com/office/drawing/2014/main" id="{65B4510C-D963-4769-A16C-CD143F9CC98C}"/>
              </a:ext>
            </a:extLst>
          </p:cNvPr>
          <p:cNvSpPr/>
          <p:nvPr/>
        </p:nvSpPr>
        <p:spPr>
          <a:xfrm>
            <a:off x="2678173" y="6240567"/>
            <a:ext cx="7695041" cy="54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There are a fewer number of misclassified top 10 tags across questions (%), i.e. false negatives</a:t>
            </a:r>
            <a:endParaRPr lang="en-US" sz="1100" dirty="0">
              <a:solidFill>
                <a:schemeClr val="bg1"/>
              </a:solidFill>
              <a:latin typeface="Times New Roman" panose="02020603050405020304" pitchFamily="18" charset="0"/>
              <a:cs typeface="Times New Roman" panose="02020603050405020304" pitchFamily="18" charset="0"/>
            </a:endParaRPr>
          </a:p>
        </p:txBody>
      </p:sp>
      <p:sp>
        <p:nvSpPr>
          <p:cNvPr id="38" name="Cloud 37">
            <a:extLst>
              <a:ext uri="{FF2B5EF4-FFF2-40B4-BE49-F238E27FC236}">
                <a16:creationId xmlns:a16="http://schemas.microsoft.com/office/drawing/2014/main" id="{615E2B91-8EF9-48BE-893A-5D4F196F38EA}"/>
              </a:ext>
            </a:extLst>
          </p:cNvPr>
          <p:cNvSpPr/>
          <p:nvPr/>
        </p:nvSpPr>
        <p:spPr>
          <a:xfrm>
            <a:off x="6017870" y="5728716"/>
            <a:ext cx="2455087" cy="643109"/>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Conclusion 3:</a:t>
            </a:r>
          </a:p>
        </p:txBody>
      </p:sp>
      <p:pic>
        <p:nvPicPr>
          <p:cNvPr id="16" name="Picture 15">
            <a:extLst>
              <a:ext uri="{FF2B5EF4-FFF2-40B4-BE49-F238E27FC236}">
                <a16:creationId xmlns:a16="http://schemas.microsoft.com/office/drawing/2014/main" id="{BE7FC3BA-9D04-4ADA-B458-83854B38CE26}"/>
              </a:ext>
            </a:extLst>
          </p:cNvPr>
          <p:cNvPicPr>
            <a:picLocks noChangeAspect="1"/>
          </p:cNvPicPr>
          <p:nvPr/>
        </p:nvPicPr>
        <p:blipFill rotWithShape="1">
          <a:blip r:embed="rId3">
            <a:extLst>
              <a:ext uri="{28A0092B-C50C-407E-A947-70E740481C1C}">
                <a14:useLocalDpi xmlns:a14="http://schemas.microsoft.com/office/drawing/2010/main" val="0"/>
              </a:ext>
            </a:extLst>
          </a:blip>
          <a:srcRect r="46031"/>
          <a:stretch/>
        </p:blipFill>
        <p:spPr>
          <a:xfrm>
            <a:off x="7336918" y="3930274"/>
            <a:ext cx="484359" cy="615978"/>
          </a:xfrm>
          <a:prstGeom prst="rect">
            <a:avLst/>
          </a:prstGeom>
        </p:spPr>
      </p:pic>
      <p:pic>
        <p:nvPicPr>
          <p:cNvPr id="8" name="Picture 7">
            <a:extLst>
              <a:ext uri="{FF2B5EF4-FFF2-40B4-BE49-F238E27FC236}">
                <a16:creationId xmlns:a16="http://schemas.microsoft.com/office/drawing/2014/main" id="{AE292C6C-0317-4D66-ADBF-C708E68A1926}"/>
              </a:ext>
            </a:extLst>
          </p:cNvPr>
          <p:cNvPicPr>
            <a:picLocks noChangeAspect="1"/>
          </p:cNvPicPr>
          <p:nvPr/>
        </p:nvPicPr>
        <p:blipFill>
          <a:blip r:embed="rId4"/>
          <a:stretch>
            <a:fillRect/>
          </a:stretch>
        </p:blipFill>
        <p:spPr>
          <a:xfrm>
            <a:off x="8034589" y="3273444"/>
            <a:ext cx="3545903" cy="1205607"/>
          </a:xfrm>
          <a:prstGeom prst="rect">
            <a:avLst/>
          </a:prstGeom>
        </p:spPr>
      </p:pic>
      <p:sp>
        <p:nvSpPr>
          <p:cNvPr id="19" name="TextBox 18">
            <a:extLst>
              <a:ext uri="{FF2B5EF4-FFF2-40B4-BE49-F238E27FC236}">
                <a16:creationId xmlns:a16="http://schemas.microsoft.com/office/drawing/2014/main" id="{B327A15B-CAF9-4EE5-A715-F2407C2C082F}"/>
              </a:ext>
            </a:extLst>
          </p:cNvPr>
          <p:cNvSpPr txBox="1"/>
          <p:nvPr/>
        </p:nvSpPr>
        <p:spPr>
          <a:xfrm>
            <a:off x="8788909" y="3104549"/>
            <a:ext cx="315849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Unseen dataset</a:t>
            </a:r>
          </a:p>
        </p:txBody>
      </p:sp>
      <p:sp>
        <p:nvSpPr>
          <p:cNvPr id="2" name="Oval 1">
            <a:extLst>
              <a:ext uri="{FF2B5EF4-FFF2-40B4-BE49-F238E27FC236}">
                <a16:creationId xmlns:a16="http://schemas.microsoft.com/office/drawing/2014/main" id="{6B4A2CB6-F34B-4BDC-A139-D124DB60A637}"/>
              </a:ext>
            </a:extLst>
          </p:cNvPr>
          <p:cNvSpPr/>
          <p:nvPr/>
        </p:nvSpPr>
        <p:spPr>
          <a:xfrm>
            <a:off x="8278524" y="3914472"/>
            <a:ext cx="1500837" cy="7081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6D373EB-146E-4A23-BBAE-F1A65615CC0F}"/>
              </a:ext>
            </a:extLst>
          </p:cNvPr>
          <p:cNvSpPr txBox="1"/>
          <p:nvPr/>
        </p:nvSpPr>
        <p:spPr>
          <a:xfrm>
            <a:off x="8793969" y="1691878"/>
            <a:ext cx="315849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Unseen dataset</a:t>
            </a:r>
          </a:p>
        </p:txBody>
      </p:sp>
      <p:pic>
        <p:nvPicPr>
          <p:cNvPr id="10" name="Picture 9">
            <a:extLst>
              <a:ext uri="{FF2B5EF4-FFF2-40B4-BE49-F238E27FC236}">
                <a16:creationId xmlns:a16="http://schemas.microsoft.com/office/drawing/2014/main" id="{4B2EA643-4EFC-4613-8244-AC3ED1AF9C15}"/>
              </a:ext>
            </a:extLst>
          </p:cNvPr>
          <p:cNvPicPr>
            <a:picLocks noChangeAspect="1"/>
          </p:cNvPicPr>
          <p:nvPr/>
        </p:nvPicPr>
        <p:blipFill>
          <a:blip r:embed="rId5"/>
          <a:stretch>
            <a:fillRect/>
          </a:stretch>
        </p:blipFill>
        <p:spPr>
          <a:xfrm>
            <a:off x="7679082" y="2027112"/>
            <a:ext cx="3854974" cy="1125365"/>
          </a:xfrm>
          <a:prstGeom prst="rect">
            <a:avLst/>
          </a:prstGeom>
        </p:spPr>
      </p:pic>
      <p:pic>
        <p:nvPicPr>
          <p:cNvPr id="23" name="Picture 22">
            <a:extLst>
              <a:ext uri="{FF2B5EF4-FFF2-40B4-BE49-F238E27FC236}">
                <a16:creationId xmlns:a16="http://schemas.microsoft.com/office/drawing/2014/main" id="{C7F85728-D3DA-44B7-94A4-83B6EB312B57}"/>
              </a:ext>
            </a:extLst>
          </p:cNvPr>
          <p:cNvPicPr>
            <a:picLocks noChangeAspect="1"/>
          </p:cNvPicPr>
          <p:nvPr/>
        </p:nvPicPr>
        <p:blipFill rotWithShape="1">
          <a:blip r:embed="rId3">
            <a:extLst>
              <a:ext uri="{28A0092B-C50C-407E-A947-70E740481C1C}">
                <a14:useLocalDpi xmlns:a14="http://schemas.microsoft.com/office/drawing/2010/main" val="0"/>
              </a:ext>
            </a:extLst>
          </a:blip>
          <a:srcRect r="46031"/>
          <a:stretch/>
        </p:blipFill>
        <p:spPr>
          <a:xfrm rot="10800000">
            <a:off x="7245414" y="2633186"/>
            <a:ext cx="484359" cy="615978"/>
          </a:xfrm>
          <a:prstGeom prst="rect">
            <a:avLst/>
          </a:prstGeom>
        </p:spPr>
      </p:pic>
      <p:sp>
        <p:nvSpPr>
          <p:cNvPr id="24" name="Oval 23">
            <a:extLst>
              <a:ext uri="{FF2B5EF4-FFF2-40B4-BE49-F238E27FC236}">
                <a16:creationId xmlns:a16="http://schemas.microsoft.com/office/drawing/2014/main" id="{0DFB237D-41DD-48F9-BA97-B619CC7CD773}"/>
              </a:ext>
            </a:extLst>
          </p:cNvPr>
          <p:cNvSpPr/>
          <p:nvPr/>
        </p:nvSpPr>
        <p:spPr>
          <a:xfrm>
            <a:off x="8278524" y="2568845"/>
            <a:ext cx="1370133" cy="6393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68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4;p18">
            <a:extLst>
              <a:ext uri="{FF2B5EF4-FFF2-40B4-BE49-F238E27FC236}">
                <a16:creationId xmlns:a16="http://schemas.microsoft.com/office/drawing/2014/main" id="{0C9EAC58-6017-4868-8BBC-FFE0401E3FFE}"/>
              </a:ext>
            </a:extLst>
          </p:cNvPr>
          <p:cNvSpPr txBox="1">
            <a:spLocks/>
          </p:cNvSpPr>
          <p:nvPr/>
        </p:nvSpPr>
        <p:spPr>
          <a:xfrm>
            <a:off x="265500" y="404949"/>
            <a:ext cx="4910507"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latin typeface="Times New Roman" panose="02020603050405020304" pitchFamily="18" charset="0"/>
                <a:cs typeface="Times New Roman" panose="02020603050405020304" pitchFamily="18" charset="0"/>
              </a:rPr>
              <a:t>Future Research:</a:t>
            </a:r>
          </a:p>
        </p:txBody>
      </p:sp>
      <p:sp>
        <p:nvSpPr>
          <p:cNvPr id="14" name="Google Shape;141;p24">
            <a:extLst>
              <a:ext uri="{FF2B5EF4-FFF2-40B4-BE49-F238E27FC236}">
                <a16:creationId xmlns:a16="http://schemas.microsoft.com/office/drawing/2014/main" id="{D47CF68F-2DE0-4B30-9E4A-A09CE66087F8}"/>
              </a:ext>
            </a:extLst>
          </p:cNvPr>
          <p:cNvSpPr txBox="1">
            <a:spLocks/>
          </p:cNvSpPr>
          <p:nvPr/>
        </p:nvSpPr>
        <p:spPr>
          <a:xfrm>
            <a:off x="237910" y="1468869"/>
            <a:ext cx="11808773" cy="4899991"/>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Apply a different training, test data split instead to further improve scores across different classification evaluation metrics.</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Hyperparameter tuning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can be performed on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MLPClassifier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model but limited scope of this project to only tuning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ExtraTreeClassifier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Perform hyperparameter tuning on additional parameters than just criterion,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max_depth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max_features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n_estimators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which could additionally improve the scores, especially the true positive score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Apply Cross Validation using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GridSearchCV</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across all models to be able to conclude on the best model.</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Choose more than 200 max features aka categorical features for modeling step.</a:t>
            </a: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this project scope, I chose 200 features due to CPU constraints causing overcommit memory issues.</a:t>
            </a: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Choosing 500-1000 max features would ensure modeling is performed on a dataset without getting rid of few important features that could have possibly been trimmed in this effort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word embeddings to analyze semantic and syntactic similarity, relation with other words for better classification and model results.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Target another business problem like predicting tags associated to questions that belong to unseen test dataset</a:t>
            </a:r>
          </a:p>
          <a:p>
            <a:pPr marL="800100" lvl="1"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Identify and tag questions to a specific topic which could be used as a basis for future tag recommendation when another developer posts a related question OR a question on a related topic.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333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Google Shape;94;p18">
            <a:extLst>
              <a:ext uri="{FF2B5EF4-FFF2-40B4-BE49-F238E27FC236}">
                <a16:creationId xmlns:a16="http://schemas.microsoft.com/office/drawing/2014/main" id="{212F9241-0BF8-4AF0-B7D9-096ED4155D85}"/>
              </a:ext>
            </a:extLst>
          </p:cNvPr>
          <p:cNvSpPr txBox="1">
            <a:spLocks/>
          </p:cNvSpPr>
          <p:nvPr/>
        </p:nvSpPr>
        <p:spPr>
          <a:xfrm>
            <a:off x="265499" y="404949"/>
            <a:ext cx="7564605"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latin typeface="Times New Roman" panose="02020603050405020304" pitchFamily="18" charset="0"/>
                <a:cs typeface="Times New Roman" panose="02020603050405020304" pitchFamily="18" charset="0"/>
              </a:rPr>
              <a:t>Problem and Challenge:</a:t>
            </a:r>
          </a:p>
        </p:txBody>
      </p:sp>
      <p:sp>
        <p:nvSpPr>
          <p:cNvPr id="28" name="Rectangle: Rounded Corners 27">
            <a:extLst>
              <a:ext uri="{FF2B5EF4-FFF2-40B4-BE49-F238E27FC236}">
                <a16:creationId xmlns:a16="http://schemas.microsoft.com/office/drawing/2014/main" id="{4666F043-2354-41CA-8DAE-EC5BFED5D658}"/>
              </a:ext>
            </a:extLst>
          </p:cNvPr>
          <p:cNvSpPr/>
          <p:nvPr/>
        </p:nvSpPr>
        <p:spPr>
          <a:xfrm>
            <a:off x="102739" y="1238401"/>
            <a:ext cx="11993564" cy="5505197"/>
          </a:xfrm>
          <a:prstGeom prst="roundRect">
            <a:avLst>
              <a:gd name="adj" fmla="val 218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email, website&#10;&#10;Description automatically generated">
            <a:extLst>
              <a:ext uri="{FF2B5EF4-FFF2-40B4-BE49-F238E27FC236}">
                <a16:creationId xmlns:a16="http://schemas.microsoft.com/office/drawing/2014/main" id="{45F16CF5-3DD2-47A4-B3DA-DFE52AA83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5" y="1480155"/>
            <a:ext cx="5533369" cy="3615720"/>
          </a:xfrm>
          <a:prstGeom prst="rect">
            <a:avLst/>
          </a:prstGeom>
        </p:spPr>
      </p:pic>
      <p:sp>
        <p:nvSpPr>
          <p:cNvPr id="4" name="Oval 3">
            <a:extLst>
              <a:ext uri="{FF2B5EF4-FFF2-40B4-BE49-F238E27FC236}">
                <a16:creationId xmlns:a16="http://schemas.microsoft.com/office/drawing/2014/main" id="{C414EAC0-BBD2-41B6-87AB-F62C5AD90B48}"/>
              </a:ext>
            </a:extLst>
          </p:cNvPr>
          <p:cNvSpPr/>
          <p:nvPr/>
        </p:nvSpPr>
        <p:spPr>
          <a:xfrm>
            <a:off x="628650" y="2552700"/>
            <a:ext cx="962025" cy="6572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DCFCD0E-9BEF-4DCA-8CFB-7E51896AAC21}"/>
              </a:ext>
            </a:extLst>
          </p:cNvPr>
          <p:cNvSpPr/>
          <p:nvPr/>
        </p:nvSpPr>
        <p:spPr>
          <a:xfrm>
            <a:off x="1019175" y="4406296"/>
            <a:ext cx="2600325" cy="4038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BCD404A2-7B5B-4F27-97F7-97737EE1B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298" y="2252603"/>
            <a:ext cx="1019175" cy="1119188"/>
          </a:xfrm>
          <a:prstGeom prst="rect">
            <a:avLst/>
          </a:prstGeom>
        </p:spPr>
      </p:pic>
      <p:sp>
        <p:nvSpPr>
          <p:cNvPr id="40" name="TextBox 39">
            <a:extLst>
              <a:ext uri="{FF2B5EF4-FFF2-40B4-BE49-F238E27FC236}">
                <a16:creationId xmlns:a16="http://schemas.microsoft.com/office/drawing/2014/main" id="{23B77007-0F97-4296-9930-F87D6A7034C3}"/>
              </a:ext>
            </a:extLst>
          </p:cNvPr>
          <p:cNvSpPr txBox="1"/>
          <p:nvPr/>
        </p:nvSpPr>
        <p:spPr>
          <a:xfrm>
            <a:off x="6746448" y="1816811"/>
            <a:ext cx="3755850" cy="1561005"/>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Every document is a mixture of topics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Every topic is a mixture of words</a:t>
            </a:r>
          </a:p>
          <a:p>
            <a:pPr marL="342900" marR="0" lvl="0" indent="-342900">
              <a:lnSpc>
                <a:spcPct val="107000"/>
              </a:lnSpc>
              <a:spcBef>
                <a:spcPts val="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illions of questions posted without any moderation </a:t>
            </a:r>
          </a:p>
        </p:txBody>
      </p:sp>
      <p:sp>
        <p:nvSpPr>
          <p:cNvPr id="42" name="TextBox 41">
            <a:extLst>
              <a:ext uri="{FF2B5EF4-FFF2-40B4-BE49-F238E27FC236}">
                <a16:creationId xmlns:a16="http://schemas.microsoft.com/office/drawing/2014/main" id="{0246E754-B6F3-45FD-BFE2-71C3D017D3F3}"/>
              </a:ext>
            </a:extLst>
          </p:cNvPr>
          <p:cNvSpPr txBox="1"/>
          <p:nvPr/>
        </p:nvSpPr>
        <p:spPr>
          <a:xfrm>
            <a:off x="809625" y="5095875"/>
            <a:ext cx="3755850" cy="1264642"/>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Main attributes</a:t>
            </a:r>
          </a:p>
          <a:p>
            <a:pPr marL="800100" lvl="1" indent="-342900">
              <a:lnSpc>
                <a:spcPct val="107000"/>
              </a:lnSpc>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Upvotes &amp; Downvotes</a:t>
            </a:r>
          </a:p>
          <a:p>
            <a:pPr marL="800100" lvl="1" indent="-342900">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Tags – for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dirty="0">
                <a:effectLst/>
                <a:latin typeface="Times New Roman" panose="02020603050405020304" pitchFamily="18" charset="0"/>
                <a:ea typeface="Calibri" panose="020F0502020204030204" pitchFamily="34" charset="0"/>
                <a:cs typeface="Times New Roman" panose="02020603050405020304" pitchFamily="18" charset="0"/>
              </a:rPr>
              <a:t>: Python, </a:t>
            </a:r>
            <a:r>
              <a:rPr lang="en-US" dirty="0">
                <a:latin typeface="Times New Roman" panose="02020603050405020304" pitchFamily="18" charset="0"/>
                <a:ea typeface="Calibri" panose="020F0502020204030204" pitchFamily="34" charset="0"/>
                <a:cs typeface="Times New Roman" panose="02020603050405020304" pitchFamily="18" charset="0"/>
              </a:rPr>
              <a:t>C</a:t>
            </a:r>
            <a:r>
              <a:rPr lang="en-US" dirty="0">
                <a:effectLst/>
                <a:latin typeface="Times New Roman" panose="02020603050405020304" pitchFamily="18" charset="0"/>
                <a:ea typeface="Calibri" panose="020F0502020204030204" pitchFamily="34" charset="0"/>
                <a:cs typeface="Times New Roman" panose="02020603050405020304" pitchFamily="18" charset="0"/>
              </a:rPr>
              <a:t>#, etc. associated to a question</a:t>
            </a:r>
          </a:p>
        </p:txBody>
      </p:sp>
      <p:pic>
        <p:nvPicPr>
          <p:cNvPr id="10" name="Picture 9" descr="A picture containing text, clipart&#10;&#10;Description automatically generated">
            <a:extLst>
              <a:ext uri="{FF2B5EF4-FFF2-40B4-BE49-F238E27FC236}">
                <a16:creationId xmlns:a16="http://schemas.microsoft.com/office/drawing/2014/main" id="{D03E1EA7-D0A9-41CE-B522-CFB9B9E0D2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9329" y="4178959"/>
            <a:ext cx="1724953" cy="1953857"/>
          </a:xfrm>
          <a:prstGeom prst="rect">
            <a:avLst/>
          </a:prstGeom>
        </p:spPr>
      </p:pic>
      <p:sp>
        <p:nvSpPr>
          <p:cNvPr id="43" name="TextBox 42">
            <a:extLst>
              <a:ext uri="{FF2B5EF4-FFF2-40B4-BE49-F238E27FC236}">
                <a16:creationId xmlns:a16="http://schemas.microsoft.com/office/drawing/2014/main" id="{0F5C81F5-A199-4146-97A3-AE24EB5DED74}"/>
              </a:ext>
            </a:extLst>
          </p:cNvPr>
          <p:cNvSpPr txBox="1"/>
          <p:nvPr/>
        </p:nvSpPr>
        <p:spPr>
          <a:xfrm>
            <a:off x="6746448" y="4137678"/>
            <a:ext cx="3755850" cy="2146934"/>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Every user has an open-ended way of posting a question – own syntax and semantics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to identify which words contribute the most to which topics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to classify tags that are most relevant to a question posted</a:t>
            </a:r>
          </a:p>
        </p:txBody>
      </p:sp>
    </p:spTree>
    <p:extLst>
      <p:ext uri="{BB962C8B-B14F-4D97-AF65-F5344CB8AC3E}">
        <p14:creationId xmlns:p14="http://schemas.microsoft.com/office/powerpoint/2010/main" val="3361311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04BF2C-9EEC-400E-88C2-6149235B804C}"/>
              </a:ext>
            </a:extLst>
          </p:cNvPr>
          <p:cNvSpPr txBox="1">
            <a:spLocks/>
          </p:cNvSpPr>
          <p:nvPr/>
        </p:nvSpPr>
        <p:spPr>
          <a:xfrm>
            <a:off x="1265019" y="1874137"/>
            <a:ext cx="3061680" cy="48185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solidFill>
                <a:latin typeface="Sabon Next LT" panose="020B0502040204020203" pitchFamily="2" charset="0"/>
                <a:cs typeface="Sabon Next LT" panose="020B0502040204020203" pitchFamily="2" charset="0"/>
              </a:rPr>
              <a:t>We take our ‘Be Nice, Be respectful’ policy seriously</a:t>
            </a:r>
          </a:p>
        </p:txBody>
      </p:sp>
      <p:sp>
        <p:nvSpPr>
          <p:cNvPr id="63" name="Rectangle 62">
            <a:extLst>
              <a:ext uri="{FF2B5EF4-FFF2-40B4-BE49-F238E27FC236}">
                <a16:creationId xmlns:a16="http://schemas.microsoft.com/office/drawing/2014/main" id="{8C259B5D-79F4-4EA9-BFE6-C45460676425}"/>
              </a:ext>
            </a:extLst>
          </p:cNvPr>
          <p:cNvSpPr/>
          <p:nvPr/>
        </p:nvSpPr>
        <p:spPr>
          <a:xfrm>
            <a:off x="6460077" y="1249398"/>
            <a:ext cx="5418332" cy="129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Classify questions with most popular tags (top 10 tags) used across organizations</a:t>
            </a:r>
            <a:endParaRPr lang="en-US" dirty="0">
              <a:latin typeface="Times New Roman" panose="02020603050405020304" pitchFamily="18" charset="0"/>
              <a:cs typeface="Times New Roman" panose="02020603050405020304" pitchFamily="18" charset="0"/>
            </a:endParaRPr>
          </a:p>
        </p:txBody>
      </p:sp>
      <p:sp>
        <p:nvSpPr>
          <p:cNvPr id="66" name="Google Shape;94;p18">
            <a:extLst>
              <a:ext uri="{FF2B5EF4-FFF2-40B4-BE49-F238E27FC236}">
                <a16:creationId xmlns:a16="http://schemas.microsoft.com/office/drawing/2014/main" id="{5DADBED4-F8C3-41B7-83AF-56FC2B503810}"/>
              </a:ext>
            </a:extLst>
          </p:cNvPr>
          <p:cNvSpPr txBox="1">
            <a:spLocks/>
          </p:cNvSpPr>
          <p:nvPr/>
        </p:nvSpPr>
        <p:spPr>
          <a:xfrm>
            <a:off x="265500" y="404949"/>
            <a:ext cx="4723750"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latin typeface="Times New Roman" panose="02020603050405020304" pitchFamily="18" charset="0"/>
                <a:cs typeface="Times New Roman" panose="02020603050405020304" pitchFamily="18" charset="0"/>
              </a:rPr>
              <a:t>Success Criteria:</a:t>
            </a:r>
          </a:p>
        </p:txBody>
      </p:sp>
      <p:sp>
        <p:nvSpPr>
          <p:cNvPr id="35" name="Rectangle 34">
            <a:extLst>
              <a:ext uri="{FF2B5EF4-FFF2-40B4-BE49-F238E27FC236}">
                <a16:creationId xmlns:a16="http://schemas.microsoft.com/office/drawing/2014/main" id="{947E88F7-981C-4B68-8DA4-AEBF71879571}"/>
              </a:ext>
            </a:extLst>
          </p:cNvPr>
          <p:cNvSpPr/>
          <p:nvPr/>
        </p:nvSpPr>
        <p:spPr>
          <a:xfrm>
            <a:off x="6460077" y="4557070"/>
            <a:ext cx="5418332" cy="129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Identify questions &amp; provide learning bootcamps with a rich library of articles around top 10 tags/ technologies/ languages to developer associates </a:t>
            </a:r>
            <a:endParaRPr lang="en-US" dirty="0">
              <a:latin typeface="Times New Roman" panose="02020603050405020304" pitchFamily="18" charset="0"/>
              <a:cs typeface="Times New Roman" panose="02020603050405020304" pitchFamily="18" charset="0"/>
            </a:endParaRPr>
          </a:p>
        </p:txBody>
      </p:sp>
      <p:pic>
        <p:nvPicPr>
          <p:cNvPr id="16" name="Picture 15" descr="Logo&#10;&#10;Description automatically generated with medium confidence">
            <a:extLst>
              <a:ext uri="{FF2B5EF4-FFF2-40B4-BE49-F238E27FC236}">
                <a16:creationId xmlns:a16="http://schemas.microsoft.com/office/drawing/2014/main" id="{BCA14C85-0C00-4017-8048-8BC2B5E16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627" y="1508266"/>
            <a:ext cx="3550849" cy="707886"/>
          </a:xfrm>
          <a:prstGeom prst="rect">
            <a:avLst/>
          </a:prstGeom>
        </p:spPr>
      </p:pic>
      <p:pic>
        <p:nvPicPr>
          <p:cNvPr id="18" name="Picture 17" descr="Logo, company name&#10;&#10;Description automatically generated">
            <a:extLst>
              <a:ext uri="{FF2B5EF4-FFF2-40B4-BE49-F238E27FC236}">
                <a16:creationId xmlns:a16="http://schemas.microsoft.com/office/drawing/2014/main" id="{9AE50095-D5C6-4446-BFAF-EB9048D4445F}"/>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97910" y="2355987"/>
            <a:ext cx="4456976" cy="2235518"/>
          </a:xfrm>
          <a:prstGeom prst="rect">
            <a:avLst/>
          </a:prstGeom>
        </p:spPr>
      </p:pic>
      <p:pic>
        <p:nvPicPr>
          <p:cNvPr id="20" name="Picture 19" descr="A person working on a computer&#10;&#10;Description automatically generated with medium confidence">
            <a:extLst>
              <a:ext uri="{FF2B5EF4-FFF2-40B4-BE49-F238E27FC236}">
                <a16:creationId xmlns:a16="http://schemas.microsoft.com/office/drawing/2014/main" id="{722DB095-3992-4B71-85A1-CB40444F13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5019" y="4835431"/>
            <a:ext cx="2619375" cy="1743075"/>
          </a:xfrm>
          <a:prstGeom prst="rect">
            <a:avLst/>
          </a:prstGeom>
        </p:spPr>
      </p:pic>
      <p:sp>
        <p:nvSpPr>
          <p:cNvPr id="21" name="Arrow: Right 20">
            <a:extLst>
              <a:ext uri="{FF2B5EF4-FFF2-40B4-BE49-F238E27FC236}">
                <a16:creationId xmlns:a16="http://schemas.microsoft.com/office/drawing/2014/main" id="{28CB082C-2F70-4981-B89A-555BE028417A}"/>
              </a:ext>
            </a:extLst>
          </p:cNvPr>
          <p:cNvSpPr/>
          <p:nvPr/>
        </p:nvSpPr>
        <p:spPr>
          <a:xfrm>
            <a:off x="4767780" y="3196442"/>
            <a:ext cx="1646993" cy="826175"/>
          </a:xfrm>
          <a:prstGeom prst="rightArrow">
            <a:avLst>
              <a:gd name="adj1" fmla="val 50000"/>
              <a:gd name="adj2" fmla="val 432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C00E10F-FD47-4BC2-8216-7459482E44E0}"/>
              </a:ext>
            </a:extLst>
          </p:cNvPr>
          <p:cNvSpPr/>
          <p:nvPr/>
        </p:nvSpPr>
        <p:spPr>
          <a:xfrm rot="5400000">
            <a:off x="8345746" y="3130633"/>
            <a:ext cx="1646993" cy="826175"/>
          </a:xfrm>
          <a:prstGeom prst="rightArrow">
            <a:avLst>
              <a:gd name="adj1" fmla="val 50000"/>
              <a:gd name="adj2" fmla="val 432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64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Arrow: Right 64">
            <a:extLst>
              <a:ext uri="{FF2B5EF4-FFF2-40B4-BE49-F238E27FC236}">
                <a16:creationId xmlns:a16="http://schemas.microsoft.com/office/drawing/2014/main" id="{45C90942-D1B2-4A9D-A12B-A3B7674F16B0}"/>
              </a:ext>
            </a:extLst>
          </p:cNvPr>
          <p:cNvSpPr/>
          <p:nvPr/>
        </p:nvSpPr>
        <p:spPr>
          <a:xfrm>
            <a:off x="302004" y="1955680"/>
            <a:ext cx="11459361" cy="17099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room, scene, building&#10;&#10;Description automatically generated">
            <a:extLst>
              <a:ext uri="{FF2B5EF4-FFF2-40B4-BE49-F238E27FC236}">
                <a16:creationId xmlns:a16="http://schemas.microsoft.com/office/drawing/2014/main" id="{5D11FDAD-C5D0-43C9-A275-27EBCA76F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77" y="3715145"/>
            <a:ext cx="1109663" cy="1051643"/>
          </a:xfrm>
          <a:prstGeom prst="rect">
            <a:avLst/>
          </a:prstGeom>
        </p:spPr>
      </p:pic>
      <p:pic>
        <p:nvPicPr>
          <p:cNvPr id="13" name="Picture 12" descr="Chart, histogram&#10;&#10;Description automatically generated">
            <a:extLst>
              <a:ext uri="{FF2B5EF4-FFF2-40B4-BE49-F238E27FC236}">
                <a16:creationId xmlns:a16="http://schemas.microsoft.com/office/drawing/2014/main" id="{3911CCD4-EB1F-4C0A-AAD5-262B266A9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483" y="3717135"/>
            <a:ext cx="1335608" cy="1265774"/>
          </a:xfrm>
          <a:prstGeom prst="rect">
            <a:avLst/>
          </a:prstGeom>
        </p:spPr>
      </p:pic>
      <p:pic>
        <p:nvPicPr>
          <p:cNvPr id="18" name="Picture 17" descr="Icon&#10;&#10;Description automatically generated">
            <a:extLst>
              <a:ext uri="{FF2B5EF4-FFF2-40B4-BE49-F238E27FC236}">
                <a16:creationId xmlns:a16="http://schemas.microsoft.com/office/drawing/2014/main" id="{79EA4C88-B595-4ED3-8A21-3C93D9AAFA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5473" y="3386160"/>
            <a:ext cx="805912" cy="763774"/>
          </a:xfrm>
          <a:prstGeom prst="rect">
            <a:avLst/>
          </a:prstGeom>
        </p:spPr>
      </p:pic>
      <p:sp>
        <p:nvSpPr>
          <p:cNvPr id="19" name="Arrow: Right 18">
            <a:extLst>
              <a:ext uri="{FF2B5EF4-FFF2-40B4-BE49-F238E27FC236}">
                <a16:creationId xmlns:a16="http://schemas.microsoft.com/office/drawing/2014/main" id="{91C0F8A5-B1E7-4BFA-97A9-FD6F6E402846}"/>
              </a:ext>
            </a:extLst>
          </p:cNvPr>
          <p:cNvSpPr/>
          <p:nvPr/>
        </p:nvSpPr>
        <p:spPr>
          <a:xfrm>
            <a:off x="1362053" y="4151160"/>
            <a:ext cx="2016056" cy="405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Icon&#10;&#10;Description automatically generated">
            <a:extLst>
              <a:ext uri="{FF2B5EF4-FFF2-40B4-BE49-F238E27FC236}">
                <a16:creationId xmlns:a16="http://schemas.microsoft.com/office/drawing/2014/main" id="{9E274242-856D-438F-84F6-E5F5046EBB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877" y="3137848"/>
            <a:ext cx="554460" cy="556805"/>
          </a:xfrm>
          <a:prstGeom prst="rect">
            <a:avLst/>
          </a:prstGeom>
        </p:spPr>
      </p:pic>
      <p:sp>
        <p:nvSpPr>
          <p:cNvPr id="24" name="Arrow: Right 23">
            <a:extLst>
              <a:ext uri="{FF2B5EF4-FFF2-40B4-BE49-F238E27FC236}">
                <a16:creationId xmlns:a16="http://schemas.microsoft.com/office/drawing/2014/main" id="{C7F9416E-BADF-4A42-ADAB-4D00DD58AD5F}"/>
              </a:ext>
            </a:extLst>
          </p:cNvPr>
          <p:cNvSpPr/>
          <p:nvPr/>
        </p:nvSpPr>
        <p:spPr>
          <a:xfrm>
            <a:off x="4644292" y="4168297"/>
            <a:ext cx="1180292" cy="38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D761555-FD10-4C17-BC55-D260698DACC6}"/>
              </a:ext>
            </a:extLst>
          </p:cNvPr>
          <p:cNvGrpSpPr/>
          <p:nvPr/>
        </p:nvGrpSpPr>
        <p:grpSpPr>
          <a:xfrm>
            <a:off x="5893218" y="3616956"/>
            <a:ext cx="2546173" cy="1365953"/>
            <a:chOff x="5540880" y="2560083"/>
            <a:chExt cx="2546173" cy="1441313"/>
          </a:xfrm>
        </p:grpSpPr>
        <p:sp>
          <p:nvSpPr>
            <p:cNvPr id="4" name="Rectangle 3">
              <a:extLst>
                <a:ext uri="{FF2B5EF4-FFF2-40B4-BE49-F238E27FC236}">
                  <a16:creationId xmlns:a16="http://schemas.microsoft.com/office/drawing/2014/main" id="{78BA6A96-F726-46B9-AE63-085D7FC6A8CE}"/>
                </a:ext>
              </a:extLst>
            </p:cNvPr>
            <p:cNvSpPr/>
            <p:nvPr/>
          </p:nvSpPr>
          <p:spPr>
            <a:xfrm>
              <a:off x="5540880" y="2560083"/>
              <a:ext cx="2546173" cy="1441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786C49DB-BFEE-4923-8954-A172BDC59087}"/>
                </a:ext>
              </a:extLst>
            </p:cNvPr>
            <p:cNvCxnSpPr>
              <a:stCxn id="25" idx="3"/>
              <a:endCxn id="11" idx="1"/>
            </p:cNvCxnSpPr>
            <p:nvPr/>
          </p:nvCxnSpPr>
          <p:spPr>
            <a:xfrm flipV="1">
              <a:off x="7393204" y="3120257"/>
              <a:ext cx="215120" cy="19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BF21112D-E48A-45AB-83DA-31EB3C22AB35}"/>
                </a:ext>
              </a:extLst>
            </p:cNvPr>
            <p:cNvGrpSpPr/>
            <p:nvPr/>
          </p:nvGrpSpPr>
          <p:grpSpPr>
            <a:xfrm>
              <a:off x="6788799" y="2952767"/>
              <a:ext cx="1253576" cy="802398"/>
              <a:chOff x="5734452" y="565007"/>
              <a:chExt cx="2123673" cy="1761371"/>
            </a:xfrm>
          </p:grpSpPr>
          <p:pic>
            <p:nvPicPr>
              <p:cNvPr id="10" name="Picture 9" descr="Icon&#10;&#10;Description automatically generated">
                <a:extLst>
                  <a:ext uri="{FF2B5EF4-FFF2-40B4-BE49-F238E27FC236}">
                    <a16:creationId xmlns:a16="http://schemas.microsoft.com/office/drawing/2014/main" id="{9F726551-5D50-4FA6-A852-F94AF9ECDE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5227" y="1591056"/>
                <a:ext cx="735322" cy="735322"/>
              </a:xfrm>
              <a:prstGeom prst="rect">
                <a:avLst/>
              </a:prstGeom>
            </p:spPr>
          </p:pic>
          <p:pic>
            <p:nvPicPr>
              <p:cNvPr id="11" name="Picture 10" descr="Icon&#10;&#10;Description automatically generated">
                <a:extLst>
                  <a:ext uri="{FF2B5EF4-FFF2-40B4-BE49-F238E27FC236}">
                    <a16:creationId xmlns:a16="http://schemas.microsoft.com/office/drawing/2014/main" id="{984C780C-73C5-4C7D-9C21-36F693BFE2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2802" y="565007"/>
                <a:ext cx="735323" cy="735323"/>
              </a:xfrm>
              <a:prstGeom prst="rect">
                <a:avLst/>
              </a:prstGeom>
            </p:spPr>
          </p:pic>
          <p:pic>
            <p:nvPicPr>
              <p:cNvPr id="25" name="Picture 24" descr="A picture containing room, scene, building&#10;&#10;Description automatically generated">
                <a:extLst>
                  <a:ext uri="{FF2B5EF4-FFF2-40B4-BE49-F238E27FC236}">
                    <a16:creationId xmlns:a16="http://schemas.microsoft.com/office/drawing/2014/main" id="{F0D22344-8159-4DAA-8FD3-E19FBB90A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452" y="856191"/>
                <a:ext cx="1023917" cy="1023917"/>
              </a:xfrm>
              <a:prstGeom prst="rect">
                <a:avLst/>
              </a:prstGeom>
            </p:spPr>
          </p:pic>
          <p:cxnSp>
            <p:nvCxnSpPr>
              <p:cNvPr id="28" name="Straight Arrow Connector 27">
                <a:extLst>
                  <a:ext uri="{FF2B5EF4-FFF2-40B4-BE49-F238E27FC236}">
                    <a16:creationId xmlns:a16="http://schemas.microsoft.com/office/drawing/2014/main" id="{6781A0BC-70A6-4B40-8BEB-8DE46C58ED4A}"/>
                  </a:ext>
                </a:extLst>
              </p:cNvPr>
              <p:cNvCxnSpPr>
                <a:cxnSpLocks/>
                <a:stCxn id="25" idx="3"/>
                <a:endCxn id="10" idx="1"/>
              </p:cNvCxnSpPr>
              <p:nvPr/>
            </p:nvCxnSpPr>
            <p:spPr>
              <a:xfrm>
                <a:off x="6758369" y="1368150"/>
                <a:ext cx="346858" cy="590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7" name="Picture 36" descr="A picture containing measure, baseball, bat&#10;&#10;Description automatically generated">
              <a:extLst>
                <a:ext uri="{FF2B5EF4-FFF2-40B4-BE49-F238E27FC236}">
                  <a16:creationId xmlns:a16="http://schemas.microsoft.com/office/drawing/2014/main" id="{4ABFF1C7-DF07-4CF6-AA81-9F8CA6CECC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91214" y="2799210"/>
              <a:ext cx="1146088" cy="897919"/>
            </a:xfrm>
            <a:prstGeom prst="rect">
              <a:avLst/>
            </a:prstGeom>
          </p:spPr>
        </p:pic>
      </p:grpSp>
      <p:sp>
        <p:nvSpPr>
          <p:cNvPr id="38" name="TextBox 37">
            <a:extLst>
              <a:ext uri="{FF2B5EF4-FFF2-40B4-BE49-F238E27FC236}">
                <a16:creationId xmlns:a16="http://schemas.microsoft.com/office/drawing/2014/main" id="{1D8F008C-CD17-462B-9860-24A2D35A378F}"/>
              </a:ext>
            </a:extLst>
          </p:cNvPr>
          <p:cNvSpPr txBox="1"/>
          <p:nvPr/>
        </p:nvSpPr>
        <p:spPr>
          <a:xfrm>
            <a:off x="383939" y="5147763"/>
            <a:ext cx="1792027" cy="830997"/>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Merged </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~2014K </a:t>
            </a:r>
            <a:r>
              <a:rPr lang="en-US" sz="1200" b="1" dirty="0" err="1">
                <a:latin typeface="Times New Roman" panose="02020603050405020304" pitchFamily="18" charset="0"/>
                <a:cs typeface="Times New Roman" panose="02020603050405020304" pitchFamily="18" charset="0"/>
              </a:rPr>
              <a:t>Stackoverflow</a:t>
            </a:r>
            <a:r>
              <a:rPr lang="en-US" sz="1200" b="1" dirty="0">
                <a:latin typeface="Times New Roman" panose="02020603050405020304" pitchFamily="18" charset="0"/>
                <a:cs typeface="Times New Roman" panose="02020603050405020304" pitchFamily="18" charset="0"/>
              </a:rPr>
              <a:t> questions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9" name="TextBox 38">
            <a:extLst>
              <a:ext uri="{FF2B5EF4-FFF2-40B4-BE49-F238E27FC236}">
                <a16:creationId xmlns:a16="http://schemas.microsoft.com/office/drawing/2014/main" id="{03E957CB-560C-4CFA-BBF8-03443CD8F1F4}"/>
              </a:ext>
            </a:extLst>
          </p:cNvPr>
          <p:cNvSpPr txBox="1"/>
          <p:nvPr/>
        </p:nvSpPr>
        <p:spPr>
          <a:xfrm>
            <a:off x="3378108" y="5124439"/>
            <a:ext cx="1495733" cy="646331"/>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Cleaned Data</a:t>
            </a:r>
            <a:r>
              <a:rPr lang="en-US" sz="1200" dirty="0">
                <a:latin typeface="Times New Roman" panose="02020603050405020304" pitchFamily="18" charset="0"/>
                <a:cs typeface="Times New Roman" panose="02020603050405020304" pitchFamily="18" charset="0"/>
              </a:rPr>
              <a:t> </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Combined dataset: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1455K questions</a:t>
            </a:r>
            <a:endParaRPr lang="en-US" sz="1200" b="1" dirty="0">
              <a:latin typeface="Times New Roman" panose="02020603050405020304" pitchFamily="18" charset="0"/>
              <a:cs typeface="Times New Roman" panose="02020603050405020304" pitchFamily="18" charset="0"/>
            </a:endParaRPr>
          </a:p>
        </p:txBody>
      </p:sp>
      <p:pic>
        <p:nvPicPr>
          <p:cNvPr id="41" name="Picture 40" descr="A close up of a sign&#10;&#10;Description automatically generated">
            <a:extLst>
              <a:ext uri="{FF2B5EF4-FFF2-40B4-BE49-F238E27FC236}">
                <a16:creationId xmlns:a16="http://schemas.microsoft.com/office/drawing/2014/main" id="{50546E72-8E0B-4BCC-B30A-922A69E670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8753" y="4486064"/>
            <a:ext cx="547722" cy="341059"/>
          </a:xfrm>
          <a:prstGeom prst="rect">
            <a:avLst/>
          </a:prstGeom>
        </p:spPr>
      </p:pic>
      <p:sp>
        <p:nvSpPr>
          <p:cNvPr id="43" name="Oval 42">
            <a:extLst>
              <a:ext uri="{FF2B5EF4-FFF2-40B4-BE49-F238E27FC236}">
                <a16:creationId xmlns:a16="http://schemas.microsoft.com/office/drawing/2014/main" id="{AEA8C581-F37A-4044-A30D-F4428889A6F8}"/>
              </a:ext>
            </a:extLst>
          </p:cNvPr>
          <p:cNvSpPr/>
          <p:nvPr/>
        </p:nvSpPr>
        <p:spPr>
          <a:xfrm>
            <a:off x="713064" y="1910688"/>
            <a:ext cx="273550" cy="2678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BC09B15-D1F6-49DD-8343-E5D4C9C65D8B}"/>
              </a:ext>
            </a:extLst>
          </p:cNvPr>
          <p:cNvSpPr/>
          <p:nvPr/>
        </p:nvSpPr>
        <p:spPr>
          <a:xfrm>
            <a:off x="3866401" y="1911118"/>
            <a:ext cx="273550" cy="2678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BCA7ECA-7F83-4688-8198-546D1559C02A}"/>
              </a:ext>
            </a:extLst>
          </p:cNvPr>
          <p:cNvSpPr/>
          <p:nvPr/>
        </p:nvSpPr>
        <p:spPr>
          <a:xfrm>
            <a:off x="6952865" y="1899718"/>
            <a:ext cx="273550" cy="2678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F50004A-5B19-43BD-8B40-40C8DC4AAB44}"/>
              </a:ext>
            </a:extLst>
          </p:cNvPr>
          <p:cNvSpPr/>
          <p:nvPr/>
        </p:nvSpPr>
        <p:spPr>
          <a:xfrm>
            <a:off x="10368583" y="1913882"/>
            <a:ext cx="273550" cy="2678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A3B5553B-1842-4562-8EB2-418B1B13D828}"/>
              </a:ext>
            </a:extLst>
          </p:cNvPr>
          <p:cNvSpPr/>
          <p:nvPr/>
        </p:nvSpPr>
        <p:spPr>
          <a:xfrm>
            <a:off x="8502222" y="4168297"/>
            <a:ext cx="1180292" cy="38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A picture containing drawing, mirror&#10;&#10;Description automatically generated">
            <a:extLst>
              <a:ext uri="{FF2B5EF4-FFF2-40B4-BE49-F238E27FC236}">
                <a16:creationId xmlns:a16="http://schemas.microsoft.com/office/drawing/2014/main" id="{1951D600-3853-4D1F-B6C1-F54A724603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04567" y="4827123"/>
            <a:ext cx="1582760" cy="1123555"/>
          </a:xfrm>
          <a:prstGeom prst="rect">
            <a:avLst/>
          </a:prstGeom>
        </p:spPr>
      </p:pic>
      <p:sp>
        <p:nvSpPr>
          <p:cNvPr id="57" name="Rectangle 56">
            <a:extLst>
              <a:ext uri="{FF2B5EF4-FFF2-40B4-BE49-F238E27FC236}">
                <a16:creationId xmlns:a16="http://schemas.microsoft.com/office/drawing/2014/main" id="{25BFABA0-E30E-48BB-8F76-CEAD9D913E88}"/>
              </a:ext>
            </a:extLst>
          </p:cNvPr>
          <p:cNvSpPr/>
          <p:nvPr/>
        </p:nvSpPr>
        <p:spPr>
          <a:xfrm>
            <a:off x="9665293" y="2583810"/>
            <a:ext cx="2385814" cy="3210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Icon&#10;&#10;Description automatically generated">
            <a:extLst>
              <a:ext uri="{FF2B5EF4-FFF2-40B4-BE49-F238E27FC236}">
                <a16:creationId xmlns:a16="http://schemas.microsoft.com/office/drawing/2014/main" id="{9A732AAD-9A8B-405E-AE8C-CFFCC42A58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44273" y="4827122"/>
            <a:ext cx="1141539" cy="1081853"/>
          </a:xfrm>
          <a:prstGeom prst="rect">
            <a:avLst/>
          </a:prstGeom>
        </p:spPr>
      </p:pic>
      <p:pic>
        <p:nvPicPr>
          <p:cNvPr id="67" name="Picture 66" descr="Icon&#10;&#10;Description automatically generated">
            <a:extLst>
              <a:ext uri="{FF2B5EF4-FFF2-40B4-BE49-F238E27FC236}">
                <a16:creationId xmlns:a16="http://schemas.microsoft.com/office/drawing/2014/main" id="{205CCB33-89D1-4438-AB63-833303AD10C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48152" y="3472425"/>
            <a:ext cx="1157273" cy="1096764"/>
          </a:xfrm>
          <a:prstGeom prst="rect">
            <a:avLst/>
          </a:prstGeom>
        </p:spPr>
      </p:pic>
      <p:cxnSp>
        <p:nvCxnSpPr>
          <p:cNvPr id="69" name="Straight Arrow Connector 68">
            <a:extLst>
              <a:ext uri="{FF2B5EF4-FFF2-40B4-BE49-F238E27FC236}">
                <a16:creationId xmlns:a16="http://schemas.microsoft.com/office/drawing/2014/main" id="{736AB14D-24E0-458C-913B-C5C81A3FF234}"/>
              </a:ext>
            </a:extLst>
          </p:cNvPr>
          <p:cNvCxnSpPr>
            <a:cxnSpLocks/>
            <a:endCxn id="67" idx="0"/>
          </p:cNvCxnSpPr>
          <p:nvPr/>
        </p:nvCxnSpPr>
        <p:spPr>
          <a:xfrm>
            <a:off x="10204567" y="2932236"/>
            <a:ext cx="722222" cy="540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71C9BA8-4FB0-482B-82B7-80F3C11EEA4E}"/>
              </a:ext>
            </a:extLst>
          </p:cNvPr>
          <p:cNvCxnSpPr>
            <a:cxnSpLocks/>
            <a:endCxn id="67" idx="0"/>
          </p:cNvCxnSpPr>
          <p:nvPr/>
        </p:nvCxnSpPr>
        <p:spPr>
          <a:xfrm>
            <a:off x="10926788" y="2835691"/>
            <a:ext cx="1" cy="636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661B2-52AD-46BF-86C7-58B0A413E23A}"/>
              </a:ext>
            </a:extLst>
          </p:cNvPr>
          <p:cNvCxnSpPr>
            <a:cxnSpLocks/>
            <a:endCxn id="67" idx="0"/>
          </p:cNvCxnSpPr>
          <p:nvPr/>
        </p:nvCxnSpPr>
        <p:spPr>
          <a:xfrm flipH="1">
            <a:off x="10926789" y="2835691"/>
            <a:ext cx="303462" cy="636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E32C5EA-677F-4DD2-8154-EEFF79016A37}"/>
              </a:ext>
            </a:extLst>
          </p:cNvPr>
          <p:cNvCxnSpPr>
            <a:cxnSpLocks/>
            <a:endCxn id="67" idx="0"/>
          </p:cNvCxnSpPr>
          <p:nvPr/>
        </p:nvCxnSpPr>
        <p:spPr>
          <a:xfrm flipH="1">
            <a:off x="10926789" y="2897765"/>
            <a:ext cx="790798" cy="574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C7F0ACA-81D3-4DF3-9900-BE9279B12BAB}"/>
              </a:ext>
            </a:extLst>
          </p:cNvPr>
          <p:cNvSpPr txBox="1"/>
          <p:nvPr/>
        </p:nvSpPr>
        <p:spPr>
          <a:xfrm>
            <a:off x="9861644" y="4556882"/>
            <a:ext cx="2457686" cy="338554"/>
          </a:xfrm>
          <a:prstGeom prst="rect">
            <a:avLst/>
          </a:prstGeom>
          <a:noFill/>
        </p:spPr>
        <p:txBody>
          <a:bodyPr wrap="square" rtlCol="0">
            <a:spAutoFit/>
          </a:bodyPr>
          <a:lstStyle/>
          <a:p>
            <a:r>
              <a:rPr lang="en-US" sz="1600" b="1" dirty="0"/>
              <a:t>Multi-label Classification</a:t>
            </a:r>
          </a:p>
        </p:txBody>
      </p:sp>
      <p:sp>
        <p:nvSpPr>
          <p:cNvPr id="89" name="TextBox 88">
            <a:extLst>
              <a:ext uri="{FF2B5EF4-FFF2-40B4-BE49-F238E27FC236}">
                <a16:creationId xmlns:a16="http://schemas.microsoft.com/office/drawing/2014/main" id="{9570F5CF-441B-4F8D-BCAC-6CC0A483D697}"/>
              </a:ext>
            </a:extLst>
          </p:cNvPr>
          <p:cNvSpPr txBox="1"/>
          <p:nvPr/>
        </p:nvSpPr>
        <p:spPr>
          <a:xfrm>
            <a:off x="6110770" y="5166384"/>
            <a:ext cx="2546173" cy="646331"/>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a:t>
            </a:r>
            <a:r>
              <a:rPr lang="en-US" sz="1200" dirty="0">
                <a:latin typeface="Times New Roman" panose="02020603050405020304" pitchFamily="18" charset="0"/>
                <a:cs typeface="Times New Roman" panose="02020603050405020304" pitchFamily="18" charset="0"/>
              </a:rPr>
              <a:t> (Training data development)</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Training</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b="1" dirty="0">
                <a:latin typeface="Times New Roman" panose="02020603050405020304" pitchFamily="18" charset="0"/>
                <a:ea typeface="Calibri" panose="020F0502020204030204" pitchFamily="34" charset="0"/>
                <a:cs typeface="Times New Roman" panose="02020603050405020304" pitchFamily="18" charset="0"/>
              </a:rPr>
              <a:t>127</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K  questions</a:t>
            </a:r>
          </a:p>
          <a:p>
            <a:r>
              <a:rPr lang="en-US" sz="1200" dirty="0">
                <a:latin typeface="Times New Roman" panose="02020603050405020304" pitchFamily="18" charset="0"/>
                <a:cs typeface="Times New Roman" panose="02020603050405020304" pitchFamily="18" charset="0"/>
              </a:rPr>
              <a:t>Test: </a:t>
            </a:r>
            <a:r>
              <a:rPr lang="en-US" sz="1200" b="1" dirty="0">
                <a:latin typeface="Times New Roman" panose="02020603050405020304" pitchFamily="18" charset="0"/>
                <a:cs typeface="Times New Roman" panose="02020603050405020304" pitchFamily="18" charset="0"/>
              </a:rPr>
              <a:t>~54K questions</a:t>
            </a:r>
          </a:p>
        </p:txBody>
      </p:sp>
      <p:sp>
        <p:nvSpPr>
          <p:cNvPr id="90" name="TextBox 89">
            <a:extLst>
              <a:ext uri="{FF2B5EF4-FFF2-40B4-BE49-F238E27FC236}">
                <a16:creationId xmlns:a16="http://schemas.microsoft.com/office/drawing/2014/main" id="{659CE046-4414-4213-AACB-E822911C3C63}"/>
              </a:ext>
            </a:extLst>
          </p:cNvPr>
          <p:cNvSpPr txBox="1"/>
          <p:nvPr/>
        </p:nvSpPr>
        <p:spPr>
          <a:xfrm>
            <a:off x="291757" y="1564226"/>
            <a:ext cx="1567312"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Data Wrangling</a:t>
            </a:r>
          </a:p>
        </p:txBody>
      </p:sp>
      <p:sp>
        <p:nvSpPr>
          <p:cNvPr id="91" name="TextBox 90">
            <a:extLst>
              <a:ext uri="{FF2B5EF4-FFF2-40B4-BE49-F238E27FC236}">
                <a16:creationId xmlns:a16="http://schemas.microsoft.com/office/drawing/2014/main" id="{F5DD9054-3845-4DD0-8F78-88EECC7B7A60}"/>
              </a:ext>
            </a:extLst>
          </p:cNvPr>
          <p:cNvSpPr txBox="1"/>
          <p:nvPr/>
        </p:nvSpPr>
        <p:spPr>
          <a:xfrm>
            <a:off x="9533274" y="1579916"/>
            <a:ext cx="2096550"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Modeling and prediction</a:t>
            </a:r>
          </a:p>
        </p:txBody>
      </p:sp>
      <p:sp>
        <p:nvSpPr>
          <p:cNvPr id="92" name="TextBox 91">
            <a:extLst>
              <a:ext uri="{FF2B5EF4-FFF2-40B4-BE49-F238E27FC236}">
                <a16:creationId xmlns:a16="http://schemas.microsoft.com/office/drawing/2014/main" id="{9B138FF1-91D3-4B7E-91D6-5DBFC121BE30}"/>
              </a:ext>
            </a:extLst>
          </p:cNvPr>
          <p:cNvSpPr txBox="1"/>
          <p:nvPr/>
        </p:nvSpPr>
        <p:spPr>
          <a:xfrm>
            <a:off x="2989525" y="1548301"/>
            <a:ext cx="2244913"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Exploratory Data Analysis</a:t>
            </a:r>
          </a:p>
        </p:txBody>
      </p:sp>
      <p:sp>
        <p:nvSpPr>
          <p:cNvPr id="93" name="TextBox 92">
            <a:extLst>
              <a:ext uri="{FF2B5EF4-FFF2-40B4-BE49-F238E27FC236}">
                <a16:creationId xmlns:a16="http://schemas.microsoft.com/office/drawing/2014/main" id="{C57581F4-24B7-44B5-9ADD-390910DA1431}"/>
              </a:ext>
            </a:extLst>
          </p:cNvPr>
          <p:cNvSpPr txBox="1"/>
          <p:nvPr/>
        </p:nvSpPr>
        <p:spPr>
          <a:xfrm>
            <a:off x="6335581" y="1542140"/>
            <a:ext cx="2096550"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Feature Engineering</a:t>
            </a:r>
          </a:p>
        </p:txBody>
      </p:sp>
      <p:sp>
        <p:nvSpPr>
          <p:cNvPr id="94" name="TextBox 93">
            <a:extLst>
              <a:ext uri="{FF2B5EF4-FFF2-40B4-BE49-F238E27FC236}">
                <a16:creationId xmlns:a16="http://schemas.microsoft.com/office/drawing/2014/main" id="{7872592D-6D5E-409B-BDAB-363CE6BD3951}"/>
              </a:ext>
            </a:extLst>
          </p:cNvPr>
          <p:cNvSpPr txBox="1"/>
          <p:nvPr/>
        </p:nvSpPr>
        <p:spPr>
          <a:xfrm>
            <a:off x="9816508" y="2616362"/>
            <a:ext cx="2457686" cy="276999"/>
          </a:xfrm>
          <a:prstGeom prst="rect">
            <a:avLst/>
          </a:prstGeom>
          <a:noFill/>
        </p:spPr>
        <p:txBody>
          <a:bodyPr wrap="square" rtlCol="0">
            <a:spAutoFit/>
          </a:bodyPr>
          <a:lstStyle/>
          <a:p>
            <a:r>
              <a:rPr lang="en-US" sz="1200" b="1" dirty="0"/>
              <a:t>Model 1     Model 2 … Model 6</a:t>
            </a:r>
          </a:p>
        </p:txBody>
      </p:sp>
      <p:sp>
        <p:nvSpPr>
          <p:cNvPr id="95" name="Google Shape;94;p18">
            <a:extLst>
              <a:ext uri="{FF2B5EF4-FFF2-40B4-BE49-F238E27FC236}">
                <a16:creationId xmlns:a16="http://schemas.microsoft.com/office/drawing/2014/main" id="{976072A5-49E1-4609-A935-1B1018ED2676}"/>
              </a:ext>
            </a:extLst>
          </p:cNvPr>
          <p:cNvSpPr txBox="1">
            <a:spLocks/>
          </p:cNvSpPr>
          <p:nvPr/>
        </p:nvSpPr>
        <p:spPr>
          <a:xfrm>
            <a:off x="265500" y="404949"/>
            <a:ext cx="4045200"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latin typeface="Times New Roman" panose="02020603050405020304" pitchFamily="18" charset="0"/>
                <a:cs typeface="Times New Roman" panose="02020603050405020304" pitchFamily="18" charset="0"/>
              </a:rPr>
              <a:t>Steps Involved:</a:t>
            </a:r>
          </a:p>
        </p:txBody>
      </p:sp>
      <p:sp>
        <p:nvSpPr>
          <p:cNvPr id="48" name="TextBox 47">
            <a:extLst>
              <a:ext uri="{FF2B5EF4-FFF2-40B4-BE49-F238E27FC236}">
                <a16:creationId xmlns:a16="http://schemas.microsoft.com/office/drawing/2014/main" id="{4E4FC907-B053-4E11-AE9D-D7005C5DA9BA}"/>
              </a:ext>
            </a:extLst>
          </p:cNvPr>
          <p:cNvSpPr txBox="1"/>
          <p:nvPr/>
        </p:nvSpPr>
        <p:spPr>
          <a:xfrm>
            <a:off x="4703154" y="3158843"/>
            <a:ext cx="957030" cy="120032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Questions with top 10 tags only</a:t>
            </a:r>
          </a:p>
          <a:p>
            <a:pPr algn="ctr"/>
            <a:r>
              <a:rPr lang="en-US" sz="1200" b="1" dirty="0">
                <a:latin typeface="Times New Roman" panose="02020603050405020304" pitchFamily="18" charset="0"/>
                <a:cs typeface="Times New Roman" panose="02020603050405020304" pitchFamily="18" charset="0"/>
              </a:rPr>
              <a:t>(182K questions)</a:t>
            </a:r>
          </a:p>
          <a:p>
            <a:pPr algn="ct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868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5;p18">
            <a:extLst>
              <a:ext uri="{FF2B5EF4-FFF2-40B4-BE49-F238E27FC236}">
                <a16:creationId xmlns:a16="http://schemas.microsoft.com/office/drawing/2014/main" id="{A9AD99BD-9B9E-415F-AEC7-2A8339C05C7F}"/>
              </a:ext>
            </a:extLst>
          </p:cNvPr>
          <p:cNvSpPr txBox="1">
            <a:spLocks/>
          </p:cNvSpPr>
          <p:nvPr/>
        </p:nvSpPr>
        <p:spPr>
          <a:xfrm>
            <a:off x="5049475" y="759000"/>
            <a:ext cx="7142525" cy="3695100"/>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spcBef>
                <a:spcPts val="0"/>
              </a:spcBef>
              <a:buSzPts val="1800"/>
              <a:buNone/>
            </a:pPr>
            <a:r>
              <a:rPr lang="en-US" dirty="0">
                <a:latin typeface="Times New Roman" panose="02020603050405020304" pitchFamily="18" charset="0"/>
                <a:cs typeface="Times New Roman" panose="02020603050405020304" pitchFamily="18" charset="0"/>
              </a:rPr>
              <a:t>Steps Involved </a:t>
            </a:r>
          </a:p>
          <a:p>
            <a:pPr marL="342900" marR="0" lvl="0" indent="-342900">
              <a:lnSpc>
                <a:spcPct val="107000"/>
              </a:lnSpc>
              <a:spcBef>
                <a:spcPts val="0"/>
              </a:spcBef>
              <a:spcAft>
                <a:spcPts val="0"/>
              </a:spcAft>
              <a:buFont typeface="Calibri" panose="020F0502020204030204" pitchFamily="34" charset="0"/>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Merge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training and test data set </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Total question entries</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b="1" dirty="0">
                <a:latin typeface="Times New Roman" panose="02020603050405020304" pitchFamily="18" charset="0"/>
                <a:ea typeface="Calibri" panose="020F0502020204030204" pitchFamily="34" charset="0"/>
                <a:cs typeface="Times New Roman" panose="02020603050405020304" pitchFamily="18" charset="0"/>
              </a:rPr>
              <a:t>2014</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K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Missing data manipulation and null handling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Converting all letters</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lower or upper case</a:t>
            </a: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Removing</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html tags, punctuations, stop words, sparse terms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Stemming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using NLTK library</a:t>
            </a: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Removing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white spaces, newline characters, entries with very long words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(likely junk values) and with</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small text length</a:t>
            </a:r>
          </a:p>
        </p:txBody>
      </p:sp>
      <p:sp>
        <p:nvSpPr>
          <p:cNvPr id="8" name="Google Shape;96;p18">
            <a:extLst>
              <a:ext uri="{FF2B5EF4-FFF2-40B4-BE49-F238E27FC236}">
                <a16:creationId xmlns:a16="http://schemas.microsoft.com/office/drawing/2014/main" id="{0B4B8D14-BBFA-4184-90C2-FE702D902303}"/>
              </a:ext>
            </a:extLst>
          </p:cNvPr>
          <p:cNvSpPr txBox="1">
            <a:spLocks/>
          </p:cNvSpPr>
          <p:nvPr/>
        </p:nvSpPr>
        <p:spPr>
          <a:xfrm>
            <a:off x="232588" y="2211024"/>
            <a:ext cx="4045200" cy="15426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400" dirty="0">
                <a:latin typeface="Times New Roman" panose="02020603050405020304" pitchFamily="18" charset="0"/>
                <a:cs typeface="Times New Roman" panose="02020603050405020304" pitchFamily="18" charset="0"/>
              </a:rPr>
              <a:t>Original dataset had 2 .csv files and word embeddings.</a:t>
            </a:r>
          </a:p>
          <a:p>
            <a:pPr marL="0" indent="0" algn="ctr">
              <a:spcBef>
                <a:spcPts val="0"/>
              </a:spcBef>
              <a:buNone/>
            </a:pPr>
            <a:r>
              <a:rPr lang="en-US" sz="2400" dirty="0">
                <a:latin typeface="Times New Roman" panose="02020603050405020304" pitchFamily="18" charset="0"/>
                <a:cs typeface="Times New Roman" panose="02020603050405020304" pitchFamily="18" charset="0"/>
              </a:rPr>
              <a:t>This step includes text data preprocessing.</a:t>
            </a:r>
          </a:p>
        </p:txBody>
      </p:sp>
      <p:sp>
        <p:nvSpPr>
          <p:cNvPr id="9" name="Rectangle 8">
            <a:extLst>
              <a:ext uri="{FF2B5EF4-FFF2-40B4-BE49-F238E27FC236}">
                <a16:creationId xmlns:a16="http://schemas.microsoft.com/office/drawing/2014/main" id="{4BA30063-DE11-4206-9530-6544C081E572}"/>
              </a:ext>
            </a:extLst>
          </p:cNvPr>
          <p:cNvSpPr/>
          <p:nvPr/>
        </p:nvSpPr>
        <p:spPr>
          <a:xfrm>
            <a:off x="189999" y="3753624"/>
            <a:ext cx="3913348" cy="129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600" b="1" dirty="0">
                <a:latin typeface="Times New Roman" panose="02020603050405020304" pitchFamily="18" charset="0"/>
                <a:cs typeface="Times New Roman" panose="02020603050405020304" pitchFamily="18" charset="0"/>
              </a:rPr>
              <a:t>Raw data – </a:t>
            </a:r>
            <a:r>
              <a:rPr lang="en-US" sz="1600" dirty="0">
                <a:latin typeface="Times New Roman" panose="02020603050405020304" pitchFamily="18" charset="0"/>
                <a:cs typeface="Times New Roman" panose="02020603050405020304" pitchFamily="18" charset="0"/>
              </a:rPr>
              <a:t>~2014 questions</a:t>
            </a:r>
          </a:p>
          <a:p>
            <a:pPr algn="ctr">
              <a:spcBef>
                <a:spcPts val="0"/>
              </a:spcBef>
            </a:pPr>
            <a:r>
              <a:rPr lang="en-US" sz="1600" dirty="0">
                <a:latin typeface="Times New Roman" panose="02020603050405020304" pitchFamily="18" charset="0"/>
                <a:cs typeface="Times New Roman" panose="02020603050405020304" pitchFamily="18" charset="0"/>
              </a:rPr>
              <a:t>Only csv data is used for this project</a:t>
            </a:r>
          </a:p>
        </p:txBody>
      </p:sp>
      <p:graphicFrame>
        <p:nvGraphicFramePr>
          <p:cNvPr id="13" name="Diagram 12">
            <a:extLst>
              <a:ext uri="{FF2B5EF4-FFF2-40B4-BE49-F238E27FC236}">
                <a16:creationId xmlns:a16="http://schemas.microsoft.com/office/drawing/2014/main" id="{46E48BBD-45BC-4DBD-A05E-FC97F99DF1FA}"/>
              </a:ext>
            </a:extLst>
          </p:cNvPr>
          <p:cNvGraphicFramePr/>
          <p:nvPr>
            <p:extLst>
              <p:ext uri="{D42A27DB-BD31-4B8C-83A1-F6EECF244321}">
                <p14:modId xmlns:p14="http://schemas.microsoft.com/office/powerpoint/2010/main" val="2855664817"/>
              </p:ext>
            </p:extLst>
          </p:nvPr>
        </p:nvGraphicFramePr>
        <p:xfrm>
          <a:off x="5986011" y="3831983"/>
          <a:ext cx="6205989" cy="3026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0ABC16DD-282D-4B5A-8C07-8362148D350A}"/>
              </a:ext>
            </a:extLst>
          </p:cNvPr>
          <p:cNvSpPr txBox="1"/>
          <p:nvPr/>
        </p:nvSpPr>
        <p:spPr>
          <a:xfrm>
            <a:off x="5639244" y="590844"/>
            <a:ext cx="6098796" cy="400110"/>
          </a:xfrm>
          <a:prstGeom prst="rect">
            <a:avLst/>
          </a:prstGeom>
          <a:noFill/>
        </p:spPr>
        <p:txBody>
          <a:bodyPr wrap="square">
            <a:spAutoFit/>
          </a:bodyPr>
          <a:lstStyle/>
          <a:p>
            <a:r>
              <a:rPr lang="en-US" sz="1000" dirty="0"/>
              <a:t>https://github.com/piyush-springboard/projects-and-assignments/blob/main/Capstone-3/Data%20Wrangling%20and%20Exploratory%20Data%20Analysis.ipynb</a:t>
            </a:r>
          </a:p>
        </p:txBody>
      </p:sp>
      <p:sp>
        <p:nvSpPr>
          <p:cNvPr id="16" name="Google Shape;94;p18">
            <a:extLst>
              <a:ext uri="{FF2B5EF4-FFF2-40B4-BE49-F238E27FC236}">
                <a16:creationId xmlns:a16="http://schemas.microsoft.com/office/drawing/2014/main" id="{91178A3D-6805-49C6-87B7-4F542190C38F}"/>
              </a:ext>
            </a:extLst>
          </p:cNvPr>
          <p:cNvSpPr txBox="1">
            <a:spLocks/>
          </p:cNvSpPr>
          <p:nvPr/>
        </p:nvSpPr>
        <p:spPr>
          <a:xfrm>
            <a:off x="-18896" y="696511"/>
            <a:ext cx="4614411"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latin typeface="Times New Roman" panose="02020603050405020304" pitchFamily="18" charset="0"/>
                <a:cs typeface="Times New Roman" panose="02020603050405020304" pitchFamily="18" charset="0"/>
              </a:rPr>
              <a:t>1. Data Wrangling</a:t>
            </a:r>
          </a:p>
        </p:txBody>
      </p:sp>
      <p:sp>
        <p:nvSpPr>
          <p:cNvPr id="10" name="Rectangle 9">
            <a:extLst>
              <a:ext uri="{FF2B5EF4-FFF2-40B4-BE49-F238E27FC236}">
                <a16:creationId xmlns:a16="http://schemas.microsoft.com/office/drawing/2014/main" id="{C1EB9A9F-D227-4FC4-9651-431CC9CEF8D0}"/>
              </a:ext>
            </a:extLst>
          </p:cNvPr>
          <p:cNvSpPr/>
          <p:nvPr/>
        </p:nvSpPr>
        <p:spPr>
          <a:xfrm>
            <a:off x="189999" y="5991225"/>
            <a:ext cx="3913348" cy="74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600" b="1" dirty="0">
                <a:latin typeface="Times New Roman" panose="02020603050405020304" pitchFamily="18" charset="0"/>
                <a:cs typeface="Times New Roman" panose="02020603050405020304" pitchFamily="18" charset="0"/>
              </a:rPr>
              <a:t>Cleansed data -</a:t>
            </a:r>
            <a:r>
              <a:rPr lang="en-US" sz="1600" dirty="0">
                <a:latin typeface="Times New Roman" panose="02020603050405020304" pitchFamily="18" charset="0"/>
                <a:cs typeface="Times New Roman" panose="02020603050405020304" pitchFamily="18" charset="0"/>
              </a:rPr>
              <a:t> ~1455K questions</a:t>
            </a:r>
          </a:p>
        </p:txBody>
      </p:sp>
      <p:sp>
        <p:nvSpPr>
          <p:cNvPr id="11" name="Arrow: Right 10">
            <a:extLst>
              <a:ext uri="{FF2B5EF4-FFF2-40B4-BE49-F238E27FC236}">
                <a16:creationId xmlns:a16="http://schemas.microsoft.com/office/drawing/2014/main" id="{1F3A50BC-7B21-4FC5-8B53-87C60BD76400}"/>
              </a:ext>
            </a:extLst>
          </p:cNvPr>
          <p:cNvSpPr/>
          <p:nvPr/>
        </p:nvSpPr>
        <p:spPr>
          <a:xfrm rot="5400000">
            <a:off x="1674457" y="5370157"/>
            <a:ext cx="943310" cy="298826"/>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67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loud 7">
            <a:extLst>
              <a:ext uri="{FF2B5EF4-FFF2-40B4-BE49-F238E27FC236}">
                <a16:creationId xmlns:a16="http://schemas.microsoft.com/office/drawing/2014/main" id="{B4A65B51-61A8-4F60-9BFA-A8DFCE21D9F0}"/>
              </a:ext>
            </a:extLst>
          </p:cNvPr>
          <p:cNvSpPr/>
          <p:nvPr/>
        </p:nvSpPr>
        <p:spPr>
          <a:xfrm>
            <a:off x="7723010" y="4489800"/>
            <a:ext cx="4467592" cy="22927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Android rules in terms of developer community support based on questions posted.</a:t>
            </a:r>
          </a:p>
          <a:p>
            <a:pPr marL="285750" indent="-285750" algn="ct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no strong correlation between question and answer scores.</a:t>
            </a:r>
          </a:p>
        </p:txBody>
      </p:sp>
      <p:sp>
        <p:nvSpPr>
          <p:cNvPr id="10" name="TextBox 9">
            <a:extLst>
              <a:ext uri="{FF2B5EF4-FFF2-40B4-BE49-F238E27FC236}">
                <a16:creationId xmlns:a16="http://schemas.microsoft.com/office/drawing/2014/main" id="{5F4A68C9-0F88-4023-AC02-1F127EF28824}"/>
              </a:ext>
            </a:extLst>
          </p:cNvPr>
          <p:cNvSpPr txBox="1"/>
          <p:nvPr/>
        </p:nvSpPr>
        <p:spPr>
          <a:xfrm>
            <a:off x="6096000" y="577102"/>
            <a:ext cx="6094602" cy="400110"/>
          </a:xfrm>
          <a:prstGeom prst="rect">
            <a:avLst/>
          </a:prstGeom>
          <a:noFill/>
        </p:spPr>
        <p:txBody>
          <a:bodyPr wrap="square">
            <a:spAutoFit/>
          </a:bodyPr>
          <a:lstStyle/>
          <a:p>
            <a:r>
              <a:rPr lang="en-US" sz="1000" dirty="0"/>
              <a:t>https://github.com/piyush-springboard/projects-and-assignments/blob/main/Capstone-3/Data%20Wrangling%20and%20Exploratory%20Data%20Analysis.ipynb</a:t>
            </a:r>
          </a:p>
        </p:txBody>
      </p:sp>
      <p:sp>
        <p:nvSpPr>
          <p:cNvPr id="13" name="Google Shape;94;p18">
            <a:extLst>
              <a:ext uri="{FF2B5EF4-FFF2-40B4-BE49-F238E27FC236}">
                <a16:creationId xmlns:a16="http://schemas.microsoft.com/office/drawing/2014/main" id="{422C11F5-DBF7-4729-9E73-CF72FC9052A8}"/>
              </a:ext>
            </a:extLst>
          </p:cNvPr>
          <p:cNvSpPr txBox="1">
            <a:spLocks/>
          </p:cNvSpPr>
          <p:nvPr/>
        </p:nvSpPr>
        <p:spPr>
          <a:xfrm>
            <a:off x="162712" y="490674"/>
            <a:ext cx="5725726"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latin typeface="Times New Roman" panose="02020603050405020304" pitchFamily="18" charset="0"/>
                <a:cs typeface="Times New Roman" panose="02020603050405020304" pitchFamily="18" charset="0"/>
              </a:rPr>
              <a:t>2. Data Exploration (EDA)</a:t>
            </a:r>
          </a:p>
        </p:txBody>
      </p:sp>
      <p:pic>
        <p:nvPicPr>
          <p:cNvPr id="9" name="Picture 8">
            <a:extLst>
              <a:ext uri="{FF2B5EF4-FFF2-40B4-BE49-F238E27FC236}">
                <a16:creationId xmlns:a16="http://schemas.microsoft.com/office/drawing/2014/main" id="{07A3AC5A-A1C3-4BF2-9976-6BC380A73C9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55107" y="1314450"/>
            <a:ext cx="4331193" cy="5329238"/>
          </a:xfrm>
          <a:prstGeom prst="rect">
            <a:avLst/>
          </a:prstGeom>
          <a:noFill/>
          <a:ln>
            <a:noFill/>
          </a:ln>
        </p:spPr>
      </p:pic>
      <p:pic>
        <p:nvPicPr>
          <p:cNvPr id="11" name="Picture 10">
            <a:extLst>
              <a:ext uri="{FF2B5EF4-FFF2-40B4-BE49-F238E27FC236}">
                <a16:creationId xmlns:a16="http://schemas.microsoft.com/office/drawing/2014/main" id="{975EED4F-6FE1-4AF7-9678-E669A43DEB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69097" y="2852406"/>
            <a:ext cx="3470275" cy="3631982"/>
          </a:xfrm>
          <a:prstGeom prst="rect">
            <a:avLst/>
          </a:prstGeom>
          <a:noFill/>
          <a:ln>
            <a:noFill/>
          </a:ln>
        </p:spPr>
      </p:pic>
      <p:pic>
        <p:nvPicPr>
          <p:cNvPr id="12" name="Picture 11">
            <a:extLst>
              <a:ext uri="{FF2B5EF4-FFF2-40B4-BE49-F238E27FC236}">
                <a16:creationId xmlns:a16="http://schemas.microsoft.com/office/drawing/2014/main" id="{8687E21B-375E-4F3F-AB08-E81AF70F72C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51787" y="942959"/>
            <a:ext cx="3857347" cy="3806594"/>
          </a:xfrm>
          <a:prstGeom prst="rect">
            <a:avLst/>
          </a:prstGeom>
          <a:noFill/>
          <a:ln>
            <a:noFill/>
          </a:ln>
        </p:spPr>
      </p:pic>
      <p:pic>
        <p:nvPicPr>
          <p:cNvPr id="6" name="Picture 5" descr="Logo, company name&#10;&#10;Description automatically generated">
            <a:extLst>
              <a:ext uri="{FF2B5EF4-FFF2-40B4-BE49-F238E27FC236}">
                <a16:creationId xmlns:a16="http://schemas.microsoft.com/office/drawing/2014/main" id="{1415AC5D-7783-4058-9E14-7753850195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6549" y="1683816"/>
            <a:ext cx="1071563" cy="1071563"/>
          </a:xfrm>
          <a:prstGeom prst="rect">
            <a:avLst/>
          </a:prstGeom>
        </p:spPr>
      </p:pic>
      <p:pic>
        <p:nvPicPr>
          <p:cNvPr id="16" name="Picture 15" descr="A picture containing text, clipart&#10;&#10;Description automatically generated">
            <a:extLst>
              <a:ext uri="{FF2B5EF4-FFF2-40B4-BE49-F238E27FC236}">
                <a16:creationId xmlns:a16="http://schemas.microsoft.com/office/drawing/2014/main" id="{8BC88AED-0F2F-49B1-8F17-39DBC6E2E9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6531" y="1800751"/>
            <a:ext cx="1427003" cy="837694"/>
          </a:xfrm>
          <a:prstGeom prst="rect">
            <a:avLst/>
          </a:prstGeom>
        </p:spPr>
      </p:pic>
      <p:sp>
        <p:nvSpPr>
          <p:cNvPr id="17" name="Oval 16">
            <a:extLst>
              <a:ext uri="{FF2B5EF4-FFF2-40B4-BE49-F238E27FC236}">
                <a16:creationId xmlns:a16="http://schemas.microsoft.com/office/drawing/2014/main" id="{E30E9C04-C004-43F0-B9C2-375396F9025C}"/>
              </a:ext>
            </a:extLst>
          </p:cNvPr>
          <p:cNvSpPr/>
          <p:nvPr/>
        </p:nvSpPr>
        <p:spPr>
          <a:xfrm>
            <a:off x="3716874" y="1314450"/>
            <a:ext cx="5291924" cy="16502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Icon&#10;&#10;Description automatically generated">
            <a:extLst>
              <a:ext uri="{FF2B5EF4-FFF2-40B4-BE49-F238E27FC236}">
                <a16:creationId xmlns:a16="http://schemas.microsoft.com/office/drawing/2014/main" id="{7E467A79-CDC6-4BD1-AC0E-C4A2840141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3330" y="1539831"/>
            <a:ext cx="985838" cy="1157288"/>
          </a:xfrm>
          <a:prstGeom prst="rect">
            <a:avLst/>
          </a:prstGeom>
        </p:spPr>
      </p:pic>
    </p:spTree>
    <p:extLst>
      <p:ext uri="{BB962C8B-B14F-4D97-AF65-F5344CB8AC3E}">
        <p14:creationId xmlns:p14="http://schemas.microsoft.com/office/powerpoint/2010/main" val="413402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loud 14">
            <a:extLst>
              <a:ext uri="{FF2B5EF4-FFF2-40B4-BE49-F238E27FC236}">
                <a16:creationId xmlns:a16="http://schemas.microsoft.com/office/drawing/2014/main" id="{1D75F318-1022-47FD-920F-D3BC6A292ADA}"/>
              </a:ext>
            </a:extLst>
          </p:cNvPr>
          <p:cNvSpPr/>
          <p:nvPr/>
        </p:nvSpPr>
        <p:spPr>
          <a:xfrm>
            <a:off x="514964" y="66052"/>
            <a:ext cx="11393767" cy="188077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indent="-285750" algn="ctr">
              <a:lnSpc>
                <a:spcPct val="107000"/>
              </a:lnSpc>
              <a:spcBef>
                <a:spcPts val="0"/>
              </a:spcBef>
              <a:spcAft>
                <a:spcPts val="800"/>
              </a:spcAft>
              <a:buFont typeface="Arial" panose="020B0604020202020204" pitchFamily="34" charset="0"/>
              <a:buChar char="•"/>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Average scores for both question and answers have reduced over time. </a:t>
            </a:r>
          </a:p>
          <a:p>
            <a:pPr marL="285750" marR="0" indent="-285750" algn="ctr">
              <a:lnSpc>
                <a:spcPct val="107000"/>
              </a:lnSpc>
              <a:spcBef>
                <a:spcPts val="0"/>
              </a:spcBef>
              <a:spcAft>
                <a:spcPts val="800"/>
              </a:spcAft>
              <a:buFont typeface="Arial" panose="020B0604020202020204" pitchFamily="34" charset="0"/>
              <a:buChar char="•"/>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reason could be due to a different scoring mechanism which could have possibly changed later OR the initial enthusiasm of yesteryears where developer community used to more actively upvote on questions and answers which eventually started reducing over time.</a:t>
            </a:r>
          </a:p>
        </p:txBody>
      </p:sp>
      <p:pic>
        <p:nvPicPr>
          <p:cNvPr id="18" name="Picture 17">
            <a:extLst>
              <a:ext uri="{FF2B5EF4-FFF2-40B4-BE49-F238E27FC236}">
                <a16:creationId xmlns:a16="http://schemas.microsoft.com/office/drawing/2014/main" id="{A68C5C9A-E655-4CF6-9A94-1629A4F6D0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7763" y="1618032"/>
            <a:ext cx="4304665" cy="4304665"/>
          </a:xfrm>
          <a:prstGeom prst="rect">
            <a:avLst/>
          </a:prstGeom>
          <a:noFill/>
          <a:ln>
            <a:noFill/>
          </a:ln>
        </p:spPr>
      </p:pic>
      <p:pic>
        <p:nvPicPr>
          <p:cNvPr id="1027" name="Picture 19">
            <a:extLst>
              <a:ext uri="{FF2B5EF4-FFF2-40B4-BE49-F238E27FC236}">
                <a16:creationId xmlns:a16="http://schemas.microsoft.com/office/drawing/2014/main" id="{8F58DAC4-321E-40EB-8627-AFDBA4108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301" y="1766944"/>
            <a:ext cx="2790503" cy="279050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0">
            <a:extLst>
              <a:ext uri="{FF2B5EF4-FFF2-40B4-BE49-F238E27FC236}">
                <a16:creationId xmlns:a16="http://schemas.microsoft.com/office/drawing/2014/main" id="{4E3C64E2-5A76-4E4D-9CC1-B6E51F8D9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3987" y="1757098"/>
            <a:ext cx="2714743" cy="2714743"/>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1">
            <a:extLst>
              <a:ext uri="{FF2B5EF4-FFF2-40B4-BE49-F238E27FC236}">
                <a16:creationId xmlns:a16="http://schemas.microsoft.com/office/drawing/2014/main" id="{50CD3FF3-753F-4B71-82F3-79C7345C6F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6179" y="4134863"/>
            <a:ext cx="2784190" cy="27841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7194ACA0-F72F-46BF-9FDF-AE4D7835200E}"/>
              </a:ext>
            </a:extLst>
          </p:cNvPr>
          <p:cNvSpPr>
            <a:spLocks noChangeArrowheads="1"/>
          </p:cNvSpPr>
          <p:nvPr/>
        </p:nvSpPr>
        <p:spPr bwMode="auto">
          <a:xfrm>
            <a:off x="4978611" y="-7170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a:extLst>
              <a:ext uri="{FF2B5EF4-FFF2-40B4-BE49-F238E27FC236}">
                <a16:creationId xmlns:a16="http://schemas.microsoft.com/office/drawing/2014/main" id="{B108EB23-CB3E-46E3-8B76-FA7E12FDA799}"/>
              </a:ext>
            </a:extLst>
          </p:cNvPr>
          <p:cNvSpPr>
            <a:spLocks noChangeArrowheads="1"/>
          </p:cNvSpPr>
          <p:nvPr/>
        </p:nvSpPr>
        <p:spPr bwMode="auto">
          <a:xfrm>
            <a:off x="5087468" y="31921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0D563965-C6A8-479B-936B-ECD6D4E3B8B8}"/>
              </a:ext>
            </a:extLst>
          </p:cNvPr>
          <p:cNvSpPr>
            <a:spLocks noChangeArrowheads="1"/>
          </p:cNvSpPr>
          <p:nvPr/>
        </p:nvSpPr>
        <p:spPr bwMode="auto">
          <a:xfrm>
            <a:off x="4978611" y="5922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9">
            <a:extLst>
              <a:ext uri="{FF2B5EF4-FFF2-40B4-BE49-F238E27FC236}">
                <a16:creationId xmlns:a16="http://schemas.microsoft.com/office/drawing/2014/main" id="{6F1955D6-1EB9-4C3C-931D-3C75537928B1}"/>
              </a:ext>
            </a:extLst>
          </p:cNvPr>
          <p:cNvSpPr/>
          <p:nvPr/>
        </p:nvSpPr>
        <p:spPr>
          <a:xfrm>
            <a:off x="189999" y="5991225"/>
            <a:ext cx="3913348" cy="74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is a higher % of downvotes to questions than to answers</a:t>
            </a:r>
          </a:p>
        </p:txBody>
      </p:sp>
    </p:spTree>
    <p:extLst>
      <p:ext uri="{BB962C8B-B14F-4D97-AF65-F5344CB8AC3E}">
        <p14:creationId xmlns:p14="http://schemas.microsoft.com/office/powerpoint/2010/main" val="164211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194ACA0-F72F-46BF-9FDF-AE4D7835200E}"/>
              </a:ext>
            </a:extLst>
          </p:cNvPr>
          <p:cNvSpPr>
            <a:spLocks noChangeArrowheads="1"/>
          </p:cNvSpPr>
          <p:nvPr/>
        </p:nvSpPr>
        <p:spPr bwMode="auto">
          <a:xfrm>
            <a:off x="4978611" y="-7170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a:extLst>
              <a:ext uri="{FF2B5EF4-FFF2-40B4-BE49-F238E27FC236}">
                <a16:creationId xmlns:a16="http://schemas.microsoft.com/office/drawing/2014/main" id="{B108EB23-CB3E-46E3-8B76-FA7E12FDA799}"/>
              </a:ext>
            </a:extLst>
          </p:cNvPr>
          <p:cNvSpPr>
            <a:spLocks noChangeArrowheads="1"/>
          </p:cNvSpPr>
          <p:nvPr/>
        </p:nvSpPr>
        <p:spPr bwMode="auto">
          <a:xfrm>
            <a:off x="5087468" y="31921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0D563965-C6A8-479B-936B-ECD6D4E3B8B8}"/>
              </a:ext>
            </a:extLst>
          </p:cNvPr>
          <p:cNvSpPr>
            <a:spLocks noChangeArrowheads="1"/>
          </p:cNvSpPr>
          <p:nvPr/>
        </p:nvSpPr>
        <p:spPr bwMode="auto">
          <a:xfrm>
            <a:off x="4978611" y="5922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6">
            <a:extLst>
              <a:ext uri="{FF2B5EF4-FFF2-40B4-BE49-F238E27FC236}">
                <a16:creationId xmlns:a16="http://schemas.microsoft.com/office/drawing/2014/main" id="{3BF4AAC1-5B83-4D83-B6D5-BB66B8A59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30" y="119743"/>
            <a:ext cx="4803856" cy="309339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7">
            <a:extLst>
              <a:ext uri="{FF2B5EF4-FFF2-40B4-BE49-F238E27FC236}">
                <a16:creationId xmlns:a16="http://schemas.microsoft.com/office/drawing/2014/main" id="{A97E31CC-7F42-4FCB-8174-5376DF952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6" y="3389476"/>
            <a:ext cx="4954272" cy="31459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341F4BB-88BB-40CB-8A25-A843C32C7DF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C72D81D4-86E2-424E-97D6-3C8BEC6CF53C}"/>
              </a:ext>
            </a:extLst>
          </p:cNvPr>
          <p:cNvSpPr>
            <a:spLocks noChangeArrowheads="1"/>
          </p:cNvSpPr>
          <p:nvPr/>
        </p:nvSpPr>
        <p:spPr bwMode="auto">
          <a:xfrm>
            <a:off x="457200" y="2076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descr="Logo, company name&#10;&#10;Description automatically generated">
            <a:extLst>
              <a:ext uri="{FF2B5EF4-FFF2-40B4-BE49-F238E27FC236}">
                <a16:creationId xmlns:a16="http://schemas.microsoft.com/office/drawing/2014/main" id="{F1F00D33-815D-4001-BFC9-70824B1B7BE9}"/>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7762754" y="186133"/>
            <a:ext cx="3019425" cy="1514475"/>
          </a:xfrm>
          <a:prstGeom prst="rect">
            <a:avLst/>
          </a:prstGeom>
        </p:spPr>
      </p:pic>
      <p:pic>
        <p:nvPicPr>
          <p:cNvPr id="19" name="Picture 18" descr="A picture containing calendar&#10;&#10;Description automatically generated">
            <a:extLst>
              <a:ext uri="{FF2B5EF4-FFF2-40B4-BE49-F238E27FC236}">
                <a16:creationId xmlns:a16="http://schemas.microsoft.com/office/drawing/2014/main" id="{9B50CF23-D0CE-4E80-AD7B-134080DC76D4}"/>
              </a:ext>
            </a:extLst>
          </p:cNvPr>
          <p:cNvPicPr>
            <a:picLocks noChangeAspect="1"/>
          </p:cNvPicPr>
          <p:nvPr/>
        </p:nvPicPr>
        <p:blipFill rotWithShape="1">
          <a:blip r:embed="rId5">
            <a:extLst>
              <a:ext uri="{28A0092B-C50C-407E-A947-70E740481C1C}">
                <a14:useLocalDpi xmlns:a14="http://schemas.microsoft.com/office/drawing/2010/main" val="0"/>
              </a:ext>
            </a:extLst>
          </a:blip>
          <a:srcRect b="8326"/>
          <a:stretch/>
        </p:blipFill>
        <p:spPr>
          <a:xfrm>
            <a:off x="6154854" y="457200"/>
            <a:ext cx="1607900" cy="1590041"/>
          </a:xfrm>
          <a:prstGeom prst="rect">
            <a:avLst/>
          </a:prstGeom>
        </p:spPr>
      </p:pic>
      <p:sp>
        <p:nvSpPr>
          <p:cNvPr id="10" name="TextBox 9">
            <a:extLst>
              <a:ext uri="{FF2B5EF4-FFF2-40B4-BE49-F238E27FC236}">
                <a16:creationId xmlns:a16="http://schemas.microsoft.com/office/drawing/2014/main" id="{95166CDE-F8A9-476A-A4B8-EF3633A7569B}"/>
              </a:ext>
            </a:extLst>
          </p:cNvPr>
          <p:cNvSpPr txBox="1"/>
          <p:nvPr/>
        </p:nvSpPr>
        <p:spPr>
          <a:xfrm>
            <a:off x="7652763" y="1708423"/>
            <a:ext cx="3805505" cy="923330"/>
          </a:xfrm>
          <a:prstGeom prst="rect">
            <a:avLst/>
          </a:prstGeom>
          <a:noFill/>
        </p:spPr>
        <p:txBody>
          <a:bodyPr wrap="square" rtlCol="0">
            <a:spAutoFit/>
          </a:bodyPr>
          <a:lstStyle/>
          <a:p>
            <a:r>
              <a:rPr lang="en-US" b="1" dirty="0"/>
              <a:t>We are looking!!!</a:t>
            </a:r>
          </a:p>
          <a:p>
            <a:r>
              <a:rPr lang="en-US" b="1" dirty="0"/>
              <a:t>We are scouting top questions, tags, answers everything!!!</a:t>
            </a:r>
          </a:p>
        </p:txBody>
      </p:sp>
      <p:pic>
        <p:nvPicPr>
          <p:cNvPr id="21" name="Picture 20">
            <a:extLst>
              <a:ext uri="{FF2B5EF4-FFF2-40B4-BE49-F238E27FC236}">
                <a16:creationId xmlns:a16="http://schemas.microsoft.com/office/drawing/2014/main" id="{98B8A980-9058-4534-804F-878BA302FF54}"/>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671562" y="2785783"/>
            <a:ext cx="5671351" cy="3016301"/>
          </a:xfrm>
          <a:prstGeom prst="rect">
            <a:avLst/>
          </a:prstGeom>
          <a:noFill/>
          <a:ln>
            <a:noFill/>
          </a:ln>
        </p:spPr>
      </p:pic>
      <p:sp>
        <p:nvSpPr>
          <p:cNvPr id="22" name="TextBox 21">
            <a:extLst>
              <a:ext uri="{FF2B5EF4-FFF2-40B4-BE49-F238E27FC236}">
                <a16:creationId xmlns:a16="http://schemas.microsoft.com/office/drawing/2014/main" id="{A7AF23BD-BB7B-4ACB-96EB-82C5DDCC0AD4}"/>
              </a:ext>
            </a:extLst>
          </p:cNvPr>
          <p:cNvSpPr txBox="1"/>
          <p:nvPr/>
        </p:nvSpPr>
        <p:spPr>
          <a:xfrm>
            <a:off x="7537408" y="5802084"/>
            <a:ext cx="380550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World cloud of tags</a:t>
            </a:r>
          </a:p>
        </p:txBody>
      </p:sp>
    </p:spTree>
    <p:extLst>
      <p:ext uri="{BB962C8B-B14F-4D97-AF65-F5344CB8AC3E}">
        <p14:creationId xmlns:p14="http://schemas.microsoft.com/office/powerpoint/2010/main" val="4235162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icture containing calendar&#10;&#10;Description automatically generated">
            <a:extLst>
              <a:ext uri="{FF2B5EF4-FFF2-40B4-BE49-F238E27FC236}">
                <a16:creationId xmlns:a16="http://schemas.microsoft.com/office/drawing/2014/main" id="{C93FFC89-051A-4604-BBEB-2CD203D25F84}"/>
              </a:ext>
            </a:extLst>
          </p:cNvPr>
          <p:cNvPicPr>
            <a:picLocks noChangeAspect="1"/>
          </p:cNvPicPr>
          <p:nvPr/>
        </p:nvPicPr>
        <p:blipFill rotWithShape="1">
          <a:blip r:embed="rId2">
            <a:extLst>
              <a:ext uri="{28A0092B-C50C-407E-A947-70E740481C1C}">
                <a14:useLocalDpi xmlns:a14="http://schemas.microsoft.com/office/drawing/2010/main" val="0"/>
              </a:ext>
            </a:extLst>
          </a:blip>
          <a:srcRect b="8326"/>
          <a:stretch/>
        </p:blipFill>
        <p:spPr>
          <a:xfrm>
            <a:off x="2005972" y="1543967"/>
            <a:ext cx="1607900" cy="1590041"/>
          </a:xfrm>
          <a:prstGeom prst="rect">
            <a:avLst/>
          </a:prstGeom>
        </p:spPr>
      </p:pic>
      <p:sp>
        <p:nvSpPr>
          <p:cNvPr id="6" name="Cloud 5">
            <a:extLst>
              <a:ext uri="{FF2B5EF4-FFF2-40B4-BE49-F238E27FC236}">
                <a16:creationId xmlns:a16="http://schemas.microsoft.com/office/drawing/2014/main" id="{E4355507-E0D5-45E1-8327-C71396C1F8C0}"/>
              </a:ext>
            </a:extLst>
          </p:cNvPr>
          <p:cNvSpPr/>
          <p:nvPr/>
        </p:nvSpPr>
        <p:spPr>
          <a:xfrm>
            <a:off x="103304" y="104292"/>
            <a:ext cx="3780686" cy="173652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SQL server 2008 has very polarized opinions on developer community. Lets keep an eye on that..</a:t>
            </a:r>
          </a:p>
        </p:txBody>
      </p:sp>
      <p:pic>
        <p:nvPicPr>
          <p:cNvPr id="18" name="Picture 17">
            <a:extLst>
              <a:ext uri="{FF2B5EF4-FFF2-40B4-BE49-F238E27FC236}">
                <a16:creationId xmlns:a16="http://schemas.microsoft.com/office/drawing/2014/main" id="{35E7279B-EFCB-43FF-9A46-304E71AED1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0301" y="3129034"/>
            <a:ext cx="6706299" cy="4106156"/>
          </a:xfrm>
          <a:prstGeom prst="rect">
            <a:avLst/>
          </a:prstGeom>
          <a:noFill/>
          <a:ln>
            <a:noFill/>
          </a:ln>
        </p:spPr>
      </p:pic>
      <p:pic>
        <p:nvPicPr>
          <p:cNvPr id="21" name="Picture 20">
            <a:extLst>
              <a:ext uri="{FF2B5EF4-FFF2-40B4-BE49-F238E27FC236}">
                <a16:creationId xmlns:a16="http://schemas.microsoft.com/office/drawing/2014/main" id="{E1EC9BF9-88E2-45FF-A17C-65128258447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303131"/>
            <a:ext cx="6371316" cy="4287887"/>
          </a:xfrm>
          <a:prstGeom prst="rect">
            <a:avLst/>
          </a:prstGeom>
          <a:noFill/>
          <a:ln>
            <a:noFill/>
          </a:ln>
        </p:spPr>
      </p:pic>
      <p:pic>
        <p:nvPicPr>
          <p:cNvPr id="9" name="Picture 8" descr="A picture containing text, basketball, ax&#10;&#10;Description automatically generated">
            <a:extLst>
              <a:ext uri="{FF2B5EF4-FFF2-40B4-BE49-F238E27FC236}">
                <a16:creationId xmlns:a16="http://schemas.microsoft.com/office/drawing/2014/main" id="{59A6992A-9D5A-4BAA-9B99-0BB8806A40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2386" y="1362516"/>
            <a:ext cx="2705100" cy="1685925"/>
          </a:xfrm>
          <a:prstGeom prst="rect">
            <a:avLst/>
          </a:prstGeom>
        </p:spPr>
      </p:pic>
    </p:spTree>
    <p:extLst>
      <p:ext uri="{BB962C8B-B14F-4D97-AF65-F5344CB8AC3E}">
        <p14:creationId xmlns:p14="http://schemas.microsoft.com/office/powerpoint/2010/main" val="1933601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1112</TotalTime>
  <Words>1585</Words>
  <Application>Microsoft Office PowerPoint</Application>
  <PresentationFormat>Widescreen</PresentationFormat>
  <Paragraphs>206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Courier New</vt:lpstr>
      <vt:lpstr>Sabon Next LT</vt:lpstr>
      <vt:lpstr>Symbol</vt:lpstr>
      <vt:lpstr>Times New Roman</vt:lpstr>
      <vt:lpstr>Wingdings</vt:lpstr>
      <vt:lpstr>Office Theme</vt:lpstr>
      <vt:lpstr>StackOverflow – Tag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Shalin Gosalia</dc:creator>
  <cp:lastModifiedBy>piyush.aggarwal@goswift.in</cp:lastModifiedBy>
  <cp:revision>520</cp:revision>
  <dcterms:created xsi:type="dcterms:W3CDTF">2020-12-07T22:36:22Z</dcterms:created>
  <dcterms:modified xsi:type="dcterms:W3CDTF">2021-08-17T07:06:55Z</dcterms:modified>
</cp:coreProperties>
</file>