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p:cViewPr varScale="1">
        <p:scale>
          <a:sx n="82" d="100"/>
          <a:sy n="82" d="100"/>
        </p:scale>
        <p:origin x="1474"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F6C1F-8F3F-41BA-A312-18193D610B99}" type="datetimeFigureOut">
              <a:rPr lang="en-IN" smtClean="0"/>
              <a:t>10-08-2021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B4EF8-B720-45C1-ABAB-1FC9474D8D9E}" type="slidenum">
              <a:rPr lang="en-IN" smtClean="0"/>
              <a:t>‹#›</a:t>
            </a:fld>
            <a:endParaRPr lang="en-IN"/>
          </a:p>
        </p:txBody>
      </p:sp>
    </p:spTree>
    <p:extLst>
      <p:ext uri="{BB962C8B-B14F-4D97-AF65-F5344CB8AC3E}">
        <p14:creationId xmlns:p14="http://schemas.microsoft.com/office/powerpoint/2010/main" val="82776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0B4EF8-B720-45C1-ABAB-1FC9474D8D9E}" type="slidenum">
              <a:rPr lang="en-IN" smtClean="0"/>
              <a:t>11</a:t>
            </a:fld>
            <a:endParaRPr lang="en-IN"/>
          </a:p>
        </p:txBody>
      </p:sp>
    </p:spTree>
    <p:extLst>
      <p:ext uri="{BB962C8B-B14F-4D97-AF65-F5344CB8AC3E}">
        <p14:creationId xmlns:p14="http://schemas.microsoft.com/office/powerpoint/2010/main" val="299450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525A30-A893-49CA-B7D6-8808CEEEAB22}"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2D292-7AE1-44C2-89D9-39B46BD1ECC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525A30-A893-49CA-B7D6-8808CEEEAB22}"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2D292-7AE1-44C2-89D9-39B46BD1ECC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525A30-A893-49CA-B7D6-8808CEEEAB22}"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2D292-7AE1-44C2-89D9-39B46BD1ECC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525A30-A893-49CA-B7D6-8808CEEEAB22}"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2D292-7AE1-44C2-89D9-39B46BD1ECC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25A30-A893-49CA-B7D6-8808CEEEAB22}"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D2D292-7AE1-44C2-89D9-39B46BD1ECC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525A30-A893-49CA-B7D6-8808CEEEAB22}"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D2D292-7AE1-44C2-89D9-39B46BD1ECC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525A30-A893-49CA-B7D6-8808CEEEAB22}" type="datetimeFigureOut">
              <a:rPr lang="en-IN" smtClean="0"/>
              <a:t>10-08-2021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D2D292-7AE1-44C2-89D9-39B46BD1ECC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525A30-A893-49CA-B7D6-8808CEEEAB22}" type="datetimeFigureOut">
              <a:rPr lang="en-IN" smtClean="0"/>
              <a:t>10-08-2021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D2D292-7AE1-44C2-89D9-39B46BD1ECC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25A30-A893-49CA-B7D6-8808CEEEAB22}" type="datetimeFigureOut">
              <a:rPr lang="en-IN" smtClean="0"/>
              <a:t>10-08-2021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D2D292-7AE1-44C2-89D9-39B46BD1ECC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25A30-A893-49CA-B7D6-8808CEEEAB22}"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D2D292-7AE1-44C2-89D9-39B46BD1ECC1}"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3525A30-A893-49CA-B7D6-8808CEEEAB22}" type="datetimeFigureOut">
              <a:rPr lang="en-IN" smtClean="0"/>
              <a:t>10-08-2021</a:t>
            </a:fld>
            <a:endParaRPr lang="en-IN"/>
          </a:p>
        </p:txBody>
      </p:sp>
      <p:sp>
        <p:nvSpPr>
          <p:cNvPr id="9" name="Slide Number Placeholder 8"/>
          <p:cNvSpPr>
            <a:spLocks noGrp="1"/>
          </p:cNvSpPr>
          <p:nvPr>
            <p:ph type="sldNum" sz="quarter" idx="11"/>
          </p:nvPr>
        </p:nvSpPr>
        <p:spPr/>
        <p:txBody>
          <a:bodyPr/>
          <a:lstStyle/>
          <a:p>
            <a:fld id="{31D2D292-7AE1-44C2-89D9-39B46BD1ECC1}"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1D2D292-7AE1-44C2-89D9-39B46BD1ECC1}"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3525A30-A893-49CA-B7D6-8808CEEEAB22}" type="datetimeFigureOut">
              <a:rPr lang="en-IN" smtClean="0"/>
              <a:t>10-08-2021</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house-prices-advanced-regression-techniques/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3"/>
            <a:ext cx="8278688" cy="3168351"/>
          </a:xfrm>
        </p:spPr>
        <p:txBody>
          <a:bodyPr>
            <a:noAutofit/>
          </a:bodyPr>
          <a:lstStyle/>
          <a:p>
            <a:pPr algn="ct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r>
              <a:rPr lang="en-IN" sz="4000" b="1" dirty="0">
                <a:solidFill>
                  <a:schemeClr val="tx1"/>
                </a:solidFill>
                <a:latin typeface="Times New Roman" panose="02020603050405020304" pitchFamily="18" charset="0"/>
                <a:cs typeface="Times New Roman" panose="02020603050405020304" pitchFamily="18" charset="0"/>
              </a:rPr>
              <a:t>Capstone Project 2:</a:t>
            </a:r>
            <a:br>
              <a:rPr lang="en-IN" sz="4000" b="1" dirty="0">
                <a:solidFill>
                  <a:schemeClr val="tx1"/>
                </a:solidFill>
                <a:latin typeface="Times New Roman" panose="02020603050405020304" pitchFamily="18" charset="0"/>
                <a:cs typeface="Times New Roman" panose="02020603050405020304" pitchFamily="18" charset="0"/>
              </a:rPr>
            </a:br>
            <a:r>
              <a:rPr lang="en-IN" sz="4000" b="1" dirty="0">
                <a:solidFill>
                  <a:schemeClr val="tx1"/>
                </a:solidFill>
                <a:latin typeface="Times New Roman" panose="02020603050405020304" pitchFamily="18" charset="0"/>
                <a:cs typeface="Times New Roman" panose="02020603050405020304" pitchFamily="18" charset="0"/>
              </a:rPr>
              <a:t>House Price Prediction</a:t>
            </a:r>
            <a:br>
              <a:rPr lang="en-IN" sz="4000" b="1" dirty="0">
                <a:solidFill>
                  <a:schemeClr val="tx1"/>
                </a:solidFill>
                <a:latin typeface="Times New Roman" panose="02020603050405020304" pitchFamily="18" charset="0"/>
                <a:cs typeface="Times New Roman" panose="02020603050405020304" pitchFamily="18" charset="0"/>
              </a:rPr>
            </a:b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67544" y="3886200"/>
            <a:ext cx="7304856" cy="1752600"/>
          </a:xfrm>
        </p:spPr>
        <p:txBody>
          <a:bodyPr>
            <a:normAutofit/>
          </a:bodyPr>
          <a:lstStyle/>
          <a:p>
            <a:pPr algn="l"/>
            <a:r>
              <a:rPr lang="en-IN" sz="4000" b="1" spc="-100" dirty="0">
                <a:solidFill>
                  <a:schemeClr val="tx1"/>
                </a:solidFill>
                <a:latin typeface="Times New Roman" panose="02020603050405020304" pitchFamily="18" charset="0"/>
                <a:ea typeface="+mj-ea"/>
                <a:cs typeface="Times New Roman" panose="02020603050405020304" pitchFamily="18" charset="0"/>
              </a:rPr>
              <a:t>Piyush Aggarwal</a:t>
            </a:r>
          </a:p>
        </p:txBody>
      </p:sp>
    </p:spTree>
    <p:extLst>
      <p:ext uri="{BB962C8B-B14F-4D97-AF65-F5344CB8AC3E}">
        <p14:creationId xmlns:p14="http://schemas.microsoft.com/office/powerpoint/2010/main" val="347758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94122"/>
          </a:xfrm>
        </p:spPr>
        <p:txBody>
          <a:bodyPr/>
          <a:lstStyle/>
          <a:p>
            <a:r>
              <a:rPr lang="en-IN" sz="4000" b="1" dirty="0">
                <a:latin typeface="Times New Roman" panose="02020603050405020304" pitchFamily="18" charset="0"/>
                <a:cs typeface="Times New Roman" panose="02020603050405020304" pitchFamily="18" charset="0"/>
              </a:rPr>
              <a:t>Scatter plot:</a:t>
            </a:r>
          </a:p>
        </p:txBody>
      </p:sp>
      <p:pic>
        <p:nvPicPr>
          <p:cNvPr id="6" name="Picture 5">
            <a:extLst>
              <a:ext uri="{FF2B5EF4-FFF2-40B4-BE49-F238E27FC236}">
                <a16:creationId xmlns:a16="http://schemas.microsoft.com/office/drawing/2014/main" id="{B955B0BF-F9FE-43B0-BACC-6908EA8801A5}"/>
              </a:ext>
            </a:extLst>
          </p:cNvPr>
          <p:cNvPicPr>
            <a:picLocks noChangeAspect="1"/>
          </p:cNvPicPr>
          <p:nvPr/>
        </p:nvPicPr>
        <p:blipFill>
          <a:blip r:embed="rId2"/>
          <a:stretch>
            <a:fillRect/>
          </a:stretch>
        </p:blipFill>
        <p:spPr>
          <a:xfrm>
            <a:off x="168724" y="1052736"/>
            <a:ext cx="7908476" cy="5413367"/>
          </a:xfrm>
          <a:prstGeom prst="rect">
            <a:avLst/>
          </a:prstGeom>
        </p:spPr>
      </p:pic>
    </p:spTree>
    <p:extLst>
      <p:ext uri="{BB962C8B-B14F-4D97-AF65-F5344CB8AC3E}">
        <p14:creationId xmlns:p14="http://schemas.microsoft.com/office/powerpoint/2010/main" val="375885866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solidFill>
                  <a:schemeClr val="tx1"/>
                </a:solidFill>
                <a:latin typeface="Times New Roman" panose="02020603050405020304" pitchFamily="18" charset="0"/>
                <a:cs typeface="Times New Roman" panose="02020603050405020304" pitchFamily="18" charset="0"/>
              </a:rPr>
              <a:t>Feature Engineering:</a:t>
            </a:r>
          </a:p>
        </p:txBody>
      </p:sp>
      <p:sp>
        <p:nvSpPr>
          <p:cNvPr id="3" name="Content Placeholder 2"/>
          <p:cNvSpPr>
            <a:spLocks noGrp="1"/>
          </p:cNvSpPr>
          <p:nvPr>
            <p:ph idx="1"/>
          </p:nvPr>
        </p:nvSpPr>
        <p:spPr/>
        <p:txBody>
          <a:bodyPr>
            <a:noAutofit/>
          </a:bodyPr>
          <a:lstStyle/>
          <a:p>
            <a:r>
              <a:rPr lang="en-IN" sz="2400" dirty="0">
                <a:latin typeface="Times New Roman" panose="02020603050405020304" pitchFamily="18" charset="0"/>
                <a:cs typeface="Times New Roman" panose="02020603050405020304" pitchFamily="18" charset="0"/>
              </a:rPr>
              <a:t>Filter features which have a positive or negative  impact on the target variable.</a:t>
            </a:r>
          </a:p>
          <a:p>
            <a:r>
              <a:rPr lang="en-IN" sz="2400" dirty="0">
                <a:latin typeface="Times New Roman" panose="02020603050405020304" pitchFamily="18" charset="0"/>
                <a:cs typeface="Times New Roman" panose="02020603050405020304" pitchFamily="18" charset="0"/>
              </a:rPr>
              <a:t>Features impacting on target with same amount then we select one among them hence it reduces the feature size to 76.</a:t>
            </a:r>
          </a:p>
          <a:p>
            <a:r>
              <a:rPr lang="en-IN" sz="2400" dirty="0">
                <a:latin typeface="Times New Roman" panose="02020603050405020304" pitchFamily="18" charset="0"/>
                <a:cs typeface="Times New Roman" panose="02020603050405020304" pitchFamily="18" charset="0"/>
              </a:rPr>
              <a:t>Categorical features into dummy features which leads to 320 columns.</a:t>
            </a:r>
          </a:p>
          <a:p>
            <a:r>
              <a:rPr lang="en-IN" sz="2400" dirty="0">
                <a:latin typeface="Times New Roman" panose="02020603050405020304" pitchFamily="18" charset="0"/>
                <a:cs typeface="Times New Roman" panose="02020603050405020304" pitchFamily="18" charset="0"/>
              </a:rPr>
              <a:t>Data Normalization - transforming numeric columns to a common scale.</a:t>
            </a:r>
          </a:p>
          <a:p>
            <a:r>
              <a:rPr lang="en-IN" sz="2400" dirty="0">
                <a:latin typeface="Times New Roman" panose="02020603050405020304" pitchFamily="18" charset="0"/>
                <a:cs typeface="Times New Roman" panose="02020603050405020304" pitchFamily="18" charset="0"/>
              </a:rPr>
              <a:t>Splitting dataset into training and test dataset.</a:t>
            </a:r>
          </a:p>
          <a:p>
            <a:pPr marL="114300" indent="0">
              <a:buNone/>
            </a:pPr>
            <a:r>
              <a:rPr lang="en-IN" sz="2400" dirty="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9338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Modeling: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2155999"/>
              </p:ext>
            </p:extLst>
          </p:nvPr>
        </p:nvGraphicFramePr>
        <p:xfrm>
          <a:off x="107504" y="1844824"/>
          <a:ext cx="8136903" cy="2664296"/>
        </p:xfrm>
        <a:graphic>
          <a:graphicData uri="http://schemas.openxmlformats.org/drawingml/2006/table">
            <a:tbl>
              <a:tblPr>
                <a:tableStyleId>{5C22544A-7EE6-4342-B048-85BDC9FD1C3A}</a:tableStyleId>
              </a:tblPr>
              <a:tblGrid>
                <a:gridCol w="821155">
                  <a:extLst>
                    <a:ext uri="{9D8B030D-6E8A-4147-A177-3AD203B41FA5}">
                      <a16:colId xmlns:a16="http://schemas.microsoft.com/office/drawing/2014/main" val="20000"/>
                    </a:ext>
                  </a:extLst>
                </a:gridCol>
                <a:gridCol w="1534458">
                  <a:extLst>
                    <a:ext uri="{9D8B030D-6E8A-4147-A177-3AD203B41FA5}">
                      <a16:colId xmlns:a16="http://schemas.microsoft.com/office/drawing/2014/main" val="20001"/>
                    </a:ext>
                  </a:extLst>
                </a:gridCol>
                <a:gridCol w="1227610">
                  <a:extLst>
                    <a:ext uri="{9D8B030D-6E8A-4147-A177-3AD203B41FA5}">
                      <a16:colId xmlns:a16="http://schemas.microsoft.com/office/drawing/2014/main" val="20002"/>
                    </a:ext>
                  </a:extLst>
                </a:gridCol>
                <a:gridCol w="1175592">
                  <a:extLst>
                    <a:ext uri="{9D8B030D-6E8A-4147-A177-3AD203B41FA5}">
                      <a16:colId xmlns:a16="http://schemas.microsoft.com/office/drawing/2014/main" val="20003"/>
                    </a:ext>
                  </a:extLst>
                </a:gridCol>
                <a:gridCol w="1437175">
                  <a:extLst>
                    <a:ext uri="{9D8B030D-6E8A-4147-A177-3AD203B41FA5}">
                      <a16:colId xmlns:a16="http://schemas.microsoft.com/office/drawing/2014/main" val="20004"/>
                    </a:ext>
                  </a:extLst>
                </a:gridCol>
                <a:gridCol w="1940913">
                  <a:extLst>
                    <a:ext uri="{9D8B030D-6E8A-4147-A177-3AD203B41FA5}">
                      <a16:colId xmlns:a16="http://schemas.microsoft.com/office/drawing/2014/main" val="20005"/>
                    </a:ext>
                  </a:extLst>
                </a:gridCol>
              </a:tblGrid>
              <a:tr h="553747">
                <a:tc>
                  <a:txBody>
                    <a:bodyPr/>
                    <a:lstStyle/>
                    <a:p>
                      <a:pPr algn="ctr" fontAlgn="b"/>
                      <a:r>
                        <a:rPr lang="en-IN" sz="1400" u="none" strike="noStrike" dirty="0">
                          <a:effectLst/>
                          <a:latin typeface="+mj-lt"/>
                        </a:rPr>
                        <a:t>Column1</a:t>
                      </a:r>
                      <a:endParaRPr lang="en-IN" sz="1400" b="1" i="0" u="none" strike="noStrike" dirty="0">
                        <a:solidFill>
                          <a:srgbClr val="FFFFFF"/>
                        </a:solidFill>
                        <a:effectLst/>
                        <a:latin typeface="+mj-lt"/>
                      </a:endParaRPr>
                    </a:p>
                  </a:txBody>
                  <a:tcPr marL="6886" marR="6886" marT="6886" marB="0" anchor="ctr"/>
                </a:tc>
                <a:tc>
                  <a:txBody>
                    <a:bodyPr/>
                    <a:lstStyle/>
                    <a:p>
                      <a:pPr algn="ctr" fontAlgn="b"/>
                      <a:r>
                        <a:rPr lang="en-IN" sz="1400" u="none" strike="noStrike" dirty="0">
                          <a:effectLst/>
                          <a:latin typeface="+mj-lt"/>
                        </a:rPr>
                        <a:t>Column2</a:t>
                      </a:r>
                      <a:endParaRPr lang="en-IN" sz="1400" b="1" i="0" u="none" strike="noStrike" dirty="0">
                        <a:solidFill>
                          <a:srgbClr val="FFFFFF"/>
                        </a:solidFill>
                        <a:effectLst/>
                        <a:latin typeface="+mj-lt"/>
                      </a:endParaRPr>
                    </a:p>
                  </a:txBody>
                  <a:tcPr marL="6886" marR="6886" marT="6886" marB="0" anchor="ctr"/>
                </a:tc>
                <a:tc>
                  <a:txBody>
                    <a:bodyPr/>
                    <a:lstStyle/>
                    <a:p>
                      <a:pPr algn="ctr" fontAlgn="b"/>
                      <a:r>
                        <a:rPr lang="en-IN" sz="1400" u="none" strike="noStrike" dirty="0">
                          <a:effectLst/>
                          <a:latin typeface="+mj-lt"/>
                        </a:rPr>
                        <a:t>Column3</a:t>
                      </a:r>
                      <a:endParaRPr lang="en-IN" sz="1400" b="1" i="0" u="none" strike="noStrike" dirty="0">
                        <a:solidFill>
                          <a:srgbClr val="FFFFFF"/>
                        </a:solidFill>
                        <a:effectLst/>
                        <a:latin typeface="+mj-lt"/>
                      </a:endParaRPr>
                    </a:p>
                  </a:txBody>
                  <a:tcPr marL="6886" marR="6886" marT="6886" marB="0" anchor="ctr"/>
                </a:tc>
                <a:tc>
                  <a:txBody>
                    <a:bodyPr/>
                    <a:lstStyle/>
                    <a:p>
                      <a:pPr algn="ctr" fontAlgn="b"/>
                      <a:r>
                        <a:rPr lang="en-IN" sz="1400" u="none" strike="noStrike" dirty="0">
                          <a:effectLst/>
                          <a:latin typeface="+mj-lt"/>
                        </a:rPr>
                        <a:t>Column4</a:t>
                      </a:r>
                      <a:endParaRPr lang="en-IN" sz="1400" b="1" i="0" u="none" strike="noStrike" dirty="0">
                        <a:solidFill>
                          <a:srgbClr val="FFFFFF"/>
                        </a:solidFill>
                        <a:effectLst/>
                        <a:latin typeface="+mj-lt"/>
                      </a:endParaRPr>
                    </a:p>
                  </a:txBody>
                  <a:tcPr marL="6886" marR="6886" marT="6886" marB="0" anchor="ctr"/>
                </a:tc>
                <a:tc>
                  <a:txBody>
                    <a:bodyPr/>
                    <a:lstStyle/>
                    <a:p>
                      <a:pPr algn="ctr" fontAlgn="b"/>
                      <a:r>
                        <a:rPr lang="en-IN" sz="1400" u="none" strike="noStrike">
                          <a:effectLst/>
                          <a:latin typeface="+mj-lt"/>
                        </a:rPr>
                        <a:t>Column5</a:t>
                      </a:r>
                      <a:endParaRPr lang="en-IN" sz="1400" b="1" i="0" u="none" strike="noStrike">
                        <a:solidFill>
                          <a:srgbClr val="FFFFFF"/>
                        </a:solidFill>
                        <a:effectLst/>
                        <a:latin typeface="+mj-lt"/>
                      </a:endParaRPr>
                    </a:p>
                  </a:txBody>
                  <a:tcPr marL="6886" marR="6886" marT="6886" marB="0" anchor="ctr"/>
                </a:tc>
                <a:tc>
                  <a:txBody>
                    <a:bodyPr/>
                    <a:lstStyle/>
                    <a:p>
                      <a:pPr algn="ctr" fontAlgn="b"/>
                      <a:r>
                        <a:rPr lang="en-IN" sz="1400" u="none" strike="noStrike" dirty="0">
                          <a:effectLst/>
                          <a:latin typeface="+mj-lt"/>
                        </a:rPr>
                        <a:t>Column6</a:t>
                      </a:r>
                      <a:endParaRPr lang="en-IN" sz="1400" b="1" i="0" u="none" strike="noStrike" dirty="0">
                        <a:solidFill>
                          <a:srgbClr val="FFFFFF"/>
                        </a:solidFill>
                        <a:effectLst/>
                        <a:latin typeface="+mj-lt"/>
                      </a:endParaRPr>
                    </a:p>
                  </a:txBody>
                  <a:tcPr marL="6886" marR="6886" marT="6886" marB="0" anchor="ctr"/>
                </a:tc>
                <a:extLst>
                  <a:ext uri="{0D108BD9-81ED-4DB2-BD59-A6C34878D82A}">
                    <a16:rowId xmlns:a16="http://schemas.microsoft.com/office/drawing/2014/main" val="10000"/>
                  </a:ext>
                </a:extLst>
              </a:tr>
              <a:tr h="180409">
                <a:tc>
                  <a:txBody>
                    <a:bodyPr/>
                    <a:lstStyle/>
                    <a:p>
                      <a:pPr lvl="1" algn="l" fontAlgn="b"/>
                      <a:r>
                        <a:rPr lang="en-IN" sz="1400" u="none" strike="noStrike" dirty="0" err="1">
                          <a:effectLst/>
                          <a:latin typeface="+mj-lt"/>
                        </a:rPr>
                        <a:t>Sno</a:t>
                      </a:r>
                      <a:endParaRPr lang="en-IN" sz="1400" b="0" i="0" u="none" strike="noStrike" dirty="0">
                        <a:solidFill>
                          <a:srgbClr val="000000"/>
                        </a:solidFill>
                        <a:effectLst/>
                        <a:latin typeface="+mj-lt"/>
                      </a:endParaRPr>
                    </a:p>
                  </a:txBody>
                  <a:tcPr marL="6886" marR="6886" marT="6886" marB="0" anchor="ctr"/>
                </a:tc>
                <a:tc>
                  <a:txBody>
                    <a:bodyPr/>
                    <a:lstStyle/>
                    <a:p>
                      <a:pPr lvl="1" algn="l" fontAlgn="b">
                        <a:lnSpc>
                          <a:spcPct val="150000"/>
                        </a:lnSpc>
                      </a:pPr>
                      <a:r>
                        <a:rPr lang="en-IN" sz="1400" u="none" strike="noStrike" dirty="0">
                          <a:effectLst/>
                          <a:latin typeface="+mj-lt"/>
                        </a:rPr>
                        <a:t>Model</a:t>
                      </a:r>
                    </a:p>
                    <a:p>
                      <a:pPr lvl="1" algn="l" fontAlgn="b"/>
                      <a:endParaRPr lang="en-IN" sz="1400" b="0" i="0" u="none" strike="noStrike" dirty="0">
                        <a:solidFill>
                          <a:srgbClr val="000000"/>
                        </a:solidFill>
                        <a:effectLst/>
                        <a:latin typeface="+mj-lt"/>
                      </a:endParaRPr>
                    </a:p>
                  </a:txBody>
                  <a:tcPr marL="6886" marR="6886" marT="6886" marB="0" anchor="b"/>
                </a:tc>
                <a:tc>
                  <a:txBody>
                    <a:bodyPr/>
                    <a:lstStyle/>
                    <a:p>
                      <a:pPr lvl="1" algn="l" fontAlgn="b"/>
                      <a:r>
                        <a:rPr lang="en-IN" sz="1400" u="none" strike="noStrike" dirty="0">
                          <a:effectLst/>
                          <a:latin typeface="+mj-lt"/>
                        </a:rPr>
                        <a:t>RMSE</a:t>
                      </a:r>
                      <a:endParaRPr lang="en-IN" sz="1400" b="0" i="0" u="none" strike="noStrike" dirty="0">
                        <a:solidFill>
                          <a:srgbClr val="000000"/>
                        </a:solidFill>
                        <a:effectLst/>
                        <a:latin typeface="+mj-lt"/>
                      </a:endParaRPr>
                    </a:p>
                  </a:txBody>
                  <a:tcPr marL="6886" marR="6886" marT="6886" marB="0" anchor="ctr"/>
                </a:tc>
                <a:tc>
                  <a:txBody>
                    <a:bodyPr/>
                    <a:lstStyle/>
                    <a:p>
                      <a:pPr lvl="1" algn="l" fontAlgn="b"/>
                      <a:r>
                        <a:rPr lang="en-IN" sz="1400" u="none" strike="noStrike" dirty="0">
                          <a:effectLst/>
                          <a:latin typeface="+mj-lt"/>
                        </a:rPr>
                        <a:t>R^2</a:t>
                      </a:r>
                      <a:endParaRPr lang="en-IN" sz="1400" b="0" i="0" u="none" strike="noStrike" dirty="0">
                        <a:solidFill>
                          <a:srgbClr val="000000"/>
                        </a:solidFill>
                        <a:effectLst/>
                        <a:latin typeface="+mj-lt"/>
                      </a:endParaRPr>
                    </a:p>
                  </a:txBody>
                  <a:tcPr marL="6886" marR="6886" marT="6886" marB="0" anchor="ctr"/>
                </a:tc>
                <a:tc>
                  <a:txBody>
                    <a:bodyPr/>
                    <a:lstStyle/>
                    <a:p>
                      <a:pPr lvl="1" algn="l" fontAlgn="b"/>
                      <a:r>
                        <a:rPr lang="en-IN" sz="1400" u="none" strike="noStrike" dirty="0">
                          <a:effectLst/>
                          <a:latin typeface="+mj-lt"/>
                        </a:rPr>
                        <a:t>Parameters</a:t>
                      </a:r>
                      <a:endParaRPr lang="en-IN" sz="1400" b="0" i="0" u="none" strike="noStrike" dirty="0">
                        <a:solidFill>
                          <a:srgbClr val="000000"/>
                        </a:solidFill>
                        <a:effectLst/>
                        <a:latin typeface="+mj-lt"/>
                      </a:endParaRPr>
                    </a:p>
                  </a:txBody>
                  <a:tcPr marL="6886" marR="6886" marT="6886" marB="0" anchor="ctr"/>
                </a:tc>
                <a:tc>
                  <a:txBody>
                    <a:bodyPr/>
                    <a:lstStyle/>
                    <a:p>
                      <a:pPr lvl="1" algn="l" fontAlgn="b"/>
                      <a:r>
                        <a:rPr lang="en-IN" sz="1400" u="none" strike="noStrike" dirty="0">
                          <a:effectLst/>
                          <a:latin typeface="+mj-lt"/>
                        </a:rPr>
                        <a:t>Reviews</a:t>
                      </a:r>
                      <a:endParaRPr lang="en-IN" sz="1400" b="0" i="0" u="none" strike="noStrike" dirty="0">
                        <a:solidFill>
                          <a:srgbClr val="000000"/>
                        </a:solidFill>
                        <a:effectLst/>
                        <a:latin typeface="+mj-lt"/>
                      </a:endParaRPr>
                    </a:p>
                  </a:txBody>
                  <a:tcPr marL="6886" marR="6886" marT="6886" marB="0" anchor="ctr"/>
                </a:tc>
                <a:extLst>
                  <a:ext uri="{0D108BD9-81ED-4DB2-BD59-A6C34878D82A}">
                    <a16:rowId xmlns:a16="http://schemas.microsoft.com/office/drawing/2014/main" val="10001"/>
                  </a:ext>
                </a:extLst>
              </a:tr>
              <a:tr h="452807">
                <a:tc>
                  <a:txBody>
                    <a:bodyPr/>
                    <a:lstStyle/>
                    <a:p>
                      <a:pPr algn="ctr" fontAlgn="b"/>
                      <a:r>
                        <a:rPr lang="en-IN" sz="1400" u="none" strike="noStrike">
                          <a:effectLst/>
                          <a:latin typeface="+mj-lt"/>
                        </a:rPr>
                        <a:t>1</a:t>
                      </a:r>
                      <a:endParaRPr lang="en-IN" sz="1400" b="0" i="0" u="none" strike="noStrike">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Linear regression</a:t>
                      </a:r>
                      <a:endParaRPr lang="en-IN" sz="1400" b="0" i="0" u="none" strike="noStrike" dirty="0">
                        <a:solidFill>
                          <a:srgbClr val="000000"/>
                        </a:solidFill>
                        <a:effectLst/>
                        <a:latin typeface="+mj-lt"/>
                      </a:endParaRPr>
                    </a:p>
                  </a:txBody>
                  <a:tcPr marL="6886" marR="6886" marT="6886" marB="0" anchor="ctr"/>
                </a:tc>
                <a:tc>
                  <a:txBody>
                    <a:bodyPr/>
                    <a:lstStyle/>
                    <a:p>
                      <a:pPr marL="0" algn="ctr" defTabSz="914400" rtl="0" eaLnBrk="1" fontAlgn="b" latinLnBrk="0" hangingPunct="1"/>
                      <a:r>
                        <a:rPr lang="en-IN" sz="1400" u="none" strike="noStrike" kern="1200" dirty="0">
                          <a:solidFill>
                            <a:schemeClr val="dk1"/>
                          </a:solidFill>
                          <a:effectLst/>
                          <a:latin typeface="+mj-lt"/>
                          <a:ea typeface="+mn-ea"/>
                          <a:cs typeface="+mn-cs"/>
                        </a:rPr>
                        <a:t>0.099633</a:t>
                      </a:r>
                    </a:p>
                  </a:txBody>
                  <a:tcPr marL="6886" marR="6886" marT="6886" marB="0" anchor="ctr"/>
                </a:tc>
                <a:tc>
                  <a:txBody>
                    <a:bodyPr/>
                    <a:lstStyle/>
                    <a:p>
                      <a:pPr marL="0" algn="ctr" defTabSz="914400" rtl="0" eaLnBrk="1" fontAlgn="b" latinLnBrk="0" hangingPunct="1"/>
                      <a:r>
                        <a:rPr lang="en-IN" sz="1400" u="none" strike="noStrike" kern="1200" dirty="0">
                          <a:solidFill>
                            <a:schemeClr val="dk1"/>
                          </a:solidFill>
                          <a:effectLst/>
                          <a:latin typeface="+mj-lt"/>
                          <a:ea typeface="+mn-ea"/>
                          <a:cs typeface="+mn-cs"/>
                        </a:rPr>
                        <a:t>0.362271</a:t>
                      </a:r>
                    </a:p>
                  </a:txBody>
                  <a:tcPr marL="6886" marR="6886" marT="6886" marB="0" anchor="ctr"/>
                </a:tc>
                <a:tc>
                  <a:txBody>
                    <a:bodyPr/>
                    <a:lstStyle/>
                    <a:p>
                      <a:pPr algn="ctr" fontAlgn="b"/>
                      <a:r>
                        <a:rPr lang="en-IN" sz="1400" u="none" strike="noStrike" dirty="0">
                          <a:effectLst/>
                          <a:latin typeface="+mj-lt"/>
                        </a:rPr>
                        <a:t>NA</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Very Bad Performance</a:t>
                      </a:r>
                      <a:endParaRPr lang="en-IN" sz="1400" b="0" i="0" u="none" strike="noStrike" dirty="0">
                        <a:solidFill>
                          <a:srgbClr val="000000"/>
                        </a:solidFill>
                        <a:effectLst/>
                        <a:latin typeface="+mj-lt"/>
                      </a:endParaRPr>
                    </a:p>
                  </a:txBody>
                  <a:tcPr marL="6886" marR="6886" marT="6886" marB="0" anchor="ctr"/>
                </a:tc>
                <a:extLst>
                  <a:ext uri="{0D108BD9-81ED-4DB2-BD59-A6C34878D82A}">
                    <a16:rowId xmlns:a16="http://schemas.microsoft.com/office/drawing/2014/main" val="10002"/>
                  </a:ext>
                </a:extLst>
              </a:tr>
              <a:tr h="223808">
                <a:tc>
                  <a:txBody>
                    <a:bodyPr/>
                    <a:lstStyle/>
                    <a:p>
                      <a:pPr algn="ctr" fontAlgn="b"/>
                      <a:endParaRPr lang="en-IN" sz="1400" b="0" i="0" u="none" strike="noStrike" dirty="0">
                        <a:solidFill>
                          <a:srgbClr val="000000"/>
                        </a:solidFill>
                        <a:effectLst/>
                        <a:latin typeface="+mj-lt"/>
                      </a:endParaRPr>
                    </a:p>
                  </a:txBody>
                  <a:tcPr marL="6886" marR="6886" marT="6886" marB="0" anchor="ctr"/>
                </a:tc>
                <a:tc>
                  <a:txBody>
                    <a:bodyPr/>
                    <a:lstStyle/>
                    <a:p>
                      <a:pPr algn="ctr" fontAlgn="b"/>
                      <a:endParaRPr lang="en-IN" sz="1400" b="0" i="0" u="none" strike="noStrike">
                        <a:solidFill>
                          <a:srgbClr val="000000"/>
                        </a:solidFill>
                        <a:effectLst/>
                        <a:latin typeface="+mj-lt"/>
                      </a:endParaRPr>
                    </a:p>
                  </a:txBody>
                  <a:tcPr marL="6886" marR="6886" marT="6886" marB="0" anchor="ctr"/>
                </a:tc>
                <a:tc>
                  <a:txBody>
                    <a:bodyPr/>
                    <a:lstStyle/>
                    <a:p>
                      <a:pPr algn="ctr" fontAlgn="b"/>
                      <a:endParaRPr lang="en-IN" sz="1400" b="0" i="0" u="none" strike="noStrike" dirty="0">
                        <a:solidFill>
                          <a:srgbClr val="000000"/>
                        </a:solidFill>
                        <a:effectLst/>
                        <a:latin typeface="+mj-lt"/>
                      </a:endParaRPr>
                    </a:p>
                  </a:txBody>
                  <a:tcPr marL="6886" marR="6886" marT="6886" marB="0" anchor="ctr"/>
                </a:tc>
                <a:tc>
                  <a:txBody>
                    <a:bodyPr/>
                    <a:lstStyle/>
                    <a:p>
                      <a:pPr algn="ctr" fontAlgn="b"/>
                      <a:endParaRPr lang="en-IN" sz="1400" b="0" i="0" u="none" strike="noStrike" dirty="0">
                        <a:solidFill>
                          <a:srgbClr val="000000"/>
                        </a:solidFill>
                        <a:effectLst/>
                        <a:latin typeface="+mj-lt"/>
                      </a:endParaRPr>
                    </a:p>
                  </a:txBody>
                  <a:tcPr marL="6886" marR="6886" marT="6886" marB="0" anchor="ctr"/>
                </a:tc>
                <a:tc>
                  <a:txBody>
                    <a:bodyPr/>
                    <a:lstStyle/>
                    <a:p>
                      <a:pPr algn="ctr" fontAlgn="b"/>
                      <a:endParaRPr lang="en-IN" sz="1400" b="0" i="0" u="none" strike="noStrike" dirty="0">
                        <a:solidFill>
                          <a:srgbClr val="000000"/>
                        </a:solidFill>
                        <a:effectLst/>
                        <a:latin typeface="+mj-lt"/>
                      </a:endParaRPr>
                    </a:p>
                  </a:txBody>
                  <a:tcPr marL="6886" marR="6886" marT="6886" marB="0" anchor="ctr"/>
                </a:tc>
                <a:tc>
                  <a:txBody>
                    <a:bodyPr/>
                    <a:lstStyle/>
                    <a:p>
                      <a:pPr algn="ctr" fontAlgn="b"/>
                      <a:endParaRPr lang="en-IN" sz="1400" b="0" i="0" u="none" strike="noStrike" dirty="0">
                        <a:solidFill>
                          <a:srgbClr val="000000"/>
                        </a:solidFill>
                        <a:effectLst/>
                        <a:latin typeface="+mj-lt"/>
                      </a:endParaRPr>
                    </a:p>
                  </a:txBody>
                  <a:tcPr marL="6886" marR="6886" marT="6886" marB="0" anchor="ctr"/>
                </a:tc>
                <a:extLst>
                  <a:ext uri="{0D108BD9-81ED-4DB2-BD59-A6C34878D82A}">
                    <a16:rowId xmlns:a16="http://schemas.microsoft.com/office/drawing/2014/main" val="10003"/>
                  </a:ext>
                </a:extLst>
              </a:tr>
              <a:tr h="225511">
                <a:tc>
                  <a:txBody>
                    <a:bodyPr/>
                    <a:lstStyle/>
                    <a:p>
                      <a:pPr algn="ctr" fontAlgn="b"/>
                      <a:r>
                        <a:rPr lang="en-IN" sz="1400" u="none" strike="noStrike">
                          <a:effectLst/>
                          <a:latin typeface="+mj-lt"/>
                        </a:rPr>
                        <a:t>2</a:t>
                      </a:r>
                      <a:endParaRPr lang="en-IN" sz="1400" b="0" i="0" u="none" strike="noStrike">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Ridge Regression</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0.0142918</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0.9085220</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Alpha =100</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Very Good Performance</a:t>
                      </a:r>
                      <a:endParaRPr lang="en-IN" sz="1400" b="0" i="0" u="none" strike="noStrike" dirty="0">
                        <a:solidFill>
                          <a:srgbClr val="000000"/>
                        </a:solidFill>
                        <a:effectLst/>
                        <a:latin typeface="+mj-lt"/>
                      </a:endParaRPr>
                    </a:p>
                  </a:txBody>
                  <a:tcPr marL="6886" marR="6886" marT="6886" marB="0" anchor="ctr"/>
                </a:tc>
                <a:extLst>
                  <a:ext uri="{0D108BD9-81ED-4DB2-BD59-A6C34878D82A}">
                    <a16:rowId xmlns:a16="http://schemas.microsoft.com/office/drawing/2014/main" val="10004"/>
                  </a:ext>
                </a:extLst>
              </a:tr>
              <a:tr h="668137">
                <a:tc>
                  <a:txBody>
                    <a:bodyPr/>
                    <a:lstStyle/>
                    <a:p>
                      <a:pPr algn="ctr" fontAlgn="b"/>
                      <a:r>
                        <a:rPr lang="en-IN" sz="1400" u="none" strike="noStrike" dirty="0">
                          <a:effectLst/>
                          <a:latin typeface="+mj-lt"/>
                        </a:rPr>
                        <a:t>3</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Lasso GridSearchCV</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0.013089</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0.916220</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Alpha =0.01</a:t>
                      </a:r>
                      <a:endParaRPr lang="en-IN" sz="1400" b="0" i="0" u="none" strike="noStrike" dirty="0">
                        <a:solidFill>
                          <a:srgbClr val="000000"/>
                        </a:solidFill>
                        <a:effectLst/>
                        <a:latin typeface="+mj-lt"/>
                      </a:endParaRPr>
                    </a:p>
                  </a:txBody>
                  <a:tcPr marL="6886" marR="6886" marT="6886" marB="0" anchor="ctr"/>
                </a:tc>
                <a:tc>
                  <a:txBody>
                    <a:bodyPr/>
                    <a:lstStyle/>
                    <a:p>
                      <a:pPr algn="ctr" fontAlgn="b"/>
                      <a:r>
                        <a:rPr lang="en-IN" sz="1400" u="none" strike="noStrike" dirty="0">
                          <a:effectLst/>
                          <a:latin typeface="+mj-lt"/>
                        </a:rPr>
                        <a:t>Good Performance</a:t>
                      </a:r>
                      <a:endParaRPr lang="en-IN" sz="1400" b="0" i="0" u="none" strike="noStrike" dirty="0">
                        <a:solidFill>
                          <a:srgbClr val="000000"/>
                        </a:solidFill>
                        <a:effectLst/>
                        <a:latin typeface="+mj-lt"/>
                      </a:endParaRPr>
                    </a:p>
                  </a:txBody>
                  <a:tcPr marL="6886" marR="6886" marT="6886"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449167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Conclusion and Future Scope:</a:t>
            </a:r>
            <a:br>
              <a:rPr lang="en-IN" sz="4000"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IN" sz="2400" dirty="0">
                <a:latin typeface="Times New Roman" panose="02020603050405020304" pitchFamily="18" charset="0"/>
                <a:cs typeface="Times New Roman" panose="02020603050405020304" pitchFamily="18" charset="0"/>
              </a:rPr>
              <a:t>Analyse </a:t>
            </a:r>
            <a:r>
              <a:rPr lang="en-IN" sz="2400">
                <a:latin typeface="Times New Roman" panose="02020603050405020304" pitchFamily="18" charset="0"/>
                <a:cs typeface="Times New Roman" panose="02020603050405020304" pitchFamily="18" charset="0"/>
              </a:rPr>
              <a:t>the dataset.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Filter the dataset and find correlated features </a:t>
            </a:r>
          </a:p>
          <a:p>
            <a:r>
              <a:rPr lang="en-IN" sz="2400" dirty="0">
                <a:latin typeface="Times New Roman" panose="02020603050405020304" pitchFamily="18" charset="0"/>
                <a:cs typeface="Times New Roman" panose="02020603050405020304" pitchFamily="18" charset="0"/>
              </a:rPr>
              <a:t>Feed these futures to three algorithms:</a:t>
            </a:r>
          </a:p>
          <a:p>
            <a:pPr marL="114300" indent="0">
              <a:buNone/>
            </a:pPr>
            <a:r>
              <a:rPr lang="en-IN" sz="2400" dirty="0">
                <a:latin typeface="Times New Roman" panose="02020603050405020304" pitchFamily="18" charset="0"/>
                <a:cs typeface="Times New Roman" panose="02020603050405020304" pitchFamily="18" charset="0"/>
              </a:rPr>
              <a:t>         Linear Regression,  Ridge Regression,  Lasso GridSearchCV</a:t>
            </a:r>
          </a:p>
          <a:p>
            <a:r>
              <a:rPr lang="en-IN" sz="2400" dirty="0">
                <a:latin typeface="Times New Roman" panose="02020603050405020304" pitchFamily="18" charset="0"/>
                <a:cs typeface="Times New Roman" panose="02020603050405020304" pitchFamily="18" charset="0"/>
              </a:rPr>
              <a:t>Ridge Regression model selected as final model based on its performance to train the data.</a:t>
            </a:r>
          </a:p>
          <a:p>
            <a:endParaRPr lang="en-IN" sz="2400" dirty="0">
              <a:latin typeface="Times New Roman" panose="02020603050405020304" pitchFamily="18" charset="0"/>
              <a:cs typeface="Times New Roman" panose="02020603050405020304" pitchFamily="18" charset="0"/>
            </a:endParaRPr>
          </a:p>
          <a:p>
            <a:pPr marL="114300" indent="0">
              <a:buNone/>
            </a:pPr>
            <a:r>
              <a:rPr lang="en-IN" sz="4000" b="1" dirty="0">
                <a:latin typeface="Times New Roman" panose="02020603050405020304" pitchFamily="18" charset="0"/>
                <a:cs typeface="Times New Roman" panose="02020603050405020304" pitchFamily="18" charset="0"/>
              </a:rPr>
              <a:t>Future Scope:</a:t>
            </a:r>
          </a:p>
          <a:p>
            <a:pPr lvl="2"/>
            <a:r>
              <a:rPr lang="en-IN" sz="2400" dirty="0">
                <a:latin typeface="Times New Roman" panose="02020603050405020304" pitchFamily="18" charset="0"/>
                <a:cs typeface="Times New Roman" panose="02020603050405020304" pitchFamily="18" charset="0"/>
              </a:rPr>
              <a:t>Work on larger data set</a:t>
            </a:r>
          </a:p>
          <a:p>
            <a:pPr lvl="2"/>
            <a:r>
              <a:rPr lang="en-IN" sz="2400" dirty="0">
                <a:latin typeface="Times New Roman" panose="02020603050405020304" pitchFamily="18" charset="0"/>
                <a:cs typeface="Times New Roman" panose="02020603050405020304" pitchFamily="18" charset="0"/>
              </a:rPr>
              <a:t>Make use of more algorithms </a:t>
            </a:r>
          </a:p>
        </p:txBody>
      </p:sp>
    </p:spTree>
    <p:extLst>
      <p:ext uri="{BB962C8B-B14F-4D97-AF65-F5344CB8AC3E}">
        <p14:creationId xmlns:p14="http://schemas.microsoft.com/office/powerpoint/2010/main" val="84334932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Description of Dataset</a:t>
            </a:r>
          </a:p>
          <a:p>
            <a:r>
              <a:rPr lang="en-IN" dirty="0">
                <a:latin typeface="Times New Roman" panose="02020603050405020304" pitchFamily="18" charset="0"/>
                <a:cs typeface="Times New Roman" panose="02020603050405020304" pitchFamily="18" charset="0"/>
              </a:rPr>
              <a:t>Data Wrangling</a:t>
            </a:r>
          </a:p>
          <a:p>
            <a:r>
              <a:rPr lang="en-IN" dirty="0">
                <a:latin typeface="Times New Roman" panose="02020603050405020304" pitchFamily="18" charset="0"/>
                <a:cs typeface="Times New Roman" panose="02020603050405020304" pitchFamily="18" charset="0"/>
              </a:rPr>
              <a:t>Exploratory Data Analysis(EDA)</a:t>
            </a:r>
          </a:p>
          <a:p>
            <a:r>
              <a:rPr lang="en-IN" dirty="0">
                <a:latin typeface="Times New Roman" panose="02020603050405020304" pitchFamily="18" charset="0"/>
                <a:cs typeface="Times New Roman" panose="02020603050405020304" pitchFamily="18" charset="0"/>
              </a:rPr>
              <a:t>Modeling</a:t>
            </a:r>
          </a:p>
          <a:p>
            <a:r>
              <a:rPr lang="en-IN" dirty="0">
                <a:latin typeface="Times New Roman" panose="02020603050405020304" pitchFamily="18" charset="0"/>
                <a:cs typeface="Times New Roman" panose="02020603050405020304" pitchFamily="18" charset="0"/>
              </a:rPr>
              <a:t>Result Analysis</a:t>
            </a:r>
          </a:p>
          <a:p>
            <a:r>
              <a:rPr lang="en-IN" dirty="0">
                <a:latin typeface="Times New Roman" panose="02020603050405020304" pitchFamily="18" charset="0"/>
                <a:cs typeface="Times New Roman" panose="02020603050405020304" pitchFamily="18" charset="0"/>
              </a:rPr>
              <a:t>Recommendation for clients</a:t>
            </a:r>
          </a:p>
          <a:p>
            <a:r>
              <a:rPr lang="en-IN" dirty="0">
                <a:latin typeface="Times New Roman" panose="02020603050405020304" pitchFamily="18" charset="0"/>
                <a:cs typeface="Times New Roman" panose="02020603050405020304" pitchFamily="18" charset="0"/>
              </a:rPr>
              <a:t>Future Work</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0528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Problem Statement :</a:t>
            </a:r>
          </a:p>
        </p:txBody>
      </p:sp>
      <p:sp>
        <p:nvSpPr>
          <p:cNvPr id="3" name="Content Placeholder 2"/>
          <p:cNvSpPr>
            <a:spLocks noGrp="1"/>
          </p:cNvSpPr>
          <p:nvPr>
            <p:ph idx="1"/>
          </p:nvPr>
        </p:nvSpPr>
        <p:spPr/>
        <p:txBody>
          <a:bodyPr>
            <a:normAutofit/>
          </a:bodyPr>
          <a:lstStyle/>
          <a:p>
            <a:pPr marL="114300" indent="0">
              <a:buNone/>
            </a:pPr>
            <a:r>
              <a:rPr lang="en-US" dirty="0"/>
              <a:t>	</a:t>
            </a:r>
            <a:r>
              <a:rPr lang="en-US" sz="2400" dirty="0">
                <a:latin typeface="Times New Roman" panose="02020603050405020304" pitchFamily="18" charset="0"/>
                <a:cs typeface="Times New Roman" panose="02020603050405020304" pitchFamily="18" charset="0"/>
              </a:rPr>
              <a:t>To predict the final price of each home according to the market prices, taking into account different features ranging from the basic amenities to that of its proximity to public transport hub.</a:t>
            </a:r>
          </a:p>
          <a:p>
            <a:pPr marL="114300" indent="0">
              <a:buNone/>
            </a:pPr>
            <a:r>
              <a:rPr lang="en-US" dirty="0"/>
              <a:t>	</a:t>
            </a:r>
          </a:p>
          <a:p>
            <a:pPr marL="114300" indent="0">
              <a:buNone/>
            </a:pPr>
            <a:r>
              <a:rPr lang="en-US" dirty="0"/>
              <a:t>              </a:t>
            </a:r>
            <a:r>
              <a:rPr lang="en-US" sz="2400" b="1" dirty="0">
                <a:latin typeface="Times New Roman" panose="02020603050405020304" pitchFamily="18" charset="0"/>
                <a:cs typeface="Times New Roman" panose="02020603050405020304" pitchFamily="18" charset="0"/>
              </a:rPr>
              <a:t>Buyers</a:t>
            </a:r>
            <a:r>
              <a:rPr lang="en-US" sz="2400" b="1" dirty="0"/>
              <a:t>                              </a:t>
            </a:r>
            <a:r>
              <a:rPr lang="en-US" sz="2400" b="1" dirty="0">
                <a:latin typeface="Times New Roman" panose="02020603050405020304" pitchFamily="18" charset="0"/>
                <a:cs typeface="Times New Roman" panose="02020603050405020304" pitchFamily="18" charset="0"/>
              </a:rPr>
              <a:t>Sellers</a:t>
            </a:r>
          </a:p>
          <a:p>
            <a:pPr marL="114300" indent="0">
              <a:buNone/>
            </a:pPr>
            <a:endParaRPr lang="en-US" sz="2400" b="1" dirty="0"/>
          </a:p>
          <a:p>
            <a:pPr marL="114300" indent="0">
              <a:buNone/>
            </a:pPr>
            <a:r>
              <a:rPr lang="en-US" sz="2400" b="1" dirty="0"/>
              <a:t>		</a:t>
            </a:r>
            <a:r>
              <a:rPr lang="en-US" sz="2400" b="1" dirty="0">
                <a:latin typeface="Times New Roman" panose="02020603050405020304" pitchFamily="18" charset="0"/>
                <a:cs typeface="Times New Roman" panose="02020603050405020304" pitchFamily="18" charset="0"/>
              </a:rPr>
              <a:t>      Agents</a:t>
            </a:r>
            <a:endParaRPr lang="en-US" sz="2400" b="1" dirty="0"/>
          </a:p>
          <a:p>
            <a:pPr marL="114300" indent="0">
              <a:buNone/>
            </a:pPr>
            <a:r>
              <a:rPr lang="en-US" sz="2400" b="1" dirty="0"/>
              <a:t>                                  </a:t>
            </a:r>
          </a:p>
          <a:p>
            <a:pPr marL="114300" indent="0">
              <a:buNone/>
            </a:pPr>
            <a:r>
              <a:rPr lang="en-US" sz="2400" b="1" dirty="0"/>
              <a:t>                                    </a:t>
            </a:r>
            <a:endParaRPr lang="en-IN" sz="2400" b="1" dirty="0">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id="{661548F3-34D2-4D4B-8827-BE3874436E13}"/>
              </a:ext>
            </a:extLst>
          </p:cNvPr>
          <p:cNvSpPr/>
          <p:nvPr/>
        </p:nvSpPr>
        <p:spPr>
          <a:xfrm>
            <a:off x="2515780" y="3573016"/>
            <a:ext cx="1912204"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Arrow: Bent-Up 6">
            <a:extLst>
              <a:ext uri="{FF2B5EF4-FFF2-40B4-BE49-F238E27FC236}">
                <a16:creationId xmlns:a16="http://schemas.microsoft.com/office/drawing/2014/main" id="{D320F1AD-AD9C-4091-A38E-EA9AF8ECC190}"/>
              </a:ext>
            </a:extLst>
          </p:cNvPr>
          <p:cNvSpPr/>
          <p:nvPr/>
        </p:nvSpPr>
        <p:spPr>
          <a:xfrm>
            <a:off x="3779912" y="3933056"/>
            <a:ext cx="1296144" cy="834995"/>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Arrow: Bent-Up 7">
            <a:extLst>
              <a:ext uri="{FF2B5EF4-FFF2-40B4-BE49-F238E27FC236}">
                <a16:creationId xmlns:a16="http://schemas.microsoft.com/office/drawing/2014/main" id="{D1376DE6-FF12-4020-BEF5-FC297C5228CE}"/>
              </a:ext>
            </a:extLst>
          </p:cNvPr>
          <p:cNvSpPr/>
          <p:nvPr/>
        </p:nvSpPr>
        <p:spPr>
          <a:xfrm rot="5400000">
            <a:off x="1823094" y="4033915"/>
            <a:ext cx="979514" cy="834995"/>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709773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964"/>
            <a:ext cx="7620000" cy="1143000"/>
          </a:xfrm>
        </p:spPr>
        <p:txBody>
          <a:bodyPr/>
          <a:lstStyle/>
          <a:p>
            <a:r>
              <a:rPr lang="en-IN" sz="4000" b="1" dirty="0">
                <a:latin typeface="Times New Roman" panose="02020603050405020304" pitchFamily="18" charset="0"/>
                <a:cs typeface="Times New Roman" panose="02020603050405020304" pitchFamily="18" charset="0"/>
              </a:rPr>
              <a:t>   </a:t>
            </a: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Scope of solution space:</a:t>
            </a:r>
          </a:p>
        </p:txBody>
      </p:sp>
      <p:sp>
        <p:nvSpPr>
          <p:cNvPr id="3" name="Content Placeholder 2"/>
          <p:cNvSpPr>
            <a:spLocks noGrp="1"/>
          </p:cNvSpPr>
          <p:nvPr>
            <p:ph idx="1"/>
          </p:nvPr>
        </p:nvSpPr>
        <p:spPr>
          <a:xfrm>
            <a:off x="323528" y="1417638"/>
            <a:ext cx="7620000" cy="4800600"/>
          </a:xfrm>
        </p:spPr>
        <p:txBody>
          <a:bodyPr>
            <a:noAutofit/>
          </a:bodyPr>
          <a:lstStyle/>
          <a:p>
            <a:pPr marL="114300" indent="0">
              <a:buNone/>
            </a:pPr>
            <a:r>
              <a:rPr lang="en-IN" sz="2400" dirty="0">
                <a:latin typeface="Times New Roman" panose="02020603050405020304" pitchFamily="18" charset="0"/>
                <a:cs typeface="Times New Roman" panose="02020603050405020304" pitchFamily="18" charset="0"/>
              </a:rPr>
              <a:t>       1. Find the Actual Price of the house</a:t>
            </a:r>
          </a:p>
          <a:p>
            <a:pPr marL="114300" indent="0">
              <a:buNone/>
            </a:pPr>
            <a:r>
              <a:rPr lang="en-IN" sz="2400" dirty="0">
                <a:latin typeface="Times New Roman" panose="02020603050405020304" pitchFamily="18" charset="0"/>
                <a:cs typeface="Times New Roman" panose="02020603050405020304" pitchFamily="18" charset="0"/>
              </a:rPr>
              <a:t>       2. Save the money from Middle Man </a:t>
            </a:r>
          </a:p>
          <a:p>
            <a:pPr marL="114300" indent="0">
              <a:buNone/>
            </a:pPr>
            <a:r>
              <a:rPr lang="en-IN" sz="24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Constraints within the solution space:   </a:t>
            </a:r>
            <a:r>
              <a:rPr lang="en-US" sz="2400" dirty="0">
                <a:latin typeface="Times New Roman" panose="02020603050405020304" pitchFamily="18" charset="0"/>
                <a:cs typeface="Times New Roman" panose="02020603050405020304" pitchFamily="18" charset="0"/>
              </a:rPr>
              <a:t>Predictions are not always correct.</a:t>
            </a:r>
          </a:p>
          <a:p>
            <a:pPr marL="114300" indent="0">
              <a:buNone/>
            </a:pPr>
            <a:endParaRPr lang="en-IN" sz="2400" dirty="0">
              <a:latin typeface="Times New Roman" panose="02020603050405020304" pitchFamily="18" charset="0"/>
              <a:cs typeface="Times New Roman" panose="02020603050405020304" pitchFamily="18" charset="0"/>
            </a:endParaRPr>
          </a:p>
          <a:p>
            <a:pPr marL="114300" indent="0">
              <a:buNone/>
            </a:pPr>
            <a:r>
              <a:rPr lang="en-IN" sz="4000" b="1" dirty="0">
                <a:latin typeface="Times New Roman" panose="02020603050405020304" pitchFamily="18" charset="0"/>
                <a:cs typeface="Times New Roman" panose="02020603050405020304" pitchFamily="18" charset="0"/>
              </a:rPr>
              <a:t>Stakeholders:</a:t>
            </a:r>
          </a:p>
          <a:p>
            <a:pPr marL="114300" indent="0">
              <a:buNone/>
            </a:pPr>
            <a:r>
              <a:rPr lang="en-IN" sz="2400" dirty="0">
                <a:latin typeface="Times New Roman" panose="02020603050405020304" pitchFamily="18" charset="0"/>
                <a:cs typeface="Times New Roman" panose="02020603050405020304" pitchFamily="18" charset="0"/>
              </a:rPr>
              <a:t>                1. </a:t>
            </a:r>
            <a:r>
              <a:rPr lang="en-US" sz="2400" dirty="0">
                <a:latin typeface="Times New Roman" panose="02020603050405020304" pitchFamily="18" charset="0"/>
                <a:cs typeface="Times New Roman" panose="02020603050405020304" pitchFamily="18" charset="0"/>
              </a:rPr>
              <a:t>House owners</a:t>
            </a:r>
          </a:p>
          <a:p>
            <a:pPr marL="114300" indent="0" fontAlgn="base">
              <a:buNone/>
            </a:pPr>
            <a:r>
              <a:rPr lang="en-US" sz="2400" dirty="0">
                <a:latin typeface="Times New Roman" panose="02020603050405020304" pitchFamily="18" charset="0"/>
                <a:cs typeface="Times New Roman" panose="02020603050405020304" pitchFamily="18" charset="0"/>
              </a:rPr>
              <a:t>                2. Buyers</a:t>
            </a:r>
          </a:p>
          <a:p>
            <a:pPr marL="114300" indent="0" fontAlgn="base">
              <a:buNone/>
            </a:pPr>
            <a:r>
              <a:rPr lang="en-US" sz="2400" dirty="0">
                <a:latin typeface="Times New Roman" panose="02020603050405020304" pitchFamily="18" charset="0"/>
                <a:cs typeface="Times New Roman" panose="02020603050405020304" pitchFamily="18" charset="0"/>
              </a:rPr>
              <a:t>                3. Investors</a:t>
            </a:r>
          </a:p>
          <a:p>
            <a:pPr marL="114300" indent="0" fontAlgn="base">
              <a:buNone/>
            </a:pPr>
            <a:r>
              <a:rPr lang="en-US" sz="2400" dirty="0">
                <a:latin typeface="Times New Roman" panose="02020603050405020304" pitchFamily="18" charset="0"/>
                <a:cs typeface="Times New Roman" panose="02020603050405020304" pitchFamily="18" charset="0"/>
              </a:rPr>
              <a:t>                4. Agents</a:t>
            </a:r>
          </a:p>
          <a:p>
            <a:pPr marL="11430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99267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sz="4000" b="1" dirty="0">
                <a:solidFill>
                  <a:schemeClr val="tx1"/>
                </a:solidFill>
                <a:latin typeface="Times New Roman" panose="02020603050405020304" pitchFamily="18" charset="0"/>
                <a:cs typeface="Times New Roman" panose="02020603050405020304" pitchFamily="18" charset="0"/>
              </a:rPr>
            </a:br>
            <a:r>
              <a:rPr lang="en-IN" sz="4000" b="1" dirty="0">
                <a:solidFill>
                  <a:schemeClr val="tx1"/>
                </a:solidFill>
                <a:latin typeface="Times New Roman" panose="02020603050405020304" pitchFamily="18" charset="0"/>
                <a:cs typeface="Times New Roman" panose="02020603050405020304" pitchFamily="18" charset="0"/>
              </a:rPr>
              <a:t>Description of Dataset:</a:t>
            </a:r>
            <a:br>
              <a:rPr lang="en-IN" sz="4000" b="1" dirty="0">
                <a:solidFill>
                  <a:schemeClr val="tx1"/>
                </a:solidFill>
                <a:latin typeface="Times New Roman" panose="02020603050405020304" pitchFamily="18" charset="0"/>
                <a:cs typeface="Times New Roman" panose="02020603050405020304" pitchFamily="18" charset="0"/>
              </a:rPr>
            </a:b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556792"/>
            <a:ext cx="7620000" cy="4800600"/>
          </a:xfrm>
        </p:spPr>
        <p:txBody>
          <a:bodyPr>
            <a:normAutofit/>
          </a:bodyPr>
          <a:lstStyle/>
          <a:p>
            <a:pPr marL="114300" indent="0">
              <a:buNone/>
            </a:pPr>
            <a:r>
              <a:rPr lang="en-IN" sz="2400" dirty="0">
                <a:latin typeface="Times New Roman" panose="02020603050405020304" pitchFamily="18" charset="0"/>
                <a:cs typeface="Times New Roman" panose="02020603050405020304" pitchFamily="18" charset="0"/>
              </a:rPr>
              <a:t>Dataset is from Ames, Iowa  Housing dataset from Kaggle.com</a:t>
            </a:r>
          </a:p>
          <a:p>
            <a:pPr marL="114300" indent="0">
              <a:buNone/>
            </a:pPr>
            <a:r>
              <a:rPr lang="en-IN" sz="2400" dirty="0">
                <a:latin typeface="Times New Roman" panose="02020603050405020304" pitchFamily="18" charset="0"/>
                <a:cs typeface="Times New Roman" panose="02020603050405020304" pitchFamily="18" charset="0"/>
                <a:hlinkClick r:id="rId2"/>
              </a:rPr>
              <a:t>https://www.kaggle.com/c/house-prices-advanced-regression-techniques/data</a:t>
            </a:r>
            <a:endParaRPr lang="en-IN" sz="2400" dirty="0">
              <a:latin typeface="Times New Roman" panose="02020603050405020304" pitchFamily="18" charset="0"/>
              <a:cs typeface="Times New Roman" panose="02020603050405020304" pitchFamily="18" charset="0"/>
            </a:endParaRPr>
          </a:p>
          <a:p>
            <a:pPr marL="114300" indent="0">
              <a:buNone/>
            </a:pPr>
            <a:endParaRPr lang="en-IN" sz="2400" dirty="0">
              <a:latin typeface="Times New Roman" panose="02020603050405020304" pitchFamily="18" charset="0"/>
              <a:cs typeface="Times New Roman" panose="02020603050405020304" pitchFamily="18" charset="0"/>
            </a:endParaRPr>
          </a:p>
          <a:p>
            <a:pPr marL="114300" indent="0">
              <a:buNone/>
            </a:pPr>
            <a:r>
              <a:rPr lang="en-IN" sz="2400" b="1" dirty="0">
                <a:latin typeface="Times New Roman" panose="02020603050405020304" pitchFamily="18" charset="0"/>
                <a:cs typeface="Times New Roman" panose="02020603050405020304" pitchFamily="18" charset="0"/>
              </a:rPr>
              <a:t>Explanatory variables (features): </a:t>
            </a:r>
            <a:r>
              <a:rPr lang="en-IN" sz="2400" dirty="0">
                <a:latin typeface="Times New Roman" panose="02020603050405020304" pitchFamily="18" charset="0"/>
                <a:cs typeface="Times New Roman" panose="02020603050405020304" pitchFamily="18" charset="0"/>
              </a:rPr>
              <a:t>81 </a:t>
            </a:r>
          </a:p>
          <a:p>
            <a:pPr marL="114300" indent="0">
              <a:buNone/>
            </a:pPr>
            <a:r>
              <a:rPr lang="en-IN" sz="2400" b="1" dirty="0">
                <a:latin typeface="Times New Roman" panose="02020603050405020304" pitchFamily="18" charset="0"/>
                <a:cs typeface="Times New Roman" panose="02020603050405020304" pitchFamily="18" charset="0"/>
              </a:rPr>
              <a:t>Observations: </a:t>
            </a:r>
            <a:r>
              <a:rPr lang="en-IN" sz="2400" dirty="0">
                <a:latin typeface="Times New Roman" panose="02020603050405020304" pitchFamily="18" charset="0"/>
                <a:cs typeface="Times New Roman" panose="02020603050405020304" pitchFamily="18" charset="0"/>
              </a:rPr>
              <a:t>1460</a:t>
            </a:r>
            <a:endParaRPr lang="en-IN" sz="2400" b="1" dirty="0">
              <a:latin typeface="Times New Roman" panose="02020603050405020304" pitchFamily="18" charset="0"/>
              <a:cs typeface="Times New Roman" panose="02020603050405020304" pitchFamily="18" charset="0"/>
            </a:endParaRPr>
          </a:p>
          <a:p>
            <a:pPr marL="114300" indent="0">
              <a:buNone/>
            </a:pPr>
            <a:r>
              <a:rPr lang="en-IN" sz="2400" b="1" dirty="0">
                <a:latin typeface="Times New Roman" panose="02020603050405020304" pitchFamily="18" charset="0"/>
                <a:cs typeface="Times New Roman" panose="02020603050405020304" pitchFamily="18" charset="0"/>
              </a:rPr>
              <a:t>Target variable: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SalePrice</a:t>
            </a:r>
            <a:endParaRPr lang="en-IN" sz="2400" dirty="0">
              <a:latin typeface="Times New Roman" panose="02020603050405020304" pitchFamily="18" charset="0"/>
              <a:cs typeface="Times New Roman" panose="02020603050405020304" pitchFamily="18" charset="0"/>
            </a:endParaRPr>
          </a:p>
          <a:p>
            <a:pPr marL="114300" indent="0">
              <a:buNone/>
            </a:pPr>
            <a:r>
              <a:rPr lang="en-IN" sz="2400" b="1" dirty="0">
                <a:latin typeface="Times New Roman" panose="02020603050405020304" pitchFamily="18" charset="0"/>
                <a:cs typeface="Times New Roman" panose="02020603050405020304" pitchFamily="18" charset="0"/>
              </a:rPr>
              <a:t>Datatypes:</a:t>
            </a:r>
            <a:r>
              <a:rPr lang="en-IN" sz="2400" dirty="0">
                <a:latin typeface="Times New Roman" panose="02020603050405020304" pitchFamily="18" charset="0"/>
                <a:cs typeface="Times New Roman" panose="02020603050405020304" pitchFamily="18" charset="0"/>
              </a:rPr>
              <a:t>  int, float, object, with some null values</a:t>
            </a:r>
          </a:p>
        </p:txBody>
      </p:sp>
    </p:spTree>
    <p:extLst>
      <p:ext uri="{BB962C8B-B14F-4D97-AF65-F5344CB8AC3E}">
        <p14:creationId xmlns:p14="http://schemas.microsoft.com/office/powerpoint/2010/main" val="58179844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Data Wrangling:</a:t>
            </a:r>
          </a:p>
        </p:txBody>
      </p:sp>
      <p:sp>
        <p:nvSpPr>
          <p:cNvPr id="3" name="Content Placeholder 2"/>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Feature columns with null values  &gt; 80%  removed</a:t>
            </a:r>
          </a:p>
          <a:p>
            <a:r>
              <a:rPr lang="en-IN" sz="2400" dirty="0">
                <a:latin typeface="Times New Roman" panose="02020603050405020304" pitchFamily="18" charset="0"/>
                <a:cs typeface="Times New Roman" panose="02020603050405020304" pitchFamily="18" charset="0"/>
              </a:rPr>
              <a:t>Filling null values:</a:t>
            </a:r>
          </a:p>
          <a:p>
            <a:pPr marL="114300" indent="0">
              <a:buNone/>
            </a:pPr>
            <a:r>
              <a:rPr lang="en-IN" sz="2400" dirty="0">
                <a:latin typeface="Times New Roman" panose="02020603050405020304" pitchFamily="18" charset="0"/>
                <a:cs typeface="Times New Roman" panose="02020603050405020304" pitchFamily="18" charset="0"/>
              </a:rPr>
              <a:t>        int/float features   -  average (mean) of the column</a:t>
            </a:r>
          </a:p>
          <a:p>
            <a:pPr marL="114300" indent="0">
              <a:buNone/>
            </a:pPr>
            <a:r>
              <a:rPr lang="en-IN" sz="2400" dirty="0">
                <a:latin typeface="Times New Roman" panose="02020603050405020304" pitchFamily="18" charset="0"/>
                <a:cs typeface="Times New Roman" panose="02020603050405020304" pitchFamily="18" charset="0"/>
              </a:rPr>
              <a:t>        object/categorical features – frequently occurred category</a:t>
            </a:r>
          </a:p>
          <a:p>
            <a:pPr marL="11430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Shape of dataset:</a:t>
            </a:r>
          </a:p>
          <a:p>
            <a:pPr marL="114300" indent="0">
              <a:buNone/>
            </a:pPr>
            <a:r>
              <a:rPr lang="en-IN" sz="2400" dirty="0">
                <a:latin typeface="Times New Roman" panose="02020603050405020304" pitchFamily="18" charset="0"/>
                <a:cs typeface="Times New Roman" panose="02020603050405020304" pitchFamily="18" charset="0"/>
              </a:rPr>
              <a:t>               1460 observations </a:t>
            </a:r>
          </a:p>
          <a:p>
            <a:pPr marL="114300" indent="0">
              <a:buNone/>
            </a:pPr>
            <a:r>
              <a:rPr lang="en-IN" sz="2400" dirty="0">
                <a:latin typeface="Times New Roman" panose="02020603050405020304" pitchFamily="18" charset="0"/>
                <a:cs typeface="Times New Roman" panose="02020603050405020304" pitchFamily="18" charset="0"/>
              </a:rPr>
              <a:t>                    81 columns   =&gt; 5 columns removed </a:t>
            </a:r>
          </a:p>
        </p:txBody>
      </p:sp>
    </p:spTree>
    <p:extLst>
      <p:ext uri="{BB962C8B-B14F-4D97-AF65-F5344CB8AC3E}">
        <p14:creationId xmlns:p14="http://schemas.microsoft.com/office/powerpoint/2010/main" val="371689084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786210"/>
          </a:xfrm>
        </p:spPr>
        <p:txBody>
          <a:bodyPr/>
          <a:lstStyle/>
          <a:p>
            <a:r>
              <a:rPr lang="en-IN" sz="4000" b="1" dirty="0">
                <a:latin typeface="Times New Roman" panose="02020603050405020304" pitchFamily="18" charset="0"/>
                <a:cs typeface="Times New Roman" panose="02020603050405020304" pitchFamily="18" charset="0"/>
              </a:rPr>
              <a:t>Exploratory Data Analysis:</a:t>
            </a:r>
            <a:br>
              <a:rPr lang="en-IN" dirty="0"/>
            </a:br>
            <a:r>
              <a:rPr lang="en-IN" sz="3200" dirty="0">
                <a:latin typeface="Times New Roman" panose="02020603050405020304" pitchFamily="18" charset="0"/>
                <a:cs typeface="Times New Roman" panose="02020603050405020304" pitchFamily="18" charset="0"/>
              </a:rPr>
              <a:t>Histogram:</a:t>
            </a:r>
          </a:p>
        </p:txBody>
      </p:sp>
      <p:pic>
        <p:nvPicPr>
          <p:cNvPr id="4" name="Content Placeholder 3" descr="C:\Users\Admin\Desktop\downlod img\download 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2060848"/>
            <a:ext cx="7019745" cy="4195936"/>
          </a:xfrm>
          <a:prstGeom prst="rect">
            <a:avLst/>
          </a:prstGeom>
          <a:noFill/>
          <a:ln>
            <a:noFill/>
          </a:ln>
        </p:spPr>
      </p:pic>
    </p:spTree>
    <p:extLst>
      <p:ext uri="{BB962C8B-B14F-4D97-AF65-F5344CB8AC3E}">
        <p14:creationId xmlns:p14="http://schemas.microsoft.com/office/powerpoint/2010/main" val="72723544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Boxplot:</a:t>
            </a:r>
          </a:p>
        </p:txBody>
      </p:sp>
      <p:pic>
        <p:nvPicPr>
          <p:cNvPr id="7" name="Picture 6">
            <a:extLst>
              <a:ext uri="{FF2B5EF4-FFF2-40B4-BE49-F238E27FC236}">
                <a16:creationId xmlns:a16="http://schemas.microsoft.com/office/drawing/2014/main" id="{04A24959-BB39-4B8B-8349-0656BB7ADF9E}"/>
              </a:ext>
            </a:extLst>
          </p:cNvPr>
          <p:cNvPicPr>
            <a:picLocks noChangeAspect="1"/>
          </p:cNvPicPr>
          <p:nvPr/>
        </p:nvPicPr>
        <p:blipFill>
          <a:blip r:embed="rId2"/>
          <a:stretch>
            <a:fillRect/>
          </a:stretch>
        </p:blipFill>
        <p:spPr>
          <a:xfrm>
            <a:off x="251520" y="2321416"/>
            <a:ext cx="8132627" cy="2979791"/>
          </a:xfrm>
          <a:prstGeom prst="rect">
            <a:avLst/>
          </a:prstGeom>
        </p:spPr>
      </p:pic>
    </p:spTree>
    <p:extLst>
      <p:ext uri="{BB962C8B-B14F-4D97-AF65-F5344CB8AC3E}">
        <p14:creationId xmlns:p14="http://schemas.microsoft.com/office/powerpoint/2010/main" val="224169137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solidFill>
                  <a:schemeClr val="tx1"/>
                </a:solidFill>
                <a:latin typeface="Times New Roman" panose="02020603050405020304" pitchFamily="18" charset="0"/>
                <a:cs typeface="Times New Roman" panose="02020603050405020304" pitchFamily="18" charset="0"/>
              </a:rPr>
              <a:t>Heatmap:</a:t>
            </a:r>
          </a:p>
        </p:txBody>
      </p:sp>
      <p:pic>
        <p:nvPicPr>
          <p:cNvPr id="7" name="Picture 6">
            <a:extLst>
              <a:ext uri="{FF2B5EF4-FFF2-40B4-BE49-F238E27FC236}">
                <a16:creationId xmlns:a16="http://schemas.microsoft.com/office/drawing/2014/main" id="{DA61D457-C051-4B22-81DE-AABD9CB441BD}"/>
              </a:ext>
            </a:extLst>
          </p:cNvPr>
          <p:cNvPicPr>
            <a:picLocks noChangeAspect="1"/>
          </p:cNvPicPr>
          <p:nvPr/>
        </p:nvPicPr>
        <p:blipFill>
          <a:blip r:embed="rId2"/>
          <a:stretch>
            <a:fillRect/>
          </a:stretch>
        </p:blipFill>
        <p:spPr>
          <a:xfrm>
            <a:off x="107504" y="1268760"/>
            <a:ext cx="8133047" cy="4968552"/>
          </a:xfrm>
          <a:prstGeom prst="rect">
            <a:avLst/>
          </a:prstGeom>
        </p:spPr>
      </p:pic>
    </p:spTree>
    <p:extLst>
      <p:ext uri="{BB962C8B-B14F-4D97-AF65-F5344CB8AC3E}">
        <p14:creationId xmlns:p14="http://schemas.microsoft.com/office/powerpoint/2010/main" val="4986059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4668</TotalTime>
  <Words>452</Words>
  <Application>Microsoft Office PowerPoint</Application>
  <PresentationFormat>On-screen Show (4:3)</PresentationFormat>
  <Paragraphs>99</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vt:lpstr>
      <vt:lpstr>Times New Roman</vt:lpstr>
      <vt:lpstr>Adjacency</vt:lpstr>
      <vt:lpstr>         Capstone Project 2: House Price Prediction </vt:lpstr>
      <vt:lpstr>Contents:</vt:lpstr>
      <vt:lpstr>Problem Statement :</vt:lpstr>
      <vt:lpstr>    Scope of solution space:</vt:lpstr>
      <vt:lpstr> Description of Dataset: </vt:lpstr>
      <vt:lpstr>Data Wrangling:</vt:lpstr>
      <vt:lpstr>Exploratory Data Analysis: Histogram:</vt:lpstr>
      <vt:lpstr>Boxplot:</vt:lpstr>
      <vt:lpstr>Heatmap:</vt:lpstr>
      <vt:lpstr>Scatter plot:</vt:lpstr>
      <vt:lpstr>Feature Engineering:</vt:lpstr>
      <vt:lpstr>Modeling:</vt:lpstr>
      <vt:lpstr> Conclusion and Future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piyush aggarwal</cp:lastModifiedBy>
  <cp:revision>67</cp:revision>
  <dcterms:created xsi:type="dcterms:W3CDTF">2020-12-18T10:00:23Z</dcterms:created>
  <dcterms:modified xsi:type="dcterms:W3CDTF">2021-08-10T14:19:31Z</dcterms:modified>
</cp:coreProperties>
</file>