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nhebjDteGptLfjbn4EFaiQxK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1048100" y="186950"/>
            <a:ext cx="7230900" cy="7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b="1" lang="en-GB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1048100" y="819200"/>
            <a:ext cx="7230900" cy="6681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130"/>
              <a:buNone/>
            </a:pPr>
            <a:r>
              <a:rPr b="1" lang="en-GB" sz="315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WORLD BANK GLOBAL EDUCATION</a:t>
            </a:r>
            <a:r>
              <a:rPr b="1" lang="en-GB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325" y="1152475"/>
            <a:ext cx="2678475" cy="2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84413" l="0" r="0" t="0"/>
          <a:stretch/>
        </p:blipFill>
        <p:spPr>
          <a:xfrm>
            <a:off x="471550" y="1754551"/>
            <a:ext cx="4452150" cy="13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>
            <p:ph type="title"/>
          </p:nvPr>
        </p:nvSpPr>
        <p:spPr>
          <a:xfrm>
            <a:off x="0" y="297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717100" y="3720750"/>
            <a:ext cx="40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Keeping</a:t>
            </a:r>
            <a:r>
              <a:rPr b="1" i="0" lang="en-GB" sz="2000" u="none" cap="none" strike="noStrike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non null</a:t>
            </a:r>
            <a:r>
              <a:rPr b="1" i="0" lang="en-GB" sz="2000" u="none" cap="none" strike="noStrike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2000" u="none" cap="none" strike="noStrike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values </a:t>
            </a:r>
            <a:endParaRPr b="0" i="0" sz="2000" u="none" cap="none" strike="noStrike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5415000" y="3713500"/>
            <a:ext cx="31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Removing columns with Null data more than </a:t>
            </a:r>
            <a:r>
              <a:rPr b="1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90%</a:t>
            </a:r>
            <a:endParaRPr b="1" i="0" sz="20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Data Analysis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3749850" y="1184925"/>
            <a:ext cx="51681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Analysis based on the following:</a:t>
            </a:r>
            <a:endParaRPr b="1" i="0" sz="2400" u="none" cap="none" strike="noStrike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Georgia"/>
              <a:buChar char="●"/>
            </a:pPr>
            <a:r>
              <a:rPr b="1" i="0" lang="en-GB" sz="24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Income group</a:t>
            </a:r>
            <a:endParaRPr b="1" i="0" sz="24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Georgia"/>
              <a:buChar char="●"/>
            </a:pPr>
            <a:r>
              <a:rPr b="1" i="0" lang="en-GB" sz="24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Region</a:t>
            </a:r>
            <a:endParaRPr b="1" i="0" sz="24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Georgia"/>
              <a:buChar char="●"/>
            </a:pPr>
            <a:r>
              <a:rPr b="1" i="0" lang="en-GB" sz="24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Big Economies of the world</a:t>
            </a:r>
            <a:r>
              <a:rPr b="1" i="0" lang="en-GB" sz="11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0" sz="14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00" y="1309263"/>
            <a:ext cx="3243975" cy="25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25" y="703875"/>
            <a:ext cx="7301649" cy="34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1180888" y="57375"/>
            <a:ext cx="620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GDP of world on map</a:t>
            </a:r>
            <a:endParaRPr b="1" i="0" sz="30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550" y="703875"/>
            <a:ext cx="1150425" cy="34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403650" y="4220900"/>
            <a:ext cx="818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b="0"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Most of the world having GDP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less than $ 3T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economy, GDP of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INDIA is around $ 3T.</a:t>
            </a:r>
            <a:endParaRPr b="1" i="0" sz="16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1414"/>
              <a:buNone/>
            </a:pPr>
            <a:r>
              <a:rPr lang="en-GB" sz="2200">
                <a:latin typeface="Georgia"/>
                <a:ea typeface="Georgia"/>
                <a:cs typeface="Georgia"/>
                <a:sym typeface="Georgia"/>
              </a:rPr>
              <a:t>Data Visualization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88450" y="4163750"/>
            <a:ext cx="856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Countries are having</a:t>
            </a:r>
            <a:r>
              <a:rPr b="0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GDP </a:t>
            </a:r>
            <a:r>
              <a:rPr b="0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above</a:t>
            </a:r>
            <a:r>
              <a:rPr b="0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mean GDP</a:t>
            </a:r>
            <a:r>
              <a:rPr b="0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and</a:t>
            </a:r>
            <a:r>
              <a:rPr b="0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mean per capita GDP</a:t>
            </a:r>
            <a:r>
              <a:rPr b="0" i="0" lang="en-GB" sz="20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of world, which gives us</a:t>
            </a:r>
            <a:r>
              <a:rPr b="0" i="0" lang="en-GB" sz="2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macro and micro perspective.</a:t>
            </a:r>
            <a:endParaRPr b="0" i="0" sz="2000" u="none" cap="none" strike="noStrike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00" y="92625"/>
            <a:ext cx="8713399" cy="38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15325" y="3944125"/>
            <a:ext cx="8914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India’s per capita GDP is below the mean per capita GDP of world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despite of the fact we are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5th largest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economy of world. Which affects India’s education and population growth.</a:t>
            </a:r>
            <a:endParaRPr sz="16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25" y="183325"/>
            <a:ext cx="8914626" cy="35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0" y="1860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World Economy class distribution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28566" r="0" t="13013"/>
          <a:stretch/>
        </p:blipFill>
        <p:spPr>
          <a:xfrm>
            <a:off x="576625" y="833525"/>
            <a:ext cx="6046201" cy="31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1389" l="0" r="0" t="0"/>
          <a:stretch/>
        </p:blipFill>
        <p:spPr>
          <a:xfrm>
            <a:off x="6622825" y="833525"/>
            <a:ext cx="1599850" cy="31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88150" y="4140175"/>
            <a:ext cx="763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Europe and Northern countries 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lies within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High Income Group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while the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Southern and asian 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countries belongs to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upper middle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income and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lower middle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income.</a:t>
            </a:r>
            <a:endParaRPr b="0" i="0" sz="1600" u="none" cap="none" strike="noStrike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0" y="3909600"/>
            <a:ext cx="4433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0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Percentage share of Income group in GDP of World</a:t>
            </a:r>
            <a:endParaRPr b="1" sz="20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-2299" l="26382" r="24136" t="8057"/>
          <a:stretch/>
        </p:blipFill>
        <p:spPr>
          <a:xfrm>
            <a:off x="4572000" y="219188"/>
            <a:ext cx="4571999" cy="37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0" l="21116" r="0" t="8825"/>
          <a:stretch/>
        </p:blipFill>
        <p:spPr>
          <a:xfrm>
            <a:off x="138400" y="219200"/>
            <a:ext cx="4433600" cy="36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4572000" y="3935550"/>
            <a:ext cx="437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Composition of world  wrt to Income group</a:t>
            </a:r>
            <a:endParaRPr b="1" i="0" sz="2000" u="none" cap="none" strike="noStrike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Education EDA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183875" y="3528950"/>
            <a:ext cx="87762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Number of kids not getting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primary education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decreasing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over the years, and it is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lowest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for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High income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group. The more economical stable the income group is the more they are educated.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Education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directly proportional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to the </a:t>
            </a:r>
            <a:r>
              <a:rPr b="1" lang="en-GB" sz="16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money</a:t>
            </a:r>
            <a:r>
              <a:rPr lang="en-GB" sz="16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we earn and vise-e-versa.</a:t>
            </a:r>
            <a:endParaRPr sz="16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50" y="145625"/>
            <a:ext cx="8776248" cy="33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311700" y="126100"/>
            <a:ext cx="8520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4"/>
              <a:buNone/>
            </a:pPr>
            <a:r>
              <a:rPr b="1" lang="en-GB" sz="1682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Female Enrolment  of various level of schooling for different income group</a:t>
            </a:r>
            <a:endParaRPr b="1" sz="1682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54"/>
              <a:buNone/>
            </a:pPr>
            <a:r>
              <a:t/>
            </a:r>
            <a:endParaRPr sz="423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50" y="535650"/>
            <a:ext cx="8520600" cy="45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19450" y="7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Population growth among different income groups</a:t>
            </a:r>
            <a:endParaRPr b="1" sz="18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0" y="3828800"/>
            <a:ext cx="91440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72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 </a:t>
            </a:r>
            <a:r>
              <a:rPr lang="en-GB" sz="1725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With the</a:t>
            </a:r>
            <a:r>
              <a:rPr b="1" lang="en-GB" sz="1725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Increase in education</a:t>
            </a:r>
            <a:r>
              <a:rPr lang="en-GB" sz="1725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the population growth shows a </a:t>
            </a:r>
            <a:r>
              <a:rPr b="1" lang="en-GB" sz="1725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decreasing trend</a:t>
            </a:r>
            <a:r>
              <a:rPr lang="en-GB" sz="1725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over the years, which is a </a:t>
            </a:r>
            <a:r>
              <a:rPr b="1" lang="en-GB" sz="1725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positive trend</a:t>
            </a:r>
            <a:r>
              <a:rPr lang="en-GB" sz="1725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and the population growth  is almost stagnant for High income Countries and it is highest for Heavily indebted countries, again it is</a:t>
            </a:r>
            <a:r>
              <a:rPr b="1" lang="en-GB" sz="1725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proved that economy, education and Social condition are highly correlated.</a:t>
            </a:r>
            <a:endParaRPr b="1" sz="1725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725" u="sng">
              <a:solidFill>
                <a:srgbClr val="FFD966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50" y="534075"/>
            <a:ext cx="8894901" cy="31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18065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2169300" y="179575"/>
            <a:ext cx="4805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By:</a:t>
            </a:r>
            <a:endParaRPr b="1" i="0" sz="3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Neel Naik</a:t>
            </a:r>
            <a:endParaRPr b="1" i="0" sz="3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Prasad Khadatkar</a:t>
            </a:r>
            <a:endParaRPr b="1" i="0" sz="3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Piyush Nirwan</a:t>
            </a:r>
            <a:endParaRPr b="1" i="0" sz="3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Shivank Shukla</a:t>
            </a:r>
            <a:endParaRPr b="1" i="0" sz="3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Saransh Jain</a:t>
            </a:r>
            <a:endParaRPr b="1" i="0" sz="33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0" y="914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Teacher to pupil ratio, a important parameter for  quality education</a:t>
            </a:r>
            <a:endParaRPr b="1" sz="2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07575" y="3759600"/>
            <a:ext cx="86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b="1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High Income Countries</a:t>
            </a:r>
            <a:r>
              <a:rPr b="0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are able to provide quality education because the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ratio of teacher is over 2000</a:t>
            </a:r>
            <a:r>
              <a:rPr b="0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students</a:t>
            </a:r>
            <a:r>
              <a:rPr b="0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is maximum there, and it is not as per the suggested no. by world bank in Lower income countries and least developed countries, but the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trend is increasing</a:t>
            </a:r>
            <a:r>
              <a:rPr b="0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which is positive outcome.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377"/>
            <a:ext cx="8839199" cy="28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GDP analysis of World for the year 2015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0" y="185825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4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Education spending by big Economies as a % of GDP</a:t>
            </a:r>
            <a:endParaRPr b="1" i="0" sz="24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38225" y="4347750"/>
            <a:ext cx="824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b="0"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The big economies spent a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big percentage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of GDP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on Education</a:t>
            </a:r>
            <a:r>
              <a:rPr b="0" i="0" lang="en-GB" sz="1600" u="none" cap="none" strike="noStrike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, hence Education is directly proportional to Development and </a:t>
            </a:r>
            <a:r>
              <a:rPr b="1" i="0" lang="en-GB" sz="16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growth of Nation.</a:t>
            </a:r>
            <a:endParaRPr b="1" i="0" sz="16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5" y="776450"/>
            <a:ext cx="8634426" cy="3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0" y="-39175"/>
            <a:ext cx="9144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Labour Force from Big economies</a:t>
            </a:r>
            <a:endParaRPr b="1"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0" y="3990250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Inference:-</a:t>
            </a:r>
            <a:r>
              <a:rPr b="0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GB" sz="18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maximum work force</a:t>
            </a:r>
            <a:r>
              <a:rPr b="0" i="0" lang="en-GB" sz="18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is available in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India </a:t>
            </a:r>
            <a:r>
              <a:rPr b="0" i="0" lang="en-GB" sz="18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within World’s largest economies but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per capita income</a:t>
            </a:r>
            <a:r>
              <a:rPr b="0" i="0" lang="en-GB" sz="18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is even </a:t>
            </a:r>
            <a:r>
              <a:rPr b="1" i="0" lang="en-GB" sz="18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less than mean </a:t>
            </a:r>
            <a:r>
              <a:rPr b="0" i="0" lang="en-GB" sz="18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per capita income of world which also influence lifestyle of Citizens.</a:t>
            </a:r>
            <a:endParaRPr b="0" i="0" sz="18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500" y="509049"/>
            <a:ext cx="6005003" cy="34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0" y="87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Correlation between GDP, Unemployment and illiterate labour</a:t>
            </a:r>
            <a:endParaRPr b="1" sz="2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-12" y="3688300"/>
            <a:ext cx="914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Inference:</a:t>
            </a:r>
            <a:r>
              <a:rPr lang="en-GB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 skilled labour force is the building block of a nation but skills also requires education, which is directly or indirectly related to per capita GDP of that country. We can correlate GDP with various parameters. As the </a:t>
            </a:r>
            <a:r>
              <a:rPr b="1" lang="en-GB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per Capita GDP decreases unemployment increase shows a negative correlation.</a:t>
            </a:r>
            <a:endParaRPr b="1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2074"/>
          <a:stretch/>
        </p:blipFill>
        <p:spPr>
          <a:xfrm>
            <a:off x="1126025" y="660225"/>
            <a:ext cx="6891950" cy="30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0" y="2041250"/>
            <a:ext cx="60072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700"/>
              <a:buFont typeface="Georgia"/>
              <a:buAutoNum type="arabicPeriod"/>
            </a:pP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economic condition</a:t>
            </a:r>
            <a:r>
              <a:rPr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of a country and region</a:t>
            </a:r>
            <a:r>
              <a:rPr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highly 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influence the education</a:t>
            </a:r>
            <a:r>
              <a:rPr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of that country or region.</a:t>
            </a:r>
            <a:endParaRPr sz="17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700"/>
              <a:buFont typeface="Georgia"/>
              <a:buAutoNum type="arabicPeriod"/>
            </a:pP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educated labour force</a:t>
            </a:r>
            <a:r>
              <a:rPr lang="en-GB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always paved path to the 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growth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and development of nation.</a:t>
            </a:r>
            <a:endParaRPr sz="17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700"/>
              <a:buFont typeface="Georgia"/>
              <a:buAutoNum type="arabicPeriod"/>
            </a:pP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Increasing the 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spending on Education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, Awareness for the enrollment on every level,</a:t>
            </a:r>
            <a:r>
              <a:rPr b="1"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Increase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teacher to pupil ratio</a:t>
            </a:r>
            <a:r>
              <a:rPr lang="en-GB" sz="17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and awareness toward the</a:t>
            </a:r>
            <a:r>
              <a:rPr b="1" lang="en-GB" sz="17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population growth.</a:t>
            </a:r>
            <a:endParaRPr b="1" sz="17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150" y="3344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SUGGESTION</a:t>
            </a:r>
            <a:endParaRPr b="1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006200" y="1006675"/>
            <a:ext cx="71316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Georgia"/>
              <a:buAutoNum type="arabicPeriod"/>
            </a:pPr>
            <a:r>
              <a:rPr b="1" i="0" lang="en-GB" sz="19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Awareness programmes</a:t>
            </a: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should be incorporated in order to have a sustainable population growth </a:t>
            </a:r>
            <a:endParaRPr b="0" i="0" sz="1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Georgia"/>
              <a:buAutoNum type="arabicPeriod"/>
            </a:pP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There should be more </a:t>
            </a:r>
            <a:r>
              <a:rPr b="1" i="0" lang="en-GB" sz="19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spending on education</a:t>
            </a: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as a percentage of GDP </a:t>
            </a:r>
            <a:endParaRPr b="0" i="0" sz="1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Georgia"/>
              <a:buAutoNum type="arabicPeriod"/>
            </a:pP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must be  focused towards </a:t>
            </a:r>
            <a:r>
              <a:rPr b="1" i="0" lang="en-GB" sz="19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education of children</a:t>
            </a: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re-education of the labor force.</a:t>
            </a:r>
            <a:endParaRPr b="0" i="0" sz="1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Georgia"/>
              <a:buAutoNum type="arabicPeriod"/>
            </a:pP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should  follow the </a:t>
            </a:r>
            <a:r>
              <a:rPr b="1" i="0" lang="en-GB" sz="19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norms suggested by the world bank</a:t>
            </a:r>
            <a:r>
              <a:rPr b="0" i="0" lang="en-GB" sz="1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Teacher to Pupil ratio.</a:t>
            </a:r>
            <a:endParaRPr b="0" i="0" sz="1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Georgia"/>
              <a:buAutoNum type="arabicPeriod"/>
            </a:pPr>
            <a:r>
              <a:rPr b="1" i="0" lang="en-GB" sz="19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Better data collection .</a:t>
            </a:r>
            <a:endParaRPr b="1" i="0" sz="19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25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Introduction 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631650" y="1093550"/>
            <a:ext cx="52746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6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Georgia"/>
              <a:buChar char="●"/>
            </a:pP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Education is very important for </a:t>
            </a:r>
            <a:r>
              <a:rPr b="1" lang="en-GB" sz="4357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personal development</a:t>
            </a: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as well as for the </a:t>
            </a:r>
            <a:r>
              <a:rPr b="1" lang="en-GB" sz="4357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socio-economic development</a:t>
            </a: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of our country. </a:t>
            </a:r>
            <a:endParaRPr sz="4357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Georgia"/>
              <a:buChar char="●"/>
            </a:pPr>
            <a:r>
              <a:rPr b="1" lang="en-GB" sz="4357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Education is important</a:t>
            </a: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for living life happily. </a:t>
            </a:r>
            <a:endParaRPr sz="4357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0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Georgia"/>
              <a:buChar char="●"/>
            </a:pP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It </a:t>
            </a:r>
            <a:r>
              <a:rPr b="1" lang="en-GB" sz="4357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empowers and motivates</a:t>
            </a:r>
            <a:r>
              <a:rPr lang="en-GB" sz="4357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our mind to conceive the good thoughts and ideas and grow our knowledge day by day.</a:t>
            </a:r>
            <a:endParaRPr sz="4357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00" y="1093549"/>
            <a:ext cx="3435600" cy="3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667350" y="938800"/>
            <a:ext cx="5351100" cy="4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What are the parameter which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effect Education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on broader level ?  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Is there any correlation between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amount of money spent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by Government ?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Why some countries having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good Education system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and literate labour Force  ?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Does Education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 really affect society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if it affect, then How?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11776"/>
            <a:ext cx="3514950" cy="38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1216950" y="74025"/>
            <a:ext cx="67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Questions???</a:t>
            </a:r>
            <a:endParaRPr b="1" i="0" sz="30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219425" y="13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EDA APPROACH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4205075" y="1280150"/>
            <a:ext cx="473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Importing Required Libraries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Loading Datasets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Understanding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Analysis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Visualization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Inference</a:t>
            </a:r>
            <a:endParaRPr b="1"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11712" l="4301" r="3556" t="4554"/>
          <a:stretch/>
        </p:blipFill>
        <p:spPr>
          <a:xfrm>
            <a:off x="69200" y="983125"/>
            <a:ext cx="4296224" cy="371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33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Understanding Dataset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013225" y="1354525"/>
            <a:ext cx="32301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Tables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Columns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Quality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Selection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Column analysis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Table analysis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4870" l="0" r="0" t="0"/>
          <a:stretch/>
        </p:blipFill>
        <p:spPr>
          <a:xfrm>
            <a:off x="226125" y="1293050"/>
            <a:ext cx="2787100" cy="3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750" y="1293050"/>
            <a:ext cx="2638425" cy="3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530250" y="960275"/>
            <a:ext cx="54996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Indicators for various parameters of education and economy.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Values of parameters from </a:t>
            </a: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1970 - 2015</a:t>
            </a:r>
            <a:endParaRPr b="1" sz="2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Discount the columns that are </a:t>
            </a: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not useful</a:t>
            </a: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w.r.t economy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Correlation b/w spending on education and its outcome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b="1" lang="en-GB" sz="2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Teachers to student</a:t>
            </a: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ratio.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Trend change in importance of education</a:t>
            </a:r>
            <a:endParaRPr sz="2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311700" y="22742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We understood that…</a:t>
            </a:r>
            <a:endParaRPr b="1" i="0" sz="3000" u="none" cap="none" strike="noStrike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75" y="1058950"/>
            <a:ext cx="3332900" cy="3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13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Data Understanding</a:t>
            </a:r>
            <a:endParaRPr b="1" sz="300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solidFill>
                <a:srgbClr val="FFD966"/>
              </a:solidFill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3525" r="44927" t="0"/>
          <a:stretch/>
        </p:blipFill>
        <p:spPr>
          <a:xfrm>
            <a:off x="15800" y="989600"/>
            <a:ext cx="4556202" cy="28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4">
            <a:alphaModFix/>
          </a:blip>
          <a:srcRect b="0" l="3202" r="50170" t="0"/>
          <a:stretch/>
        </p:blipFill>
        <p:spPr>
          <a:xfrm>
            <a:off x="4587800" y="989600"/>
            <a:ext cx="4556199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/>
        </p:nvSpPr>
        <p:spPr>
          <a:xfrm>
            <a:off x="100" y="403420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Using Basic attributes and methods on dataframe for having data insight.</a:t>
            </a:r>
            <a:endParaRPr b="0" i="0" sz="21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0" y="297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b="1" sz="3020">
              <a:solidFill>
                <a:srgbClr val="FFD9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478475" y="1152475"/>
            <a:ext cx="53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Calculating  % of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null values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Getting Info. for the columns.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Dropping columns having null values above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90%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Font typeface="Georgia"/>
              <a:buChar char="●"/>
            </a:pP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Creating </a:t>
            </a:r>
            <a:r>
              <a:rPr b="1" lang="en-GB" sz="2200">
                <a:solidFill>
                  <a:srgbClr val="FFD966"/>
                </a:solidFill>
                <a:latin typeface="Georgia"/>
                <a:ea typeface="Georgia"/>
                <a:cs typeface="Georgia"/>
                <a:sym typeface="Georgia"/>
              </a:rPr>
              <a:t>sub-Data frames</a:t>
            </a:r>
            <a:r>
              <a:rPr lang="en-GB" sz="22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 according to the required info. With the provided Indicators.</a:t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rgbClr val="CC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8095" l="0" r="0" t="0"/>
          <a:stretch/>
        </p:blipFill>
        <p:spPr>
          <a:xfrm>
            <a:off x="152400" y="1152475"/>
            <a:ext cx="3326075" cy="28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