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8"/>
  </p:notesMasterIdLst>
  <p:sldIdLst>
    <p:sldId id="258" r:id="rId2"/>
    <p:sldId id="259" r:id="rId3"/>
    <p:sldId id="260" r:id="rId4"/>
    <p:sldId id="261" r:id="rId5"/>
    <p:sldId id="262" r:id="rId6"/>
    <p:sldId id="263" r:id="rId7"/>
    <p:sldId id="264" r:id="rId8"/>
    <p:sldId id="265" r:id="rId9"/>
    <p:sldId id="271" r:id="rId10"/>
    <p:sldId id="272" r:id="rId11"/>
    <p:sldId id="275" r:id="rId12"/>
    <p:sldId id="273" r:id="rId13"/>
    <p:sldId id="274" r:id="rId14"/>
    <p:sldId id="270" r:id="rId15"/>
    <p:sldId id="269"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7" d="100"/>
          <a:sy n="127" d="100"/>
        </p:scale>
        <p:origin x="-3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4B6727-73AE-41F3-8F5E-F8FFF4C94485}" type="datetimeFigureOut">
              <a:rPr lang="en-US" smtClean="0"/>
              <a:pPr/>
              <a:t>12/1/12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C14D72-AB99-4A1D-BF0F-6CE9108CF372}" type="slidenum">
              <a:rPr lang="en-US" smtClean="0"/>
              <a:pPr/>
              <a:t>‹#›</a:t>
            </a:fld>
            <a:endParaRPr lang="en-US"/>
          </a:p>
        </p:txBody>
      </p:sp>
    </p:spTree>
    <p:extLst>
      <p:ext uri="{BB962C8B-B14F-4D97-AF65-F5344CB8AC3E}">
        <p14:creationId xmlns:p14="http://schemas.microsoft.com/office/powerpoint/2010/main" val="23041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u="none" kern="1200" dirty="0" smtClean="0">
                <a:solidFill>
                  <a:schemeClr val="tx1"/>
                </a:solidFill>
                <a:effectLst/>
                <a:latin typeface="+mn-lt"/>
                <a:ea typeface="+mn-ea"/>
                <a:cs typeface="+mn-cs"/>
              </a:rPr>
              <a:t>Sections can help to organize your slides or facilitate collaboration between multiple authors. On the </a:t>
            </a:r>
            <a:r>
              <a:rPr lang="en-US" sz="1200" b="1" u="none" kern="1200" dirty="0" smtClean="0">
                <a:solidFill>
                  <a:schemeClr val="tx1"/>
                </a:solidFill>
                <a:effectLst/>
                <a:latin typeface="+mn-lt"/>
                <a:ea typeface="+mn-ea"/>
                <a:cs typeface="+mn-cs"/>
              </a:rPr>
              <a:t>Home</a:t>
            </a:r>
            <a:r>
              <a:rPr lang="en-US" sz="1200" u="none" kern="1200" dirty="0" smtClean="0">
                <a:solidFill>
                  <a:schemeClr val="tx1"/>
                </a:solidFill>
                <a:effectLst/>
                <a:latin typeface="+mn-lt"/>
                <a:ea typeface="+mn-ea"/>
                <a:cs typeface="+mn-cs"/>
              </a:rPr>
              <a:t> tab under </a:t>
            </a:r>
            <a:r>
              <a:rPr lang="en-US" sz="1200" b="1" u="none" kern="1200" dirty="0" smtClean="0">
                <a:solidFill>
                  <a:schemeClr val="tx1"/>
                </a:solidFill>
                <a:effectLst/>
                <a:latin typeface="+mn-lt"/>
                <a:ea typeface="+mn-ea"/>
                <a:cs typeface="+mn-cs"/>
              </a:rPr>
              <a:t>Slides</a:t>
            </a:r>
            <a:r>
              <a:rPr lang="en-US" sz="1200" u="none" kern="1200" dirty="0" smtClean="0">
                <a:solidFill>
                  <a:schemeClr val="tx1"/>
                </a:solidFill>
                <a:effectLst/>
                <a:latin typeface="+mn-lt"/>
                <a:ea typeface="+mn-ea"/>
                <a:cs typeface="+mn-cs"/>
              </a:rPr>
              <a:t>, click </a:t>
            </a:r>
            <a:r>
              <a:rPr lang="en-US" sz="1200" b="1" u="none" kern="1200" dirty="0" smtClean="0">
                <a:solidFill>
                  <a:schemeClr val="tx1"/>
                </a:solidFill>
                <a:effectLst/>
                <a:latin typeface="+mn-lt"/>
                <a:ea typeface="+mn-ea"/>
                <a:cs typeface="+mn-cs"/>
              </a:rPr>
              <a:t>Section</a:t>
            </a:r>
            <a:r>
              <a:rPr lang="en-US" sz="1200" u="none" kern="1200" dirty="0" smtClean="0">
                <a:solidFill>
                  <a:schemeClr val="tx1"/>
                </a:solidFill>
                <a:effectLst/>
                <a:latin typeface="+mn-lt"/>
                <a:ea typeface="+mn-ea"/>
                <a:cs typeface="+mn-cs"/>
              </a:rPr>
              <a:t>, and then click </a:t>
            </a:r>
            <a:r>
              <a:rPr lang="en-US" sz="1200" b="1" u="none" kern="1200" dirty="0" smtClean="0">
                <a:solidFill>
                  <a:schemeClr val="tx1"/>
                </a:solidFill>
                <a:effectLst/>
                <a:latin typeface="+mn-lt"/>
                <a:ea typeface="+mn-ea"/>
                <a:cs typeface="+mn-cs"/>
              </a:rPr>
              <a:t>Add Section</a:t>
            </a:r>
            <a:r>
              <a:rPr lang="en-US" sz="1200" u="none" kern="1200" dirty="0" smtClean="0">
                <a:solidFill>
                  <a:schemeClr val="tx1"/>
                </a:solidFill>
                <a:effectLst/>
                <a:latin typeface="+mn-lt"/>
                <a:ea typeface="+mn-ea"/>
                <a:cs typeface="+mn-cs"/>
              </a:rPr>
              <a:t>.</a:t>
            </a:r>
          </a:p>
          <a:p>
            <a:pPr lvl="0"/>
            <a:endParaRPr lang="en-US" sz="1200" b="1" dirty="0" smtClean="0"/>
          </a:p>
          <a:p>
            <a:pPr lvl="0"/>
            <a:r>
              <a:rPr lang="en-US" sz="1200" b="1" dirty="0" smtClean="0"/>
              <a:t>Notes</a:t>
            </a:r>
          </a:p>
          <a:p>
            <a:pPr lvl="0"/>
            <a:r>
              <a:rPr lang="en-US" sz="1200" u="none" kern="1200" dirty="0" smtClean="0">
                <a:solidFill>
                  <a:schemeClr val="tx1"/>
                </a:solidFill>
                <a:effectLst/>
                <a:latin typeface="+mn-lt"/>
                <a:ea typeface="+mn-ea"/>
                <a:cs typeface="+mn-cs"/>
              </a:rPr>
              <a:t>Use the Notes pane for delivery notes or to provide additional details for the audience. You can see these notes in Presenter View during your presentation. </a:t>
            </a:r>
          </a:p>
          <a:p>
            <a:pPr lvl="0"/>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effectLst/>
                <a:latin typeface="+mn-lt"/>
                <a:ea typeface="+mn-ea"/>
                <a:cs typeface="+mn-cs"/>
              </a:rPr>
              <a:t>This is another option for an overview using transitions to advance through several slides. </a:t>
            </a:r>
            <a:endParaRPr lang="en-US" u="none"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CD6373-66EA-49DD-859F-31036C52722D}" type="datetimeFigureOut">
              <a:rPr lang="en-US" smtClean="0"/>
              <a:pPr/>
              <a:t>12/1/12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D4F9F-D30E-495E-BC3B-ADAFDC0A35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D6373-66EA-49DD-859F-31036C52722D}" type="datetimeFigureOut">
              <a:rPr lang="en-US" smtClean="0"/>
              <a:pPr/>
              <a:t>12/1/12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D4F9F-D30E-495E-BC3B-ADAFDC0A35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D6373-66EA-49DD-859F-31036C52722D}" type="datetimeFigureOut">
              <a:rPr lang="en-US" smtClean="0"/>
              <a:pPr/>
              <a:t>12/1/12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D4F9F-D30E-495E-BC3B-ADAFDC0A355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12/1/12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D6373-66EA-49DD-859F-31036C52722D}" type="datetimeFigureOut">
              <a:rPr lang="en-US" smtClean="0"/>
              <a:pPr/>
              <a:t>12/1/12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D4F9F-D30E-495E-BC3B-ADAFDC0A35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CD6373-66EA-49DD-859F-31036C52722D}" type="datetimeFigureOut">
              <a:rPr lang="en-US" smtClean="0"/>
              <a:pPr/>
              <a:t>12/1/12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D4F9F-D30E-495E-BC3B-ADAFDC0A35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CD6373-66EA-49DD-859F-31036C52722D}" type="datetimeFigureOut">
              <a:rPr lang="en-US" smtClean="0"/>
              <a:pPr/>
              <a:t>12/1/12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D4F9F-D30E-495E-BC3B-ADAFDC0A35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CD6373-66EA-49DD-859F-31036C52722D}" type="datetimeFigureOut">
              <a:rPr lang="en-US" smtClean="0"/>
              <a:pPr/>
              <a:t>12/1/12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BD4F9F-D30E-495E-BC3B-ADAFDC0A35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CD6373-66EA-49DD-859F-31036C52722D}" type="datetimeFigureOut">
              <a:rPr lang="en-US" smtClean="0"/>
              <a:pPr/>
              <a:t>12/1/12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BD4F9F-D30E-495E-BC3B-ADAFDC0A35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D6373-66EA-49DD-859F-31036C52722D}" type="datetimeFigureOut">
              <a:rPr lang="en-US" smtClean="0"/>
              <a:pPr/>
              <a:t>12/1/12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BD4F9F-D30E-495E-BC3B-ADAFDC0A35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D6373-66EA-49DD-859F-31036C52722D}" type="datetimeFigureOut">
              <a:rPr lang="en-US" smtClean="0"/>
              <a:pPr/>
              <a:t>12/1/12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D4F9F-D30E-495E-BC3B-ADAFDC0A35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D6373-66EA-49DD-859F-31036C52722D}" type="datetimeFigureOut">
              <a:rPr lang="en-US" smtClean="0"/>
              <a:pPr/>
              <a:t>12/1/12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D4F9F-D30E-495E-BC3B-ADAFDC0A35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D6373-66EA-49DD-859F-31036C52722D}" type="datetimeFigureOut">
              <a:rPr lang="en-US" smtClean="0"/>
              <a:pPr/>
              <a:t>12/1/12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D4F9F-D30E-495E-BC3B-ADAFDC0A35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2.xml"/><Relationship Id="rId5" Type="http://schemas.openxmlformats.org/officeDocument/2006/relationships/notesSlide" Target="../notesSlides/notesSlide1.xml"/><Relationship Id="rId6" Type="http://schemas.openxmlformats.org/officeDocument/2006/relationships/image" Target="../media/image3.jpeg"/><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www.google.com/url?q=http://www.anddev.org/socket_programming-t325-s30.html&amp;sa=D&amp;sntz=1&amp;usg=AFQjCNGDhsh88otja8Eq94r4rqvK-dnZNw" TargetMode="External"/><Relationship Id="rId4" Type="http://schemas.openxmlformats.org/officeDocument/2006/relationships/hyperlink" Target="http://www.google.com/url?q=http://thinkandroid.wordpress.com/&amp;sa=D&amp;sntz=1&amp;usg=AFQjCNHTPjF1S7txfsKPDOTikZqRWhEwJw" TargetMode="External"/><Relationship Id="rId5" Type="http://schemas.openxmlformats.org/officeDocument/2006/relationships/hyperlink" Target="http://www.google.com/url?q=http://www.anddev.org/&amp;sa=D&amp;sntz=1&amp;usg=AFQjCNG9Vn4bNlJm-CYuyM38b1qIjbMjdg" TargetMode="External"/><Relationship Id="rId6" Type="http://schemas.openxmlformats.org/officeDocument/2006/relationships/hyperlink" Target="http://www.google.com/url?q=http://www.android.bigsource.com/&amp;sa=D&amp;sntz=1&amp;usg=AFQjCNFuUS3p1PD-1owucIgRCSI-MPlWdQ" TargetMode="External"/><Relationship Id="rId1" Type="http://schemas.openxmlformats.org/officeDocument/2006/relationships/slideLayout" Target="../slideLayouts/slideLayout12.xml"/><Relationship Id="rId2" Type="http://schemas.openxmlformats.org/officeDocument/2006/relationships/hyperlink" Target="http://developer.android.com/index.html" TargetMode="Externa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2.xml"/><Relationship Id="rId5" Type="http://schemas.openxmlformats.org/officeDocument/2006/relationships/notesSlide" Target="../notesSlides/notesSlide2.xml"/><Relationship Id="rId6" Type="http://schemas.openxmlformats.org/officeDocument/2006/relationships/image" Target="../media/image4.png"/><Relationship Id="rId1" Type="http://schemas.openxmlformats.org/officeDocument/2006/relationships/tags" Target="../tags/tag4.xml"/><Relationship Id="rId2"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19400" y="228600"/>
            <a:ext cx="6180224" cy="1546225"/>
          </a:xfrm>
        </p:spPr>
        <p:txBody>
          <a:bodyPr>
            <a:normAutofit/>
          </a:bodyPr>
          <a:lstStyle/>
          <a:p>
            <a:r>
              <a:rPr lang="en-US" dirty="0" smtClean="0"/>
              <a:t>Gamer Droid</a:t>
            </a:r>
            <a:br>
              <a:rPr lang="en-US" dirty="0" smtClean="0"/>
            </a:br>
            <a:r>
              <a:rPr lang="en-US" sz="2000" dirty="0" smtClean="0"/>
              <a:t>Using Android as a Wireless Game Controller</a:t>
            </a:r>
            <a:endParaRPr lang="en-US" sz="2000" dirty="0"/>
          </a:p>
        </p:txBody>
      </p:sp>
      <p:sp>
        <p:nvSpPr>
          <p:cNvPr id="3" name="Subtitle 2"/>
          <p:cNvSpPr>
            <a:spLocks noGrp="1"/>
          </p:cNvSpPr>
          <p:nvPr>
            <p:ph type="subTitle" idx="1"/>
            <p:custDataLst>
              <p:tags r:id="rId3"/>
            </p:custDataLst>
          </p:nvPr>
        </p:nvSpPr>
        <p:spPr>
          <a:xfrm>
            <a:off x="3810000" y="2438400"/>
            <a:ext cx="5029200" cy="3581400"/>
          </a:xfrm>
        </p:spPr>
        <p:txBody>
          <a:bodyPr>
            <a:normAutofit fontScale="92500" lnSpcReduction="20000"/>
          </a:bodyPr>
          <a:lstStyle/>
          <a:p>
            <a:r>
              <a:rPr lang="en-IN" sz="2400" dirty="0"/>
              <a:t>Minor Project 7</a:t>
            </a:r>
            <a:r>
              <a:rPr lang="en-IN" sz="2400" dirty="0" smtClean="0"/>
              <a:t>th </a:t>
            </a:r>
            <a:r>
              <a:rPr lang="en-IN" sz="2400" dirty="0"/>
              <a:t>semester </a:t>
            </a:r>
            <a:endParaRPr lang="en-IN" sz="2400" dirty="0" smtClean="0"/>
          </a:p>
          <a:p>
            <a:endParaRPr lang="en-US" sz="2400" dirty="0" smtClean="0">
              <a:latin typeface="+mn-lt"/>
            </a:endParaRPr>
          </a:p>
          <a:p>
            <a:r>
              <a:rPr lang="en-US" sz="2400" dirty="0" err="1" smtClean="0">
                <a:latin typeface="+mn-lt"/>
              </a:rPr>
              <a:t>Sagar</a:t>
            </a:r>
            <a:r>
              <a:rPr lang="en-US" sz="2400" dirty="0" smtClean="0">
                <a:latin typeface="+mn-lt"/>
              </a:rPr>
              <a:t> </a:t>
            </a:r>
            <a:r>
              <a:rPr lang="en-US" sz="2400" dirty="0" err="1" smtClean="0">
                <a:latin typeface="+mn-lt"/>
              </a:rPr>
              <a:t>Rana</a:t>
            </a:r>
            <a:endParaRPr lang="en-US" sz="2400" dirty="0" smtClean="0">
              <a:latin typeface="+mn-lt"/>
            </a:endParaRPr>
          </a:p>
          <a:p>
            <a:r>
              <a:rPr lang="en-US" sz="2400" dirty="0" smtClean="0">
                <a:latin typeface="+mn-lt"/>
              </a:rPr>
              <a:t>Piyush Chaudhary</a:t>
            </a:r>
          </a:p>
          <a:p>
            <a:r>
              <a:rPr lang="en-US" sz="2400" dirty="0" err="1" smtClean="0">
                <a:latin typeface="+mn-lt"/>
              </a:rPr>
              <a:t>Himanshi</a:t>
            </a:r>
            <a:r>
              <a:rPr lang="en-US" sz="2400" dirty="0" smtClean="0">
                <a:latin typeface="+mn-lt"/>
              </a:rPr>
              <a:t> </a:t>
            </a:r>
            <a:r>
              <a:rPr lang="en-US" sz="2400" dirty="0" err="1" smtClean="0">
                <a:latin typeface="+mn-lt"/>
              </a:rPr>
              <a:t>Girdhar</a:t>
            </a:r>
            <a:endParaRPr lang="en-US" sz="2400" dirty="0" smtClean="0">
              <a:latin typeface="+mn-lt"/>
            </a:endParaRPr>
          </a:p>
          <a:p>
            <a:r>
              <a:rPr lang="en-US" sz="2400" dirty="0" err="1" smtClean="0">
                <a:latin typeface="+mn-lt"/>
              </a:rPr>
              <a:t>Abhinav</a:t>
            </a:r>
            <a:r>
              <a:rPr lang="en-US" sz="2400" dirty="0" smtClean="0">
                <a:latin typeface="+mn-lt"/>
              </a:rPr>
              <a:t> Kr. Singh</a:t>
            </a:r>
          </a:p>
          <a:p>
            <a:endParaRPr lang="en-US" sz="2400" dirty="0" smtClean="0">
              <a:latin typeface="+mn-lt"/>
            </a:endParaRPr>
          </a:p>
          <a:p>
            <a:r>
              <a:rPr lang="en-US" sz="2400" i="1" u="sng" dirty="0" smtClean="0">
                <a:latin typeface="+mn-lt"/>
              </a:rPr>
              <a:t>MENTOR</a:t>
            </a:r>
            <a:r>
              <a:rPr lang="en-US" sz="2400" dirty="0" smtClean="0">
                <a:latin typeface="+mn-lt"/>
              </a:rPr>
              <a:t> :</a:t>
            </a:r>
          </a:p>
          <a:p>
            <a:r>
              <a:rPr lang="en-US" sz="2400" dirty="0" smtClean="0">
                <a:latin typeface="+mn-lt"/>
              </a:rPr>
              <a:t>Ms. </a:t>
            </a:r>
            <a:r>
              <a:rPr lang="en-US" sz="2400" dirty="0" err="1" smtClean="0">
                <a:latin typeface="+mn-lt"/>
              </a:rPr>
              <a:t>Savita</a:t>
            </a:r>
            <a:r>
              <a:rPr lang="en-US" sz="2400" dirty="0" smtClean="0">
                <a:latin typeface="+mn-lt"/>
              </a:rPr>
              <a:t> </a:t>
            </a:r>
          </a:p>
          <a:p>
            <a:r>
              <a:rPr lang="en-US" sz="2400" dirty="0" err="1" smtClean="0">
                <a:latin typeface="+mn-lt"/>
              </a:rPr>
              <a:t>ahlawat</a:t>
            </a:r>
            <a:endParaRPr lang="en-US" sz="2400" dirty="0" smtClean="0">
              <a:latin typeface="+mn-lt"/>
            </a:endParaRPr>
          </a:p>
        </p:txBody>
      </p:sp>
      <p:pic>
        <p:nvPicPr>
          <p:cNvPr id="4" name="Picture 3"/>
          <p:cNvPicPr/>
          <p:nvPr/>
        </p:nvPicPr>
        <p:blipFill>
          <a:blip r:embed="rId6" cstate="print"/>
          <a:srcRect/>
          <a:stretch>
            <a:fillRect/>
          </a:stretch>
        </p:blipFill>
        <p:spPr bwMode="auto">
          <a:xfrm>
            <a:off x="0" y="-16565"/>
            <a:ext cx="4191000" cy="3597965"/>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762000"/>
            <a:ext cx="6400800" cy="4832092"/>
          </a:xfrm>
          <a:prstGeom prst="rect">
            <a:avLst/>
          </a:prstGeom>
        </p:spPr>
        <p:txBody>
          <a:bodyPr wrap="square">
            <a:spAutoFit/>
          </a:bodyPr>
          <a:lstStyle/>
          <a:p>
            <a:pPr>
              <a:buFont typeface="Wingdings" pitchFamily="2" charset="2"/>
              <a:buChar char="Ø"/>
            </a:pPr>
            <a:r>
              <a:rPr lang="en-IN" sz="2800" dirty="0" smtClean="0"/>
              <a:t>  Say &lt; | | &gt; are directions for </a:t>
            </a:r>
            <a:r>
              <a:rPr lang="en-IN" sz="2800" dirty="0" err="1" smtClean="0"/>
              <a:t>left,up,down</a:t>
            </a:r>
            <a:r>
              <a:rPr lang="en-IN" sz="2800" dirty="0" smtClean="0"/>
              <a:t> and right  in the game (say NFS) ,then if in the android “Gamer Droid” interface if button right is pressed then the game would read &gt; and hence a right direction motion for the car will be implemented.</a:t>
            </a:r>
          </a:p>
          <a:p>
            <a:r>
              <a:rPr lang="en-IN" sz="2800" dirty="0" smtClean="0"/>
              <a:t> </a:t>
            </a:r>
            <a:endParaRPr lang="en-US" sz="2800" dirty="0" smtClean="0"/>
          </a:p>
          <a:p>
            <a:pPr>
              <a:buFont typeface="Wingdings" pitchFamily="2" charset="2"/>
              <a:buChar char="Ø"/>
            </a:pPr>
            <a:r>
              <a:rPr lang="en-IN" sz="2800" dirty="0" smtClean="0"/>
              <a:t>  The interface of “</a:t>
            </a:r>
            <a:r>
              <a:rPr lang="en-IN" sz="2800" dirty="0" err="1" smtClean="0"/>
              <a:t>GamerDroid</a:t>
            </a:r>
            <a:r>
              <a:rPr lang="en-IN" sz="2800" dirty="0" smtClean="0"/>
              <a:t>” on the PC is used here and it is that interface used for recognition of buttons.</a:t>
            </a:r>
            <a:endParaRPr lang="en-US" sz="2800" dirty="0" smtClean="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28600"/>
            <a:ext cx="3733800" cy="838200"/>
          </a:xfrm>
        </p:spPr>
        <p:txBody>
          <a:bodyPr/>
          <a:lstStyle/>
          <a:p>
            <a:r>
              <a:rPr lang="en-US" dirty="0" smtClean="0"/>
              <a:t>Phase iv	</a:t>
            </a:r>
            <a:endParaRPr lang="en-US" dirty="0"/>
          </a:p>
        </p:txBody>
      </p:sp>
      <p:sp>
        <p:nvSpPr>
          <p:cNvPr id="3" name="Subtitle 2"/>
          <p:cNvSpPr>
            <a:spLocks noGrp="1"/>
          </p:cNvSpPr>
          <p:nvPr>
            <p:ph type="subTitle" idx="1"/>
          </p:nvPr>
        </p:nvSpPr>
        <p:spPr>
          <a:xfrm>
            <a:off x="3581400" y="1447800"/>
            <a:ext cx="5105400" cy="5410200"/>
          </a:xfrm>
        </p:spPr>
        <p:txBody>
          <a:bodyPr>
            <a:normAutofit/>
          </a:bodyPr>
          <a:lstStyle/>
          <a:p>
            <a:pPr algn="l"/>
            <a:r>
              <a:rPr lang="en-US" b="1" dirty="0" smtClean="0"/>
              <a:t>Implementing accelerometer</a:t>
            </a:r>
          </a:p>
          <a:p>
            <a:pPr algn="l"/>
            <a:endParaRPr lang="en-US" b="1" dirty="0" smtClean="0"/>
          </a:p>
          <a:p>
            <a:pPr algn="l"/>
            <a:endParaRPr lang="en-US" b="1" dirty="0" smtClean="0"/>
          </a:p>
          <a:p>
            <a:pPr algn="l">
              <a:buFont typeface="Wingdings" pitchFamily="2" charset="2"/>
              <a:buChar char="Ø"/>
            </a:pPr>
            <a:r>
              <a:rPr lang="en-US" dirty="0" smtClean="0"/>
              <a:t>After studying and researching about accelerometer,  we implemented the code.</a:t>
            </a:r>
          </a:p>
          <a:p>
            <a:pPr algn="l"/>
            <a:endParaRPr lang="en-US" dirty="0" smtClean="0"/>
          </a:p>
          <a:p>
            <a:pPr algn="l">
              <a:buFont typeface="Wingdings" pitchFamily="2" charset="2"/>
              <a:buChar char="Ø"/>
            </a:pPr>
            <a:r>
              <a:rPr lang="en-US" dirty="0" smtClean="0"/>
              <a:t>Server was able to detect keys from the mobile’s accelerometer.</a:t>
            </a:r>
          </a:p>
          <a:p>
            <a:pPr algn="l">
              <a:buFont typeface="Wingdings" pitchFamily="2" charset="2"/>
              <a:buChar char="Ø"/>
            </a:pPr>
            <a:endParaRPr lang="en-US" dirty="0" smtClean="0"/>
          </a:p>
          <a:p>
            <a:pPr algn="l">
              <a:buFont typeface="Wingdings" pitchFamily="2" charset="2"/>
              <a:buChar char="Ø"/>
            </a:pPr>
            <a:r>
              <a:rPr lang="en-US" dirty="0" smtClean="0"/>
              <a:t>The application was ran and tested successfully on different android phones.</a:t>
            </a:r>
          </a:p>
          <a:p>
            <a:pPr algn="l">
              <a:buFont typeface="Wingdings" pitchFamily="2" charset="2"/>
              <a:buChar char="Ø"/>
            </a:pPr>
            <a:endParaRPr lang="en-US" dirty="0" smtClean="0"/>
          </a:p>
          <a:p>
            <a:pPr algn="l"/>
            <a:endParaRPr lang="en-US" dirty="0" smtClean="0"/>
          </a:p>
          <a:p>
            <a:pPr algn="l"/>
            <a:endParaRPr lang="en-US" dirty="0"/>
          </a:p>
        </p:txBody>
      </p:sp>
    </p:spTree>
  </p:cSld>
  <p:clrMapOvr>
    <a:masterClrMapping/>
  </p:clrMapOvr>
  <p:transition xmlns:p14="http://schemas.microsoft.com/office/powerpoint/2010/mai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52400"/>
            <a:ext cx="5570624" cy="1470025"/>
          </a:xfrm>
        </p:spPr>
        <p:txBody>
          <a:bodyPr>
            <a:noAutofit/>
          </a:bodyPr>
          <a:lstStyle/>
          <a:p>
            <a:pPr algn="ctr"/>
            <a:r>
              <a:rPr lang="en-IN" dirty="0" smtClean="0">
                <a:solidFill>
                  <a:schemeClr val="tx1"/>
                </a:solidFill>
              </a:rPr>
              <a:t>Some </a:t>
            </a:r>
            <a:r>
              <a:rPr lang="en-IN" dirty="0" err="1" smtClean="0">
                <a:solidFill>
                  <a:schemeClr val="tx1"/>
                </a:solidFill>
              </a:rPr>
              <a:t>sceenshots</a:t>
            </a:r>
            <a:r>
              <a:rPr lang="en-IN" dirty="0" smtClean="0">
                <a:solidFill>
                  <a:schemeClr val="tx1"/>
                </a:solidFill>
              </a:rPr>
              <a:t> of the test application</a:t>
            </a:r>
            <a:r>
              <a:rPr lang="en-US" dirty="0" smtClean="0">
                <a:solidFill>
                  <a:schemeClr val="tx1"/>
                </a:solidFill>
              </a:rPr>
              <a:t/>
            </a:r>
            <a:br>
              <a:rPr lang="en-US" dirty="0" smtClean="0">
                <a:solidFill>
                  <a:schemeClr val="tx1"/>
                </a:solidFill>
              </a:rPr>
            </a:br>
            <a:endParaRPr lang="en-US" dirty="0">
              <a:solidFill>
                <a:schemeClr val="tx1"/>
              </a:solidFill>
            </a:endParaRPr>
          </a:p>
        </p:txBody>
      </p:sp>
      <p:pic>
        <p:nvPicPr>
          <p:cNvPr id="4" name="Picture 3" descr="Screen Shot 2012-12-01 at 2.06.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575676"/>
            <a:ext cx="3184259" cy="5255322"/>
          </a:xfrm>
          <a:prstGeom prst="rect">
            <a:avLst/>
          </a:prstGeom>
        </p:spPr>
      </p:pic>
      <p:pic>
        <p:nvPicPr>
          <p:cNvPr id="7" name="Picture 6" descr="Screen Shot 2012-12-01 at 2.09.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514006"/>
            <a:ext cx="3227560" cy="5343993"/>
          </a:xfrm>
          <a:prstGeom prst="rect">
            <a:avLst/>
          </a:prstGeom>
        </p:spPr>
      </p:pic>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ountain Lion:Users:piyushchaudhary:Desktop:Screen Shot 2012-10-25 at 7.40.22 PM.png"/>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247900" y="-114299"/>
            <a:ext cx="4267201" cy="6781800"/>
          </a:xfrm>
          <a:prstGeom prst="rect">
            <a:avLst/>
          </a:prstGeom>
          <a:noFill/>
          <a:ln>
            <a:noFill/>
          </a:ln>
        </p:spPr>
      </p:pic>
      <p:sp>
        <p:nvSpPr>
          <p:cNvPr id="7" name="Right Arrow 6"/>
          <p:cNvSpPr/>
          <p:nvPr/>
        </p:nvSpPr>
        <p:spPr>
          <a:xfrm>
            <a:off x="5791200" y="3124200"/>
            <a:ext cx="2362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5791200" y="3962400"/>
            <a:ext cx="2362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2514600" y="914400"/>
            <a:ext cx="228600" cy="1219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ent Arrow 9"/>
          <p:cNvSpPr/>
          <p:nvPr/>
        </p:nvSpPr>
        <p:spPr>
          <a:xfrm>
            <a:off x="3581400" y="685800"/>
            <a:ext cx="457200" cy="2362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own Arrow 10"/>
          <p:cNvSpPr/>
          <p:nvPr/>
        </p:nvSpPr>
        <p:spPr>
          <a:xfrm>
            <a:off x="2514600" y="4648200"/>
            <a:ext cx="228600" cy="1371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1600200" y="3733800"/>
            <a:ext cx="228600" cy="2209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848600" y="2971800"/>
            <a:ext cx="1295400" cy="523220"/>
          </a:xfrm>
          <a:prstGeom prst="rect">
            <a:avLst/>
          </a:prstGeom>
          <a:noFill/>
        </p:spPr>
        <p:txBody>
          <a:bodyPr wrap="square" rtlCol="0">
            <a:spAutoFit/>
          </a:bodyPr>
          <a:lstStyle/>
          <a:p>
            <a:pPr algn="ctr"/>
            <a:r>
              <a:rPr lang="en-US" sz="2800" b="1" dirty="0" smtClean="0"/>
              <a:t>ALT</a:t>
            </a:r>
            <a:endParaRPr lang="en-US" sz="2800" b="1" dirty="0"/>
          </a:p>
        </p:txBody>
      </p:sp>
      <p:sp>
        <p:nvSpPr>
          <p:cNvPr id="15" name="TextBox 14"/>
          <p:cNvSpPr txBox="1"/>
          <p:nvPr/>
        </p:nvSpPr>
        <p:spPr>
          <a:xfrm>
            <a:off x="1981200" y="457200"/>
            <a:ext cx="1295400" cy="523220"/>
          </a:xfrm>
          <a:prstGeom prst="rect">
            <a:avLst/>
          </a:prstGeom>
          <a:noFill/>
        </p:spPr>
        <p:txBody>
          <a:bodyPr wrap="square" rtlCol="0">
            <a:spAutoFit/>
          </a:bodyPr>
          <a:lstStyle/>
          <a:p>
            <a:pPr algn="ctr"/>
            <a:r>
              <a:rPr lang="en-US" sz="2800" b="1" dirty="0" smtClean="0"/>
              <a:t>UP</a:t>
            </a:r>
            <a:endParaRPr lang="en-US" sz="2800" b="1" dirty="0"/>
          </a:p>
        </p:txBody>
      </p:sp>
      <p:sp>
        <p:nvSpPr>
          <p:cNvPr id="16" name="TextBox 15"/>
          <p:cNvSpPr txBox="1"/>
          <p:nvPr/>
        </p:nvSpPr>
        <p:spPr>
          <a:xfrm>
            <a:off x="4038600" y="533400"/>
            <a:ext cx="1295400" cy="523220"/>
          </a:xfrm>
          <a:prstGeom prst="rect">
            <a:avLst/>
          </a:prstGeom>
          <a:noFill/>
        </p:spPr>
        <p:txBody>
          <a:bodyPr wrap="square" rtlCol="0">
            <a:spAutoFit/>
          </a:bodyPr>
          <a:lstStyle/>
          <a:p>
            <a:pPr algn="ctr"/>
            <a:r>
              <a:rPr lang="en-US" sz="2800" b="1" dirty="0" smtClean="0"/>
              <a:t>RIGHT</a:t>
            </a:r>
            <a:endParaRPr lang="en-US" sz="2800" b="1" dirty="0"/>
          </a:p>
        </p:txBody>
      </p:sp>
      <p:sp>
        <p:nvSpPr>
          <p:cNvPr id="17" name="TextBox 16"/>
          <p:cNvSpPr txBox="1"/>
          <p:nvPr/>
        </p:nvSpPr>
        <p:spPr>
          <a:xfrm>
            <a:off x="8001000" y="3810000"/>
            <a:ext cx="1295400" cy="523220"/>
          </a:xfrm>
          <a:prstGeom prst="rect">
            <a:avLst/>
          </a:prstGeom>
          <a:noFill/>
        </p:spPr>
        <p:txBody>
          <a:bodyPr wrap="square" rtlCol="0">
            <a:spAutoFit/>
          </a:bodyPr>
          <a:lstStyle/>
          <a:p>
            <a:pPr algn="ctr"/>
            <a:r>
              <a:rPr lang="en-US" sz="2800" b="1" dirty="0" smtClean="0"/>
              <a:t>SPACE</a:t>
            </a:r>
            <a:endParaRPr lang="en-US" sz="2800" b="1" dirty="0"/>
          </a:p>
        </p:txBody>
      </p:sp>
      <p:sp>
        <p:nvSpPr>
          <p:cNvPr id="18" name="TextBox 17"/>
          <p:cNvSpPr txBox="1"/>
          <p:nvPr/>
        </p:nvSpPr>
        <p:spPr>
          <a:xfrm>
            <a:off x="1066800" y="6019800"/>
            <a:ext cx="1295400" cy="523220"/>
          </a:xfrm>
          <a:prstGeom prst="rect">
            <a:avLst/>
          </a:prstGeom>
          <a:noFill/>
        </p:spPr>
        <p:txBody>
          <a:bodyPr wrap="square" rtlCol="0">
            <a:spAutoFit/>
          </a:bodyPr>
          <a:lstStyle/>
          <a:p>
            <a:pPr algn="ctr"/>
            <a:r>
              <a:rPr lang="en-US" sz="2800" b="1" dirty="0" smtClean="0"/>
              <a:t>LEFT</a:t>
            </a:r>
            <a:endParaRPr lang="en-US" sz="2800" b="1" dirty="0"/>
          </a:p>
        </p:txBody>
      </p:sp>
      <p:sp>
        <p:nvSpPr>
          <p:cNvPr id="19" name="TextBox 18"/>
          <p:cNvSpPr txBox="1"/>
          <p:nvPr/>
        </p:nvSpPr>
        <p:spPr>
          <a:xfrm>
            <a:off x="2133600" y="6019800"/>
            <a:ext cx="1295400" cy="523220"/>
          </a:xfrm>
          <a:prstGeom prst="rect">
            <a:avLst/>
          </a:prstGeom>
          <a:noFill/>
        </p:spPr>
        <p:txBody>
          <a:bodyPr wrap="square" rtlCol="0">
            <a:spAutoFit/>
          </a:bodyPr>
          <a:lstStyle/>
          <a:p>
            <a:pPr algn="ctr"/>
            <a:r>
              <a:rPr lang="en-US" sz="2800" b="1" dirty="0" smtClean="0"/>
              <a:t>DOWN</a:t>
            </a:r>
            <a:endParaRPr lang="en-US" sz="2800" b="1"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95600" y="228600"/>
            <a:ext cx="5943600" cy="6370975"/>
          </a:xfrm>
          <a:prstGeom prst="rect">
            <a:avLst/>
          </a:prstGeom>
          <a:noFill/>
        </p:spPr>
        <p:txBody>
          <a:bodyPr wrap="square" rtlCol="0">
            <a:spAutoFit/>
          </a:bodyPr>
          <a:lstStyle/>
          <a:p>
            <a:pPr algn="ctr"/>
            <a:r>
              <a:rPr lang="en-IN" sz="3600" dirty="0"/>
              <a:t>Features and highlights</a:t>
            </a:r>
            <a:endParaRPr lang="en-US" sz="3600" dirty="0"/>
          </a:p>
          <a:p>
            <a:endParaRPr lang="en-US" dirty="0"/>
          </a:p>
          <a:p>
            <a:pPr lvl="0">
              <a:buFont typeface="Wingdings" pitchFamily="2" charset="2"/>
              <a:buChar char="Ø"/>
            </a:pPr>
            <a:r>
              <a:rPr lang="en-IN" sz="2400" dirty="0" smtClean="0"/>
              <a:t> The </a:t>
            </a:r>
            <a:r>
              <a:rPr lang="en-IN" sz="2400" dirty="0"/>
              <a:t>techniques used in developing </a:t>
            </a:r>
            <a:r>
              <a:rPr lang="en-IN" sz="2400" dirty="0" err="1"/>
              <a:t>GamerDroid</a:t>
            </a:r>
            <a:r>
              <a:rPr lang="en-IN" sz="2400" dirty="0"/>
              <a:t> are generic, so the controls can be used for any game.</a:t>
            </a:r>
            <a:endParaRPr lang="en-US" sz="2400" dirty="0"/>
          </a:p>
          <a:p>
            <a:pPr lvl="0">
              <a:buFont typeface="Wingdings" pitchFamily="2" charset="2"/>
              <a:buChar char="Ø"/>
            </a:pPr>
            <a:r>
              <a:rPr lang="en-IN" sz="2400" dirty="0" smtClean="0"/>
              <a:t> The </a:t>
            </a:r>
            <a:r>
              <a:rPr lang="en-IN" sz="2400" dirty="0"/>
              <a:t>server side has been implemented in java, which by it’s very nature is cross platform and hence, </a:t>
            </a:r>
            <a:r>
              <a:rPr lang="en-IN" sz="2400" dirty="0" err="1"/>
              <a:t>GamerDroid</a:t>
            </a:r>
            <a:r>
              <a:rPr lang="en-IN" sz="2400" dirty="0"/>
              <a:t> can be used on any Operating system.</a:t>
            </a:r>
            <a:endParaRPr lang="en-US" sz="2400" dirty="0"/>
          </a:p>
          <a:p>
            <a:pPr lvl="0">
              <a:buFont typeface="Wingdings" pitchFamily="2" charset="2"/>
              <a:buChar char="Ø"/>
            </a:pPr>
            <a:r>
              <a:rPr lang="en-IN" sz="2400" dirty="0" smtClean="0"/>
              <a:t> The </a:t>
            </a:r>
            <a:r>
              <a:rPr lang="en-IN" sz="2400" dirty="0"/>
              <a:t>structure of the application is such that it is divided into a number of independent, but communicating modules. So, the application never crashes as a whole.</a:t>
            </a:r>
            <a:endParaRPr lang="en-US" sz="2400" dirty="0"/>
          </a:p>
          <a:p>
            <a:pPr lvl="0">
              <a:buFont typeface="Wingdings" pitchFamily="2" charset="2"/>
              <a:buChar char="Ø"/>
            </a:pPr>
            <a:r>
              <a:rPr lang="en-IN" sz="2400" dirty="0" smtClean="0"/>
              <a:t> The </a:t>
            </a:r>
            <a:r>
              <a:rPr lang="en-IN" sz="2400" dirty="0"/>
              <a:t>size of the programs is small, so neither the client, nor the server side hogs any space in the device.</a:t>
            </a:r>
            <a:endParaRPr lang="en-US" sz="2400" dirty="0"/>
          </a:p>
          <a:p>
            <a:pPr>
              <a:buFont typeface="Wingdings" pitchFamily="2" charset="2"/>
              <a:buChar char="Ø"/>
            </a:pP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71800" y="457200"/>
            <a:ext cx="5867400" cy="5632311"/>
          </a:xfrm>
          <a:prstGeom prst="rect">
            <a:avLst/>
          </a:prstGeom>
          <a:noFill/>
        </p:spPr>
        <p:txBody>
          <a:bodyPr wrap="square" rtlCol="0">
            <a:spAutoFit/>
          </a:bodyPr>
          <a:lstStyle/>
          <a:p>
            <a:pPr algn="ctr"/>
            <a:r>
              <a:rPr lang="en-IN" sz="3600" dirty="0"/>
              <a:t>Uniqueness and Future Scope</a:t>
            </a:r>
            <a:endParaRPr lang="en-US" sz="3600" dirty="0"/>
          </a:p>
          <a:p>
            <a:r>
              <a:rPr lang="en-IN" b="1" dirty="0"/>
              <a:t> </a:t>
            </a:r>
            <a:endParaRPr lang="en-US" dirty="0"/>
          </a:p>
          <a:p>
            <a:r>
              <a:rPr lang="en-IN" sz="2400" dirty="0"/>
              <a:t>The project is a new concept and a revolution in the world of </a:t>
            </a:r>
            <a:r>
              <a:rPr lang="en-IN" sz="2400" dirty="0" err="1"/>
              <a:t>gaming,a</a:t>
            </a:r>
            <a:r>
              <a:rPr lang="en-IN" sz="2400" dirty="0"/>
              <a:t> new experience which has a wider access as it does not require any hardware component .</a:t>
            </a:r>
            <a:endParaRPr lang="en-US" sz="2400" dirty="0"/>
          </a:p>
          <a:p>
            <a:r>
              <a:rPr lang="en-IN" sz="2400" dirty="0"/>
              <a:t> </a:t>
            </a:r>
            <a:endParaRPr lang="en-US" sz="2400" dirty="0"/>
          </a:p>
          <a:p>
            <a:r>
              <a:rPr lang="en-IN" sz="2400" dirty="0"/>
              <a:t>Our vision is to implement the same module for multiplayer games thus to only increase the pleasure ,we wish to implement  multiple Droid connections with PC and hence unique and yet parallel transfer of signals through multiple Android connected through </a:t>
            </a:r>
            <a:r>
              <a:rPr lang="en-IN" sz="2400" dirty="0" err="1"/>
              <a:t>GamerDroid</a:t>
            </a:r>
            <a:r>
              <a:rPr lang="en-IN" sz="2400" dirty="0"/>
              <a:t>.</a:t>
            </a:r>
            <a:endParaRPr lang="en-US" sz="2400" dirty="0"/>
          </a:p>
          <a:p>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67000" y="685800"/>
            <a:ext cx="6248400" cy="4893647"/>
          </a:xfrm>
          <a:prstGeom prst="rect">
            <a:avLst/>
          </a:prstGeom>
          <a:noFill/>
        </p:spPr>
        <p:txBody>
          <a:bodyPr wrap="square" rtlCol="0">
            <a:spAutoFit/>
          </a:bodyPr>
          <a:lstStyle/>
          <a:p>
            <a:pPr algn="ctr"/>
            <a:r>
              <a:rPr lang="en-IN" sz="3800" dirty="0"/>
              <a:t>References</a:t>
            </a:r>
            <a:endParaRPr lang="en-US" sz="3800" dirty="0"/>
          </a:p>
          <a:p>
            <a:r>
              <a:rPr lang="en-IN" b="1" dirty="0"/>
              <a:t> </a:t>
            </a:r>
            <a:endParaRPr lang="en-US" dirty="0"/>
          </a:p>
          <a:p>
            <a:r>
              <a:rPr lang="en-IN" sz="2400" b="1" u="sng" dirty="0">
                <a:hlinkClick r:id="rId2"/>
              </a:rPr>
              <a:t>http://developer.android.com/</a:t>
            </a:r>
            <a:endParaRPr lang="en-US" sz="2400" dirty="0"/>
          </a:p>
          <a:p>
            <a:r>
              <a:rPr lang="en-IN" sz="2400" b="1" u="sng" dirty="0"/>
              <a:t>Head First Android Development : O’Reilly</a:t>
            </a:r>
            <a:endParaRPr lang="en-US" sz="2400" dirty="0"/>
          </a:p>
          <a:p>
            <a:r>
              <a:rPr lang="en-IN" sz="2400" dirty="0"/>
              <a:t> </a:t>
            </a:r>
            <a:endParaRPr lang="en-US" sz="2400" dirty="0"/>
          </a:p>
          <a:p>
            <a:r>
              <a:rPr lang="en-IN" sz="2800" dirty="0"/>
              <a:t>For socket Programming</a:t>
            </a:r>
            <a:endParaRPr lang="en-US" sz="2800" dirty="0"/>
          </a:p>
          <a:p>
            <a:r>
              <a:rPr lang="en-IN" dirty="0"/>
              <a:t> </a:t>
            </a:r>
            <a:endParaRPr lang="en-US" dirty="0"/>
          </a:p>
          <a:p>
            <a:r>
              <a:rPr lang="en-IN" sz="2400" b="1" u="sng" dirty="0">
                <a:hlinkClick r:id="rId3"/>
              </a:rPr>
              <a:t>http://www.anddev.org/socket_programming-t325-s30.html</a:t>
            </a:r>
            <a:endParaRPr lang="en-US" sz="2400" dirty="0"/>
          </a:p>
          <a:p>
            <a:r>
              <a:rPr lang="en-IN" sz="2400" b="1" u="sng" dirty="0">
                <a:hlinkClick r:id="rId4"/>
              </a:rPr>
              <a:t>http://thinkandroid.wordpress.com/</a:t>
            </a:r>
            <a:endParaRPr lang="en-US" sz="2400" dirty="0"/>
          </a:p>
          <a:p>
            <a:r>
              <a:rPr lang="en-IN" sz="2400" b="1" u="sng" dirty="0">
                <a:hlinkClick r:id="rId5"/>
              </a:rPr>
              <a:t>http://www.anddev.org</a:t>
            </a:r>
            <a:endParaRPr lang="en-US" sz="2400" dirty="0"/>
          </a:p>
          <a:p>
            <a:r>
              <a:rPr lang="en-IN" sz="2400" b="1" u="sng" dirty="0">
                <a:hlinkClick r:id="rId6"/>
              </a:rPr>
              <a:t>http://www.android.bigsource.com/</a:t>
            </a:r>
            <a:endParaRPr lang="en-US" sz="2400" dirty="0"/>
          </a:p>
          <a:p>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IN" dirty="0">
                <a:latin typeface="Apple Chancery"/>
                <a:cs typeface="Apple Chancery"/>
              </a:rPr>
              <a:t>Introduction</a:t>
            </a:r>
            <a:r>
              <a:rPr lang="en-IN" dirty="0"/>
              <a:t>	</a:t>
            </a:r>
            <a:r>
              <a:rPr lang="en-US" dirty="0"/>
              <a:t> </a:t>
            </a:r>
          </a:p>
        </p:txBody>
      </p:sp>
      <p:sp>
        <p:nvSpPr>
          <p:cNvPr id="5" name="Content Placeholder 4"/>
          <p:cNvSpPr>
            <a:spLocks noGrp="1"/>
          </p:cNvSpPr>
          <p:nvPr>
            <p:ph idx="1"/>
            <p:custDataLst>
              <p:tags r:id="rId3"/>
            </p:custDataLst>
          </p:nvPr>
        </p:nvSpPr>
        <p:spPr/>
        <p:txBody>
          <a:bodyPr>
            <a:normAutofit/>
          </a:bodyPr>
          <a:lstStyle/>
          <a:p>
            <a:r>
              <a:rPr lang="en-IN" sz="2800" dirty="0"/>
              <a:t>The basic idea of the project is to use an android device as a game controller </a:t>
            </a:r>
            <a:r>
              <a:rPr lang="en-US" sz="2800" dirty="0" smtClean="0"/>
              <a:t>so as to use the accelerometer (motion sensor) of the android device to play most of our games on PC .</a:t>
            </a:r>
            <a:endParaRPr lang="en-US" sz="2800" dirty="0"/>
          </a:p>
          <a:p>
            <a:r>
              <a:rPr lang="en-IN" sz="2800" dirty="0"/>
              <a:t>Using this idea as our target, we </a:t>
            </a:r>
            <a:r>
              <a:rPr lang="en-IN" sz="2800" dirty="0" smtClean="0"/>
              <a:t>will make </a:t>
            </a:r>
            <a:r>
              <a:rPr lang="en-IN" sz="2800" dirty="0"/>
              <a:t>an application for the android devices which will make the user feel like he/she is playing with a real motion sensing game controller.</a:t>
            </a:r>
            <a:r>
              <a:rPr lang="en-US" sz="2800" dirty="0"/>
              <a:t> </a:t>
            </a:r>
            <a:endParaRPr lang="en-US" sz="2800" dirty="0" smtClean="0"/>
          </a:p>
        </p:txBody>
      </p:sp>
      <p:pic>
        <p:nvPicPr>
          <p:cNvPr id="4" name="Picture 3" descr="http://android.ankara-gtug.org/assets/images/bg_logo.png"/>
          <p:cNvPicPr/>
          <p:nvPr/>
        </p:nvPicPr>
        <p:blipFill>
          <a:blip r:embed="rId6" cstate="print"/>
          <a:srcRect/>
          <a:stretch>
            <a:fillRect/>
          </a:stretch>
        </p:blipFill>
        <p:spPr bwMode="auto">
          <a:xfrm>
            <a:off x="7086600" y="228600"/>
            <a:ext cx="1600835" cy="247650"/>
          </a:xfrm>
          <a:prstGeom prst="rect">
            <a:avLst/>
          </a:prstGeom>
          <a:noFill/>
          <a:ln w="9525">
            <a:noFill/>
            <a:miter lim="800000"/>
            <a:headEnd/>
            <a:tailEnd/>
          </a:ln>
          <a:effectLst>
            <a:glow rad="63500">
              <a:schemeClr val="accent3">
                <a:satMod val="175000"/>
                <a:alpha val="40000"/>
              </a:schemeClr>
            </a:glow>
            <a:reflection blurRad="6350" stA="50000" endA="300" endPos="55000" dir="5400000" sy="-100000" algn="bl" rotWithShape="0"/>
          </a:effectLst>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533400"/>
            <a:ext cx="7225853" cy="5257800"/>
          </a:xfrm>
          <a:prstGeom prst="rect">
            <a:avLst/>
          </a:prstGeom>
          <a:noFill/>
        </p:spPr>
        <p:txBody>
          <a:bodyPr wrap="square" rtlCol="0">
            <a:normAutofit/>
          </a:bodyPr>
          <a:lstStyle/>
          <a:p>
            <a:r>
              <a:rPr lang="en-US" sz="4400" dirty="0" smtClean="0">
                <a:latin typeface="Apple Chancery"/>
              </a:rPr>
              <a:t>Technologies to be used :</a:t>
            </a:r>
          </a:p>
          <a:p>
            <a:endParaRPr lang="en-US" sz="3600" dirty="0" smtClean="0"/>
          </a:p>
          <a:p>
            <a:endParaRPr lang="en-US" sz="3600" dirty="0"/>
          </a:p>
          <a:p>
            <a:pPr marL="571500" indent="-571500">
              <a:buFont typeface="Arial"/>
              <a:buChar char="•"/>
            </a:pPr>
            <a:r>
              <a:rPr lang="en-US" sz="3200" dirty="0" smtClean="0"/>
              <a:t>Language : Java</a:t>
            </a:r>
          </a:p>
          <a:p>
            <a:pPr marL="571500" indent="-571500">
              <a:buFont typeface="Arial"/>
              <a:buChar char="•"/>
            </a:pPr>
            <a:r>
              <a:rPr lang="en-US" sz="3200" dirty="0" smtClean="0"/>
              <a:t>Tool : Android development kit</a:t>
            </a:r>
          </a:p>
          <a:p>
            <a:pPr marL="571500" indent="-571500">
              <a:buFont typeface="Arial"/>
              <a:buChar char="•"/>
            </a:pPr>
            <a:r>
              <a:rPr lang="en-US" sz="3200" dirty="0" err="1" smtClean="0"/>
              <a:t>IDE:Eclipse</a:t>
            </a:r>
            <a:r>
              <a:rPr lang="en-US" sz="3200" dirty="0" smtClean="0"/>
              <a:t>.</a:t>
            </a:r>
          </a:p>
          <a:p>
            <a:pPr marL="571500" indent="-571500">
              <a:buFont typeface="Arial"/>
              <a:buChar char="•"/>
            </a:pPr>
            <a:r>
              <a:rPr lang="en-US" sz="3200" dirty="0" smtClean="0"/>
              <a:t>Emulator : Android virtual device.</a:t>
            </a:r>
            <a:endParaRPr lang="en-US" sz="3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pic>
        <p:nvPicPr>
          <p:cNvPr id="4" name="Picture 3" descr="http://android.ankara-gtug.org/assets/images/bg_logo.png"/>
          <p:cNvPicPr/>
          <p:nvPr/>
        </p:nvPicPr>
        <p:blipFill>
          <a:blip r:embed="rId4" cstate="print"/>
          <a:srcRect/>
          <a:stretch>
            <a:fillRect/>
          </a:stretch>
        </p:blipFill>
        <p:spPr bwMode="auto">
          <a:xfrm>
            <a:off x="7086600" y="228600"/>
            <a:ext cx="1600835" cy="247650"/>
          </a:xfrm>
          <a:prstGeom prst="rect">
            <a:avLst/>
          </a:prstGeom>
          <a:noFill/>
          <a:ln w="9525">
            <a:noFill/>
            <a:miter lim="800000"/>
            <a:headEnd/>
            <a:tailEnd/>
          </a:ln>
          <a:effectLst>
            <a:glow rad="63500">
              <a:schemeClr val="accent3">
                <a:satMod val="175000"/>
                <a:alpha val="40000"/>
              </a:schemeClr>
            </a:glow>
            <a:reflection blurRad="6350" stA="50000" endA="300" endPos="55000" dir="5400000" sy="-100000" algn="bl" rotWithShape="0"/>
          </a:effectLst>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9800" y="914400"/>
            <a:ext cx="6629400" cy="369332"/>
          </a:xfrm>
          <a:prstGeom prst="rect">
            <a:avLst/>
          </a:prstGeom>
          <a:noFill/>
        </p:spPr>
        <p:txBody>
          <a:bodyPr wrap="square" rtlCol="0">
            <a:spAutoFit/>
          </a:bodyPr>
          <a:lstStyle/>
          <a:p>
            <a:endParaRPr lang="en-US" dirty="0"/>
          </a:p>
        </p:txBody>
      </p:sp>
      <p:sp>
        <p:nvSpPr>
          <p:cNvPr id="6" name="TextBox 5"/>
          <p:cNvSpPr txBox="1"/>
          <p:nvPr/>
        </p:nvSpPr>
        <p:spPr>
          <a:xfrm>
            <a:off x="0" y="152400"/>
            <a:ext cx="9144000" cy="5386090"/>
          </a:xfrm>
          <a:prstGeom prst="rect">
            <a:avLst/>
          </a:prstGeom>
          <a:noFill/>
        </p:spPr>
        <p:txBody>
          <a:bodyPr wrap="square" rtlCol="0">
            <a:spAutoFit/>
          </a:bodyPr>
          <a:lstStyle/>
          <a:p>
            <a:pPr algn="ctr"/>
            <a:r>
              <a:rPr lang="en-IN" sz="4400" dirty="0">
                <a:latin typeface="Apple Chancery"/>
              </a:rPr>
              <a:t>Functioning</a:t>
            </a:r>
            <a:endParaRPr lang="en-US" sz="4400" dirty="0">
              <a:latin typeface="Apple Chancery"/>
            </a:endParaRPr>
          </a:p>
          <a:p>
            <a:r>
              <a:rPr lang="en-IN" dirty="0"/>
              <a:t> </a:t>
            </a:r>
            <a:endParaRPr lang="en-US" dirty="0"/>
          </a:p>
          <a:p>
            <a:r>
              <a:rPr lang="en-IN" sz="2400" dirty="0"/>
              <a:t>Our project will be using </a:t>
            </a:r>
            <a:r>
              <a:rPr lang="en-IN" sz="2400" dirty="0" err="1"/>
              <a:t>wifi</a:t>
            </a:r>
            <a:r>
              <a:rPr lang="en-IN" sz="2400" dirty="0"/>
              <a:t> connection of android to establish a link between the application used as Client on Android phone and a server running on the computer the game is installed upon.</a:t>
            </a:r>
            <a:endParaRPr lang="en-US" sz="2400" dirty="0"/>
          </a:p>
          <a:p>
            <a:r>
              <a:rPr lang="en-IN" sz="2400" dirty="0"/>
              <a:t> </a:t>
            </a:r>
            <a:endParaRPr lang="en-US" sz="2400" dirty="0"/>
          </a:p>
          <a:p>
            <a:r>
              <a:rPr lang="en-IN" sz="2400" dirty="0"/>
              <a:t>We are using the </a:t>
            </a:r>
            <a:r>
              <a:rPr lang="en-IN" sz="2400" dirty="0" err="1"/>
              <a:t>wifi</a:t>
            </a:r>
            <a:r>
              <a:rPr lang="en-IN" sz="2400" dirty="0"/>
              <a:t> ports of the computer and a signal would be send by the Droid Controller to the machine using the ports of computer ,this signal is recognised by the </a:t>
            </a:r>
            <a:r>
              <a:rPr lang="en-IN" sz="2400" dirty="0" err="1"/>
              <a:t>GamerDroid</a:t>
            </a:r>
            <a:r>
              <a:rPr lang="en-IN" sz="2400" dirty="0"/>
              <a:t> program running on the computer.</a:t>
            </a:r>
            <a:endParaRPr lang="en-US" sz="2400" dirty="0"/>
          </a:p>
          <a:p>
            <a:r>
              <a:rPr lang="en-IN" sz="2400" dirty="0"/>
              <a:t> </a:t>
            </a:r>
            <a:endParaRPr lang="en-US" sz="2400" dirty="0"/>
          </a:p>
          <a:p>
            <a:r>
              <a:rPr lang="en-IN" sz="2400" dirty="0"/>
              <a:t>The goal is to make the controller generic so that it works for all games and cross-platform for all Operating Systems. </a:t>
            </a:r>
            <a:endParaRPr lang="en-US" sz="2400" dirty="0"/>
          </a:p>
          <a:p>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9800" y="0"/>
            <a:ext cx="6629400" cy="5078313"/>
          </a:xfrm>
          <a:prstGeom prst="rect">
            <a:avLst/>
          </a:prstGeom>
          <a:noFill/>
        </p:spPr>
        <p:txBody>
          <a:bodyPr wrap="square" rtlCol="0">
            <a:spAutoFit/>
          </a:bodyPr>
          <a:lstStyle/>
          <a:p>
            <a:pPr algn="ctr"/>
            <a:r>
              <a:rPr lang="en-IN" sz="4800" b="1" i="1" u="sng" dirty="0">
                <a:solidFill>
                  <a:schemeClr val="accent1">
                    <a:lumMod val="75000"/>
                  </a:schemeClr>
                </a:solidFill>
              </a:rPr>
              <a:t>Phases of project</a:t>
            </a:r>
            <a:endParaRPr lang="en-US" sz="4800" b="1" i="1" u="sng" dirty="0">
              <a:solidFill>
                <a:schemeClr val="accent1">
                  <a:lumMod val="75000"/>
                </a:schemeClr>
              </a:solidFill>
            </a:endParaRPr>
          </a:p>
          <a:p>
            <a:endParaRPr lang="en-IN" sz="3600" b="1" dirty="0" smtClean="0"/>
          </a:p>
          <a:p>
            <a:r>
              <a:rPr lang="en-IN" sz="3600" b="1" dirty="0" smtClean="0"/>
              <a:t>Phase – I</a:t>
            </a:r>
          </a:p>
          <a:p>
            <a:endParaRPr lang="en-US" sz="3600" b="1" dirty="0"/>
          </a:p>
          <a:p>
            <a:r>
              <a:rPr lang="en-IN" sz="2400" u="sng" dirty="0" smtClean="0"/>
              <a:t>Development </a:t>
            </a:r>
            <a:r>
              <a:rPr lang="en-IN" sz="2400" u="sng" dirty="0"/>
              <a:t>of Droid Application Environment.</a:t>
            </a:r>
            <a:endParaRPr lang="en-US" sz="2400" dirty="0"/>
          </a:p>
          <a:p>
            <a:r>
              <a:rPr lang="en-IN" dirty="0"/>
              <a:t> </a:t>
            </a:r>
            <a:endParaRPr lang="en-US" dirty="0"/>
          </a:p>
          <a:p>
            <a:r>
              <a:rPr lang="en-IN" sz="2100" dirty="0"/>
              <a:t>Implementing a application in Android Version 2.1 with the use of Eclipse SDK Version: 3.5.2,with the required android -</a:t>
            </a:r>
            <a:r>
              <a:rPr lang="en-IN" sz="2100" dirty="0" err="1"/>
              <a:t>sdk</a:t>
            </a:r>
            <a:r>
              <a:rPr lang="en-IN" sz="2100" dirty="0"/>
              <a:t> and android development </a:t>
            </a:r>
            <a:r>
              <a:rPr lang="en-IN" sz="2100" dirty="0" err="1"/>
              <a:t>tookit</a:t>
            </a:r>
            <a:r>
              <a:rPr lang="en-IN" sz="2100" dirty="0"/>
              <a:t> </a:t>
            </a:r>
            <a:r>
              <a:rPr lang="en-IN" sz="2100" dirty="0" err="1"/>
              <a:t>plugin</a:t>
            </a:r>
            <a:r>
              <a:rPr lang="en-IN" sz="2100" dirty="0"/>
              <a:t> ,eclipse generates .</a:t>
            </a:r>
            <a:r>
              <a:rPr lang="en-IN" sz="2100" dirty="0" err="1"/>
              <a:t>apk</a:t>
            </a:r>
            <a:r>
              <a:rPr lang="en-IN" sz="2100" dirty="0"/>
              <a:t> files for android which constitutes of buttons which are directions for the current Game (for now Need For </a:t>
            </a:r>
            <a:r>
              <a:rPr lang="en-IN" sz="2100" dirty="0" smtClean="0"/>
              <a:t>Speed).</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2438400" y="0"/>
            <a:ext cx="4899803"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dirty="0" smtClean="0">
                <a:ln>
                  <a:noFill/>
                </a:ln>
                <a:solidFill>
                  <a:srgbClr val="000000"/>
                </a:solidFill>
                <a:effectLst/>
                <a:latin typeface="+mj-lt"/>
                <a:ea typeface="Droid Sans"/>
                <a:cs typeface="Droid Sans"/>
              </a:rPr>
              <a:t>Development of Application in Eclipse</a:t>
            </a:r>
            <a:endParaRPr kumimoji="0" lang="en-US" sz="2400" b="0" i="0" u="none" strike="noStrike" cap="none" normalizeH="0" baseline="0" dirty="0" smtClean="0">
              <a:ln>
                <a:noFill/>
              </a:ln>
              <a:solidFill>
                <a:schemeClr val="tx1"/>
              </a:solidFill>
              <a:effectLst/>
              <a:latin typeface="+mj-l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j-lt"/>
              <a:cs typeface="Arial" pitchFamily="34" charset="0"/>
            </a:endParaRPr>
          </a:p>
        </p:txBody>
      </p:sp>
      <p:pic>
        <p:nvPicPr>
          <p:cNvPr id="2049" name="Picture 3"/>
          <p:cNvPicPr>
            <a:picLocks noChangeAspect="1" noChangeArrowheads="1"/>
          </p:cNvPicPr>
          <p:nvPr/>
        </p:nvPicPr>
        <p:blipFill>
          <a:blip r:embed="rId2"/>
          <a:srcRect/>
          <a:stretch>
            <a:fillRect/>
          </a:stretch>
        </p:blipFill>
        <p:spPr bwMode="auto">
          <a:xfrm>
            <a:off x="457200" y="381000"/>
            <a:ext cx="8305800" cy="6477000"/>
          </a:xfrm>
          <a:prstGeom prst="rect">
            <a:avLst/>
          </a:prstGeom>
          <a:noFill/>
        </p:spPr>
      </p:pic>
      <p:sp>
        <p:nvSpPr>
          <p:cNvPr id="2051" name="Rectangle 3"/>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10000" y="0"/>
            <a:ext cx="2305696"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dirty="0" smtClean="0">
                <a:ln>
                  <a:noFill/>
                </a:ln>
                <a:solidFill>
                  <a:srgbClr val="000000"/>
                </a:solidFill>
                <a:effectLst/>
                <a:latin typeface="+mj-lt"/>
                <a:ea typeface="Droid Sans" charset="0"/>
                <a:cs typeface="Droid Sans" charset="0"/>
              </a:rPr>
              <a:t>Emulator</a:t>
            </a:r>
            <a:endParaRPr kumimoji="0" lang="en-US" sz="24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6625" name="Picture 4"/>
          <p:cNvPicPr>
            <a:picLocks noChangeAspect="1" noChangeArrowheads="1"/>
          </p:cNvPicPr>
          <p:nvPr/>
        </p:nvPicPr>
        <p:blipFill>
          <a:blip r:embed="rId2"/>
          <a:srcRect/>
          <a:stretch>
            <a:fillRect/>
          </a:stretch>
        </p:blipFill>
        <p:spPr bwMode="auto">
          <a:xfrm>
            <a:off x="228600" y="700087"/>
            <a:ext cx="8553450" cy="6157913"/>
          </a:xfrm>
          <a:prstGeom prst="rect">
            <a:avLst/>
          </a:prstGeom>
          <a:noFill/>
        </p:spPr>
      </p:pic>
      <p:sp>
        <p:nvSpPr>
          <p:cNvPr id="26627" name="Rectangle 3"/>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itchFamily="34" charset="0"/>
                <a:ea typeface="Droid Sans" charset="0"/>
                <a:cs typeface="Droid Sans" charset="0"/>
              </a:rPr>
              <a:t/>
            </a:r>
            <a:br>
              <a:rPr kumimoji="0" lang="en-US" sz="1400" b="0" i="0" u="none" strike="noStrike" cap="none" normalizeH="0" baseline="0" smtClean="0">
                <a:ln>
                  <a:noFill/>
                </a:ln>
                <a:solidFill>
                  <a:srgbClr val="000000"/>
                </a:solidFill>
                <a:effectLst/>
                <a:latin typeface="Arial" pitchFamily="34" charset="0"/>
                <a:ea typeface="Droid Sans" charset="0"/>
                <a:cs typeface="Droid Sans" charset="0"/>
              </a:rPr>
            </a:b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lgerian" pitchFamily="82" charset="0"/>
                <a:ea typeface="Droid Sans" charset="0"/>
                <a:cs typeface="Droid Sans" charset="0"/>
              </a:rPr>
              <a:t>W</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71800" y="0"/>
            <a:ext cx="5715000" cy="6463308"/>
          </a:xfrm>
          <a:prstGeom prst="rect">
            <a:avLst/>
          </a:prstGeom>
          <a:noFill/>
        </p:spPr>
        <p:txBody>
          <a:bodyPr wrap="square" rtlCol="0">
            <a:spAutoFit/>
          </a:bodyPr>
          <a:lstStyle/>
          <a:p>
            <a:pPr algn="ctr"/>
            <a:endParaRPr lang="en-US" sz="3600" dirty="0" smtClean="0"/>
          </a:p>
          <a:p>
            <a:pPr algn="ctr"/>
            <a:r>
              <a:rPr lang="en-US" sz="3600" b="1" dirty="0" smtClean="0"/>
              <a:t>Phase II</a:t>
            </a:r>
            <a:endParaRPr lang="en-US" b="1" dirty="0"/>
          </a:p>
          <a:p>
            <a:r>
              <a:rPr lang="en-IN" b="1" dirty="0"/>
              <a:t> </a:t>
            </a:r>
            <a:endParaRPr lang="en-IN" b="1" dirty="0" smtClean="0"/>
          </a:p>
          <a:p>
            <a:endParaRPr lang="en-US" dirty="0"/>
          </a:p>
          <a:p>
            <a:r>
              <a:rPr lang="en-IN" sz="2800" u="sng" dirty="0"/>
              <a:t>Establishment of </a:t>
            </a:r>
            <a:r>
              <a:rPr lang="en-IN" sz="2800" u="sng" dirty="0" smtClean="0"/>
              <a:t>link</a:t>
            </a:r>
          </a:p>
          <a:p>
            <a:endParaRPr lang="en-US" sz="2800" dirty="0"/>
          </a:p>
          <a:p>
            <a:pPr>
              <a:buFont typeface="Arial" pitchFamily="34" charset="0"/>
              <a:buChar char="•"/>
            </a:pPr>
            <a:r>
              <a:rPr lang="en-IN" sz="2800" dirty="0"/>
              <a:t>We have to create </a:t>
            </a:r>
            <a:r>
              <a:rPr lang="en-IN" sz="2800" dirty="0" err="1"/>
              <a:t>Wifi</a:t>
            </a:r>
            <a:r>
              <a:rPr lang="en-IN" sz="2800" dirty="0"/>
              <a:t> hotspot in our laptop so as to turn it into a local server.</a:t>
            </a:r>
            <a:endParaRPr lang="en-US" sz="2800" dirty="0"/>
          </a:p>
          <a:p>
            <a:pPr>
              <a:buFont typeface="Arial" pitchFamily="34" charset="0"/>
              <a:buChar char="•"/>
            </a:pPr>
            <a:r>
              <a:rPr lang="en-IN" sz="2800" dirty="0"/>
              <a:t>The next step is to establish a link between PC and “Gamer  Droid” on mobile ,this step is one of the crucial steps.</a:t>
            </a:r>
            <a:endParaRPr lang="en-US" sz="2800" dirty="0"/>
          </a:p>
          <a:p>
            <a:r>
              <a:rPr lang="en-IN" dirty="0"/>
              <a:t> </a:t>
            </a:r>
            <a:endParaRPr lang="en-US" dirty="0"/>
          </a:p>
          <a:p>
            <a:endParaRPr lang="en-US" dirty="0"/>
          </a:p>
          <a:p>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514600" y="0"/>
            <a:ext cx="6180224" cy="1470025"/>
          </a:xfrm>
        </p:spPr>
        <p:txBody>
          <a:bodyPr/>
          <a:lstStyle/>
          <a:p>
            <a:pPr algn="ctr"/>
            <a:r>
              <a:rPr lang="en-US" dirty="0" smtClean="0">
                <a:solidFill>
                  <a:schemeClr val="tx1"/>
                </a:solidFill>
              </a:rPr>
              <a:t>Phase III</a:t>
            </a:r>
            <a:endParaRPr lang="en-US" dirty="0">
              <a:solidFill>
                <a:schemeClr val="tx1"/>
              </a:solidFill>
            </a:endParaRPr>
          </a:p>
        </p:txBody>
      </p:sp>
      <p:sp>
        <p:nvSpPr>
          <p:cNvPr id="12" name="TextBox 11"/>
          <p:cNvSpPr txBox="1"/>
          <p:nvPr/>
        </p:nvSpPr>
        <p:spPr>
          <a:xfrm>
            <a:off x="1752600" y="1066800"/>
            <a:ext cx="7391400" cy="5170646"/>
          </a:xfrm>
          <a:prstGeom prst="rect">
            <a:avLst/>
          </a:prstGeom>
          <a:noFill/>
        </p:spPr>
        <p:txBody>
          <a:bodyPr wrap="square" rtlCol="0">
            <a:spAutoFit/>
          </a:bodyPr>
          <a:lstStyle/>
          <a:p>
            <a:r>
              <a:rPr lang="en-IN" sz="3600" b="1" dirty="0" smtClean="0"/>
              <a:t> </a:t>
            </a:r>
            <a:r>
              <a:rPr lang="en-IN" sz="3600" u="sng" dirty="0" smtClean="0"/>
              <a:t>Game control</a:t>
            </a:r>
            <a:endParaRPr lang="en-US" sz="3600" dirty="0" smtClean="0"/>
          </a:p>
          <a:p>
            <a:r>
              <a:rPr lang="en-IN" sz="2400" dirty="0" smtClean="0"/>
              <a:t> </a:t>
            </a:r>
            <a:endParaRPr lang="en-US" sz="2400" dirty="0" smtClean="0"/>
          </a:p>
          <a:p>
            <a:pPr>
              <a:buFont typeface="Wingdings" pitchFamily="2" charset="2"/>
              <a:buChar char="Ø"/>
            </a:pPr>
            <a:r>
              <a:rPr lang="en-IN" sz="2800" dirty="0" smtClean="0"/>
              <a:t>When the link is established between Android and </a:t>
            </a:r>
            <a:r>
              <a:rPr lang="en-IN" sz="2800" dirty="0" err="1" smtClean="0"/>
              <a:t>PC,the</a:t>
            </a:r>
            <a:r>
              <a:rPr lang="en-IN" sz="2800" dirty="0" smtClean="0"/>
              <a:t> big question is the use of game controls that will be used  to operate the game.</a:t>
            </a:r>
          </a:p>
          <a:p>
            <a:endParaRPr lang="en-IN" sz="2800" dirty="0" smtClean="0"/>
          </a:p>
          <a:p>
            <a:pPr>
              <a:buFont typeface="Wingdings" pitchFamily="2" charset="2"/>
              <a:buChar char="Ø"/>
            </a:pPr>
            <a:r>
              <a:rPr lang="en-IN" sz="2800" dirty="0" smtClean="0"/>
              <a:t>With the help of “Gamer Droid” interface on the PC and various Java functions and classes ,the signal that the </a:t>
            </a:r>
            <a:r>
              <a:rPr lang="en-IN" sz="2800" dirty="0" err="1" smtClean="0"/>
              <a:t>wifi</a:t>
            </a:r>
            <a:r>
              <a:rPr lang="en-IN" sz="2800" smtClean="0"/>
              <a:t> link </a:t>
            </a:r>
            <a:r>
              <a:rPr lang="en-IN" sz="2800" dirty="0" smtClean="0"/>
              <a:t>will bring would be used to see which key is pressed rather is the key pressed or not.</a:t>
            </a:r>
          </a:p>
          <a:p>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613</Words>
  <Application>Microsoft Macintosh PowerPoint</Application>
  <PresentationFormat>On-screen Show (4:3)</PresentationFormat>
  <Paragraphs>120</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Gamer Droid Using Android as a Wireless Game Controller</vt:lpstr>
      <vt:lpstr>Introduction  </vt:lpstr>
      <vt:lpstr>PowerPoint Presentation</vt:lpstr>
      <vt:lpstr>PowerPoint Presentation</vt:lpstr>
      <vt:lpstr>PowerPoint Presentation</vt:lpstr>
      <vt:lpstr>PowerPoint Presentation</vt:lpstr>
      <vt:lpstr>PowerPoint Presentation</vt:lpstr>
      <vt:lpstr>PowerPoint Presentation</vt:lpstr>
      <vt:lpstr>Phase III</vt:lpstr>
      <vt:lpstr>PowerPoint Presentation</vt:lpstr>
      <vt:lpstr>Phase iv </vt:lpstr>
      <vt:lpstr>Some sceenshots of the test application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Gamer Droid Using Android as a Wireless Game Controller</dc:title>
  <dc:creator>amc</dc:creator>
  <cp:lastModifiedBy>Piyush Chaudhary</cp:lastModifiedBy>
  <cp:revision>20</cp:revision>
  <dcterms:created xsi:type="dcterms:W3CDTF">2012-09-06T17:44:51Z</dcterms:created>
  <dcterms:modified xsi:type="dcterms:W3CDTF">2012-12-01T08:40:23Z</dcterms:modified>
</cp:coreProperties>
</file>