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256" r:id="rId2"/>
    <p:sldId id="264" r:id="rId3"/>
    <p:sldId id="266" r:id="rId4"/>
    <p:sldId id="265" r:id="rId5"/>
    <p:sldId id="268" r:id="rId6"/>
    <p:sldId id="270" r:id="rId7"/>
    <p:sldId id="278" r:id="rId8"/>
    <p:sldId id="271" r:id="rId9"/>
    <p:sldId id="272" r:id="rId10"/>
    <p:sldId id="273" r:id="rId11"/>
    <p:sldId id="277" r:id="rId12"/>
    <p:sldId id="280" r:id="rId13"/>
    <p:sldId id="283" r:id="rId14"/>
    <p:sldId id="284" r:id="rId15"/>
    <p:sldId id="285" r:id="rId16"/>
    <p:sldId id="286" r:id="rId17"/>
    <p:sldId id="287" r:id="rId18"/>
    <p:sldId id="288" r:id="rId19"/>
    <p:sldId id="279" r:id="rId20"/>
    <p:sldId id="274" r:id="rId21"/>
    <p:sldId id="282" r:id="rId22"/>
    <p:sldId id="275" r:id="rId23"/>
    <p:sldId id="289" r:id="rId24"/>
    <p:sldId id="290" r:id="rId25"/>
    <p:sldId id="276" r:id="rId26"/>
    <p:sldId id="293" r:id="rId27"/>
    <p:sldId id="291" r:id="rId28"/>
    <p:sldId id="294" r:id="rId29"/>
    <p:sldId id="295" r:id="rId30"/>
    <p:sldId id="296" r:id="rId31"/>
    <p:sldId id="292" r:id="rId32"/>
    <p:sldId id="257" r:id="rId33"/>
    <p:sldId id="263"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08" autoAdjust="0"/>
    <p:restoredTop sz="90000" autoAdjust="0"/>
  </p:normalViewPr>
  <p:slideViewPr>
    <p:cSldViewPr snapToGrid="0" snapToObjects="1">
      <p:cViewPr varScale="1">
        <p:scale>
          <a:sx n="84" d="100"/>
          <a:sy n="84" d="100"/>
        </p:scale>
        <p:origin x="-84" y="-270"/>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54" d="100"/>
          <a:sy n="54"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CF658B-0C4F-4D21-A6FB-DA1E20CAF92E}" type="datetimeFigureOut">
              <a:rPr lang="en-US" smtClean="0"/>
              <a:pPr/>
              <a:t>12/6/2016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Xoriant Corporation 2015 ©</a:t>
            </a:r>
          </a:p>
        </p:txBody>
      </p:sp>
      <p:sp>
        <p:nvSpPr>
          <p:cNvPr id="6" name="Slide Number Placeholder 5"/>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B305ED-E279-41B4-9EB5-63ABA269D816}" type="slidenum">
              <a:rPr lang="en-US" smtClean="0"/>
              <a:pPr/>
              <a:t>‹#›</a:t>
            </a:fld>
            <a:endParaRPr lang="en-US"/>
          </a:p>
        </p:txBody>
      </p:sp>
    </p:spTree>
    <p:extLst>
      <p:ext uri="{BB962C8B-B14F-4D97-AF65-F5344CB8AC3E}">
        <p14:creationId xmlns:p14="http://schemas.microsoft.com/office/powerpoint/2010/main" val="6602464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1BF9F-53D1-428F-875E-77B6A0C49498}" type="datetimeFigureOut">
              <a:rPr lang="en-US" smtClean="0"/>
              <a:pPr/>
              <a:t>12/6/2016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Xoriant Corporation 2015 ©</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7C279B-A809-4194-BF50-26F4AF3F1CC6}" type="slidenum">
              <a:rPr lang="en-US" smtClean="0"/>
              <a:pPr/>
              <a:t>‹#›</a:t>
            </a:fld>
            <a:endParaRPr lang="en-US"/>
          </a:p>
        </p:txBody>
      </p:sp>
    </p:spTree>
    <p:extLst>
      <p:ext uri="{BB962C8B-B14F-4D97-AF65-F5344CB8AC3E}">
        <p14:creationId xmlns:p14="http://schemas.microsoft.com/office/powerpoint/2010/main" val="360337830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14812_abstract_green_green_abstract_art.jpg"/>
          <p:cNvPicPr>
            <a:picLocks noChangeAspect="1"/>
          </p:cNvPicPr>
          <p:nvPr userDrawn="1"/>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5143500"/>
          </a:xfrm>
          <a:prstGeom prst="rect">
            <a:avLst/>
          </a:prstGeom>
        </p:spPr>
      </p:pic>
      <p:sp>
        <p:nvSpPr>
          <p:cNvPr id="2" name="Title 1"/>
          <p:cNvSpPr>
            <a:spLocks noGrp="1"/>
          </p:cNvSpPr>
          <p:nvPr>
            <p:ph type="ctrTitle"/>
          </p:nvPr>
        </p:nvSpPr>
        <p:spPr>
          <a:xfrm>
            <a:off x="570297" y="1597820"/>
            <a:ext cx="7772400" cy="1102519"/>
          </a:xfrm>
          <a:prstGeom prst="rect">
            <a:avLst/>
          </a:prstGeom>
        </p:spPr>
        <p:txBody>
          <a:bodyPr>
            <a:normAutofit/>
          </a:bodyPr>
          <a:lstStyle>
            <a:lvl1pPr algn="l">
              <a:defRPr sz="40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2763839"/>
            <a:ext cx="6400800" cy="605003"/>
          </a:xfrm>
        </p:spPr>
        <p:txBody>
          <a:bodyPr>
            <a:normAutofit/>
          </a:bodyPr>
          <a:lstStyle>
            <a:lvl1pPr marL="0" indent="0" algn="l">
              <a:buNone/>
              <a:defRPr sz="32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2417" y="3512457"/>
            <a:ext cx="1493523" cy="74371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6" name="Picture 5" descr="14812_abstract_green_green_abstract_art.jpg"/>
          <p:cNvPicPr>
            <a:picLocks noChangeAspect="1"/>
          </p:cNvPicPr>
          <p:nvPr userDrawn="1"/>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5143500"/>
          </a:xfrm>
          <a:prstGeom prst="rect">
            <a:avLst/>
          </a:prstGeom>
        </p:spPr>
      </p:pic>
      <p:sp>
        <p:nvSpPr>
          <p:cNvPr id="2" name="Title 1"/>
          <p:cNvSpPr>
            <a:spLocks noGrp="1"/>
          </p:cNvSpPr>
          <p:nvPr>
            <p:ph type="title"/>
          </p:nvPr>
        </p:nvSpPr>
        <p:spPr>
          <a:xfrm>
            <a:off x="63500" y="1841500"/>
            <a:ext cx="6324600" cy="720947"/>
          </a:xfrm>
          <a:prstGeom prst="rect">
            <a:avLst/>
          </a:prstGeom>
        </p:spPr>
        <p:txBody>
          <a:bodyPr>
            <a:noAutofit/>
          </a:bodyPr>
          <a:lstStyle>
            <a:lvl1pPr>
              <a:defRPr sz="36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199" y="934336"/>
            <a:ext cx="8038215" cy="3895435"/>
          </a:xfrm>
        </p:spPr>
        <p:txBody>
          <a:bodyPr>
            <a:normAutofit/>
          </a:bodyPr>
          <a:lstStyle>
            <a:lvl1pPr marL="287338" indent="-287338">
              <a:buFont typeface="Arial" panose="020B0604020202020204" pitchFamily="34" charset="0"/>
              <a:buChar char="•"/>
              <a:defRPr sz="2000"/>
            </a:lvl1pPr>
            <a:lvl2pPr marL="574675" indent="-287338">
              <a:buFont typeface="Arial" panose="020B0604020202020204" pitchFamily="34" charset="0"/>
              <a:buChar char="•"/>
              <a:defRPr sz="1800"/>
            </a:lvl2pPr>
            <a:lvl3pPr>
              <a:buFont typeface="Calibri" pitchFamily="34" charset="0"/>
              <a:buChar char="I"/>
              <a:defRPr/>
            </a:lvl3pPr>
            <a:lvl4pPr>
              <a:buFont typeface="Calibri" pitchFamily="34" charset="0"/>
              <a:buChar char="I"/>
              <a:defRPr/>
            </a:lvl4pPr>
            <a:lvl5pPr>
              <a:buFont typeface="Calibri" pitchFamily="34" charset="0"/>
              <a:buChar char="I"/>
              <a:defRPr/>
            </a:lvl5pPr>
          </a:lstStyle>
          <a:p>
            <a:pPr lvl="0"/>
            <a:r>
              <a:rPr lang="en-US"/>
              <a:t>Click to edit Master text styles</a:t>
            </a:r>
          </a:p>
          <a:p>
            <a:pPr lvl="1"/>
            <a:r>
              <a:rPr lang="en-US"/>
              <a:t>Second level</a:t>
            </a:r>
          </a:p>
        </p:txBody>
      </p:sp>
      <p:sp>
        <p:nvSpPr>
          <p:cNvPr id="7" name="Slide Number Placeholder 14"/>
          <p:cNvSpPr>
            <a:spLocks noGrp="1"/>
          </p:cNvSpPr>
          <p:nvPr>
            <p:ph type="sldNum" sz="quarter" idx="4"/>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sp>
        <p:nvSpPr>
          <p:cNvPr id="10" name="Title Placeholder 1"/>
          <p:cNvSpPr>
            <a:spLocks noGrp="1"/>
          </p:cNvSpPr>
          <p:nvPr>
            <p:ph type="title"/>
          </p:nvPr>
        </p:nvSpPr>
        <p:spPr>
          <a:xfrm>
            <a:off x="0" y="0"/>
            <a:ext cx="7737986" cy="763832"/>
          </a:xfrm>
          <a:prstGeom prst="rect">
            <a:avLst/>
          </a:prstGeom>
        </p:spPr>
        <p:txBody>
          <a:bodyPr vert="horz" lIns="91440" tIns="45720" rIns="91440" bIns="45720" rtlCol="0" anchor="ctr">
            <a:normAutofit/>
          </a:bodyPr>
          <a:lstStyle>
            <a:lvl1pPr>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14"/>
          <p:cNvSpPr>
            <a:spLocks noGrp="1"/>
          </p:cNvSpPr>
          <p:nvPr>
            <p:ph type="sldNum" sz="quarter" idx="4"/>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sp>
        <p:nvSpPr>
          <p:cNvPr id="5" name="Title Placeholder 1"/>
          <p:cNvSpPr>
            <a:spLocks noGrp="1"/>
          </p:cNvSpPr>
          <p:nvPr>
            <p:ph type="title"/>
          </p:nvPr>
        </p:nvSpPr>
        <p:spPr>
          <a:xfrm>
            <a:off x="0" y="0"/>
            <a:ext cx="7737986" cy="763832"/>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14812_abstract_green_green_abstract_art.jpg"/>
          <p:cNvPicPr>
            <a:picLocks noChangeAspect="1"/>
          </p:cNvPicPr>
          <p:nvPr userDrawn="1"/>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5143500"/>
          </a:xfrm>
          <a:prstGeom prst="rect">
            <a:avLst/>
          </a:prstGeom>
        </p:spPr>
      </p:pic>
      <p:sp>
        <p:nvSpPr>
          <p:cNvPr id="2" name="Title 1"/>
          <p:cNvSpPr>
            <a:spLocks noGrp="1"/>
          </p:cNvSpPr>
          <p:nvPr>
            <p:ph type="title"/>
          </p:nvPr>
        </p:nvSpPr>
        <p:spPr>
          <a:xfrm>
            <a:off x="722313" y="2180035"/>
            <a:ext cx="7772400" cy="1021556"/>
          </a:xfrm>
          <a:prstGeom prst="rect">
            <a:avLst/>
          </a:prstGeom>
        </p:spPr>
        <p:txBody>
          <a:bodyPr anchor="ctr">
            <a:normAutofit/>
          </a:bodyPr>
          <a:lstStyle>
            <a:lvl1pPr algn="l">
              <a:defRPr sz="3600" b="1" cap="all">
                <a:solidFill>
                  <a:schemeClr val="bg1"/>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722313" y="3201591"/>
            <a:ext cx="7772400" cy="1125140"/>
          </a:xfrm>
        </p:spPr>
        <p:txBody>
          <a:bodyPr anchor="t"/>
          <a:lstStyle>
            <a:lvl1pPr marL="0" indent="0">
              <a:buNone/>
              <a:defRPr sz="200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14"/>
          <p:cNvSpPr>
            <a:spLocks noGrp="1"/>
          </p:cNvSpPr>
          <p:nvPr>
            <p:ph type="sldNum" sz="quarter" idx="4"/>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sp>
        <p:nvSpPr>
          <p:cNvPr id="6" name="Title Placeholder 1"/>
          <p:cNvSpPr>
            <a:spLocks noGrp="1"/>
          </p:cNvSpPr>
          <p:nvPr>
            <p:ph type="title"/>
          </p:nvPr>
        </p:nvSpPr>
        <p:spPr>
          <a:xfrm>
            <a:off x="0" y="0"/>
            <a:ext cx="7737986" cy="763832"/>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4"/>
          <p:cNvSpPr>
            <a:spLocks noGrp="1"/>
          </p:cNvSpPr>
          <p:nvPr>
            <p:ph type="sldNum" sz="quarter" idx="10"/>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sp>
        <p:nvSpPr>
          <p:cNvPr id="8" name="Title Placeholder 1"/>
          <p:cNvSpPr>
            <a:spLocks noGrp="1"/>
          </p:cNvSpPr>
          <p:nvPr>
            <p:ph type="title"/>
          </p:nvPr>
        </p:nvSpPr>
        <p:spPr>
          <a:xfrm>
            <a:off x="0" y="0"/>
            <a:ext cx="7737986" cy="763832"/>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Slide Number Placeholder 14"/>
          <p:cNvSpPr>
            <a:spLocks noGrp="1"/>
          </p:cNvSpPr>
          <p:nvPr>
            <p:ph type="sldNum" sz="quarter" idx="4"/>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sp>
        <p:nvSpPr>
          <p:cNvPr id="4" name="Title Placeholder 1"/>
          <p:cNvSpPr>
            <a:spLocks noGrp="1"/>
          </p:cNvSpPr>
          <p:nvPr>
            <p:ph type="title"/>
          </p:nvPr>
        </p:nvSpPr>
        <p:spPr>
          <a:xfrm>
            <a:off x="0" y="0"/>
            <a:ext cx="7737986" cy="763832"/>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5742"/>
            <a:ext cx="3008313" cy="624758"/>
          </a:xfrm>
          <a:prstGeom prst="rect">
            <a:avLst/>
          </a:prstGeo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835742"/>
            <a:ext cx="5111750" cy="37588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60500"/>
            <a:ext cx="3008313" cy="31341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14"/>
          <p:cNvSpPr>
            <a:spLocks noGrp="1"/>
          </p:cNvSpPr>
          <p:nvPr>
            <p:ph type="sldNum" sz="quarter" idx="4"/>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sp>
        <p:nvSpPr>
          <p:cNvPr id="7" name="Title Placeholder 1"/>
          <p:cNvSpPr txBox="1">
            <a:spLocks/>
          </p:cNvSpPr>
          <p:nvPr userDrawn="1"/>
        </p:nvSpPr>
        <p:spPr>
          <a:xfrm>
            <a:off x="0" y="0"/>
            <a:ext cx="7737986" cy="76383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a:solidFill>
                  <a:schemeClr val="bg1"/>
                </a:solidFill>
                <a:latin typeface="+mj-lt"/>
                <a:ea typeface="+mj-ea"/>
                <a:cs typeface="+mj-cs"/>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902274"/>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65238"/>
            <a:ext cx="5486400" cy="29920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432732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14"/>
          <p:cNvSpPr>
            <a:spLocks noGrp="1"/>
          </p:cNvSpPr>
          <p:nvPr>
            <p:ph type="sldNum" sz="quarter" idx="4"/>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sp>
        <p:nvSpPr>
          <p:cNvPr id="6" name="Title Placeholder 1"/>
          <p:cNvSpPr txBox="1">
            <a:spLocks/>
          </p:cNvSpPr>
          <p:nvPr userDrawn="1"/>
        </p:nvSpPr>
        <p:spPr>
          <a:xfrm>
            <a:off x="0" y="0"/>
            <a:ext cx="7737986" cy="76383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a:solidFill>
                  <a:schemeClr val="bg1"/>
                </a:solidFill>
                <a:latin typeface="+mj-lt"/>
                <a:ea typeface="+mj-ea"/>
                <a:cs typeface="+mj-cs"/>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14"/>
          <p:cNvSpPr>
            <a:spLocks noGrp="1"/>
          </p:cNvSpPr>
          <p:nvPr>
            <p:ph type="sldNum" sz="quarter" idx="4"/>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pic>
        <p:nvPicPr>
          <p:cNvPr id="6" name="Picture 5" descr="14812_abstract_green_green_abstract_art.jpg"/>
          <p:cNvPicPr>
            <a:picLocks noChangeAspect="1"/>
          </p:cNvPicPr>
          <p:nvPr userDrawn="1"/>
        </p:nvPicPr>
        <p:blipFill>
          <a:blip r:embed="rId12" cstate="screen">
            <a:extLst>
              <a:ext uri="{28A0092B-C50C-407E-A947-70E740481C1C}">
                <a14:useLocalDpi xmlns:a14="http://schemas.microsoft.com/office/drawing/2010/main"/>
              </a:ext>
            </a:extLst>
          </a:blip>
          <a:srcRect t="24615" r="18465" b="60855"/>
          <a:stretch>
            <a:fillRect/>
          </a:stretch>
        </p:blipFill>
        <p:spPr>
          <a:xfrm rot="10800000">
            <a:off x="-1" y="0"/>
            <a:ext cx="9144001" cy="763831"/>
          </a:xfrm>
          <a:prstGeom prst="rect">
            <a:avLst/>
          </a:prstGeom>
        </p:spPr>
      </p:pic>
      <p:sp>
        <p:nvSpPr>
          <p:cNvPr id="9" name="Title Placeholder 1"/>
          <p:cNvSpPr>
            <a:spLocks noGrp="1"/>
          </p:cNvSpPr>
          <p:nvPr>
            <p:ph type="title"/>
          </p:nvPr>
        </p:nvSpPr>
        <p:spPr>
          <a:xfrm>
            <a:off x="0" y="0"/>
            <a:ext cx="7737986" cy="763832"/>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4" name="Picture 3"/>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7844590" y="58186"/>
            <a:ext cx="1217640" cy="6063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5" r:id="rId7"/>
    <p:sldLayoutId id="2147483656" r:id="rId8"/>
    <p:sldLayoutId id="2147483657" r:id="rId9"/>
    <p:sldLayoutId id="2147483660" r:id="rId10"/>
  </p:sldLayoutIdLst>
  <p:hf hdr="0" ftr="0" dt="0"/>
  <p:txStyles>
    <p:titleStyle>
      <a:lvl1pPr algn="l" defTabSz="457200" rtl="0" eaLnBrk="1" latinLnBrk="0" hangingPunct="1">
        <a:spcBef>
          <a:spcPct val="0"/>
        </a:spcBef>
        <a:buNone/>
        <a:defRPr sz="2800"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w3.org/TR/css3-selectors/#selectors" TargetMode="Externa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hyperlink" Target="http://localhost:8080/code/select-append-api.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hyperlink" Target="http://localhost:8080/code/svg.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hyperlink" Target="file:///D:\E\me\docs\training\d3js\code\better.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8080/code/skeleton.html" TargetMode="External"/><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localhost:8080/code/line.html" TargetMode="Externa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hyperlink" Target="http://localhost:8080/code/style-line.html" TargetMode="External"/><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localhost:8080/code/bar-chart.html" TargetMode="Externa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localhost:8080/code/bubble.html" TargetMode="Externa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localhost:8080/code/pie.html" TargetMode="Externa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github.com/d3/d3/wiki/Gallery"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www.xoriant.com/"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www.simplyhired.com/k-d3-js-developer-jobs.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3js.org/d3.v4.js" TargetMode="External"/><Relationship Id="rId2" Type="http://schemas.openxmlformats.org/officeDocument/2006/relationships/hyperlink" Target="https://github.com/d3/d3/releases/" TargetMode="External"/><Relationship Id="rId1" Type="http://schemas.openxmlformats.org/officeDocument/2006/relationships/slideLayout" Target="../slideLayouts/slideLayout3.xml"/><Relationship Id="rId4" Type="http://schemas.openxmlformats.org/officeDocument/2006/relationships/hyperlink" Target="https://d3js.org/d3.v4.min.j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8080/code/install.html" TargetMode="External"/><Relationship Id="rId2" Type="http://schemas.openxmlformats.org/officeDocument/2006/relationships/hyperlink" Target="https://d3js.org/d3.v4.min.js" TargetMode="Externa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864" y="1702392"/>
            <a:ext cx="7772400" cy="1102519"/>
          </a:xfrm>
        </p:spPr>
        <p:txBody>
          <a:bodyPr/>
          <a:lstStyle/>
          <a:p>
            <a:r>
              <a:rPr lang="en-US" b="1" dirty="0" smtClean="0"/>
              <a:t>Introduction to D3.js</a:t>
            </a:r>
            <a:endParaRPr lang="en-US" b="1" dirty="0"/>
          </a:p>
        </p:txBody>
      </p:sp>
      <p:sp>
        <p:nvSpPr>
          <p:cNvPr id="3" name="Subtitle 2"/>
          <p:cNvSpPr>
            <a:spLocks noGrp="1"/>
          </p:cNvSpPr>
          <p:nvPr>
            <p:ph type="subTitle" idx="1"/>
          </p:nvPr>
        </p:nvSpPr>
        <p:spPr>
          <a:xfrm>
            <a:off x="766864" y="2728712"/>
            <a:ext cx="6400800" cy="418750"/>
          </a:xfrm>
        </p:spPr>
        <p:txBody>
          <a:bodyPr>
            <a:normAutofit fontScale="77500" lnSpcReduction="20000"/>
          </a:bodyPr>
          <a:lstStyle/>
          <a:p>
            <a:r>
              <a:rPr lang="en-US" sz="2800" dirty="0"/>
              <a:t>Professional-looking, dynamic charts with </a:t>
            </a:r>
            <a:r>
              <a:rPr lang="en-US" sz="2800" dirty="0" smtClean="0"/>
              <a:t>JavaScript</a:t>
            </a:r>
            <a:endParaRPr lang="en-US" sz="2800" dirty="0"/>
          </a:p>
        </p:txBody>
      </p:sp>
      <p:sp>
        <p:nvSpPr>
          <p:cNvPr id="5" name="Text Placeholder 7"/>
          <p:cNvSpPr txBox="1">
            <a:spLocks/>
          </p:cNvSpPr>
          <p:nvPr/>
        </p:nvSpPr>
        <p:spPr>
          <a:xfrm>
            <a:off x="893323" y="4513605"/>
            <a:ext cx="1965325" cy="258762"/>
          </a:xfrm>
          <a:prstGeom prst="rect">
            <a:avLst/>
          </a:prstGeom>
        </p:spPr>
        <p:txBody>
          <a:bodyPr/>
          <a:lstStyle>
            <a:lvl1pPr marL="0" indent="0" algn="l" defTabSz="457200" rtl="0" eaLnBrk="1" latinLnBrk="0" hangingPunct="1">
              <a:spcBef>
                <a:spcPct val="20000"/>
              </a:spcBef>
              <a:buFont typeface="Arial"/>
              <a:buNone/>
              <a:defRPr sz="18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t>September 19, 2016</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75386" y="1200151"/>
            <a:ext cx="5130266" cy="3394472"/>
          </a:xfrm>
        </p:spPr>
        <p:txBody>
          <a:bodyPr>
            <a:normAutofit/>
          </a:bodyPr>
          <a:lstStyle/>
          <a:p>
            <a:pPr marL="457200" lvl="1" indent="0">
              <a:buNone/>
            </a:pPr>
            <a:r>
              <a:rPr lang="en-US" sz="1600" b="1" dirty="0" smtClean="0">
                <a:solidFill>
                  <a:schemeClr val="tx2">
                    <a:lumMod val="60000"/>
                    <a:lumOff val="40000"/>
                  </a:schemeClr>
                </a:solidFill>
              </a:rPr>
              <a:t>JavaScript console setup test</a:t>
            </a:r>
          </a:p>
          <a:p>
            <a:pPr marL="457200" lvl="1" indent="0">
              <a:buNone/>
            </a:pPr>
            <a:r>
              <a:rPr lang="en-US" sz="1600" dirty="0" smtClean="0"/>
              <a:t>– Lets go to console from web inspector to check if d3 library is loaded or not. We can simply type d3. and check for something similar to following image on your screen or not. If you can see this then your library is loaded. </a:t>
            </a:r>
          </a:p>
          <a:p>
            <a:pPr marL="457200" lvl="1" indent="0">
              <a:buNone/>
            </a:pPr>
            <a:endParaRPr lang="en-US" sz="1200" dirty="0"/>
          </a:p>
          <a:p>
            <a:pPr marL="457200" lvl="1" indent="0">
              <a:buNone/>
            </a:pPr>
            <a:endParaRPr lang="en-US" sz="1200" dirty="0" smtClean="0">
              <a:solidFill>
                <a:srgbClr val="007700"/>
              </a:solidFill>
            </a:endParaRPr>
          </a:p>
        </p:txBody>
      </p:sp>
      <p:sp>
        <p:nvSpPr>
          <p:cNvPr id="4" name="Title 3"/>
          <p:cNvSpPr>
            <a:spLocks noGrp="1"/>
          </p:cNvSpPr>
          <p:nvPr>
            <p:ph type="title"/>
          </p:nvPr>
        </p:nvSpPr>
        <p:spPr>
          <a:xfrm>
            <a:off x="0" y="-1"/>
            <a:ext cx="7728155" cy="763833"/>
          </a:xfrm>
        </p:spPr>
        <p:txBody>
          <a:bodyPr/>
          <a:lstStyle/>
          <a:p>
            <a:r>
              <a:rPr lang="en-US" dirty="0" smtClean="0"/>
              <a:t>Test installation</a:t>
            </a:r>
            <a:endParaRPr lang="en-US" dirty="0"/>
          </a:p>
        </p:txBody>
      </p:sp>
      <p:sp>
        <p:nvSpPr>
          <p:cNvPr id="2" name="Slide Number Placeholder 1"/>
          <p:cNvSpPr>
            <a:spLocks noGrp="1"/>
          </p:cNvSpPr>
          <p:nvPr>
            <p:ph type="sldNum" sz="quarter" idx="4"/>
          </p:nvPr>
        </p:nvSpPr>
        <p:spPr>
          <a:xfrm>
            <a:off x="8712943" y="4829772"/>
            <a:ext cx="422122" cy="301228"/>
          </a:xfrm>
        </p:spPr>
        <p:txBody>
          <a:bodyPr/>
          <a:lstStyle/>
          <a:p>
            <a:fld id="{95DBEDE0-0611-7441-AFFE-635EB8DAB45B}" type="slidenum">
              <a:rPr lang="en-US" smtClean="0"/>
              <a:pPr/>
              <a:t>10</a:t>
            </a:fld>
            <a:endParaRPr lang="en-US"/>
          </a:p>
        </p:txBody>
      </p:sp>
      <p:pic>
        <p:nvPicPr>
          <p:cNvPr id="2050" name="Picture 2" descr="D3.js JavaScript Console T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98" y="1200151"/>
            <a:ext cx="2452873" cy="343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61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0257" y="821583"/>
            <a:ext cx="5120640" cy="3648340"/>
          </a:xfrm>
        </p:spPr>
        <p:txBody>
          <a:bodyPr>
            <a:normAutofit fontScale="92500" lnSpcReduction="10000"/>
          </a:bodyPr>
          <a:lstStyle/>
          <a:p>
            <a:pPr marL="457200" lvl="1" indent="0">
              <a:buNone/>
            </a:pPr>
            <a:r>
              <a:rPr lang="en-US" sz="1600" b="1" dirty="0" smtClean="0">
                <a:solidFill>
                  <a:schemeClr val="tx2">
                    <a:lumMod val="60000"/>
                    <a:lumOff val="40000"/>
                  </a:schemeClr>
                </a:solidFill>
              </a:rPr>
              <a:t>Lets add simple DOM element to our document </a:t>
            </a:r>
          </a:p>
          <a:p>
            <a:pPr marL="457200" lvl="1" indent="0">
              <a:buNone/>
            </a:pPr>
            <a:r>
              <a:rPr lang="en-US" sz="1400" dirty="0" smtClean="0"/>
              <a:t>d3.select</a:t>
            </a:r>
            <a:r>
              <a:rPr lang="en-US" sz="1400" dirty="0"/>
              <a:t>(</a:t>
            </a:r>
            <a:r>
              <a:rPr lang="en-US" sz="1400" dirty="0">
                <a:solidFill>
                  <a:srgbClr val="DD1144"/>
                </a:solidFill>
              </a:rPr>
              <a:t>"body</a:t>
            </a:r>
            <a:r>
              <a:rPr lang="en-US" sz="1400" dirty="0" smtClean="0">
                <a:solidFill>
                  <a:srgbClr val="DD1144"/>
                </a:solidFill>
              </a:rPr>
              <a:t>"</a:t>
            </a:r>
            <a:r>
              <a:rPr lang="en-US" sz="1400" dirty="0" smtClean="0"/>
              <a:t>)</a:t>
            </a:r>
          </a:p>
          <a:p>
            <a:pPr marL="457200" lvl="1" indent="0">
              <a:buNone/>
            </a:pPr>
            <a:r>
              <a:rPr lang="en-US" sz="1400" dirty="0" smtClean="0"/>
              <a:t>    .</a:t>
            </a:r>
            <a:r>
              <a:rPr lang="en-US" sz="1400" dirty="0"/>
              <a:t>append</a:t>
            </a:r>
            <a:r>
              <a:rPr lang="en-US" sz="1400" dirty="0" smtClean="0"/>
              <a:t>(</a:t>
            </a:r>
            <a:r>
              <a:rPr lang="en-US" sz="1400" dirty="0" smtClean="0">
                <a:solidFill>
                  <a:srgbClr val="DD1144"/>
                </a:solidFill>
              </a:rPr>
              <a:t>“div"</a:t>
            </a:r>
            <a:r>
              <a:rPr lang="en-US" sz="1400" dirty="0" smtClean="0"/>
              <a:t>)</a:t>
            </a:r>
            <a:r>
              <a:rPr lang="en-US" sz="1400" dirty="0"/>
              <a:t> </a:t>
            </a:r>
            <a:endParaRPr lang="en-US" sz="1400" dirty="0" smtClean="0"/>
          </a:p>
          <a:p>
            <a:pPr marL="457200" lvl="1" indent="0">
              <a:buNone/>
            </a:pPr>
            <a:r>
              <a:rPr lang="en-US" sz="1400" dirty="0" smtClean="0"/>
              <a:t>    .text(</a:t>
            </a:r>
            <a:r>
              <a:rPr lang="en-US" sz="1400" dirty="0" smtClean="0">
                <a:solidFill>
                  <a:srgbClr val="DD1144"/>
                </a:solidFill>
              </a:rPr>
              <a:t>“my first DOM element with D3.js"</a:t>
            </a:r>
            <a:r>
              <a:rPr lang="en-US" sz="1400" dirty="0" smtClean="0"/>
              <a:t>);</a:t>
            </a:r>
          </a:p>
          <a:p>
            <a:pPr marL="457200" lvl="1" indent="0">
              <a:buNone/>
            </a:pPr>
            <a:endParaRPr lang="en-US" sz="1400" dirty="0"/>
          </a:p>
          <a:p>
            <a:pPr marL="457200" lvl="1" indent="0">
              <a:buNone/>
            </a:pPr>
            <a:r>
              <a:rPr lang="en-US" sz="1600" dirty="0" smtClean="0"/>
              <a:t>Above example is self explanatory but point to remember is the API.</a:t>
            </a:r>
          </a:p>
          <a:p>
            <a:pPr marL="457200" lvl="1" indent="0">
              <a:buNone/>
            </a:pPr>
            <a:endParaRPr lang="en-US" sz="1400" b="1" i="1" dirty="0" smtClean="0"/>
          </a:p>
          <a:p>
            <a:pPr marL="457200" lvl="1" indent="0">
              <a:buNone/>
            </a:pPr>
            <a:r>
              <a:rPr lang="en-US" sz="1400" b="1" i="1" dirty="0" smtClean="0"/>
              <a:t>Select </a:t>
            </a:r>
            <a:r>
              <a:rPr lang="en-US" sz="1400" i="1" dirty="0" smtClean="0"/>
              <a:t>– </a:t>
            </a:r>
            <a:r>
              <a:rPr lang="en-US" sz="1400" dirty="0" smtClean="0"/>
              <a:t>This API is used to select any element from document.</a:t>
            </a:r>
            <a:r>
              <a:rPr lang="en-US" sz="1400" b="1" dirty="0"/>
              <a:t> </a:t>
            </a:r>
            <a:r>
              <a:rPr lang="en-US" sz="1400" dirty="0" smtClean="0"/>
              <a:t>This method uses </a:t>
            </a:r>
            <a:r>
              <a:rPr lang="en-US" sz="1400" dirty="0">
                <a:hlinkClick r:id="rId2"/>
              </a:rPr>
              <a:t>CSS3 Selectors</a:t>
            </a:r>
            <a:r>
              <a:rPr lang="en-US" sz="1400" dirty="0" smtClean="0"/>
              <a:t>.</a:t>
            </a:r>
            <a:r>
              <a:rPr lang="en-US" sz="1400" b="1" dirty="0" smtClean="0"/>
              <a:t>  </a:t>
            </a:r>
          </a:p>
          <a:p>
            <a:pPr marL="457200" lvl="1" indent="0">
              <a:buNone/>
            </a:pPr>
            <a:r>
              <a:rPr lang="en-US" sz="1400" b="1" i="1" dirty="0" smtClean="0"/>
              <a:t>Append </a:t>
            </a:r>
            <a:r>
              <a:rPr lang="en-US" sz="1400" i="1" dirty="0" smtClean="0"/>
              <a:t>– </a:t>
            </a:r>
            <a:r>
              <a:rPr lang="en-US" sz="1400" dirty="0" smtClean="0"/>
              <a:t>This appends a new element as the last child of the selected element.</a:t>
            </a:r>
          </a:p>
          <a:p>
            <a:pPr marL="457200" lvl="1" indent="0">
              <a:buNone/>
            </a:pPr>
            <a:endParaRPr lang="en-US" sz="1600" dirty="0" smtClean="0"/>
          </a:p>
          <a:p>
            <a:pPr marL="457200" lvl="1" indent="0">
              <a:buNone/>
            </a:pPr>
            <a:r>
              <a:rPr lang="en-US" sz="1600" dirty="0" smtClean="0"/>
              <a:t>List of all the selection API is here, Selection API are very important and we will need them in any type of chart.</a:t>
            </a:r>
            <a:endParaRPr lang="en-US" sz="1600" dirty="0"/>
          </a:p>
          <a:p>
            <a:pPr marL="457200" lvl="1" indent="0">
              <a:buNone/>
            </a:pPr>
            <a:endParaRPr lang="en-US" sz="1600" dirty="0" smtClean="0">
              <a:solidFill>
                <a:srgbClr val="007700"/>
              </a:solidFill>
            </a:endParaRPr>
          </a:p>
        </p:txBody>
      </p:sp>
      <p:sp>
        <p:nvSpPr>
          <p:cNvPr id="4" name="Title 3"/>
          <p:cNvSpPr>
            <a:spLocks noGrp="1"/>
          </p:cNvSpPr>
          <p:nvPr>
            <p:ph type="title"/>
          </p:nvPr>
        </p:nvSpPr>
        <p:spPr>
          <a:xfrm>
            <a:off x="0" y="-1"/>
            <a:ext cx="7728155" cy="763833"/>
          </a:xfrm>
        </p:spPr>
        <p:txBody>
          <a:bodyPr/>
          <a:lstStyle/>
          <a:p>
            <a:r>
              <a:rPr lang="en-US" dirty="0" smtClean="0"/>
              <a:t>Learning some important API</a:t>
            </a:r>
            <a:endParaRPr lang="en-US" dirty="0"/>
          </a:p>
        </p:txBody>
      </p:sp>
      <p:sp>
        <p:nvSpPr>
          <p:cNvPr id="2" name="Slide Number Placeholder 1"/>
          <p:cNvSpPr>
            <a:spLocks noGrp="1"/>
          </p:cNvSpPr>
          <p:nvPr>
            <p:ph type="sldNum" sz="quarter" idx="4"/>
          </p:nvPr>
        </p:nvSpPr>
        <p:spPr>
          <a:xfrm>
            <a:off x="8712943" y="4829772"/>
            <a:ext cx="422122" cy="301228"/>
          </a:xfrm>
        </p:spPr>
        <p:txBody>
          <a:bodyPr/>
          <a:lstStyle/>
          <a:p>
            <a:fld id="{95DBEDE0-0611-7441-AFFE-635EB8DAB45B}" type="slidenum">
              <a:rPr lang="en-US" smtClean="0"/>
              <a:pPr/>
              <a:t>11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302" y="890501"/>
            <a:ext cx="4119762" cy="3344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6993" y="1536765"/>
            <a:ext cx="9525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167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0256" y="763832"/>
            <a:ext cx="4186989" cy="4367168"/>
          </a:xfrm>
        </p:spPr>
        <p:txBody>
          <a:bodyPr>
            <a:normAutofit/>
          </a:bodyPr>
          <a:lstStyle/>
          <a:p>
            <a:pPr marL="457200" lvl="1" indent="0">
              <a:buNone/>
            </a:pPr>
            <a:r>
              <a:rPr lang="en-US" sz="1600" b="1" dirty="0" smtClean="0">
                <a:solidFill>
                  <a:schemeClr val="tx2">
                    <a:lumMod val="60000"/>
                    <a:lumOff val="40000"/>
                  </a:schemeClr>
                </a:solidFill>
              </a:rPr>
              <a:t>Some important API use to </a:t>
            </a:r>
          </a:p>
          <a:p>
            <a:pPr marL="457200" lvl="1" indent="0">
              <a:buNone/>
            </a:pPr>
            <a:r>
              <a:rPr lang="en-US" sz="1600" b="1" dirty="0" smtClean="0">
                <a:solidFill>
                  <a:schemeClr val="tx2">
                    <a:lumMod val="60000"/>
                    <a:lumOff val="40000"/>
                  </a:schemeClr>
                </a:solidFill>
              </a:rPr>
              <a:t>modify DOM</a:t>
            </a:r>
          </a:p>
          <a:p>
            <a:pPr marL="457200" lvl="1" indent="0">
              <a:buNone/>
            </a:pPr>
            <a:endParaRPr lang="en-US" sz="1600" b="1" dirty="0" smtClean="0">
              <a:solidFill>
                <a:schemeClr val="tx2">
                  <a:lumMod val="60000"/>
                  <a:lumOff val="40000"/>
                </a:schemeClr>
              </a:solidFill>
            </a:endParaRPr>
          </a:p>
          <a:p>
            <a:pPr marL="457200" lvl="1" indent="0">
              <a:buNone/>
            </a:pPr>
            <a:r>
              <a:rPr lang="en-US" sz="1200" i="1" dirty="0" smtClean="0"/>
              <a:t>- </a:t>
            </a:r>
            <a:r>
              <a:rPr lang="en-US" sz="1200" dirty="0"/>
              <a:t>d3.select(</a:t>
            </a:r>
            <a:r>
              <a:rPr lang="en-US" sz="1200" dirty="0">
                <a:solidFill>
                  <a:srgbClr val="DD1144"/>
                </a:solidFill>
              </a:rPr>
              <a:t>"body"</a:t>
            </a:r>
            <a:r>
              <a:rPr lang="en-US" sz="1200" dirty="0"/>
              <a:t>)</a:t>
            </a:r>
          </a:p>
          <a:p>
            <a:pPr marL="457200" lvl="1" indent="0">
              <a:buNone/>
            </a:pPr>
            <a:r>
              <a:rPr lang="en-US" sz="1200" dirty="0"/>
              <a:t>    </a:t>
            </a:r>
            <a:r>
              <a:rPr lang="en-US" sz="1200" dirty="0" smtClean="0"/>
              <a:t>   .</a:t>
            </a:r>
            <a:r>
              <a:rPr lang="en-US" sz="1200" b="1" dirty="0"/>
              <a:t>append</a:t>
            </a:r>
            <a:r>
              <a:rPr lang="en-US" sz="1200" dirty="0"/>
              <a:t>(</a:t>
            </a:r>
            <a:r>
              <a:rPr lang="en-US" sz="1200" dirty="0">
                <a:solidFill>
                  <a:srgbClr val="DD1144"/>
                </a:solidFill>
              </a:rPr>
              <a:t>“div"</a:t>
            </a:r>
            <a:r>
              <a:rPr lang="en-US" sz="1200" dirty="0"/>
              <a:t>) </a:t>
            </a:r>
          </a:p>
          <a:p>
            <a:pPr marL="457200" lvl="1" indent="0">
              <a:buNone/>
            </a:pPr>
            <a:r>
              <a:rPr lang="en-US" sz="1200" dirty="0"/>
              <a:t>    </a:t>
            </a:r>
            <a:r>
              <a:rPr lang="en-US" sz="1200" dirty="0" smtClean="0"/>
              <a:t>   .</a:t>
            </a:r>
            <a:r>
              <a:rPr lang="en-US" sz="1200" b="1" dirty="0"/>
              <a:t>text</a:t>
            </a:r>
            <a:r>
              <a:rPr lang="en-US" sz="1200" dirty="0"/>
              <a:t>(</a:t>
            </a:r>
            <a:r>
              <a:rPr lang="en-US" sz="1200" dirty="0">
                <a:solidFill>
                  <a:srgbClr val="DD1144"/>
                </a:solidFill>
              </a:rPr>
              <a:t>“my first DOM element with D3.js"</a:t>
            </a:r>
            <a:r>
              <a:rPr lang="en-US" sz="1200" dirty="0"/>
              <a:t>);</a:t>
            </a:r>
          </a:p>
          <a:p>
            <a:pPr marL="457200" lvl="1" indent="0">
              <a:buNone/>
            </a:pPr>
            <a:endParaRPr lang="en-US" sz="1200" i="1" dirty="0" smtClean="0"/>
          </a:p>
          <a:p>
            <a:pPr marL="457200" lvl="1" indent="0">
              <a:buNone/>
            </a:pPr>
            <a:r>
              <a:rPr lang="en-US" sz="1200" i="1" dirty="0" smtClean="0"/>
              <a:t>- </a:t>
            </a:r>
            <a:r>
              <a:rPr lang="en-US" sz="1200" dirty="0"/>
              <a:t>d3.select</a:t>
            </a:r>
            <a:r>
              <a:rPr lang="en-US" sz="1200" dirty="0" smtClean="0"/>
              <a:t>(</a:t>
            </a:r>
            <a:r>
              <a:rPr lang="en-US" sz="1200" dirty="0" smtClean="0">
                <a:solidFill>
                  <a:srgbClr val="DD1144"/>
                </a:solidFill>
              </a:rPr>
              <a:t>“div"</a:t>
            </a:r>
            <a:r>
              <a:rPr lang="en-US" sz="1200" dirty="0" smtClean="0"/>
              <a:t>)</a:t>
            </a:r>
            <a:endParaRPr lang="en-US" sz="1200" dirty="0"/>
          </a:p>
          <a:p>
            <a:pPr marL="457200" lvl="1" indent="0">
              <a:buNone/>
            </a:pPr>
            <a:r>
              <a:rPr lang="en-US" sz="1200" i="1" dirty="0"/>
              <a:t>	</a:t>
            </a:r>
            <a:r>
              <a:rPr lang="en-US" sz="1200" i="1" dirty="0" smtClean="0"/>
              <a:t>.</a:t>
            </a:r>
            <a:r>
              <a:rPr lang="en-US" sz="1200" b="1" dirty="0" err="1" smtClean="0"/>
              <a:t>attr</a:t>
            </a:r>
            <a:r>
              <a:rPr lang="en-US" sz="1200" dirty="0" smtClean="0"/>
              <a:t>(</a:t>
            </a:r>
            <a:r>
              <a:rPr lang="en-US" sz="1200" dirty="0" smtClean="0">
                <a:solidFill>
                  <a:srgbClr val="DD1144"/>
                </a:solidFill>
              </a:rPr>
              <a:t>“width“,</a:t>
            </a:r>
            <a:r>
              <a:rPr lang="en-US" sz="1200" dirty="0">
                <a:solidFill>
                  <a:srgbClr val="009999"/>
                </a:solidFill>
              </a:rPr>
              <a:t> </a:t>
            </a:r>
            <a:r>
              <a:rPr lang="en-US" sz="1200" dirty="0" smtClean="0">
                <a:solidFill>
                  <a:srgbClr val="009999"/>
                </a:solidFill>
              </a:rPr>
              <a:t>50</a:t>
            </a:r>
            <a:r>
              <a:rPr lang="en-US" sz="1200" dirty="0" smtClean="0"/>
              <a:t>)</a:t>
            </a:r>
            <a:endParaRPr lang="en-US" sz="1200" dirty="0"/>
          </a:p>
          <a:p>
            <a:pPr marL="457200" lvl="1" indent="0">
              <a:buNone/>
            </a:pPr>
            <a:r>
              <a:rPr lang="en-US" sz="1200" i="1" dirty="0"/>
              <a:t>	.</a:t>
            </a:r>
            <a:r>
              <a:rPr lang="en-US" sz="1200" b="1" dirty="0" err="1"/>
              <a:t>attr</a:t>
            </a:r>
            <a:r>
              <a:rPr lang="en-US" sz="1200" dirty="0" smtClean="0"/>
              <a:t>(</a:t>
            </a:r>
            <a:r>
              <a:rPr lang="en-US" sz="1200" dirty="0" smtClean="0">
                <a:solidFill>
                  <a:srgbClr val="DD1144"/>
                </a:solidFill>
              </a:rPr>
              <a:t>“height“,</a:t>
            </a:r>
            <a:r>
              <a:rPr lang="en-US" sz="1200" dirty="0" smtClean="0">
                <a:solidFill>
                  <a:srgbClr val="009999"/>
                </a:solidFill>
              </a:rPr>
              <a:t> </a:t>
            </a:r>
            <a:r>
              <a:rPr lang="en-US" sz="1200" dirty="0">
                <a:solidFill>
                  <a:srgbClr val="009999"/>
                </a:solidFill>
              </a:rPr>
              <a:t>50</a:t>
            </a:r>
            <a:r>
              <a:rPr lang="en-US" sz="1200" dirty="0" smtClean="0"/>
              <a:t>);</a:t>
            </a:r>
            <a:endParaRPr lang="en-US" sz="1200" dirty="0"/>
          </a:p>
          <a:p>
            <a:pPr marL="457200" lvl="1" indent="0">
              <a:buNone/>
            </a:pPr>
            <a:endParaRPr lang="en-US" sz="1200" i="1" dirty="0" smtClean="0"/>
          </a:p>
          <a:p>
            <a:pPr marL="457200" lvl="1" indent="0">
              <a:buNone/>
            </a:pPr>
            <a:r>
              <a:rPr lang="en-US" sz="1200" i="1" dirty="0"/>
              <a:t>- </a:t>
            </a:r>
            <a:r>
              <a:rPr lang="en-US" sz="1200" dirty="0"/>
              <a:t>d3.select</a:t>
            </a:r>
            <a:r>
              <a:rPr lang="en-US" sz="1200" dirty="0" smtClean="0"/>
              <a:t>(</a:t>
            </a:r>
            <a:r>
              <a:rPr lang="en-US" sz="1200" dirty="0" smtClean="0">
                <a:solidFill>
                  <a:srgbClr val="DD1144"/>
                </a:solidFill>
              </a:rPr>
              <a:t>“</a:t>
            </a:r>
            <a:r>
              <a:rPr lang="en-US" sz="1200" dirty="0" err="1" smtClean="0">
                <a:solidFill>
                  <a:srgbClr val="DD1144"/>
                </a:solidFill>
              </a:rPr>
              <a:t>svg</a:t>
            </a:r>
            <a:r>
              <a:rPr lang="en-US" sz="1200" dirty="0" smtClean="0">
                <a:solidFill>
                  <a:srgbClr val="DD1144"/>
                </a:solidFill>
              </a:rPr>
              <a:t>"</a:t>
            </a:r>
            <a:r>
              <a:rPr lang="en-US" sz="1200" dirty="0" smtClean="0"/>
              <a:t>)</a:t>
            </a:r>
            <a:endParaRPr lang="en-US" sz="1200" dirty="0"/>
          </a:p>
          <a:p>
            <a:pPr marL="457200" lvl="1" indent="0">
              <a:buNone/>
            </a:pPr>
            <a:r>
              <a:rPr lang="en-US" sz="1200" i="1" dirty="0"/>
              <a:t>	</a:t>
            </a:r>
            <a:r>
              <a:rPr lang="en-US" sz="1200" i="1" dirty="0" smtClean="0"/>
              <a:t>.</a:t>
            </a:r>
            <a:r>
              <a:rPr lang="en-US" sz="1200" b="1" i="1" dirty="0" smtClean="0"/>
              <a:t>append</a:t>
            </a:r>
            <a:r>
              <a:rPr lang="en-US" sz="1200" i="1" dirty="0" smtClean="0"/>
              <a:t>(</a:t>
            </a:r>
            <a:r>
              <a:rPr lang="en-US" sz="1200" dirty="0" smtClean="0">
                <a:solidFill>
                  <a:srgbClr val="DD1144"/>
                </a:solidFill>
              </a:rPr>
              <a:t>“circle“</a:t>
            </a:r>
            <a:r>
              <a:rPr lang="en-US" sz="1200" i="1" dirty="0" smtClean="0"/>
              <a:t>)</a:t>
            </a:r>
            <a:endParaRPr lang="en-US" sz="1200" i="1" dirty="0"/>
          </a:p>
          <a:p>
            <a:pPr marL="457200" lvl="1" indent="0">
              <a:buNone/>
            </a:pPr>
            <a:r>
              <a:rPr lang="en-US" sz="1200" i="1" dirty="0"/>
              <a:t>	</a:t>
            </a:r>
            <a:r>
              <a:rPr lang="en-US" sz="1200" i="1" dirty="0" smtClean="0"/>
              <a:t>.</a:t>
            </a:r>
            <a:r>
              <a:rPr lang="en-US" sz="1200" b="1" i="1" dirty="0" smtClean="0"/>
              <a:t>style</a:t>
            </a:r>
            <a:r>
              <a:rPr lang="en-US" sz="1200" i="1" dirty="0" smtClean="0"/>
              <a:t>(</a:t>
            </a:r>
            <a:r>
              <a:rPr lang="en-US" sz="1200" dirty="0" smtClean="0">
                <a:solidFill>
                  <a:srgbClr val="DD1144"/>
                </a:solidFill>
              </a:rPr>
              <a:t>“stroke“,</a:t>
            </a:r>
            <a:r>
              <a:rPr lang="en-US" sz="1200" dirty="0" smtClean="0">
                <a:solidFill>
                  <a:srgbClr val="009999"/>
                </a:solidFill>
              </a:rPr>
              <a:t> “gray”</a:t>
            </a:r>
            <a:r>
              <a:rPr lang="en-US" sz="1200" i="1" dirty="0" smtClean="0"/>
              <a:t>)</a:t>
            </a:r>
            <a:endParaRPr lang="en-US" sz="1200" i="1" dirty="0"/>
          </a:p>
          <a:p>
            <a:pPr marL="457200" lvl="1" indent="0">
              <a:buNone/>
            </a:pPr>
            <a:r>
              <a:rPr lang="en-US" sz="1200" i="1" dirty="0" smtClean="0"/>
              <a:t>	.</a:t>
            </a:r>
            <a:r>
              <a:rPr lang="en-US" sz="1200" b="1" i="1" dirty="0"/>
              <a:t>style</a:t>
            </a:r>
            <a:r>
              <a:rPr lang="en-US" sz="1200" i="1" dirty="0" smtClean="0"/>
              <a:t>(</a:t>
            </a:r>
            <a:r>
              <a:rPr lang="en-US" sz="1200" dirty="0" smtClean="0">
                <a:solidFill>
                  <a:srgbClr val="DD1144"/>
                </a:solidFill>
              </a:rPr>
              <a:t>“fill“,</a:t>
            </a:r>
            <a:r>
              <a:rPr lang="en-US" sz="1200" dirty="0" smtClean="0">
                <a:solidFill>
                  <a:srgbClr val="009999"/>
                </a:solidFill>
              </a:rPr>
              <a:t> “red”</a:t>
            </a:r>
            <a:r>
              <a:rPr lang="en-US" sz="1200" i="1" dirty="0" smtClean="0"/>
              <a:t>);</a:t>
            </a:r>
            <a:endParaRPr lang="en-US" sz="1200" i="1" dirty="0"/>
          </a:p>
          <a:p>
            <a:pPr marL="457200" lvl="1" indent="0">
              <a:buNone/>
            </a:pPr>
            <a:endParaRPr lang="en-US" sz="1200" i="1" dirty="0" smtClean="0"/>
          </a:p>
          <a:p>
            <a:pPr marL="457200" lvl="1" indent="0">
              <a:buNone/>
            </a:pPr>
            <a:endParaRPr lang="en-US" sz="1600" dirty="0" smtClean="0">
              <a:solidFill>
                <a:srgbClr val="007700"/>
              </a:solidFill>
            </a:endParaRPr>
          </a:p>
        </p:txBody>
      </p:sp>
      <p:sp>
        <p:nvSpPr>
          <p:cNvPr id="4" name="Title 3"/>
          <p:cNvSpPr>
            <a:spLocks noGrp="1"/>
          </p:cNvSpPr>
          <p:nvPr>
            <p:ph type="title"/>
          </p:nvPr>
        </p:nvSpPr>
        <p:spPr>
          <a:xfrm>
            <a:off x="0" y="-1"/>
            <a:ext cx="7728155" cy="763833"/>
          </a:xfrm>
        </p:spPr>
        <p:txBody>
          <a:bodyPr/>
          <a:lstStyle/>
          <a:p>
            <a:r>
              <a:rPr lang="en-US" dirty="0" smtClean="0"/>
              <a:t>Learning API</a:t>
            </a:r>
            <a:endParaRPr lang="en-US" dirty="0"/>
          </a:p>
        </p:txBody>
      </p:sp>
      <p:sp>
        <p:nvSpPr>
          <p:cNvPr id="2" name="Slide Number Placeholder 1"/>
          <p:cNvSpPr>
            <a:spLocks noGrp="1"/>
          </p:cNvSpPr>
          <p:nvPr>
            <p:ph type="sldNum" sz="quarter" idx="4"/>
          </p:nvPr>
        </p:nvSpPr>
        <p:spPr>
          <a:xfrm>
            <a:off x="8712943" y="4829772"/>
            <a:ext cx="422122" cy="301228"/>
          </a:xfrm>
        </p:spPr>
        <p:txBody>
          <a:bodyPr/>
          <a:lstStyle/>
          <a:p>
            <a:fld id="{95DBEDE0-0611-7441-AFFE-635EB8DAB45B}" type="slidenum">
              <a:rPr lang="en-US" smtClean="0"/>
              <a:pPr/>
              <a:t>12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894" y="869915"/>
            <a:ext cx="5432171" cy="4048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19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95DBEDE0-0611-7441-AFFE-635EB8DAB45B}" type="slidenum">
              <a:rPr lang="en-US" smtClean="0"/>
              <a:pPr/>
              <a:t>13</a:t>
            </a:fld>
            <a:endParaRPr lang="en-US"/>
          </a:p>
        </p:txBody>
      </p:sp>
      <p:sp>
        <p:nvSpPr>
          <p:cNvPr id="9" name="Title 8"/>
          <p:cNvSpPr>
            <a:spLocks noGrp="1"/>
          </p:cNvSpPr>
          <p:nvPr>
            <p:ph type="title"/>
          </p:nvPr>
        </p:nvSpPr>
        <p:spPr/>
        <p:txBody>
          <a:bodyPr/>
          <a:lstStyle/>
          <a:p>
            <a:r>
              <a:rPr lang="en-US" dirty="0" smtClean="0"/>
              <a:t>What is SVG?</a:t>
            </a:r>
            <a:endParaRPr lang="en-IN" dirty="0"/>
          </a:p>
        </p:txBody>
      </p:sp>
      <p:sp>
        <p:nvSpPr>
          <p:cNvPr id="6" name="Text Placeholder 5"/>
          <p:cNvSpPr>
            <a:spLocks noGrp="1"/>
          </p:cNvSpPr>
          <p:nvPr>
            <p:ph type="body" sz="half" idx="4294967295"/>
          </p:nvPr>
        </p:nvSpPr>
        <p:spPr>
          <a:xfrm>
            <a:off x="0" y="1460500"/>
            <a:ext cx="5065713" cy="3133725"/>
          </a:xfrm>
        </p:spPr>
        <p:txBody>
          <a:bodyPr/>
          <a:lstStyle/>
          <a:p>
            <a:pPr marL="285750" indent="-285750">
              <a:buFont typeface="Arial" panose="020B0604020202020204" pitchFamily="34" charset="0"/>
              <a:buChar char="•"/>
            </a:pPr>
            <a:endParaRPr lang="en-IN" dirty="0"/>
          </a:p>
          <a:p>
            <a:endParaRPr lang="en-IN" dirty="0"/>
          </a:p>
        </p:txBody>
      </p:sp>
      <p:sp>
        <p:nvSpPr>
          <p:cNvPr id="10" name="Content Placeholder 9"/>
          <p:cNvSpPr>
            <a:spLocks noGrp="1"/>
          </p:cNvSpPr>
          <p:nvPr>
            <p:ph idx="1"/>
          </p:nvPr>
        </p:nvSpPr>
        <p:spPr>
          <a:xfrm>
            <a:off x="457200" y="1200151"/>
            <a:ext cx="4201427" cy="3394472"/>
          </a:xfrm>
        </p:spPr>
        <p:txBody>
          <a:bodyPr>
            <a:noAutofit/>
          </a:bodyPr>
          <a:lstStyle/>
          <a:p>
            <a:pPr marL="285750" indent="-285750">
              <a:buFont typeface="Arial" panose="020B0604020202020204" pitchFamily="34" charset="0"/>
              <a:buChar char="•"/>
            </a:pPr>
            <a:r>
              <a:rPr lang="en-US" sz="1400" dirty="0"/>
              <a:t>SVG stands for Scalable Vector Graphics</a:t>
            </a:r>
          </a:p>
          <a:p>
            <a:pPr marL="285750" indent="-285750">
              <a:buFont typeface="Arial" panose="020B0604020202020204" pitchFamily="34" charset="0"/>
              <a:buChar char="•"/>
            </a:pPr>
            <a:r>
              <a:rPr lang="en-US" sz="1400" dirty="0"/>
              <a:t>SVG is used to create different shapes that can be used in HTML or independently as graphics.</a:t>
            </a:r>
          </a:p>
          <a:p>
            <a:pPr marL="285750" indent="-285750">
              <a:buFont typeface="Arial" panose="020B0604020202020204" pitchFamily="34" charset="0"/>
              <a:buChar char="•"/>
            </a:pPr>
            <a:r>
              <a:rPr lang="en-US" sz="1400" dirty="0"/>
              <a:t>Using SVG we can draw shapes like circle, rectangles, curved lines, animations etc</a:t>
            </a:r>
            <a:r>
              <a:rPr lang="en-US" sz="1400" dirty="0" smtClean="0"/>
              <a:t>.</a:t>
            </a:r>
            <a:endParaRPr lang="en-IN" sz="1400" dirty="0" smtClean="0"/>
          </a:p>
          <a:p>
            <a:pPr marL="285750" indent="-285750">
              <a:buFont typeface="Arial" panose="020B0604020202020204" pitchFamily="34" charset="0"/>
              <a:buChar char="•"/>
            </a:pPr>
            <a:r>
              <a:rPr lang="en-US" sz="1400" dirty="0" smtClean="0"/>
              <a:t>The most important part about using SVG is that it is scalable.</a:t>
            </a:r>
          </a:p>
          <a:p>
            <a:pPr marL="285750" indent="-285750">
              <a:buFont typeface="Arial" panose="020B0604020202020204" pitchFamily="34" charset="0"/>
              <a:buChar char="•"/>
            </a:pPr>
            <a:r>
              <a:rPr lang="en-US" sz="1400" dirty="0" smtClean="0"/>
              <a:t>If we scale images, they can become pixelated or too sharp.</a:t>
            </a:r>
          </a:p>
          <a:p>
            <a:pPr marL="285750" indent="-285750">
              <a:buFont typeface="Arial" panose="020B0604020202020204" pitchFamily="34" charset="0"/>
              <a:buChar char="•"/>
            </a:pPr>
            <a:r>
              <a:rPr lang="en-US" sz="1400" dirty="0" smtClean="0"/>
              <a:t>In case of SVG, the graphics scale well therefore making it a good choice for graphs for screens with varying dimensions.</a:t>
            </a:r>
          </a:p>
          <a:p>
            <a:pPr marL="285750" indent="-285750">
              <a:buFont typeface="Arial" panose="020B0604020202020204" pitchFamily="34" charset="0"/>
              <a:buChar char="•"/>
            </a:pPr>
            <a:r>
              <a:rPr lang="en-US" sz="1400" dirty="0" smtClean="0"/>
              <a:t>Let’s see some simple examples using SVG.</a:t>
            </a:r>
            <a:endParaRPr lang="en-US" sz="1400" dirty="0"/>
          </a:p>
        </p:txBody>
      </p:sp>
      <p:pic>
        <p:nvPicPr>
          <p:cNvPr id="9222" name="Picture 6" descr="mathematical_graph_331x200.png (33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2278" y="834394"/>
            <a:ext cx="2568458" cy="1551938"/>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svg_coordinate_graph_331x200.png (331×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0168" y="3311089"/>
            <a:ext cx="2754529" cy="166436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5318" y="2608447"/>
            <a:ext cx="662378" cy="512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5476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457200" y="1200151"/>
            <a:ext cx="2788024" cy="3394472"/>
          </a:xfrm>
        </p:spPr>
        <p:txBody>
          <a:bodyPr>
            <a:normAutofit/>
          </a:bodyPr>
          <a:lstStyle/>
          <a:p>
            <a:pPr marL="0" indent="0">
              <a:buNone/>
            </a:pPr>
            <a:r>
              <a:rPr lang="en-US" sz="1600" dirty="0" smtClean="0"/>
              <a:t>In this example, we have </a:t>
            </a:r>
          </a:p>
          <a:p>
            <a:r>
              <a:rPr lang="en-US" sz="1600" dirty="0" smtClean="0"/>
              <a:t>Empty HTML document</a:t>
            </a:r>
            <a:endParaRPr lang="en-IN" sz="1600"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98708" y="1558739"/>
            <a:ext cx="5114233" cy="2804273"/>
          </a:xfrm>
        </p:spPr>
      </p:pic>
      <p:sp>
        <p:nvSpPr>
          <p:cNvPr id="3" name="Slide Number Placeholder 2"/>
          <p:cNvSpPr>
            <a:spLocks noGrp="1"/>
          </p:cNvSpPr>
          <p:nvPr>
            <p:ph type="sldNum" sz="quarter" idx="4"/>
          </p:nvPr>
        </p:nvSpPr>
        <p:spPr/>
        <p:txBody>
          <a:bodyPr/>
          <a:lstStyle/>
          <a:p>
            <a:fld id="{95DBEDE0-0611-7441-AFFE-635EB8DAB45B}" type="slidenum">
              <a:rPr lang="en-US" smtClean="0"/>
              <a:pPr/>
              <a:t>14</a:t>
            </a:fld>
            <a:endParaRPr lang="en-US"/>
          </a:p>
        </p:txBody>
      </p:sp>
      <p:sp>
        <p:nvSpPr>
          <p:cNvPr id="6" name="Title 5"/>
          <p:cNvSpPr>
            <a:spLocks noGrp="1"/>
          </p:cNvSpPr>
          <p:nvPr>
            <p:ph type="title"/>
          </p:nvPr>
        </p:nvSpPr>
        <p:spPr/>
        <p:txBody>
          <a:bodyPr/>
          <a:lstStyle/>
          <a:p>
            <a:r>
              <a:rPr lang="en-US" dirty="0" smtClean="0"/>
              <a:t>SVG example</a:t>
            </a:r>
            <a:endParaRPr lang="en-IN" dirty="0"/>
          </a:p>
        </p:txBody>
      </p:sp>
    </p:spTree>
    <p:extLst>
      <p:ext uri="{BB962C8B-B14F-4D97-AF65-F5344CB8AC3E}">
        <p14:creationId xmlns:p14="http://schemas.microsoft.com/office/powerpoint/2010/main" val="34244577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457200" y="1200151"/>
            <a:ext cx="2788024" cy="3394472"/>
          </a:xfrm>
        </p:spPr>
        <p:txBody>
          <a:bodyPr>
            <a:normAutofit/>
          </a:bodyPr>
          <a:lstStyle/>
          <a:p>
            <a:pPr marL="0" indent="0">
              <a:buNone/>
            </a:pPr>
            <a:r>
              <a:rPr lang="en-US" sz="1600" dirty="0" smtClean="0"/>
              <a:t>In this example, we have </a:t>
            </a:r>
          </a:p>
          <a:p>
            <a:r>
              <a:rPr lang="en-US" sz="1600" dirty="0" smtClean="0"/>
              <a:t>Empty HTML document</a:t>
            </a:r>
          </a:p>
          <a:p>
            <a:r>
              <a:rPr lang="en-US" sz="1600" dirty="0"/>
              <a:t>Add SVG element and give it height and width</a:t>
            </a:r>
            <a:endParaRPr lang="en-US" sz="1600" dirty="0" smtClean="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98708" y="1558739"/>
            <a:ext cx="5114233" cy="2804273"/>
          </a:xfrm>
        </p:spPr>
      </p:pic>
      <p:sp>
        <p:nvSpPr>
          <p:cNvPr id="3" name="Slide Number Placeholder 2"/>
          <p:cNvSpPr>
            <a:spLocks noGrp="1"/>
          </p:cNvSpPr>
          <p:nvPr>
            <p:ph type="sldNum" sz="quarter" idx="4"/>
          </p:nvPr>
        </p:nvSpPr>
        <p:spPr/>
        <p:txBody>
          <a:bodyPr/>
          <a:lstStyle/>
          <a:p>
            <a:fld id="{95DBEDE0-0611-7441-AFFE-635EB8DAB45B}" type="slidenum">
              <a:rPr lang="en-US" smtClean="0"/>
              <a:pPr/>
              <a:t>15</a:t>
            </a:fld>
            <a:endParaRPr lang="en-US"/>
          </a:p>
        </p:txBody>
      </p:sp>
      <p:sp>
        <p:nvSpPr>
          <p:cNvPr id="6" name="Title 5"/>
          <p:cNvSpPr>
            <a:spLocks noGrp="1"/>
          </p:cNvSpPr>
          <p:nvPr>
            <p:ph type="title"/>
          </p:nvPr>
        </p:nvSpPr>
        <p:spPr/>
        <p:txBody>
          <a:bodyPr/>
          <a:lstStyle/>
          <a:p>
            <a:r>
              <a:rPr lang="en-US" dirty="0" smtClean="0"/>
              <a:t>SVG example</a:t>
            </a:r>
            <a:endParaRPr lang="en-IN" dirty="0"/>
          </a:p>
        </p:txBody>
      </p:sp>
    </p:spTree>
    <p:extLst>
      <p:ext uri="{BB962C8B-B14F-4D97-AF65-F5344CB8AC3E}">
        <p14:creationId xmlns:p14="http://schemas.microsoft.com/office/powerpoint/2010/main" val="3970792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457200" y="1200151"/>
            <a:ext cx="2788024" cy="3394472"/>
          </a:xfrm>
        </p:spPr>
        <p:txBody>
          <a:bodyPr>
            <a:normAutofit/>
          </a:bodyPr>
          <a:lstStyle/>
          <a:p>
            <a:pPr marL="0" indent="0">
              <a:buNone/>
            </a:pPr>
            <a:r>
              <a:rPr lang="en-US" sz="1600" dirty="0" smtClean="0"/>
              <a:t>In this example, we have </a:t>
            </a:r>
          </a:p>
          <a:p>
            <a:r>
              <a:rPr lang="en-US" sz="1600" dirty="0" smtClean="0"/>
              <a:t>Empty HTML document</a:t>
            </a:r>
          </a:p>
          <a:p>
            <a:r>
              <a:rPr lang="en-US" sz="1600" dirty="0" smtClean="0"/>
              <a:t>Add SVG element and give it height and width</a:t>
            </a:r>
          </a:p>
          <a:p>
            <a:r>
              <a:rPr lang="en-US" sz="1600" dirty="0"/>
              <a:t>Add a rectangle giving it `x`, `y`, ` width ` ,`height` and `fill`</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98708" y="1558739"/>
            <a:ext cx="5114233" cy="2804273"/>
          </a:xfrm>
        </p:spPr>
      </p:pic>
      <p:sp>
        <p:nvSpPr>
          <p:cNvPr id="3" name="Slide Number Placeholder 2"/>
          <p:cNvSpPr>
            <a:spLocks noGrp="1"/>
          </p:cNvSpPr>
          <p:nvPr>
            <p:ph type="sldNum" sz="quarter" idx="4"/>
          </p:nvPr>
        </p:nvSpPr>
        <p:spPr/>
        <p:txBody>
          <a:bodyPr/>
          <a:lstStyle/>
          <a:p>
            <a:fld id="{95DBEDE0-0611-7441-AFFE-635EB8DAB45B}" type="slidenum">
              <a:rPr lang="en-US" smtClean="0"/>
              <a:pPr/>
              <a:t>16</a:t>
            </a:fld>
            <a:endParaRPr lang="en-US"/>
          </a:p>
        </p:txBody>
      </p:sp>
      <p:sp>
        <p:nvSpPr>
          <p:cNvPr id="6" name="Title 5"/>
          <p:cNvSpPr>
            <a:spLocks noGrp="1"/>
          </p:cNvSpPr>
          <p:nvPr>
            <p:ph type="title"/>
          </p:nvPr>
        </p:nvSpPr>
        <p:spPr/>
        <p:txBody>
          <a:bodyPr/>
          <a:lstStyle/>
          <a:p>
            <a:r>
              <a:rPr lang="en-US" dirty="0" smtClean="0"/>
              <a:t>SVG example</a:t>
            </a:r>
            <a:endParaRPr lang="en-IN" dirty="0"/>
          </a:p>
        </p:txBody>
      </p:sp>
    </p:spTree>
    <p:extLst>
      <p:ext uri="{BB962C8B-B14F-4D97-AF65-F5344CB8AC3E}">
        <p14:creationId xmlns:p14="http://schemas.microsoft.com/office/powerpoint/2010/main" val="17426105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457200" y="1200151"/>
            <a:ext cx="2788024" cy="3394472"/>
          </a:xfrm>
        </p:spPr>
        <p:txBody>
          <a:bodyPr>
            <a:normAutofit/>
          </a:bodyPr>
          <a:lstStyle/>
          <a:p>
            <a:pPr marL="0" indent="0">
              <a:buNone/>
            </a:pPr>
            <a:r>
              <a:rPr lang="en-US" sz="1600" dirty="0" smtClean="0"/>
              <a:t>In this example, we have </a:t>
            </a:r>
          </a:p>
          <a:p>
            <a:r>
              <a:rPr lang="en-US" sz="1600" dirty="0" smtClean="0"/>
              <a:t>Empty HTML document</a:t>
            </a:r>
          </a:p>
          <a:p>
            <a:r>
              <a:rPr lang="en-US" sz="1600" dirty="0"/>
              <a:t>Add SVG element and give it height and width </a:t>
            </a:r>
            <a:endParaRPr lang="en-US" sz="1600" dirty="0" smtClean="0"/>
          </a:p>
          <a:p>
            <a:r>
              <a:rPr lang="en-US" sz="1600" dirty="0" smtClean="0"/>
              <a:t>Add a rectangle giving it `x`, `y`, `</a:t>
            </a:r>
            <a:r>
              <a:rPr lang="en-US" sz="1600" dirty="0"/>
              <a:t> width </a:t>
            </a:r>
            <a:r>
              <a:rPr lang="en-US" sz="1600" dirty="0" smtClean="0"/>
              <a:t>` ,`height` and `fill`</a:t>
            </a:r>
          </a:p>
          <a:p>
            <a:r>
              <a:rPr lang="en-US" sz="1600" dirty="0" smtClean="0"/>
              <a:t>Add a circle giving it `r`, `cx`, `cy` and `fill`</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98707" y="1558739"/>
            <a:ext cx="5114236" cy="2804273"/>
          </a:xfrm>
        </p:spPr>
      </p:pic>
      <p:sp>
        <p:nvSpPr>
          <p:cNvPr id="3" name="Slide Number Placeholder 2"/>
          <p:cNvSpPr>
            <a:spLocks noGrp="1"/>
          </p:cNvSpPr>
          <p:nvPr>
            <p:ph type="sldNum" sz="quarter" idx="4"/>
          </p:nvPr>
        </p:nvSpPr>
        <p:spPr/>
        <p:txBody>
          <a:bodyPr/>
          <a:lstStyle/>
          <a:p>
            <a:fld id="{95DBEDE0-0611-7441-AFFE-635EB8DAB45B}" type="slidenum">
              <a:rPr lang="en-US" smtClean="0"/>
              <a:pPr/>
              <a:t>17</a:t>
            </a:fld>
            <a:endParaRPr lang="en-US"/>
          </a:p>
        </p:txBody>
      </p:sp>
      <p:sp>
        <p:nvSpPr>
          <p:cNvPr id="6" name="Title 5"/>
          <p:cNvSpPr>
            <a:spLocks noGrp="1"/>
          </p:cNvSpPr>
          <p:nvPr>
            <p:ph type="title"/>
          </p:nvPr>
        </p:nvSpPr>
        <p:spPr/>
        <p:txBody>
          <a:bodyPr/>
          <a:lstStyle/>
          <a:p>
            <a:r>
              <a:rPr lang="en-US" dirty="0" smtClean="0"/>
              <a:t>SVG example</a:t>
            </a:r>
            <a:endParaRPr lang="en-IN" dirty="0"/>
          </a:p>
        </p:txBody>
      </p:sp>
    </p:spTree>
    <p:extLst>
      <p:ext uri="{BB962C8B-B14F-4D97-AF65-F5344CB8AC3E}">
        <p14:creationId xmlns:p14="http://schemas.microsoft.com/office/powerpoint/2010/main" val="3707815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7418" y="1482527"/>
            <a:ext cx="3858164" cy="2829320"/>
          </a:xfrm>
        </p:spPr>
      </p:pic>
      <p:sp>
        <p:nvSpPr>
          <p:cNvPr id="9" name="Content Placeholder 8"/>
          <p:cNvSpPr>
            <a:spLocks noGrp="1"/>
          </p:cNvSpPr>
          <p:nvPr>
            <p:ph sz="half" idx="2"/>
          </p:nvPr>
        </p:nvSpPr>
        <p:spPr/>
        <p:txBody>
          <a:bodyPr>
            <a:normAutofit lnSpcReduction="10000"/>
          </a:bodyPr>
          <a:lstStyle/>
          <a:p>
            <a:pPr marL="0" indent="0">
              <a:buNone/>
            </a:pPr>
            <a:r>
              <a:rPr lang="en-US" sz="1600" dirty="0" smtClean="0"/>
              <a:t>Some points to note</a:t>
            </a:r>
          </a:p>
          <a:p>
            <a:r>
              <a:rPr lang="en-US" sz="1600" dirty="0" smtClean="0"/>
              <a:t>x starts from left corner and goes to the right.</a:t>
            </a:r>
          </a:p>
          <a:p>
            <a:r>
              <a:rPr lang="en-US" sz="1600" dirty="0" smtClean="0"/>
              <a:t>So x=10 means 10 pixels </a:t>
            </a:r>
            <a:r>
              <a:rPr lang="en-US" sz="1600" b="1" dirty="0" smtClean="0"/>
              <a:t>to the </a:t>
            </a:r>
            <a:r>
              <a:rPr lang="en-US" sz="1600" b="1" i="1" dirty="0" smtClean="0"/>
              <a:t>right</a:t>
            </a:r>
            <a:r>
              <a:rPr lang="en-US" sz="1600" b="1" dirty="0" smtClean="0"/>
              <a:t> of the left edge</a:t>
            </a:r>
          </a:p>
          <a:p>
            <a:r>
              <a:rPr lang="en-US" sz="1600" dirty="0" smtClean="0"/>
              <a:t>And x=-10 will mean 10 pixels </a:t>
            </a:r>
            <a:r>
              <a:rPr lang="en-US" sz="1600" b="1" dirty="0" smtClean="0"/>
              <a:t>to the </a:t>
            </a:r>
            <a:r>
              <a:rPr lang="en-US" sz="1600" b="1" i="1" dirty="0" smtClean="0"/>
              <a:t>left</a:t>
            </a:r>
            <a:r>
              <a:rPr lang="en-US" sz="1600" b="1" dirty="0" smtClean="0"/>
              <a:t> of the left edge</a:t>
            </a:r>
            <a:r>
              <a:rPr lang="en-US" sz="1600" dirty="0" smtClean="0"/>
              <a:t>.</a:t>
            </a:r>
          </a:p>
          <a:p>
            <a:r>
              <a:rPr lang="en-US" sz="1600" dirty="0"/>
              <a:t>y</a:t>
            </a:r>
            <a:r>
              <a:rPr lang="en-US" sz="1600" dirty="0" smtClean="0"/>
              <a:t> starts from the top and goes downwards.</a:t>
            </a:r>
          </a:p>
          <a:p>
            <a:r>
              <a:rPr lang="en-US" sz="1600" dirty="0" smtClean="0"/>
              <a:t>So y=10 means 10 pixels </a:t>
            </a:r>
            <a:r>
              <a:rPr lang="en-US" sz="1600" b="1" i="1" dirty="0" smtClean="0"/>
              <a:t>below</a:t>
            </a:r>
            <a:r>
              <a:rPr lang="en-US" sz="1600" b="1" dirty="0" smtClean="0"/>
              <a:t> the top edge</a:t>
            </a:r>
          </a:p>
          <a:p>
            <a:r>
              <a:rPr lang="en-US" sz="1600" dirty="0" smtClean="0"/>
              <a:t>And y=-10 will mean 10 pixels </a:t>
            </a:r>
            <a:r>
              <a:rPr lang="en-US" sz="1600" b="1" i="1" dirty="0" smtClean="0"/>
              <a:t>above</a:t>
            </a:r>
            <a:r>
              <a:rPr lang="en-US" sz="1600" b="1" dirty="0" smtClean="0"/>
              <a:t> the top edge</a:t>
            </a:r>
            <a:endParaRPr lang="en-IN" sz="1600" dirty="0"/>
          </a:p>
        </p:txBody>
      </p:sp>
      <p:sp>
        <p:nvSpPr>
          <p:cNvPr id="4" name="Slide Number Placeholder 3"/>
          <p:cNvSpPr>
            <a:spLocks noGrp="1"/>
          </p:cNvSpPr>
          <p:nvPr>
            <p:ph type="sldNum" sz="quarter" idx="4"/>
          </p:nvPr>
        </p:nvSpPr>
        <p:spPr/>
        <p:txBody>
          <a:bodyPr/>
          <a:lstStyle/>
          <a:p>
            <a:fld id="{95DBEDE0-0611-7441-AFFE-635EB8DAB45B}" type="slidenum">
              <a:rPr lang="en-US" smtClean="0"/>
              <a:pPr/>
              <a:t>18</a:t>
            </a:fld>
            <a:endParaRPr lang="en-US"/>
          </a:p>
        </p:txBody>
      </p:sp>
      <p:sp>
        <p:nvSpPr>
          <p:cNvPr id="6" name="Title 5"/>
          <p:cNvSpPr>
            <a:spLocks noGrp="1"/>
          </p:cNvSpPr>
          <p:nvPr>
            <p:ph type="title"/>
          </p:nvPr>
        </p:nvSpPr>
        <p:spPr/>
        <p:txBody>
          <a:bodyPr/>
          <a:lstStyle/>
          <a:p>
            <a:r>
              <a:rPr lang="en-US" dirty="0" smtClean="0"/>
              <a:t>SVG output</a:t>
            </a:r>
            <a:endParaRPr lang="en-IN" dirty="0"/>
          </a:p>
        </p:txBody>
      </p:sp>
    </p:spTree>
    <p:extLst>
      <p:ext uri="{BB962C8B-B14F-4D97-AF65-F5344CB8AC3E}">
        <p14:creationId xmlns:p14="http://schemas.microsoft.com/office/powerpoint/2010/main" val="2644848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0257" y="821582"/>
            <a:ext cx="5428650" cy="4309417"/>
          </a:xfrm>
        </p:spPr>
        <p:txBody>
          <a:bodyPr>
            <a:normAutofit fontScale="85000" lnSpcReduction="20000"/>
          </a:bodyPr>
          <a:lstStyle/>
          <a:p>
            <a:pPr marL="457200" lvl="1" indent="0">
              <a:buNone/>
            </a:pPr>
            <a:r>
              <a:rPr lang="en-US" sz="1600" b="1" dirty="0" smtClean="0">
                <a:solidFill>
                  <a:schemeClr val="tx2">
                    <a:lumMod val="60000"/>
                    <a:lumOff val="40000"/>
                  </a:schemeClr>
                </a:solidFill>
              </a:rPr>
              <a:t>Lets start using SVG and render some graphic elements </a:t>
            </a:r>
          </a:p>
          <a:p>
            <a:pPr marL="457200" lvl="1" indent="0">
              <a:buNone/>
            </a:pPr>
            <a:endParaRPr lang="en-US" sz="1600" dirty="0"/>
          </a:p>
          <a:p>
            <a:pPr marL="457200" lvl="1" indent="0">
              <a:buNone/>
            </a:pPr>
            <a:r>
              <a:rPr lang="en-US" sz="1400" dirty="0" smtClean="0"/>
              <a:t>Recall the SVG circle we have created in earlier slide and try to </a:t>
            </a:r>
          </a:p>
          <a:p>
            <a:pPr marL="457200" lvl="1" indent="0">
              <a:buNone/>
            </a:pPr>
            <a:r>
              <a:rPr lang="en-US" sz="1400" dirty="0" smtClean="0"/>
              <a:t>understand how can we created the same using d3.js</a:t>
            </a:r>
          </a:p>
          <a:p>
            <a:pPr marL="457200" lvl="1" indent="0">
              <a:buNone/>
            </a:pPr>
            <a:endParaRPr lang="en-US" sz="1400" dirty="0"/>
          </a:p>
          <a:p>
            <a:pPr marL="457200" lvl="1" indent="0">
              <a:buNone/>
            </a:pPr>
            <a:endParaRPr lang="en-US" sz="1400" dirty="0" smtClean="0"/>
          </a:p>
          <a:p>
            <a:pPr marL="457200" lvl="1" indent="0">
              <a:buNone/>
            </a:pPr>
            <a:endParaRPr lang="en-US" sz="1400" dirty="0"/>
          </a:p>
          <a:p>
            <a:pPr marL="457200" lvl="1" indent="0">
              <a:buNone/>
            </a:pPr>
            <a:endParaRPr lang="en-US" sz="1400" dirty="0" smtClean="0"/>
          </a:p>
          <a:p>
            <a:pPr marL="457200" lvl="1" indent="0">
              <a:buNone/>
            </a:pPr>
            <a:endParaRPr lang="en-US" sz="1400" dirty="0"/>
          </a:p>
          <a:p>
            <a:pPr marL="457200" lvl="1" indent="0">
              <a:buNone/>
            </a:pPr>
            <a:endParaRPr lang="en-US" sz="1400" dirty="0" smtClean="0"/>
          </a:p>
          <a:p>
            <a:pPr marL="457200" lvl="1" indent="0">
              <a:buNone/>
            </a:pPr>
            <a:r>
              <a:rPr lang="en-US" sz="1400" dirty="0" smtClean="0"/>
              <a:t>d3.select(</a:t>
            </a:r>
            <a:r>
              <a:rPr lang="en-US" sz="1400" dirty="0" smtClean="0">
                <a:solidFill>
                  <a:srgbClr val="DD1144"/>
                </a:solidFill>
              </a:rPr>
              <a:t>“body"</a:t>
            </a:r>
            <a:r>
              <a:rPr lang="en-US" sz="1400" dirty="0" smtClean="0"/>
              <a:t>)</a:t>
            </a:r>
            <a:endParaRPr lang="en-US" sz="1400" dirty="0"/>
          </a:p>
          <a:p>
            <a:pPr marL="457200" lvl="1" indent="0">
              <a:buNone/>
            </a:pPr>
            <a:r>
              <a:rPr lang="en-US" sz="1400" i="1" dirty="0"/>
              <a:t>	.append</a:t>
            </a:r>
            <a:r>
              <a:rPr lang="en-US" sz="1400" i="1" dirty="0" smtClean="0"/>
              <a:t>(</a:t>
            </a:r>
            <a:r>
              <a:rPr lang="en-US" sz="1400" dirty="0" smtClean="0">
                <a:solidFill>
                  <a:srgbClr val="DD1144"/>
                </a:solidFill>
              </a:rPr>
              <a:t>“</a:t>
            </a:r>
            <a:r>
              <a:rPr lang="en-US" sz="1400" dirty="0" err="1" smtClean="0">
                <a:solidFill>
                  <a:srgbClr val="DD1144"/>
                </a:solidFill>
              </a:rPr>
              <a:t>svg</a:t>
            </a:r>
            <a:r>
              <a:rPr lang="en-US" sz="1400" dirty="0" smtClean="0">
                <a:solidFill>
                  <a:srgbClr val="DD1144"/>
                </a:solidFill>
              </a:rPr>
              <a:t>“</a:t>
            </a:r>
            <a:r>
              <a:rPr lang="en-US" sz="1400" i="1" dirty="0" smtClean="0"/>
              <a:t>)</a:t>
            </a:r>
            <a:endParaRPr lang="en-US" sz="1400" i="1" dirty="0"/>
          </a:p>
          <a:p>
            <a:pPr marL="457200" lvl="1" indent="0">
              <a:buNone/>
            </a:pPr>
            <a:r>
              <a:rPr lang="en-US" sz="1400" i="1" dirty="0"/>
              <a:t>	</a:t>
            </a:r>
            <a:r>
              <a:rPr lang="en-US" sz="1400" i="1" dirty="0" smtClean="0"/>
              <a:t>.</a:t>
            </a:r>
            <a:r>
              <a:rPr lang="en-US" sz="1400" i="1" dirty="0" err="1" smtClean="0"/>
              <a:t>attr</a:t>
            </a:r>
            <a:r>
              <a:rPr lang="en-US" sz="1400" i="1" dirty="0" smtClean="0"/>
              <a:t>(</a:t>
            </a:r>
            <a:r>
              <a:rPr lang="en-US" sz="1400" dirty="0" smtClean="0">
                <a:solidFill>
                  <a:srgbClr val="DD1144"/>
                </a:solidFill>
              </a:rPr>
              <a:t>“id“,</a:t>
            </a:r>
            <a:r>
              <a:rPr lang="en-US" sz="1400" dirty="0" smtClean="0">
                <a:solidFill>
                  <a:srgbClr val="009999"/>
                </a:solidFill>
              </a:rPr>
              <a:t> “</a:t>
            </a:r>
            <a:r>
              <a:rPr lang="en-US" sz="1400" dirty="0" err="1" smtClean="0">
                <a:solidFill>
                  <a:srgbClr val="009999"/>
                </a:solidFill>
              </a:rPr>
              <a:t>mySvg</a:t>
            </a:r>
            <a:r>
              <a:rPr lang="en-US" sz="1400" dirty="0" smtClean="0">
                <a:solidFill>
                  <a:srgbClr val="009999"/>
                </a:solidFill>
              </a:rPr>
              <a:t>”</a:t>
            </a:r>
            <a:r>
              <a:rPr lang="en-US" sz="1400" i="1" dirty="0" smtClean="0"/>
              <a:t>)</a:t>
            </a:r>
            <a:endParaRPr lang="en-US" sz="1400" i="1" dirty="0"/>
          </a:p>
          <a:p>
            <a:pPr marL="457200" lvl="1" indent="0">
              <a:buNone/>
            </a:pPr>
            <a:r>
              <a:rPr lang="en-US" sz="1400" i="1" dirty="0"/>
              <a:t>	</a:t>
            </a:r>
            <a:r>
              <a:rPr lang="en-US" sz="1400" i="1" dirty="0" smtClean="0"/>
              <a:t>.</a:t>
            </a:r>
            <a:r>
              <a:rPr lang="en-US" sz="1400" i="1" dirty="0" err="1" smtClean="0"/>
              <a:t>attr</a:t>
            </a:r>
            <a:r>
              <a:rPr lang="en-US" sz="1400" i="1" dirty="0" smtClean="0"/>
              <a:t>(</a:t>
            </a:r>
            <a:r>
              <a:rPr lang="en-US" sz="1400" dirty="0" smtClean="0">
                <a:solidFill>
                  <a:srgbClr val="DD1144"/>
                </a:solidFill>
              </a:rPr>
              <a:t>“width“,</a:t>
            </a:r>
            <a:r>
              <a:rPr lang="en-US" sz="1400" dirty="0" smtClean="0">
                <a:solidFill>
                  <a:srgbClr val="009999"/>
                </a:solidFill>
              </a:rPr>
              <a:t> “50”</a:t>
            </a:r>
            <a:r>
              <a:rPr lang="en-US" sz="1400" i="1" dirty="0" smtClean="0"/>
              <a:t>)</a:t>
            </a:r>
            <a:endParaRPr lang="en-US" sz="1400" i="1" dirty="0"/>
          </a:p>
          <a:p>
            <a:pPr marL="457200" lvl="1" indent="0">
              <a:buNone/>
            </a:pPr>
            <a:r>
              <a:rPr lang="en-US" sz="1400" i="1" dirty="0"/>
              <a:t>	.</a:t>
            </a:r>
            <a:r>
              <a:rPr lang="en-US" sz="1400" i="1" dirty="0" err="1"/>
              <a:t>attr</a:t>
            </a:r>
            <a:r>
              <a:rPr lang="en-US" sz="1400" i="1" dirty="0" smtClean="0"/>
              <a:t>(</a:t>
            </a:r>
            <a:r>
              <a:rPr lang="en-US" sz="1400" dirty="0" smtClean="0">
                <a:solidFill>
                  <a:srgbClr val="DD1144"/>
                </a:solidFill>
              </a:rPr>
              <a:t>“height“,</a:t>
            </a:r>
            <a:r>
              <a:rPr lang="en-US" sz="1400" dirty="0" smtClean="0">
                <a:solidFill>
                  <a:srgbClr val="009999"/>
                </a:solidFill>
              </a:rPr>
              <a:t> </a:t>
            </a:r>
            <a:r>
              <a:rPr lang="en-US" sz="1400" dirty="0">
                <a:solidFill>
                  <a:srgbClr val="009999"/>
                </a:solidFill>
              </a:rPr>
              <a:t>“50</a:t>
            </a:r>
            <a:r>
              <a:rPr lang="en-US" sz="1400" dirty="0" smtClean="0">
                <a:solidFill>
                  <a:srgbClr val="009999"/>
                </a:solidFill>
              </a:rPr>
              <a:t>”</a:t>
            </a:r>
            <a:r>
              <a:rPr lang="en-US" sz="1400" i="1" dirty="0" smtClean="0"/>
              <a:t>)</a:t>
            </a:r>
          </a:p>
          <a:p>
            <a:pPr marL="457200" lvl="1" indent="0">
              <a:buNone/>
            </a:pPr>
            <a:r>
              <a:rPr lang="en-US" sz="1400" i="1" dirty="0" smtClean="0"/>
              <a:t>              .append(</a:t>
            </a:r>
            <a:r>
              <a:rPr lang="en-US" sz="1400" dirty="0" smtClean="0">
                <a:solidFill>
                  <a:srgbClr val="DD1144"/>
                </a:solidFill>
              </a:rPr>
              <a:t>“</a:t>
            </a:r>
            <a:r>
              <a:rPr lang="en-US" sz="1400" smtClean="0">
                <a:solidFill>
                  <a:srgbClr val="DD1144"/>
                </a:solidFill>
              </a:rPr>
              <a:t>circle</a:t>
            </a:r>
            <a:r>
              <a:rPr lang="en-US" sz="1400" smtClean="0">
                <a:solidFill>
                  <a:srgbClr val="DD1144"/>
                </a:solidFill>
              </a:rPr>
              <a:t>“</a:t>
            </a:r>
            <a:r>
              <a:rPr lang="en-US" sz="1400" i="1" smtClean="0"/>
              <a:t>)</a:t>
            </a:r>
            <a:endParaRPr lang="en-US" sz="1400" i="1" dirty="0"/>
          </a:p>
          <a:p>
            <a:pPr marL="457200" lvl="1" indent="0">
              <a:buNone/>
            </a:pPr>
            <a:r>
              <a:rPr lang="en-US" sz="1400" i="1" dirty="0"/>
              <a:t> </a:t>
            </a:r>
            <a:r>
              <a:rPr lang="en-US" sz="1400" i="1" dirty="0" smtClean="0"/>
              <a:t>             .</a:t>
            </a:r>
            <a:r>
              <a:rPr lang="en-US" sz="1400" i="1" dirty="0" err="1"/>
              <a:t>attr</a:t>
            </a:r>
            <a:r>
              <a:rPr lang="en-US" sz="1400" i="1" dirty="0" smtClean="0"/>
              <a:t>(</a:t>
            </a:r>
            <a:r>
              <a:rPr lang="en-US" sz="1400" dirty="0" smtClean="0">
                <a:solidFill>
                  <a:srgbClr val="DD1144"/>
                </a:solidFill>
              </a:rPr>
              <a:t>“cx“,</a:t>
            </a:r>
            <a:r>
              <a:rPr lang="en-US" sz="1400" dirty="0" smtClean="0">
                <a:solidFill>
                  <a:srgbClr val="009999"/>
                </a:solidFill>
              </a:rPr>
              <a:t> “25”</a:t>
            </a:r>
            <a:r>
              <a:rPr lang="en-US" sz="1400" i="1" dirty="0" smtClean="0"/>
              <a:t>)</a:t>
            </a:r>
            <a:endParaRPr lang="en-US" sz="1400" i="1" dirty="0"/>
          </a:p>
          <a:p>
            <a:pPr marL="457200" lvl="1" indent="0">
              <a:buNone/>
            </a:pPr>
            <a:r>
              <a:rPr lang="en-US" sz="1400" i="1" dirty="0" smtClean="0"/>
              <a:t>              .</a:t>
            </a:r>
            <a:r>
              <a:rPr lang="en-US" sz="1400" i="1" dirty="0" err="1"/>
              <a:t>attr</a:t>
            </a:r>
            <a:r>
              <a:rPr lang="en-US" sz="1400" i="1" dirty="0" smtClean="0"/>
              <a:t>(</a:t>
            </a:r>
            <a:r>
              <a:rPr lang="en-US" sz="1400" dirty="0" smtClean="0">
                <a:solidFill>
                  <a:srgbClr val="DD1144"/>
                </a:solidFill>
              </a:rPr>
              <a:t>“cy“,</a:t>
            </a:r>
            <a:r>
              <a:rPr lang="en-US" sz="1400" dirty="0" smtClean="0">
                <a:solidFill>
                  <a:srgbClr val="009999"/>
                </a:solidFill>
              </a:rPr>
              <a:t> “25”</a:t>
            </a:r>
            <a:r>
              <a:rPr lang="en-US" sz="1400" i="1" dirty="0" smtClean="0"/>
              <a:t>)</a:t>
            </a:r>
            <a:endParaRPr lang="en-US" sz="1400" i="1" dirty="0"/>
          </a:p>
          <a:p>
            <a:pPr marL="457200" lvl="1" indent="0">
              <a:buNone/>
            </a:pPr>
            <a:r>
              <a:rPr lang="en-US" sz="1400" i="1" dirty="0" smtClean="0"/>
              <a:t>              .</a:t>
            </a:r>
            <a:r>
              <a:rPr lang="en-US" sz="1400" i="1" dirty="0" err="1"/>
              <a:t>attr</a:t>
            </a:r>
            <a:r>
              <a:rPr lang="en-US" sz="1400" i="1" dirty="0" smtClean="0"/>
              <a:t>(</a:t>
            </a:r>
            <a:r>
              <a:rPr lang="en-US" sz="1400" dirty="0" smtClean="0">
                <a:solidFill>
                  <a:srgbClr val="DD1144"/>
                </a:solidFill>
              </a:rPr>
              <a:t>“r“,</a:t>
            </a:r>
            <a:r>
              <a:rPr lang="en-US" sz="1400" dirty="0" smtClean="0">
                <a:solidFill>
                  <a:srgbClr val="009999"/>
                </a:solidFill>
              </a:rPr>
              <a:t> “25”</a:t>
            </a:r>
            <a:r>
              <a:rPr lang="en-US" sz="1400" i="1" dirty="0" smtClean="0"/>
              <a:t>)</a:t>
            </a:r>
          </a:p>
          <a:p>
            <a:pPr marL="457200" lvl="1" indent="0">
              <a:buNone/>
            </a:pPr>
            <a:r>
              <a:rPr lang="en-US" sz="1400" i="1" dirty="0" smtClean="0"/>
              <a:t>              .style(</a:t>
            </a:r>
            <a:r>
              <a:rPr lang="en-US" sz="1400" dirty="0" smtClean="0">
                <a:solidFill>
                  <a:srgbClr val="DD1144"/>
                </a:solidFill>
              </a:rPr>
              <a:t>“fill“,</a:t>
            </a:r>
            <a:r>
              <a:rPr lang="en-US" sz="1400" dirty="0" smtClean="0">
                <a:solidFill>
                  <a:srgbClr val="009999"/>
                </a:solidFill>
              </a:rPr>
              <a:t> “purple”</a:t>
            </a:r>
            <a:r>
              <a:rPr lang="en-US" sz="1400" i="1" dirty="0" smtClean="0"/>
              <a:t>);</a:t>
            </a:r>
            <a:endParaRPr lang="en-US" sz="1400" i="1" dirty="0"/>
          </a:p>
          <a:p>
            <a:pPr marL="857250" lvl="2" indent="0">
              <a:buNone/>
            </a:pPr>
            <a:endParaRPr lang="en-US" sz="1400" dirty="0" smtClean="0"/>
          </a:p>
          <a:p>
            <a:pPr marL="457200" lvl="1" indent="0" algn="r">
              <a:buNone/>
            </a:pPr>
            <a:r>
              <a:rPr lang="en-US" sz="1600" dirty="0" smtClean="0"/>
              <a:t>					</a:t>
            </a:r>
            <a:endParaRPr lang="en-US" sz="1600" dirty="0" smtClean="0">
              <a:solidFill>
                <a:srgbClr val="007700"/>
              </a:solidFill>
            </a:endParaRPr>
          </a:p>
        </p:txBody>
      </p:sp>
      <p:sp>
        <p:nvSpPr>
          <p:cNvPr id="4" name="Title 3"/>
          <p:cNvSpPr>
            <a:spLocks noGrp="1"/>
          </p:cNvSpPr>
          <p:nvPr>
            <p:ph type="title"/>
          </p:nvPr>
        </p:nvSpPr>
        <p:spPr>
          <a:xfrm>
            <a:off x="0" y="-1"/>
            <a:ext cx="7728155" cy="763833"/>
          </a:xfrm>
        </p:spPr>
        <p:txBody>
          <a:bodyPr/>
          <a:lstStyle/>
          <a:p>
            <a:r>
              <a:rPr lang="en-US" dirty="0"/>
              <a:t>Learning API</a:t>
            </a:r>
          </a:p>
        </p:txBody>
      </p:sp>
      <p:sp>
        <p:nvSpPr>
          <p:cNvPr id="2" name="Slide Number Placeholder 1"/>
          <p:cNvSpPr>
            <a:spLocks noGrp="1"/>
          </p:cNvSpPr>
          <p:nvPr>
            <p:ph type="sldNum" sz="quarter" idx="4"/>
          </p:nvPr>
        </p:nvSpPr>
        <p:spPr>
          <a:xfrm>
            <a:off x="8712943" y="4829772"/>
            <a:ext cx="422122" cy="301228"/>
          </a:xfrm>
        </p:spPr>
        <p:txBody>
          <a:bodyPr/>
          <a:lstStyle/>
          <a:p>
            <a:fld id="{95DBEDE0-0611-7441-AFFE-635EB8DAB45B}" type="slidenum">
              <a:rPr lang="en-US" smtClean="0"/>
              <a:pPr/>
              <a:t>19</a:t>
            </a:fld>
            <a:endParaRPr lang="en-US"/>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311" y="1682141"/>
            <a:ext cx="366712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0160" y="1662891"/>
            <a:ext cx="4254905" cy="2141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332563" y="825017"/>
            <a:ext cx="3359446" cy="307777"/>
          </a:xfrm>
          <a:prstGeom prst="rect">
            <a:avLst/>
          </a:prstGeom>
        </p:spPr>
        <p:txBody>
          <a:bodyPr wrap="none">
            <a:spAutoFit/>
          </a:bodyPr>
          <a:lstStyle/>
          <a:p>
            <a:pPr lvl="1"/>
            <a:r>
              <a:rPr lang="en-US" sz="1400" b="1" dirty="0">
                <a:solidFill>
                  <a:schemeClr val="tx2">
                    <a:lumMod val="60000"/>
                    <a:lumOff val="40000"/>
                  </a:schemeClr>
                </a:solidFill>
              </a:rPr>
              <a:t>Hit 12 and check the rendered HTML</a:t>
            </a:r>
          </a:p>
        </p:txBody>
      </p:sp>
      <p:sp>
        <p:nvSpPr>
          <p:cNvPr id="9" name="Rectangle 8"/>
          <p:cNvSpPr/>
          <p:nvPr/>
        </p:nvSpPr>
        <p:spPr>
          <a:xfrm>
            <a:off x="4572000" y="4087010"/>
            <a:ext cx="4572000" cy="646331"/>
          </a:xfrm>
          <a:prstGeom prst="rect">
            <a:avLst/>
          </a:prstGeom>
        </p:spPr>
        <p:txBody>
          <a:bodyPr>
            <a:spAutoFit/>
          </a:bodyPr>
          <a:lstStyle/>
          <a:p>
            <a:r>
              <a:rPr lang="en-US" dirty="0" smtClean="0"/>
              <a:t>Congratulations </a:t>
            </a:r>
            <a:r>
              <a:rPr lang="en-US" dirty="0"/>
              <a:t>- you've added an SVG element to the DOM using D3.js!</a:t>
            </a:r>
          </a:p>
        </p:txBody>
      </p:sp>
      <p:pic>
        <p:nvPicPr>
          <p:cNvPr id="15" name="Picture 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736" y="4722728"/>
            <a:ext cx="9525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503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737986" cy="763833"/>
          </a:xfrm>
        </p:spPr>
        <p:txBody>
          <a:bodyPr/>
          <a:lstStyle/>
          <a:p>
            <a:r>
              <a:rPr lang="en-US" dirty="0" smtClean="0"/>
              <a:t>Introduction </a:t>
            </a:r>
            <a:r>
              <a:rPr lang="en-US" dirty="0"/>
              <a:t>of trainers	</a:t>
            </a:r>
          </a:p>
        </p:txBody>
      </p:sp>
      <p:sp>
        <p:nvSpPr>
          <p:cNvPr id="3" name="Content Placeholder 2"/>
          <p:cNvSpPr>
            <a:spLocks noGrp="1"/>
          </p:cNvSpPr>
          <p:nvPr>
            <p:ph idx="1"/>
          </p:nvPr>
        </p:nvSpPr>
        <p:spPr>
          <a:xfrm>
            <a:off x="457200" y="1147865"/>
            <a:ext cx="7945656" cy="3608962"/>
          </a:xfrm>
        </p:spPr>
        <p:txBody>
          <a:bodyPr>
            <a:normAutofit/>
          </a:bodyPr>
          <a:lstStyle/>
          <a:p>
            <a:r>
              <a:rPr lang="en-US" dirty="0" smtClean="0"/>
              <a:t>Onkar Deshpande </a:t>
            </a:r>
          </a:p>
          <a:p>
            <a:pPr lvl="1"/>
            <a:r>
              <a:rPr lang="en-US" dirty="0" smtClean="0"/>
              <a:t>Professional training consultant since last 10 years</a:t>
            </a:r>
          </a:p>
          <a:p>
            <a:pPr lvl="1"/>
            <a:r>
              <a:rPr lang="en-US" dirty="0" smtClean="0"/>
              <a:t>Java, Python, C#</a:t>
            </a:r>
            <a:r>
              <a:rPr lang="en-US" dirty="0" smtClean="0"/>
              <a:t>, JS</a:t>
            </a:r>
          </a:p>
          <a:p>
            <a:pPr lvl="1"/>
            <a:r>
              <a:rPr lang="en-US" dirty="0" smtClean="0"/>
              <a:t>AngularJS, D3, </a:t>
            </a:r>
            <a:r>
              <a:rPr lang="en-US" dirty="0" err="1" smtClean="0"/>
              <a:t>NodeJS</a:t>
            </a:r>
            <a:r>
              <a:rPr lang="en-US" dirty="0" smtClean="0"/>
              <a:t> </a:t>
            </a:r>
          </a:p>
          <a:p>
            <a:pPr lvl="1"/>
            <a:r>
              <a:rPr lang="en-US" dirty="0" err="1" smtClean="0"/>
              <a:t>MongoDB,Redis</a:t>
            </a:r>
            <a:endParaRPr lang="en-US" dirty="0" smtClean="0"/>
          </a:p>
        </p:txBody>
      </p:sp>
      <p:pic>
        <p:nvPicPr>
          <p:cNvPr id="5" name="Picture 2" descr="d3-logo.png (150×1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5414" y="763832"/>
            <a:ext cx="639650" cy="682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751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709512" y="988402"/>
            <a:ext cx="3036771" cy="330266"/>
          </a:xfrm>
        </p:spPr>
        <p:txBody>
          <a:bodyPr>
            <a:noAutofit/>
          </a:bodyPr>
          <a:lstStyle/>
          <a:p>
            <a:pPr marL="457200" lvl="1" indent="0" algn="ctr">
              <a:buNone/>
            </a:pPr>
            <a:r>
              <a:rPr lang="en-US" sz="1600" dirty="0" smtClean="0"/>
              <a:t>Which code looks better?</a:t>
            </a:r>
          </a:p>
        </p:txBody>
      </p:sp>
      <p:sp>
        <p:nvSpPr>
          <p:cNvPr id="4" name="Title 3"/>
          <p:cNvSpPr>
            <a:spLocks noGrp="1"/>
          </p:cNvSpPr>
          <p:nvPr>
            <p:ph type="title"/>
          </p:nvPr>
        </p:nvSpPr>
        <p:spPr>
          <a:xfrm>
            <a:off x="0" y="-1"/>
            <a:ext cx="7728155" cy="763833"/>
          </a:xfrm>
        </p:spPr>
        <p:txBody>
          <a:bodyPr/>
          <a:lstStyle/>
          <a:p>
            <a:pPr fontAlgn="base"/>
            <a:r>
              <a:rPr lang="en-US" dirty="0"/>
              <a:t>Skeleton of </a:t>
            </a:r>
            <a:r>
              <a:rPr lang="en-US" dirty="0" smtClean="0"/>
              <a:t>D3.js code for data visualizations</a:t>
            </a:r>
            <a:endParaRPr lang="en-US" dirty="0"/>
          </a:p>
        </p:txBody>
      </p:sp>
      <p:sp>
        <p:nvSpPr>
          <p:cNvPr id="2" name="Slide Number Placeholder 1"/>
          <p:cNvSpPr>
            <a:spLocks noGrp="1"/>
          </p:cNvSpPr>
          <p:nvPr>
            <p:ph type="sldNum" sz="quarter" idx="4"/>
          </p:nvPr>
        </p:nvSpPr>
        <p:spPr>
          <a:xfrm>
            <a:off x="8712943" y="4829772"/>
            <a:ext cx="422122" cy="301228"/>
          </a:xfrm>
        </p:spPr>
        <p:txBody>
          <a:bodyPr/>
          <a:lstStyle/>
          <a:p>
            <a:fld id="{95DBEDE0-0611-7441-AFFE-635EB8DAB45B}" type="slidenum">
              <a:rPr lang="en-US" smtClean="0"/>
              <a:pPr/>
              <a:t>20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447" y="1905300"/>
            <a:ext cx="245745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969" y="1684421"/>
            <a:ext cx="4657868" cy="2501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0294" y="4472266"/>
            <a:ext cx="9525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5028" y="2695074"/>
            <a:ext cx="662378" cy="512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89403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7728155" cy="763833"/>
          </a:xfrm>
        </p:spPr>
        <p:txBody>
          <a:bodyPr/>
          <a:lstStyle/>
          <a:p>
            <a:pPr fontAlgn="base"/>
            <a:r>
              <a:rPr lang="en-US" dirty="0"/>
              <a:t>Skeleton of </a:t>
            </a:r>
            <a:r>
              <a:rPr lang="en-US" dirty="0" smtClean="0"/>
              <a:t>D3.js code for data </a:t>
            </a:r>
            <a:r>
              <a:rPr lang="en-US" dirty="0"/>
              <a:t>visualizations</a:t>
            </a:r>
          </a:p>
        </p:txBody>
      </p:sp>
      <p:sp>
        <p:nvSpPr>
          <p:cNvPr id="2" name="Slide Number Placeholder 1"/>
          <p:cNvSpPr>
            <a:spLocks noGrp="1"/>
          </p:cNvSpPr>
          <p:nvPr>
            <p:ph type="sldNum" sz="quarter" idx="4"/>
          </p:nvPr>
        </p:nvSpPr>
        <p:spPr>
          <a:xfrm>
            <a:off x="8712943" y="4829772"/>
            <a:ext cx="422122" cy="301228"/>
          </a:xfrm>
        </p:spPr>
        <p:txBody>
          <a:bodyPr/>
          <a:lstStyle/>
          <a:p>
            <a:fld id="{95DBEDE0-0611-7441-AFFE-635EB8DAB45B}" type="slidenum">
              <a:rPr lang="en-US" smtClean="0"/>
              <a:pPr/>
              <a:t>21</a:t>
            </a:fld>
            <a:endParaRPr lang="en-US"/>
          </a:p>
        </p:txBody>
      </p:sp>
      <p:sp>
        <p:nvSpPr>
          <p:cNvPr id="3" name="Content Placeholder 2"/>
          <p:cNvSpPr>
            <a:spLocks noGrp="1"/>
          </p:cNvSpPr>
          <p:nvPr>
            <p:ph idx="1"/>
          </p:nvPr>
        </p:nvSpPr>
        <p:spPr>
          <a:xfrm>
            <a:off x="457200" y="1200151"/>
            <a:ext cx="3960796" cy="3394472"/>
          </a:xfrm>
        </p:spPr>
        <p:txBody>
          <a:bodyPr>
            <a:normAutofit/>
          </a:bodyPr>
          <a:lstStyle/>
          <a:p>
            <a:r>
              <a:rPr lang="en-US" sz="1400" b="1" dirty="0" smtClean="0"/>
              <a:t>Environment setup</a:t>
            </a:r>
          </a:p>
          <a:p>
            <a:pPr lvl="1"/>
            <a:r>
              <a:rPr lang="en-US" sz="1400" dirty="0" smtClean="0"/>
              <a:t>Configurations of SVG</a:t>
            </a:r>
          </a:p>
          <a:p>
            <a:pPr lvl="1"/>
            <a:r>
              <a:rPr lang="en-US" sz="1400" dirty="0" smtClean="0"/>
              <a:t>Configurations for SVG elements </a:t>
            </a:r>
            <a:r>
              <a:rPr lang="en-US" sz="1400" dirty="0" err="1" smtClean="0"/>
              <a:t>etc</a:t>
            </a:r>
            <a:endParaRPr lang="en-US" sz="1400" dirty="0" smtClean="0"/>
          </a:p>
          <a:p>
            <a:r>
              <a:rPr lang="en-US" sz="1400" b="1" dirty="0" smtClean="0"/>
              <a:t>Drawing</a:t>
            </a:r>
          </a:p>
          <a:p>
            <a:pPr lvl="1"/>
            <a:r>
              <a:rPr lang="en-US" sz="1400" dirty="0" smtClean="0"/>
              <a:t>We can assign selections to JS variables.</a:t>
            </a:r>
          </a:p>
          <a:p>
            <a:pPr lvl="1"/>
            <a:r>
              <a:rPr lang="en-US" sz="1400" dirty="0" smtClean="0"/>
              <a:t>Write simple code blocks for each element you want in your DOM</a:t>
            </a:r>
            <a:endParaRPr lang="en-US" sz="1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2326" y="763831"/>
            <a:ext cx="4532739" cy="4379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736" y="4722728"/>
            <a:ext cx="9525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83230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159247" y="1022788"/>
            <a:ext cx="7772400" cy="620628"/>
          </a:xfrm>
        </p:spPr>
        <p:txBody>
          <a:bodyPr>
            <a:normAutofit/>
          </a:bodyPr>
          <a:lstStyle/>
          <a:p>
            <a:r>
              <a:rPr lang="en-US" sz="3200" dirty="0" smtClean="0"/>
              <a:t>Simple line chart using D3.js</a:t>
            </a:r>
            <a:endParaRPr lang="en-US" sz="3200" dirty="0"/>
          </a:p>
        </p:txBody>
      </p:sp>
      <p:sp>
        <p:nvSpPr>
          <p:cNvPr id="6" name="Title 1"/>
          <p:cNvSpPr txBox="1">
            <a:spLocks/>
          </p:cNvSpPr>
          <p:nvPr/>
        </p:nvSpPr>
        <p:spPr>
          <a:xfrm>
            <a:off x="552855" y="2101226"/>
            <a:ext cx="7772400" cy="110251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1" kern="1200" cap="all">
                <a:solidFill>
                  <a:schemeClr val="bg1"/>
                </a:solidFill>
                <a:latin typeface="+mj-lt"/>
                <a:ea typeface="+mj-ea"/>
                <a:cs typeface="+mj-cs"/>
              </a:defRPr>
            </a:lvl1pPr>
          </a:lstStyle>
          <a:p>
            <a:endParaRPr lang="en-US" dirty="0"/>
          </a:p>
        </p:txBody>
      </p:sp>
      <p:sp>
        <p:nvSpPr>
          <p:cNvPr id="8" name="Text Placeholder 4"/>
          <p:cNvSpPr txBox="1">
            <a:spLocks/>
          </p:cNvSpPr>
          <p:nvPr/>
        </p:nvSpPr>
        <p:spPr>
          <a:xfrm>
            <a:off x="677188" y="2995246"/>
            <a:ext cx="7772400" cy="112514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buFont typeface="Arial"/>
              <a:buNone/>
              <a:defRPr sz="2000" kern="1200">
                <a:solidFill>
                  <a:schemeClr val="bg1"/>
                </a:solidFill>
                <a:latin typeface="+mj-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2400" dirty="0"/>
              <a:t> </a:t>
            </a:r>
          </a:p>
        </p:txBody>
      </p:sp>
      <p:sp>
        <p:nvSpPr>
          <p:cNvPr id="7" name="Text Placeholder 4"/>
          <p:cNvSpPr txBox="1">
            <a:spLocks/>
          </p:cNvSpPr>
          <p:nvPr/>
        </p:nvSpPr>
        <p:spPr>
          <a:xfrm>
            <a:off x="552855" y="388422"/>
            <a:ext cx="7772400" cy="62062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buFont typeface="Arial"/>
              <a:buNone/>
              <a:defRPr sz="2000" kern="1200">
                <a:solidFill>
                  <a:schemeClr val="bg1"/>
                </a:solidFill>
                <a:latin typeface="+mj-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3200" dirty="0" smtClean="0"/>
              <a:t>Demo 1</a:t>
            </a:r>
            <a:endParaRPr lang="en-US" sz="32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2515" y="2033245"/>
            <a:ext cx="4393080" cy="234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48271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7728155" cy="763833"/>
          </a:xfrm>
        </p:spPr>
        <p:txBody>
          <a:bodyPr/>
          <a:lstStyle/>
          <a:p>
            <a:pPr fontAlgn="base"/>
            <a:r>
              <a:rPr lang="en-US" dirty="0" smtClean="0"/>
              <a:t>Simple line chart using D3.js</a:t>
            </a:r>
            <a:endParaRPr lang="en-US" dirty="0"/>
          </a:p>
        </p:txBody>
      </p:sp>
      <p:sp>
        <p:nvSpPr>
          <p:cNvPr id="2" name="Slide Number Placeholder 1"/>
          <p:cNvSpPr>
            <a:spLocks noGrp="1"/>
          </p:cNvSpPr>
          <p:nvPr>
            <p:ph type="sldNum" sz="quarter" idx="4"/>
          </p:nvPr>
        </p:nvSpPr>
        <p:spPr>
          <a:xfrm>
            <a:off x="8712943" y="4829772"/>
            <a:ext cx="422122" cy="301228"/>
          </a:xfrm>
        </p:spPr>
        <p:txBody>
          <a:bodyPr/>
          <a:lstStyle/>
          <a:p>
            <a:fld id="{95DBEDE0-0611-7441-AFFE-635EB8DAB45B}" type="slidenum">
              <a:rPr lang="en-US" smtClean="0"/>
              <a:pPr/>
              <a:t>23</a:t>
            </a:fld>
            <a:endParaRPr lang="en-US"/>
          </a:p>
        </p:txBody>
      </p:sp>
      <p:sp>
        <p:nvSpPr>
          <p:cNvPr id="3" name="Content Placeholder 2"/>
          <p:cNvSpPr>
            <a:spLocks noGrp="1"/>
          </p:cNvSpPr>
          <p:nvPr>
            <p:ph idx="1"/>
          </p:nvPr>
        </p:nvSpPr>
        <p:spPr>
          <a:xfrm>
            <a:off x="457200" y="1261981"/>
            <a:ext cx="3960796" cy="3394472"/>
          </a:xfrm>
        </p:spPr>
        <p:txBody>
          <a:bodyPr>
            <a:normAutofit/>
          </a:bodyPr>
          <a:lstStyle/>
          <a:p>
            <a:r>
              <a:rPr lang="en-US" sz="1400" dirty="0" smtClean="0"/>
              <a:t>Prepare chart data in JSON</a:t>
            </a:r>
          </a:p>
          <a:p>
            <a:r>
              <a:rPr lang="en-US" sz="1400" dirty="0" smtClean="0"/>
              <a:t>Prepare Environment configurations</a:t>
            </a:r>
          </a:p>
          <a:p>
            <a:r>
              <a:rPr lang="en-US" sz="1400" dirty="0" smtClean="0"/>
              <a:t>Append SVG element</a:t>
            </a:r>
          </a:p>
          <a:p>
            <a:r>
              <a:rPr lang="en-US" sz="1400" dirty="0" smtClean="0"/>
              <a:t>Create X and Y scales</a:t>
            </a:r>
          </a:p>
          <a:p>
            <a:r>
              <a:rPr lang="en-US" sz="1400" dirty="0" smtClean="0"/>
              <a:t>Create axis using scales</a:t>
            </a:r>
          </a:p>
          <a:p>
            <a:r>
              <a:rPr lang="en-US" sz="1400" dirty="0" smtClean="0"/>
              <a:t>Append axis to SVG</a:t>
            </a:r>
          </a:p>
          <a:p>
            <a:r>
              <a:rPr lang="en-US" sz="1400" dirty="0" smtClean="0"/>
              <a:t>Draw line using available JSON data</a:t>
            </a:r>
          </a:p>
          <a:p>
            <a:r>
              <a:rPr lang="en-US" sz="1400" dirty="0" smtClean="0"/>
              <a:t>API required</a:t>
            </a:r>
          </a:p>
          <a:p>
            <a:pPr lvl="1"/>
            <a:r>
              <a:rPr lang="en-US" sz="1000" dirty="0"/>
              <a:t>d3.scale.linear</a:t>
            </a:r>
            <a:r>
              <a:rPr lang="en-US" sz="1000" dirty="0" smtClean="0"/>
              <a:t>()  - Quantitative Scale</a:t>
            </a:r>
          </a:p>
          <a:p>
            <a:pPr lvl="1"/>
            <a:r>
              <a:rPr lang="en-US" sz="1000" dirty="0"/>
              <a:t>d3.svg.axis</a:t>
            </a:r>
            <a:r>
              <a:rPr lang="en-US" sz="1000" dirty="0" smtClean="0"/>
              <a:t>()</a:t>
            </a:r>
          </a:p>
          <a:p>
            <a:pPr lvl="1"/>
            <a:r>
              <a:rPr lang="en-US" sz="1000" dirty="0" smtClean="0"/>
              <a:t>D3.svg.line()</a:t>
            </a:r>
          </a:p>
        </p:txBody>
      </p:sp>
      <p:pic>
        <p:nvPicPr>
          <p:cNvPr id="5123" name="Picture 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769" y="4717546"/>
            <a:ext cx="9525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21381" y="821581"/>
            <a:ext cx="4774131" cy="338554"/>
          </a:xfrm>
          <a:prstGeom prst="rect">
            <a:avLst/>
          </a:prstGeom>
        </p:spPr>
        <p:txBody>
          <a:bodyPr wrap="square">
            <a:spAutoFit/>
          </a:bodyPr>
          <a:lstStyle/>
          <a:p>
            <a:pPr lvl="1"/>
            <a:r>
              <a:rPr lang="en-US" sz="1600" b="1" dirty="0" smtClean="0">
                <a:solidFill>
                  <a:schemeClr val="tx2">
                    <a:lumMod val="60000"/>
                    <a:lumOff val="40000"/>
                  </a:schemeClr>
                </a:solidFill>
              </a:rPr>
              <a:t>High level overview for drawing line chart</a:t>
            </a:r>
            <a:endParaRPr lang="en-US" sz="1600" b="1" dirty="0">
              <a:solidFill>
                <a:schemeClr val="tx2">
                  <a:lumMod val="60000"/>
                  <a:lumOff val="40000"/>
                </a:schemeClr>
              </a:solidFill>
            </a:endParaRP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6020" y="754206"/>
            <a:ext cx="4219045" cy="4389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2667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189" y="1515150"/>
            <a:ext cx="4362450" cy="2003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a:xfrm>
            <a:off x="0" y="-1"/>
            <a:ext cx="7728155" cy="763833"/>
          </a:xfrm>
        </p:spPr>
        <p:txBody>
          <a:bodyPr/>
          <a:lstStyle/>
          <a:p>
            <a:pPr fontAlgn="base"/>
            <a:r>
              <a:rPr lang="en-US" dirty="0" smtClean="0"/>
              <a:t>Applying styles to SVG elements</a:t>
            </a:r>
            <a:endParaRPr lang="en-US" dirty="0"/>
          </a:p>
        </p:txBody>
      </p:sp>
      <p:sp>
        <p:nvSpPr>
          <p:cNvPr id="2" name="Slide Number Placeholder 1"/>
          <p:cNvSpPr>
            <a:spLocks noGrp="1"/>
          </p:cNvSpPr>
          <p:nvPr>
            <p:ph type="sldNum" sz="quarter" idx="4"/>
          </p:nvPr>
        </p:nvSpPr>
        <p:spPr>
          <a:xfrm>
            <a:off x="8712943" y="4829772"/>
            <a:ext cx="422122" cy="301228"/>
          </a:xfrm>
        </p:spPr>
        <p:txBody>
          <a:bodyPr/>
          <a:lstStyle/>
          <a:p>
            <a:fld id="{95DBEDE0-0611-7441-AFFE-635EB8DAB45B}" type="slidenum">
              <a:rPr lang="en-US" smtClean="0"/>
              <a:pPr/>
              <a:t>24</a:t>
            </a:fld>
            <a:endParaRPr lang="en-US"/>
          </a:p>
        </p:txBody>
      </p:sp>
      <p:pic>
        <p:nvPicPr>
          <p:cNvPr id="5123" name="Picture 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3105" y="4686868"/>
            <a:ext cx="9525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21381" y="821581"/>
            <a:ext cx="4774131" cy="338554"/>
          </a:xfrm>
          <a:prstGeom prst="rect">
            <a:avLst/>
          </a:prstGeom>
        </p:spPr>
        <p:txBody>
          <a:bodyPr wrap="square">
            <a:spAutoFit/>
          </a:bodyPr>
          <a:lstStyle/>
          <a:p>
            <a:pPr lvl="1"/>
            <a:r>
              <a:rPr lang="en-US" sz="1600" b="1" dirty="0" smtClean="0">
                <a:solidFill>
                  <a:schemeClr val="tx2">
                    <a:lumMod val="60000"/>
                    <a:lumOff val="40000"/>
                  </a:schemeClr>
                </a:solidFill>
              </a:rPr>
              <a:t>Add following styles and add class to element</a:t>
            </a:r>
            <a:endParaRPr lang="en-US" sz="1600" b="1" dirty="0">
              <a:solidFill>
                <a:schemeClr val="tx2">
                  <a:lumMod val="60000"/>
                  <a:lumOff val="40000"/>
                </a:schemeClr>
              </a:solidFill>
            </a:endParaRPr>
          </a:p>
        </p:txBody>
      </p:sp>
      <p:pic>
        <p:nvPicPr>
          <p:cNvPr id="133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1648" y="763832"/>
            <a:ext cx="4722352" cy="4379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8028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159247" y="1413310"/>
            <a:ext cx="7772400" cy="620628"/>
          </a:xfrm>
        </p:spPr>
        <p:txBody>
          <a:bodyPr>
            <a:normAutofit/>
          </a:bodyPr>
          <a:lstStyle/>
          <a:p>
            <a:r>
              <a:rPr lang="en-US" sz="3200" dirty="0" smtClean="0"/>
              <a:t>Bar chart using D3.js</a:t>
            </a:r>
            <a:endParaRPr lang="en-US" sz="3200" dirty="0"/>
          </a:p>
        </p:txBody>
      </p:sp>
      <p:sp>
        <p:nvSpPr>
          <p:cNvPr id="8" name="Text Placeholder 4"/>
          <p:cNvSpPr txBox="1">
            <a:spLocks/>
          </p:cNvSpPr>
          <p:nvPr/>
        </p:nvSpPr>
        <p:spPr>
          <a:xfrm>
            <a:off x="677188" y="2995246"/>
            <a:ext cx="7772400" cy="112514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buFont typeface="Arial"/>
              <a:buNone/>
              <a:defRPr sz="2000" kern="1200">
                <a:solidFill>
                  <a:schemeClr val="bg1"/>
                </a:solidFill>
                <a:latin typeface="+mj-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2400" dirty="0"/>
              <a:t> </a:t>
            </a:r>
          </a:p>
        </p:txBody>
      </p:sp>
      <p:sp>
        <p:nvSpPr>
          <p:cNvPr id="7" name="Text Placeholder 4"/>
          <p:cNvSpPr txBox="1">
            <a:spLocks/>
          </p:cNvSpPr>
          <p:nvPr/>
        </p:nvSpPr>
        <p:spPr>
          <a:xfrm>
            <a:off x="705255" y="590552"/>
            <a:ext cx="7772400" cy="62062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buFont typeface="Arial"/>
              <a:buNone/>
              <a:defRPr sz="2000" kern="1200">
                <a:solidFill>
                  <a:schemeClr val="bg1"/>
                </a:solidFill>
                <a:latin typeface="+mj-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3200" dirty="0" smtClean="0"/>
              <a:t>Demo 2</a:t>
            </a:r>
            <a:endParaRPr lang="en-US" sz="32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7421" y="2572953"/>
            <a:ext cx="4167008"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78609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7728155" cy="763833"/>
          </a:xfrm>
        </p:spPr>
        <p:txBody>
          <a:bodyPr/>
          <a:lstStyle/>
          <a:p>
            <a:r>
              <a:rPr lang="en-US" dirty="0"/>
              <a:t>Bar chart using D3.js</a:t>
            </a:r>
          </a:p>
        </p:txBody>
      </p:sp>
      <p:sp>
        <p:nvSpPr>
          <p:cNvPr id="2" name="Slide Number Placeholder 1"/>
          <p:cNvSpPr>
            <a:spLocks noGrp="1"/>
          </p:cNvSpPr>
          <p:nvPr>
            <p:ph type="sldNum" sz="quarter" idx="4"/>
          </p:nvPr>
        </p:nvSpPr>
        <p:spPr>
          <a:xfrm>
            <a:off x="8712943" y="4829772"/>
            <a:ext cx="422122" cy="301228"/>
          </a:xfrm>
        </p:spPr>
        <p:txBody>
          <a:bodyPr/>
          <a:lstStyle/>
          <a:p>
            <a:fld id="{95DBEDE0-0611-7441-AFFE-635EB8DAB45B}" type="slidenum">
              <a:rPr lang="en-US" smtClean="0"/>
              <a:pPr/>
              <a:t>26</a:t>
            </a:fld>
            <a:endParaRPr lang="en-US"/>
          </a:p>
        </p:txBody>
      </p:sp>
      <p:sp>
        <p:nvSpPr>
          <p:cNvPr id="3" name="Content Placeholder 2"/>
          <p:cNvSpPr>
            <a:spLocks noGrp="1"/>
          </p:cNvSpPr>
          <p:nvPr>
            <p:ph idx="1"/>
          </p:nvPr>
        </p:nvSpPr>
        <p:spPr>
          <a:xfrm>
            <a:off x="457200" y="1261981"/>
            <a:ext cx="3960796" cy="3394472"/>
          </a:xfrm>
        </p:spPr>
        <p:txBody>
          <a:bodyPr>
            <a:normAutofit/>
          </a:bodyPr>
          <a:lstStyle/>
          <a:p>
            <a:r>
              <a:rPr lang="en-US" sz="1400" dirty="0" smtClean="0"/>
              <a:t>Prepare chart data in JSON</a:t>
            </a:r>
          </a:p>
          <a:p>
            <a:r>
              <a:rPr lang="en-US" sz="1400" dirty="0" smtClean="0"/>
              <a:t>Prepare Environment configurations</a:t>
            </a:r>
          </a:p>
          <a:p>
            <a:r>
              <a:rPr lang="en-US" sz="1400" dirty="0" smtClean="0"/>
              <a:t>Append SVG element</a:t>
            </a:r>
          </a:p>
          <a:p>
            <a:r>
              <a:rPr lang="en-US" sz="1400" dirty="0" smtClean="0"/>
              <a:t>Create X and Y scales</a:t>
            </a:r>
          </a:p>
          <a:p>
            <a:r>
              <a:rPr lang="en-US" sz="1400" dirty="0" smtClean="0"/>
              <a:t>Create axis using scales</a:t>
            </a:r>
          </a:p>
          <a:p>
            <a:r>
              <a:rPr lang="en-US" sz="1400" dirty="0" smtClean="0"/>
              <a:t>Append axis to SVG</a:t>
            </a:r>
          </a:p>
          <a:p>
            <a:r>
              <a:rPr lang="en-US" sz="1400" dirty="0" smtClean="0"/>
              <a:t>Draw line using available JSON data</a:t>
            </a:r>
          </a:p>
          <a:p>
            <a:r>
              <a:rPr lang="en-US" sz="1400" dirty="0" smtClean="0"/>
              <a:t>API required</a:t>
            </a:r>
          </a:p>
          <a:p>
            <a:pPr lvl="1"/>
            <a:r>
              <a:rPr lang="en-US" sz="1000" dirty="0"/>
              <a:t>d3.scale.linear() - Quantitative </a:t>
            </a:r>
            <a:r>
              <a:rPr lang="en-US" sz="1000" dirty="0" smtClean="0"/>
              <a:t>Scale</a:t>
            </a:r>
          </a:p>
          <a:p>
            <a:pPr lvl="1"/>
            <a:r>
              <a:rPr lang="en-US" sz="1000" dirty="0" smtClean="0"/>
              <a:t>d3.max</a:t>
            </a:r>
            <a:r>
              <a:rPr lang="en-US" sz="1000" dirty="0"/>
              <a:t>() - Compute the maximum value in an array</a:t>
            </a:r>
          </a:p>
          <a:p>
            <a:pPr lvl="1"/>
            <a:r>
              <a:rPr lang="en-US" sz="1000" dirty="0" smtClean="0"/>
              <a:t>d3.selectAll</a:t>
            </a:r>
            <a:r>
              <a:rPr lang="en-US" sz="1000" dirty="0"/>
              <a:t> - select multiple elements from the document.</a:t>
            </a:r>
          </a:p>
          <a:p>
            <a:pPr lvl="1"/>
            <a:endParaRPr lang="en-US" sz="1000" dirty="0" smtClean="0"/>
          </a:p>
        </p:txBody>
      </p:sp>
      <p:pic>
        <p:nvPicPr>
          <p:cNvPr id="5123" name="Picture 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736" y="4722728"/>
            <a:ext cx="9525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21381" y="821581"/>
            <a:ext cx="4774131" cy="338554"/>
          </a:xfrm>
          <a:prstGeom prst="rect">
            <a:avLst/>
          </a:prstGeom>
        </p:spPr>
        <p:txBody>
          <a:bodyPr wrap="square">
            <a:spAutoFit/>
          </a:bodyPr>
          <a:lstStyle/>
          <a:p>
            <a:pPr lvl="1"/>
            <a:r>
              <a:rPr lang="en-US" sz="1600" b="1" dirty="0" smtClean="0">
                <a:solidFill>
                  <a:schemeClr val="tx2">
                    <a:lumMod val="60000"/>
                    <a:lumOff val="40000"/>
                  </a:schemeClr>
                </a:solidFill>
              </a:rPr>
              <a:t>High level overview for drawing bar chart</a:t>
            </a:r>
            <a:endParaRPr lang="en-US" sz="1600" b="1" dirty="0">
              <a:solidFill>
                <a:schemeClr val="tx2">
                  <a:lumMod val="60000"/>
                  <a:lumOff val="40000"/>
                </a:schemeClr>
              </a:solidFill>
            </a:endParaRPr>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2750" y="763832"/>
            <a:ext cx="4591250" cy="4368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02284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159247" y="1952325"/>
            <a:ext cx="7772400" cy="620628"/>
          </a:xfrm>
        </p:spPr>
        <p:txBody>
          <a:bodyPr>
            <a:normAutofit/>
          </a:bodyPr>
          <a:lstStyle/>
          <a:p>
            <a:r>
              <a:rPr lang="en-US" sz="3200" dirty="0" smtClean="0"/>
              <a:t>Bubble chart using D3.js</a:t>
            </a:r>
            <a:endParaRPr lang="en-US" sz="3200" dirty="0"/>
          </a:p>
        </p:txBody>
      </p:sp>
      <p:sp>
        <p:nvSpPr>
          <p:cNvPr id="8" name="Text Placeholder 4"/>
          <p:cNvSpPr txBox="1">
            <a:spLocks/>
          </p:cNvSpPr>
          <p:nvPr/>
        </p:nvSpPr>
        <p:spPr>
          <a:xfrm>
            <a:off x="677188" y="2995246"/>
            <a:ext cx="7772400" cy="112514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buFont typeface="Arial"/>
              <a:buNone/>
              <a:defRPr sz="2000" kern="1200">
                <a:solidFill>
                  <a:schemeClr val="bg1"/>
                </a:solidFill>
                <a:latin typeface="+mj-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2400" dirty="0"/>
              <a:t> </a:t>
            </a:r>
          </a:p>
        </p:txBody>
      </p:sp>
      <p:sp>
        <p:nvSpPr>
          <p:cNvPr id="7" name="Text Placeholder 4"/>
          <p:cNvSpPr txBox="1">
            <a:spLocks/>
          </p:cNvSpPr>
          <p:nvPr/>
        </p:nvSpPr>
        <p:spPr>
          <a:xfrm>
            <a:off x="705255" y="1331697"/>
            <a:ext cx="7772400" cy="62062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buFont typeface="Arial"/>
              <a:buNone/>
              <a:defRPr sz="2000" kern="1200">
                <a:solidFill>
                  <a:schemeClr val="bg1"/>
                </a:solidFill>
                <a:latin typeface="+mj-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3200" dirty="0" smtClean="0"/>
              <a:t>Demo 3</a:t>
            </a:r>
            <a:endParaRPr lang="en-US" sz="32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2441" y="153603"/>
            <a:ext cx="2962275" cy="483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67533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7728155" cy="763833"/>
          </a:xfrm>
        </p:spPr>
        <p:txBody>
          <a:bodyPr/>
          <a:lstStyle/>
          <a:p>
            <a:r>
              <a:rPr lang="en-US" dirty="0"/>
              <a:t>Bubble chart using D3.js</a:t>
            </a:r>
          </a:p>
        </p:txBody>
      </p:sp>
      <p:sp>
        <p:nvSpPr>
          <p:cNvPr id="2" name="Slide Number Placeholder 1"/>
          <p:cNvSpPr>
            <a:spLocks noGrp="1"/>
          </p:cNvSpPr>
          <p:nvPr>
            <p:ph type="sldNum" sz="quarter" idx="4"/>
          </p:nvPr>
        </p:nvSpPr>
        <p:spPr>
          <a:xfrm>
            <a:off x="8712943" y="4829772"/>
            <a:ext cx="422122" cy="301228"/>
          </a:xfrm>
        </p:spPr>
        <p:txBody>
          <a:bodyPr/>
          <a:lstStyle/>
          <a:p>
            <a:fld id="{95DBEDE0-0611-7441-AFFE-635EB8DAB45B}" type="slidenum">
              <a:rPr lang="en-US" smtClean="0"/>
              <a:pPr/>
              <a:t>28</a:t>
            </a:fld>
            <a:endParaRPr lang="en-US"/>
          </a:p>
        </p:txBody>
      </p:sp>
      <p:sp>
        <p:nvSpPr>
          <p:cNvPr id="3" name="Content Placeholder 2"/>
          <p:cNvSpPr>
            <a:spLocks noGrp="1"/>
          </p:cNvSpPr>
          <p:nvPr>
            <p:ph idx="1"/>
          </p:nvPr>
        </p:nvSpPr>
        <p:spPr>
          <a:xfrm>
            <a:off x="457200" y="1261981"/>
            <a:ext cx="3960796" cy="3394472"/>
          </a:xfrm>
        </p:spPr>
        <p:txBody>
          <a:bodyPr>
            <a:normAutofit/>
          </a:bodyPr>
          <a:lstStyle/>
          <a:p>
            <a:r>
              <a:rPr lang="en-US" sz="1400" dirty="0" smtClean="0"/>
              <a:t>Prepare chart data in JSON</a:t>
            </a:r>
          </a:p>
          <a:p>
            <a:r>
              <a:rPr lang="en-US" sz="1400" dirty="0" smtClean="0"/>
              <a:t>Prepare Environment configurations</a:t>
            </a:r>
          </a:p>
          <a:p>
            <a:r>
              <a:rPr lang="en-US" sz="1400" dirty="0" smtClean="0"/>
              <a:t>Append SVG element</a:t>
            </a:r>
          </a:p>
          <a:p>
            <a:r>
              <a:rPr lang="en-US" sz="1400" dirty="0" smtClean="0"/>
              <a:t>Create X and Y scales</a:t>
            </a:r>
          </a:p>
          <a:p>
            <a:r>
              <a:rPr lang="en-US" sz="1400" dirty="0" smtClean="0"/>
              <a:t>Create axis using scales</a:t>
            </a:r>
          </a:p>
          <a:p>
            <a:r>
              <a:rPr lang="en-US" sz="1400" dirty="0" smtClean="0"/>
              <a:t>Append axis to SVG</a:t>
            </a:r>
          </a:p>
          <a:p>
            <a:r>
              <a:rPr lang="en-US" sz="1400" dirty="0" smtClean="0"/>
              <a:t>Draw line using available JSON data</a:t>
            </a:r>
          </a:p>
          <a:p>
            <a:r>
              <a:rPr lang="en-US" sz="1400" dirty="0" smtClean="0"/>
              <a:t>API required</a:t>
            </a:r>
          </a:p>
          <a:p>
            <a:pPr lvl="1"/>
            <a:r>
              <a:rPr lang="en-US" sz="1000" dirty="0" smtClean="0"/>
              <a:t>d3.layout.pack()</a:t>
            </a:r>
          </a:p>
        </p:txBody>
      </p:sp>
      <p:pic>
        <p:nvPicPr>
          <p:cNvPr id="5123" name="Picture 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736" y="4722728"/>
            <a:ext cx="9525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21381" y="821581"/>
            <a:ext cx="4774131" cy="338554"/>
          </a:xfrm>
          <a:prstGeom prst="rect">
            <a:avLst/>
          </a:prstGeom>
        </p:spPr>
        <p:txBody>
          <a:bodyPr wrap="square">
            <a:spAutoFit/>
          </a:bodyPr>
          <a:lstStyle/>
          <a:p>
            <a:pPr lvl="1"/>
            <a:r>
              <a:rPr lang="en-US" sz="1600" b="1" dirty="0" smtClean="0">
                <a:solidFill>
                  <a:schemeClr val="tx2">
                    <a:lumMod val="60000"/>
                    <a:lumOff val="40000"/>
                  </a:schemeClr>
                </a:solidFill>
              </a:rPr>
              <a:t>High level overview for drawing Bubble chart</a:t>
            </a:r>
            <a:endParaRPr lang="en-US" sz="1600" b="1" dirty="0">
              <a:solidFill>
                <a:schemeClr val="tx2">
                  <a:lumMod val="60000"/>
                  <a:lumOff val="40000"/>
                </a:schemeClr>
              </a:solidFill>
            </a:endParaRPr>
          </a:p>
        </p:txBody>
      </p: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2750" y="763832"/>
            <a:ext cx="4582315" cy="4367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2453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159247" y="1952325"/>
            <a:ext cx="7772400" cy="620628"/>
          </a:xfrm>
        </p:spPr>
        <p:txBody>
          <a:bodyPr>
            <a:normAutofit/>
          </a:bodyPr>
          <a:lstStyle/>
          <a:p>
            <a:r>
              <a:rPr lang="en-US" sz="3200" dirty="0" smtClean="0"/>
              <a:t>Pie chart using D3.js</a:t>
            </a:r>
            <a:endParaRPr lang="en-US" sz="3200" dirty="0"/>
          </a:p>
        </p:txBody>
      </p:sp>
      <p:sp>
        <p:nvSpPr>
          <p:cNvPr id="8" name="Text Placeholder 4"/>
          <p:cNvSpPr txBox="1">
            <a:spLocks/>
          </p:cNvSpPr>
          <p:nvPr/>
        </p:nvSpPr>
        <p:spPr>
          <a:xfrm>
            <a:off x="677188" y="2995246"/>
            <a:ext cx="7772400" cy="112514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buFont typeface="Arial"/>
              <a:buNone/>
              <a:defRPr sz="2000" kern="1200">
                <a:solidFill>
                  <a:schemeClr val="bg1"/>
                </a:solidFill>
                <a:latin typeface="+mj-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2400" dirty="0"/>
              <a:t> </a:t>
            </a:r>
          </a:p>
        </p:txBody>
      </p:sp>
      <p:sp>
        <p:nvSpPr>
          <p:cNvPr id="7" name="Text Placeholder 4"/>
          <p:cNvSpPr txBox="1">
            <a:spLocks/>
          </p:cNvSpPr>
          <p:nvPr/>
        </p:nvSpPr>
        <p:spPr>
          <a:xfrm>
            <a:off x="705255" y="1331697"/>
            <a:ext cx="7772400" cy="62062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buFont typeface="Arial"/>
              <a:buNone/>
              <a:defRPr sz="2000" kern="1200">
                <a:solidFill>
                  <a:schemeClr val="bg1"/>
                </a:solidFill>
                <a:latin typeface="+mj-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3200" dirty="0" smtClean="0"/>
              <a:t>Demo </a:t>
            </a:r>
            <a:r>
              <a:rPr lang="en-US" sz="3200" dirty="0"/>
              <a:t>4</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2538" y="778744"/>
            <a:ext cx="3067050"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037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737986" cy="763833"/>
          </a:xfrm>
        </p:spPr>
        <p:txBody>
          <a:bodyPr/>
          <a:lstStyle/>
          <a:p>
            <a:r>
              <a:rPr lang="en-US" dirty="0" smtClean="0"/>
              <a:t>Prerequisites </a:t>
            </a:r>
            <a:r>
              <a:rPr lang="en-US" dirty="0"/>
              <a:t>for this session</a:t>
            </a:r>
          </a:p>
        </p:txBody>
      </p:sp>
      <p:sp>
        <p:nvSpPr>
          <p:cNvPr id="3" name="Content Placeholder 2"/>
          <p:cNvSpPr>
            <a:spLocks noGrp="1"/>
          </p:cNvSpPr>
          <p:nvPr>
            <p:ph idx="1"/>
          </p:nvPr>
        </p:nvSpPr>
        <p:spPr>
          <a:xfrm>
            <a:off x="457199" y="1147865"/>
            <a:ext cx="8038215" cy="3608962"/>
          </a:xfrm>
        </p:spPr>
        <p:txBody>
          <a:bodyPr/>
          <a:lstStyle/>
          <a:p>
            <a:r>
              <a:rPr lang="en-US" dirty="0" smtClean="0"/>
              <a:t>JSON</a:t>
            </a:r>
            <a:r>
              <a:rPr lang="en-US" dirty="0"/>
              <a:t>    </a:t>
            </a:r>
            <a:endParaRPr lang="en-US" dirty="0" smtClean="0"/>
          </a:p>
          <a:p>
            <a:r>
              <a:rPr lang="en-US" dirty="0" smtClean="0"/>
              <a:t>JavaScript</a:t>
            </a:r>
          </a:p>
          <a:p>
            <a:r>
              <a:rPr lang="en-US" dirty="0" smtClean="0"/>
              <a:t>Basics </a:t>
            </a:r>
            <a:r>
              <a:rPr lang="en-US" dirty="0"/>
              <a:t>of HTML and CSS</a:t>
            </a:r>
          </a:p>
          <a:p>
            <a:endParaRPr lang="en-US" dirty="0"/>
          </a:p>
        </p:txBody>
      </p:sp>
      <p:pic>
        <p:nvPicPr>
          <p:cNvPr id="4" name="Picture 2" descr="d3-logo.png (150×1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5414" y="763832"/>
            <a:ext cx="639650" cy="682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915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7728155" cy="763833"/>
          </a:xfrm>
        </p:spPr>
        <p:txBody>
          <a:bodyPr/>
          <a:lstStyle/>
          <a:p>
            <a:r>
              <a:rPr lang="en-US" dirty="0"/>
              <a:t>Pie chart using D3.js</a:t>
            </a:r>
          </a:p>
        </p:txBody>
      </p:sp>
      <p:sp>
        <p:nvSpPr>
          <p:cNvPr id="2" name="Slide Number Placeholder 1"/>
          <p:cNvSpPr>
            <a:spLocks noGrp="1"/>
          </p:cNvSpPr>
          <p:nvPr>
            <p:ph type="sldNum" sz="quarter" idx="4"/>
          </p:nvPr>
        </p:nvSpPr>
        <p:spPr>
          <a:xfrm>
            <a:off x="8712943" y="4829772"/>
            <a:ext cx="422122" cy="301228"/>
          </a:xfrm>
        </p:spPr>
        <p:txBody>
          <a:bodyPr/>
          <a:lstStyle/>
          <a:p>
            <a:fld id="{95DBEDE0-0611-7441-AFFE-635EB8DAB45B}" type="slidenum">
              <a:rPr lang="en-US" smtClean="0"/>
              <a:pPr/>
              <a:t>30</a:t>
            </a:fld>
            <a:endParaRPr lang="en-US"/>
          </a:p>
        </p:txBody>
      </p:sp>
      <p:sp>
        <p:nvSpPr>
          <p:cNvPr id="3" name="Content Placeholder 2"/>
          <p:cNvSpPr>
            <a:spLocks noGrp="1"/>
          </p:cNvSpPr>
          <p:nvPr>
            <p:ph idx="1"/>
          </p:nvPr>
        </p:nvSpPr>
        <p:spPr>
          <a:xfrm>
            <a:off x="457200" y="1261981"/>
            <a:ext cx="3960796" cy="3394472"/>
          </a:xfrm>
        </p:spPr>
        <p:txBody>
          <a:bodyPr>
            <a:normAutofit/>
          </a:bodyPr>
          <a:lstStyle/>
          <a:p>
            <a:r>
              <a:rPr lang="en-US" sz="1400" dirty="0" smtClean="0"/>
              <a:t>Prepare chart data in JSON</a:t>
            </a:r>
          </a:p>
          <a:p>
            <a:r>
              <a:rPr lang="en-US" sz="1400" dirty="0" smtClean="0"/>
              <a:t>Prepare Environment configurations</a:t>
            </a:r>
          </a:p>
          <a:p>
            <a:r>
              <a:rPr lang="en-US" sz="1400" dirty="0" smtClean="0"/>
              <a:t>Append SVG element</a:t>
            </a:r>
          </a:p>
          <a:p>
            <a:r>
              <a:rPr lang="en-US" sz="1400" dirty="0" smtClean="0"/>
              <a:t>Create X and Y scales</a:t>
            </a:r>
          </a:p>
          <a:p>
            <a:r>
              <a:rPr lang="en-US" sz="1400" dirty="0" smtClean="0"/>
              <a:t>Create axis using scales</a:t>
            </a:r>
          </a:p>
          <a:p>
            <a:r>
              <a:rPr lang="en-US" sz="1400" dirty="0" smtClean="0"/>
              <a:t>Append axis to SVG</a:t>
            </a:r>
          </a:p>
          <a:p>
            <a:r>
              <a:rPr lang="en-US" sz="1400" dirty="0" smtClean="0"/>
              <a:t>Draw line using available JSON data</a:t>
            </a:r>
          </a:p>
          <a:p>
            <a:r>
              <a:rPr lang="en-US" sz="1400" dirty="0" smtClean="0"/>
              <a:t>API required</a:t>
            </a:r>
          </a:p>
          <a:p>
            <a:pPr lvl="1"/>
            <a:r>
              <a:rPr lang="en-US" sz="1000" dirty="0" smtClean="0"/>
              <a:t>d3.layout.pie()</a:t>
            </a:r>
          </a:p>
          <a:p>
            <a:pPr lvl="1"/>
            <a:r>
              <a:rPr lang="en-US" sz="1000" dirty="0" smtClean="0"/>
              <a:t>d3.svg.arc</a:t>
            </a:r>
          </a:p>
        </p:txBody>
      </p:sp>
      <p:pic>
        <p:nvPicPr>
          <p:cNvPr id="5123" name="Picture 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736" y="4722728"/>
            <a:ext cx="9525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21381" y="821581"/>
            <a:ext cx="4774131" cy="338554"/>
          </a:xfrm>
          <a:prstGeom prst="rect">
            <a:avLst/>
          </a:prstGeom>
        </p:spPr>
        <p:txBody>
          <a:bodyPr wrap="square">
            <a:spAutoFit/>
          </a:bodyPr>
          <a:lstStyle/>
          <a:p>
            <a:pPr lvl="1"/>
            <a:r>
              <a:rPr lang="en-US" sz="1600" b="1" dirty="0" smtClean="0">
                <a:solidFill>
                  <a:schemeClr val="tx2">
                    <a:lumMod val="60000"/>
                    <a:lumOff val="40000"/>
                  </a:schemeClr>
                </a:solidFill>
              </a:rPr>
              <a:t>High level overview for drawing Pie chart</a:t>
            </a:r>
            <a:endParaRPr lang="en-US" sz="1600" b="1" dirty="0">
              <a:solidFill>
                <a:schemeClr val="tx2">
                  <a:lumMod val="60000"/>
                  <a:lumOff val="40000"/>
                </a:schemeClr>
              </a:solidFill>
            </a:endParaRPr>
          </a:p>
        </p:txBody>
      </p:sp>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2750" y="763832"/>
            <a:ext cx="4591250" cy="4367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40071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txBox="1">
            <a:spLocks/>
          </p:cNvSpPr>
          <p:nvPr/>
        </p:nvSpPr>
        <p:spPr>
          <a:xfrm>
            <a:off x="677188" y="2995246"/>
            <a:ext cx="7772400" cy="112514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buFont typeface="Arial"/>
              <a:buNone/>
              <a:defRPr sz="2000" kern="1200">
                <a:solidFill>
                  <a:schemeClr val="bg1"/>
                </a:solidFill>
                <a:latin typeface="+mj-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2400" dirty="0"/>
              <a:t> </a:t>
            </a:r>
          </a:p>
        </p:txBody>
      </p:sp>
      <p:sp>
        <p:nvSpPr>
          <p:cNvPr id="7" name="Text Placeholder 4"/>
          <p:cNvSpPr txBox="1">
            <a:spLocks/>
          </p:cNvSpPr>
          <p:nvPr/>
        </p:nvSpPr>
        <p:spPr>
          <a:xfrm>
            <a:off x="705255" y="1331697"/>
            <a:ext cx="7772400" cy="62062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buFont typeface="Arial"/>
              <a:buNone/>
              <a:defRPr sz="2000" kern="1200">
                <a:solidFill>
                  <a:schemeClr val="bg1"/>
                </a:solidFill>
                <a:latin typeface="+mj-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endParaRPr lang="en-US" sz="3200" dirty="0"/>
          </a:p>
        </p:txBody>
      </p:sp>
      <p:pic>
        <p:nvPicPr>
          <p:cNvPr id="21506"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104" y="750771"/>
            <a:ext cx="5946567" cy="4268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Placeholder 4"/>
          <p:cNvSpPr txBox="1">
            <a:spLocks/>
          </p:cNvSpPr>
          <p:nvPr/>
        </p:nvSpPr>
        <p:spPr>
          <a:xfrm>
            <a:off x="1156022" y="59557"/>
            <a:ext cx="7772400" cy="62062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buFont typeface="Arial"/>
              <a:buNone/>
              <a:defRPr sz="2000" kern="1200">
                <a:solidFill>
                  <a:schemeClr val="bg1"/>
                </a:solidFill>
                <a:latin typeface="+mj-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3200" dirty="0" smtClean="0"/>
              <a:t>Other charts we can prepare with D3.js</a:t>
            </a:r>
            <a:endParaRPr lang="en-US" sz="3200" dirty="0"/>
          </a:p>
        </p:txBody>
      </p:sp>
    </p:spTree>
    <p:extLst>
      <p:ext uri="{BB962C8B-B14F-4D97-AF65-F5344CB8AC3E}">
        <p14:creationId xmlns:p14="http://schemas.microsoft.com/office/powerpoint/2010/main" val="14908639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
            <a:ext cx="7728155" cy="763833"/>
          </a:xfrm>
        </p:spPr>
        <p:txBody>
          <a:bodyPr/>
          <a:lstStyle/>
          <a:p>
            <a:r>
              <a:rPr lang="en-US" dirty="0" smtClean="0"/>
              <a:t>Confident Enough? </a:t>
            </a:r>
            <a:endParaRPr lang="en-US" dirty="0"/>
          </a:p>
        </p:txBody>
      </p:sp>
      <p:sp>
        <p:nvSpPr>
          <p:cNvPr id="2" name="Slide Number Placeholder 1"/>
          <p:cNvSpPr>
            <a:spLocks noGrp="1"/>
          </p:cNvSpPr>
          <p:nvPr>
            <p:ph type="sldNum" sz="quarter" idx="4"/>
          </p:nvPr>
        </p:nvSpPr>
        <p:spPr>
          <a:xfrm>
            <a:off x="8712943" y="4829772"/>
            <a:ext cx="422122" cy="301228"/>
          </a:xfrm>
        </p:spPr>
        <p:txBody>
          <a:bodyPr/>
          <a:lstStyle/>
          <a:p>
            <a:fld id="{95DBEDE0-0611-7441-AFFE-635EB8DAB45B}" type="slidenum">
              <a:rPr lang="en-US" smtClean="0"/>
              <a:pPr/>
              <a:t>32</a:t>
            </a:fld>
            <a:endParaRPr lang="en-US"/>
          </a:p>
        </p:txBody>
      </p:sp>
      <p:pic>
        <p:nvPicPr>
          <p:cNvPr id="1026" name="Picture 2" descr="https://pbs.twimg.com/media/CWYFHpIVEAAZo2M.jpg:lar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3024" y="1049153"/>
            <a:ext cx="4668224" cy="26258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542096" y="4225490"/>
            <a:ext cx="2179892" cy="369332"/>
          </a:xfrm>
          <a:prstGeom prst="rect">
            <a:avLst/>
          </a:prstGeom>
          <a:noFill/>
        </p:spPr>
        <p:txBody>
          <a:bodyPr wrap="none" rtlCol="0">
            <a:spAutoFit/>
          </a:bodyPr>
          <a:lstStyle/>
          <a:p>
            <a:r>
              <a:rPr lang="en-US" dirty="0" smtClean="0"/>
              <a:t>Lets take a small test.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a:xfrm>
            <a:off x="68136" y="1071922"/>
            <a:ext cx="3937000" cy="863600"/>
          </a:xfrm>
        </p:spPr>
        <p:txBody>
          <a:bodyPr/>
          <a:lstStyle/>
          <a:p>
            <a:r>
              <a:rPr lang="en-US" altLang="en-US" dirty="0"/>
              <a:t>Thank You!</a:t>
            </a:r>
          </a:p>
        </p:txBody>
      </p:sp>
      <p:grpSp>
        <p:nvGrpSpPr>
          <p:cNvPr id="26627" name="Group 2"/>
          <p:cNvGrpSpPr>
            <a:grpSpLocks/>
          </p:cNvGrpSpPr>
          <p:nvPr/>
        </p:nvGrpSpPr>
        <p:grpSpPr bwMode="auto">
          <a:xfrm>
            <a:off x="68136" y="2664991"/>
            <a:ext cx="8343067" cy="2482732"/>
            <a:chOff x="72990" y="3654268"/>
            <a:chExt cx="8487656" cy="3433069"/>
          </a:xfrm>
        </p:grpSpPr>
        <p:sp>
          <p:nvSpPr>
            <p:cNvPr id="5" name="TextBox 6"/>
            <p:cNvSpPr txBox="1">
              <a:spLocks noChangeArrowheads="1"/>
            </p:cNvSpPr>
            <p:nvPr/>
          </p:nvSpPr>
          <p:spPr bwMode="auto">
            <a:xfrm>
              <a:off x="72990" y="3908065"/>
              <a:ext cx="1926709" cy="2383287"/>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US – Corporate Headquarters</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1248 Reamwood Avenue, </a:t>
              </a:r>
            </a:p>
            <a:p>
              <a:pPr eaLnBrk="1" hangingPunct="1">
                <a:lnSpc>
                  <a:spcPts val="1440"/>
                </a:lnSpc>
                <a:defRPr/>
              </a:pPr>
              <a:r>
                <a:rPr lang="en-US" sz="900" b="1" dirty="0">
                  <a:solidFill>
                    <a:prstClr val="white"/>
                  </a:solidFill>
                  <a:latin typeface="+mj-lt"/>
                  <a:cs typeface="Arial" pitchFamily="34" charset="0"/>
                </a:rPr>
                <a:t>Sunnyvale, CA 94089</a:t>
              </a:r>
            </a:p>
            <a:p>
              <a:pPr eaLnBrk="1" hangingPunct="1">
                <a:defRPr/>
              </a:pPr>
              <a:r>
                <a:rPr lang="en-US" sz="900" b="1" dirty="0">
                  <a:solidFill>
                    <a:prstClr val="white"/>
                  </a:solidFill>
                  <a:latin typeface="+mj-lt"/>
                  <a:cs typeface="Arial" pitchFamily="34" charset="0"/>
                </a:rPr>
                <a:t>Phone: (408) 743 4400</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343 Thornall St 720</a:t>
              </a:r>
            </a:p>
            <a:p>
              <a:pPr eaLnBrk="1" hangingPunct="1">
                <a:defRPr/>
              </a:pPr>
              <a:r>
                <a:rPr lang="en-US" sz="900" b="1" dirty="0">
                  <a:solidFill>
                    <a:prstClr val="white"/>
                  </a:solidFill>
                  <a:latin typeface="+mj-lt"/>
                  <a:cs typeface="Arial" pitchFamily="34" charset="0"/>
                </a:rPr>
                <a:t>Edison, NJ 08837</a:t>
              </a:r>
            </a:p>
            <a:p>
              <a:pPr eaLnBrk="1" hangingPunct="1">
                <a:defRPr/>
              </a:pPr>
              <a:r>
                <a:rPr lang="en-US" sz="900" b="1" dirty="0">
                  <a:solidFill>
                    <a:prstClr val="white"/>
                  </a:solidFill>
                  <a:latin typeface="+mj-lt"/>
                  <a:cs typeface="Arial" pitchFamily="34" charset="0"/>
                </a:rPr>
                <a:t>Phone: (732) 395 6900</a:t>
              </a:r>
            </a:p>
            <a:p>
              <a:pPr eaLnBrk="1" hangingPunct="1">
                <a:defRPr/>
              </a:pPr>
              <a:endParaRPr lang="en-US" sz="900" b="1" dirty="0">
                <a:solidFill>
                  <a:prstClr val="white"/>
                </a:solidFill>
                <a:latin typeface="+mj-lt"/>
                <a:cs typeface="Arial" pitchFamily="34" charset="0"/>
              </a:endParaRPr>
            </a:p>
          </p:txBody>
        </p:sp>
        <p:sp>
          <p:nvSpPr>
            <p:cNvPr id="6" name="TextBox 6"/>
            <p:cNvSpPr txBox="1">
              <a:spLocks noChangeArrowheads="1"/>
            </p:cNvSpPr>
            <p:nvPr/>
          </p:nvSpPr>
          <p:spPr bwMode="auto">
            <a:xfrm>
              <a:off x="1799861" y="3920438"/>
              <a:ext cx="1429873" cy="2213052"/>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UK</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20 Broadwick Street</a:t>
              </a:r>
            </a:p>
            <a:p>
              <a:pPr eaLnBrk="1" hangingPunct="1">
                <a:defRPr/>
              </a:pPr>
              <a:r>
                <a:rPr lang="en-US" sz="900" b="1" dirty="0">
                  <a:solidFill>
                    <a:prstClr val="white"/>
                  </a:solidFill>
                  <a:latin typeface="+mj-lt"/>
                  <a:cs typeface="Arial" pitchFamily="34" charset="0"/>
                </a:rPr>
                <a:t>Soho, London</a:t>
              </a:r>
            </a:p>
            <a:p>
              <a:pPr eaLnBrk="1" hangingPunct="1">
                <a:defRPr/>
              </a:pPr>
              <a:r>
                <a:rPr lang="en-US" sz="900" b="1" dirty="0">
                  <a:solidFill>
                    <a:prstClr val="white"/>
                  </a:solidFill>
                  <a:latin typeface="+mj-lt"/>
                  <a:cs typeface="Arial" pitchFamily="34" charset="0"/>
                </a:rPr>
                <a:t>W1F 8HT, UK</a:t>
              </a:r>
            </a:p>
            <a:p>
              <a:pPr eaLnBrk="1" hangingPunct="1">
                <a:defRPr/>
              </a:pPr>
              <a:endParaRPr lang="en-US" sz="900" b="1" dirty="0">
                <a:solidFill>
                  <a:prstClr val="white"/>
                </a:solidFill>
                <a:latin typeface="+mj-lt"/>
                <a:cs typeface="Arial" pitchFamily="34" charset="0"/>
              </a:endParaRPr>
            </a:p>
            <a:p>
              <a:pPr eaLnBrk="1" hangingPunct="1">
                <a:defRPr/>
              </a:pPr>
              <a:r>
                <a:rPr lang="en-US" sz="900" b="1" dirty="0">
                  <a:solidFill>
                    <a:prstClr val="white"/>
                  </a:solidFill>
                  <a:latin typeface="+mj-lt"/>
                  <a:cs typeface="Arial" pitchFamily="34" charset="0"/>
                </a:rPr>
                <a:t>89 Worship Street</a:t>
              </a:r>
            </a:p>
            <a:p>
              <a:pPr eaLnBrk="1" hangingPunct="1">
                <a:defRPr/>
              </a:pPr>
              <a:r>
                <a:rPr lang="en-US" sz="900" b="1" dirty="0" err="1">
                  <a:solidFill>
                    <a:prstClr val="white"/>
                  </a:solidFill>
                  <a:latin typeface="+mj-lt"/>
                  <a:cs typeface="Arial" pitchFamily="34" charset="0"/>
                </a:rPr>
                <a:t>Shoreditch</a:t>
              </a:r>
              <a:r>
                <a:rPr lang="en-US" sz="900" b="1" dirty="0">
                  <a:solidFill>
                    <a:prstClr val="white"/>
                  </a:solidFill>
                  <a:latin typeface="+mj-lt"/>
                  <a:cs typeface="Arial" pitchFamily="34" charset="0"/>
                </a:rPr>
                <a:t>,</a:t>
              </a:r>
            </a:p>
            <a:p>
              <a:pPr eaLnBrk="1" hangingPunct="1">
                <a:defRPr/>
              </a:pPr>
              <a:r>
                <a:rPr lang="en-US" sz="900" b="1" dirty="0">
                  <a:solidFill>
                    <a:prstClr val="white"/>
                  </a:solidFill>
                  <a:latin typeface="+mj-lt"/>
                  <a:cs typeface="Arial" pitchFamily="34" charset="0"/>
                </a:rPr>
                <a:t>London EC2A 2BF, UK</a:t>
              </a:r>
            </a:p>
            <a:p>
              <a:pPr eaLnBrk="1" hangingPunct="1">
                <a:defRPr/>
              </a:pPr>
              <a:r>
                <a:rPr lang="de-DE" sz="900" b="1" dirty="0">
                  <a:solidFill>
                    <a:prstClr val="white"/>
                  </a:solidFill>
                  <a:latin typeface="+mj-lt"/>
                  <a:cs typeface="Arial" pitchFamily="34" charset="0"/>
                </a:rPr>
                <a:t>Phone: (44) 2079 938 955</a:t>
              </a:r>
              <a:endParaRPr lang="en-US" sz="900" b="1" dirty="0">
                <a:solidFill>
                  <a:prstClr val="white"/>
                </a:solidFill>
                <a:latin typeface="+mj-lt"/>
                <a:cs typeface="Arial" pitchFamily="34" charset="0"/>
              </a:endParaRPr>
            </a:p>
          </p:txBody>
        </p:sp>
        <p:sp>
          <p:nvSpPr>
            <p:cNvPr id="7" name="TextBox 6"/>
            <p:cNvSpPr txBox="1">
              <a:spLocks noChangeArrowheads="1"/>
            </p:cNvSpPr>
            <p:nvPr/>
          </p:nvSpPr>
          <p:spPr bwMode="auto">
            <a:xfrm>
              <a:off x="4647474" y="5921030"/>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sp>
          <p:nvSpPr>
            <p:cNvPr id="8" name="TextBox 6"/>
            <p:cNvSpPr txBox="1">
              <a:spLocks noChangeArrowheads="1"/>
            </p:cNvSpPr>
            <p:nvPr/>
          </p:nvSpPr>
          <p:spPr bwMode="auto">
            <a:xfrm>
              <a:off x="3414234" y="3654268"/>
              <a:ext cx="1633291" cy="3433069"/>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India</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Mumbai</a:t>
              </a:r>
            </a:p>
            <a:p>
              <a:pPr eaLnBrk="1" hangingPunct="1">
                <a:lnSpc>
                  <a:spcPts val="1440"/>
                </a:lnSpc>
                <a:defRPr/>
              </a:pPr>
              <a:r>
                <a:rPr lang="en-US" sz="900" b="1" dirty="0">
                  <a:solidFill>
                    <a:prstClr val="white"/>
                  </a:solidFill>
                  <a:latin typeface="+mj-lt"/>
                  <a:cs typeface="Arial" pitchFamily="34" charset="0"/>
                </a:rPr>
                <a:t>4</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Nomura</a:t>
              </a:r>
            </a:p>
            <a:p>
              <a:pPr eaLnBrk="1" hangingPunct="1">
                <a:defRPr/>
              </a:pPr>
              <a:r>
                <a:rPr lang="en-US" sz="900" b="1" dirty="0">
                  <a:solidFill>
                    <a:prstClr val="white"/>
                  </a:solidFill>
                  <a:latin typeface="+mj-lt"/>
                  <a:cs typeface="Arial" pitchFamily="34" charset="0"/>
                </a:rPr>
                <a:t>Powai , Mumbai 400 076</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Pune</a:t>
              </a:r>
            </a:p>
            <a:p>
              <a:pPr eaLnBrk="1" hangingPunct="1">
                <a:lnSpc>
                  <a:spcPts val="1440"/>
                </a:lnSpc>
                <a:defRPr/>
              </a:pPr>
              <a:r>
                <a:rPr lang="en-US" sz="900" b="1" dirty="0">
                  <a:solidFill>
                    <a:prstClr val="white"/>
                  </a:solidFill>
                  <a:latin typeface="+mj-lt"/>
                  <a:cs typeface="Arial" pitchFamily="34" charset="0"/>
                </a:rPr>
                <a:t>5</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Amar Paradigm</a:t>
              </a:r>
            </a:p>
            <a:p>
              <a:pPr eaLnBrk="1" hangingPunct="1">
                <a:defRPr/>
              </a:pPr>
              <a:r>
                <a:rPr lang="en-US" sz="900" b="1" dirty="0">
                  <a:solidFill>
                    <a:prstClr val="white"/>
                  </a:solidFill>
                  <a:latin typeface="+mj-lt"/>
                  <a:cs typeface="Arial" pitchFamily="34" charset="0"/>
                </a:rPr>
                <a:t>Baner, Pune 411 045</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Kolkata</a:t>
              </a:r>
            </a:p>
            <a:p>
              <a:pPr eaLnBrk="1" hangingPunct="1">
                <a:lnSpc>
                  <a:spcPts val="1440"/>
                </a:lnSpc>
                <a:defRPr/>
              </a:pPr>
              <a:r>
                <a:rPr lang="en-US" sz="900" b="1" dirty="0">
                  <a:solidFill>
                    <a:prstClr val="white"/>
                  </a:solidFill>
                  <a:latin typeface="+mj-lt"/>
                  <a:cs typeface="Arial" pitchFamily="34" charset="0"/>
                </a:rPr>
                <a:t>2B, 12</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Tower ‘C’</a:t>
              </a:r>
            </a:p>
            <a:p>
              <a:pPr eaLnBrk="1" hangingPunct="1">
                <a:defRPr/>
              </a:pPr>
              <a:r>
                <a:rPr lang="en-US" sz="900" b="1" dirty="0">
                  <a:solidFill>
                    <a:prstClr val="white"/>
                  </a:solidFill>
                  <a:latin typeface="+mj-lt"/>
                  <a:cs typeface="Arial" pitchFamily="34" charset="0"/>
                </a:rPr>
                <a:t>Rajarhat, Kolkata 700 156</a:t>
              </a:r>
            </a:p>
          </p:txBody>
        </p:sp>
        <p:sp>
          <p:nvSpPr>
            <p:cNvPr id="9" name="TextBox 6"/>
            <p:cNvSpPr txBox="1">
              <a:spLocks noChangeArrowheads="1"/>
            </p:cNvSpPr>
            <p:nvPr/>
          </p:nvSpPr>
          <p:spPr bwMode="auto">
            <a:xfrm>
              <a:off x="4957945" y="4401114"/>
              <a:ext cx="1782973" cy="2305264"/>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Bangalore</a:t>
              </a:r>
            </a:p>
            <a:p>
              <a:pPr eaLnBrk="1" hangingPunct="1">
                <a:lnSpc>
                  <a:spcPts val="1440"/>
                </a:lnSpc>
                <a:defRPr/>
              </a:pPr>
              <a:r>
                <a:rPr lang="en-US" sz="900" b="1" dirty="0">
                  <a:solidFill>
                    <a:prstClr val="white"/>
                  </a:solidFill>
                  <a:latin typeface="+mj-lt"/>
                  <a:cs typeface="Arial" pitchFamily="34" charset="0"/>
                </a:rPr>
                <a:t>4th Floor, Kabra Excelsior, </a:t>
              </a:r>
            </a:p>
            <a:p>
              <a:pPr eaLnBrk="1" hangingPunct="1">
                <a:lnSpc>
                  <a:spcPts val="1440"/>
                </a:lnSpc>
                <a:defRPr/>
              </a:pPr>
              <a:r>
                <a:rPr lang="en-US" sz="900" b="1" dirty="0">
                  <a:solidFill>
                    <a:prstClr val="white"/>
                  </a:solidFill>
                  <a:latin typeface="+mj-lt"/>
                  <a:cs typeface="Arial" pitchFamily="34" charset="0"/>
                </a:rPr>
                <a:t>80 Feet Main Road, Koramangala 1st Block,</a:t>
              </a:r>
            </a:p>
            <a:p>
              <a:pPr eaLnBrk="1" hangingPunct="1">
                <a:lnSpc>
                  <a:spcPts val="1440"/>
                </a:lnSpc>
                <a:defRPr/>
              </a:pPr>
              <a:r>
                <a:rPr lang="en-US" sz="900" b="1" dirty="0">
                  <a:solidFill>
                    <a:prstClr val="white"/>
                  </a:solidFill>
                  <a:latin typeface="+mj-lt"/>
                  <a:cs typeface="Arial" pitchFamily="34" charset="0"/>
                </a:rPr>
                <a:t>Bengaluru (Bangalore) 560034</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Gurgaon</a:t>
              </a:r>
            </a:p>
            <a:p>
              <a:pPr eaLnBrk="1" hangingPunct="1">
                <a:lnSpc>
                  <a:spcPts val="1440"/>
                </a:lnSpc>
                <a:defRPr/>
              </a:pPr>
              <a:r>
                <a:rPr lang="en-US" sz="900" b="1" dirty="0">
                  <a:solidFill>
                    <a:prstClr val="white"/>
                  </a:solidFill>
                  <a:latin typeface="+mj-lt"/>
                  <a:cs typeface="Arial" pitchFamily="34" charset="0"/>
                </a:rPr>
                <a:t>A/373</a:t>
              </a:r>
              <a:r>
                <a:rPr lang="en-US" sz="900" b="1" baseline="30000" dirty="0">
                  <a:solidFill>
                    <a:prstClr val="white"/>
                  </a:solidFill>
                  <a:latin typeface="+mj-lt"/>
                  <a:cs typeface="Arial" pitchFamily="34" charset="0"/>
                </a:rPr>
                <a:t>rd</a:t>
              </a:r>
              <a:r>
                <a:rPr lang="en-US" sz="900" b="1" dirty="0">
                  <a:solidFill>
                    <a:prstClr val="white"/>
                  </a:solidFill>
                  <a:latin typeface="+mj-lt"/>
                  <a:cs typeface="Arial" pitchFamily="34" charset="0"/>
                </a:rPr>
                <a:t> Floor, Sigma Center</a:t>
              </a:r>
            </a:p>
            <a:p>
              <a:pPr eaLnBrk="1" hangingPunct="1">
                <a:defRPr/>
              </a:pPr>
              <a:r>
                <a:rPr lang="en-US" sz="900" b="1" dirty="0">
                  <a:solidFill>
                    <a:prstClr val="white"/>
                  </a:solidFill>
                  <a:latin typeface="+mj-lt"/>
                  <a:cs typeface="Arial" pitchFamily="34" charset="0"/>
                </a:rPr>
                <a:t>Gurgaon, Haryana 122 011s</a:t>
              </a:r>
            </a:p>
          </p:txBody>
        </p:sp>
        <p:sp>
          <p:nvSpPr>
            <p:cNvPr id="10" name="TextBox 6"/>
            <p:cNvSpPr txBox="1">
              <a:spLocks noChangeArrowheads="1"/>
            </p:cNvSpPr>
            <p:nvPr/>
          </p:nvSpPr>
          <p:spPr bwMode="auto">
            <a:xfrm>
              <a:off x="6651702" y="6046153"/>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grpSp>
      <p:grpSp>
        <p:nvGrpSpPr>
          <p:cNvPr id="2" name="Group 1"/>
          <p:cNvGrpSpPr/>
          <p:nvPr/>
        </p:nvGrpSpPr>
        <p:grpSpPr>
          <a:xfrm rot="556970">
            <a:off x="4680873" y="1326895"/>
            <a:ext cx="3303211" cy="1747706"/>
            <a:chOff x="8026516" y="4231470"/>
            <a:chExt cx="3836645" cy="2253858"/>
          </a:xfrm>
        </p:grpSpPr>
        <p:sp>
          <p:nvSpPr>
            <p:cNvPr id="11" name="Rectangle 10"/>
            <p:cNvSpPr/>
            <p:nvPr/>
          </p:nvSpPr>
          <p:spPr>
            <a:xfrm rot="21064453">
              <a:off x="8026516" y="4325935"/>
              <a:ext cx="3836645" cy="2056839"/>
            </a:xfrm>
            <a:prstGeom prst="rect">
              <a:avLst/>
            </a:prstGeom>
            <a:solidFill>
              <a:schemeClr val="bg1"/>
            </a:solidFill>
            <a:ln>
              <a:solidFill>
                <a:schemeClr val="accent3"/>
              </a:solidFill>
            </a:ln>
            <a:effectLst>
              <a:glow rad="101600">
                <a:schemeClr val="bg1">
                  <a:alpha val="60000"/>
                </a:schemeClr>
              </a:glow>
              <a:outerShdw blurRad="7112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Subtitle 4"/>
            <p:cNvSpPr txBox="1">
              <a:spLocks/>
            </p:cNvSpPr>
            <p:nvPr/>
          </p:nvSpPr>
          <p:spPr bwMode="auto">
            <a:xfrm rot="21027718">
              <a:off x="8030558" y="4453720"/>
              <a:ext cx="2205868" cy="2031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1" fontAlgn="base" hangingPunct="1">
                <a:spcBef>
                  <a:spcPct val="20000"/>
                </a:spcBef>
                <a:spcAft>
                  <a:spcPct val="0"/>
                </a:spcAft>
                <a:buClr>
                  <a:srgbClr val="006899"/>
                </a:buClr>
                <a:buFont typeface="Arial" charset="0"/>
                <a:buNone/>
                <a:defRPr sz="1200" b="0" kern="1200">
                  <a:solidFill>
                    <a:srgbClr val="404040"/>
                  </a:solidFill>
                  <a:latin typeface="+mn-lt"/>
                  <a:ea typeface="ＭＳ Ｐゴシック" pitchFamily="-112" charset="-128"/>
                  <a:cs typeface="Arial"/>
                </a:defRPr>
              </a:lvl1pPr>
              <a:lvl2pPr marL="457200" indent="0" algn="ctr" defTabSz="457200" rtl="0" eaLnBrk="1" fontAlgn="base" hangingPunct="1">
                <a:spcBef>
                  <a:spcPct val="20000"/>
                </a:spcBef>
                <a:spcAft>
                  <a:spcPct val="0"/>
                </a:spcAft>
                <a:buClr>
                  <a:srgbClr val="FF6600"/>
                </a:buClr>
                <a:buFont typeface="Arial" charset="0"/>
                <a:buNone/>
                <a:defRPr sz="1800" kern="1200">
                  <a:solidFill>
                    <a:schemeClr val="tx1">
                      <a:tint val="75000"/>
                    </a:schemeClr>
                  </a:solidFill>
                  <a:latin typeface="+mn-lt"/>
                  <a:ea typeface="ＭＳ Ｐゴシック" pitchFamily="-112" charset="-128"/>
                  <a:cs typeface="ＭＳ Ｐゴシック" pitchFamily="-112" charset="-128"/>
                </a:defRPr>
              </a:lvl2pPr>
              <a:lvl3pPr marL="914400" indent="0" algn="ctr" defTabSz="457200" rtl="0" eaLnBrk="1" fontAlgn="base" hangingPunct="1">
                <a:spcBef>
                  <a:spcPct val="20000"/>
                </a:spcBef>
                <a:spcAft>
                  <a:spcPct val="0"/>
                </a:spcAft>
                <a:buClr>
                  <a:srgbClr val="B1D13B"/>
                </a:buClr>
                <a:buFont typeface="Arial" charset="0"/>
                <a:buNone/>
                <a:defRPr sz="1600" kern="1200">
                  <a:solidFill>
                    <a:schemeClr val="tx1">
                      <a:tint val="75000"/>
                    </a:schemeClr>
                  </a:solidFill>
                  <a:latin typeface="+mn-lt"/>
                  <a:ea typeface="ＭＳ Ｐゴシック" pitchFamily="-112" charset="-128"/>
                  <a:cs typeface="ＭＳ Ｐゴシック" pitchFamily="-112" charset="-128"/>
                </a:defRPr>
              </a:lvl3pPr>
              <a:lvl4pPr marL="1371600" indent="0" algn="ctr" defTabSz="457200" rtl="0" eaLnBrk="1" fontAlgn="base" hangingPunct="1">
                <a:spcBef>
                  <a:spcPct val="20000"/>
                </a:spcBef>
                <a:spcAft>
                  <a:spcPct val="0"/>
                </a:spcAft>
                <a:buClr>
                  <a:srgbClr val="56595D"/>
                </a:buClr>
                <a:buFont typeface="Arial" charset="0"/>
                <a:buNone/>
                <a:defRPr sz="1400" kern="1200">
                  <a:solidFill>
                    <a:schemeClr val="tx1">
                      <a:tint val="75000"/>
                    </a:schemeClr>
                  </a:solidFill>
                  <a:latin typeface="+mn-lt"/>
                  <a:ea typeface="ＭＳ Ｐゴシック" pitchFamily="-112" charset="-128"/>
                  <a:cs typeface="ＭＳ Ｐゴシック" pitchFamily="-112" charset="-128"/>
                </a:defRPr>
              </a:lvl4pPr>
              <a:lvl5pPr marL="1828800" indent="0" algn="ctr" defTabSz="457200" rtl="0" eaLnBrk="1" fontAlgn="base" hangingPunct="1">
                <a:spcBef>
                  <a:spcPct val="20000"/>
                </a:spcBef>
                <a:spcAft>
                  <a:spcPct val="0"/>
                </a:spcAft>
                <a:buFont typeface="Arial" charset="0"/>
                <a:buNone/>
                <a:defRPr sz="1000" kern="1200">
                  <a:solidFill>
                    <a:schemeClr val="tx1">
                      <a:tint val="75000"/>
                    </a:schemeClr>
                  </a:solidFill>
                  <a:latin typeface="+mn-lt"/>
                  <a:ea typeface="ＭＳ Ｐゴシック" pitchFamily="-112" charset="-128"/>
                  <a:cs typeface="ＭＳ Ｐゴシック" pitchFamily="-112"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900" b="1" dirty="0">
                  <a:latin typeface="Calibri" pitchFamily="34" charset="0"/>
                  <a:cs typeface="Arial" charset="0"/>
                </a:rPr>
                <a:t>Name</a:t>
              </a:r>
            </a:p>
            <a:p>
              <a:r>
                <a:rPr lang="en-US" sz="900" dirty="0">
                  <a:latin typeface="Calibri" pitchFamily="34" charset="0"/>
                  <a:cs typeface="Arial" charset="0"/>
                </a:rPr>
                <a:t>Designation</a:t>
              </a:r>
            </a:p>
            <a:p>
              <a:endParaRPr lang="en-US" sz="900" dirty="0">
                <a:latin typeface="Calibri" pitchFamily="34" charset="0"/>
                <a:cs typeface="Arial" charset="0"/>
              </a:endParaRPr>
            </a:p>
            <a:p>
              <a:endParaRPr lang="en-US" sz="900" dirty="0">
                <a:latin typeface="Calibri" pitchFamily="34" charset="0"/>
                <a:cs typeface="Arial" charset="0"/>
              </a:endParaRPr>
            </a:p>
            <a:p>
              <a:endParaRPr lang="en-US" sz="900" dirty="0">
                <a:latin typeface="Calibri" pitchFamily="34" charset="0"/>
                <a:cs typeface="Arial" charset="0"/>
              </a:endParaRPr>
            </a:p>
            <a:p>
              <a:r>
                <a:rPr lang="en-US" sz="900" dirty="0">
                  <a:latin typeface="Calibri" pitchFamily="34" charset="0"/>
                  <a:cs typeface="Arial" charset="0"/>
                </a:rPr>
                <a:t>Mobile: +1 XXX</a:t>
              </a:r>
            </a:p>
            <a:p>
              <a:r>
                <a:rPr lang="en-US" sz="900" dirty="0">
                  <a:latin typeface="Calibri" pitchFamily="34" charset="0"/>
                  <a:cs typeface="Arial" charset="0"/>
                </a:rPr>
                <a:t>Desk: +1 XXX</a:t>
              </a:r>
            </a:p>
            <a:p>
              <a:r>
                <a:rPr lang="en-US" sz="900" dirty="0">
                  <a:latin typeface="Calibri" pitchFamily="34" charset="0"/>
                  <a:cs typeface="Arial" charset="0"/>
                </a:rPr>
                <a:t>email@xoriant.com</a:t>
              </a:r>
            </a:p>
            <a:p>
              <a:r>
                <a:rPr lang="en-US" sz="900" dirty="0">
                  <a:latin typeface="Calibri" pitchFamily="34" charset="0"/>
                  <a:cs typeface="Arial" charset="0"/>
                  <a:hlinkClick r:id="rId2"/>
                </a:rPr>
                <a:t>www.xoriant.com</a:t>
              </a:r>
              <a:r>
                <a:rPr lang="en-US" sz="900" dirty="0">
                  <a:latin typeface="Calibri" pitchFamily="34" charset="0"/>
                  <a:cs typeface="Arial" charset="0"/>
                </a:rPr>
                <a:t> </a:t>
              </a:r>
            </a:p>
          </p:txBody>
        </p:sp>
        <p:pic>
          <p:nvPicPr>
            <p:cNvPr id="16" name="Picture 4" descr="http://www.youth4work.com/Images/CompColleges/26258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21015468">
              <a:off x="10512371" y="4231470"/>
              <a:ext cx="1111661" cy="55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2667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737986" cy="763833"/>
          </a:xfrm>
        </p:spPr>
        <p:txBody>
          <a:bodyPr/>
          <a:lstStyle/>
          <a:p>
            <a:r>
              <a:rPr lang="en-US" dirty="0" smtClean="0"/>
              <a:t>History </a:t>
            </a:r>
            <a:r>
              <a:rPr lang="en-US"/>
              <a:t>of </a:t>
            </a:r>
            <a:r>
              <a:rPr lang="en-US" smtClean="0"/>
              <a:t>D3.js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Developer &amp; team</a:t>
            </a:r>
          </a:p>
          <a:p>
            <a:pPr lvl="1"/>
            <a:r>
              <a:rPr lang="en-US" dirty="0"/>
              <a:t>Mike </a:t>
            </a:r>
            <a:r>
              <a:rPr lang="en-US" dirty="0" err="1"/>
              <a:t>Bostock</a:t>
            </a:r>
            <a:r>
              <a:rPr lang="en-US" dirty="0"/>
              <a:t>, Jeffrey </a:t>
            </a:r>
            <a:r>
              <a:rPr lang="en-US" dirty="0" err="1"/>
              <a:t>Heer</a:t>
            </a:r>
            <a:r>
              <a:rPr lang="en-US" dirty="0"/>
              <a:t>, </a:t>
            </a:r>
            <a:r>
              <a:rPr lang="en-US" dirty="0" err="1"/>
              <a:t>Vadim</a:t>
            </a:r>
            <a:r>
              <a:rPr lang="en-US" dirty="0"/>
              <a:t> </a:t>
            </a:r>
            <a:r>
              <a:rPr lang="en-US" dirty="0" err="1" smtClean="0"/>
              <a:t>Ogievetsky</a:t>
            </a:r>
            <a:endParaRPr lang="en-US" dirty="0" smtClean="0"/>
          </a:p>
          <a:p>
            <a:pPr>
              <a:buFont typeface="Wingdings" panose="05000000000000000000" pitchFamily="2" charset="2"/>
              <a:buChar char="Ø"/>
            </a:pPr>
            <a:r>
              <a:rPr lang="en-US" b="1" dirty="0"/>
              <a:t>I</a:t>
            </a:r>
            <a:r>
              <a:rPr lang="en-US" b="1" dirty="0" smtClean="0"/>
              <a:t>nitial release</a:t>
            </a:r>
          </a:p>
          <a:p>
            <a:pPr lvl="1"/>
            <a:r>
              <a:rPr lang="en-US" dirty="0"/>
              <a:t>18 February </a:t>
            </a:r>
            <a:r>
              <a:rPr lang="en-US" dirty="0" smtClean="0"/>
              <a:t>2011</a:t>
            </a:r>
          </a:p>
          <a:p>
            <a:pPr>
              <a:buFont typeface="Wingdings" panose="05000000000000000000" pitchFamily="2" charset="2"/>
              <a:buChar char="Ø"/>
            </a:pPr>
            <a:r>
              <a:rPr lang="en-US" b="1" dirty="0" smtClean="0"/>
              <a:t>Stable release</a:t>
            </a:r>
          </a:p>
          <a:p>
            <a:pPr lvl="1"/>
            <a:r>
              <a:rPr lang="en-US" dirty="0"/>
              <a:t>30 July </a:t>
            </a:r>
            <a:r>
              <a:rPr lang="en-US" dirty="0" smtClean="0"/>
              <a:t>2016 – Version 4.2.0	</a:t>
            </a:r>
          </a:p>
          <a:p>
            <a:pPr>
              <a:buFont typeface="Wingdings" panose="05000000000000000000" pitchFamily="2" charset="2"/>
              <a:buChar char="Ø"/>
            </a:pPr>
            <a:r>
              <a:rPr lang="en-US" b="1" dirty="0" smtClean="0"/>
              <a:t>License</a:t>
            </a:r>
          </a:p>
          <a:p>
            <a:pPr lvl="1"/>
            <a:r>
              <a:rPr lang="en-US" dirty="0"/>
              <a:t>BSD licenses - https://en.wikipedia.org/wiki/BSD_licenses</a:t>
            </a:r>
          </a:p>
        </p:txBody>
      </p:sp>
      <p:sp>
        <p:nvSpPr>
          <p:cNvPr id="4" name="Slide Number Placeholder 3"/>
          <p:cNvSpPr>
            <a:spLocks noGrp="1"/>
          </p:cNvSpPr>
          <p:nvPr>
            <p:ph type="sldNum" sz="quarter" idx="4"/>
          </p:nvPr>
        </p:nvSpPr>
        <p:spPr/>
        <p:txBody>
          <a:bodyPr/>
          <a:lstStyle/>
          <a:p>
            <a:fld id="{95DBEDE0-0611-7441-AFFE-635EB8DAB45B}" type="slidenum">
              <a:rPr lang="en-US" smtClean="0"/>
              <a:pPr/>
              <a:t>4</a:t>
            </a:fld>
            <a:endParaRPr lang="en-US" dirty="0"/>
          </a:p>
        </p:txBody>
      </p:sp>
      <p:pic>
        <p:nvPicPr>
          <p:cNvPr id="6" name="Picture 2" descr="d3-logo.png (150×1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5414" y="763832"/>
            <a:ext cx="639650" cy="682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12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00151"/>
            <a:ext cx="3546909" cy="3394472"/>
          </a:xfrm>
        </p:spPr>
        <p:txBody>
          <a:bodyPr>
            <a:normAutofit/>
          </a:bodyPr>
          <a:lstStyle/>
          <a:p>
            <a:r>
              <a:rPr lang="en-US" sz="2000" dirty="0" smtClean="0"/>
              <a:t>What is data visualizations?</a:t>
            </a:r>
          </a:p>
          <a:p>
            <a:pPr lvl="1"/>
            <a:r>
              <a:rPr lang="en-US" sz="1600" dirty="0" smtClean="0"/>
              <a:t>Presentation of data in graphical format.</a:t>
            </a:r>
          </a:p>
          <a:p>
            <a:pPr lvl="1"/>
            <a:r>
              <a:rPr lang="en-US" sz="1600" dirty="0" smtClean="0"/>
              <a:t>High-level </a:t>
            </a:r>
            <a:r>
              <a:rPr lang="en-US" sz="1600" dirty="0"/>
              <a:t>understanding of all kinds of data</a:t>
            </a:r>
            <a:endParaRPr lang="en-US" sz="1600" dirty="0" smtClean="0"/>
          </a:p>
          <a:p>
            <a:pPr lvl="1"/>
            <a:r>
              <a:rPr lang="en-US" sz="1600" dirty="0"/>
              <a:t>Understand patterns which is not possible without data visualizations.</a:t>
            </a:r>
            <a:endParaRPr lang="en-US" sz="1600" dirty="0" smtClean="0"/>
          </a:p>
          <a:p>
            <a:pPr lvl="1"/>
            <a:r>
              <a:rPr lang="en-US" sz="1600" dirty="0"/>
              <a:t>More analytics data can be collected by end user in shorter time</a:t>
            </a:r>
            <a:r>
              <a:rPr lang="en-US" sz="1600" dirty="0" smtClean="0"/>
              <a:t>.</a:t>
            </a:r>
          </a:p>
        </p:txBody>
      </p:sp>
      <p:sp>
        <p:nvSpPr>
          <p:cNvPr id="4" name="Title 3"/>
          <p:cNvSpPr>
            <a:spLocks noGrp="1"/>
          </p:cNvSpPr>
          <p:nvPr>
            <p:ph type="title"/>
          </p:nvPr>
        </p:nvSpPr>
        <p:spPr>
          <a:xfrm>
            <a:off x="0" y="-1"/>
            <a:ext cx="7728155" cy="763833"/>
          </a:xfrm>
        </p:spPr>
        <p:txBody>
          <a:bodyPr/>
          <a:lstStyle/>
          <a:p>
            <a:r>
              <a:rPr lang="en-US" dirty="0"/>
              <a:t>Concept </a:t>
            </a:r>
            <a:r>
              <a:rPr lang="en-US" dirty="0" smtClean="0"/>
              <a:t>(Data Visualizations)</a:t>
            </a:r>
            <a:endParaRPr lang="en-US" dirty="0"/>
          </a:p>
        </p:txBody>
      </p:sp>
      <p:sp>
        <p:nvSpPr>
          <p:cNvPr id="2" name="Slide Number Placeholder 1"/>
          <p:cNvSpPr>
            <a:spLocks noGrp="1"/>
          </p:cNvSpPr>
          <p:nvPr>
            <p:ph type="sldNum" sz="quarter" idx="4"/>
          </p:nvPr>
        </p:nvSpPr>
        <p:spPr>
          <a:xfrm>
            <a:off x="8712943" y="4829772"/>
            <a:ext cx="422122" cy="301228"/>
          </a:xfrm>
        </p:spPr>
        <p:txBody>
          <a:bodyPr/>
          <a:lstStyle/>
          <a:p>
            <a:fld id="{95DBEDE0-0611-7441-AFFE-635EB8DAB45B}" type="slidenum">
              <a:rPr lang="en-US" smtClean="0"/>
              <a:pPr/>
              <a:t>5</a:t>
            </a:fld>
            <a:endParaRPr lang="en-US"/>
          </a:p>
        </p:txBody>
      </p:sp>
      <p:pic>
        <p:nvPicPr>
          <p:cNvPr id="8194" name="Picture 2" descr="experimental-data-visualization-amitjakhu_1x.png (400×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9216" y="940459"/>
            <a:ext cx="4872219" cy="3654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873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000" dirty="0" smtClean="0"/>
              <a:t>Now we know what is data visualizations and what is importance of it. </a:t>
            </a:r>
          </a:p>
          <a:p>
            <a:r>
              <a:rPr lang="en-US" sz="2000" dirty="0" smtClean="0"/>
              <a:t>So lets learn how can we do this in web.</a:t>
            </a:r>
          </a:p>
          <a:p>
            <a:r>
              <a:rPr lang="en-US" sz="2000" dirty="0" smtClean="0"/>
              <a:t>It can be used with many JavaScript libraries </a:t>
            </a:r>
          </a:p>
          <a:p>
            <a:pPr lvl="1"/>
            <a:r>
              <a:rPr lang="en-US" sz="1600" dirty="0"/>
              <a:t>D3.js works </a:t>
            </a:r>
            <a:r>
              <a:rPr lang="en-US" sz="1600" dirty="0" smtClean="0"/>
              <a:t>in browsers without any extra plugins. Licensed under BSD</a:t>
            </a:r>
          </a:p>
          <a:p>
            <a:pPr lvl="1"/>
            <a:r>
              <a:rPr lang="en-US" sz="1600" dirty="0" err="1" smtClean="0"/>
              <a:t>Highcharts</a:t>
            </a:r>
            <a:r>
              <a:rPr lang="en-US" sz="1600" dirty="0" smtClean="0"/>
              <a:t> its good but paid script.</a:t>
            </a:r>
          </a:p>
          <a:p>
            <a:pPr lvl="1"/>
            <a:r>
              <a:rPr lang="en-US" sz="1600" dirty="0" err="1" smtClean="0"/>
              <a:t>Prefuse</a:t>
            </a:r>
            <a:r>
              <a:rPr lang="en-US" sz="1600" dirty="0" smtClean="0"/>
              <a:t> and flare – fail because they don’t work without plugin</a:t>
            </a:r>
          </a:p>
          <a:p>
            <a:pPr lvl="1"/>
            <a:r>
              <a:rPr lang="en-US" sz="1600" dirty="0"/>
              <a:t>D3.js has </a:t>
            </a:r>
            <a:r>
              <a:rPr lang="en-US" sz="1600" dirty="0" smtClean="0"/>
              <a:t>open source community with lots of code samples available.</a:t>
            </a:r>
          </a:p>
          <a:p>
            <a:pPr lvl="1"/>
            <a:r>
              <a:rPr lang="en-US" sz="1600" dirty="0" smtClean="0"/>
              <a:t>As its widely used for charting so its hirable skill – </a:t>
            </a:r>
            <a:r>
              <a:rPr lang="en-US" sz="1600" dirty="0" smtClean="0">
                <a:hlinkClick r:id="rId2"/>
              </a:rPr>
              <a:t>check here</a:t>
            </a:r>
            <a:r>
              <a:rPr lang="en-US" sz="1600" dirty="0" smtClean="0"/>
              <a:t> </a:t>
            </a:r>
          </a:p>
          <a:p>
            <a:pPr lvl="1"/>
            <a:endParaRPr lang="en-US" sz="1600" dirty="0" smtClean="0"/>
          </a:p>
          <a:p>
            <a:r>
              <a:rPr lang="en-US" sz="2000" dirty="0" smtClean="0"/>
              <a:t>Lets see some advantages of D3.js</a:t>
            </a:r>
          </a:p>
        </p:txBody>
      </p:sp>
      <p:sp>
        <p:nvSpPr>
          <p:cNvPr id="4" name="Title 3"/>
          <p:cNvSpPr>
            <a:spLocks noGrp="1"/>
          </p:cNvSpPr>
          <p:nvPr>
            <p:ph type="title"/>
          </p:nvPr>
        </p:nvSpPr>
        <p:spPr>
          <a:xfrm>
            <a:off x="0" y="-1"/>
            <a:ext cx="7728155" cy="763833"/>
          </a:xfrm>
        </p:spPr>
        <p:txBody>
          <a:bodyPr/>
          <a:lstStyle/>
          <a:p>
            <a:r>
              <a:rPr lang="en-US" dirty="0" smtClean="0"/>
              <a:t>How D3.js will help for web visualizations</a:t>
            </a:r>
            <a:endParaRPr lang="en-US" dirty="0"/>
          </a:p>
        </p:txBody>
      </p:sp>
      <p:sp>
        <p:nvSpPr>
          <p:cNvPr id="2" name="Slide Number Placeholder 1"/>
          <p:cNvSpPr>
            <a:spLocks noGrp="1"/>
          </p:cNvSpPr>
          <p:nvPr>
            <p:ph type="sldNum" sz="quarter" idx="4"/>
          </p:nvPr>
        </p:nvSpPr>
        <p:spPr>
          <a:xfrm>
            <a:off x="8712943" y="4829772"/>
            <a:ext cx="422122" cy="301228"/>
          </a:xfrm>
        </p:spPr>
        <p:txBody>
          <a:bodyPr/>
          <a:lstStyle/>
          <a:p>
            <a:fld id="{95DBEDE0-0611-7441-AFFE-635EB8DAB45B}" type="slidenum">
              <a:rPr lang="en-US" smtClean="0"/>
              <a:pPr/>
              <a:t>6</a:t>
            </a:fld>
            <a:endParaRPr lang="en-US"/>
          </a:p>
        </p:txBody>
      </p:sp>
    </p:spTree>
    <p:extLst>
      <p:ext uri="{BB962C8B-B14F-4D97-AF65-F5344CB8AC3E}">
        <p14:creationId xmlns:p14="http://schemas.microsoft.com/office/powerpoint/2010/main" val="3859787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000" dirty="0" smtClean="0"/>
              <a:t>Advantages over other charting libraries</a:t>
            </a:r>
          </a:p>
          <a:p>
            <a:pPr lvl="1"/>
            <a:r>
              <a:rPr lang="en-US" sz="1600" dirty="0"/>
              <a:t>Open </a:t>
            </a:r>
            <a:r>
              <a:rPr lang="en-US" sz="1600" dirty="0" smtClean="0"/>
              <a:t>Source</a:t>
            </a:r>
          </a:p>
          <a:p>
            <a:pPr lvl="1"/>
            <a:r>
              <a:rPr lang="en-US" sz="1600" dirty="0" smtClean="0"/>
              <a:t>Powerful </a:t>
            </a:r>
            <a:r>
              <a:rPr lang="en-US" sz="1600" dirty="0"/>
              <a:t>Visualization</a:t>
            </a:r>
            <a:endParaRPr lang="en-US" sz="1600" dirty="0" smtClean="0"/>
          </a:p>
          <a:p>
            <a:pPr lvl="1"/>
            <a:r>
              <a:rPr lang="en-US" sz="1600" dirty="0" smtClean="0"/>
              <a:t>Interaction techniques</a:t>
            </a:r>
            <a:endParaRPr lang="en-US" sz="1600" dirty="0"/>
          </a:p>
          <a:p>
            <a:pPr lvl="1"/>
            <a:r>
              <a:rPr lang="en-US" sz="1600" dirty="0"/>
              <a:t>DOM manipulation</a:t>
            </a:r>
          </a:p>
          <a:p>
            <a:pPr lvl="1"/>
            <a:r>
              <a:rPr lang="en-US" sz="1600" dirty="0" smtClean="0"/>
              <a:t>Freedom </a:t>
            </a:r>
            <a:r>
              <a:rPr lang="en-US" sz="1600" dirty="0"/>
              <a:t>to design the right visual interface </a:t>
            </a:r>
          </a:p>
          <a:p>
            <a:pPr lvl="1"/>
            <a:r>
              <a:rPr lang="en-US" sz="1600" dirty="0" smtClean="0"/>
              <a:t>Works </a:t>
            </a:r>
            <a:r>
              <a:rPr lang="en-US" sz="1600" dirty="0"/>
              <a:t>without any plugin like other libraries</a:t>
            </a:r>
          </a:p>
          <a:p>
            <a:pPr lvl="1"/>
            <a:r>
              <a:rPr lang="en-US" sz="1600" dirty="0" smtClean="0"/>
              <a:t>D3.js </a:t>
            </a:r>
            <a:r>
              <a:rPr lang="en-US" sz="1600" dirty="0"/>
              <a:t>helps you bring data to life using SVG, Canvas and </a:t>
            </a:r>
            <a:r>
              <a:rPr lang="en-US" sz="1600" dirty="0" smtClean="0"/>
              <a:t>HTML</a:t>
            </a:r>
          </a:p>
          <a:p>
            <a:pPr lvl="1"/>
            <a:r>
              <a:rPr lang="en-US" sz="1600" dirty="0" smtClean="0"/>
              <a:t>You can also integrate transitions of different SVG elements very easily</a:t>
            </a:r>
          </a:p>
          <a:p>
            <a:r>
              <a:rPr lang="en-US" sz="2000" dirty="0" smtClean="0"/>
              <a:t>Let’s start learning the best one</a:t>
            </a:r>
          </a:p>
        </p:txBody>
      </p:sp>
      <p:sp>
        <p:nvSpPr>
          <p:cNvPr id="4" name="Title 3"/>
          <p:cNvSpPr>
            <a:spLocks noGrp="1"/>
          </p:cNvSpPr>
          <p:nvPr>
            <p:ph type="title"/>
          </p:nvPr>
        </p:nvSpPr>
        <p:spPr>
          <a:xfrm>
            <a:off x="0" y="-1"/>
            <a:ext cx="7728155" cy="763833"/>
          </a:xfrm>
        </p:spPr>
        <p:txBody>
          <a:bodyPr/>
          <a:lstStyle/>
          <a:p>
            <a:r>
              <a:rPr lang="en-US" dirty="0" smtClean="0"/>
              <a:t>Advantages of D3.js</a:t>
            </a:r>
            <a:endParaRPr lang="en-US" dirty="0"/>
          </a:p>
        </p:txBody>
      </p:sp>
      <p:sp>
        <p:nvSpPr>
          <p:cNvPr id="2" name="Slide Number Placeholder 1"/>
          <p:cNvSpPr>
            <a:spLocks noGrp="1"/>
          </p:cNvSpPr>
          <p:nvPr>
            <p:ph type="sldNum" sz="quarter" idx="4"/>
          </p:nvPr>
        </p:nvSpPr>
        <p:spPr>
          <a:xfrm>
            <a:off x="8712943" y="4829772"/>
            <a:ext cx="422122" cy="301228"/>
          </a:xfrm>
        </p:spPr>
        <p:txBody>
          <a:bodyPr/>
          <a:lstStyle/>
          <a:p>
            <a:fld id="{95DBEDE0-0611-7441-AFFE-635EB8DAB45B}" type="slidenum">
              <a:rPr lang="en-US" smtClean="0"/>
              <a:pPr/>
              <a:t>7</a:t>
            </a:fld>
            <a:endParaRPr lang="en-US"/>
          </a:p>
        </p:txBody>
      </p:sp>
    </p:spTree>
    <p:extLst>
      <p:ext uri="{BB962C8B-B14F-4D97-AF65-F5344CB8AC3E}">
        <p14:creationId xmlns:p14="http://schemas.microsoft.com/office/powerpoint/2010/main" val="2321945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000" dirty="0" smtClean="0"/>
              <a:t>Node</a:t>
            </a:r>
          </a:p>
          <a:p>
            <a:pPr lvl="1"/>
            <a:r>
              <a:rPr lang="en-US" sz="1600" dirty="0" err="1" smtClean="0"/>
              <a:t>npm</a:t>
            </a:r>
            <a:r>
              <a:rPr lang="en-US" sz="1600" dirty="0" smtClean="0"/>
              <a:t> </a:t>
            </a:r>
            <a:r>
              <a:rPr lang="en-US" sz="1600" dirty="0"/>
              <a:t>install d3 </a:t>
            </a:r>
          </a:p>
          <a:p>
            <a:r>
              <a:rPr lang="en-US" sz="2000" dirty="0" smtClean="0"/>
              <a:t>Direct download link</a:t>
            </a:r>
          </a:p>
          <a:p>
            <a:pPr lvl="1"/>
            <a:r>
              <a:rPr lang="en-US" sz="1600" u="sng" dirty="0" smtClean="0">
                <a:hlinkClick r:id="rId2"/>
              </a:rPr>
              <a:t>https</a:t>
            </a:r>
            <a:r>
              <a:rPr lang="en-US" sz="1600" u="sng" dirty="0">
                <a:hlinkClick r:id="rId2"/>
              </a:rPr>
              <a:t>://github.com/d3/d3/releases</a:t>
            </a:r>
            <a:r>
              <a:rPr lang="en-US" sz="1600" u="sng" dirty="0" smtClean="0">
                <a:hlinkClick r:id="rId2"/>
              </a:rPr>
              <a:t>/</a:t>
            </a:r>
            <a:endParaRPr lang="en-US" sz="1600" u="sng" dirty="0" smtClean="0"/>
          </a:p>
          <a:p>
            <a:r>
              <a:rPr lang="en-US" sz="2000" dirty="0" smtClean="0"/>
              <a:t>CDN – </a:t>
            </a:r>
          </a:p>
          <a:p>
            <a:pPr lvl="1"/>
            <a:r>
              <a:rPr lang="en-US" sz="1600" dirty="0" smtClean="0"/>
              <a:t>&lt;</a:t>
            </a:r>
            <a:r>
              <a:rPr lang="en-US" sz="1600" dirty="0"/>
              <a:t>script </a:t>
            </a:r>
            <a:r>
              <a:rPr lang="en-US" sz="1600" dirty="0" err="1"/>
              <a:t>src</a:t>
            </a:r>
            <a:r>
              <a:rPr lang="en-US" sz="1600" dirty="0"/>
              <a:t>="</a:t>
            </a:r>
            <a:r>
              <a:rPr lang="en-US" sz="1600" u="sng" dirty="0">
                <a:hlinkClick r:id="rId3"/>
              </a:rPr>
              <a:t>https://d3js.org/d3.v4.js</a:t>
            </a:r>
            <a:r>
              <a:rPr lang="en-US" sz="1600" dirty="0"/>
              <a:t>"&gt;&lt;/</a:t>
            </a:r>
            <a:r>
              <a:rPr lang="en-US" sz="1600" dirty="0" smtClean="0"/>
              <a:t>script&gt;</a:t>
            </a:r>
          </a:p>
          <a:p>
            <a:pPr lvl="1"/>
            <a:r>
              <a:rPr lang="en-US" sz="1600" dirty="0" smtClean="0"/>
              <a:t>minified </a:t>
            </a:r>
            <a:r>
              <a:rPr lang="en-US" sz="1600" dirty="0"/>
              <a:t>- &lt;script </a:t>
            </a:r>
            <a:r>
              <a:rPr lang="en-US" sz="1600" dirty="0" err="1"/>
              <a:t>src</a:t>
            </a:r>
            <a:r>
              <a:rPr lang="en-US" sz="1600" dirty="0"/>
              <a:t>="</a:t>
            </a:r>
            <a:r>
              <a:rPr lang="en-US" sz="1600" u="sng" dirty="0">
                <a:hlinkClick r:id="rId4"/>
              </a:rPr>
              <a:t>https://d3js.org/d3.v4.min.js</a:t>
            </a:r>
            <a:r>
              <a:rPr lang="en-US" sz="1600" dirty="0"/>
              <a:t>"&gt;&lt;/script&gt;</a:t>
            </a:r>
            <a:endParaRPr lang="en-US" sz="1600" dirty="0" smtClean="0"/>
          </a:p>
        </p:txBody>
      </p:sp>
      <p:sp>
        <p:nvSpPr>
          <p:cNvPr id="4" name="Title 3"/>
          <p:cNvSpPr>
            <a:spLocks noGrp="1"/>
          </p:cNvSpPr>
          <p:nvPr>
            <p:ph type="title"/>
          </p:nvPr>
        </p:nvSpPr>
        <p:spPr>
          <a:xfrm>
            <a:off x="0" y="-1"/>
            <a:ext cx="7728155" cy="763833"/>
          </a:xfrm>
        </p:spPr>
        <p:txBody>
          <a:bodyPr/>
          <a:lstStyle/>
          <a:p>
            <a:r>
              <a:rPr lang="en-US" dirty="0" smtClean="0"/>
              <a:t>Installing / Including D3.js</a:t>
            </a:r>
            <a:endParaRPr lang="en-US" dirty="0"/>
          </a:p>
        </p:txBody>
      </p:sp>
      <p:sp>
        <p:nvSpPr>
          <p:cNvPr id="2" name="Slide Number Placeholder 1"/>
          <p:cNvSpPr>
            <a:spLocks noGrp="1"/>
          </p:cNvSpPr>
          <p:nvPr>
            <p:ph type="sldNum" sz="quarter" idx="4"/>
          </p:nvPr>
        </p:nvSpPr>
        <p:spPr>
          <a:xfrm>
            <a:off x="8712943" y="4829772"/>
            <a:ext cx="422122" cy="301228"/>
          </a:xfrm>
        </p:spPr>
        <p:txBody>
          <a:bodyPr/>
          <a:lstStyle/>
          <a:p>
            <a:fld id="{95DBEDE0-0611-7441-AFFE-635EB8DAB45B}" type="slidenum">
              <a:rPr lang="en-US" smtClean="0"/>
              <a:pPr/>
              <a:t>8</a:t>
            </a:fld>
            <a:endParaRPr lang="en-US"/>
          </a:p>
        </p:txBody>
      </p:sp>
    </p:spTree>
    <p:extLst>
      <p:ext uri="{BB962C8B-B14F-4D97-AF65-F5344CB8AC3E}">
        <p14:creationId xmlns:p14="http://schemas.microsoft.com/office/powerpoint/2010/main" val="3156669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98383" y="1029903"/>
            <a:ext cx="8388417" cy="3564720"/>
          </a:xfrm>
        </p:spPr>
        <p:txBody>
          <a:bodyPr>
            <a:normAutofit fontScale="92500" lnSpcReduction="20000"/>
          </a:bodyPr>
          <a:lstStyle/>
          <a:p>
            <a:pPr marL="457200" lvl="1" indent="0">
              <a:buNone/>
            </a:pPr>
            <a:endParaRPr lang="en-US" sz="1200" b="1" dirty="0" smtClean="0"/>
          </a:p>
          <a:p>
            <a:pPr marL="457200" lvl="1" indent="0">
              <a:buNone/>
            </a:pPr>
            <a:r>
              <a:rPr lang="en-US" sz="1500" dirty="0"/>
              <a:t>D3 allows </a:t>
            </a:r>
            <a:r>
              <a:rPr lang="en-US" sz="1500" dirty="0" smtClean="0"/>
              <a:t>us </a:t>
            </a:r>
            <a:r>
              <a:rPr lang="en-US" sz="1500" dirty="0"/>
              <a:t>to bind arbitrary data to a Document Object Model (DOM), and then apply data-driven transformations to the document. For example, you can use D3 to generate an HTML table from an array of numbers. Or, use the same data to create an interactive SVG bar chart with smooth transitions and interaction</a:t>
            </a:r>
            <a:r>
              <a:rPr lang="en-US" sz="1500" dirty="0" smtClean="0"/>
              <a:t>.</a:t>
            </a:r>
          </a:p>
          <a:p>
            <a:pPr marL="457200" lvl="1" indent="0">
              <a:buNone/>
            </a:pPr>
            <a:endParaRPr lang="en-US" sz="1200" b="1" dirty="0"/>
          </a:p>
          <a:p>
            <a:pPr marL="457200" lvl="1" indent="0">
              <a:buNone/>
            </a:pPr>
            <a:r>
              <a:rPr lang="en-US" sz="1200" b="1" dirty="0" smtClean="0"/>
              <a:t>Setup and include library </a:t>
            </a:r>
            <a:r>
              <a:rPr lang="en-US" sz="1200" dirty="0" smtClean="0"/>
              <a:t>– Create folder for d3js projects and create new file  install.html. Include </a:t>
            </a:r>
            <a:r>
              <a:rPr lang="en-US" sz="1200" dirty="0"/>
              <a:t>D3.js library </a:t>
            </a:r>
            <a:r>
              <a:rPr lang="en-US" sz="1200" dirty="0" smtClean="0"/>
              <a:t>from CDN.</a:t>
            </a:r>
          </a:p>
          <a:p>
            <a:pPr marL="457200" lvl="1" indent="0">
              <a:buNone/>
            </a:pPr>
            <a:endParaRPr lang="en-US" sz="1400" dirty="0" smtClean="0">
              <a:solidFill>
                <a:srgbClr val="3344BB"/>
              </a:solidFill>
            </a:endParaRPr>
          </a:p>
          <a:p>
            <a:pPr marL="457200" lvl="1" indent="0">
              <a:buNone/>
            </a:pPr>
            <a:r>
              <a:rPr lang="en-US" sz="1400" dirty="0" smtClean="0">
                <a:solidFill>
                  <a:srgbClr val="3344BB"/>
                </a:solidFill>
              </a:rPr>
              <a:t>&lt;!</a:t>
            </a:r>
            <a:r>
              <a:rPr lang="en-US" sz="1400" dirty="0">
                <a:solidFill>
                  <a:srgbClr val="3344BB"/>
                </a:solidFill>
              </a:rPr>
              <a:t>DOCTYPE html&gt;</a:t>
            </a:r>
            <a:r>
              <a:rPr lang="en-US" sz="1400" dirty="0"/>
              <a:t> </a:t>
            </a:r>
            <a:endParaRPr lang="en-US" sz="1400" dirty="0" smtClean="0">
              <a:solidFill>
                <a:srgbClr val="AAAAAA"/>
              </a:solidFill>
            </a:endParaRPr>
          </a:p>
          <a:p>
            <a:pPr marL="457200" lvl="1" indent="0">
              <a:buNone/>
            </a:pPr>
            <a:r>
              <a:rPr lang="en-US" sz="1400" dirty="0" smtClean="0">
                <a:solidFill>
                  <a:srgbClr val="007700"/>
                </a:solidFill>
              </a:rPr>
              <a:t>&lt;</a:t>
            </a:r>
            <a:r>
              <a:rPr lang="en-US" sz="1400" dirty="0">
                <a:solidFill>
                  <a:srgbClr val="007700"/>
                </a:solidFill>
              </a:rPr>
              <a:t>html&gt;</a:t>
            </a:r>
            <a:r>
              <a:rPr lang="en-US" sz="1400" dirty="0"/>
              <a:t> </a:t>
            </a:r>
            <a:endParaRPr lang="en-US" sz="1400" dirty="0" smtClean="0">
              <a:solidFill>
                <a:srgbClr val="AAAAAA"/>
              </a:solidFill>
            </a:endParaRPr>
          </a:p>
          <a:p>
            <a:pPr marL="457200" lvl="1" indent="0">
              <a:buNone/>
            </a:pPr>
            <a:r>
              <a:rPr lang="en-US" sz="1400" dirty="0" smtClean="0">
                <a:solidFill>
                  <a:srgbClr val="007700"/>
                </a:solidFill>
              </a:rPr>
              <a:t>&lt;head</a:t>
            </a:r>
            <a:r>
              <a:rPr lang="en-US" sz="1400" dirty="0">
                <a:solidFill>
                  <a:srgbClr val="007700"/>
                </a:solidFill>
              </a:rPr>
              <a:t>&gt;</a:t>
            </a:r>
            <a:r>
              <a:rPr lang="en-US" sz="1400" dirty="0"/>
              <a:t> </a:t>
            </a:r>
            <a:endParaRPr lang="en-US" sz="1400" dirty="0" smtClean="0">
              <a:solidFill>
                <a:srgbClr val="AAAAAA"/>
              </a:solidFill>
            </a:endParaRPr>
          </a:p>
          <a:p>
            <a:pPr marL="457200" lvl="1" indent="0">
              <a:buNone/>
            </a:pPr>
            <a:r>
              <a:rPr lang="en-US" sz="1400" dirty="0">
                <a:solidFill>
                  <a:srgbClr val="AAAAAA"/>
                </a:solidFill>
              </a:rPr>
              <a:t>	</a:t>
            </a:r>
            <a:r>
              <a:rPr lang="en-US" sz="1400" dirty="0" smtClean="0"/>
              <a:t> </a:t>
            </a:r>
            <a:r>
              <a:rPr lang="en-US" sz="1400" dirty="0">
                <a:solidFill>
                  <a:srgbClr val="007700"/>
                </a:solidFill>
              </a:rPr>
              <a:t>&lt;script</a:t>
            </a:r>
            <a:r>
              <a:rPr lang="en-US" sz="1400" dirty="0"/>
              <a:t> </a:t>
            </a:r>
            <a:r>
              <a:rPr lang="en-US" sz="1400" dirty="0">
                <a:solidFill>
                  <a:srgbClr val="FF0088"/>
                </a:solidFill>
              </a:rPr>
              <a:t>type</a:t>
            </a:r>
            <a:r>
              <a:rPr lang="en-US" sz="1400" dirty="0"/>
              <a:t>=</a:t>
            </a:r>
            <a:r>
              <a:rPr lang="en-US" sz="1400" dirty="0">
                <a:solidFill>
                  <a:srgbClr val="DD1144"/>
                </a:solidFill>
              </a:rPr>
              <a:t>"text/</a:t>
            </a:r>
            <a:r>
              <a:rPr lang="en-US" sz="1400" dirty="0" err="1">
                <a:solidFill>
                  <a:srgbClr val="DD1144"/>
                </a:solidFill>
              </a:rPr>
              <a:t>javascript</a:t>
            </a:r>
            <a:r>
              <a:rPr lang="en-US" sz="1400" dirty="0">
                <a:solidFill>
                  <a:srgbClr val="DD1144"/>
                </a:solidFill>
              </a:rPr>
              <a:t>"</a:t>
            </a:r>
            <a:r>
              <a:rPr lang="en-US" sz="1400" dirty="0"/>
              <a:t> </a:t>
            </a:r>
            <a:r>
              <a:rPr lang="en-US" sz="1400" dirty="0" err="1">
                <a:solidFill>
                  <a:srgbClr val="FF0088"/>
                </a:solidFill>
              </a:rPr>
              <a:t>src</a:t>
            </a:r>
            <a:r>
              <a:rPr lang="en-US" sz="1400" dirty="0" smtClean="0"/>
              <a:t>=</a:t>
            </a:r>
            <a:r>
              <a:rPr lang="en-US" sz="1400" dirty="0" smtClean="0">
                <a:solidFill>
                  <a:srgbClr val="DD1144"/>
                </a:solidFill>
              </a:rPr>
              <a:t>"</a:t>
            </a:r>
            <a:r>
              <a:rPr lang="en-US" sz="1400" u="sng" dirty="0">
                <a:hlinkClick r:id="rId2"/>
              </a:rPr>
              <a:t> </a:t>
            </a:r>
            <a:r>
              <a:rPr lang="en-US" sz="1400" u="sng" dirty="0"/>
              <a:t>https://cdnjs.cloudflare.com/ajax/libs/d3/3.5.17/d3.js</a:t>
            </a:r>
            <a:r>
              <a:rPr lang="en-US" sz="1400" dirty="0" smtClean="0">
                <a:solidFill>
                  <a:srgbClr val="DD1144"/>
                </a:solidFill>
              </a:rPr>
              <a:t>"</a:t>
            </a:r>
            <a:r>
              <a:rPr lang="en-US" sz="1400" dirty="0" smtClean="0">
                <a:solidFill>
                  <a:srgbClr val="007700"/>
                </a:solidFill>
              </a:rPr>
              <a:t>&gt;&lt;/</a:t>
            </a:r>
            <a:r>
              <a:rPr lang="en-US" sz="1400" dirty="0">
                <a:solidFill>
                  <a:srgbClr val="007700"/>
                </a:solidFill>
              </a:rPr>
              <a:t>script&gt;</a:t>
            </a:r>
            <a:r>
              <a:rPr lang="en-US" sz="1400" dirty="0"/>
              <a:t> </a:t>
            </a:r>
            <a:r>
              <a:rPr lang="en-US" sz="1400" dirty="0" smtClean="0"/>
              <a:t> </a:t>
            </a:r>
          </a:p>
          <a:p>
            <a:pPr marL="457200" lvl="1" indent="0">
              <a:buNone/>
            </a:pPr>
            <a:r>
              <a:rPr lang="en-US" sz="1400" dirty="0" smtClean="0">
                <a:solidFill>
                  <a:srgbClr val="007700"/>
                </a:solidFill>
              </a:rPr>
              <a:t>&lt;/</a:t>
            </a:r>
            <a:r>
              <a:rPr lang="en-US" sz="1400" dirty="0">
                <a:solidFill>
                  <a:srgbClr val="007700"/>
                </a:solidFill>
              </a:rPr>
              <a:t>head&gt;</a:t>
            </a:r>
            <a:r>
              <a:rPr lang="en-US" sz="1400" dirty="0"/>
              <a:t> </a:t>
            </a:r>
            <a:endParaRPr lang="en-US" sz="1400" dirty="0" smtClean="0"/>
          </a:p>
          <a:p>
            <a:pPr marL="457200" lvl="1" indent="0">
              <a:buNone/>
            </a:pPr>
            <a:r>
              <a:rPr lang="en-US" sz="1400" dirty="0" smtClean="0">
                <a:solidFill>
                  <a:srgbClr val="007700"/>
                </a:solidFill>
              </a:rPr>
              <a:t>&lt;body</a:t>
            </a:r>
            <a:r>
              <a:rPr lang="en-US" sz="1400" dirty="0">
                <a:solidFill>
                  <a:srgbClr val="007700"/>
                </a:solidFill>
              </a:rPr>
              <a:t>&gt;</a:t>
            </a:r>
            <a:r>
              <a:rPr lang="en-US" sz="1400" dirty="0"/>
              <a:t> </a:t>
            </a:r>
            <a:endParaRPr lang="en-US" sz="1400" dirty="0" smtClean="0">
              <a:solidFill>
                <a:srgbClr val="AAAAAA"/>
              </a:solidFill>
            </a:endParaRPr>
          </a:p>
          <a:p>
            <a:pPr marL="457200" lvl="1" indent="0">
              <a:buNone/>
            </a:pPr>
            <a:r>
              <a:rPr lang="en-US" sz="1400" dirty="0" smtClean="0"/>
              <a:t>	 </a:t>
            </a:r>
            <a:r>
              <a:rPr lang="en-US" sz="1400" dirty="0">
                <a:solidFill>
                  <a:srgbClr val="007700"/>
                </a:solidFill>
              </a:rPr>
              <a:t>&lt;</a:t>
            </a:r>
            <a:r>
              <a:rPr lang="en-US" sz="1400" dirty="0" smtClean="0">
                <a:solidFill>
                  <a:srgbClr val="007700"/>
                </a:solidFill>
              </a:rPr>
              <a:t>p&gt;</a:t>
            </a:r>
            <a:r>
              <a:rPr lang="en-US" sz="1400" dirty="0"/>
              <a:t> D3.js </a:t>
            </a:r>
            <a:r>
              <a:rPr lang="en-US" sz="1400" dirty="0" smtClean="0">
                <a:solidFill>
                  <a:srgbClr val="007700"/>
                </a:solidFill>
              </a:rPr>
              <a:t>&lt;/</a:t>
            </a:r>
            <a:r>
              <a:rPr lang="en-US" sz="1400" dirty="0">
                <a:solidFill>
                  <a:srgbClr val="007700"/>
                </a:solidFill>
              </a:rPr>
              <a:t>p&gt;</a:t>
            </a:r>
            <a:r>
              <a:rPr lang="en-US" sz="1400" dirty="0"/>
              <a:t> </a:t>
            </a:r>
            <a:endParaRPr lang="en-US" sz="1400" dirty="0" smtClean="0">
              <a:solidFill>
                <a:srgbClr val="AAAAAA"/>
              </a:solidFill>
            </a:endParaRPr>
          </a:p>
          <a:p>
            <a:pPr marL="457200" lvl="1" indent="0">
              <a:buNone/>
            </a:pPr>
            <a:r>
              <a:rPr lang="en-US" sz="1400" dirty="0" smtClean="0"/>
              <a:t> </a:t>
            </a:r>
            <a:r>
              <a:rPr lang="en-US" sz="1400" dirty="0">
                <a:solidFill>
                  <a:srgbClr val="007700"/>
                </a:solidFill>
              </a:rPr>
              <a:t>&lt;/body&gt;</a:t>
            </a:r>
            <a:r>
              <a:rPr lang="en-US" sz="1400" dirty="0"/>
              <a:t> </a:t>
            </a:r>
            <a:endParaRPr lang="en-US" sz="1400" dirty="0" smtClean="0">
              <a:solidFill>
                <a:srgbClr val="AAAAAA"/>
              </a:solidFill>
            </a:endParaRPr>
          </a:p>
          <a:p>
            <a:pPr marL="457200" lvl="1" indent="0">
              <a:buNone/>
            </a:pPr>
            <a:r>
              <a:rPr lang="en-US" sz="1400" dirty="0" smtClean="0">
                <a:solidFill>
                  <a:srgbClr val="007700"/>
                </a:solidFill>
              </a:rPr>
              <a:t>&lt;/html&gt;</a:t>
            </a:r>
            <a:endParaRPr lang="en-US" sz="1400" dirty="0"/>
          </a:p>
          <a:p>
            <a:pPr marL="457200" lvl="1" indent="0">
              <a:buNone/>
            </a:pPr>
            <a:endParaRPr lang="en-US" sz="1200" dirty="0" smtClean="0">
              <a:solidFill>
                <a:srgbClr val="007700"/>
              </a:solidFill>
            </a:endParaRPr>
          </a:p>
        </p:txBody>
      </p:sp>
      <p:sp>
        <p:nvSpPr>
          <p:cNvPr id="4" name="Title 3"/>
          <p:cNvSpPr>
            <a:spLocks noGrp="1"/>
          </p:cNvSpPr>
          <p:nvPr>
            <p:ph type="title"/>
          </p:nvPr>
        </p:nvSpPr>
        <p:spPr>
          <a:xfrm>
            <a:off x="0" y="-1"/>
            <a:ext cx="7728155" cy="763833"/>
          </a:xfrm>
        </p:spPr>
        <p:txBody>
          <a:bodyPr/>
          <a:lstStyle/>
          <a:p>
            <a:r>
              <a:rPr lang="en-US" dirty="0"/>
              <a:t>Installing / </a:t>
            </a:r>
            <a:r>
              <a:rPr lang="en-US" dirty="0" smtClean="0"/>
              <a:t>Including D3.js – CDN way</a:t>
            </a:r>
            <a:endParaRPr lang="en-US" dirty="0"/>
          </a:p>
        </p:txBody>
      </p:sp>
      <p:sp>
        <p:nvSpPr>
          <p:cNvPr id="2" name="Slide Number Placeholder 1"/>
          <p:cNvSpPr>
            <a:spLocks noGrp="1"/>
          </p:cNvSpPr>
          <p:nvPr>
            <p:ph type="sldNum" sz="quarter" idx="4"/>
          </p:nvPr>
        </p:nvSpPr>
        <p:spPr>
          <a:xfrm>
            <a:off x="8712943" y="4829772"/>
            <a:ext cx="422122" cy="301228"/>
          </a:xfrm>
        </p:spPr>
        <p:txBody>
          <a:bodyPr/>
          <a:lstStyle/>
          <a:p>
            <a:fld id="{95DBEDE0-0611-7441-AFFE-635EB8DAB45B}" type="slidenum">
              <a:rPr lang="en-US" smtClean="0"/>
              <a:pPr/>
              <a:t>9</a:t>
            </a:fld>
            <a:endParaRPr lang="en-US"/>
          </a:p>
        </p:txBody>
      </p:sp>
      <p:pic>
        <p:nvPicPr>
          <p:cNvPr id="6" name="Picture 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1853" y="4369032"/>
            <a:ext cx="9525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5875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Xoriant Presentation template Light_Headings_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Xoriant PPT Template v1" id="{3C23C2DA-CCF2-42ED-8459-502AE558C3F8}" vid="{B8F457F2-2432-485C-9DA8-EF518AB329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Xoriant PPT Template v1</Template>
  <TotalTime>11731</TotalTime>
  <Words>1464</Words>
  <Application>Microsoft Office PowerPoint</Application>
  <PresentationFormat>On-screen Show (16:9)</PresentationFormat>
  <Paragraphs>314</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Xoriant Presentation template Light_Headings_v1</vt:lpstr>
      <vt:lpstr>Introduction to D3.js</vt:lpstr>
      <vt:lpstr>Introduction of trainers </vt:lpstr>
      <vt:lpstr>Prerequisites for this session</vt:lpstr>
      <vt:lpstr>History of D3.js </vt:lpstr>
      <vt:lpstr>Concept (Data Visualizations)</vt:lpstr>
      <vt:lpstr>How D3.js will help for web visualizations</vt:lpstr>
      <vt:lpstr>Advantages of D3.js</vt:lpstr>
      <vt:lpstr>Installing / Including D3.js</vt:lpstr>
      <vt:lpstr>Installing / Including D3.js – CDN way</vt:lpstr>
      <vt:lpstr>Test installation</vt:lpstr>
      <vt:lpstr>Learning some important API</vt:lpstr>
      <vt:lpstr>Learning API</vt:lpstr>
      <vt:lpstr>What is SVG?</vt:lpstr>
      <vt:lpstr>SVG example</vt:lpstr>
      <vt:lpstr>SVG example</vt:lpstr>
      <vt:lpstr>SVG example</vt:lpstr>
      <vt:lpstr>SVG example</vt:lpstr>
      <vt:lpstr>SVG output</vt:lpstr>
      <vt:lpstr>Learning API</vt:lpstr>
      <vt:lpstr>Skeleton of D3.js code for data visualizations</vt:lpstr>
      <vt:lpstr>Skeleton of D3.js code for data visualizations</vt:lpstr>
      <vt:lpstr>PowerPoint Presentation</vt:lpstr>
      <vt:lpstr>Simple line chart using D3.js</vt:lpstr>
      <vt:lpstr>Applying styles to SVG elements</vt:lpstr>
      <vt:lpstr>PowerPoint Presentation</vt:lpstr>
      <vt:lpstr>Bar chart using D3.js</vt:lpstr>
      <vt:lpstr>PowerPoint Presentation</vt:lpstr>
      <vt:lpstr>Bubble chart using D3.js</vt:lpstr>
      <vt:lpstr>PowerPoint Presentation</vt:lpstr>
      <vt:lpstr>Pie chart using D3.js</vt:lpstr>
      <vt:lpstr>PowerPoint Presentation</vt:lpstr>
      <vt:lpstr>Confident Enough?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Slide</dc:title>
  <dc:creator>Ritu Rungta</dc:creator>
  <cp:lastModifiedBy>Onkar Deshpande Mumbai</cp:lastModifiedBy>
  <cp:revision>244</cp:revision>
  <dcterms:created xsi:type="dcterms:W3CDTF">2015-12-01T06:56:46Z</dcterms:created>
  <dcterms:modified xsi:type="dcterms:W3CDTF">2016-12-07T06:24:34Z</dcterms:modified>
</cp:coreProperties>
</file>