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1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0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0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0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4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4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68117CB-CB01-B04F-BCF4-4008EF635A31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60AB-8B0C-774B-81E5-9776D989D558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091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63B7-9C7A-3243-A313-009D8AB8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602455"/>
            <a:ext cx="6920506" cy="388105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Crypto Presentation</a:t>
            </a:r>
            <a:br>
              <a:rPr lang="en-US" sz="6600" dirty="0"/>
            </a:br>
            <a:r>
              <a:rPr lang="en-US" sz="2800" dirty="0"/>
              <a:t>Homomorphic Encryption in Neural Networks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E618-AE59-1544-8DBA-42238DA57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5050971"/>
            <a:ext cx="5357600" cy="14604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</a:t>
            </a:r>
          </a:p>
          <a:p>
            <a:pPr algn="r"/>
            <a:r>
              <a:rPr lang="en-US" dirty="0"/>
              <a:t>Piyush</a:t>
            </a:r>
          </a:p>
          <a:p>
            <a:pPr algn="r"/>
            <a:r>
              <a:rPr lang="en-US" dirty="0"/>
              <a:t>Vishal Sharma</a:t>
            </a:r>
          </a:p>
        </p:txBody>
      </p:sp>
    </p:spTree>
    <p:extLst>
      <p:ext uri="{BB962C8B-B14F-4D97-AF65-F5344CB8AC3E}">
        <p14:creationId xmlns:p14="http://schemas.microsoft.com/office/powerpoint/2010/main" val="205769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CD75-4151-704A-81B5-FE18A09F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Homomorphic Encryption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280B9E-7944-A84D-AEB1-E55BFFE2A3C7}"/>
                  </a:ext>
                </a:extLst>
              </p:cNvPr>
              <p:cNvSpPr txBox="1"/>
              <p:nvPr/>
            </p:nvSpPr>
            <p:spPr>
              <a:xfrm>
                <a:off x="2950028" y="2444115"/>
                <a:ext cx="6291943" cy="2954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+4=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endParaRPr lang="en-US" sz="3200" dirty="0"/>
              </a:p>
              <a:p>
                <a:pPr/>
                <a:br>
                  <a:rPr lang="en-US" sz="3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∗2=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pPr/>
                <a:br>
                  <a:rPr lang="en-US" sz="3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br>
                  <a:rPr lang="en-US" sz="3200" b="0" dirty="0"/>
                </a:br>
                <a:endParaRPr lang="en-US" sz="32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280B9E-7944-A84D-AEB1-E55BFFE2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28" y="2444115"/>
                <a:ext cx="6291943" cy="2954720"/>
              </a:xfrm>
              <a:prstGeom prst="rect">
                <a:avLst/>
              </a:prstGeom>
              <a:blipFill>
                <a:blip r:embed="rId2"/>
                <a:stretch>
                  <a:fillRect b="-5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6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93EE-3DA5-A54F-B447-CCE54001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847E-170B-EE44-8CCC-F871BB0E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73798"/>
            <a:ext cx="7796540" cy="45761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Partial HE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Additive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Multiplicative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Additive and Multiplicative</a:t>
            </a:r>
          </a:p>
          <a:p>
            <a:pPr>
              <a:lnSpc>
                <a:spcPct val="150000"/>
              </a:lnSpc>
            </a:pPr>
            <a:r>
              <a:rPr lang="en-US" dirty="0"/>
              <a:t>Somewhat HE</a:t>
            </a:r>
          </a:p>
          <a:p>
            <a:pPr>
              <a:lnSpc>
                <a:spcPct val="150000"/>
              </a:lnSpc>
            </a:pPr>
            <a:r>
              <a:rPr lang="en-US" dirty="0"/>
              <a:t>Fully HE</a:t>
            </a:r>
          </a:p>
        </p:txBody>
      </p:sp>
    </p:spTree>
    <p:extLst>
      <p:ext uri="{BB962C8B-B14F-4D97-AF65-F5344CB8AC3E}">
        <p14:creationId xmlns:p14="http://schemas.microsoft.com/office/powerpoint/2010/main" val="177933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09E0-1726-EA4E-B79F-7FBFAF68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72" y="808056"/>
            <a:ext cx="8109968" cy="1077229"/>
          </a:xfrm>
        </p:spPr>
        <p:txBody>
          <a:bodyPr/>
          <a:lstStyle/>
          <a:p>
            <a:pPr algn="ctr"/>
            <a:r>
              <a:rPr lang="en-IN" dirty="0"/>
              <a:t>Efficient Integer Vector Homomorphic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8F897-363D-DA47-8843-EE96D465E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IN" dirty="0"/>
              </a:p>
              <a:p>
                <a:r>
                  <a:rPr lang="en-IN" dirty="0"/>
                  <a:t>For Decryption: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box>
                      </m:e>
                    </m:d>
                    <m:d>
                      <m:dPr>
                        <m:begChr m:val=""/>
                        <m:endChr m:val="⌋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8F897-363D-DA47-8843-EE96D465E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5"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7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FEDF-E83B-AA4D-8193-0D090FBF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Switching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7CFD3-7C53-D843-8279-D66590EA5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9713" y="1581374"/>
                <a:ext cx="8160426" cy="4991548"/>
              </a:xfrm>
            </p:spPr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en-US" dirty="0"/>
                  <a:t>First we convert K’ to an intermediate private key K* and represent c in its binary form and such that new ciphertext |c*|= 1. We also ensure that: 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IN" i="1"/>
                          <m:t>𝐾</m:t>
                        </m:r>
                      </m:e>
                      <m:sup>
                        <m:r>
                          <a:rPr lang="en-IN" i="1"/>
                          <m:t>∗</m:t>
                        </m:r>
                      </m:sup>
                    </m:sSup>
                    <m:r>
                      <a:rPr lang="en-IN" i="1"/>
                      <m:t>.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IN" i="1"/>
                          <m:t>𝑐</m:t>
                        </m:r>
                      </m:e>
                      <m:sup>
                        <m:r>
                          <a:rPr lang="en-IN" i="1"/>
                          <m:t>∗</m:t>
                        </m:r>
                      </m:sup>
                    </m:sSup>
                    <m:r>
                      <a:rPr lang="en-IN" i="1"/>
                      <m:t>= </m:t>
                    </m:r>
                    <m:r>
                      <a:rPr lang="en-IN" i="1"/>
                      <m:t>𝐾</m:t>
                    </m:r>
                    <m:r>
                      <a:rPr lang="en-IN" i="1"/>
                      <m:t>.</m:t>
                    </m:r>
                    <m:r>
                      <a:rPr lang="en-IN" i="1"/>
                      <m:t>𝑐</m:t>
                    </m:r>
                  </m:oMath>
                </a14:m>
                <a:endParaRPr lang="en-IN" dirty="0"/>
              </a:p>
              <a:p>
                <a:pPr lvl="0"/>
                <a:r>
                  <a:rPr lang="en-US" dirty="0"/>
                  <a:t>Now the intermediate private key and ciphertext are converted to desired key K’. For this we construct a switch key matrix M such that:</a:t>
                </a:r>
                <a:endParaRPr lang="en-IN" dirty="0"/>
              </a:p>
              <a:p>
                <a:pPr lvl="1" fontAlgn="base"/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IN" i="1"/>
                          <m:t>𝐾</m:t>
                        </m:r>
                      </m:e>
                      <m:sup>
                        <m:r>
                          <a:rPr lang="en-IN" i="1"/>
                          <m:t>′</m:t>
                        </m:r>
                      </m:sup>
                    </m:sSup>
                    <m:r>
                      <a:rPr lang="en-IN" i="1"/>
                      <m:t>𝑀</m:t>
                    </m:r>
                    <m:r>
                      <a:rPr lang="en-IN" i="1"/>
                      <m:t>=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IN" i="1"/>
                          <m:t>𝐾</m:t>
                        </m:r>
                      </m:e>
                      <m:sup>
                        <m:r>
                          <a:rPr lang="en-IN" i="1"/>
                          <m:t>∗</m:t>
                        </m:r>
                      </m:sup>
                    </m:sSup>
                    <m:r>
                      <a:rPr lang="en-IN" i="1"/>
                      <m:t>+</m:t>
                    </m:r>
                    <m:r>
                      <a:rPr lang="en-IN" i="1"/>
                      <m:t>𝑒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Here, e is random noise matrix.</a:t>
                </a:r>
              </a:p>
              <a:p>
                <a:pPr lvl="0"/>
                <a:r>
                  <a:rPr lang="en-US" dirty="0"/>
                  <a:t>Now we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IN" i="1"/>
                          <m:t>𝐾</m:t>
                        </m:r>
                      </m:e>
                      <m:sup>
                        <m:r>
                          <a:rPr lang="en-IN" i="1"/>
                          <m:t>′</m:t>
                        </m:r>
                      </m:sup>
                    </m:sSup>
                    <m:r>
                      <a:rPr lang="en-IN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𝐼</m:t>
                        </m:r>
                        <m:r>
                          <a:rPr lang="en-IN" i="1"/>
                          <m:t>,</m:t>
                        </m:r>
                        <m:r>
                          <a:rPr lang="en-IN" i="1"/>
                          <m:t>𝑇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US" dirty="0"/>
                  <a:t>and calculate M: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i="1"/>
                      <m:t>𝑀</m:t>
                    </m:r>
                    <m:r>
                      <a:rPr lang="en-IN" i="1"/>
                      <m:t>=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/>
                            </m:ctrlPr>
                          </m:mPr>
                          <m:mr>
                            <m:e>
                              <m:r>
                                <a:rPr lang="en-IN" i="1"/>
                                <m:t>−</m:t>
                              </m:r>
                              <m:r>
                                <a:rPr lang="en-IN" i="1"/>
                                <m:t>𝑇𝐴</m:t>
                              </m:r>
                              <m:r>
                                <a:rPr lang="en-IN" i="1"/>
                                <m:t>+</m:t>
                              </m:r>
                              <m:sSup>
                                <m:sSupPr>
                                  <m:ctrlPr>
                                    <a:rPr lang="en-IN" i="1"/>
                                  </m:ctrlPr>
                                </m:sSupPr>
                                <m:e>
                                  <m:r>
                                    <a:rPr lang="en-IN" i="1"/>
                                    <m:t>𝐾</m:t>
                                  </m:r>
                                </m:e>
                                <m:sup>
                                  <m:r>
                                    <a:rPr lang="en-IN" i="1"/>
                                    <m:t>∗</m:t>
                                  </m:r>
                                </m:sup>
                              </m:sSup>
                              <m:r>
                                <a:rPr lang="en-IN" i="1"/>
                                <m:t>+</m:t>
                              </m:r>
                              <m:r>
                                <a:rPr lang="en-IN" i="1"/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IN" i="1"/>
                                <m:t>𝐴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lvl="0"/>
                <a:r>
                  <a:rPr lang="en-IN" dirty="0"/>
                  <a:t>Now we solve c’ such that: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IN" i="1"/>
                          <m:t>𝑐</m:t>
                        </m:r>
                      </m:e>
                      <m:sup>
                        <m:r>
                          <a:rPr lang="en-IN" i="1"/>
                          <m:t>′</m:t>
                        </m:r>
                      </m:sup>
                    </m:sSup>
                    <m:r>
                      <a:rPr lang="en-IN" i="1"/>
                      <m:t>=</m:t>
                    </m:r>
                    <m:r>
                      <a:rPr lang="en-IN" i="1"/>
                      <m:t>𝑀</m:t>
                    </m:r>
                    <m:r>
                      <a:rPr lang="en-IN" i="1"/>
                      <m:t>.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IN" i="1"/>
                          <m:t>𝑐</m:t>
                        </m:r>
                      </m:e>
                      <m:sup>
                        <m:r>
                          <a:rPr lang="en-IN" i="1"/>
                          <m:t>∗</m:t>
                        </m:r>
                      </m:sup>
                    </m:sSup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7CFD3-7C53-D843-8279-D66590EA5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9713" y="1581374"/>
                <a:ext cx="8160426" cy="4991548"/>
              </a:xfrm>
              <a:blipFill>
                <a:blip r:embed="rId2"/>
                <a:stretch>
                  <a:fillRect l="-156" t="-2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52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0FBA-8106-AC48-9CE2-5EBCF138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Methods mentioned in the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B943-990C-6045-935E-457E951F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Key switching</a:t>
            </a:r>
          </a:p>
          <a:p>
            <a:pPr>
              <a:lnSpc>
                <a:spcPct val="250000"/>
              </a:lnSpc>
            </a:pPr>
            <a:r>
              <a:rPr lang="en-US" dirty="0"/>
              <a:t>Linear transformation of matrices</a:t>
            </a:r>
          </a:p>
          <a:p>
            <a:pPr>
              <a:lnSpc>
                <a:spcPct val="250000"/>
              </a:lnSpc>
            </a:pPr>
            <a:r>
              <a:rPr lang="en-US" dirty="0"/>
              <a:t>Polynomial operation evaluation</a:t>
            </a:r>
          </a:p>
        </p:txBody>
      </p:sp>
    </p:spTree>
    <p:extLst>
      <p:ext uri="{BB962C8B-B14F-4D97-AF65-F5344CB8AC3E}">
        <p14:creationId xmlns:p14="http://schemas.microsoft.com/office/powerpoint/2010/main" val="406406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D471-D54C-8C40-A45E-6E3C9B25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B12-8026-AC4C-8E58-C4456613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95313"/>
            <a:ext cx="7796540" cy="455463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Adding support for Neural Networks</a:t>
            </a:r>
          </a:p>
          <a:p>
            <a:pPr>
              <a:lnSpc>
                <a:spcPct val="200000"/>
              </a:lnSpc>
            </a:pPr>
            <a:r>
              <a:rPr lang="en-US" dirty="0"/>
              <a:t>Approximation of nonlinear functions </a:t>
            </a:r>
          </a:p>
          <a:p>
            <a:pPr>
              <a:lnSpc>
                <a:spcPct val="200000"/>
              </a:lnSpc>
            </a:pPr>
            <a:r>
              <a:rPr lang="en-US" dirty="0"/>
              <a:t>Adding support for floating point numbers</a:t>
            </a:r>
          </a:p>
          <a:p>
            <a:pPr>
              <a:lnSpc>
                <a:spcPct val="200000"/>
              </a:lnSpc>
            </a:pPr>
            <a:r>
              <a:rPr lang="en-US" dirty="0"/>
              <a:t>Adding support to make neural network trainable on third party’s system while maintaining privacy of network’s intelligence</a:t>
            </a:r>
          </a:p>
        </p:txBody>
      </p:sp>
    </p:spTree>
    <p:extLst>
      <p:ext uri="{BB962C8B-B14F-4D97-AF65-F5344CB8AC3E}">
        <p14:creationId xmlns:p14="http://schemas.microsoft.com/office/powerpoint/2010/main" val="316383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749F-65FF-654D-B007-67E3C295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3FEE-3464-E348-BD7D-EE0849D1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Encryption involves adding random error to message</a:t>
            </a:r>
          </a:p>
          <a:p>
            <a:pPr lvl="1"/>
            <a:r>
              <a:rPr lang="en-US" dirty="0"/>
              <a:t>Operations increase the amount of error over time</a:t>
            </a:r>
          </a:p>
          <a:p>
            <a:pPr lvl="1"/>
            <a:r>
              <a:rPr lang="en-US" dirty="0"/>
              <a:t>Increase in error over a certain limit makes decrypting impossible</a:t>
            </a:r>
          </a:p>
          <a:p>
            <a:pPr lvl="1"/>
            <a:r>
              <a:rPr lang="en-US" dirty="0"/>
              <a:t>Bootstrapping reduces the error but takes a lot of time</a:t>
            </a:r>
          </a:p>
          <a:p>
            <a:pPr lvl="1"/>
            <a:r>
              <a:rPr lang="en-US" dirty="0"/>
              <a:t>Need to find an efficient way to reduce error to be implementable in NN</a:t>
            </a:r>
          </a:p>
          <a:p>
            <a:pPr lvl="1"/>
            <a:r>
              <a:rPr lang="en-US" dirty="0"/>
              <a:t>This would result in building Neural networks for practical applications which are more robust for real world data</a:t>
            </a:r>
          </a:p>
        </p:txBody>
      </p:sp>
    </p:spTree>
    <p:extLst>
      <p:ext uri="{BB962C8B-B14F-4D97-AF65-F5344CB8AC3E}">
        <p14:creationId xmlns:p14="http://schemas.microsoft.com/office/powerpoint/2010/main" val="328684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C9FD-BD11-BE46-A577-93ED4850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268170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1159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{F7A22098-A670-CC47-869F-0550847E3C1C}tf16401378</Template>
  <TotalTime>175</TotalTime>
  <Words>302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MS Shell Dlg 2</vt:lpstr>
      <vt:lpstr>Wingdings</vt:lpstr>
      <vt:lpstr>Wingdings 3</vt:lpstr>
      <vt:lpstr>Madison</vt:lpstr>
      <vt:lpstr>Crypto Presentation Homomorphic Encryption in Neural Networks</vt:lpstr>
      <vt:lpstr>What is Homomorphic Encryption</vt:lpstr>
      <vt:lpstr>Types</vt:lpstr>
      <vt:lpstr>Efficient Integer Vector Homomorphic Encryption</vt:lpstr>
      <vt:lpstr>Key Switching</vt:lpstr>
      <vt:lpstr>Methods mentioned in the paper</vt:lpstr>
      <vt:lpstr>Our Contribution</vt:lpstr>
      <vt:lpstr>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Presentation Homomorphic Encryption in Neural Networks</dc:title>
  <dc:creator>Piyush</dc:creator>
  <cp:lastModifiedBy>Piyush</cp:lastModifiedBy>
  <cp:revision>9</cp:revision>
  <dcterms:created xsi:type="dcterms:W3CDTF">2020-05-10T04:40:26Z</dcterms:created>
  <dcterms:modified xsi:type="dcterms:W3CDTF">2020-05-10T12:04:23Z</dcterms:modified>
</cp:coreProperties>
</file>