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notesMasterIdLst>
    <p:notesMasterId r:id="rId15"/>
  </p:notesMasterIdLst>
  <p:sldIdLst>
    <p:sldId id="256" r:id="rId2"/>
    <p:sldId id="257" r:id="rId3"/>
    <p:sldId id="258" r:id="rId4"/>
    <p:sldId id="259" r:id="rId5"/>
    <p:sldId id="260" r:id="rId6"/>
    <p:sldId id="261" r:id="rId7"/>
    <p:sldId id="269" r:id="rId8"/>
    <p:sldId id="270" r:id="rId9"/>
    <p:sldId id="273" r:id="rId10"/>
    <p:sldId id="272"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6F2BB0-DDF6-4439-B2A8-B62542705E0B}">
          <p14:sldIdLst>
            <p14:sldId id="256"/>
            <p14:sldId id="257"/>
            <p14:sldId id="258"/>
            <p14:sldId id="259"/>
            <p14:sldId id="260"/>
            <p14:sldId id="261"/>
            <p14:sldId id="269"/>
            <p14:sldId id="270"/>
            <p14:sldId id="273"/>
            <p14:sldId id="272"/>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440DF-1C03-4585-AF25-47F628A1E6DC}" type="datetimeFigureOut">
              <a:rPr lang="en-IN" smtClean="0"/>
              <a:t>14-07-2021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9D108-8E6B-4819-BD2E-6424955DF047}" type="slidenum">
              <a:rPr lang="en-IN" smtClean="0"/>
              <a:t>‹#›</a:t>
            </a:fld>
            <a:endParaRPr lang="en-IN"/>
          </a:p>
        </p:txBody>
      </p:sp>
    </p:spTree>
    <p:extLst>
      <p:ext uri="{BB962C8B-B14F-4D97-AF65-F5344CB8AC3E}">
        <p14:creationId xmlns:p14="http://schemas.microsoft.com/office/powerpoint/2010/main" val="196040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a:p>
            <a:r>
              <a:rPr b="1" dirty="0"/>
              <a:t>map</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pieChart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lineChart</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Top 3 Countries by Profit</a:t>
            </a:r>
            <a:endParaRPr dirty="0"/>
          </a:p>
          <a:p>
            <a:r>
              <a:rPr b="0" dirty="0"/>
              <a:t>No alt text provided.</a:t>
            </a:r>
            <a:endParaRPr dirty="0"/>
          </a:p>
          <a:p>
            <a:endParaRPr dirty="0"/>
          </a:p>
          <a:p>
            <a:r>
              <a:rPr b="1" dirty="0"/>
              <a:t>Top 3 Product by Profit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F5B8A4-C7B5-4215-90FE-D109B546CFFF}"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401183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5B8A4-C7B5-4215-90FE-D109B546CFFF}"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47131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5B8A4-C7B5-4215-90FE-D109B546CFFF}"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799277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5B8A4-C7B5-4215-90FE-D109B546CFFF}"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A3FDF-2929-4E1B-AA24-3946D536658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0720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F5B8A4-C7B5-4215-90FE-D109B546CFFF}"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445291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F5B8A4-C7B5-4215-90FE-D109B546CFFF}" type="datetimeFigureOut">
              <a:rPr lang="en-IN" smtClean="0"/>
              <a:t>14-07-2021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189029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F5B8A4-C7B5-4215-90FE-D109B546CFFF}" type="datetimeFigureOut">
              <a:rPr lang="en-IN" smtClean="0"/>
              <a:t>14-07-2021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1625910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5B8A4-C7B5-4215-90FE-D109B546CFFF}"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397131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5B8A4-C7B5-4215-90FE-D109B546CFFF}"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75290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5B8A4-C7B5-4215-90FE-D109B546CFFF}"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68660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5B8A4-C7B5-4215-90FE-D109B546CFFF}"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333797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F5B8A4-C7B5-4215-90FE-D109B546CFFF}"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67900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F5B8A4-C7B5-4215-90FE-D109B546CFFF}" type="datetimeFigureOut">
              <a:rPr lang="en-IN" smtClean="0"/>
              <a:t>14-07-2021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37890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F5B8A4-C7B5-4215-90FE-D109B546CFFF}" type="datetimeFigureOut">
              <a:rPr lang="en-IN" smtClean="0"/>
              <a:t>14-07-2021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67660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5B8A4-C7B5-4215-90FE-D109B546CFFF}" type="datetimeFigureOut">
              <a:rPr lang="en-IN" smtClean="0"/>
              <a:t>14-07-2021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52475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F5B8A4-C7B5-4215-90FE-D109B546CFFF}"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411371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F5B8A4-C7B5-4215-90FE-D109B546CFFF}"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2A3FDF-2929-4E1B-AA24-3946D5366587}" type="slidenum">
              <a:rPr lang="en-IN" smtClean="0"/>
              <a:t>‹#›</a:t>
            </a:fld>
            <a:endParaRPr lang="en-IN"/>
          </a:p>
        </p:txBody>
      </p:sp>
    </p:spTree>
    <p:extLst>
      <p:ext uri="{BB962C8B-B14F-4D97-AF65-F5344CB8AC3E}">
        <p14:creationId xmlns:p14="http://schemas.microsoft.com/office/powerpoint/2010/main" val="2828183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AF5B8A4-C7B5-4215-90FE-D109B546CFFF}" type="datetimeFigureOut">
              <a:rPr lang="en-IN" smtClean="0"/>
              <a:t>14-07-2021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2A3FDF-2929-4E1B-AA24-3946D5366587}" type="slidenum">
              <a:rPr lang="en-IN" smtClean="0"/>
              <a:t>‹#›</a:t>
            </a:fld>
            <a:endParaRPr lang="en-IN"/>
          </a:p>
        </p:txBody>
      </p:sp>
    </p:spTree>
    <p:extLst>
      <p:ext uri="{BB962C8B-B14F-4D97-AF65-F5344CB8AC3E}">
        <p14:creationId xmlns:p14="http://schemas.microsoft.com/office/powerpoint/2010/main" val="2784282638"/>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5d331976-e737-495d-aee5-151611e5194b/ReportSection8c02b70f1e9072f4e10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7.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pp.powerbi.com/groups/me/reports/5d331976-e737-495d-aee5-151611e5194b/ReportSection?pbi_source=PowerPoint" TargetMode="Externa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5d331976-e737-495d-aee5-151611e5194b/ReportSectiondfdbd47a3366685817c5?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7.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5d331976-e737-495d-aee5-151611e5194b/ReportSection9d86d5d10f6884297981?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7.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powerbi.com/groups/me/reports/5d331976-e737-495d-aee5-151611e5194b/ReportSection94d8e0b40b3b7c37ee3d?pbi_source=PowerPoin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79BD-D665-466D-B554-AC97F82D32F5}"/>
              </a:ext>
            </a:extLst>
          </p:cNvPr>
          <p:cNvSpPr>
            <a:spLocks noGrp="1"/>
          </p:cNvSpPr>
          <p:nvPr>
            <p:ph type="ctrTitle"/>
          </p:nvPr>
        </p:nvSpPr>
        <p:spPr>
          <a:xfrm>
            <a:off x="2692398" y="1871131"/>
            <a:ext cx="6815669" cy="2434539"/>
          </a:xfrm>
        </p:spPr>
        <p:txBody>
          <a:bodyPr>
            <a:normAutofit fontScale="90000"/>
          </a:bodyPr>
          <a:lstStyle/>
          <a:p>
            <a:r>
              <a:rPr lang="en-US" b="1" dirty="0" err="1">
                <a:latin typeface="Times New Roman" panose="02020603050405020304" pitchFamily="18" charset="0"/>
                <a:cs typeface="Times New Roman" panose="02020603050405020304" pitchFamily="18" charset="0"/>
              </a:rPr>
              <a:t>Celebal</a:t>
            </a:r>
            <a:r>
              <a:rPr lang="en-US" b="1" dirty="0">
                <a:latin typeface="Times New Roman" panose="02020603050405020304" pitchFamily="18" charset="0"/>
                <a:cs typeface="Times New Roman" panose="02020603050405020304" pitchFamily="18" charset="0"/>
              </a:rPr>
              <a:t> Project</a:t>
            </a:r>
            <a:br>
              <a:rPr lang="en-US" b="1" dirty="0"/>
            </a:br>
            <a:r>
              <a:rPr lang="en-US" b="1" dirty="0">
                <a:latin typeface="Times New Roman" panose="02020603050405020304" pitchFamily="18" charset="0"/>
                <a:cs typeface="Times New Roman" panose="02020603050405020304" pitchFamily="18" charset="0"/>
              </a:rPr>
              <a:t>Domain – Power BI</a:t>
            </a:r>
            <a:br>
              <a:rPr lang="en-US" b="1" dirty="0"/>
            </a:br>
            <a:r>
              <a:rPr lang="en-US" b="1" dirty="0">
                <a:latin typeface="Times New Roman" panose="02020603050405020304" pitchFamily="18" charset="0"/>
                <a:cs typeface="Times New Roman" panose="02020603050405020304" pitchFamily="18" charset="0"/>
              </a:rPr>
              <a:t>Team – PB-1</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1AABC00-8F48-42C8-AC33-A96B4E368086}"/>
              </a:ext>
            </a:extLst>
          </p:cNvPr>
          <p:cNvSpPr>
            <a:spLocks noGrp="1"/>
          </p:cNvSpPr>
          <p:nvPr>
            <p:ph type="subTitle" idx="1"/>
          </p:nvPr>
        </p:nvSpPr>
        <p:spPr>
          <a:xfrm>
            <a:off x="2692398" y="4421080"/>
            <a:ext cx="6815669" cy="1003176"/>
          </a:xfrm>
        </p:spPr>
        <p:txBody>
          <a:bodyPr/>
          <a:lstStyle/>
          <a:p>
            <a:r>
              <a:rPr lang="en-US" dirty="0">
                <a:latin typeface="Times New Roman" panose="02020603050405020304" pitchFamily="18" charset="0"/>
                <a:cs typeface="Times New Roman" panose="02020603050405020304" pitchFamily="18" charset="0"/>
              </a:rPr>
              <a:t>Made By – Piyush Bhargav</a:t>
            </a:r>
          </a:p>
          <a:p>
            <a:r>
              <a:rPr lang="en-US" dirty="0">
                <a:latin typeface="Times New Roman" panose="02020603050405020304" pitchFamily="18" charset="0"/>
                <a:cs typeface="Times New Roman" panose="02020603050405020304" pitchFamily="18" charset="0"/>
              </a:rPr>
              <a:t>                      Paramjeet Solanki</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702A4D-8979-4FA5-94A6-12A306A92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849" cy="1100831"/>
          </a:xfrm>
          <a:prstGeom prst="rect">
            <a:avLst/>
          </a:prstGeom>
        </p:spPr>
      </p:pic>
      <p:pic>
        <p:nvPicPr>
          <p:cNvPr id="7" name="Picture 6">
            <a:extLst>
              <a:ext uri="{FF2B5EF4-FFF2-40B4-BE49-F238E27FC236}">
                <a16:creationId xmlns:a16="http://schemas.microsoft.com/office/drawing/2014/main" id="{A997359C-99E2-4466-9E01-C192C0DE9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1532" y="5610688"/>
            <a:ext cx="1320468" cy="1247312"/>
          </a:xfrm>
          <a:prstGeom prst="rect">
            <a:avLst/>
          </a:prstGeom>
        </p:spPr>
      </p:pic>
    </p:spTree>
    <p:extLst>
      <p:ext uri="{BB962C8B-B14F-4D97-AF65-F5344CB8AC3E}">
        <p14:creationId xmlns:p14="http://schemas.microsoft.com/office/powerpoint/2010/main" val="10938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ineChart, Total Sales, slicer, Top 3 Countries by Profit, Top 3 Product by Profi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5</a:t>
            </a:r>
          </a:p>
        </p:txBody>
      </p:sp>
      <p:pic>
        <p:nvPicPr>
          <p:cNvPr id="5" name="Picture 4">
            <a:extLst>
              <a:ext uri="{FF2B5EF4-FFF2-40B4-BE49-F238E27FC236}">
                <a16:creationId xmlns:a16="http://schemas.microsoft.com/office/drawing/2014/main" id="{6159E9FF-278E-46CB-A02A-3D5A392134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3133" y="5687768"/>
            <a:ext cx="1238867" cy="1170232"/>
          </a:xfrm>
          <a:prstGeom prst="rect">
            <a:avLst/>
          </a:prstGeom>
        </p:spPr>
      </p:pic>
      <p:pic>
        <p:nvPicPr>
          <p:cNvPr id="7" name="Picture 6">
            <a:extLst>
              <a:ext uri="{FF2B5EF4-FFF2-40B4-BE49-F238E27FC236}">
                <a16:creationId xmlns:a16="http://schemas.microsoft.com/office/drawing/2014/main" id="{3EBF120A-A45E-432D-BB6E-ADD99B7114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912529"/>
            <a:ext cx="1045976" cy="9454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1AEF-A61D-4450-9C97-35D9F21674E6}"/>
              </a:ext>
            </a:extLst>
          </p:cNvPr>
          <p:cNvSpPr>
            <a:spLocks noGrp="1"/>
          </p:cNvSpPr>
          <p:nvPr>
            <p:ph type="title"/>
          </p:nvPr>
        </p:nvSpPr>
        <p:spPr>
          <a:xfrm>
            <a:off x="919119" y="0"/>
            <a:ext cx="10353762" cy="923278"/>
          </a:xfrm>
        </p:spPr>
        <p:txBody>
          <a:bodyPr>
            <a:noAutofit/>
          </a:bodyPr>
          <a:lstStyle/>
          <a:p>
            <a:r>
              <a:rPr lang="en-US" b="1" dirty="0">
                <a:latin typeface="Times New Roman" panose="02020603050405020304" pitchFamily="18" charset="0"/>
                <a:cs typeface="Times New Roman" panose="02020603050405020304" pitchFamily="18" charset="0"/>
              </a:rPr>
              <a:t>Future Score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3B8DC3-36E1-4EB3-840B-A4E45D2953A1}"/>
              </a:ext>
            </a:extLst>
          </p:cNvPr>
          <p:cNvSpPr>
            <a:spLocks noGrp="1"/>
          </p:cNvSpPr>
          <p:nvPr>
            <p:ph idx="1"/>
          </p:nvPr>
        </p:nvSpPr>
        <p:spPr>
          <a:xfrm>
            <a:off x="753997" y="1154096"/>
            <a:ext cx="10353762" cy="4935985"/>
          </a:xfrm>
        </p:spPr>
        <p:txBody>
          <a:bodyPr>
            <a:normAutofit/>
          </a:bodyPr>
          <a:lstStyle/>
          <a:p>
            <a:pPr>
              <a:spcAft>
                <a:spcPts val="1500"/>
              </a:spcAft>
            </a:pPr>
            <a:r>
              <a:rPr lang="en-US" sz="1800" dirty="0">
                <a:solidFill>
                  <a:schemeClr val="tx1"/>
                </a:solidFill>
                <a:effectLst/>
                <a:latin typeface="Times New Roman" panose="02020603050405020304" pitchFamily="18" charset="0"/>
                <a:ea typeface="Times New Roman" panose="02020603050405020304" pitchFamily="18" charset="0"/>
              </a:rPr>
              <a:t>The future scope of this is very vast we can use this dashboard in any sales inventory or in any business Financial Analysis </a:t>
            </a:r>
          </a:p>
          <a:p>
            <a:pPr>
              <a:spcAft>
                <a:spcPts val="1500"/>
              </a:spcAft>
            </a:pPr>
            <a:r>
              <a:rPr lang="en-US" sz="1800" dirty="0">
                <a:solidFill>
                  <a:schemeClr val="tx1"/>
                </a:solidFill>
                <a:effectLst/>
                <a:latin typeface="Times New Roman" panose="02020603050405020304" pitchFamily="18" charset="0"/>
                <a:ea typeface="Times New Roman" panose="02020603050405020304" pitchFamily="18" charset="0"/>
              </a:rPr>
              <a:t>For future Scope we also use power bi feature by extracting data form web or dumping SQL</a:t>
            </a:r>
          </a:p>
          <a:p>
            <a:pPr>
              <a:spcAft>
                <a:spcPts val="1500"/>
              </a:spcAft>
            </a:pPr>
            <a:r>
              <a:rPr lang="en-US" sz="1800" dirty="0">
                <a:solidFill>
                  <a:schemeClr val="tx1"/>
                </a:solidFill>
                <a:effectLst/>
                <a:latin typeface="Times New Roman" panose="02020603050405020304" pitchFamily="18" charset="0"/>
                <a:ea typeface="Times New Roman" panose="02020603050405020304" pitchFamily="18" charset="0"/>
              </a:rPr>
              <a:t>As we have taken the Fiscal Year of 2013 and 2014 for that we can connect are Model with the Web server or any </a:t>
            </a:r>
            <a:r>
              <a:rPr lang="en-US" sz="1800" dirty="0" err="1">
                <a:solidFill>
                  <a:schemeClr val="tx1"/>
                </a:solidFill>
                <a:effectLst/>
                <a:latin typeface="Times New Roman" panose="02020603050405020304" pitchFamily="18" charset="0"/>
                <a:ea typeface="Times New Roman" panose="02020603050405020304" pitchFamily="18" charset="0"/>
              </a:rPr>
              <a:t>Sql</a:t>
            </a:r>
            <a:r>
              <a:rPr lang="en-US" sz="1800" dirty="0">
                <a:solidFill>
                  <a:schemeClr val="tx1"/>
                </a:solidFill>
                <a:effectLst/>
                <a:latin typeface="Times New Roman" panose="02020603050405020304" pitchFamily="18" charset="0"/>
                <a:ea typeface="Times New Roman" panose="02020603050405020304" pitchFamily="18" charset="0"/>
              </a:rPr>
              <a:t> Server and apply refreshing query and Keep adding the data in model for yearly Calculation </a:t>
            </a:r>
          </a:p>
          <a:p>
            <a:pPr>
              <a:spcAft>
                <a:spcPts val="1500"/>
              </a:spcAft>
            </a:pPr>
            <a:r>
              <a:rPr lang="en-US" sz="1800" dirty="0">
                <a:solidFill>
                  <a:schemeClr val="tx1"/>
                </a:solidFill>
                <a:effectLst/>
                <a:latin typeface="Times New Roman" panose="02020603050405020304" pitchFamily="18" charset="0"/>
                <a:ea typeface="Times New Roman" panose="02020603050405020304" pitchFamily="18" charset="0"/>
              </a:rPr>
              <a:t>Most important scope is that we can understand all type of Insights of Product , Price of  Product.</a:t>
            </a:r>
            <a:endParaRPr lang="en-IN" sz="1800" dirty="0">
              <a:solidFill>
                <a:schemeClr val="tx1"/>
              </a:solidFill>
              <a:effectLst/>
              <a:latin typeface="Times New Roman" panose="02020603050405020304" pitchFamily="18" charset="0"/>
              <a:ea typeface="Times New Roman" panose="02020603050405020304" pitchFamily="18" charset="0"/>
            </a:endParaRPr>
          </a:p>
          <a:p>
            <a:pPr>
              <a:spcAft>
                <a:spcPts val="1500"/>
              </a:spcAft>
            </a:pPr>
            <a:r>
              <a:rPr lang="en-IN" sz="1800" dirty="0">
                <a:solidFill>
                  <a:schemeClr val="tx1"/>
                </a:solidFill>
                <a:effectLst/>
                <a:latin typeface="Times New Roman" panose="02020603050405020304" pitchFamily="18" charset="0"/>
                <a:ea typeface="Times New Roman" panose="02020603050405020304" pitchFamily="18" charset="0"/>
              </a:rPr>
              <a:t>The demand for BI (Business Intelligence) and Decision Making will not dip in the near future. Definitely, no other BI tool is going to overcome Power BI’s dominance in the next ten years. Also, Power BI is easy to use and excellent for data visualization.</a:t>
            </a:r>
          </a:p>
          <a:p>
            <a:pPr>
              <a:spcAft>
                <a:spcPts val="1500"/>
              </a:spcAft>
            </a:pPr>
            <a:r>
              <a:rPr lang="en-IN" sz="1800" dirty="0">
                <a:solidFill>
                  <a:schemeClr val="tx1"/>
                </a:solidFill>
                <a:effectLst/>
                <a:latin typeface="Times New Roman" panose="02020603050405020304" pitchFamily="18" charset="0"/>
                <a:ea typeface="Times New Roman" panose="02020603050405020304" pitchFamily="18" charset="0"/>
              </a:rPr>
              <a:t>Moreover, the product is a Microsoft product. What makes it potent is that a range of products from Microsoft are already global leaders. Integration with Power BI is not only essential but also it augurs well for its users as the brand ensures it is here to stay with adding features every week at a random pace.</a:t>
            </a:r>
          </a:p>
        </p:txBody>
      </p:sp>
      <p:pic>
        <p:nvPicPr>
          <p:cNvPr id="5" name="Picture 4">
            <a:extLst>
              <a:ext uri="{FF2B5EF4-FFF2-40B4-BE49-F238E27FC236}">
                <a16:creationId xmlns:a16="http://schemas.microsoft.com/office/drawing/2014/main" id="{E1F420F3-B1A9-4417-97F5-87FDB8B6C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3953" y="0"/>
            <a:ext cx="1008047" cy="952200"/>
          </a:xfrm>
          <a:prstGeom prst="rect">
            <a:avLst/>
          </a:prstGeom>
        </p:spPr>
      </p:pic>
      <p:pic>
        <p:nvPicPr>
          <p:cNvPr id="7" name="Picture 6">
            <a:extLst>
              <a:ext uri="{FF2B5EF4-FFF2-40B4-BE49-F238E27FC236}">
                <a16:creationId xmlns:a16="http://schemas.microsoft.com/office/drawing/2014/main" id="{6BA158C7-63FE-41B3-9F3E-E892139AB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21423" cy="923278"/>
          </a:xfrm>
          <a:prstGeom prst="rect">
            <a:avLst/>
          </a:prstGeom>
        </p:spPr>
      </p:pic>
    </p:spTree>
    <p:extLst>
      <p:ext uri="{BB962C8B-B14F-4D97-AF65-F5344CB8AC3E}">
        <p14:creationId xmlns:p14="http://schemas.microsoft.com/office/powerpoint/2010/main" val="7664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2C99-14E4-409C-8EED-5FB37AC37C8A}"/>
              </a:ext>
            </a:extLst>
          </p:cNvPr>
          <p:cNvSpPr>
            <a:spLocks noGrp="1"/>
          </p:cNvSpPr>
          <p:nvPr>
            <p:ph type="title"/>
          </p:nvPr>
        </p:nvSpPr>
        <p:spPr/>
        <p:txBody>
          <a:bodyPr>
            <a:noAutofit/>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8A53D8-92E9-4CE6-BADD-EA167DC242FF}"/>
              </a:ext>
            </a:extLst>
          </p:cNvPr>
          <p:cNvSpPr>
            <a:spLocks noGrp="1"/>
          </p:cNvSpPr>
          <p:nvPr>
            <p:ph idx="1"/>
          </p:nvPr>
        </p:nvSpPr>
        <p:spPr/>
        <p:txBody>
          <a:bodyPr/>
          <a:lstStyle/>
          <a:p>
            <a:r>
              <a:rPr lang="en-US" dirty="0"/>
              <a:t>We have conclude the financial year of a business by calculating different measure and different graph.</a:t>
            </a:r>
          </a:p>
          <a:p>
            <a:r>
              <a:rPr lang="en-US" dirty="0"/>
              <a:t>Conclusion through this project are different way in context of learning we have a lot new thing through making measure and trying out new graph which suites the visualization of data .In context for real world ,Form working like a team and solving the problem that where given by the mentor to Making the visualization look more great as firstly learn how to work in small team.</a:t>
            </a:r>
          </a:p>
          <a:p>
            <a:r>
              <a:rPr lang="en-US" dirty="0"/>
              <a:t>This project simple conclude that through the same model we can apply to any business financial year and GST a major insights that how there business is working and what insights form a power bi can give the can increase there sales or increase there business.</a:t>
            </a:r>
            <a:endParaRPr lang="en-IN" dirty="0"/>
          </a:p>
        </p:txBody>
      </p:sp>
      <p:pic>
        <p:nvPicPr>
          <p:cNvPr id="5" name="Picture 4">
            <a:extLst>
              <a:ext uri="{FF2B5EF4-FFF2-40B4-BE49-F238E27FC236}">
                <a16:creationId xmlns:a16="http://schemas.microsoft.com/office/drawing/2014/main" id="{B0F90300-9C7A-4623-B307-ED771F9AA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073609" cy="970450"/>
          </a:xfrm>
          <a:prstGeom prst="rect">
            <a:avLst/>
          </a:prstGeom>
        </p:spPr>
      </p:pic>
      <p:pic>
        <p:nvPicPr>
          <p:cNvPr id="7" name="Picture 6">
            <a:extLst>
              <a:ext uri="{FF2B5EF4-FFF2-40B4-BE49-F238E27FC236}">
                <a16:creationId xmlns:a16="http://schemas.microsoft.com/office/drawing/2014/main" id="{8710111C-8C54-498F-9D18-FB939AA3D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6773" y="41996"/>
            <a:ext cx="1114579" cy="1052829"/>
          </a:xfrm>
          <a:prstGeom prst="rect">
            <a:avLst/>
          </a:prstGeom>
        </p:spPr>
      </p:pic>
    </p:spTree>
    <p:extLst>
      <p:ext uri="{BB962C8B-B14F-4D97-AF65-F5344CB8AC3E}">
        <p14:creationId xmlns:p14="http://schemas.microsoft.com/office/powerpoint/2010/main" val="110135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347D62-3348-49E6-A871-B017A3E4FB48}"/>
              </a:ext>
            </a:extLst>
          </p:cNvPr>
          <p:cNvSpPr>
            <a:spLocks noGrp="1"/>
          </p:cNvSpPr>
          <p:nvPr>
            <p:ph type="ctrTitle" idx="4294967295"/>
          </p:nvPr>
        </p:nvSpPr>
        <p:spPr>
          <a:xfrm>
            <a:off x="2466489" y="2733908"/>
            <a:ext cx="6815137" cy="1514475"/>
          </a:xfrm>
        </p:spPr>
        <p:txBody>
          <a:bodyPr>
            <a:noAutofit/>
          </a:bodyPr>
          <a:lstStyle/>
          <a:p>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7792734-E6F6-49CB-9328-2A98655F7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84404"/>
            <a:ext cx="3775969" cy="1273596"/>
          </a:xfrm>
          <a:prstGeom prst="rect">
            <a:avLst/>
          </a:prstGeom>
        </p:spPr>
      </p:pic>
      <p:pic>
        <p:nvPicPr>
          <p:cNvPr id="6" name="Picture 5">
            <a:extLst>
              <a:ext uri="{FF2B5EF4-FFF2-40B4-BE49-F238E27FC236}">
                <a16:creationId xmlns:a16="http://schemas.microsoft.com/office/drawing/2014/main" id="{C208E6FE-07B1-4B62-9144-97663C428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8" y="-1"/>
            <a:ext cx="12178692" cy="1669003"/>
          </a:xfrm>
          <a:prstGeom prst="rect">
            <a:avLst/>
          </a:prstGeom>
        </p:spPr>
      </p:pic>
    </p:spTree>
    <p:extLst>
      <p:ext uri="{BB962C8B-B14F-4D97-AF65-F5344CB8AC3E}">
        <p14:creationId xmlns:p14="http://schemas.microsoft.com/office/powerpoint/2010/main" val="221575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FC5A-CC70-4936-95B5-AA5170782B40}"/>
              </a:ext>
            </a:extLst>
          </p:cNvPr>
          <p:cNvSpPr>
            <a:spLocks noGrp="1"/>
          </p:cNvSpPr>
          <p:nvPr>
            <p:ph type="title"/>
          </p:nvPr>
        </p:nvSpPr>
        <p:spPr>
          <a:xfrm>
            <a:off x="1295402" y="67731"/>
            <a:ext cx="9601196" cy="1237285"/>
          </a:xfrm>
        </p:spPr>
        <p:txBody>
          <a:bodyPr>
            <a:noAutofit/>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660B4CD-5869-4369-8302-B57E19CA49FE}"/>
              </a:ext>
            </a:extLst>
          </p:cNvPr>
          <p:cNvSpPr>
            <a:spLocks noGrp="1"/>
          </p:cNvSpPr>
          <p:nvPr>
            <p:ph idx="4294967295"/>
          </p:nvPr>
        </p:nvSpPr>
        <p:spPr>
          <a:xfrm>
            <a:off x="0" y="1083076"/>
            <a:ext cx="9601200" cy="5774924"/>
          </a:xfrm>
        </p:spPr>
        <p:txBody>
          <a:bodyPr>
            <a:normAutofit fontScale="92500" lnSpcReduction="20000"/>
          </a:bodyPr>
          <a:lstStyle/>
          <a:p>
            <a:endParaRPr lang="en-US" sz="1800" dirty="0"/>
          </a:p>
          <a:p>
            <a:r>
              <a:rPr lang="en-US" sz="1800" dirty="0"/>
              <a:t>Create a Report using Financial Year Dataset making measures by Dax formulas in Power BI.</a:t>
            </a:r>
          </a:p>
          <a:p>
            <a:r>
              <a:rPr lang="en-US" sz="1800" dirty="0"/>
              <a:t>Applying DAX in following points are:-</a:t>
            </a:r>
          </a:p>
          <a:p>
            <a:pPr marL="342900" indent="-342900">
              <a:buFont typeface="+mj-lt"/>
              <a:buAutoNum type="arabicPeriod"/>
            </a:pPr>
            <a:r>
              <a:rPr lang="en-US" sz="1800" dirty="0"/>
              <a:t>Total Quantity Sold</a:t>
            </a:r>
          </a:p>
          <a:p>
            <a:pPr marL="342900" indent="-342900">
              <a:buFont typeface="+mj-lt"/>
              <a:buAutoNum type="arabicPeriod"/>
            </a:pPr>
            <a:r>
              <a:rPr lang="en-US" sz="1800" dirty="0"/>
              <a:t>Quantity Sold Last Month</a:t>
            </a:r>
          </a:p>
          <a:p>
            <a:pPr marL="342900" indent="-342900">
              <a:buFont typeface="+mj-lt"/>
              <a:buAutoNum type="arabicPeriod"/>
            </a:pPr>
            <a:r>
              <a:rPr lang="en-US" sz="1800" dirty="0"/>
              <a:t>Quantity Sold Last Year</a:t>
            </a:r>
          </a:p>
          <a:p>
            <a:pPr marL="342900" indent="-342900">
              <a:buFont typeface="+mj-lt"/>
              <a:buAutoNum type="arabicPeriod"/>
            </a:pPr>
            <a:r>
              <a:rPr lang="en-US" sz="1800" dirty="0"/>
              <a:t>Average Quantity Sold per Day</a:t>
            </a:r>
          </a:p>
          <a:p>
            <a:pPr marL="342900" indent="-342900">
              <a:buFont typeface="+mj-lt"/>
              <a:buAutoNum type="arabicPeriod"/>
            </a:pPr>
            <a:r>
              <a:rPr lang="en-US" sz="1800" dirty="0"/>
              <a:t>Quantity Sold in “Germany”  and “Dell” &amp; “Hp”</a:t>
            </a:r>
          </a:p>
          <a:p>
            <a:pPr marL="342900" indent="-342900">
              <a:buFont typeface="+mj-lt"/>
              <a:buAutoNum type="arabicPeriod"/>
            </a:pPr>
            <a:r>
              <a:rPr lang="en-US" sz="1800" dirty="0"/>
              <a:t>Quantity Sold Two Month Ago</a:t>
            </a:r>
          </a:p>
          <a:p>
            <a:pPr marL="342900" indent="-342900">
              <a:buFont typeface="+mj-lt"/>
              <a:buAutoNum type="arabicPeriod"/>
            </a:pPr>
            <a:r>
              <a:rPr lang="en-US" sz="1800" dirty="0"/>
              <a:t>Quantity Sold Two Quarters Ago</a:t>
            </a:r>
          </a:p>
          <a:p>
            <a:pPr marL="342900" indent="-342900">
              <a:buFont typeface="+mj-lt"/>
              <a:buAutoNum type="arabicPeriod"/>
            </a:pPr>
            <a:r>
              <a:rPr lang="en-US" sz="1800" dirty="0"/>
              <a:t>Last Month Profit</a:t>
            </a:r>
          </a:p>
          <a:p>
            <a:pPr marL="342900" indent="-342900">
              <a:buFont typeface="+mj-lt"/>
              <a:buAutoNum type="arabicPeriod"/>
            </a:pPr>
            <a:r>
              <a:rPr lang="en-US" sz="1800" dirty="0"/>
              <a:t>Profit 2 Month Ago</a:t>
            </a:r>
          </a:p>
          <a:p>
            <a:pPr marL="342900" indent="-342900">
              <a:buFont typeface="+mj-lt"/>
              <a:buAutoNum type="arabicPeriod"/>
            </a:pPr>
            <a:r>
              <a:rPr lang="en-US" sz="1800" dirty="0"/>
              <a:t>Last Month Cumulative Profit</a:t>
            </a:r>
          </a:p>
          <a:p>
            <a:pPr marL="342900" indent="-342900">
              <a:buFont typeface="+mj-lt"/>
              <a:buAutoNum type="arabicPeriod"/>
            </a:pPr>
            <a:r>
              <a:rPr lang="en-US" sz="1800" dirty="0"/>
              <a:t>Cumulative Profit 2 Month Ago</a:t>
            </a:r>
          </a:p>
          <a:p>
            <a:pPr marL="342900" indent="-342900">
              <a:buFont typeface="+mj-lt"/>
              <a:buAutoNum type="arabicPeriod"/>
            </a:pPr>
            <a:r>
              <a:rPr lang="en-US" sz="1800" dirty="0"/>
              <a:t>Total Profit Running Total in Date</a:t>
            </a:r>
          </a:p>
          <a:p>
            <a:pPr marL="342900" indent="-342900">
              <a:buFont typeface="+mj-lt"/>
              <a:buAutoNum type="arabicPeriod"/>
            </a:pPr>
            <a:r>
              <a:rPr lang="en-US" sz="1800" dirty="0"/>
              <a:t>How To Apply Fiscal Year</a:t>
            </a:r>
          </a:p>
          <a:p>
            <a:pPr marL="342900" indent="-342900">
              <a:buFont typeface="+mj-lt"/>
              <a:buAutoNum type="arabicPeriod"/>
            </a:pPr>
            <a:r>
              <a:rPr lang="en-US" sz="1800" dirty="0"/>
              <a:t>Apply Currency Conversion.</a:t>
            </a:r>
          </a:p>
          <a:p>
            <a:pPr marL="342900" indent="-342900">
              <a:buFont typeface="+mj-lt"/>
              <a:buAutoNum type="arabicPeriod"/>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dirty="0"/>
          </a:p>
          <a:p>
            <a:endParaRPr lang="en-US" dirty="0"/>
          </a:p>
          <a:p>
            <a:endParaRPr lang="en-US" dirty="0"/>
          </a:p>
          <a:p>
            <a:endParaRPr lang="en-US" dirty="0"/>
          </a:p>
          <a:p>
            <a:endParaRPr lang="en-IN" dirty="0"/>
          </a:p>
        </p:txBody>
      </p:sp>
      <p:pic>
        <p:nvPicPr>
          <p:cNvPr id="10" name="Picture 9">
            <a:extLst>
              <a:ext uri="{FF2B5EF4-FFF2-40B4-BE49-F238E27FC236}">
                <a16:creationId xmlns:a16="http://schemas.microsoft.com/office/drawing/2014/main" id="{760A493A-B593-449C-9C57-3BE4388E5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98206" cy="1083076"/>
          </a:xfrm>
          <a:prstGeom prst="rect">
            <a:avLst/>
          </a:prstGeom>
        </p:spPr>
      </p:pic>
      <p:pic>
        <p:nvPicPr>
          <p:cNvPr id="12" name="Picture 11">
            <a:extLst>
              <a:ext uri="{FF2B5EF4-FFF2-40B4-BE49-F238E27FC236}">
                <a16:creationId xmlns:a16="http://schemas.microsoft.com/office/drawing/2014/main" id="{2ADA9053-DF5E-4E4E-88C0-4120437E1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6598" y="5655074"/>
            <a:ext cx="1273479" cy="1202926"/>
          </a:xfrm>
          <a:prstGeom prst="rect">
            <a:avLst/>
          </a:prstGeom>
        </p:spPr>
      </p:pic>
    </p:spTree>
    <p:extLst>
      <p:ext uri="{BB962C8B-B14F-4D97-AF65-F5344CB8AC3E}">
        <p14:creationId xmlns:p14="http://schemas.microsoft.com/office/powerpoint/2010/main" val="325866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544F-98D4-4846-9EED-2C9F8259D5CA}"/>
              </a:ext>
            </a:extLst>
          </p:cNvPr>
          <p:cNvSpPr>
            <a:spLocks noGrp="1"/>
          </p:cNvSpPr>
          <p:nvPr>
            <p:ph type="title"/>
          </p:nvPr>
        </p:nvSpPr>
        <p:spPr>
          <a:xfrm>
            <a:off x="1295401" y="1"/>
            <a:ext cx="9590550" cy="1507054"/>
          </a:xfrm>
        </p:spPr>
        <p:txBody>
          <a:bodyPr>
            <a:noAutofit/>
          </a:bodyPr>
          <a:lstStyle/>
          <a:p>
            <a:r>
              <a:rPr lang="en-US" b="1" dirty="0">
                <a:latin typeface="Times New Roman" panose="02020603050405020304" pitchFamily="18" charset="0"/>
                <a:cs typeface="Times New Roman" panose="02020603050405020304" pitchFamily="18" charset="0"/>
              </a:rPr>
              <a:t>What’s New</a:t>
            </a:r>
            <a:endParaRPr lang="en-IN" b="1"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0B195706-1273-498B-A907-A112B849A0AF}"/>
              </a:ext>
            </a:extLst>
          </p:cNvPr>
          <p:cNvSpPr>
            <a:spLocks noGrp="1"/>
          </p:cNvSpPr>
          <p:nvPr>
            <p:ph type="body" idx="1"/>
          </p:nvPr>
        </p:nvSpPr>
        <p:spPr>
          <a:xfrm>
            <a:off x="88777" y="1677879"/>
            <a:ext cx="12029242" cy="5015883"/>
          </a:xfrm>
        </p:spPr>
        <p:txBody>
          <a:bodyPr>
            <a:normAutofit/>
          </a:bodyPr>
          <a:lstStyle/>
          <a:p>
            <a:pPr marL="342900" indent="-342900" algn="l">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We have applied the fiscal year in the given data set in which we can divide the year in a two different parts. Like  example (FY 14, FY15).</a:t>
            </a:r>
          </a:p>
          <a:p>
            <a:pPr marL="342900" indent="-342900" algn="l">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There is also a cumulative profit to find the cumulative profit last month and last two month in which we have used the conditional format so that we can get actual cumulative profit.</a:t>
            </a:r>
          </a:p>
          <a:p>
            <a:pPr marL="342900" indent="-342900" algn="l">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There is an Data Visualization part where we can drag and drop of the values we can make graphical representation.</a:t>
            </a:r>
          </a:p>
          <a:p>
            <a:pPr marL="342900" indent="-342900" algn="l">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Slicer is the main part in which we can drag and drop the values in there data field and after that with the help of slicer we can select the particular  value to get visuals of that particular values which we selected in the slicer.</a:t>
            </a:r>
          </a:p>
          <a:p>
            <a:pPr marL="342900" indent="-342900" algn="l">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Filter options are also a interesting part in the Power BI in which we can drop the values in which when we select that dropped values in tha filter options so that we can that values or we can top values in that field.</a:t>
            </a:r>
          </a:p>
          <a:p>
            <a:pPr marL="342900" indent="-342900" algn="l">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l">
              <a:buFont typeface="Arial" panose="020B0604020202020204" pitchFamily="34" charset="0"/>
              <a:buChar char="•"/>
            </a:pPr>
            <a:endParaRPr lang="en-IN" dirty="0">
              <a:latin typeface="Tempus Sans ITC" panose="04020404030D07020202" pitchFamily="82" charset="0"/>
              <a:ea typeface="Tahoma" panose="020B0604030504040204" pitchFamily="34" charset="0"/>
              <a:cs typeface="Tahoma" panose="020B0604030504040204" pitchFamily="34" charset="0"/>
            </a:endParaRPr>
          </a:p>
        </p:txBody>
      </p:sp>
      <p:pic>
        <p:nvPicPr>
          <p:cNvPr id="5" name="Content Placeholder 4">
            <a:extLst>
              <a:ext uri="{FF2B5EF4-FFF2-40B4-BE49-F238E27FC236}">
                <a16:creationId xmlns:a16="http://schemas.microsoft.com/office/drawing/2014/main" id="{5BA0FA16-EEFB-4730-A79B-A8673BD970A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47775" cy="1127125"/>
          </a:xfrm>
        </p:spPr>
      </p:pic>
      <p:pic>
        <p:nvPicPr>
          <p:cNvPr id="11" name="Picture 10">
            <a:extLst>
              <a:ext uri="{FF2B5EF4-FFF2-40B4-BE49-F238E27FC236}">
                <a16:creationId xmlns:a16="http://schemas.microsoft.com/office/drawing/2014/main" id="{1F01A9FF-5F42-4B71-AB43-F155E3028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4226" y="5666038"/>
            <a:ext cx="1247774" cy="1178645"/>
          </a:xfrm>
          <a:prstGeom prst="rect">
            <a:avLst/>
          </a:prstGeom>
        </p:spPr>
      </p:pic>
    </p:spTree>
    <p:extLst>
      <p:ext uri="{BB962C8B-B14F-4D97-AF65-F5344CB8AC3E}">
        <p14:creationId xmlns:p14="http://schemas.microsoft.com/office/powerpoint/2010/main" val="170596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1E28-036A-4779-8E88-2D169244BA2F}"/>
              </a:ext>
            </a:extLst>
          </p:cNvPr>
          <p:cNvSpPr>
            <a:spLocks noGrp="1"/>
          </p:cNvSpPr>
          <p:nvPr>
            <p:ph type="ctrTitle"/>
          </p:nvPr>
        </p:nvSpPr>
        <p:spPr>
          <a:xfrm>
            <a:off x="1432837" y="0"/>
            <a:ext cx="9440034" cy="855141"/>
          </a:xfrm>
        </p:spPr>
        <p:txBody>
          <a:bodyPr>
            <a:noAutofit/>
          </a:bodyPr>
          <a:lstStyle/>
          <a:p>
            <a:r>
              <a:rPr lang="en-US" sz="4000" b="1" dirty="0">
                <a:latin typeface="Times New Roman" panose="02020603050405020304" pitchFamily="18" charset="0"/>
                <a:cs typeface="Times New Roman" panose="02020603050405020304" pitchFamily="18" charset="0"/>
              </a:rPr>
              <a:t>Target Audience</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1FE696-A0D7-4850-9F65-33B61E35E7BC}"/>
              </a:ext>
            </a:extLst>
          </p:cNvPr>
          <p:cNvSpPr>
            <a:spLocks noGrp="1"/>
          </p:cNvSpPr>
          <p:nvPr>
            <p:ph type="subTitle" idx="1"/>
          </p:nvPr>
        </p:nvSpPr>
        <p:spPr>
          <a:xfrm>
            <a:off x="195309" y="1251751"/>
            <a:ext cx="10615418" cy="5468645"/>
          </a:xfrm>
        </p:spPr>
        <p:txBody>
          <a:bodyPr>
            <a:normAutofit fontScale="92500" lnSpcReduction="10000"/>
          </a:bodyPr>
          <a:lstStyle/>
          <a:p>
            <a:pPr marL="342900" indent="-342900" algn="l">
              <a:buFont typeface="Arial" panose="020B0604020202020204" pitchFamily="34" charset="0"/>
              <a:buChar char="•"/>
            </a:pPr>
            <a:r>
              <a:rPr lang="en-US" b="1" i="0" dirty="0">
                <a:effectLst/>
                <a:latin typeface="Open Sans" panose="020B0606030504020204" pitchFamily="34" charset="0"/>
              </a:rPr>
              <a:t>Company executives </a:t>
            </a:r>
            <a:r>
              <a:rPr lang="en-US" b="0" i="0" dirty="0">
                <a:effectLst/>
                <a:latin typeface="Open Sans" panose="020B0606030504020204" pitchFamily="34" charset="0"/>
              </a:rPr>
              <a:t>- Company executives utilize these reports to determine how the business is running. By monitoring spending and comparing administrative and production costs, company executives can make decisions about how to manage the business, control production and administrative costs, and reduce any inefficiencies within the organization that increase spending.</a:t>
            </a:r>
          </a:p>
          <a:p>
            <a:pPr marL="342900" indent="-342900" algn="l">
              <a:buFont typeface="Arial" panose="020B0604020202020204" pitchFamily="34" charset="0"/>
              <a:buChar char="•"/>
            </a:pPr>
            <a:r>
              <a:rPr lang="en-US" b="1" i="0" dirty="0">
                <a:effectLst/>
                <a:latin typeface="Open Sans" panose="020B0606030504020204" pitchFamily="34" charset="0"/>
              </a:rPr>
              <a:t>Financial advisors </a:t>
            </a:r>
            <a:r>
              <a:rPr lang="en-US" b="0" i="0" dirty="0">
                <a:effectLst/>
                <a:latin typeface="Open Sans" panose="020B0606030504020204" pitchFamily="34" charset="0"/>
              </a:rPr>
              <a:t>- Financial advisors, particularly those with experience with start-ups and small businesses, can obtain a wealth of information from financial statements. A financial advisor can help business owners decide how to improve performance and maximize profits by analyzing the data.</a:t>
            </a:r>
          </a:p>
          <a:p>
            <a:pPr marL="342900" indent="-342900" algn="l">
              <a:buFont typeface="Arial" panose="020B0604020202020204" pitchFamily="34" charset="0"/>
              <a:buChar char="•"/>
            </a:pPr>
            <a:r>
              <a:rPr lang="en-US" b="1" i="0" dirty="0">
                <a:effectLst/>
                <a:latin typeface="Open Sans" panose="020B0606030504020204" pitchFamily="34" charset="0"/>
              </a:rPr>
              <a:t>Accountants</a:t>
            </a:r>
            <a:r>
              <a:rPr lang="en-US" b="0" i="0" dirty="0">
                <a:effectLst/>
                <a:latin typeface="Open Sans" panose="020B0606030504020204" pitchFamily="34" charset="0"/>
              </a:rPr>
              <a:t> - Whether a salaried employee or an outside accounting firm, accountants will help prepare and review the financial documents, verify their accuracy, and also use the information provided to create tax documents and file yearly or quarterly taxes.</a:t>
            </a:r>
          </a:p>
          <a:p>
            <a:pPr marL="342900" indent="-342900" algn="l">
              <a:buFont typeface="Arial" panose="020B0604020202020204" pitchFamily="34" charset="0"/>
              <a:buChar char="•"/>
            </a:pPr>
            <a:r>
              <a:rPr lang="en-US" b="1" i="0" dirty="0">
                <a:effectLst/>
                <a:latin typeface="Open Sans" panose="020B0606030504020204" pitchFamily="34" charset="0"/>
              </a:rPr>
              <a:t>Current and potential vendors </a:t>
            </a:r>
            <a:r>
              <a:rPr lang="en-US" b="0" i="0" dirty="0">
                <a:effectLst/>
                <a:latin typeface="Open Sans" panose="020B0606030504020204" pitchFamily="34" charset="0"/>
              </a:rPr>
              <a:t>- Financial statements are a valuable tool for an organization when establishing a credit line and credit terms with potential vendors or improving current terms with partnered vendors. Vendors use financial documents to estimate the potential risk of extending credit to an organization and determine the company's ability to pay the debt on time.</a:t>
            </a:r>
          </a:p>
          <a:p>
            <a:pPr marL="342900" indent="-342900" algn="l">
              <a:buFont typeface="Arial" panose="020B0604020202020204" pitchFamily="34" charset="0"/>
              <a:buChar char="•"/>
            </a:pPr>
            <a:endParaRPr lang="en-US" b="0" i="0" dirty="0">
              <a:effectLst/>
              <a:latin typeface="Open Sans" panose="020B0606030504020204" pitchFamily="34" charset="0"/>
            </a:endParaRPr>
          </a:p>
          <a:p>
            <a:pPr marL="342900" indent="-342900" algn="l">
              <a:buFont typeface="Arial" panose="020B0604020202020204" pitchFamily="34" charset="0"/>
              <a:buChar char="•"/>
            </a:pPr>
            <a:endParaRPr lang="en-US" b="0" i="0" dirty="0">
              <a:effectLst/>
              <a:latin typeface="Open Sans" panose="020B0606030504020204" pitchFamily="34" charset="0"/>
            </a:endParaRPr>
          </a:p>
          <a:p>
            <a:pPr marL="342900" indent="-342900" algn="l">
              <a:buFont typeface="Arial" panose="020B0604020202020204" pitchFamily="34" charset="0"/>
              <a:buChar char="•"/>
            </a:pPr>
            <a:endParaRPr lang="en-IN" dirty="0"/>
          </a:p>
        </p:txBody>
      </p:sp>
      <p:pic>
        <p:nvPicPr>
          <p:cNvPr id="5" name="Content Placeholder 4">
            <a:extLst>
              <a:ext uri="{FF2B5EF4-FFF2-40B4-BE49-F238E27FC236}">
                <a16:creationId xmlns:a16="http://schemas.microsoft.com/office/drawing/2014/main" id="{651EC9C8-A0AE-48CE-9548-F8F63D709F6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109663" cy="1003300"/>
          </a:xfrm>
        </p:spPr>
      </p:pic>
      <p:pic>
        <p:nvPicPr>
          <p:cNvPr id="7" name="Picture 6">
            <a:extLst>
              <a:ext uri="{FF2B5EF4-FFF2-40B4-BE49-F238E27FC236}">
                <a16:creationId xmlns:a16="http://schemas.microsoft.com/office/drawing/2014/main" id="{C5075BAD-F208-4842-958F-EE8FF9B77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7903" y="5767842"/>
            <a:ext cx="1154097" cy="1090158"/>
          </a:xfrm>
          <a:prstGeom prst="rect">
            <a:avLst/>
          </a:prstGeom>
        </p:spPr>
      </p:pic>
    </p:spTree>
    <p:extLst>
      <p:ext uri="{BB962C8B-B14F-4D97-AF65-F5344CB8AC3E}">
        <p14:creationId xmlns:p14="http://schemas.microsoft.com/office/powerpoint/2010/main" val="214542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E622-1AA3-49E0-BDDF-91EC2298D62E}"/>
              </a:ext>
            </a:extLst>
          </p:cNvPr>
          <p:cNvSpPr>
            <a:spLocks noGrp="1"/>
          </p:cNvSpPr>
          <p:nvPr>
            <p:ph type="title"/>
          </p:nvPr>
        </p:nvSpPr>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Technology Used</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A8ABAB-0EC2-4161-89A9-A4076317AEA0}"/>
              </a:ext>
            </a:extLst>
          </p:cNvPr>
          <p:cNvSpPr>
            <a:spLocks noGrp="1"/>
          </p:cNvSpPr>
          <p:nvPr>
            <p:ph idx="1"/>
          </p:nvPr>
        </p:nvSpPr>
        <p:spPr/>
        <p:txBody>
          <a:bodyPr/>
          <a:lstStyle/>
          <a:p>
            <a:pPr marL="0" indent="0" algn="ctr">
              <a:buNone/>
            </a:pPr>
            <a:r>
              <a:rPr lang="en-US" sz="3600" b="1" dirty="0">
                <a:solidFill>
                  <a:schemeClr val="tx1"/>
                </a:solidFill>
                <a:latin typeface="Times New Roman" panose="02020603050405020304" pitchFamily="18" charset="0"/>
                <a:cs typeface="Times New Roman" panose="02020603050405020304" pitchFamily="18" charset="0"/>
              </a:rPr>
              <a:t>Power BI</a:t>
            </a:r>
          </a:p>
          <a:p>
            <a:pPr marL="0" indent="0">
              <a:buNone/>
            </a:pPr>
            <a:r>
              <a:rPr lang="en-US" b="0" dirty="0">
                <a:solidFill>
                  <a:schemeClr val="tx1"/>
                </a:solidFill>
                <a:effectLst/>
                <a:latin typeface="Times New Roman" panose="02020603050405020304" pitchFamily="18" charset="0"/>
                <a:cs typeface="Times New Roman" panose="02020603050405020304" pitchFamily="18" charset="0"/>
              </a:rPr>
              <a:t>Power BI is a business analytics service by Microsoft. It aims to provide interactive visualizations and business intelligence capabilities with an interface simple enough for end users to create their own reports and dashboards. It is part of the Microsoft Power Platform.</a:t>
            </a:r>
          </a:p>
          <a:p>
            <a:pPr marL="0" indent="0" algn="ctr">
              <a:buNone/>
            </a:pPr>
            <a:r>
              <a:rPr lang="en-US" sz="3600" b="1" dirty="0">
                <a:solidFill>
                  <a:schemeClr val="tx1"/>
                </a:solidFill>
                <a:effectLst/>
                <a:latin typeface="Times New Roman" panose="02020603050405020304" pitchFamily="18" charset="0"/>
                <a:cs typeface="Times New Roman" panose="02020603050405020304" pitchFamily="18" charset="0"/>
              </a:rPr>
              <a:t>DAX (Data Analysis Expression)</a:t>
            </a:r>
          </a:p>
          <a:p>
            <a:pPr marL="0" indent="0">
              <a:buNone/>
            </a:pPr>
            <a:r>
              <a:rPr lang="en-US" b="0" i="0" dirty="0">
                <a:solidFill>
                  <a:schemeClr val="tx1"/>
                </a:solidFill>
                <a:effectLst/>
                <a:latin typeface="Segoe UI" panose="020B0502040204020203" pitchFamily="34" charset="0"/>
              </a:rPr>
              <a:t>DAX is a collection of functions, operators, and constants that can be used in a formula, or expression, to calculate and return one or more values. Stated more simply, DAX helps you create new information from data already in your model.</a:t>
            </a:r>
            <a:endParaRPr lang="en-US" b="0" i="1"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3600" b="1" i="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DB1AEB-0A03-4725-8C37-8D5EC816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73609" cy="970450"/>
          </a:xfrm>
          <a:prstGeom prst="rect">
            <a:avLst/>
          </a:prstGeom>
        </p:spPr>
      </p:pic>
      <p:pic>
        <p:nvPicPr>
          <p:cNvPr id="7" name="Picture 6">
            <a:extLst>
              <a:ext uri="{FF2B5EF4-FFF2-40B4-BE49-F238E27FC236}">
                <a16:creationId xmlns:a16="http://schemas.microsoft.com/office/drawing/2014/main" id="{852CFF8C-5A82-43E7-ADCC-ED16063E5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391" y="5843871"/>
            <a:ext cx="1073609" cy="1014129"/>
          </a:xfrm>
          <a:prstGeom prst="rect">
            <a:avLst/>
          </a:prstGeom>
        </p:spPr>
      </p:pic>
    </p:spTree>
    <p:extLst>
      <p:ext uri="{BB962C8B-B14F-4D97-AF65-F5344CB8AC3E}">
        <p14:creationId xmlns:p14="http://schemas.microsoft.com/office/powerpoint/2010/main" val="201622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47F5-CCCF-4777-AAF7-49AEF1E17F5B}"/>
              </a:ext>
            </a:extLst>
          </p:cNvPr>
          <p:cNvSpPr>
            <a:spLocks noGrp="1"/>
          </p:cNvSpPr>
          <p:nvPr>
            <p:ph type="title"/>
          </p:nvPr>
        </p:nvSpPr>
        <p:spPr>
          <a:xfrm>
            <a:off x="913795" y="0"/>
            <a:ext cx="10353762" cy="958788"/>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Project Demonstration</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Picture" title="This slide contains the following visuals: Quantity Sold, Quantity Sold by Month and Year, clusteredColumnChart, textbox. Please refer to the notes on this slide for details.">
            <a:hlinkClick r:id="rId2"/>
            <a:extLst>
              <a:ext uri="{FF2B5EF4-FFF2-40B4-BE49-F238E27FC236}">
                <a16:creationId xmlns:a16="http://schemas.microsoft.com/office/drawing/2014/main" id="{1CD2FFD8-7C75-486E-B22A-E7A910895DEC}"/>
              </a:ext>
            </a:extLst>
          </p:cNvPr>
          <p:cNvPicPr>
            <a:picLocks noGrp="1" noChangeAspect="1"/>
          </p:cNvPicPr>
          <p:nvPr>
            <p:ph idx="1"/>
          </p:nvPr>
        </p:nvPicPr>
        <p:blipFill>
          <a:blip r:embed="rId3"/>
          <a:stretch>
            <a:fillRect/>
          </a:stretch>
        </p:blipFill>
        <p:spPr>
          <a:xfrm>
            <a:off x="301840" y="958788"/>
            <a:ext cx="11425561" cy="5770486"/>
          </a:xfrm>
          <a:prstGeom prst="rect">
            <a:avLst/>
          </a:prstGeom>
          <a:noFill/>
        </p:spPr>
      </p:pic>
      <p:pic>
        <p:nvPicPr>
          <p:cNvPr id="8" name="Picture 7">
            <a:extLst>
              <a:ext uri="{FF2B5EF4-FFF2-40B4-BE49-F238E27FC236}">
                <a16:creationId xmlns:a16="http://schemas.microsoft.com/office/drawing/2014/main" id="{D76851C9-7E53-4430-82A0-EF0B6B87C1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03177" cy="906786"/>
          </a:xfrm>
          <a:prstGeom prst="rect">
            <a:avLst/>
          </a:prstGeom>
        </p:spPr>
      </p:pic>
      <p:pic>
        <p:nvPicPr>
          <p:cNvPr id="10" name="Picture 9">
            <a:extLst>
              <a:ext uri="{FF2B5EF4-FFF2-40B4-BE49-F238E27FC236}">
                <a16:creationId xmlns:a16="http://schemas.microsoft.com/office/drawing/2014/main" id="{D42D47F5-1174-4A4D-A9A1-374AC90E88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7557" y="0"/>
            <a:ext cx="924443" cy="873227"/>
          </a:xfrm>
          <a:prstGeom prst="rect">
            <a:avLst/>
          </a:prstGeom>
        </p:spPr>
      </p:pic>
    </p:spTree>
    <p:extLst>
      <p:ext uri="{BB962C8B-B14F-4D97-AF65-F5344CB8AC3E}">
        <p14:creationId xmlns:p14="http://schemas.microsoft.com/office/powerpoint/2010/main" val="183372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ineChart, map, clusteredColumnChart, pie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pic>
        <p:nvPicPr>
          <p:cNvPr id="5" name="Picture 4">
            <a:extLst>
              <a:ext uri="{FF2B5EF4-FFF2-40B4-BE49-F238E27FC236}">
                <a16:creationId xmlns:a16="http://schemas.microsoft.com/office/drawing/2014/main" id="{6DCB7A4F-6515-4E60-84ED-FBFF7663BD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89574" y="5911110"/>
            <a:ext cx="1002426" cy="946890"/>
          </a:xfrm>
          <a:prstGeom prst="rect">
            <a:avLst/>
          </a:prstGeom>
        </p:spPr>
      </p:pic>
      <p:pic>
        <p:nvPicPr>
          <p:cNvPr id="7" name="Picture 6">
            <a:extLst>
              <a:ext uri="{FF2B5EF4-FFF2-40B4-BE49-F238E27FC236}">
                <a16:creationId xmlns:a16="http://schemas.microsoft.com/office/drawing/2014/main" id="{070AE973-025A-4BFB-8B8B-B242A04EAE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911110"/>
            <a:ext cx="781235" cy="9468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rChart, donutChart, ribbonChart, line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3</a:t>
            </a:r>
          </a:p>
        </p:txBody>
      </p:sp>
      <p:pic>
        <p:nvPicPr>
          <p:cNvPr id="5" name="Picture 4">
            <a:extLst>
              <a:ext uri="{FF2B5EF4-FFF2-40B4-BE49-F238E27FC236}">
                <a16:creationId xmlns:a16="http://schemas.microsoft.com/office/drawing/2014/main" id="{D488639A-4C11-489A-8B0C-475F1F8AD1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6683" y="0"/>
            <a:ext cx="775317" cy="732363"/>
          </a:xfrm>
          <a:prstGeom prst="rect">
            <a:avLst/>
          </a:prstGeom>
        </p:spPr>
      </p:pic>
      <p:pic>
        <p:nvPicPr>
          <p:cNvPr id="7" name="Picture 6">
            <a:extLst>
              <a:ext uri="{FF2B5EF4-FFF2-40B4-BE49-F238E27FC236}">
                <a16:creationId xmlns:a16="http://schemas.microsoft.com/office/drawing/2014/main" id="{04C2EADD-838C-4965-A8BA-93FAF45249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65" y="6292429"/>
            <a:ext cx="625691" cy="5655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title="This slide contains the following visuals: pieChart, donutChart, card, card, Cumulative Profit 2 Months Ago, Cumulative Profit Last Month. Please refer to the notes on this slide for details.">
            <a:hlinkClick r:id="rId2"/>
            <a:extLst>
              <a:ext uri="{FF2B5EF4-FFF2-40B4-BE49-F238E27FC236}">
                <a16:creationId xmlns:a16="http://schemas.microsoft.com/office/drawing/2014/main" id="{F747E88E-C3B2-477E-AC2B-981C812B471B}"/>
              </a:ext>
            </a:extLst>
          </p:cNvPr>
          <p:cNvPicPr>
            <a:picLocks noChangeAspect="1"/>
          </p:cNvPicPr>
          <p:nvPr/>
        </p:nvPicPr>
        <p:blipFill>
          <a:blip r:embed="rId3"/>
          <a:stretch>
            <a:fillRect/>
          </a:stretch>
        </p:blipFill>
        <p:spPr>
          <a:xfrm>
            <a:off x="76200" y="0"/>
            <a:ext cx="12020550" cy="6858000"/>
          </a:xfrm>
          <a:prstGeom prst="rect">
            <a:avLst/>
          </a:prstGeom>
          <a:noFill/>
        </p:spPr>
      </p:pic>
    </p:spTree>
    <p:extLst>
      <p:ext uri="{BB962C8B-B14F-4D97-AF65-F5344CB8AC3E}">
        <p14:creationId xmlns:p14="http://schemas.microsoft.com/office/powerpoint/2010/main" val="4140861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476</TotalTime>
  <Words>1049</Words>
  <Application>Microsoft Office PowerPoint</Application>
  <PresentationFormat>Widescreen</PresentationFormat>
  <Paragraphs>101</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Calisto MT</vt:lpstr>
      <vt:lpstr>Open Sans</vt:lpstr>
      <vt:lpstr>Segoe UI</vt:lpstr>
      <vt:lpstr>Tempus Sans ITC</vt:lpstr>
      <vt:lpstr>Times New Roman</vt:lpstr>
      <vt:lpstr>Wingdings 2</vt:lpstr>
      <vt:lpstr>Slate</vt:lpstr>
      <vt:lpstr>Celebal Project Domain – Power BI Team – PB-1</vt:lpstr>
      <vt:lpstr>Objective</vt:lpstr>
      <vt:lpstr>What’s New</vt:lpstr>
      <vt:lpstr>Target Audience</vt:lpstr>
      <vt:lpstr>Technology Used</vt:lpstr>
      <vt:lpstr>Project Demonstration</vt:lpstr>
      <vt:lpstr>Page 2</vt:lpstr>
      <vt:lpstr>Page 3</vt:lpstr>
      <vt:lpstr>PowerPoint Presentation</vt:lpstr>
      <vt:lpstr>Page 5</vt:lpstr>
      <vt:lpstr>Future Score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Celebal Project Domain – Power BI Team – PB-1</dc:title>
  <dc:creator>paramjeet solanki</dc:creator>
  <cp:lastModifiedBy>paramjeet solanki</cp:lastModifiedBy>
  <cp:revision>24</cp:revision>
  <dcterms:created xsi:type="dcterms:W3CDTF">2021-07-12T15:15:59Z</dcterms:created>
  <dcterms:modified xsi:type="dcterms:W3CDTF">2021-07-14T03:37:08Z</dcterms:modified>
</cp:coreProperties>
</file>