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7" r:id="rId4"/>
    <p:sldId id="262" r:id="rId5"/>
    <p:sldId id="268" r:id="rId6"/>
    <p:sldId id="264" r:id="rId7"/>
    <p:sldId id="265" r:id="rId8"/>
    <p:sldId id="266"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FB83C3CF-0ADE-4CAF-B968-008B0689F02E}" type="datetimeFigureOut">
              <a:rPr lang="en-GB" smtClean="0"/>
              <a:t>03/12/2018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19FDA1C-DE15-4A1E-ABC9-0603B6DC2FC7}" type="slidenum">
              <a:rPr lang="en-GB" smtClean="0"/>
              <a:t>‹#›</a:t>
            </a:fld>
            <a:endParaRPr lang="en-GB"/>
          </a:p>
        </p:txBody>
      </p:sp>
    </p:spTree>
    <p:extLst>
      <p:ext uri="{BB962C8B-B14F-4D97-AF65-F5344CB8AC3E}">
        <p14:creationId xmlns:p14="http://schemas.microsoft.com/office/powerpoint/2010/main" val="4091530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B83C3CF-0ADE-4CAF-B968-008B0689F02E}" type="datetimeFigureOut">
              <a:rPr lang="en-GB" smtClean="0"/>
              <a:t>03/12/2018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19FDA1C-DE15-4A1E-ABC9-0603B6DC2FC7}" type="slidenum">
              <a:rPr lang="en-GB" smtClean="0"/>
              <a:t>‹#›</a:t>
            </a:fld>
            <a:endParaRPr lang="en-GB"/>
          </a:p>
        </p:txBody>
      </p:sp>
    </p:spTree>
    <p:extLst>
      <p:ext uri="{BB962C8B-B14F-4D97-AF65-F5344CB8AC3E}">
        <p14:creationId xmlns:p14="http://schemas.microsoft.com/office/powerpoint/2010/main" val="2985398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B83C3CF-0ADE-4CAF-B968-008B0689F02E}" type="datetimeFigureOut">
              <a:rPr lang="en-GB" smtClean="0"/>
              <a:t>03/12/2018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19FDA1C-DE15-4A1E-ABC9-0603B6DC2FC7}" type="slidenum">
              <a:rPr lang="en-GB" smtClean="0"/>
              <a:t>‹#›</a:t>
            </a:fld>
            <a:endParaRPr lang="en-GB"/>
          </a:p>
        </p:txBody>
      </p:sp>
    </p:spTree>
    <p:extLst>
      <p:ext uri="{BB962C8B-B14F-4D97-AF65-F5344CB8AC3E}">
        <p14:creationId xmlns:p14="http://schemas.microsoft.com/office/powerpoint/2010/main" val="1102119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B83C3CF-0ADE-4CAF-B968-008B0689F02E}" type="datetimeFigureOut">
              <a:rPr lang="en-GB" smtClean="0"/>
              <a:t>03/12/2018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19FDA1C-DE15-4A1E-ABC9-0603B6DC2FC7}" type="slidenum">
              <a:rPr lang="en-GB" smtClean="0"/>
              <a:t>‹#›</a:t>
            </a:fld>
            <a:endParaRPr lang="en-GB"/>
          </a:p>
        </p:txBody>
      </p:sp>
    </p:spTree>
    <p:extLst>
      <p:ext uri="{BB962C8B-B14F-4D97-AF65-F5344CB8AC3E}">
        <p14:creationId xmlns:p14="http://schemas.microsoft.com/office/powerpoint/2010/main" val="191247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83C3CF-0ADE-4CAF-B968-008B0689F02E}" type="datetimeFigureOut">
              <a:rPr lang="en-GB" smtClean="0"/>
              <a:t>03/12/2018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19FDA1C-DE15-4A1E-ABC9-0603B6DC2FC7}" type="slidenum">
              <a:rPr lang="en-GB" smtClean="0"/>
              <a:t>‹#›</a:t>
            </a:fld>
            <a:endParaRPr lang="en-GB"/>
          </a:p>
        </p:txBody>
      </p:sp>
    </p:spTree>
    <p:extLst>
      <p:ext uri="{BB962C8B-B14F-4D97-AF65-F5344CB8AC3E}">
        <p14:creationId xmlns:p14="http://schemas.microsoft.com/office/powerpoint/2010/main" val="3553029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FB83C3CF-0ADE-4CAF-B968-008B0689F02E}" type="datetimeFigureOut">
              <a:rPr lang="en-GB" smtClean="0"/>
              <a:t>03/12/2018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19FDA1C-DE15-4A1E-ABC9-0603B6DC2FC7}" type="slidenum">
              <a:rPr lang="en-GB" smtClean="0"/>
              <a:t>‹#›</a:t>
            </a:fld>
            <a:endParaRPr lang="en-GB"/>
          </a:p>
        </p:txBody>
      </p:sp>
    </p:spTree>
    <p:extLst>
      <p:ext uri="{BB962C8B-B14F-4D97-AF65-F5344CB8AC3E}">
        <p14:creationId xmlns:p14="http://schemas.microsoft.com/office/powerpoint/2010/main" val="2986853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FB83C3CF-0ADE-4CAF-B968-008B0689F02E}" type="datetimeFigureOut">
              <a:rPr lang="en-GB" smtClean="0"/>
              <a:t>03/12/2018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19FDA1C-DE15-4A1E-ABC9-0603B6DC2FC7}" type="slidenum">
              <a:rPr lang="en-GB" smtClean="0"/>
              <a:t>‹#›</a:t>
            </a:fld>
            <a:endParaRPr lang="en-GB"/>
          </a:p>
        </p:txBody>
      </p:sp>
    </p:spTree>
    <p:extLst>
      <p:ext uri="{BB962C8B-B14F-4D97-AF65-F5344CB8AC3E}">
        <p14:creationId xmlns:p14="http://schemas.microsoft.com/office/powerpoint/2010/main" val="2356443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FB83C3CF-0ADE-4CAF-B968-008B0689F02E}" type="datetimeFigureOut">
              <a:rPr lang="en-GB" smtClean="0"/>
              <a:t>03/12/2018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19FDA1C-DE15-4A1E-ABC9-0603B6DC2FC7}" type="slidenum">
              <a:rPr lang="en-GB" smtClean="0"/>
              <a:t>‹#›</a:t>
            </a:fld>
            <a:endParaRPr lang="en-GB"/>
          </a:p>
        </p:txBody>
      </p:sp>
    </p:spTree>
    <p:extLst>
      <p:ext uri="{BB962C8B-B14F-4D97-AF65-F5344CB8AC3E}">
        <p14:creationId xmlns:p14="http://schemas.microsoft.com/office/powerpoint/2010/main" val="1612344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83C3CF-0ADE-4CAF-B968-008B0689F02E}" type="datetimeFigureOut">
              <a:rPr lang="en-GB" smtClean="0"/>
              <a:t>03/12/2018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19FDA1C-DE15-4A1E-ABC9-0603B6DC2FC7}" type="slidenum">
              <a:rPr lang="en-GB" smtClean="0"/>
              <a:t>‹#›</a:t>
            </a:fld>
            <a:endParaRPr lang="en-GB"/>
          </a:p>
        </p:txBody>
      </p:sp>
    </p:spTree>
    <p:extLst>
      <p:ext uri="{BB962C8B-B14F-4D97-AF65-F5344CB8AC3E}">
        <p14:creationId xmlns:p14="http://schemas.microsoft.com/office/powerpoint/2010/main" val="142044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83C3CF-0ADE-4CAF-B968-008B0689F02E}" type="datetimeFigureOut">
              <a:rPr lang="en-GB" smtClean="0"/>
              <a:t>03/12/2018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19FDA1C-DE15-4A1E-ABC9-0603B6DC2FC7}" type="slidenum">
              <a:rPr lang="en-GB" smtClean="0"/>
              <a:t>‹#›</a:t>
            </a:fld>
            <a:endParaRPr lang="en-GB"/>
          </a:p>
        </p:txBody>
      </p:sp>
    </p:spTree>
    <p:extLst>
      <p:ext uri="{BB962C8B-B14F-4D97-AF65-F5344CB8AC3E}">
        <p14:creationId xmlns:p14="http://schemas.microsoft.com/office/powerpoint/2010/main" val="1559905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83C3CF-0ADE-4CAF-B968-008B0689F02E}" type="datetimeFigureOut">
              <a:rPr lang="en-GB" smtClean="0"/>
              <a:t>03/12/2018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19FDA1C-DE15-4A1E-ABC9-0603B6DC2FC7}" type="slidenum">
              <a:rPr lang="en-GB" smtClean="0"/>
              <a:t>‹#›</a:t>
            </a:fld>
            <a:endParaRPr lang="en-GB"/>
          </a:p>
        </p:txBody>
      </p:sp>
    </p:spTree>
    <p:extLst>
      <p:ext uri="{BB962C8B-B14F-4D97-AF65-F5344CB8AC3E}">
        <p14:creationId xmlns:p14="http://schemas.microsoft.com/office/powerpoint/2010/main" val="2627646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83C3CF-0ADE-4CAF-B968-008B0689F02E}" type="datetimeFigureOut">
              <a:rPr lang="en-GB" smtClean="0"/>
              <a:t>03/12/2018</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9FDA1C-DE15-4A1E-ABC9-0603B6DC2FC7}" type="slidenum">
              <a:rPr lang="en-GB" smtClean="0"/>
              <a:t>‹#›</a:t>
            </a:fld>
            <a:endParaRPr lang="en-GB"/>
          </a:p>
        </p:txBody>
      </p:sp>
    </p:spTree>
    <p:extLst>
      <p:ext uri="{BB962C8B-B14F-4D97-AF65-F5344CB8AC3E}">
        <p14:creationId xmlns:p14="http://schemas.microsoft.com/office/powerpoint/2010/main" val="41084389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504" y="1412776"/>
            <a:ext cx="8964488" cy="1080120"/>
          </a:xfrm>
        </p:spPr>
        <p:txBody>
          <a:bodyPr>
            <a:normAutofit fontScale="90000"/>
          </a:bodyPr>
          <a:lstStyle/>
          <a:p>
            <a:pPr algn="l"/>
            <a:r>
              <a:rPr lang="en-GB" sz="2800" b="1" dirty="0">
                <a:latin typeface="Times New Roman" panose="02020603050405020304" pitchFamily="18" charset="0"/>
                <a:cs typeface="Times New Roman" panose="02020603050405020304" pitchFamily="18" charset="0"/>
              </a:rPr>
              <a:t>CHANNEL EQUALIZATION USING ADAPTIVE ZERO FORCING TECHNIQUE IN RAYLEIGH FADING CHANNEL</a:t>
            </a:r>
          </a:p>
        </p:txBody>
      </p:sp>
      <p:sp>
        <p:nvSpPr>
          <p:cNvPr id="3" name="Subtitle 2"/>
          <p:cNvSpPr>
            <a:spLocks noGrp="1"/>
          </p:cNvSpPr>
          <p:nvPr>
            <p:ph type="subTitle" idx="1"/>
          </p:nvPr>
        </p:nvSpPr>
        <p:spPr>
          <a:xfrm>
            <a:off x="1115616" y="2420888"/>
            <a:ext cx="6400800" cy="334888"/>
          </a:xfrm>
        </p:spPr>
        <p:txBody>
          <a:bodyPr>
            <a:noAutofit/>
          </a:bodyPr>
          <a:lstStyle/>
          <a:p>
            <a:pPr algn="just"/>
            <a:r>
              <a:rPr lang="en-IN" sz="1600" dirty="0">
                <a:solidFill>
                  <a:schemeClr val="tx1"/>
                </a:solidFill>
                <a:latin typeface="Times New Roman" panose="02020603050405020304" pitchFamily="18" charset="0"/>
                <a:cs typeface="Times New Roman" panose="02020603050405020304" pitchFamily="18" charset="0"/>
              </a:rPr>
              <a:t>	-Piyush Srivastava		     -Vivek Prakash</a:t>
            </a:r>
            <a:endParaRPr lang="en-GB"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300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0648"/>
            <a:ext cx="8229600" cy="432048"/>
          </a:xfrm>
        </p:spPr>
        <p:txBody>
          <a:bodyPr>
            <a:normAutofit fontScale="90000"/>
          </a:bodyPr>
          <a:lstStyle/>
          <a:p>
            <a:r>
              <a:rPr lang="en-IN" b="1" dirty="0"/>
              <a:t>         </a:t>
            </a:r>
            <a:r>
              <a:rPr lang="en-IN" sz="2800" b="1" dirty="0">
                <a:latin typeface="Times New Roman" panose="02020603050405020304" pitchFamily="18" charset="0"/>
                <a:cs typeface="Times New Roman" panose="02020603050405020304" pitchFamily="18" charset="0"/>
              </a:rPr>
              <a:t>PAPER OBJECTIVE</a:t>
            </a:r>
            <a:r>
              <a:rPr lang="en-IN" b="1" dirty="0"/>
              <a:t>		</a:t>
            </a:r>
            <a:endParaRPr lang="en-GB" b="1" dirty="0"/>
          </a:p>
        </p:txBody>
      </p:sp>
      <p:sp>
        <p:nvSpPr>
          <p:cNvPr id="3" name="Content Placeholder 2"/>
          <p:cNvSpPr>
            <a:spLocks noGrp="1"/>
          </p:cNvSpPr>
          <p:nvPr>
            <p:ph idx="1"/>
          </p:nvPr>
        </p:nvSpPr>
        <p:spPr>
          <a:xfrm>
            <a:off x="179512" y="1052736"/>
            <a:ext cx="8784976" cy="5328592"/>
          </a:xfrm>
        </p:spPr>
        <p:txBody>
          <a:bodyPr>
            <a:normAutofit/>
          </a:bodyPr>
          <a:lstStyle/>
          <a:p>
            <a:pPr lvl="0" algn="just"/>
            <a:r>
              <a:rPr lang="en-IN" sz="1800" dirty="0">
                <a:latin typeface="Times New Roman" panose="02020603050405020304" pitchFamily="18" charset="0"/>
                <a:cs typeface="Times New Roman" panose="02020603050405020304" pitchFamily="18" charset="0"/>
              </a:rPr>
              <a:t>Rayleigh Channel represents the multipath fading channel model with no dominant LOS(line of sight) path.</a:t>
            </a:r>
            <a:endParaRPr lang="en-GB" sz="1800" dirty="0">
              <a:latin typeface="Times New Roman" panose="02020603050405020304" pitchFamily="18" charset="0"/>
              <a:cs typeface="Times New Roman" panose="02020603050405020304" pitchFamily="18" charset="0"/>
            </a:endParaRPr>
          </a:p>
          <a:p>
            <a:pPr lvl="0" algn="just"/>
            <a:r>
              <a:rPr lang="en-IN" sz="1800" dirty="0">
                <a:latin typeface="Times New Roman" panose="02020603050405020304" pitchFamily="18" charset="0"/>
                <a:cs typeface="Times New Roman" panose="02020603050405020304" pitchFamily="18" charset="0"/>
              </a:rPr>
              <a:t>The major challenges in this channel model are fading and interference.</a:t>
            </a:r>
            <a:endParaRPr lang="en-GB" sz="1800" dirty="0">
              <a:latin typeface="Times New Roman" panose="02020603050405020304" pitchFamily="18" charset="0"/>
              <a:cs typeface="Times New Roman" panose="02020603050405020304" pitchFamily="18" charset="0"/>
            </a:endParaRPr>
          </a:p>
          <a:p>
            <a:pPr lvl="0" algn="just"/>
            <a:r>
              <a:rPr lang="en-IN" sz="1800" dirty="0">
                <a:latin typeface="Times New Roman" panose="02020603050405020304" pitchFamily="18" charset="0"/>
                <a:cs typeface="Times New Roman" panose="02020603050405020304" pitchFamily="18" charset="0"/>
              </a:rPr>
              <a:t>Some equalization techniques are applied to reduce this fading.</a:t>
            </a:r>
            <a:endParaRPr lang="en-GB" sz="1800" dirty="0">
              <a:latin typeface="Times New Roman" panose="02020603050405020304" pitchFamily="18" charset="0"/>
              <a:cs typeface="Times New Roman" panose="02020603050405020304" pitchFamily="18" charset="0"/>
            </a:endParaRPr>
          </a:p>
          <a:p>
            <a:pPr lvl="0" algn="just"/>
            <a:r>
              <a:rPr lang="en-IN" sz="1800" dirty="0">
                <a:latin typeface="Times New Roman" panose="02020603050405020304" pitchFamily="18" charset="0"/>
                <a:cs typeface="Times New Roman" panose="02020603050405020304" pitchFamily="18" charset="0"/>
              </a:rPr>
              <a:t>But the ISI(inter symbol interference) is main cause of the error at the detection of signal at receiver side.</a:t>
            </a:r>
            <a:endParaRPr lang="en-GB" sz="1800" dirty="0">
              <a:latin typeface="Times New Roman" panose="02020603050405020304" pitchFamily="18" charset="0"/>
              <a:cs typeface="Times New Roman" panose="02020603050405020304" pitchFamily="18" charset="0"/>
            </a:endParaRPr>
          </a:p>
          <a:p>
            <a:pPr lvl="0" algn="just"/>
            <a:r>
              <a:rPr lang="en-IN" sz="1800" dirty="0">
                <a:latin typeface="Times New Roman" panose="02020603050405020304" pitchFamily="18" charset="0"/>
                <a:cs typeface="Times New Roman" panose="02020603050405020304" pitchFamily="18" charset="0"/>
              </a:rPr>
              <a:t>To remove this ISI and improve  the BER(bit error rate) Zero Forcing Equalization technique and other technique like MMSE, ML etc. are implemented.</a:t>
            </a:r>
          </a:p>
          <a:p>
            <a:pPr lvl="0" algn="just"/>
            <a:r>
              <a:rPr lang="en-IN" sz="1800" dirty="0">
                <a:latin typeface="Times New Roman" panose="02020603050405020304" pitchFamily="18" charset="0"/>
                <a:cs typeface="Times New Roman" panose="02020603050405020304" pitchFamily="18" charset="0"/>
              </a:rPr>
              <a:t>Main aim was to remove the ISI in the fading channels by using different equalization technique.</a:t>
            </a:r>
            <a:endParaRPr lang="en-GB" sz="1800" dirty="0">
              <a:latin typeface="Times New Roman" panose="02020603050405020304" pitchFamily="18" charset="0"/>
              <a:cs typeface="Times New Roman" panose="02020603050405020304" pitchFamily="18" charset="0"/>
            </a:endParaRPr>
          </a:p>
          <a:p>
            <a:pPr lvl="0" algn="just"/>
            <a:r>
              <a:rPr lang="en-IN" sz="1800" dirty="0">
                <a:latin typeface="Times New Roman" panose="02020603050405020304" pitchFamily="18" charset="0"/>
                <a:cs typeface="Times New Roman" panose="02020603050405020304" pitchFamily="18" charset="0"/>
              </a:rPr>
              <a:t>Paper’s objective was to implement the Adaptive Zero Forcing technique in a 2X2 MIMO system modulated with the BPSK modulation scheme and plot the BER..</a:t>
            </a:r>
          </a:p>
          <a:p>
            <a:pPr lvl="0" algn="just"/>
            <a:r>
              <a:rPr lang="en-IN" sz="1800" dirty="0">
                <a:latin typeface="Times New Roman" panose="02020603050405020304" pitchFamily="18" charset="0"/>
                <a:cs typeface="Times New Roman" panose="02020603050405020304" pitchFamily="18" charset="0"/>
              </a:rPr>
              <a:t>Proposed method for equalization in this paper is Adaptive Zero Forcing Equalization Technique which is implemented by using Least Mean Square Algorithm which shows that</a:t>
            </a:r>
            <a:r>
              <a:rPr lang="en-GB" sz="1800"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if the channel is time variant, the coefficient of least mean square algorithm are changed according to the changes in the channel.</a:t>
            </a:r>
            <a:endParaRPr lang="en-GB" sz="1800" dirty="0">
              <a:latin typeface="Times New Roman" panose="02020603050405020304" pitchFamily="18" charset="0"/>
              <a:cs typeface="Times New Roman" panose="02020603050405020304" pitchFamily="18" charset="0"/>
            </a:endParaRPr>
          </a:p>
          <a:p>
            <a:pPr lvl="0" algn="just"/>
            <a:r>
              <a:rPr lang="en-IN" sz="1800" dirty="0">
                <a:latin typeface="Times New Roman" panose="02020603050405020304" pitchFamily="18" charset="0"/>
                <a:cs typeface="Times New Roman" panose="02020603050405020304" pitchFamily="18" charset="0"/>
              </a:rPr>
              <a:t>Adaptive Equalization provide efficient BER rates when channel is time variant.</a:t>
            </a:r>
            <a:endParaRPr lang="en-GB" sz="1800" dirty="0">
              <a:latin typeface="Times New Roman" panose="02020603050405020304" pitchFamily="18" charset="0"/>
              <a:cs typeface="Times New Roman" panose="02020603050405020304" pitchFamily="18" charset="0"/>
            </a:endParaRPr>
          </a:p>
          <a:p>
            <a:pPr lvl="0" algn="just"/>
            <a:endParaRPr lang="en-GB"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4786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rmAutofit fontScale="90000"/>
          </a:bodyPr>
          <a:lstStyle/>
          <a:p>
            <a:r>
              <a:rPr lang="en-IN" sz="2800" b="1" dirty="0">
                <a:latin typeface="Times New Roman" panose="02020603050405020304" pitchFamily="18" charset="0"/>
                <a:cs typeface="Times New Roman" panose="02020603050405020304" pitchFamily="18" charset="0"/>
              </a:rPr>
              <a:t>ADDITIONAL WORK</a:t>
            </a:r>
            <a:endParaRPr lang="en-GB"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124744"/>
            <a:ext cx="8229600" cy="4608512"/>
          </a:xfrm>
        </p:spPr>
        <p:txBody>
          <a:bodyPr>
            <a:normAutofit/>
          </a:bodyPr>
          <a:lstStyle/>
          <a:p>
            <a:pPr algn="just">
              <a:buFont typeface="+mj-lt"/>
              <a:buAutoNum type="arabicPeriod"/>
            </a:pPr>
            <a:r>
              <a:rPr lang="en-IN" sz="1800" dirty="0">
                <a:latin typeface="Times New Roman" panose="02020603050405020304" pitchFamily="18" charset="0"/>
                <a:cs typeface="Times New Roman" panose="02020603050405020304" pitchFamily="18" charset="0"/>
              </a:rPr>
              <a:t>The existing problem statement is enhanced for other two channels: Gaussian and </a:t>
            </a:r>
            <a:r>
              <a:rPr lang="en-IN" sz="1800" dirty="0" err="1">
                <a:latin typeface="Times New Roman" panose="02020603050405020304" pitchFamily="18" charset="0"/>
                <a:cs typeface="Times New Roman" panose="02020603050405020304" pitchFamily="18" charset="0"/>
              </a:rPr>
              <a:t>Rician</a:t>
            </a:r>
            <a:r>
              <a:rPr lang="en-IN" sz="1800" dirty="0">
                <a:latin typeface="Times New Roman" panose="02020603050405020304" pitchFamily="18" charset="0"/>
                <a:cs typeface="Times New Roman" panose="02020603050405020304" pitchFamily="18" charset="0"/>
              </a:rPr>
              <a:t>.</a:t>
            </a:r>
          </a:p>
          <a:p>
            <a:pPr marL="685800" lvl="1" algn="just"/>
            <a:r>
              <a:rPr lang="en-IN" sz="1800" dirty="0">
                <a:latin typeface="Times New Roman" panose="02020603050405020304" pitchFamily="18" charset="0"/>
                <a:cs typeface="Times New Roman" panose="02020603050405020304" pitchFamily="18" charset="0"/>
              </a:rPr>
              <a:t>AWGN Channel is the channel model in which a linear addition of white noise following Gaussian distribution. It does not account for fading, interference, frequency selectivity.</a:t>
            </a:r>
          </a:p>
          <a:p>
            <a:pPr marL="685800" lvl="1" algn="just"/>
            <a:r>
              <a:rPr lang="en-IN" sz="1800" dirty="0" err="1">
                <a:latin typeface="Times New Roman" panose="02020603050405020304" pitchFamily="18" charset="0"/>
                <a:cs typeface="Times New Roman" panose="02020603050405020304" pitchFamily="18" charset="0"/>
              </a:rPr>
              <a:t>Rician</a:t>
            </a:r>
            <a:r>
              <a:rPr lang="en-IN" sz="1800" dirty="0">
                <a:latin typeface="Times New Roman" panose="02020603050405020304" pitchFamily="18" charset="0"/>
                <a:cs typeface="Times New Roman" panose="02020603050405020304" pitchFamily="18" charset="0"/>
              </a:rPr>
              <a:t> channel is the channel model in which there is dominant line of sight path between the transmitter and receiver and the other reflected paths are less dominant.</a:t>
            </a:r>
          </a:p>
          <a:p>
            <a:pPr algn="just">
              <a:buFont typeface="+mj-lt"/>
              <a:buAutoNum type="arabicPeriod"/>
            </a:pPr>
            <a:r>
              <a:rPr lang="en-IN" sz="1800" dirty="0">
                <a:latin typeface="Times New Roman" panose="02020603050405020304" pitchFamily="18" charset="0"/>
                <a:cs typeface="Times New Roman" panose="02020603050405020304" pitchFamily="18" charset="0"/>
              </a:rPr>
              <a:t>Also, the code is developed to plot the Zero forcing technique to show a more comparative   analysis between AZF and ZF.</a:t>
            </a:r>
          </a:p>
          <a:p>
            <a:pPr algn="just">
              <a:buFont typeface="+mj-lt"/>
              <a:buAutoNum type="arabicPeriod"/>
            </a:pPr>
            <a:r>
              <a:rPr lang="en-IN" sz="1800" dirty="0">
                <a:latin typeface="Times New Roman" panose="02020603050405020304" pitchFamily="18" charset="0"/>
                <a:cs typeface="Times New Roman" panose="02020603050405020304" pitchFamily="18" charset="0"/>
              </a:rPr>
              <a:t>The eye diagram plot is an added task done to show the change in the output when the techniques are used.</a:t>
            </a:r>
          </a:p>
          <a:p>
            <a:pPr algn="just"/>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4923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r>
              <a:rPr lang="en-IN" sz="2800" b="1" dirty="0">
                <a:latin typeface="Times New Roman" panose="02020603050405020304" pitchFamily="18" charset="0"/>
                <a:cs typeface="Times New Roman" panose="02020603050405020304" pitchFamily="18" charset="0"/>
              </a:rPr>
              <a:t>BER COMPARISON FOR ZF AND AZF</a:t>
            </a:r>
            <a:endParaRPr lang="en-GB" sz="2800" b="1" dirty="0">
              <a:latin typeface="Times New Roman" panose="02020603050405020304" pitchFamily="18" charset="0"/>
              <a:cs typeface="Times New Roman" panose="02020603050405020304" pitchFamily="18" charset="0"/>
            </a:endParaRPr>
          </a:p>
        </p:txBody>
      </p:sp>
      <p:pic>
        <p:nvPicPr>
          <p:cNvPr id="1027" name="Picture 3" descr="C:\Users\lenovo\Desktop\BER ZF.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3113584"/>
            <a:ext cx="4493299" cy="374441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C:\Users\lenovo\Desktop\BER AZF.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3464" y="3113584"/>
            <a:ext cx="4360536" cy="3744416"/>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323528" y="908720"/>
            <a:ext cx="8229600" cy="201622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457200" indent="-457200" algn="just">
              <a:buFont typeface="Arial" panose="020B0604020202020204" pitchFamily="34" charset="0"/>
              <a:buChar char="•"/>
            </a:pPr>
            <a:endParaRPr lang="en-GB" sz="2000" b="1" dirty="0">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03881222-257B-433B-8B09-1DFC6F626E89}"/>
              </a:ext>
            </a:extLst>
          </p:cNvPr>
          <p:cNvSpPr txBox="1">
            <a:spLocks/>
          </p:cNvSpPr>
          <p:nvPr/>
        </p:nvSpPr>
        <p:spPr>
          <a:xfrm>
            <a:off x="323528" y="1060029"/>
            <a:ext cx="8229600" cy="75239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285750" indent="-285750" algn="just">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The plot shows the comparison between the two plots(ZF and AZF) for all the 3 channels: Gaussian, Rician and Rayleigh.</a:t>
            </a:r>
          </a:p>
          <a:p>
            <a:pPr marL="285750" indent="-285750" algn="just">
              <a:buFont typeface="Arial" panose="020B0604020202020204" pitchFamily="34" charset="0"/>
              <a:buChar char="•"/>
            </a:pPr>
            <a:endParaRPr lang="en-GB" sz="1800" dirty="0">
              <a:latin typeface="Times New Roman" panose="02020603050405020304" pitchFamily="18" charset="0"/>
              <a:cs typeface="Times New Roman" panose="02020603050405020304" pitchFamily="18" charset="0"/>
            </a:endParaRPr>
          </a:p>
        </p:txBody>
      </p:sp>
      <p:graphicFrame>
        <p:nvGraphicFramePr>
          <p:cNvPr id="7" name="Table 6">
            <a:extLst>
              <a:ext uri="{FF2B5EF4-FFF2-40B4-BE49-F238E27FC236}">
                <a16:creationId xmlns:a16="http://schemas.microsoft.com/office/drawing/2014/main" id="{83A258BE-2658-4C33-9C5B-F378492D6A76}"/>
              </a:ext>
            </a:extLst>
          </p:cNvPr>
          <p:cNvGraphicFramePr>
            <a:graphicFrameLocks noGrp="1"/>
          </p:cNvGraphicFramePr>
          <p:nvPr>
            <p:extLst>
              <p:ext uri="{D42A27DB-BD31-4B8C-83A1-F6EECF244321}">
                <p14:modId xmlns:p14="http://schemas.microsoft.com/office/powerpoint/2010/main" val="3849201811"/>
              </p:ext>
            </p:extLst>
          </p:nvPr>
        </p:nvGraphicFramePr>
        <p:xfrm>
          <a:off x="0" y="1627005"/>
          <a:ext cx="4493300" cy="1483360"/>
        </p:xfrm>
        <a:graphic>
          <a:graphicData uri="http://schemas.openxmlformats.org/drawingml/2006/table">
            <a:tbl>
              <a:tblPr firstRow="1" bandRow="1">
                <a:tableStyleId>{5C22544A-7EE6-4342-B048-85BDC9FD1C3A}</a:tableStyleId>
              </a:tblPr>
              <a:tblGrid>
                <a:gridCol w="755576">
                  <a:extLst>
                    <a:ext uri="{9D8B030D-6E8A-4147-A177-3AD203B41FA5}">
                      <a16:colId xmlns:a16="http://schemas.microsoft.com/office/drawing/2014/main" val="1466397038"/>
                    </a:ext>
                  </a:extLst>
                </a:gridCol>
                <a:gridCol w="1152128">
                  <a:extLst>
                    <a:ext uri="{9D8B030D-6E8A-4147-A177-3AD203B41FA5}">
                      <a16:colId xmlns:a16="http://schemas.microsoft.com/office/drawing/2014/main" val="3551193517"/>
                    </a:ext>
                  </a:extLst>
                </a:gridCol>
                <a:gridCol w="1296144">
                  <a:extLst>
                    <a:ext uri="{9D8B030D-6E8A-4147-A177-3AD203B41FA5}">
                      <a16:colId xmlns:a16="http://schemas.microsoft.com/office/drawing/2014/main" val="3441258788"/>
                    </a:ext>
                  </a:extLst>
                </a:gridCol>
                <a:gridCol w="1289452">
                  <a:extLst>
                    <a:ext uri="{9D8B030D-6E8A-4147-A177-3AD203B41FA5}">
                      <a16:colId xmlns:a16="http://schemas.microsoft.com/office/drawing/2014/main" val="2438271439"/>
                    </a:ext>
                  </a:extLst>
                </a:gridCol>
              </a:tblGrid>
              <a:tr h="370840">
                <a:tc>
                  <a:txBody>
                    <a:bodyPr/>
                    <a:lstStyle/>
                    <a:p>
                      <a:r>
                        <a:rPr lang="en-US" sz="1800" b="1" kern="1200" dirty="0">
                          <a:solidFill>
                            <a:schemeClr val="tx1"/>
                          </a:solidFill>
                          <a:latin typeface="Times New Roman" panose="02020603050405020304" pitchFamily="18" charset="0"/>
                          <a:ea typeface="+mj-ea"/>
                          <a:cs typeface="Times New Roman" panose="02020603050405020304" pitchFamily="18" charset="0"/>
                        </a:rPr>
                        <a:t>SNR</a:t>
                      </a:r>
                    </a:p>
                  </a:txBody>
                  <a:tcPr/>
                </a:tc>
                <a:tc gridSpan="3">
                  <a:txBody>
                    <a:bodyPr/>
                    <a:lstStyle/>
                    <a:p>
                      <a:pPr algn="ctr"/>
                      <a:r>
                        <a:rPr lang="en-US" sz="1800" b="1" kern="1200" dirty="0">
                          <a:solidFill>
                            <a:schemeClr val="tx1"/>
                          </a:solidFill>
                          <a:latin typeface="Times New Roman" panose="02020603050405020304" pitchFamily="18" charset="0"/>
                          <a:ea typeface="+mj-ea"/>
                          <a:cs typeface="Times New Roman" panose="02020603050405020304" pitchFamily="18" charset="0"/>
                        </a:rPr>
                        <a:t>BIT ERROR RATE(ZF)</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4259325194"/>
                  </a:ext>
                </a:extLst>
              </a:tr>
              <a:tr h="370840">
                <a:tc>
                  <a:txBody>
                    <a:bodyPr/>
                    <a:lstStyle/>
                    <a:p>
                      <a:endParaRPr lang="en-US" dirty="0"/>
                    </a:p>
                  </a:txBody>
                  <a:tcPr/>
                </a:tc>
                <a:tc>
                  <a:txBody>
                    <a:bodyPr/>
                    <a:lstStyle/>
                    <a:p>
                      <a:r>
                        <a:rPr lang="en-US" dirty="0"/>
                        <a:t>Gaussian</a:t>
                      </a:r>
                    </a:p>
                  </a:txBody>
                  <a:tcPr/>
                </a:tc>
                <a:tc>
                  <a:txBody>
                    <a:bodyPr/>
                    <a:lstStyle/>
                    <a:p>
                      <a:r>
                        <a:rPr lang="en-US" dirty="0"/>
                        <a:t>Rayleigh</a:t>
                      </a:r>
                    </a:p>
                  </a:txBody>
                  <a:tcPr/>
                </a:tc>
                <a:tc>
                  <a:txBody>
                    <a:bodyPr/>
                    <a:lstStyle/>
                    <a:p>
                      <a:r>
                        <a:rPr lang="en-US" dirty="0"/>
                        <a:t>Rician</a:t>
                      </a:r>
                    </a:p>
                  </a:txBody>
                  <a:tcPr/>
                </a:tc>
                <a:extLst>
                  <a:ext uri="{0D108BD9-81ED-4DB2-BD59-A6C34878D82A}">
                    <a16:rowId xmlns:a16="http://schemas.microsoft.com/office/drawing/2014/main" val="2608522264"/>
                  </a:ext>
                </a:extLst>
              </a:tr>
              <a:tr h="370840">
                <a:tc>
                  <a:txBody>
                    <a:bodyPr/>
                    <a:lstStyle/>
                    <a:p>
                      <a:r>
                        <a:rPr lang="en-US" dirty="0"/>
                        <a:t>10 dB</a:t>
                      </a:r>
                    </a:p>
                  </a:txBody>
                  <a:tcPr/>
                </a:tc>
                <a:tc>
                  <a:txBody>
                    <a:bodyPr/>
                    <a:lstStyle/>
                    <a:p>
                      <a:r>
                        <a:rPr lang="en-US" dirty="0"/>
                        <a:t>0.1</a:t>
                      </a:r>
                    </a:p>
                  </a:txBody>
                  <a:tcPr/>
                </a:tc>
                <a:tc>
                  <a:txBody>
                    <a:bodyPr/>
                    <a:lstStyle/>
                    <a:p>
                      <a:r>
                        <a:rPr lang="en-US" dirty="0"/>
                        <a:t>0.1-0.01</a:t>
                      </a:r>
                    </a:p>
                  </a:txBody>
                  <a:tcPr/>
                </a:tc>
                <a:tc>
                  <a:txBody>
                    <a:bodyPr/>
                    <a:lstStyle/>
                    <a:p>
                      <a:r>
                        <a:rPr lang="en-US" dirty="0"/>
                        <a:t>0.1-0.01</a:t>
                      </a:r>
                    </a:p>
                  </a:txBody>
                  <a:tcPr/>
                </a:tc>
                <a:extLst>
                  <a:ext uri="{0D108BD9-81ED-4DB2-BD59-A6C34878D82A}">
                    <a16:rowId xmlns:a16="http://schemas.microsoft.com/office/drawing/2014/main" val="93744099"/>
                  </a:ext>
                </a:extLst>
              </a:tr>
              <a:tr h="370840">
                <a:tc>
                  <a:txBody>
                    <a:bodyPr/>
                    <a:lstStyle/>
                    <a:p>
                      <a:r>
                        <a:rPr lang="en-US" dirty="0"/>
                        <a:t>15 dB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0.1-0.01</a:t>
                      </a:r>
                    </a:p>
                  </a:txBody>
                  <a:tcPr/>
                </a:tc>
                <a:tc>
                  <a:txBody>
                    <a:bodyPr/>
                    <a:lstStyle/>
                    <a:p>
                      <a:r>
                        <a:rPr lang="en-US" dirty="0"/>
                        <a:t>0.01-0.001</a:t>
                      </a:r>
                    </a:p>
                  </a:txBody>
                  <a:tcPr/>
                </a:tc>
                <a:tc>
                  <a:txBody>
                    <a:bodyPr/>
                    <a:lstStyle/>
                    <a:p>
                      <a:r>
                        <a:rPr lang="en-US" dirty="0"/>
                        <a:t>0.01-0.001</a:t>
                      </a:r>
                    </a:p>
                  </a:txBody>
                  <a:tcPr/>
                </a:tc>
                <a:extLst>
                  <a:ext uri="{0D108BD9-81ED-4DB2-BD59-A6C34878D82A}">
                    <a16:rowId xmlns:a16="http://schemas.microsoft.com/office/drawing/2014/main" val="365099737"/>
                  </a:ext>
                </a:extLst>
              </a:tr>
            </a:tbl>
          </a:graphicData>
        </a:graphic>
      </p:graphicFrame>
      <p:graphicFrame>
        <p:nvGraphicFramePr>
          <p:cNvPr id="11" name="Table 10">
            <a:extLst>
              <a:ext uri="{FF2B5EF4-FFF2-40B4-BE49-F238E27FC236}">
                <a16:creationId xmlns:a16="http://schemas.microsoft.com/office/drawing/2014/main" id="{93B2C2F4-1C42-4422-9C46-853A414D6BBC}"/>
              </a:ext>
            </a:extLst>
          </p:cNvPr>
          <p:cNvGraphicFramePr>
            <a:graphicFrameLocks noGrp="1"/>
          </p:cNvGraphicFramePr>
          <p:nvPr>
            <p:extLst>
              <p:ext uri="{D42A27DB-BD31-4B8C-83A1-F6EECF244321}">
                <p14:modId xmlns:p14="http://schemas.microsoft.com/office/powerpoint/2010/main" val="1337284233"/>
              </p:ext>
            </p:extLst>
          </p:nvPr>
        </p:nvGraphicFramePr>
        <p:xfrm>
          <a:off x="4493298" y="1623785"/>
          <a:ext cx="4654287" cy="1483360"/>
        </p:xfrm>
        <a:graphic>
          <a:graphicData uri="http://schemas.openxmlformats.org/drawingml/2006/table">
            <a:tbl>
              <a:tblPr firstRow="1" bandRow="1">
                <a:tableStyleId>{5C22544A-7EE6-4342-B048-85BDC9FD1C3A}</a:tableStyleId>
              </a:tblPr>
              <a:tblGrid>
                <a:gridCol w="727745">
                  <a:extLst>
                    <a:ext uri="{9D8B030D-6E8A-4147-A177-3AD203B41FA5}">
                      <a16:colId xmlns:a16="http://schemas.microsoft.com/office/drawing/2014/main" val="4094167313"/>
                    </a:ext>
                  </a:extLst>
                </a:gridCol>
                <a:gridCol w="1295172">
                  <a:extLst>
                    <a:ext uri="{9D8B030D-6E8A-4147-A177-3AD203B41FA5}">
                      <a16:colId xmlns:a16="http://schemas.microsoft.com/office/drawing/2014/main" val="2687784241"/>
                    </a:ext>
                  </a:extLst>
                </a:gridCol>
                <a:gridCol w="1368152">
                  <a:extLst>
                    <a:ext uri="{9D8B030D-6E8A-4147-A177-3AD203B41FA5}">
                      <a16:colId xmlns:a16="http://schemas.microsoft.com/office/drawing/2014/main" val="660252911"/>
                    </a:ext>
                  </a:extLst>
                </a:gridCol>
                <a:gridCol w="1263218">
                  <a:extLst>
                    <a:ext uri="{9D8B030D-6E8A-4147-A177-3AD203B41FA5}">
                      <a16:colId xmlns:a16="http://schemas.microsoft.com/office/drawing/2014/main" val="2045984131"/>
                    </a:ext>
                  </a:extLst>
                </a:gridCol>
              </a:tblGrid>
              <a:tr h="397450">
                <a:tc>
                  <a:txBody>
                    <a:bodyPr/>
                    <a:lstStyle/>
                    <a:p>
                      <a:r>
                        <a:rPr lang="en-US" sz="1800" b="1" kern="1200" dirty="0">
                          <a:solidFill>
                            <a:schemeClr val="tx1"/>
                          </a:solidFill>
                          <a:latin typeface="Times New Roman" panose="02020603050405020304" pitchFamily="18" charset="0"/>
                          <a:ea typeface="+mj-ea"/>
                          <a:cs typeface="Times New Roman" panose="02020603050405020304" pitchFamily="18" charset="0"/>
                        </a:rPr>
                        <a:t>SNR</a:t>
                      </a:r>
                    </a:p>
                  </a:txBody>
                  <a:tcPr/>
                </a:tc>
                <a:tc gridSpan="3">
                  <a:txBody>
                    <a:bodyPr/>
                    <a:lstStyle/>
                    <a:p>
                      <a:pPr algn="ctr"/>
                      <a:r>
                        <a:rPr lang="en-US" sz="1800" b="1" kern="1200" dirty="0">
                          <a:solidFill>
                            <a:schemeClr val="tx1"/>
                          </a:solidFill>
                          <a:latin typeface="Times New Roman" panose="02020603050405020304" pitchFamily="18" charset="0"/>
                          <a:ea typeface="+mj-ea"/>
                          <a:cs typeface="Times New Roman" panose="02020603050405020304" pitchFamily="18" charset="0"/>
                        </a:rPr>
                        <a:t>BIT ERROR RATE(AZF)</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518692821"/>
                  </a:ext>
                </a:extLst>
              </a:tr>
              <a:tr h="347769">
                <a:tc>
                  <a:txBody>
                    <a:bodyPr/>
                    <a:lstStyle/>
                    <a:p>
                      <a:endParaRPr lang="en-US" sz="1500" dirty="0"/>
                    </a:p>
                  </a:txBody>
                  <a:tcPr/>
                </a:tc>
                <a:tc>
                  <a:txBody>
                    <a:bodyPr/>
                    <a:lstStyle/>
                    <a:p>
                      <a:r>
                        <a:rPr lang="en-US" sz="1500" dirty="0"/>
                        <a:t>Gaussian</a:t>
                      </a:r>
                    </a:p>
                  </a:txBody>
                  <a:tcPr/>
                </a:tc>
                <a:tc>
                  <a:txBody>
                    <a:bodyPr/>
                    <a:lstStyle/>
                    <a:p>
                      <a:r>
                        <a:rPr lang="en-US" sz="1500" dirty="0"/>
                        <a:t>Rayleigh</a:t>
                      </a:r>
                    </a:p>
                  </a:txBody>
                  <a:tcPr/>
                </a:tc>
                <a:tc>
                  <a:txBody>
                    <a:bodyPr/>
                    <a:lstStyle/>
                    <a:p>
                      <a:r>
                        <a:rPr lang="en-US" sz="1500" dirty="0"/>
                        <a:t>Rician</a:t>
                      </a:r>
                    </a:p>
                  </a:txBody>
                  <a:tcPr/>
                </a:tc>
                <a:extLst>
                  <a:ext uri="{0D108BD9-81ED-4DB2-BD59-A6C34878D82A}">
                    <a16:rowId xmlns:a16="http://schemas.microsoft.com/office/drawing/2014/main" val="797656460"/>
                  </a:ext>
                </a:extLst>
              </a:tr>
              <a:tr h="347769">
                <a:tc>
                  <a:txBody>
                    <a:bodyPr/>
                    <a:lstStyle/>
                    <a:p>
                      <a:r>
                        <a:rPr lang="en-US" sz="1500" dirty="0"/>
                        <a:t>10 dB</a:t>
                      </a:r>
                    </a:p>
                  </a:txBody>
                  <a:tcPr/>
                </a:tc>
                <a:tc>
                  <a:txBody>
                    <a:bodyPr/>
                    <a:lstStyle/>
                    <a:p>
                      <a:r>
                        <a:rPr lang="en-US" sz="1500" dirty="0"/>
                        <a:t>~0.001</a:t>
                      </a:r>
                    </a:p>
                  </a:txBody>
                  <a:tcPr/>
                </a:tc>
                <a:tc>
                  <a:txBody>
                    <a:bodyPr/>
                    <a:lstStyle/>
                    <a:p>
                      <a:r>
                        <a:rPr lang="en-US" sz="1500" dirty="0"/>
                        <a:t>~0.001</a:t>
                      </a:r>
                    </a:p>
                  </a:txBody>
                  <a:tcPr/>
                </a:tc>
                <a:tc>
                  <a:txBody>
                    <a:bodyPr/>
                    <a:lstStyle/>
                    <a:p>
                      <a:r>
                        <a:rPr lang="en-US" sz="1500" dirty="0"/>
                        <a:t>~0.001</a:t>
                      </a:r>
                    </a:p>
                  </a:txBody>
                  <a:tcPr/>
                </a:tc>
                <a:extLst>
                  <a:ext uri="{0D108BD9-81ED-4DB2-BD59-A6C34878D82A}">
                    <a16:rowId xmlns:a16="http://schemas.microsoft.com/office/drawing/2014/main" val="2281480275"/>
                  </a:ext>
                </a:extLst>
              </a:tr>
              <a:tr h="390372">
                <a:tc>
                  <a:txBody>
                    <a:bodyPr/>
                    <a:lstStyle/>
                    <a:p>
                      <a:r>
                        <a:rPr lang="en-US" sz="1500" dirty="0"/>
                        <a:t>15 dB</a:t>
                      </a:r>
                    </a:p>
                  </a:txBody>
                  <a:tcPr/>
                </a:tc>
                <a:tc>
                  <a:txBody>
                    <a:bodyPr/>
                    <a:lstStyle/>
                    <a:p>
                      <a:r>
                        <a:rPr lang="en-US" sz="1500" dirty="0"/>
                        <a:t>0.001-0.0001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t>0.001-0.0001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t>0.001-0.0001</a:t>
                      </a:r>
                    </a:p>
                  </a:txBody>
                  <a:tcPr/>
                </a:tc>
                <a:extLst>
                  <a:ext uri="{0D108BD9-81ED-4DB2-BD59-A6C34878D82A}">
                    <a16:rowId xmlns:a16="http://schemas.microsoft.com/office/drawing/2014/main" val="774622391"/>
                  </a:ext>
                </a:extLst>
              </a:tr>
            </a:tbl>
          </a:graphicData>
        </a:graphic>
      </p:graphicFrame>
    </p:spTree>
    <p:extLst>
      <p:ext uri="{BB962C8B-B14F-4D97-AF65-F5344CB8AC3E}">
        <p14:creationId xmlns:p14="http://schemas.microsoft.com/office/powerpoint/2010/main" val="2603298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85AA7-B0E0-469B-A446-84D07869490E}"/>
              </a:ext>
            </a:extLst>
          </p:cNvPr>
          <p:cNvSpPr>
            <a:spLocks noGrp="1"/>
          </p:cNvSpPr>
          <p:nvPr>
            <p:ph type="title"/>
          </p:nvPr>
        </p:nvSpPr>
        <p:spPr>
          <a:xfrm>
            <a:off x="457200" y="274638"/>
            <a:ext cx="8229600" cy="634082"/>
          </a:xfrm>
        </p:spPr>
        <p:txBody>
          <a:bodyPr>
            <a:normAutofit/>
          </a:bodyPr>
          <a:lstStyle/>
          <a:p>
            <a:r>
              <a:rPr lang="en-US" sz="2800" b="1" dirty="0">
                <a:latin typeface="Times New Roman" panose="02020603050405020304" pitchFamily="18" charset="0"/>
                <a:cs typeface="Times New Roman" panose="02020603050405020304" pitchFamily="18" charset="0"/>
              </a:rPr>
              <a:t>EYE DIAGRAM</a:t>
            </a:r>
          </a:p>
        </p:txBody>
      </p:sp>
      <p:pic>
        <p:nvPicPr>
          <p:cNvPr id="4" name="Content Placeholder 3">
            <a:extLst>
              <a:ext uri="{FF2B5EF4-FFF2-40B4-BE49-F238E27FC236}">
                <a16:creationId xmlns:a16="http://schemas.microsoft.com/office/drawing/2014/main" id="{A093A957-E04E-42F1-A2EC-F58F2A400876}"/>
              </a:ext>
            </a:extLst>
          </p:cNvPr>
          <p:cNvPicPr>
            <a:picLocks noGrp="1" noChangeAspect="1"/>
          </p:cNvPicPr>
          <p:nvPr>
            <p:ph idx="1"/>
          </p:nvPr>
        </p:nvPicPr>
        <p:blipFill>
          <a:blip r:embed="rId2"/>
          <a:stretch>
            <a:fillRect/>
          </a:stretch>
        </p:blipFill>
        <p:spPr>
          <a:xfrm>
            <a:off x="1475656" y="2754690"/>
            <a:ext cx="6192688" cy="4103310"/>
          </a:xfrm>
          <a:prstGeom prst="rect">
            <a:avLst/>
          </a:prstGeom>
        </p:spPr>
      </p:pic>
      <p:sp>
        <p:nvSpPr>
          <p:cNvPr id="5" name="Title 1">
            <a:extLst>
              <a:ext uri="{FF2B5EF4-FFF2-40B4-BE49-F238E27FC236}">
                <a16:creationId xmlns:a16="http://schemas.microsoft.com/office/drawing/2014/main" id="{92F91714-7F61-43FA-BC7E-E89B26E7B722}"/>
              </a:ext>
            </a:extLst>
          </p:cNvPr>
          <p:cNvSpPr txBox="1">
            <a:spLocks/>
          </p:cNvSpPr>
          <p:nvPr/>
        </p:nvSpPr>
        <p:spPr>
          <a:xfrm>
            <a:off x="457200" y="1183633"/>
            <a:ext cx="8229600" cy="1296144"/>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r>
              <a:rPr lang="en-US" sz="1800" dirty="0">
                <a:latin typeface="Times New Roman" panose="02020603050405020304" pitchFamily="18" charset="0"/>
                <a:cs typeface="Times New Roman" panose="02020603050405020304" pitchFamily="18" charset="0"/>
              </a:rPr>
              <a:t>The eye diagram is a simple and useful tool for evaluating digital transmission circuitry and systems. It provides instant visual data to verify quality or demonstrate problems. Used in conjunction with other signal integrity measurements, it can help predict performance and identify the source of system impairments.</a:t>
            </a:r>
            <a:endParaRPr lang="en-US"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7285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672"/>
            <a:ext cx="8229600" cy="634082"/>
          </a:xfrm>
        </p:spPr>
        <p:txBody>
          <a:bodyPr>
            <a:normAutofit/>
          </a:bodyPr>
          <a:lstStyle/>
          <a:p>
            <a:r>
              <a:rPr lang="en-IN" sz="2800" b="1" dirty="0">
                <a:latin typeface="Times New Roman" panose="02020603050405020304" pitchFamily="18" charset="0"/>
                <a:cs typeface="Times New Roman" panose="02020603050405020304" pitchFamily="18" charset="0"/>
              </a:rPr>
              <a:t>EYE DIAGRAM IN GAUSSIAN CHANNEL</a:t>
            </a:r>
            <a:endParaRPr lang="en-GB" sz="2800" b="1" dirty="0">
              <a:latin typeface="Times New Roman" panose="02020603050405020304" pitchFamily="18" charset="0"/>
              <a:cs typeface="Times New Roman" panose="02020603050405020304" pitchFamily="18" charset="0"/>
            </a:endParaRPr>
          </a:p>
        </p:txBody>
      </p:sp>
      <p:pic>
        <p:nvPicPr>
          <p:cNvPr id="3074" name="Picture 2" descr="C:\Users\lenovo\Desktop\Gaussian Channel.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07704" y="1700808"/>
            <a:ext cx="5184576" cy="4536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3440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a:latin typeface="Times New Roman" panose="02020603050405020304" pitchFamily="18" charset="0"/>
                <a:cs typeface="Times New Roman" panose="02020603050405020304" pitchFamily="18" charset="0"/>
              </a:rPr>
              <a:t>EYE DIAGRAM IN RICIAN CHANNEL</a:t>
            </a:r>
            <a:endParaRPr lang="en-GB" sz="2800" b="1" dirty="0">
              <a:latin typeface="Times New Roman" panose="02020603050405020304" pitchFamily="18" charset="0"/>
              <a:cs typeface="Times New Roman" panose="02020603050405020304" pitchFamily="18" charset="0"/>
            </a:endParaRPr>
          </a:p>
        </p:txBody>
      </p:sp>
      <p:pic>
        <p:nvPicPr>
          <p:cNvPr id="4098" name="Picture 2" descr="C:\Users\lenovo\Desktop\Rician Channel.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39080" y="1600200"/>
            <a:ext cx="5065839"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6378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12263"/>
            <a:ext cx="8229600" cy="928505"/>
          </a:xfrm>
        </p:spPr>
        <p:txBody>
          <a:bodyPr>
            <a:normAutofit/>
          </a:bodyPr>
          <a:lstStyle/>
          <a:p>
            <a:r>
              <a:rPr lang="en-IN" sz="2800" b="1" dirty="0">
                <a:latin typeface="Times New Roman" panose="02020603050405020304" pitchFamily="18" charset="0"/>
                <a:cs typeface="Times New Roman" panose="02020603050405020304" pitchFamily="18" charset="0"/>
              </a:rPr>
              <a:t>EYE DIAGRAM IN RAYLEIGH CHANNEL</a:t>
            </a:r>
            <a:endParaRPr lang="en-GB" sz="2800" b="1" dirty="0">
              <a:latin typeface="Times New Roman" panose="02020603050405020304" pitchFamily="18" charset="0"/>
              <a:cs typeface="Times New Roman" panose="02020603050405020304" pitchFamily="18" charset="0"/>
            </a:endParaRPr>
          </a:p>
        </p:txBody>
      </p:sp>
      <p:pic>
        <p:nvPicPr>
          <p:cNvPr id="5" name="Picture 3" descr="C:\Users\lenovo\Desktop\Rayleigh Channe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3" y="1700808"/>
            <a:ext cx="5288863" cy="4320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2785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255</TotalTime>
  <Words>475</Words>
  <Application>Microsoft Office PowerPoint</Application>
  <PresentationFormat>On-screen Show (4:3)</PresentationFormat>
  <Paragraphs>51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Times New Roman</vt:lpstr>
      <vt:lpstr>Office Theme</vt:lpstr>
      <vt:lpstr>CHANNEL EQUALIZATION USING ADAPTIVE ZERO FORCING TECHNIQUE IN RAYLEIGH FADING CHANNEL</vt:lpstr>
      <vt:lpstr>         PAPER OBJECTIVE  </vt:lpstr>
      <vt:lpstr>ADDITIONAL WORK</vt:lpstr>
      <vt:lpstr>BER COMPARISON FOR ZF AND AZF</vt:lpstr>
      <vt:lpstr>EYE DIAGRAM</vt:lpstr>
      <vt:lpstr>EYE DIAGRAM IN GAUSSIAN CHANNEL</vt:lpstr>
      <vt:lpstr>EYE DIAGRAM IN RICIAN CHANNEL</vt:lpstr>
      <vt:lpstr>EYE DIAGRAM IN RAYLEIGH CHANNEL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Channel Equalization Using Adaptive Zero Forcing Technique in Rayleigh Fading Channel</dc:title>
  <dc:creator>lenovo</dc:creator>
  <cp:lastModifiedBy>ayush</cp:lastModifiedBy>
  <cp:revision>44</cp:revision>
  <dcterms:created xsi:type="dcterms:W3CDTF">2018-11-28T11:06:30Z</dcterms:created>
  <dcterms:modified xsi:type="dcterms:W3CDTF">2018-12-03T14:10:41Z</dcterms:modified>
</cp:coreProperties>
</file>